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5" r:id="rId2"/>
    <p:sldId id="316" r:id="rId3"/>
    <p:sldId id="297" r:id="rId4"/>
    <p:sldId id="268" r:id="rId5"/>
    <p:sldId id="266" r:id="rId6"/>
    <p:sldId id="298" r:id="rId7"/>
    <p:sldId id="296" r:id="rId8"/>
    <p:sldId id="317" r:id="rId9"/>
    <p:sldId id="310" r:id="rId10"/>
    <p:sldId id="318" r:id="rId11"/>
    <p:sldId id="325" r:id="rId12"/>
    <p:sldId id="319" r:id="rId13"/>
    <p:sldId id="291" r:id="rId14"/>
    <p:sldId id="320" r:id="rId15"/>
    <p:sldId id="321" r:id="rId16"/>
    <p:sldId id="322" r:id="rId17"/>
    <p:sldId id="323" r:id="rId18"/>
    <p:sldId id="324" r:id="rId19"/>
    <p:sldId id="326" r:id="rId20"/>
    <p:sldId id="314" r:id="rId21"/>
    <p:sldId id="288" r:id="rId22"/>
    <p:sldId id="290" r:id="rId23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marie bonny" initials="jb" lastIdx="39" clrIdx="0">
    <p:extLst>
      <p:ext uri="{19B8F6BF-5375-455C-9EA6-DF929625EA0E}">
        <p15:presenceInfo xmlns:p15="http://schemas.microsoft.com/office/powerpoint/2012/main" userId="S-1-5-21-3569255166-3711921035-3486062074-26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5CB"/>
    <a:srgbClr val="0B6C93"/>
    <a:srgbClr val="4AC2F2"/>
    <a:srgbClr val="17B0ED"/>
    <a:srgbClr val="00A3A6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47" d="100"/>
          <a:sy n="47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347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</a:t>
            </a:r>
            <a:r>
              <a:rPr lang="fr-FR" baseline="0"/>
              <a:t> de références</a:t>
            </a:r>
            <a:endParaRPr lang="fr-FR"/>
          </a:p>
        </c:rich>
      </c:tx>
      <c:layout>
        <c:manualLayout>
          <c:xMode val="edge"/>
          <c:yMode val="edge"/>
          <c:x val="0.17536773863326111"/>
          <c:y val="4.0659479375719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028124659791537"/>
          <c:y val="4.1182244110549875E-2"/>
          <c:w val="0.85692862504766476"/>
          <c:h val="0.607675357153964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Feuil1!$A$3:$A$50</c:f>
              <c:numCache>
                <c:formatCode>General</c:formatCode>
                <c:ptCount val="48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  <c:pt idx="37">
                  <c:v>2013</c:v>
                </c:pt>
                <c:pt idx="38">
                  <c:v>2014</c:v>
                </c:pt>
                <c:pt idx="39">
                  <c:v>2015</c:v>
                </c:pt>
                <c:pt idx="40">
                  <c:v>2016</c:v>
                </c:pt>
                <c:pt idx="41">
                  <c:v>2017</c:v>
                </c:pt>
                <c:pt idx="42">
                  <c:v>2018</c:v>
                </c:pt>
                <c:pt idx="43">
                  <c:v>2019</c:v>
                </c:pt>
                <c:pt idx="44">
                  <c:v>2020</c:v>
                </c:pt>
                <c:pt idx="45">
                  <c:v>2021</c:v>
                </c:pt>
                <c:pt idx="46">
                  <c:v>2022</c:v>
                </c:pt>
                <c:pt idx="47">
                  <c:v>2023</c:v>
                </c:pt>
              </c:numCache>
            </c:numRef>
          </c:cat>
          <c:val>
            <c:numRef>
              <c:f>Feuil1!$B$3:$B$50</c:f>
              <c:numCache>
                <c:formatCode>General</c:formatCode>
                <c:ptCount val="4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12</c:v>
                </c:pt>
                <c:pt idx="10">
                  <c:v>15</c:v>
                </c:pt>
                <c:pt idx="11">
                  <c:v>11</c:v>
                </c:pt>
                <c:pt idx="12">
                  <c:v>10</c:v>
                </c:pt>
                <c:pt idx="13">
                  <c:v>19</c:v>
                </c:pt>
                <c:pt idx="14">
                  <c:v>11</c:v>
                </c:pt>
                <c:pt idx="15">
                  <c:v>23</c:v>
                </c:pt>
                <c:pt idx="16">
                  <c:v>28</c:v>
                </c:pt>
                <c:pt idx="17">
                  <c:v>35</c:v>
                </c:pt>
                <c:pt idx="18">
                  <c:v>28</c:v>
                </c:pt>
                <c:pt idx="19">
                  <c:v>34</c:v>
                </c:pt>
                <c:pt idx="20">
                  <c:v>44</c:v>
                </c:pt>
                <c:pt idx="21">
                  <c:v>40</c:v>
                </c:pt>
                <c:pt idx="22">
                  <c:v>46</c:v>
                </c:pt>
                <c:pt idx="23">
                  <c:v>57</c:v>
                </c:pt>
                <c:pt idx="24">
                  <c:v>76</c:v>
                </c:pt>
                <c:pt idx="25">
                  <c:v>57</c:v>
                </c:pt>
                <c:pt idx="26">
                  <c:v>76</c:v>
                </c:pt>
                <c:pt idx="27">
                  <c:v>65</c:v>
                </c:pt>
                <c:pt idx="28">
                  <c:v>71</c:v>
                </c:pt>
                <c:pt idx="29">
                  <c:v>95</c:v>
                </c:pt>
                <c:pt idx="30">
                  <c:v>122</c:v>
                </c:pt>
                <c:pt idx="31">
                  <c:v>115</c:v>
                </c:pt>
                <c:pt idx="32">
                  <c:v>149</c:v>
                </c:pt>
                <c:pt idx="33">
                  <c:v>165</c:v>
                </c:pt>
                <c:pt idx="34">
                  <c:v>189</c:v>
                </c:pt>
                <c:pt idx="35">
                  <c:v>207</c:v>
                </c:pt>
                <c:pt idx="36">
                  <c:v>223</c:v>
                </c:pt>
                <c:pt idx="37">
                  <c:v>250</c:v>
                </c:pt>
                <c:pt idx="38">
                  <c:v>288</c:v>
                </c:pt>
                <c:pt idx="39">
                  <c:v>268</c:v>
                </c:pt>
                <c:pt idx="40">
                  <c:v>260</c:v>
                </c:pt>
                <c:pt idx="41">
                  <c:v>265</c:v>
                </c:pt>
                <c:pt idx="42">
                  <c:v>249</c:v>
                </c:pt>
                <c:pt idx="43">
                  <c:v>264</c:v>
                </c:pt>
                <c:pt idx="44">
                  <c:v>290</c:v>
                </c:pt>
                <c:pt idx="45">
                  <c:v>334</c:v>
                </c:pt>
                <c:pt idx="46">
                  <c:v>246</c:v>
                </c:pt>
                <c:pt idx="4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1-4B8C-B35B-719ADFB08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870488"/>
        <c:axId val="435867536"/>
      </c:barChart>
      <c:catAx>
        <c:axId val="43587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867536"/>
        <c:crosses val="autoZero"/>
        <c:auto val="1"/>
        <c:lblAlgn val="ctr"/>
        <c:lblOffset val="100"/>
        <c:noMultiLvlLbl val="0"/>
      </c:catAx>
      <c:valAx>
        <c:axId val="43586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587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5EBA2BE-4088-4DF9-BB09-6B12BB336F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A910E6-C73E-40BB-9EBF-1F8C5869CB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B61B-97B4-45B6-99A2-4DDEDDAF9386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E6FF99-B713-42F0-A027-197A956AA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A24796-D046-4C1F-BE48-22D96A509C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CDD76-851B-4BC7-BABA-3AE805AB16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5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0E03-9072-4B98-9D1F-0A93CD017222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BAE92-3D8C-4AB9-B2AC-A3D78230CC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9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BAE92-3D8C-4AB9-B2AC-A3D78230CC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24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79" y="2355183"/>
            <a:ext cx="23574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6039860"/>
            <a:ext cx="9144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82" y="2260127"/>
            <a:ext cx="6858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382" y="3127366"/>
            <a:ext cx="6858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5D7F83BF-19FA-40F1-AE37-B0A5CC57A2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82" y="5545975"/>
            <a:ext cx="2286000" cy="8972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 r="4332" b="7485"/>
          <a:stretch/>
        </p:blipFill>
        <p:spPr>
          <a:xfrm>
            <a:off x="5888764" y="5615501"/>
            <a:ext cx="1519093" cy="7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81890"/>
            <a:ext cx="462915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0284" y="1424045"/>
            <a:ext cx="7285066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822" y="365125"/>
            <a:ext cx="1316528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18078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4243025" y="2931536"/>
            <a:ext cx="581183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7260129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9" y="858838"/>
            <a:ext cx="7260128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3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0240"/>
            <a:ext cx="9144000" cy="1057708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61462"/>
            <a:ext cx="6858000" cy="16848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72" y="1747089"/>
            <a:ext cx="7293378" cy="4009910"/>
          </a:xfrm>
        </p:spPr>
        <p:txBody>
          <a:bodyPr/>
          <a:lstStyle>
            <a:lvl1pPr>
              <a:defRPr sz="2400" b="0">
                <a:solidFill>
                  <a:srgbClr val="0B6C93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658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1402" y="1537856"/>
            <a:ext cx="3301192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0458" y="1537856"/>
            <a:ext cx="3247723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0458" y="2355450"/>
            <a:ext cx="3247723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6816" y="1537856"/>
            <a:ext cx="3263718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6816" y="2355450"/>
            <a:ext cx="3263718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250458" y="858838"/>
            <a:ext cx="7260129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31" y="149629"/>
            <a:ext cx="7662257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69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43" y="581890"/>
            <a:ext cx="2440175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81890"/>
            <a:ext cx="462915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38843" y="1492133"/>
            <a:ext cx="2440175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38844" y="2593570"/>
            <a:ext cx="2440174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0DFE6-3B65-4C64-B5B5-2DEEB26F8551}"/>
              </a:ext>
            </a:extLst>
          </p:cNvPr>
          <p:cNvSpPr txBox="1"/>
          <p:nvPr userDrawn="1"/>
        </p:nvSpPr>
        <p:spPr>
          <a:xfrm>
            <a:off x="5521997" y="6635650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63BFEA-07F3-4F13-8A4F-F19C5BFA54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" y="6169890"/>
            <a:ext cx="1610058" cy="6440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399AD28-B99C-4405-8224-6C7E45B8EED3}"/>
              </a:ext>
            </a:extLst>
          </p:cNvPr>
          <p:cNvSpPr txBox="1"/>
          <p:nvPr userDrawn="1"/>
        </p:nvSpPr>
        <p:spPr>
          <a:xfrm>
            <a:off x="1213945" y="6600542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B6C93"/>
                </a:solidFill>
                <a:latin typeface="+mj-lt"/>
              </a:rPr>
              <a:t> Journée reproductibilité du </a:t>
            </a:r>
            <a:r>
              <a:rPr lang="fr-FR" sz="1050" b="1" dirty="0" err="1">
                <a:solidFill>
                  <a:srgbClr val="0B6C93"/>
                </a:solidFill>
                <a:latin typeface="+mj-lt"/>
              </a:rPr>
              <a:t>LabEx</a:t>
            </a:r>
            <a:r>
              <a:rPr lang="fr-FR" sz="1050" b="1" dirty="0">
                <a:solidFill>
                  <a:srgbClr val="0B6C93"/>
                </a:solidFill>
                <a:latin typeface="+mj-lt"/>
              </a:rPr>
              <a:t> Primes – 8 Décembre 2022 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2" r="4332" b="7485"/>
          <a:stretch/>
        </p:blipFill>
        <p:spPr>
          <a:xfrm>
            <a:off x="7843950" y="5978479"/>
            <a:ext cx="1240492" cy="6191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70" y="6581614"/>
            <a:ext cx="923362" cy="21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Clr>
          <a:srgbClr val="0B6C93"/>
        </a:buClr>
        <a:buSzPct val="125000"/>
        <a:buFont typeface="Franklin Gothic Medium" panose="020B0603020102020204" pitchFamily="34" charset="0"/>
        <a:buChar char="&gt;"/>
        <a:defRPr sz="3000" b="1" kern="1200">
          <a:solidFill>
            <a:srgbClr val="0B6C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F95C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mrshub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57499" y="2260127"/>
            <a:ext cx="6858000" cy="1057708"/>
          </a:xfrm>
        </p:spPr>
        <p:txBody>
          <a:bodyPr/>
          <a:lstStyle/>
          <a:p>
            <a:r>
              <a:rPr lang="fr-FR" dirty="0"/>
              <a:t>Reproductibilité en IRM quantitative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7499" y="3359705"/>
            <a:ext cx="6858000" cy="654923"/>
          </a:xfrm>
        </p:spPr>
        <p:txBody>
          <a:bodyPr/>
          <a:lstStyle/>
          <a:p>
            <a:r>
              <a:rPr lang="fr-FR" dirty="0"/>
              <a:t>Hélène Ratiney</a:t>
            </a:r>
            <a:r>
              <a:rPr lang="fr-FR" baseline="30000" dirty="0"/>
              <a:t>1</a:t>
            </a:r>
            <a:r>
              <a:rPr lang="fr-FR" dirty="0"/>
              <a:t> et Jean Marie Bonny</a:t>
            </a:r>
            <a:r>
              <a:rPr lang="fr-FR" baseline="30000" dirty="0"/>
              <a:t>2</a:t>
            </a:r>
          </a:p>
          <a:p>
            <a:endParaRPr lang="fr-FR" baseline="30000" dirty="0"/>
          </a:p>
          <a:p>
            <a:endParaRPr lang="fr-FR" baseline="30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0" y="6405151"/>
            <a:ext cx="923362" cy="21853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19092" y="3830541"/>
            <a:ext cx="6182846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Univ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Lyon, INSA‐Lyon, Université Claude Bernard Lyon 1, </a:t>
            </a:r>
          </a:p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CNRS, Inserm, CREATIS UMR 5220, U1294, F‐69621, LYON, France</a:t>
            </a:r>
            <a:endParaRPr lang="fr-FR" sz="1600" baseline="30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6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INRAE, ISC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AgroResonance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, F-63122 Saint-Genès-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Champanelle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, France </a:t>
            </a:r>
          </a:p>
          <a:p>
            <a:endParaRPr lang="fr-FR" sz="16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Filtrage quantitatif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FCE8592-371B-4729-B4C0-D4AE49767259}"/>
                  </a:ext>
                </a:extLst>
              </p:cNvPr>
              <p:cNvSpPr txBox="1"/>
              <p:nvPr/>
            </p:nvSpPr>
            <p:spPr>
              <a:xfrm>
                <a:off x="1205408" y="868037"/>
                <a:ext cx="7798481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Variance minimale des estimations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fr-FR" sz="2000" dirty="0"/>
                  <a:t> variance du bruit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	Filtrage 		Atténuation du bruit		Variance des estimations </a:t>
                </a:r>
              </a:p>
              <a:p>
                <a:endParaRPr lang="fr-FR" sz="2000" dirty="0"/>
              </a:p>
              <a:p>
                <a:r>
                  <a:rPr lang="fr-FR" sz="2000" dirty="0"/>
                  <a:t>IRM quantitative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dirty="0"/>
                  <a:t>Données multispectrales	 Spatial + «contraste»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dirty="0"/>
                  <a:t>Filtrage multispectral	</a:t>
                </a:r>
                <a:r>
                  <a:rPr lang="fr-FR" sz="1400" dirty="0"/>
                  <a:t>ex. Bouhrara, Bonny et al. 10.1109/TMI.2016.2601243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FCE8592-371B-4729-B4C0-D4AE49767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08" y="868037"/>
                <a:ext cx="7798481" cy="1877437"/>
              </a:xfrm>
              <a:prstGeom prst="rect">
                <a:avLst/>
              </a:prstGeom>
              <a:blipFill>
                <a:blip r:embed="rId2"/>
                <a:stretch>
                  <a:fillRect l="-860" t="-1623" r="-1329" b="-42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C3E9E649-8B3D-4833-86A9-B44F260BF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2"/>
          <a:stretch/>
        </p:blipFill>
        <p:spPr>
          <a:xfrm>
            <a:off x="2462981" y="3212690"/>
            <a:ext cx="5234767" cy="106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264295-5D6E-4D6F-9C29-7151546DCA02}"/>
              </a:ext>
            </a:extLst>
          </p:cNvPr>
          <p:cNvSpPr/>
          <p:nvPr/>
        </p:nvSpPr>
        <p:spPr>
          <a:xfrm>
            <a:off x="5388946" y="1756288"/>
            <a:ext cx="203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0B6C93"/>
                </a:solidFill>
              </a:rPr>
              <a:t>Frame</a:t>
            </a:r>
            <a:r>
              <a:rPr lang="fr-FR" sz="1600" dirty="0">
                <a:solidFill>
                  <a:srgbClr val="0B6C93"/>
                </a:solidFill>
              </a:rPr>
              <a:t> dimension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0B297A3-5826-428B-8B71-4A86D0F619F7}"/>
              </a:ext>
            </a:extLst>
          </p:cNvPr>
          <p:cNvCxnSpPr>
            <a:cxnSpLocks/>
          </p:cNvCxnSpPr>
          <p:nvPr/>
        </p:nvCxnSpPr>
        <p:spPr>
          <a:xfrm>
            <a:off x="5441519" y="2116127"/>
            <a:ext cx="1096809" cy="0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BD6910C-9BEE-4992-ACE5-44E94CB2C35B}"/>
              </a:ext>
            </a:extLst>
          </p:cNvPr>
          <p:cNvSpPr/>
          <p:nvPr/>
        </p:nvSpPr>
        <p:spPr>
          <a:xfrm>
            <a:off x="885085" y="4563726"/>
            <a:ext cx="203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0B6C93"/>
                </a:solidFill>
              </a:rPr>
              <a:t>Frame</a:t>
            </a:r>
            <a:r>
              <a:rPr lang="fr-FR" sz="1600" dirty="0">
                <a:solidFill>
                  <a:srgbClr val="0B6C93"/>
                </a:solidFill>
              </a:rPr>
              <a:t> dimension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9EBDA8C-264A-4759-853A-4C246AAB4E60}"/>
              </a:ext>
            </a:extLst>
          </p:cNvPr>
          <p:cNvCxnSpPr>
            <a:cxnSpLocks/>
          </p:cNvCxnSpPr>
          <p:nvPr/>
        </p:nvCxnSpPr>
        <p:spPr>
          <a:xfrm>
            <a:off x="2603091" y="3212690"/>
            <a:ext cx="0" cy="3040626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09C99D8C-DBEB-4630-B3A3-838AE50B3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52"/>
          <a:stretch/>
        </p:blipFill>
        <p:spPr>
          <a:xfrm>
            <a:off x="2669458" y="4279490"/>
            <a:ext cx="5028289" cy="21320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F9F8C1-B1CC-434D-AED4-30ABF1B7B402}"/>
              </a:ext>
            </a:extLst>
          </p:cNvPr>
          <p:cNvSpPr/>
          <p:nvPr/>
        </p:nvSpPr>
        <p:spPr>
          <a:xfrm>
            <a:off x="2648047" y="2809805"/>
            <a:ext cx="203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0B6C93"/>
                </a:solidFill>
              </a:rPr>
              <a:t>Ground </a:t>
            </a:r>
            <a:r>
              <a:rPr lang="fr-FR" sz="1600" i="1" dirty="0" err="1">
                <a:solidFill>
                  <a:srgbClr val="0B6C93"/>
                </a:solidFill>
              </a:rPr>
              <a:t>truth</a:t>
            </a:r>
            <a:endParaRPr lang="fr-FR" sz="1600" i="1" dirty="0">
              <a:solidFill>
                <a:srgbClr val="0B6C93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D4309E-824B-41BD-8520-269D9EBA4683}"/>
              </a:ext>
            </a:extLst>
          </p:cNvPr>
          <p:cNvSpPr/>
          <p:nvPr/>
        </p:nvSpPr>
        <p:spPr>
          <a:xfrm>
            <a:off x="4064658" y="2809805"/>
            <a:ext cx="203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Acquisition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AAB9DD-870A-498F-B08D-729EC93ED66E}"/>
              </a:ext>
            </a:extLst>
          </p:cNvPr>
          <p:cNvSpPr/>
          <p:nvPr/>
        </p:nvSpPr>
        <p:spPr>
          <a:xfrm>
            <a:off x="5388946" y="2809805"/>
            <a:ext cx="2031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Image filtrée</a:t>
            </a:r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19FFE6C5-46DA-4066-81A0-BC1154A9B392}"/>
              </a:ext>
            </a:extLst>
          </p:cNvPr>
          <p:cNvSpPr/>
          <p:nvPr/>
        </p:nvSpPr>
        <p:spPr>
          <a:xfrm rot="10800000" flipH="1">
            <a:off x="3101574" y="1218520"/>
            <a:ext cx="3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03C84FD3-12E1-4490-868D-BBBE8C960105}"/>
              </a:ext>
            </a:extLst>
          </p:cNvPr>
          <p:cNvSpPr/>
          <p:nvPr/>
        </p:nvSpPr>
        <p:spPr>
          <a:xfrm rot="10800000" flipH="1">
            <a:off x="5872731" y="1218520"/>
            <a:ext cx="3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58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654" y="65014"/>
            <a:ext cx="8888346" cy="1329721"/>
          </a:xfrm>
        </p:spPr>
        <p:txBody>
          <a:bodyPr/>
          <a:lstStyle/>
          <a:p>
            <a:r>
              <a:rPr lang="fr-FR" dirty="0"/>
              <a:t>Estimation  paramétrique- maladies chronique du foie</a:t>
            </a:r>
          </a:p>
        </p:txBody>
      </p:sp>
      <p:pic>
        <p:nvPicPr>
          <p:cNvPr id="5" name="Picture 9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4" y="1140542"/>
            <a:ext cx="2473810" cy="177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38" y="945270"/>
            <a:ext cx="2411291" cy="10681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54478" y="1998791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Diffusion       pseudo-diffusion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2983639"/>
            <a:ext cx="53663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 Différentes méthodes de résolutions : NLS, 	NLS </a:t>
            </a:r>
            <a:r>
              <a:rPr lang="fr-FR" dirty="0" err="1">
                <a:sym typeface="Wingdings" panose="05000000000000000000" pitchFamily="2" charset="2"/>
              </a:rPr>
              <a:t>segmented</a:t>
            </a:r>
            <a:r>
              <a:rPr lang="fr-FR" dirty="0">
                <a:sym typeface="Wingdings" panose="05000000000000000000" pitchFamily="2" charset="2"/>
              </a:rPr>
              <a:t>, Estimation Bayésienne)</a:t>
            </a:r>
          </a:p>
          <a:p>
            <a:endParaRPr lang="fr-FR" b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Simulations pour comparer les modèles : </a:t>
            </a:r>
          </a:p>
          <a:p>
            <a:r>
              <a:rPr lang="fr-FR" dirty="0">
                <a:sym typeface="Wingdings" panose="05000000000000000000" pitchFamily="2" charset="2"/>
              </a:rPr>
              <a:t>   variance et biais</a:t>
            </a:r>
          </a:p>
          <a:p>
            <a:r>
              <a:rPr lang="fr-FR" dirty="0">
                <a:sym typeface="Wingdings" panose="05000000000000000000" pitchFamily="2" charset="2"/>
              </a:rPr>
              <a:t> 	Estimation </a:t>
            </a:r>
            <a:r>
              <a:rPr lang="fr-FR" dirty="0" err="1">
                <a:sym typeface="Wingdings" panose="05000000000000000000" pitchFamily="2" charset="2"/>
              </a:rPr>
              <a:t>Bayesienne</a:t>
            </a:r>
            <a:r>
              <a:rPr lang="fr-FR" dirty="0">
                <a:sym typeface="Wingdings" panose="05000000000000000000" pitchFamily="2" charset="2"/>
              </a:rPr>
              <a:t>  : plus faible biais, </a:t>
            </a:r>
          </a:p>
          <a:p>
            <a:r>
              <a:rPr lang="fr-FR" dirty="0">
                <a:sym typeface="Wingdings" panose="05000000000000000000" pitchFamily="2" charset="2"/>
              </a:rPr>
              <a:t>	Variance « contenue »</a:t>
            </a:r>
          </a:p>
          <a:p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« Validation »:  </a:t>
            </a:r>
            <a:r>
              <a:rPr lang="fr-FR" dirty="0" err="1">
                <a:sym typeface="Wingdings" panose="05000000000000000000" pitchFamily="2" charset="2"/>
              </a:rPr>
              <a:t>correlation</a:t>
            </a:r>
            <a:r>
              <a:rPr lang="fr-FR" dirty="0">
                <a:sym typeface="Wingdings" panose="05000000000000000000" pitchFamily="2" charset="2"/>
              </a:rPr>
              <a:t> avec des mesures réalisées sur biopsies -cohorte de patients </a:t>
            </a:r>
            <a:endParaRPr lang="fr-FR" dirty="0"/>
          </a:p>
          <a:p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51137" y="6258755"/>
            <a:ext cx="2958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PhD J. Huang, </a:t>
            </a:r>
            <a:r>
              <a:rPr lang="fr-FR" sz="1400" i="1" dirty="0" err="1"/>
              <a:t>submitted</a:t>
            </a:r>
            <a:r>
              <a:rPr lang="fr-FR" sz="1400" i="1" dirty="0"/>
              <a:t> to JMRI 2022</a:t>
            </a:r>
          </a:p>
        </p:txBody>
      </p:sp>
      <p:pic>
        <p:nvPicPr>
          <p:cNvPr id="9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8" r="22497"/>
          <a:stretch/>
        </p:blipFill>
        <p:spPr bwMode="auto">
          <a:xfrm>
            <a:off x="5361019" y="2972179"/>
            <a:ext cx="3604606" cy="26381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263148" y="127372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+ </a:t>
            </a:r>
          </a:p>
        </p:txBody>
      </p:sp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90" y="1006186"/>
            <a:ext cx="1710498" cy="118359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823786" y="46790"/>
            <a:ext cx="414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4AC2F2"/>
                </a:solidFill>
              </a:rPr>
              <a:t>Recherche de biomarqueur de la fibrose</a:t>
            </a:r>
          </a:p>
        </p:txBody>
      </p:sp>
    </p:spTree>
    <p:extLst>
      <p:ext uri="{BB962C8B-B14F-4D97-AF65-F5344CB8AC3E}">
        <p14:creationId xmlns:p14="http://schemas.microsoft.com/office/powerpoint/2010/main" val="306655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4617" y="3067829"/>
            <a:ext cx="7662257" cy="924420"/>
          </a:xfrm>
        </p:spPr>
        <p:txBody>
          <a:bodyPr>
            <a:spAutoFit/>
          </a:bodyPr>
          <a:lstStyle/>
          <a:p>
            <a:r>
              <a:rPr lang="fr-FR" dirty="0"/>
              <a:t>Emergence de l’enjeu de reproductibilité : vision « sociologique » … et empirique</a:t>
            </a:r>
          </a:p>
        </p:txBody>
      </p:sp>
    </p:spTree>
    <p:extLst>
      <p:ext uri="{BB962C8B-B14F-4D97-AF65-F5344CB8AC3E}">
        <p14:creationId xmlns:p14="http://schemas.microsoft.com/office/powerpoint/2010/main" val="399658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 en « périodes » chronologiques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1658035" y="1080557"/>
            <a:ext cx="6713972" cy="51840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Découverte/Révélation	</a:t>
            </a:r>
            <a:endParaRPr lang="fr-FR" b="1" dirty="0">
              <a:solidFill>
                <a:srgbClr val="0B6C93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Enthousiasme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	Neutralité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Incrédulité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Développement/Diffusion	</a:t>
            </a: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Multiplication des applications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Déclinaisons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Questionnement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Validation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Prise en compte des biais, limites (…)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Prise en charge collective/Définition de bonnes pratiques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Transparence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Standardisation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Partage des méthodes et des données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C320F0-C999-4F57-AC8A-17F507B35FFA}"/>
              </a:ext>
            </a:extLst>
          </p:cNvPr>
          <p:cNvSpPr/>
          <p:nvPr/>
        </p:nvSpPr>
        <p:spPr>
          <a:xfrm>
            <a:off x="6415548" y="5097063"/>
            <a:ext cx="2203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Reproductibilité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98B76-A792-476B-9930-BDDE53D35E58}"/>
              </a:ext>
            </a:extLst>
          </p:cNvPr>
          <p:cNvSpPr/>
          <p:nvPr/>
        </p:nvSpPr>
        <p:spPr>
          <a:xfrm>
            <a:off x="2611991" y="5097063"/>
            <a:ext cx="3803557" cy="942401"/>
          </a:xfrm>
          <a:prstGeom prst="rect">
            <a:avLst/>
          </a:prstGeom>
          <a:noFill/>
          <a:ln w="31750">
            <a:solidFill>
              <a:srgbClr val="0B6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53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Cas de l’IRM fonctionnelle de type BOLD	1/4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1658035" y="1080557"/>
            <a:ext cx="6713972" cy="51840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Développement/Diffusion 	</a:t>
            </a:r>
            <a:endParaRPr lang="fr-FR" b="1" dirty="0">
              <a:solidFill>
                <a:srgbClr val="0B6C93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7B11173-A773-4E00-BFBA-EFC375226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97"/>
          <a:stretch/>
        </p:blipFill>
        <p:spPr>
          <a:xfrm>
            <a:off x="6216442" y="1856443"/>
            <a:ext cx="2267506" cy="13625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F41C6F-70E0-4DA5-80CE-A227FC55C8CB}"/>
              </a:ext>
            </a:extLst>
          </p:cNvPr>
          <p:cNvSpPr/>
          <p:nvPr/>
        </p:nvSpPr>
        <p:spPr>
          <a:xfrm>
            <a:off x="6228289" y="1460490"/>
            <a:ext cx="2682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0B6C93"/>
                </a:solidFill>
              </a:rPr>
              <a:t>100% N2</a:t>
            </a:r>
            <a:endParaRPr lang="fr-FR" sz="1600" dirty="0">
              <a:solidFill>
                <a:srgbClr val="0B6C9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6B3E5-B2FB-4436-8F13-B862AABF51A9}"/>
              </a:ext>
            </a:extLst>
          </p:cNvPr>
          <p:cNvSpPr/>
          <p:nvPr/>
        </p:nvSpPr>
        <p:spPr>
          <a:xfrm>
            <a:off x="386837" y="2368435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Décembre 1990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875027-F57D-4183-BA82-FB83B0F190AC}"/>
              </a:ext>
            </a:extLst>
          </p:cNvPr>
          <p:cNvCxnSpPr>
            <a:cxnSpLocks/>
          </p:cNvCxnSpPr>
          <p:nvPr/>
        </p:nvCxnSpPr>
        <p:spPr>
          <a:xfrm>
            <a:off x="1939413" y="1671484"/>
            <a:ext cx="0" cy="4593089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C2C3393-9B48-4833-9678-0FDEBC5EC38C}"/>
              </a:ext>
            </a:extLst>
          </p:cNvPr>
          <p:cNvSpPr/>
          <p:nvPr/>
        </p:nvSpPr>
        <p:spPr>
          <a:xfrm>
            <a:off x="1946793" y="2080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Ogawa et al. 10.1073/pnas.87.24.9868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Contraste BOLD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Dépendance Signal/Oxygénation du sang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93FE18-AE7E-4EE7-B70B-99572B8D8ED1}"/>
              </a:ext>
            </a:extLst>
          </p:cNvPr>
          <p:cNvSpPr/>
          <p:nvPr/>
        </p:nvSpPr>
        <p:spPr>
          <a:xfrm>
            <a:off x="2005785" y="41723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Ogawa et al. 10.1073/pnas.89.13.5951*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Application à l’homme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Détection des changements d’oxygénation consécutifs à des stimulations lumineuses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44D703-5D3F-4B03-980A-9074903D769F}"/>
              </a:ext>
            </a:extLst>
          </p:cNvPr>
          <p:cNvSpPr/>
          <p:nvPr/>
        </p:nvSpPr>
        <p:spPr>
          <a:xfrm>
            <a:off x="6086307" y="4213483"/>
            <a:ext cx="29667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*</a:t>
            </a:r>
            <a:r>
              <a:rPr lang="en-US" sz="1100" dirty="0" err="1"/>
              <a:t>Manuscrit</a:t>
            </a:r>
            <a:r>
              <a:rPr lang="en-US" sz="1100" dirty="0"/>
              <a:t> </a:t>
            </a:r>
            <a:r>
              <a:rPr lang="en-US" sz="1100" dirty="0" err="1"/>
              <a:t>soumis</a:t>
            </a:r>
            <a:r>
              <a:rPr lang="en-US" sz="1100" dirty="0"/>
              <a:t> à Nature </a:t>
            </a:r>
            <a:r>
              <a:rPr lang="en-US" sz="1100" dirty="0" err="1"/>
              <a:t>mais</a:t>
            </a:r>
            <a:r>
              <a:rPr lang="en-US" sz="1100" dirty="0"/>
              <a:t> </a:t>
            </a:r>
            <a:r>
              <a:rPr lang="en-US" sz="1100" dirty="0" err="1"/>
              <a:t>rejeté</a:t>
            </a:r>
            <a:r>
              <a:rPr lang="en-US" sz="1100" dirty="0"/>
              <a:t> sans </a:t>
            </a:r>
            <a:r>
              <a:rPr lang="en-US" sz="1100" i="1" dirty="0"/>
              <a:t>peer review </a:t>
            </a:r>
            <a:r>
              <a:rPr lang="en-US" sz="1100" dirty="0"/>
              <a:t>avec la mention </a:t>
            </a:r>
            <a:r>
              <a:rPr lang="en-US" sz="1100" i="1" dirty="0"/>
              <a:t>not of general interest !</a:t>
            </a:r>
            <a:endParaRPr lang="fr-FR" sz="1100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7497EC-3893-430F-A8FA-B28224497488}"/>
              </a:ext>
            </a:extLst>
          </p:cNvPr>
          <p:cNvSpPr/>
          <p:nvPr/>
        </p:nvSpPr>
        <p:spPr>
          <a:xfrm>
            <a:off x="386837" y="4464773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Juillet 1992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615469E-2839-4AD9-B9A6-F4CC58198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662" b="53422"/>
          <a:stretch/>
        </p:blipFill>
        <p:spPr>
          <a:xfrm>
            <a:off x="4675538" y="5452954"/>
            <a:ext cx="1362839" cy="95696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A1B066F-E9B1-4B0D-AAE5-F7C4F5D1F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08" t="44941"/>
          <a:stretch/>
        </p:blipFill>
        <p:spPr>
          <a:xfrm>
            <a:off x="6362795" y="5452954"/>
            <a:ext cx="1493735" cy="11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9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Cas de l’IRM fonctionnelle de type BOLD	2/4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1658035" y="1080557"/>
            <a:ext cx="6713972" cy="51840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Développement/Diffusion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 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Recherche sur https://pubmed.ncbi.nlm.nih.gov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Termes	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BOLD+fMRI</a:t>
            </a: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AF3F2E-5A9D-47AF-ADD4-0ECFCB8A2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43" y="2299935"/>
            <a:ext cx="5472232" cy="36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Cas de l’IRM fonctionnelle de type BOLD	3/4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1658035" y="1080557"/>
            <a:ext cx="6713972" cy="51840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Questionnement 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8E606-A2B1-48C7-86D8-D19D7BEC71EE}"/>
              </a:ext>
            </a:extLst>
          </p:cNvPr>
          <p:cNvSpPr/>
          <p:nvPr/>
        </p:nvSpPr>
        <p:spPr>
          <a:xfrm>
            <a:off x="1939413" y="3893763"/>
            <a:ext cx="6975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Faible</a:t>
            </a:r>
            <a:r>
              <a:rPr lang="en-US" dirty="0"/>
              <a:t> puissance des études </a:t>
            </a:r>
            <a:r>
              <a:rPr lang="en-US" dirty="0" err="1"/>
              <a:t>d’IRMf</a:t>
            </a:r>
            <a:endParaRPr lang="en-US" dirty="0"/>
          </a:p>
          <a:p>
            <a:r>
              <a:rPr lang="en-US" sz="1200" dirty="0"/>
              <a:t>Button et al. Power failure: why small sample size undermines the reliability of neuroscience 10.1038/nrn3475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FAC82-A29C-42D4-A7C7-99E8BE376EA6}"/>
              </a:ext>
            </a:extLst>
          </p:cNvPr>
          <p:cNvSpPr/>
          <p:nvPr/>
        </p:nvSpPr>
        <p:spPr>
          <a:xfrm>
            <a:off x="742795" y="4077156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Avril 2013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421409-5712-44BA-9250-6588700B246A}"/>
              </a:ext>
            </a:extLst>
          </p:cNvPr>
          <p:cNvCxnSpPr>
            <a:cxnSpLocks/>
          </p:cNvCxnSpPr>
          <p:nvPr/>
        </p:nvCxnSpPr>
        <p:spPr>
          <a:xfrm>
            <a:off x="1939413" y="1671484"/>
            <a:ext cx="0" cy="4593089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604E17-9616-45AE-9035-6725C8A6BA03}"/>
              </a:ext>
            </a:extLst>
          </p:cNvPr>
          <p:cNvSpPr/>
          <p:nvPr/>
        </p:nvSpPr>
        <p:spPr>
          <a:xfrm>
            <a:off x="1092829" y="3101094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2009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2A9BD1-03E6-4B87-8519-100296D4AC9C}"/>
              </a:ext>
            </a:extLst>
          </p:cNvPr>
          <p:cNvSpPr/>
          <p:nvPr/>
        </p:nvSpPr>
        <p:spPr>
          <a:xfrm>
            <a:off x="1939413" y="3033977"/>
            <a:ext cx="69752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Déclarations exagérées associées à des corrélations dites « vaudous» </a:t>
            </a:r>
          </a:p>
          <a:p>
            <a:r>
              <a:rPr lang="en-US" sz="1200" dirty="0" err="1"/>
              <a:t>Vul</a:t>
            </a:r>
            <a:r>
              <a:rPr lang="en-US" sz="1200" dirty="0"/>
              <a:t> et al. Voodoo correlations in social neuroscience, Perspectives on Psychological Science</a:t>
            </a:r>
            <a:endParaRPr lang="fr-FR" sz="12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F788B6-3828-48E0-B146-23CCF538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707" y="1714576"/>
            <a:ext cx="1838675" cy="9988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66A8A8-76F2-4C3C-98B5-D56842E67DDE}"/>
              </a:ext>
            </a:extLst>
          </p:cNvPr>
          <p:cNvSpPr/>
          <p:nvPr/>
        </p:nvSpPr>
        <p:spPr>
          <a:xfrm>
            <a:off x="1939413" y="1806132"/>
            <a:ext cx="6975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Erreurs dues à la répétition du test</a:t>
            </a:r>
          </a:p>
          <a:p>
            <a:r>
              <a:rPr lang="en-US" sz="1200" dirty="0"/>
              <a:t>Bennett et al. “</a:t>
            </a:r>
            <a:r>
              <a:rPr lang="en-US" sz="1200" dirty="0" err="1"/>
              <a:t>L’experience</a:t>
            </a:r>
            <a:r>
              <a:rPr lang="en-US" sz="1200" dirty="0"/>
              <a:t> du </a:t>
            </a:r>
            <a:r>
              <a:rPr lang="en-US" sz="1200" dirty="0" err="1"/>
              <a:t>saumon</a:t>
            </a:r>
            <a:r>
              <a:rPr lang="en-US" sz="1200" dirty="0"/>
              <a:t> mort”</a:t>
            </a:r>
          </a:p>
          <a:p>
            <a:r>
              <a:rPr lang="en-US" sz="1200" dirty="0"/>
              <a:t>Journal of </a:t>
            </a:r>
            <a:r>
              <a:rPr lang="en-US" sz="1200" b="1" dirty="0"/>
              <a:t>Serendipitous and Unexpected </a:t>
            </a:r>
            <a:r>
              <a:rPr lang="en-US" sz="1200" dirty="0"/>
              <a:t>Results (2001)</a:t>
            </a:r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E8A32-1AF7-4A31-9806-E032E56EEAF6}"/>
              </a:ext>
            </a:extLst>
          </p:cNvPr>
          <p:cNvSpPr/>
          <p:nvPr/>
        </p:nvSpPr>
        <p:spPr>
          <a:xfrm>
            <a:off x="771993" y="1992020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Juin 2009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0B9E1-8157-49C9-95FD-BA77F1902D1E}"/>
              </a:ext>
            </a:extLst>
          </p:cNvPr>
          <p:cNvSpPr/>
          <p:nvPr/>
        </p:nvSpPr>
        <p:spPr>
          <a:xfrm>
            <a:off x="742795" y="5018992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Mai 2016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A73F5-5114-4375-A540-0192C78651C4}"/>
              </a:ext>
            </a:extLst>
          </p:cNvPr>
          <p:cNvSpPr/>
          <p:nvPr/>
        </p:nvSpPr>
        <p:spPr>
          <a:xfrm>
            <a:off x="1939413" y="4854113"/>
            <a:ext cx="6975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Distribution locale du signal non </a:t>
            </a:r>
            <a:r>
              <a:rPr lang="en-US" dirty="0" err="1"/>
              <a:t>Gaussienne</a:t>
            </a:r>
            <a:r>
              <a:rPr lang="en-US" dirty="0"/>
              <a:t> / Augmentation des faux </a:t>
            </a:r>
            <a:r>
              <a:rPr lang="en-US" dirty="0" err="1"/>
              <a:t>positifs</a:t>
            </a:r>
            <a:endParaRPr lang="en-US" dirty="0"/>
          </a:p>
          <a:p>
            <a:r>
              <a:rPr lang="en-US" sz="1200" dirty="0"/>
              <a:t>Eklund et al. Cluster failure: Why fMRI inferences for spatial extent have inflated false-positive rates 10.1073/pnas.1602413113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5347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Cas de l’IRM fonctionnelle de type BOLD	4/4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1658035" y="1080557"/>
            <a:ext cx="6713972" cy="51840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Prise en charge / </a:t>
            </a:r>
            <a:r>
              <a:rPr lang="fr-FR" sz="1800" dirty="0">
                <a:solidFill>
                  <a:srgbClr val="0B6C93"/>
                </a:solidFill>
                <a:sym typeface="Wingdings" panose="05000000000000000000" pitchFamily="2" charset="2"/>
              </a:rPr>
              <a:t>Définition de bonnes pratiques</a:t>
            </a: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8E606-A2B1-48C7-86D8-D19D7BEC71EE}"/>
              </a:ext>
            </a:extLst>
          </p:cNvPr>
          <p:cNvSpPr/>
          <p:nvPr/>
        </p:nvSpPr>
        <p:spPr>
          <a:xfrm>
            <a:off x="1947392" y="4935379"/>
            <a:ext cx="697521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Normalisation</a:t>
            </a:r>
            <a:endParaRPr lang="en-US" sz="2000" dirty="0"/>
          </a:p>
          <a:p>
            <a:r>
              <a:rPr lang="en-US" dirty="0"/>
              <a:t>“We introduce </a:t>
            </a:r>
            <a:r>
              <a:rPr lang="en-US" dirty="0" err="1"/>
              <a:t>fMRIPrep</a:t>
            </a:r>
            <a:r>
              <a:rPr lang="en-US" dirty="0"/>
              <a:t>, an analysis-</a:t>
            </a:r>
            <a:r>
              <a:rPr lang="en-US" b="1" dirty="0"/>
              <a:t>agnostic</a:t>
            </a:r>
            <a:r>
              <a:rPr lang="en-US" dirty="0"/>
              <a:t> tool that addresses the challenge of robust and reproducible preprocessing for fMRI data.”</a:t>
            </a:r>
          </a:p>
          <a:p>
            <a:r>
              <a:rPr lang="en-US" sz="1200" dirty="0"/>
              <a:t>Esteban et al., </a:t>
            </a:r>
            <a:r>
              <a:rPr lang="en-US" sz="1200" dirty="0" err="1"/>
              <a:t>fMRIPrep</a:t>
            </a:r>
            <a:r>
              <a:rPr lang="en-US" sz="1200" dirty="0"/>
              <a:t>: a robust preprocessing pipeline for functional MRI 10.1038/nrn3475</a:t>
            </a:r>
            <a:endParaRPr lang="fr-FR" sz="12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421409-5712-44BA-9250-6588700B246A}"/>
              </a:ext>
            </a:extLst>
          </p:cNvPr>
          <p:cNvCxnSpPr>
            <a:cxnSpLocks/>
          </p:cNvCxnSpPr>
          <p:nvPr/>
        </p:nvCxnSpPr>
        <p:spPr>
          <a:xfrm>
            <a:off x="1939413" y="1671484"/>
            <a:ext cx="0" cy="4593089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604E17-9616-45AE-9035-6725C8A6BA03}"/>
              </a:ext>
            </a:extLst>
          </p:cNvPr>
          <p:cNvSpPr/>
          <p:nvPr/>
        </p:nvSpPr>
        <p:spPr>
          <a:xfrm>
            <a:off x="396513" y="5399954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Décembre 2018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6A8A8-76F2-4C3C-98B5-D56842E67DDE}"/>
              </a:ext>
            </a:extLst>
          </p:cNvPr>
          <p:cNvSpPr/>
          <p:nvPr/>
        </p:nvSpPr>
        <p:spPr>
          <a:xfrm>
            <a:off x="1947392" y="1726639"/>
            <a:ext cx="7326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Transparence et partage</a:t>
            </a:r>
          </a:p>
          <a:p>
            <a:r>
              <a:rPr lang="en-US" dirty="0"/>
              <a:t>“</a:t>
            </a:r>
            <a:r>
              <a:rPr lang="en-US" b="1" dirty="0"/>
              <a:t>Only by sharing </a:t>
            </a:r>
            <a:r>
              <a:rPr lang="en-US" dirty="0"/>
              <a:t>experiments, data, metadata, derived data and analysis workflows will neuroimaging establish itself as a true data science.”</a:t>
            </a:r>
          </a:p>
          <a:p>
            <a:r>
              <a:rPr lang="en-US" sz="1400" dirty="0" err="1"/>
              <a:t>Pernet</a:t>
            </a:r>
            <a:r>
              <a:rPr lang="en-US" sz="1400" dirty="0"/>
              <a:t> et </a:t>
            </a:r>
            <a:r>
              <a:rPr lang="en-US" sz="1400" dirty="0" err="1"/>
              <a:t>Poline</a:t>
            </a:r>
            <a:r>
              <a:rPr lang="en-US" sz="1400" dirty="0"/>
              <a:t>, Improving functional magnetic resonance imaging reproducibility 10.1186/s13742-015-0055-8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E8A32-1AF7-4A31-9806-E032E56EEAF6}"/>
              </a:ext>
            </a:extLst>
          </p:cNvPr>
          <p:cNvSpPr/>
          <p:nvPr/>
        </p:nvSpPr>
        <p:spPr>
          <a:xfrm>
            <a:off x="388534" y="2437816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Décembre 2015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0B9E1-8157-49C9-95FD-BA77F1902D1E}"/>
              </a:ext>
            </a:extLst>
          </p:cNvPr>
          <p:cNvSpPr/>
          <p:nvPr/>
        </p:nvSpPr>
        <p:spPr>
          <a:xfrm>
            <a:off x="484697" y="3753260"/>
            <a:ext cx="1542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Janvier 2017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A73F5-5114-4375-A540-0192C78651C4}"/>
              </a:ext>
            </a:extLst>
          </p:cNvPr>
          <p:cNvSpPr/>
          <p:nvPr/>
        </p:nvSpPr>
        <p:spPr>
          <a:xfrm>
            <a:off x="1947392" y="3235428"/>
            <a:ext cx="697521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Synthèse</a:t>
            </a:r>
            <a:r>
              <a:rPr lang="en-US" sz="2000" dirty="0"/>
              <a:t> de </a:t>
            </a:r>
            <a:r>
              <a:rPr lang="en-US" sz="2000" dirty="0" err="1"/>
              <a:t>bonnes</a:t>
            </a:r>
            <a:r>
              <a:rPr lang="en-US" sz="2000" dirty="0"/>
              <a:t> </a:t>
            </a:r>
            <a:r>
              <a:rPr lang="en-US" sz="2000" dirty="0" err="1"/>
              <a:t>pratiques</a:t>
            </a:r>
            <a:endParaRPr lang="en-US" sz="2000" dirty="0"/>
          </a:p>
          <a:p>
            <a:r>
              <a:rPr lang="en-US" dirty="0"/>
              <a:t>“What we see </a:t>
            </a:r>
            <a:r>
              <a:rPr lang="en-US" b="1" dirty="0"/>
              <a:t>as a road map</a:t>
            </a:r>
            <a:r>
              <a:rPr lang="en-US" dirty="0"/>
              <a:t> for how neuroimaging researchers can overcome these problems, laying the groundwork for a scientific future that is transparent and reproducible.”</a:t>
            </a:r>
          </a:p>
          <a:p>
            <a:r>
              <a:rPr lang="en-US" sz="1200" dirty="0" err="1"/>
              <a:t>Poldrack</a:t>
            </a:r>
            <a:r>
              <a:rPr lang="en-US" sz="1200" dirty="0"/>
              <a:t> et al. Scanning the horizon: towards transparent and reproducible neuroimaging research 10.1038/nrn.2016.167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08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de la SRM quantitative 1/2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421409-5712-44BA-9250-6588700B246A}"/>
              </a:ext>
            </a:extLst>
          </p:cNvPr>
          <p:cNvCxnSpPr>
            <a:cxnSpLocks/>
          </p:cNvCxnSpPr>
          <p:nvPr/>
        </p:nvCxnSpPr>
        <p:spPr>
          <a:xfrm>
            <a:off x="733732" y="1323265"/>
            <a:ext cx="0" cy="4739644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864934"/>
              </p:ext>
            </p:extLst>
          </p:nvPr>
        </p:nvGraphicFramePr>
        <p:xfrm>
          <a:off x="5419018" y="3535108"/>
          <a:ext cx="3508878" cy="218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006420" y="1166292"/>
            <a:ext cx="2967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Développement/Diffusion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9387" y="51907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ym typeface="Wingdings" panose="05000000000000000000" pitchFamily="2" charset="2"/>
              </a:rPr>
              <a:t>Recherche sur https://pubmed.ncbi.nlm.nih.gov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ym typeface="Wingdings" panose="05000000000000000000" pitchFamily="2" charset="2"/>
              </a:rPr>
              <a:t>Termes: MR </a:t>
            </a:r>
            <a:r>
              <a:rPr lang="fr-FR" sz="1600" dirty="0" err="1">
                <a:sym typeface="Wingdings" panose="05000000000000000000" pitchFamily="2" charset="2"/>
              </a:rPr>
              <a:t>Spectroscopy</a:t>
            </a:r>
            <a:r>
              <a:rPr lang="fr-FR" sz="1600" dirty="0">
                <a:sym typeface="Wingdings" panose="05000000000000000000" pitchFamily="2" charset="2"/>
              </a:rPr>
              <a:t> quantification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3732" y="196033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i="1" dirty="0"/>
              <a:t>Van de </a:t>
            </a:r>
            <a:r>
              <a:rPr lang="fr-FR" sz="1200" i="1" dirty="0" err="1"/>
              <a:t>Veen</a:t>
            </a:r>
            <a:r>
              <a:rPr lang="fr-FR" sz="1200" i="1" dirty="0"/>
              <a:t> et al. MRM 1988-</a:t>
            </a:r>
            <a:r>
              <a:rPr lang="fr-FR" sz="1200" dirty="0"/>
              <a:t>VARPRO </a:t>
            </a:r>
          </a:p>
          <a:p>
            <a:r>
              <a:rPr lang="fr-FR" sz="1200" i="1" dirty="0" err="1"/>
              <a:t>Vanhamme</a:t>
            </a:r>
            <a:r>
              <a:rPr lang="fr-FR" sz="1200" i="1" dirty="0"/>
              <a:t>, NMR in </a:t>
            </a:r>
            <a:r>
              <a:rPr lang="fr-FR" sz="1200" i="1" dirty="0" err="1"/>
              <a:t>Biomed</a:t>
            </a:r>
            <a:r>
              <a:rPr lang="fr-FR" sz="1200" i="1" dirty="0"/>
              <a:t> 1997,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8A32-1AF7-4A31-9806-E032E56EEAF6}"/>
              </a:ext>
            </a:extLst>
          </p:cNvPr>
          <p:cNvSpPr/>
          <p:nvPr/>
        </p:nvSpPr>
        <p:spPr>
          <a:xfrm>
            <a:off x="23965" y="1592301"/>
            <a:ext cx="1066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1988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2714" y="1572338"/>
            <a:ext cx="4906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Modelisation</a:t>
            </a:r>
            <a:r>
              <a:rPr lang="fr-FR" sz="1600" dirty="0"/>
              <a:t> simple (raies </a:t>
            </a:r>
            <a:r>
              <a:rPr lang="fr-FR" sz="1600" dirty="0" err="1"/>
              <a:t>lorentziennes</a:t>
            </a:r>
            <a:r>
              <a:rPr lang="fr-FR" sz="1600" dirty="0"/>
              <a:t>/gaussienne)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E8A32-1AF7-4A31-9806-E032E56EEAF6}"/>
              </a:ext>
            </a:extLst>
          </p:cNvPr>
          <p:cNvSpPr/>
          <p:nvPr/>
        </p:nvSpPr>
        <p:spPr>
          <a:xfrm>
            <a:off x="-437825" y="3017501"/>
            <a:ext cx="6276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rgbClr val="0B6C93"/>
                </a:solidFill>
              </a:rPr>
              <a:t>1993</a:t>
            </a:r>
            <a:r>
              <a:rPr lang="fr-FR" sz="1600" dirty="0"/>
              <a:t>        </a:t>
            </a:r>
            <a:r>
              <a:rPr lang="fr-FR" sz="1600" b="1" dirty="0"/>
              <a:t> </a:t>
            </a:r>
            <a:r>
              <a:rPr lang="fr-FR" sz="1600" b="1" dirty="0">
                <a:solidFill>
                  <a:srgbClr val="0F95CB"/>
                </a:solidFill>
              </a:rPr>
              <a:t>LCMODEL </a:t>
            </a:r>
            <a:r>
              <a:rPr lang="fr-FR" sz="1200" i="1" dirty="0">
                <a:solidFill>
                  <a:srgbClr val="0F95CB"/>
                </a:solidFill>
              </a:rPr>
              <a:t>(Provencher) </a:t>
            </a:r>
            <a:r>
              <a:rPr lang="fr-FR" sz="1600" b="1" dirty="0">
                <a:solidFill>
                  <a:srgbClr val="0F95CB"/>
                </a:solidFill>
              </a:rPr>
              <a:t>– </a:t>
            </a:r>
            <a:r>
              <a:rPr lang="fr-FR" sz="1600" b="1" dirty="0" err="1">
                <a:solidFill>
                  <a:srgbClr val="0F95CB"/>
                </a:solidFill>
              </a:rPr>
              <a:t>executable</a:t>
            </a:r>
            <a:r>
              <a:rPr lang="fr-FR" sz="1600" b="1" dirty="0">
                <a:solidFill>
                  <a:srgbClr val="0F95CB"/>
                </a:solidFill>
              </a:rPr>
              <a:t> payant</a:t>
            </a:r>
          </a:p>
          <a:p>
            <a:pPr marL="342900" indent="-342900">
              <a:buAutoNum type="arabicPlain" startAt="1993"/>
            </a:pPr>
            <a:endParaRPr lang="fr-FR" sz="1600" dirty="0"/>
          </a:p>
          <a:p>
            <a:pPr marL="342900" indent="-342900">
              <a:buAutoNum type="arabicPlain" startAt="1993"/>
            </a:pPr>
            <a:endParaRPr lang="fr-FR" sz="1600" dirty="0"/>
          </a:p>
          <a:p>
            <a:endParaRPr lang="fr-FR" sz="1600" dirty="0">
              <a:solidFill>
                <a:srgbClr val="0B6C93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14564" y="2389726"/>
            <a:ext cx="440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Modélisation « Sommes de métabolites » et « background »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E8A32-1AF7-4A31-9806-E032E56EEAF6}"/>
              </a:ext>
            </a:extLst>
          </p:cNvPr>
          <p:cNvSpPr/>
          <p:nvPr/>
        </p:nvSpPr>
        <p:spPr>
          <a:xfrm>
            <a:off x="-437825" y="3420722"/>
            <a:ext cx="6276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rgbClr val="0B6C93"/>
                </a:solidFill>
              </a:rPr>
              <a:t>1998</a:t>
            </a:r>
            <a:endParaRPr lang="fr-FR" sz="1600" dirty="0"/>
          </a:p>
          <a:p>
            <a:pPr marL="342900" indent="-342900">
              <a:buAutoNum type="arabicPlain" startAt="1993"/>
            </a:pPr>
            <a:endParaRPr lang="fr-FR" sz="1600" dirty="0"/>
          </a:p>
          <a:p>
            <a:endParaRPr lang="fr-FR" sz="1600" dirty="0">
              <a:solidFill>
                <a:srgbClr val="0B6C93"/>
              </a:solidFill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830388" y="3545727"/>
            <a:ext cx="259381" cy="10837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117680" y="3104941"/>
            <a:ext cx="3795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  <a:p>
            <a:r>
              <a:rPr lang="fr-FR" sz="1400" dirty="0"/>
              <a:t>Analyse dans le </a:t>
            </a:r>
            <a:r>
              <a:rPr lang="fr-FR" sz="1400" b="1" dirty="0"/>
              <a:t>domaine temporel vs </a:t>
            </a:r>
            <a:r>
              <a:rPr lang="fr-FR" sz="1400" b="1" dirty="0" err="1"/>
              <a:t>frequentiel</a:t>
            </a:r>
            <a:endParaRPr lang="fr-FR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1195318" y="4689444"/>
            <a:ext cx="396929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/>
              <a:t>Macromolecules</a:t>
            </a:r>
            <a:r>
              <a:rPr lang="fr-FR" sz="1400" b="1" dirty="0"/>
              <a:t>, forme de raie, </a:t>
            </a:r>
          </a:p>
          <a:p>
            <a:r>
              <a:rPr lang="fr-FR" sz="1400" b="1" dirty="0"/>
              <a:t>amélioration </a:t>
            </a:r>
            <a:r>
              <a:rPr lang="fr-FR" sz="1400" b="1" dirty="0" err="1"/>
              <a:t>preprocessing</a:t>
            </a:r>
            <a:r>
              <a:rPr lang="fr-FR" sz="1400" b="1" dirty="0"/>
              <a:t>, </a:t>
            </a:r>
            <a:r>
              <a:rPr lang="fr-FR" sz="1400" b="1" dirty="0" err="1"/>
              <a:t>preclinique</a:t>
            </a:r>
            <a:r>
              <a:rPr lang="fr-FR" sz="1400" b="1" dirty="0"/>
              <a:t> vs clinique</a:t>
            </a:r>
          </a:p>
          <a:p>
            <a:endParaRPr lang="fr-FR" sz="1400" b="1" dirty="0"/>
          </a:p>
          <a:p>
            <a:endParaRPr lang="fr-FR" sz="1400" b="1" dirty="0"/>
          </a:p>
          <a:p>
            <a:r>
              <a:rPr lang="fr-FR" sz="1400" b="1" dirty="0"/>
              <a:t>Package INSPECTOR (2016) , FSL-MRS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4E8A32-1AF7-4A31-9806-E032E56EEAF6}"/>
              </a:ext>
            </a:extLst>
          </p:cNvPr>
          <p:cNvSpPr/>
          <p:nvPr/>
        </p:nvSpPr>
        <p:spPr>
          <a:xfrm>
            <a:off x="-382976" y="4381667"/>
            <a:ext cx="6276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solidFill>
                  <a:srgbClr val="0B6C93"/>
                </a:solidFill>
              </a:rPr>
              <a:t>2011</a:t>
            </a:r>
            <a:endParaRPr lang="fr-FR" sz="1600" dirty="0"/>
          </a:p>
          <a:p>
            <a:pPr marL="342900" indent="-342900">
              <a:buAutoNum type="arabicPlain" startAt="1993"/>
            </a:pPr>
            <a:endParaRPr lang="fr-FR" sz="1600" dirty="0"/>
          </a:p>
          <a:p>
            <a:endParaRPr lang="fr-FR" sz="1600" dirty="0">
              <a:solidFill>
                <a:srgbClr val="0B6C9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5318" y="3663887"/>
            <a:ext cx="31636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err="1"/>
              <a:t>Soher</a:t>
            </a:r>
            <a:r>
              <a:rPr lang="fr-FR" sz="1200" i="1" dirty="0"/>
              <a:t> et al., MRM 1998 - Ondelettes</a:t>
            </a:r>
          </a:p>
          <a:p>
            <a:r>
              <a:rPr lang="fr-FR" sz="1200" i="1" dirty="0"/>
              <a:t>Ratiney et al. , NMR in </a:t>
            </a:r>
            <a:r>
              <a:rPr lang="fr-FR" sz="1200" i="1" dirty="0" err="1"/>
              <a:t>Biomed</a:t>
            </a:r>
            <a:r>
              <a:rPr lang="fr-FR" sz="1200" i="1" dirty="0"/>
              <a:t> 2004- QUEST</a:t>
            </a:r>
            <a:br>
              <a:rPr lang="fr-FR" sz="1200" i="1" dirty="0"/>
            </a:br>
            <a:r>
              <a:rPr lang="fr-FR" sz="1200" i="1" dirty="0"/>
              <a:t>Reynolds et al. , MRM, 2006 – TARQUIN</a:t>
            </a:r>
            <a:br>
              <a:rPr lang="fr-FR" sz="1200" i="1" dirty="0"/>
            </a:br>
            <a:r>
              <a:rPr lang="fr-FR" sz="1200" i="1" dirty="0" err="1"/>
              <a:t>Poullet</a:t>
            </a:r>
            <a:r>
              <a:rPr lang="fr-FR" sz="1200" i="1" dirty="0"/>
              <a:t> et al., NMR in </a:t>
            </a:r>
            <a:r>
              <a:rPr lang="fr-FR" sz="1200" i="1" dirty="0" err="1"/>
              <a:t>Biomed</a:t>
            </a:r>
            <a:r>
              <a:rPr lang="fr-FR" sz="1200" i="1" dirty="0"/>
              <a:t> 2007 -AQSES</a:t>
            </a:r>
          </a:p>
          <a:p>
            <a:r>
              <a:rPr lang="fr-FR" sz="1200" i="1" dirty="0"/>
              <a:t>Wilson et al., MRM 2011- TARQUIN</a:t>
            </a:r>
            <a:br>
              <a:rPr lang="fr-FR" sz="1200" i="1" dirty="0"/>
            </a:br>
            <a:endParaRPr lang="fr-FR" sz="1200" i="1" dirty="0"/>
          </a:p>
          <a:p>
            <a:r>
              <a:rPr lang="fr-FR" sz="1200" i="1" dirty="0"/>
              <a:t> 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2" t="-8180" r="9207" b="8180"/>
          <a:stretch/>
        </p:blipFill>
        <p:spPr>
          <a:xfrm>
            <a:off x="5838201" y="658908"/>
            <a:ext cx="2533281" cy="128682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93" y="2175334"/>
            <a:ext cx="3338128" cy="11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de la SRM quantitative 2/2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7540" y="1622441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600" dirty="0">
                <a:solidFill>
                  <a:srgbClr val="0F95CB"/>
                </a:solidFill>
              </a:rPr>
              <a:t>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909" y="1653218"/>
            <a:ext cx="5291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ISMRM MRS study group- MRS fitting challenge</a:t>
            </a:r>
            <a:endParaRPr lang="fr-FR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031909" y="1145494"/>
            <a:ext cx="227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Questionnement ?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C421409-5712-44BA-9250-6588700B246A}"/>
              </a:ext>
            </a:extLst>
          </p:cNvPr>
          <p:cNvCxnSpPr>
            <a:cxnSpLocks/>
          </p:cNvCxnSpPr>
          <p:nvPr/>
        </p:nvCxnSpPr>
        <p:spPr>
          <a:xfrm>
            <a:off x="928533" y="1284764"/>
            <a:ext cx="0" cy="4739644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73905" y="2461364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600" dirty="0">
                <a:solidFill>
                  <a:srgbClr val="0F95CB"/>
                </a:solidFill>
              </a:rPr>
              <a:t>2020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7186" y="33277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hlinkClick r:id="rId2"/>
              </a:rPr>
              <a:t>https://mrshub.org/</a:t>
            </a:r>
            <a:endParaRPr lang="fr-FR" b="1" dirty="0"/>
          </a:p>
          <a:p>
            <a:r>
              <a:rPr lang="fr-FR" sz="1600" i="1" dirty="0"/>
              <a:t>Consensus </a:t>
            </a:r>
            <a:r>
              <a:rPr lang="fr-FR" sz="1600" i="1" dirty="0" err="1"/>
              <a:t>papers</a:t>
            </a:r>
            <a:r>
              <a:rPr lang="fr-FR" sz="1600" i="1" dirty="0"/>
              <a:t> –NMR in </a:t>
            </a:r>
            <a:r>
              <a:rPr lang="fr-FR" sz="1600" i="1" dirty="0" err="1"/>
              <a:t>Biomed</a:t>
            </a:r>
            <a:r>
              <a:rPr lang="fr-FR" sz="1600" i="1" dirty="0"/>
              <a:t> 2020</a:t>
            </a:r>
          </a:p>
          <a:p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945572" y="3038766"/>
            <a:ext cx="245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Transparence et </a:t>
            </a:r>
            <a:r>
              <a:rPr lang="en-US" dirty="0" err="1"/>
              <a:t>partage</a:t>
            </a:r>
            <a:endParaRPr lang="en-US" dirty="0"/>
          </a:p>
        </p:txBody>
      </p:sp>
      <p:pic>
        <p:nvPicPr>
          <p:cNvPr id="15" name="Image 14"/>
          <p:cNvPicPr/>
          <p:nvPr/>
        </p:nvPicPr>
        <p:blipFill rotWithShape="1">
          <a:blip r:embed="rId3"/>
          <a:srcRect l="5292" t="40753" r="58647" b="16144"/>
          <a:stretch/>
        </p:blipFill>
        <p:spPr bwMode="auto">
          <a:xfrm>
            <a:off x="945572" y="4211491"/>
            <a:ext cx="3687388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243556" y="3458040"/>
            <a:ext cx="42642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Comparaison des méthodes de quantification: Performance (biais/variance) et robustesse</a:t>
            </a:r>
          </a:p>
          <a:p>
            <a:r>
              <a:rPr lang="fr-FR" sz="1400" dirty="0"/>
              <a:t>28 jeux de données - Simulations - 26 contributeurs : LCMODEL, JMRUI-QUEST, </a:t>
            </a:r>
            <a:r>
              <a:rPr lang="fr-FR" sz="1400" dirty="0" err="1"/>
              <a:t>cQUEST</a:t>
            </a:r>
            <a:r>
              <a:rPr lang="fr-FR" sz="1400" dirty="0"/>
              <a:t>, VESPA,FITAID ...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 Différences importantes en termes de justesse et précision entre les différents résultats obtenus par les différentes méthodes/packages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-198093" y="4081753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600" dirty="0">
                <a:solidFill>
                  <a:srgbClr val="0F95CB"/>
                </a:solidFill>
              </a:rPr>
              <a:t>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7186" y="2394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Prise en charge / Définition de bonnes pratiques?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19" name="Accolade ouvrante 18"/>
          <p:cNvSpPr/>
          <p:nvPr/>
        </p:nvSpPr>
        <p:spPr>
          <a:xfrm>
            <a:off x="4924272" y="3450043"/>
            <a:ext cx="177117" cy="30470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4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F95CB"/>
                </a:solidFill>
              </a:rPr>
              <a:t>IRM quantitative : Objectifs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5410" y="1342909"/>
            <a:ext cx="71824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Mesurer un paramètre</a:t>
            </a:r>
            <a:r>
              <a:rPr lang="fr-FR" sz="2000" dirty="0"/>
              <a:t> physico-chimique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Propre à l’échantillon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 partir d’images produites par un instrument d’IRM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IRM = imagerie par résonance magnétique nucléaire</a:t>
            </a:r>
          </a:p>
        </p:txBody>
      </p:sp>
    </p:spTree>
    <p:extLst>
      <p:ext uri="{BB962C8B-B14F-4D97-AF65-F5344CB8AC3E}">
        <p14:creationId xmlns:p14="http://schemas.microsoft.com/office/powerpoint/2010/main" val="371575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74D5CA-85B9-42C1-A825-A8DD410177CB}"/>
              </a:ext>
            </a:extLst>
          </p:cNvPr>
          <p:cNvSpPr txBox="1"/>
          <p:nvPr/>
        </p:nvSpPr>
        <p:spPr>
          <a:xfrm>
            <a:off x="811903" y="929004"/>
            <a:ext cx="85953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L’utilisation (pré)clinique de la RMN quantitative nécessite le franchissement d’étapes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Méthode scientifique / Objectivité et réplication 					Consensus</a:t>
            </a:r>
          </a:p>
          <a:p>
            <a:pPr lvl="1"/>
            <a:r>
              <a:rPr lang="fr-FR" sz="1600" dirty="0"/>
              <a:t>Apprécier le niveau de biais et d’incertitude est un enjeu majeur</a:t>
            </a:r>
          </a:p>
          <a:p>
            <a:pPr lvl="1"/>
            <a:r>
              <a:rPr lang="fr-FR" sz="1600" dirty="0"/>
              <a:t>Transparence sur les méthodes utilisées</a:t>
            </a:r>
          </a:p>
          <a:p>
            <a:pPr lvl="1"/>
            <a:r>
              <a:rPr lang="fr-FR" sz="1600" dirty="0"/>
              <a:t>Test/</a:t>
            </a:r>
            <a:r>
              <a:rPr lang="fr-FR" sz="1600" dirty="0" err="1"/>
              <a:t>retest</a:t>
            </a:r>
            <a:endParaRPr lang="fr-FR" sz="1600" dirty="0"/>
          </a:p>
          <a:p>
            <a:pPr lvl="1"/>
            <a:r>
              <a:rPr lang="fr-FR" sz="1600" dirty="0"/>
              <a:t>Etudes multicentriques / Bases de données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FA7ABD-0E5C-4286-9B22-27AE9360D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06" y="1540560"/>
            <a:ext cx="3935392" cy="2546430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50C82867-E3A5-4B31-AB94-A679A89D9409}"/>
              </a:ext>
            </a:extLst>
          </p:cNvPr>
          <p:cNvSpPr/>
          <p:nvPr/>
        </p:nvSpPr>
        <p:spPr>
          <a:xfrm rot="10800000" flipH="1">
            <a:off x="5997349" y="4617705"/>
            <a:ext cx="640001" cy="177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B55DD-CA67-49B8-B347-31347D71A4BA}"/>
              </a:ext>
            </a:extLst>
          </p:cNvPr>
          <p:cNvSpPr/>
          <p:nvPr/>
        </p:nvSpPr>
        <p:spPr>
          <a:xfrm>
            <a:off x="6818050" y="2444442"/>
            <a:ext cx="225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err="1"/>
              <a:t>Granziera</a:t>
            </a:r>
            <a:r>
              <a:rPr lang="fr-FR" sz="1400" i="1" dirty="0"/>
              <a:t> et al (2021) doi:10.1093/</a:t>
            </a:r>
            <a:r>
              <a:rPr lang="fr-FR" sz="1400" i="1" dirty="0" err="1"/>
              <a:t>brain</a:t>
            </a:r>
            <a:r>
              <a:rPr lang="fr-FR" sz="1400" i="1" dirty="0"/>
              <a:t>/awab029</a:t>
            </a:r>
          </a:p>
        </p:txBody>
      </p:sp>
    </p:spTree>
    <p:extLst>
      <p:ext uri="{BB962C8B-B14F-4D97-AF65-F5344CB8AC3E}">
        <p14:creationId xmlns:p14="http://schemas.microsoft.com/office/powerpoint/2010/main" val="76789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: Variabilité induite par un problème inverse mal posé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369471-C193-45DE-A3BF-92ACBB70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88" r="57809"/>
          <a:stretch/>
        </p:blipFill>
        <p:spPr>
          <a:xfrm>
            <a:off x="6312023" y="1714701"/>
            <a:ext cx="2260376" cy="2086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A8AB38-35F5-4F1E-83A1-F37B07AF9894}"/>
              </a:ext>
            </a:extLst>
          </p:cNvPr>
          <p:cNvSpPr/>
          <p:nvPr/>
        </p:nvSpPr>
        <p:spPr>
          <a:xfrm>
            <a:off x="2131649" y="6091726"/>
            <a:ext cx="6440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Chen et al., 10.1016/j.neuroimage.2017.03.065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67C890-B2FB-413D-B282-3ED60910B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45" r="-1044" b="67886"/>
          <a:stretch/>
        </p:blipFill>
        <p:spPr>
          <a:xfrm>
            <a:off x="3719674" y="1817499"/>
            <a:ext cx="2051614" cy="1687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4CF90B-36F3-4FAA-8F9D-4DB5D9B8D3C8}"/>
              </a:ext>
            </a:extLst>
          </p:cNvPr>
          <p:cNvSpPr/>
          <p:nvPr/>
        </p:nvSpPr>
        <p:spPr>
          <a:xfrm>
            <a:off x="6477601" y="4205907"/>
            <a:ext cx="2558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B6C93"/>
                </a:solidFill>
              </a:rPr>
              <a:t>Intégrale du 1</a:t>
            </a:r>
            <a:r>
              <a:rPr lang="fr-FR" sz="2400" baseline="30000" dirty="0">
                <a:solidFill>
                  <a:srgbClr val="0B6C93"/>
                </a:solidFill>
              </a:rPr>
              <a:t>er</a:t>
            </a:r>
            <a:r>
              <a:rPr lang="fr-FR" sz="2400" dirty="0">
                <a:solidFill>
                  <a:srgbClr val="0B6C93"/>
                </a:solidFill>
              </a:rPr>
              <a:t> mode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D0D34CD-B196-462F-8832-E05AA397CB77}"/>
              </a:ext>
            </a:extLst>
          </p:cNvPr>
          <p:cNvGrpSpPr/>
          <p:nvPr/>
        </p:nvGrpSpPr>
        <p:grpSpPr>
          <a:xfrm>
            <a:off x="571601" y="1815445"/>
            <a:ext cx="2643742" cy="1884770"/>
            <a:chOff x="571601" y="2655982"/>
            <a:chExt cx="2643742" cy="188477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0CDD540-8B86-47F4-82A9-A8A7D050A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339" r="26164" b="69253"/>
            <a:stretch/>
          </p:blipFill>
          <p:spPr>
            <a:xfrm>
              <a:off x="1157943" y="2655982"/>
              <a:ext cx="2057400" cy="159162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E66384B-7BCD-43C7-AEB1-44E51A6DD55D}"/>
                </a:ext>
              </a:extLst>
            </p:cNvPr>
            <p:cNvSpPr/>
            <p:nvPr/>
          </p:nvSpPr>
          <p:spPr>
            <a:xfrm>
              <a:off x="1861875" y="4171420"/>
              <a:ext cx="649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B6C93"/>
                  </a:solidFill>
                </a:rPr>
                <a:t>Time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17281A-3AE4-48F3-9314-733DA0784D8B}"/>
                </a:ext>
              </a:extLst>
            </p:cNvPr>
            <p:cNvSpPr/>
            <p:nvPr/>
          </p:nvSpPr>
          <p:spPr>
            <a:xfrm>
              <a:off x="571601" y="3267127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B6C93"/>
                  </a:solidFill>
                </a:rPr>
                <a:t>Signal</a:t>
              </a:r>
            </a:p>
          </p:txBody>
        </p:sp>
      </p:grp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4353FD6F-E3FB-436D-8484-C06820FE09D2}"/>
              </a:ext>
            </a:extLst>
          </p:cNvPr>
          <p:cNvSpPr/>
          <p:nvPr/>
        </p:nvSpPr>
        <p:spPr>
          <a:xfrm rot="10800000" flipH="1">
            <a:off x="3234305" y="2263991"/>
            <a:ext cx="485369" cy="4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24BE4D79-9878-4230-91EF-C95629DB7CCC}"/>
              </a:ext>
            </a:extLst>
          </p:cNvPr>
          <p:cNvSpPr/>
          <p:nvPr/>
        </p:nvSpPr>
        <p:spPr>
          <a:xfrm rot="10800000" flipH="1">
            <a:off x="5785485" y="2281578"/>
            <a:ext cx="485369" cy="4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17C0F4-E667-4D85-BB7A-9EA9B3FC8D78}"/>
              </a:ext>
            </a:extLst>
          </p:cNvPr>
          <p:cNvSpPr/>
          <p:nvPr/>
        </p:nvSpPr>
        <p:spPr>
          <a:xfrm>
            <a:off x="1199810" y="4390573"/>
            <a:ext cx="1982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B6C93"/>
                </a:solidFill>
              </a:rPr>
              <a:t>3D+t MRI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92F80-2BD9-4201-AC49-E0BC180384E7}"/>
              </a:ext>
            </a:extLst>
          </p:cNvPr>
          <p:cNvSpPr/>
          <p:nvPr/>
        </p:nvSpPr>
        <p:spPr>
          <a:xfrm>
            <a:off x="3920432" y="3428969"/>
            <a:ext cx="146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B6C93"/>
                </a:solidFill>
              </a:rPr>
              <a:t>Exponentielle</a:t>
            </a:r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601A7-A175-47D1-B2CD-3D858EBD08F4}"/>
              </a:ext>
            </a:extLst>
          </p:cNvPr>
          <p:cNvSpPr/>
          <p:nvPr/>
        </p:nvSpPr>
        <p:spPr>
          <a:xfrm>
            <a:off x="3625037" y="4205907"/>
            <a:ext cx="2558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B6C93"/>
                </a:solidFill>
              </a:rPr>
              <a:t>Inversion </a:t>
            </a:r>
            <a:r>
              <a:rPr lang="fr-FR" sz="2400" dirty="0" err="1">
                <a:solidFill>
                  <a:srgbClr val="0B6C93"/>
                </a:solidFill>
              </a:rPr>
              <a:t>Multiexponentielle</a:t>
            </a:r>
            <a:endParaRPr lang="fr-FR" sz="2400" dirty="0">
              <a:solidFill>
                <a:srgbClr val="0B6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25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2719" y="131873"/>
            <a:ext cx="7662257" cy="888251"/>
          </a:xfrm>
        </p:spPr>
        <p:txBody>
          <a:bodyPr/>
          <a:lstStyle/>
          <a:p>
            <a:r>
              <a:rPr lang="fr-FR" dirty="0"/>
              <a:t>Optimisation du plan d’expérience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3">
                <a:extLst>
                  <a:ext uri="{FF2B5EF4-FFF2-40B4-BE49-F238E27FC236}">
                    <a16:creationId xmlns:a16="http://schemas.microsoft.com/office/drawing/2014/main" id="{A120FE43-351E-440B-972B-67864369BA32}"/>
                  </a:ext>
                </a:extLst>
              </p:cNvPr>
              <p:cNvSpPr>
                <a:spLocks noGrp="1"/>
              </p:cNvSpPr>
              <p:nvPr>
                <p:ph type="subTitle" idx="10"/>
              </p:nvPr>
            </p:nvSpPr>
            <p:spPr>
              <a:xfrm>
                <a:off x="1193533" y="949104"/>
                <a:ext cx="7563775" cy="518401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800" dirty="0"/>
                  <a:t>Modèle	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</m:e>
                    </m:d>
                  </m:oMath>
                </a14:m>
                <a:endParaRPr lang="fr-FR" sz="1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fr-FR" sz="1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800" dirty="0"/>
                  <a:t>Densité de probabilité du bruit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800" dirty="0"/>
                  <a:t>non-centrale 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fr-FR" sz="1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800" dirty="0"/>
                  <a:t>Objectif	</a:t>
                </a:r>
                <a:r>
                  <a:rPr lang="fr-FR" sz="1600" dirty="0"/>
                  <a:t>Choisir le nombre de valeurs de </a:t>
                </a:r>
                <a:r>
                  <a:rPr lang="fr-FR" sz="1600" i="1" dirty="0"/>
                  <a:t>b</a:t>
                </a:r>
                <a:r>
                  <a:rPr lang="fr-FR" sz="1600" dirty="0"/>
                  <a:t> linéairement distribuées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fr-FR" sz="16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600" dirty="0"/>
                  <a:t>Critère	Borne minimale </a:t>
                </a:r>
                <a:r>
                  <a:rPr lang="fr-FR" sz="1600" dirty="0" err="1"/>
                  <a:t>Cramér</a:t>
                </a:r>
                <a:r>
                  <a:rPr lang="fr-FR" sz="1600" dirty="0"/>
                  <a:t>-Rao</a:t>
                </a:r>
              </a:p>
            </p:txBody>
          </p:sp>
        </mc:Choice>
        <mc:Fallback xmlns="">
          <p:sp>
            <p:nvSpPr>
              <p:cNvPr id="3" name="Sous-titre 3">
                <a:extLst>
                  <a:ext uri="{FF2B5EF4-FFF2-40B4-BE49-F238E27FC236}">
                    <a16:creationId xmlns:a16="http://schemas.microsoft.com/office/drawing/2014/main" id="{A120FE43-351E-440B-972B-67864369B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0"/>
              </p:nvPr>
            </p:nvSpPr>
            <p:spPr>
              <a:xfrm>
                <a:off x="1193533" y="949104"/>
                <a:ext cx="7563775" cy="5184016"/>
              </a:xfrm>
              <a:blipFill>
                <a:blip r:embed="rId3"/>
                <a:stretch>
                  <a:fillRect l="-725" t="-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5832FE9-5A29-4E20-A2BB-D49294A00C1F}"/>
              </a:ext>
            </a:extLst>
          </p:cNvPr>
          <p:cNvSpPr/>
          <p:nvPr/>
        </p:nvSpPr>
        <p:spPr>
          <a:xfrm>
            <a:off x="2187053" y="6127913"/>
            <a:ext cx="5073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Bouhrara et al., </a:t>
            </a:r>
            <a:r>
              <a:rPr lang="fr-FR" sz="1400" i="1" dirty="0" err="1"/>
              <a:t>Magn</a:t>
            </a:r>
            <a:r>
              <a:rPr lang="fr-FR" sz="1400" i="1" dirty="0"/>
              <a:t> </a:t>
            </a:r>
            <a:r>
              <a:rPr lang="fr-FR" sz="1400" i="1" dirty="0" err="1"/>
              <a:t>Reson</a:t>
            </a:r>
            <a:r>
              <a:rPr lang="fr-FR" sz="1400" i="1" dirty="0"/>
              <a:t> Med. 2018 doi:10.1002/mrm.26984.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53ABD24-DAD8-471C-97FC-9E537AA76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401" y="2993239"/>
            <a:ext cx="4556366" cy="2862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9046BF-EFF3-4BEB-8A51-8E9C25974340}"/>
              </a:ext>
            </a:extLst>
          </p:cNvPr>
          <p:cNvSpPr/>
          <p:nvPr/>
        </p:nvSpPr>
        <p:spPr>
          <a:xfrm>
            <a:off x="3759802" y="949104"/>
            <a:ext cx="2203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Paramètres à estimer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85A94-1AD5-41FC-BBE4-06AC39D02352}"/>
              </a:ext>
            </a:extLst>
          </p:cNvPr>
          <p:cNvSpPr/>
          <p:nvPr/>
        </p:nvSpPr>
        <p:spPr>
          <a:xfrm>
            <a:off x="2678359" y="967515"/>
            <a:ext cx="1039555" cy="435078"/>
          </a:xfrm>
          <a:prstGeom prst="rect">
            <a:avLst/>
          </a:prstGeom>
          <a:noFill/>
          <a:ln w="31750">
            <a:solidFill>
              <a:srgbClr val="0B6C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1666C-988A-4F5D-9755-34D274F84EFB}"/>
              </a:ext>
            </a:extLst>
          </p:cNvPr>
          <p:cNvSpPr/>
          <p:nvPr/>
        </p:nvSpPr>
        <p:spPr>
          <a:xfrm>
            <a:off x="2999466" y="3791164"/>
            <a:ext cx="1314437" cy="1399701"/>
          </a:xfrm>
          <a:prstGeom prst="rect">
            <a:avLst/>
          </a:prstGeom>
          <a:noFill/>
          <a:ln w="31750">
            <a:solidFill>
              <a:srgbClr val="0B6C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24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83" y="4425683"/>
            <a:ext cx="2143125" cy="21431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générale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11825" y="4425683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F95CB"/>
                </a:solidFill>
              </a:rPr>
              <a:t>Acquisition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" y="3670255"/>
            <a:ext cx="1486939" cy="94623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33081" y="1792187"/>
            <a:ext cx="1486939" cy="979055"/>
          </a:xfrm>
          <a:prstGeom prst="ellipse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5" y="1955502"/>
            <a:ext cx="899680" cy="718576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1820020" y="4011546"/>
            <a:ext cx="1845674" cy="1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2" descr="Icône Couleur De La Ligne D'hôpital Du Scanner IRM Matériel Médical Et  Concept De Soins De Santé Illustration de Vecteur - Illustration du dessin,  médical: 164335852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870036" y="1005416"/>
            <a:ext cx="173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Images/Spectres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3935" y="1005416"/>
            <a:ext cx="16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Organe/patient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68055" y="829207"/>
            <a:ext cx="130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Paramètres </a:t>
            </a:r>
          </a:p>
          <a:p>
            <a:r>
              <a:rPr lang="fr-FR" dirty="0"/>
              <a:t>quantifiés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11" y="4425683"/>
            <a:ext cx="2143125" cy="2143125"/>
          </a:xfrm>
          <a:prstGeom prst="rect">
            <a:avLst/>
          </a:prstGeom>
        </p:spPr>
      </p:pic>
      <p:cxnSp>
        <p:nvCxnSpPr>
          <p:cNvPr id="24" name="Connecteur droit avec flèche 23"/>
          <p:cNvCxnSpPr/>
          <p:nvPr/>
        </p:nvCxnSpPr>
        <p:spPr>
          <a:xfrm>
            <a:off x="5279473" y="4123023"/>
            <a:ext cx="1768877" cy="203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49184" y="4341397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F95CB"/>
                </a:solidFill>
              </a:rPr>
              <a:t>Quantification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939" y="1526203"/>
            <a:ext cx="1629534" cy="1511022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234"/>
          <a:stretch>
            <a:fillRect/>
          </a:stretch>
        </p:blipFill>
        <p:spPr bwMode="auto">
          <a:xfrm>
            <a:off x="7084744" y="3371120"/>
            <a:ext cx="1222671" cy="95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8" b="77736"/>
          <a:stretch>
            <a:fillRect/>
          </a:stretch>
        </p:blipFill>
        <p:spPr bwMode="auto">
          <a:xfrm>
            <a:off x="3827546" y="3224505"/>
            <a:ext cx="1281544" cy="86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age 20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b="35877"/>
          <a:stretch/>
        </p:blipFill>
        <p:spPr>
          <a:xfrm>
            <a:off x="6776640" y="1841317"/>
            <a:ext cx="1866893" cy="1362856"/>
          </a:xfrm>
          <a:prstGeom prst="rect">
            <a:avLst/>
          </a:prstGeom>
        </p:spPr>
      </p:pic>
      <p:sp>
        <p:nvSpPr>
          <p:cNvPr id="23" name="Ellipse 22"/>
          <p:cNvSpPr/>
          <p:nvPr/>
        </p:nvSpPr>
        <p:spPr>
          <a:xfrm>
            <a:off x="732335" y="2767812"/>
            <a:ext cx="1486939" cy="979055"/>
          </a:xfrm>
          <a:prstGeom prst="ellipse">
            <a:avLst/>
          </a:prstGeom>
          <a:solidFill>
            <a:srgbClr val="4AC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82" y="2746962"/>
            <a:ext cx="579271" cy="8709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9090" y="2839548"/>
            <a:ext cx="1193858" cy="1063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9741" y="2537432"/>
            <a:ext cx="1289930" cy="113282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13"/>
          <a:srcRect b="14591"/>
          <a:stretch/>
        </p:blipFill>
        <p:spPr>
          <a:xfrm>
            <a:off x="4042834" y="4741759"/>
            <a:ext cx="1393854" cy="1261476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249755" y="6003235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synergie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37522" y="4341397"/>
            <a:ext cx="5695121" cy="2227411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7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d’applications quantitatives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>
          <a:xfrm>
            <a:off x="779822" y="1037880"/>
            <a:ext cx="8364177" cy="518401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Domaines applicatifs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6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Imagerie diagnostique</a:t>
            </a:r>
            <a:b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Imagerie interventionnelle</a:t>
            </a:r>
            <a:b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Planification de la radiothérapie</a:t>
            </a:r>
            <a:b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Imagerie fonctionnelle (…)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800" dirty="0">
              <a:solidFill>
                <a:srgbClr val="0B6C93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B6C93"/>
                </a:solidFill>
                <a:sym typeface="Wingdings" panose="05000000000000000000" pitchFamily="2" charset="2"/>
              </a:rPr>
              <a:t>Techniques / Paramètres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Relaxométrie</a:t>
            </a:r>
            <a:endParaRPr lang="fr-FR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	T1, T2, T2*, T1rho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Spectrométrie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	Proton, Phosphore, Sodium - Lipides - Métabolites</a:t>
            </a:r>
            <a:b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Diffusion</a:t>
            </a:r>
            <a:b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	Coefficient apparent, anisotropie,  directions (…)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	Perfusion</a:t>
            </a:r>
            <a:endParaRPr lang="fr-FR" sz="1800" dirty="0">
              <a:sym typeface="Wingdings" panose="05000000000000000000" pitchFamily="2" charset="2"/>
            </a:endParaRP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ym typeface="Wingdings" panose="05000000000000000000" pitchFamily="2" charset="2"/>
              </a:rPr>
              <a:t>	Propriétés microvasculaires, électrique, magnétiques (…)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sym typeface="Wingdings" panose="05000000000000000000" pitchFamily="2" charset="2"/>
              </a:rPr>
              <a:t>	Différence de température</a:t>
            </a: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r>
              <a:rPr lang="fr-FR" sz="1800" dirty="0">
                <a:sym typeface="Wingdings" panose="05000000000000000000" pitchFamily="2" charset="2"/>
              </a:rPr>
              <a:t>	</a:t>
            </a:r>
          </a:p>
          <a:p>
            <a:pPr marL="0" lvl="1" algn="l">
              <a:lnSpc>
                <a:spcPct val="100000"/>
              </a:lnSpc>
              <a:spcBef>
                <a:spcPts val="1000"/>
              </a:spcBef>
            </a:pPr>
            <a:endParaRPr lang="fr-FR" sz="1800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98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F95CB"/>
                </a:solidFill>
              </a:rPr>
              <a:t>Reproductibilité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B0D0DE-56CB-4818-A518-D975944251D3}"/>
              </a:ext>
            </a:extLst>
          </p:cNvPr>
          <p:cNvSpPr txBox="1"/>
          <p:nvPr/>
        </p:nvSpPr>
        <p:spPr>
          <a:xfrm>
            <a:off x="1205410" y="1342909"/>
            <a:ext cx="718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Répéter la même mesure sur un même échantillon et </a:t>
            </a:r>
            <a:r>
              <a:rPr lang="fr-FR" sz="2000" b="1" dirty="0"/>
              <a:t>obtenir des mesures les plus proches possibles</a:t>
            </a:r>
            <a:r>
              <a:rPr lang="fr-FR" sz="2000" dirty="0"/>
              <a:t>, quelles que soient les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Condition = ensemble particulier de facteurs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Exemple [opérateur, lieu, équipement d’IRM à un champ donné, système d’exploitation des systèmes informatiques, …]</a:t>
            </a:r>
          </a:p>
        </p:txBody>
      </p:sp>
    </p:spTree>
    <p:extLst>
      <p:ext uri="{BB962C8B-B14F-4D97-AF65-F5344CB8AC3E}">
        <p14:creationId xmlns:p14="http://schemas.microsoft.com/office/powerpoint/2010/main" val="24019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47" y="1810328"/>
            <a:ext cx="6652624" cy="38310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96415" y="754923"/>
            <a:ext cx="257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Reproductibilité</a:t>
            </a:r>
          </a:p>
        </p:txBody>
      </p:sp>
      <p:sp>
        <p:nvSpPr>
          <p:cNvPr id="5" name="ZoneTexte 4"/>
          <p:cNvSpPr txBox="1"/>
          <p:nvPr/>
        </p:nvSpPr>
        <p:spPr>
          <a:xfrm rot="16200000">
            <a:off x="-296296" y="3464259"/>
            <a:ext cx="140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Justesse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2665" y="267845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OUI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38393" y="155341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OUI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85156" y="155341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6595" y="4659744"/>
            <a:ext cx="77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73909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2719" y="131873"/>
            <a:ext cx="7662257" cy="888251"/>
          </a:xfrm>
        </p:spPr>
        <p:txBody>
          <a:bodyPr>
            <a:normAutofit fontScale="90000"/>
          </a:bodyPr>
          <a:lstStyle/>
          <a:p>
            <a:r>
              <a:rPr lang="fr-FR" dirty="0"/>
              <a:t>Mise en évidence de facteurs impactant la reproductibilité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32FE9-5A29-4E20-A2BB-D49294A00C1F}"/>
              </a:ext>
            </a:extLst>
          </p:cNvPr>
          <p:cNvSpPr/>
          <p:nvPr/>
        </p:nvSpPr>
        <p:spPr>
          <a:xfrm>
            <a:off x="2187053" y="6133585"/>
            <a:ext cx="5073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Bane et al., </a:t>
            </a:r>
            <a:r>
              <a:rPr lang="fr-FR" sz="1400" i="1" dirty="0" err="1"/>
              <a:t>Magn</a:t>
            </a:r>
            <a:r>
              <a:rPr lang="fr-FR" sz="1400" i="1" dirty="0"/>
              <a:t> </a:t>
            </a:r>
            <a:r>
              <a:rPr lang="fr-FR" sz="1400" i="1" dirty="0" err="1"/>
              <a:t>Reson</a:t>
            </a:r>
            <a:r>
              <a:rPr lang="fr-FR" sz="1400" i="1" dirty="0"/>
              <a:t> Med. 2018 </a:t>
            </a:r>
            <a:r>
              <a:rPr lang="fr-FR" sz="1400" i="1" dirty="0" err="1"/>
              <a:t>doi</a:t>
            </a:r>
            <a:r>
              <a:rPr lang="fr-FR" sz="1400" i="1" dirty="0"/>
              <a:t>:</a:t>
            </a:r>
            <a:r>
              <a:rPr lang="fr-FR" sz="1400" dirty="0"/>
              <a:t> 10.1002/mrm.26903</a:t>
            </a:r>
            <a:r>
              <a:rPr lang="fr-FR" sz="1400" i="1" dirty="0"/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7C586C-5299-4027-81F1-6B9BCADC0EED}"/>
              </a:ext>
            </a:extLst>
          </p:cNvPr>
          <p:cNvSpPr txBox="1"/>
          <p:nvPr/>
        </p:nvSpPr>
        <p:spPr>
          <a:xfrm>
            <a:off x="1205409" y="1133503"/>
            <a:ext cx="7182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IRMq</a:t>
            </a:r>
            <a:r>
              <a:rPr lang="fr-FR" sz="2000" dirty="0"/>
              <a:t> : Cartographie rapide du T1 chez l’homme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Vérité de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Test/</a:t>
            </a:r>
            <a:r>
              <a:rPr lang="fr-FR" sz="2000" dirty="0" err="1"/>
              <a:t>Retest</a:t>
            </a:r>
            <a:r>
              <a:rPr lang="fr-FR" sz="2000" dirty="0"/>
              <a:t> : Indicateur de répétabilité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FE2809-CCB4-4A57-BA2A-DF306096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33"/>
          <a:stretch/>
        </p:blipFill>
        <p:spPr>
          <a:xfrm>
            <a:off x="7945798" y="1277221"/>
            <a:ext cx="884127" cy="841725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8BA94707-50EA-4ED4-A50C-AA1FBFFC1248}"/>
              </a:ext>
            </a:extLst>
          </p:cNvPr>
          <p:cNvGrpSpPr/>
          <p:nvPr/>
        </p:nvGrpSpPr>
        <p:grpSpPr>
          <a:xfrm>
            <a:off x="2282060" y="2286366"/>
            <a:ext cx="4089388" cy="1950334"/>
            <a:chOff x="752198" y="2396128"/>
            <a:chExt cx="4089388" cy="195033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50C8836-E93C-43DA-9C6F-219556E7F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796"/>
            <a:stretch/>
          </p:blipFill>
          <p:spPr>
            <a:xfrm>
              <a:off x="2725089" y="2396128"/>
              <a:ext cx="2116497" cy="1950334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BDEA58E2-2D33-4BC6-B61B-F6BA984DA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913"/>
            <a:stretch/>
          </p:blipFill>
          <p:spPr>
            <a:xfrm>
              <a:off x="752198" y="2396128"/>
              <a:ext cx="1972891" cy="1950334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BE6FE86-DFD4-449E-B70B-2873EC8AD70E}"/>
              </a:ext>
            </a:extLst>
          </p:cNvPr>
          <p:cNvSpPr/>
          <p:nvPr/>
        </p:nvSpPr>
        <p:spPr>
          <a:xfrm>
            <a:off x="4742044" y="4416239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Effet méthode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59596D2-2AC9-4A2E-87BA-8455E00E50EB}"/>
              </a:ext>
            </a:extLst>
          </p:cNvPr>
          <p:cNvCxnSpPr/>
          <p:nvPr/>
        </p:nvCxnSpPr>
        <p:spPr>
          <a:xfrm>
            <a:off x="5600700" y="52314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6C2A126-052F-438F-AFDC-E529A9D32E7F}"/>
              </a:ext>
            </a:extLst>
          </p:cNvPr>
          <p:cNvCxnSpPr/>
          <p:nvPr/>
        </p:nvCxnSpPr>
        <p:spPr>
          <a:xfrm>
            <a:off x="4723847" y="4346462"/>
            <a:ext cx="1296000" cy="0"/>
          </a:xfrm>
          <a:prstGeom prst="line">
            <a:avLst/>
          </a:prstGeom>
          <a:ln w="25400">
            <a:solidFill>
              <a:srgbClr val="0B6C9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5B9E5F2-81BB-4CD5-B5E4-007B0BBB85F6}"/>
              </a:ext>
            </a:extLst>
          </p:cNvPr>
          <p:cNvSpPr/>
          <p:nvPr/>
        </p:nvSpPr>
        <p:spPr>
          <a:xfrm>
            <a:off x="1136947" y="3259723"/>
            <a:ext cx="128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Effet site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D2FDB5F-F5B1-48C2-9CE3-08F6681544AB}"/>
              </a:ext>
            </a:extLst>
          </p:cNvPr>
          <p:cNvCxnSpPr>
            <a:cxnSpLocks/>
          </p:cNvCxnSpPr>
          <p:nvPr/>
        </p:nvCxnSpPr>
        <p:spPr>
          <a:xfrm rot="5400000">
            <a:off x="1650964" y="3500578"/>
            <a:ext cx="1224000" cy="0"/>
          </a:xfrm>
          <a:prstGeom prst="line">
            <a:avLst/>
          </a:prstGeom>
          <a:ln w="25400">
            <a:solidFill>
              <a:srgbClr val="0B6C9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1A17550-3A54-41F8-B2B6-DD2CA65344E7}"/>
              </a:ext>
            </a:extLst>
          </p:cNvPr>
          <p:cNvCxnSpPr>
            <a:cxnSpLocks/>
          </p:cNvCxnSpPr>
          <p:nvPr/>
        </p:nvCxnSpPr>
        <p:spPr>
          <a:xfrm rot="5400000">
            <a:off x="3146498" y="3551319"/>
            <a:ext cx="900000" cy="0"/>
          </a:xfrm>
          <a:prstGeom prst="line">
            <a:avLst/>
          </a:prstGeom>
          <a:ln w="25400">
            <a:solidFill>
              <a:srgbClr val="0B6C9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6D3A853-ED55-4B72-B558-345A7EA8E841}"/>
              </a:ext>
            </a:extLst>
          </p:cNvPr>
          <p:cNvSpPr/>
          <p:nvPr/>
        </p:nvSpPr>
        <p:spPr>
          <a:xfrm>
            <a:off x="2931826" y="4245919"/>
            <a:ext cx="183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Effet champ magnétique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FF54EB8-733A-43FF-A8FF-C5B2F91DA5D5}"/>
              </a:ext>
            </a:extLst>
          </p:cNvPr>
          <p:cNvSpPr txBox="1"/>
          <p:nvPr/>
        </p:nvSpPr>
        <p:spPr>
          <a:xfrm>
            <a:off x="1293394" y="4770149"/>
            <a:ext cx="71824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Effets significatifs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	Méthode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	Champ magnétique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	Valeurs de T1 mesurées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8141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2719" y="131873"/>
            <a:ext cx="7662257" cy="888251"/>
          </a:xfrm>
        </p:spPr>
        <p:txBody>
          <a:bodyPr>
            <a:normAutofit/>
          </a:bodyPr>
          <a:lstStyle/>
          <a:p>
            <a:r>
              <a:rPr lang="fr-FR" dirty="0"/>
              <a:t>Où et comment agir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7C586C-5299-4027-81F1-6B9BCADC0EED}"/>
              </a:ext>
            </a:extLst>
          </p:cNvPr>
          <p:cNvSpPr txBox="1"/>
          <p:nvPr/>
        </p:nvSpPr>
        <p:spPr>
          <a:xfrm>
            <a:off x="1205409" y="1133503"/>
            <a:ext cx="71824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Equipement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	</a:t>
            </a:r>
            <a:r>
              <a:rPr lang="fr-FR" dirty="0"/>
              <a:t>Aimant, Antennes, Ordinateurs (…)</a:t>
            </a:r>
          </a:p>
          <a:p>
            <a:endParaRPr lang="fr-FR" sz="2000" dirty="0"/>
          </a:p>
          <a:p>
            <a:r>
              <a:rPr lang="fr-FR" sz="2000" dirty="0"/>
              <a:t>Méthodes d’acquisition : Plan d’expérience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Séquence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Paramètre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0" lvl="1"/>
            <a:r>
              <a:rPr lang="fr-FR" sz="2000" dirty="0"/>
              <a:t>Quantification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Prétraitement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Modélisation </a:t>
            </a:r>
            <a:r>
              <a:rPr lang="fr-FR" sz="1200" dirty="0"/>
              <a:t>: Empirique / guidée par les données ou la physique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/>
              <a:t>Estimation</a:t>
            </a:r>
          </a:p>
          <a:p>
            <a:pPr lvl="1"/>
            <a:endParaRPr lang="fr-FR" dirty="0"/>
          </a:p>
          <a:p>
            <a:pPr marL="0" lvl="1"/>
            <a:r>
              <a:rPr lang="fr-FR" sz="2000" dirty="0"/>
              <a:t>Analyse - Diffusion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dirty="0"/>
              <a:t>Analyses statistiques de groupe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dirty="0"/>
              <a:t>Mise à disposition des données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dirty="0"/>
              <a:t>Description exhaustive de la chaine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55E27-FF1D-40A3-AACA-A6068D901E32}"/>
              </a:ext>
            </a:extLst>
          </p:cNvPr>
          <p:cNvSpPr/>
          <p:nvPr/>
        </p:nvSpPr>
        <p:spPr>
          <a:xfrm>
            <a:off x="6842238" y="1369459"/>
            <a:ext cx="2117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Etudes multicentriques</a:t>
            </a:r>
          </a:p>
          <a:p>
            <a:r>
              <a:rPr lang="fr-FR" sz="1600" dirty="0">
                <a:solidFill>
                  <a:srgbClr val="0B6C93"/>
                </a:solidFill>
              </a:rPr>
              <a:t>Normalisation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A12E8A6B-1691-4941-A928-C639C531F463}"/>
              </a:ext>
            </a:extLst>
          </p:cNvPr>
          <p:cNvSpPr/>
          <p:nvPr/>
        </p:nvSpPr>
        <p:spPr>
          <a:xfrm flipH="1">
            <a:off x="6094017" y="1422966"/>
            <a:ext cx="485369" cy="4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D57CC2-7BA4-4520-8296-9BB89724958D}"/>
              </a:ext>
            </a:extLst>
          </p:cNvPr>
          <p:cNvSpPr/>
          <p:nvPr/>
        </p:nvSpPr>
        <p:spPr>
          <a:xfrm>
            <a:off x="6839780" y="2229787"/>
            <a:ext cx="2117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Développement</a:t>
            </a:r>
          </a:p>
          <a:p>
            <a:r>
              <a:rPr lang="fr-FR" sz="1600" dirty="0">
                <a:solidFill>
                  <a:srgbClr val="0B6C93"/>
                </a:solidFill>
              </a:rPr>
              <a:t>Optimisation</a:t>
            </a: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58953F6A-BF2B-46CE-97F3-CD91D74A89BF}"/>
              </a:ext>
            </a:extLst>
          </p:cNvPr>
          <p:cNvSpPr/>
          <p:nvPr/>
        </p:nvSpPr>
        <p:spPr>
          <a:xfrm flipH="1">
            <a:off x="6091559" y="2283293"/>
            <a:ext cx="485369" cy="4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D91605-3F49-4937-AB21-1B434B2AB3BD}"/>
              </a:ext>
            </a:extLst>
          </p:cNvPr>
          <p:cNvSpPr/>
          <p:nvPr/>
        </p:nvSpPr>
        <p:spPr>
          <a:xfrm>
            <a:off x="6839780" y="3315351"/>
            <a:ext cx="2117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Développement</a:t>
            </a:r>
          </a:p>
          <a:p>
            <a:r>
              <a:rPr lang="fr-FR" sz="1600" dirty="0">
                <a:solidFill>
                  <a:srgbClr val="0B6C93"/>
                </a:solidFill>
              </a:rPr>
              <a:t>Optimisation</a:t>
            </a:r>
          </a:p>
          <a:p>
            <a:r>
              <a:rPr lang="fr-FR" sz="1600" dirty="0">
                <a:solidFill>
                  <a:srgbClr val="0B6C93"/>
                </a:solidFill>
              </a:rPr>
              <a:t>Simulations</a:t>
            </a:r>
          </a:p>
          <a:p>
            <a:r>
              <a:rPr lang="fr-FR" sz="1600" dirty="0">
                <a:solidFill>
                  <a:srgbClr val="0B6C93"/>
                </a:solidFill>
              </a:rPr>
              <a:t>Etudes sur fantômes, modèles, groupes (…)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6820E62B-5703-47FE-9900-4AC12B38658A}"/>
              </a:ext>
            </a:extLst>
          </p:cNvPr>
          <p:cNvSpPr/>
          <p:nvPr/>
        </p:nvSpPr>
        <p:spPr>
          <a:xfrm flipH="1">
            <a:off x="6091559" y="3429000"/>
            <a:ext cx="485369" cy="4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66AD1B-3F68-4405-B568-23E972901A45}"/>
              </a:ext>
            </a:extLst>
          </p:cNvPr>
          <p:cNvSpPr/>
          <p:nvPr/>
        </p:nvSpPr>
        <p:spPr>
          <a:xfrm>
            <a:off x="6876652" y="4759132"/>
            <a:ext cx="2117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B6C93"/>
                </a:solidFill>
              </a:rPr>
              <a:t>Publications</a:t>
            </a:r>
          </a:p>
          <a:p>
            <a:r>
              <a:rPr lang="fr-FR" sz="1600" dirty="0">
                <a:solidFill>
                  <a:srgbClr val="0B6C93"/>
                </a:solidFill>
              </a:rPr>
              <a:t>Data </a:t>
            </a:r>
            <a:r>
              <a:rPr lang="fr-FR" sz="1600" dirty="0" err="1">
                <a:solidFill>
                  <a:srgbClr val="0B6C93"/>
                </a:solidFill>
              </a:rPr>
              <a:t>paper</a:t>
            </a:r>
            <a:endParaRPr lang="fr-FR" sz="1600" dirty="0">
              <a:solidFill>
                <a:srgbClr val="0B6C93"/>
              </a:solidFill>
            </a:endParaRPr>
          </a:p>
          <a:p>
            <a:r>
              <a:rPr lang="fr-FR" sz="1600" dirty="0">
                <a:solidFill>
                  <a:srgbClr val="0B6C93"/>
                </a:solidFill>
              </a:rPr>
              <a:t>Bases de données publiques</a:t>
            </a: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921A7EAA-5622-40D3-B102-6916794AE067}"/>
              </a:ext>
            </a:extLst>
          </p:cNvPr>
          <p:cNvSpPr/>
          <p:nvPr/>
        </p:nvSpPr>
        <p:spPr>
          <a:xfrm flipH="1">
            <a:off x="6128431" y="4812639"/>
            <a:ext cx="485369" cy="49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01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1557" y="2652971"/>
            <a:ext cx="7662257" cy="888251"/>
          </a:xfrm>
        </p:spPr>
        <p:txBody>
          <a:bodyPr/>
          <a:lstStyle/>
          <a:p>
            <a:r>
              <a:rPr lang="fr-FR" dirty="0"/>
              <a:t>En quête de reproductibilité : exemples</a:t>
            </a:r>
          </a:p>
        </p:txBody>
      </p:sp>
    </p:spTree>
    <p:extLst>
      <p:ext uri="{BB962C8B-B14F-4D97-AF65-F5344CB8AC3E}">
        <p14:creationId xmlns:p14="http://schemas.microsoft.com/office/powerpoint/2010/main" val="6193051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31260</TotalTime>
  <Words>1383</Words>
  <Application>Microsoft Office PowerPoint</Application>
  <PresentationFormat>Affichage à l'écran (4:3)</PresentationFormat>
  <Paragraphs>253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Franklin Gothic Medium</vt:lpstr>
      <vt:lpstr>Raleway</vt:lpstr>
      <vt:lpstr>Wingdings</vt:lpstr>
      <vt:lpstr>Thème Office</vt:lpstr>
      <vt:lpstr>Reproductibilité en IRM quantitative</vt:lpstr>
      <vt:lpstr>IRM quantitative : Objectifs</vt:lpstr>
      <vt:lpstr>Démarche générale</vt:lpstr>
      <vt:lpstr>Exemples d’applications quantitatives</vt:lpstr>
      <vt:lpstr>Reproductibilité</vt:lpstr>
      <vt:lpstr>Présentation PowerPoint</vt:lpstr>
      <vt:lpstr>Mise en évidence de facteurs impactant la reproductibilité</vt:lpstr>
      <vt:lpstr>Où et comment agir ?</vt:lpstr>
      <vt:lpstr>En quête de reproductibilité : exemples</vt:lpstr>
      <vt:lpstr>Filtrage quantitatif</vt:lpstr>
      <vt:lpstr>Estimation  paramétrique- maladies chronique du foie</vt:lpstr>
      <vt:lpstr>Emergence de l’enjeu de reproductibilité : vision « sociologique » … et empirique</vt:lpstr>
      <vt:lpstr>Classification en « périodes » chronologiques</vt:lpstr>
      <vt:lpstr>Cas de l’IRM fonctionnelle de type BOLD 1/4</vt:lpstr>
      <vt:lpstr>Cas de l’IRM fonctionnelle de type BOLD 2/4</vt:lpstr>
      <vt:lpstr>Cas de l’IRM fonctionnelle de type BOLD 3/4</vt:lpstr>
      <vt:lpstr>Cas de l’IRM fonctionnelle de type BOLD 4/4</vt:lpstr>
      <vt:lpstr>Cas de la SRM quantitative 1/2</vt:lpstr>
      <vt:lpstr>Cas de la SRM quantitative 2/2</vt:lpstr>
      <vt:lpstr>Conclusions</vt:lpstr>
      <vt:lpstr>Exemple : Variabilité induite par un problème inverse mal posé</vt:lpstr>
      <vt:lpstr>Optimisation du plan d’expérience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jean-marie bonny</cp:lastModifiedBy>
  <cp:revision>322</cp:revision>
  <cp:lastPrinted>2021-09-10T10:54:57Z</cp:lastPrinted>
  <dcterms:created xsi:type="dcterms:W3CDTF">2019-12-11T10:12:20Z</dcterms:created>
  <dcterms:modified xsi:type="dcterms:W3CDTF">2022-12-07T13:58:23Z</dcterms:modified>
</cp:coreProperties>
</file>