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dirty="0"/>
              <a:t>12/9/2022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12/9/2022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F00BD-97C6-4B0F-BF4C-CECDECB41E8E}"/>
              </a:ext>
            </a:extLst>
          </p:cNvPr>
          <p:cNvSpPr>
            <a:spLocks noGrp="1"/>
          </p:cNvSpPr>
          <p:nvPr>
            <p:ph type="ctrTitle"/>
          </p:nvPr>
        </p:nvSpPr>
        <p:spPr>
          <a:xfrm>
            <a:off x="0" y="333375"/>
            <a:ext cx="12058650" cy="4724399"/>
          </a:xfrm>
        </p:spPr>
        <p:txBody>
          <a:bodyPr/>
          <a:lstStyle/>
          <a:p>
            <a:r>
              <a:rPr lang="fr-FR" dirty="0"/>
              <a:t>CE QUE CACHE LE MASQUE EN PERIODE COVID-19</a:t>
            </a:r>
            <a:br>
              <a:rPr lang="fr-FR" dirty="0"/>
            </a:br>
            <a:r>
              <a:rPr lang="fr-FR" sz="2800" dirty="0"/>
              <a:t>Représentations et normes sociales – Jeux avec les règles.</a:t>
            </a:r>
          </a:p>
        </p:txBody>
      </p:sp>
      <p:sp>
        <p:nvSpPr>
          <p:cNvPr id="3" name="Sous-titre 2">
            <a:extLst>
              <a:ext uri="{FF2B5EF4-FFF2-40B4-BE49-F238E27FC236}">
                <a16:creationId xmlns:a16="http://schemas.microsoft.com/office/drawing/2014/main" id="{41206E77-694A-40A9-812A-B5FED34989A5}"/>
              </a:ext>
            </a:extLst>
          </p:cNvPr>
          <p:cNvSpPr>
            <a:spLocks noGrp="1"/>
          </p:cNvSpPr>
          <p:nvPr>
            <p:ph type="subTitle" idx="1"/>
          </p:nvPr>
        </p:nvSpPr>
        <p:spPr>
          <a:xfrm>
            <a:off x="552450" y="4777380"/>
            <a:ext cx="11010899" cy="1747244"/>
          </a:xfrm>
        </p:spPr>
        <p:txBody>
          <a:bodyPr>
            <a:normAutofit fontScale="92500"/>
          </a:bodyPr>
          <a:lstStyle/>
          <a:p>
            <a:endParaRPr lang="fr-FR" dirty="0"/>
          </a:p>
          <a:p>
            <a:r>
              <a:rPr lang="fr-FR" dirty="0"/>
              <a:t>Christophe gibout, Professeur des Universités</a:t>
            </a:r>
          </a:p>
          <a:p>
            <a:r>
              <a:rPr lang="fr-FR" dirty="0"/>
              <a:t>Philippe </a:t>
            </a:r>
            <a:r>
              <a:rPr lang="fr-FR" dirty="0" err="1"/>
              <a:t>chagnon</a:t>
            </a:r>
            <a:r>
              <a:rPr lang="fr-FR" dirty="0"/>
              <a:t>, Ingénieur d’ études</a:t>
            </a:r>
          </a:p>
          <a:p>
            <a:r>
              <a:rPr lang="fr-FR" dirty="0"/>
              <a:t>Laboratoire « </a:t>
            </a:r>
            <a:r>
              <a:rPr lang="fr-FR" i="1" dirty="0"/>
              <a:t>territoires, villes, environnement &amp; société</a:t>
            </a:r>
            <a:r>
              <a:rPr lang="fr-FR" dirty="0"/>
              <a:t> » (ULR 4477, </a:t>
            </a:r>
            <a:r>
              <a:rPr lang="fr-FR" dirty="0" err="1"/>
              <a:t>Ulille</a:t>
            </a:r>
            <a:r>
              <a:rPr lang="fr-FR" dirty="0"/>
              <a:t> – ULCO)</a:t>
            </a:r>
          </a:p>
        </p:txBody>
      </p:sp>
      <p:sp>
        <p:nvSpPr>
          <p:cNvPr id="4" name="ZoneTexte 3">
            <a:extLst>
              <a:ext uri="{FF2B5EF4-FFF2-40B4-BE49-F238E27FC236}">
                <a16:creationId xmlns:a16="http://schemas.microsoft.com/office/drawing/2014/main" id="{D819EE39-0043-4EEA-AA0F-FD206707FB18}"/>
              </a:ext>
            </a:extLst>
          </p:cNvPr>
          <p:cNvSpPr txBox="1"/>
          <p:nvPr/>
        </p:nvSpPr>
        <p:spPr>
          <a:xfrm>
            <a:off x="133351" y="266700"/>
            <a:ext cx="10277474" cy="1200329"/>
          </a:xfrm>
          <a:prstGeom prst="rect">
            <a:avLst/>
          </a:prstGeom>
          <a:noFill/>
        </p:spPr>
        <p:txBody>
          <a:bodyPr wrap="square" rtlCol="0">
            <a:spAutoFit/>
          </a:bodyPr>
          <a:lstStyle/>
          <a:p>
            <a:pPr algn="r"/>
            <a:r>
              <a:rPr lang="fr-FR" dirty="0">
                <a:solidFill>
                  <a:srgbClr val="92D050"/>
                </a:solidFill>
              </a:rPr>
              <a:t>L’INDISCIPLINE SANITAIRE. Histoire, enjeux, résistance, répression.</a:t>
            </a:r>
          </a:p>
          <a:p>
            <a:pPr algn="r"/>
            <a:r>
              <a:rPr lang="fr-FR" dirty="0">
                <a:solidFill>
                  <a:srgbClr val="92D050"/>
                </a:solidFill>
              </a:rPr>
              <a:t>Colloque ULCO – Laboratoire LARJ – Pôle de Recherche HTI</a:t>
            </a:r>
          </a:p>
          <a:p>
            <a:pPr algn="r"/>
            <a:r>
              <a:rPr lang="fr-FR" dirty="0">
                <a:solidFill>
                  <a:srgbClr val="92D050"/>
                </a:solidFill>
              </a:rPr>
              <a:t>Boulogne/mer – 1 &amp; 2 décembre 2022</a:t>
            </a:r>
          </a:p>
          <a:p>
            <a:endParaRPr lang="fr-FR" dirty="0"/>
          </a:p>
        </p:txBody>
      </p:sp>
      <p:pic>
        <p:nvPicPr>
          <p:cNvPr id="5" name="Image 4">
            <a:extLst>
              <a:ext uri="{FF2B5EF4-FFF2-40B4-BE49-F238E27FC236}">
                <a16:creationId xmlns:a16="http://schemas.microsoft.com/office/drawing/2014/main" id="{AFAC4C8C-F4D6-4397-9746-1E6B1EB5EADA}"/>
              </a:ext>
            </a:extLst>
          </p:cNvPr>
          <p:cNvPicPr>
            <a:picLocks noChangeAspect="1"/>
          </p:cNvPicPr>
          <p:nvPr/>
        </p:nvPicPr>
        <p:blipFill>
          <a:blip r:embed="rId2"/>
          <a:stretch>
            <a:fillRect/>
          </a:stretch>
        </p:blipFill>
        <p:spPr>
          <a:xfrm>
            <a:off x="10984734" y="-37707"/>
            <a:ext cx="1207267" cy="1200328"/>
          </a:xfrm>
          <a:prstGeom prst="rect">
            <a:avLst/>
          </a:prstGeom>
        </p:spPr>
      </p:pic>
    </p:spTree>
    <p:extLst>
      <p:ext uri="{BB962C8B-B14F-4D97-AF65-F5344CB8AC3E}">
        <p14:creationId xmlns:p14="http://schemas.microsoft.com/office/powerpoint/2010/main" val="1222209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AC83D5-6C78-49AE-9A08-F484039A3030}"/>
              </a:ext>
            </a:extLst>
          </p:cNvPr>
          <p:cNvSpPr>
            <a:spLocks noGrp="1"/>
          </p:cNvSpPr>
          <p:nvPr>
            <p:ph type="title"/>
          </p:nvPr>
        </p:nvSpPr>
        <p:spPr/>
        <p:txBody>
          <a:bodyPr/>
          <a:lstStyle/>
          <a:p>
            <a:r>
              <a:rPr lang="fr-FR" dirty="0"/>
              <a:t>Conclusion : </a:t>
            </a:r>
          </a:p>
        </p:txBody>
      </p:sp>
      <p:sp>
        <p:nvSpPr>
          <p:cNvPr id="3" name="Espace réservé du contenu 2">
            <a:extLst>
              <a:ext uri="{FF2B5EF4-FFF2-40B4-BE49-F238E27FC236}">
                <a16:creationId xmlns:a16="http://schemas.microsoft.com/office/drawing/2014/main" id="{D54B7B0B-2D93-47A0-8793-5B380C6FBDBC}"/>
              </a:ext>
            </a:extLst>
          </p:cNvPr>
          <p:cNvSpPr>
            <a:spLocks noGrp="1"/>
          </p:cNvSpPr>
          <p:nvPr>
            <p:ph idx="1"/>
          </p:nvPr>
        </p:nvSpPr>
        <p:spPr>
          <a:xfrm>
            <a:off x="114300" y="1666876"/>
            <a:ext cx="11763375" cy="4581524"/>
          </a:xfrm>
        </p:spPr>
        <p:txBody>
          <a:bodyPr>
            <a:normAutofit fontScale="92500" lnSpcReduction="10000"/>
          </a:bodyPr>
          <a:lstStyle/>
          <a:p>
            <a:pPr algn="just"/>
            <a:r>
              <a:rPr lang="fr-FR" dirty="0"/>
              <a:t>En proposant ainsi une analyse simple puis croisée des discours quant à l’acceptation/acceptabilité du masque en période pandémique avec les représentations du masques (images et imaginaires des usagers), nous avons ainsi pu mettre en évidence des tendances fortes dans les stratégies sociales mises en œuvre quant au port du masque et aux référentiels qu’il engage. </a:t>
            </a:r>
          </a:p>
          <a:p>
            <a:pPr algn="just"/>
            <a:r>
              <a:rPr lang="fr-FR" dirty="0"/>
              <a:t>De la sorte, il apparait que, derrière son apparente banalité et son appartenance à la vie de tous les jours en situation pandémique, le port du masque met en lumière des enjeux liés à la culture, à la corporéité, à l’identité individuelle et collective, ou encore à la relation à soi et à autrui.</a:t>
            </a:r>
          </a:p>
          <a:p>
            <a:pPr algn="just"/>
            <a:r>
              <a:rPr lang="fr-FR" dirty="0"/>
              <a:t>De la sorte, il peut nous éclairer davantage sur la pandémie comme partie prenante de ces « </a:t>
            </a:r>
            <a:r>
              <a:rPr lang="fr-FR" i="1" dirty="0"/>
              <a:t>phénomènes sociaux « totaux » [au sein desquels] s’expriment à la fois et d’un coup toutes sortes d’institutions : religieuses, juridiques et morales – et celles-ci politiques et familiales en même temps ; économiques et celles-ci supposent des formes particulières de la production et de la consommation, ou plutôt de la prestation et de la distribution ; sans compter les phénomènes esthétiques auxquels aboutissent ces faits et les phénomènes morphologiques que manifestent ces institutions</a:t>
            </a:r>
            <a:r>
              <a:rPr lang="fr-FR" dirty="0"/>
              <a:t> » (Mauss, 1950 : 147). </a:t>
            </a:r>
          </a:p>
        </p:txBody>
      </p:sp>
      <p:pic>
        <p:nvPicPr>
          <p:cNvPr id="5" name="Image 4">
            <a:extLst>
              <a:ext uri="{FF2B5EF4-FFF2-40B4-BE49-F238E27FC236}">
                <a16:creationId xmlns:a16="http://schemas.microsoft.com/office/drawing/2014/main" id="{0FF3DF8F-0C9E-4EFE-9E78-BE590C6928F9}"/>
              </a:ext>
            </a:extLst>
          </p:cNvPr>
          <p:cNvPicPr>
            <a:picLocks noChangeAspect="1"/>
          </p:cNvPicPr>
          <p:nvPr/>
        </p:nvPicPr>
        <p:blipFill>
          <a:blip r:embed="rId2"/>
          <a:stretch>
            <a:fillRect/>
          </a:stretch>
        </p:blipFill>
        <p:spPr>
          <a:xfrm>
            <a:off x="4952020" y="-1"/>
            <a:ext cx="1575525" cy="1575525"/>
          </a:xfrm>
          <a:prstGeom prst="rect">
            <a:avLst/>
          </a:prstGeom>
        </p:spPr>
      </p:pic>
      <p:pic>
        <p:nvPicPr>
          <p:cNvPr id="6" name="Image 5">
            <a:extLst>
              <a:ext uri="{FF2B5EF4-FFF2-40B4-BE49-F238E27FC236}">
                <a16:creationId xmlns:a16="http://schemas.microsoft.com/office/drawing/2014/main" id="{97CA2A48-8CAC-4C46-902C-6DEF14DA8621}"/>
              </a:ext>
            </a:extLst>
          </p:cNvPr>
          <p:cNvPicPr>
            <a:picLocks noChangeAspect="1"/>
          </p:cNvPicPr>
          <p:nvPr/>
        </p:nvPicPr>
        <p:blipFill>
          <a:blip r:embed="rId3"/>
          <a:stretch>
            <a:fillRect/>
          </a:stretch>
        </p:blipFill>
        <p:spPr>
          <a:xfrm>
            <a:off x="6867525" y="490"/>
            <a:ext cx="2739310" cy="1534014"/>
          </a:xfrm>
          <a:prstGeom prst="rect">
            <a:avLst/>
          </a:prstGeom>
        </p:spPr>
      </p:pic>
      <p:pic>
        <p:nvPicPr>
          <p:cNvPr id="7" name="Image 6">
            <a:extLst>
              <a:ext uri="{FF2B5EF4-FFF2-40B4-BE49-F238E27FC236}">
                <a16:creationId xmlns:a16="http://schemas.microsoft.com/office/drawing/2014/main" id="{1DF42D33-97FE-4109-A74F-203277F156BD}"/>
              </a:ext>
            </a:extLst>
          </p:cNvPr>
          <p:cNvPicPr>
            <a:picLocks noChangeAspect="1"/>
          </p:cNvPicPr>
          <p:nvPr/>
        </p:nvPicPr>
        <p:blipFill>
          <a:blip r:embed="rId4"/>
          <a:stretch>
            <a:fillRect/>
          </a:stretch>
        </p:blipFill>
        <p:spPr>
          <a:xfrm>
            <a:off x="9946814" y="0"/>
            <a:ext cx="2245186" cy="1494069"/>
          </a:xfrm>
          <a:prstGeom prst="rect">
            <a:avLst/>
          </a:prstGeom>
        </p:spPr>
      </p:pic>
    </p:spTree>
    <p:extLst>
      <p:ext uri="{BB962C8B-B14F-4D97-AF65-F5344CB8AC3E}">
        <p14:creationId xmlns:p14="http://schemas.microsoft.com/office/powerpoint/2010/main" val="3864446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254673-EA47-4EC7-ABB9-C8A3D9E0C2EB}"/>
              </a:ext>
            </a:extLst>
          </p:cNvPr>
          <p:cNvSpPr>
            <a:spLocks noGrp="1"/>
          </p:cNvSpPr>
          <p:nvPr>
            <p:ph type="title"/>
          </p:nvPr>
        </p:nvSpPr>
        <p:spPr>
          <a:xfrm>
            <a:off x="1154956" y="1753387"/>
            <a:ext cx="8825657" cy="2196444"/>
          </a:xfrm>
        </p:spPr>
        <p:txBody>
          <a:bodyPr/>
          <a:lstStyle/>
          <a:p>
            <a:r>
              <a:rPr lang="fr-FR" dirty="0"/>
              <a:t>Merci de votre attention</a:t>
            </a:r>
            <a:br>
              <a:rPr lang="fr-FR" dirty="0"/>
            </a:br>
            <a:r>
              <a:rPr lang="fr-FR" dirty="0"/>
              <a:t>Dans l’attente de vos questions </a:t>
            </a:r>
            <a:r>
              <a:rPr lang="fr-FR"/>
              <a:t>et commentaires</a:t>
            </a:r>
            <a:endParaRPr lang="fr-FR" dirty="0"/>
          </a:p>
        </p:txBody>
      </p:sp>
      <p:sp>
        <p:nvSpPr>
          <p:cNvPr id="3" name="Espace réservé du texte 2">
            <a:extLst>
              <a:ext uri="{FF2B5EF4-FFF2-40B4-BE49-F238E27FC236}">
                <a16:creationId xmlns:a16="http://schemas.microsoft.com/office/drawing/2014/main" id="{F0C99446-6B2D-4335-B3E1-C85875D93D4F}"/>
              </a:ext>
            </a:extLst>
          </p:cNvPr>
          <p:cNvSpPr>
            <a:spLocks noGrp="1"/>
          </p:cNvSpPr>
          <p:nvPr>
            <p:ph type="body" idx="1"/>
          </p:nvPr>
        </p:nvSpPr>
        <p:spPr/>
        <p:txBody>
          <a:bodyPr>
            <a:normAutofit/>
          </a:bodyPr>
          <a:lstStyle/>
          <a:p>
            <a:r>
              <a:rPr lang="fr-FR" dirty="0"/>
              <a:t>Contacts : </a:t>
            </a:r>
          </a:p>
          <a:p>
            <a:r>
              <a:rPr lang="fr-FR" cap="none" dirty="0"/>
              <a:t>christophe.gibout@univ-littoral.fr  /  philippe.chagnon@univ-littoral.fr</a:t>
            </a:r>
          </a:p>
          <a:p>
            <a:endParaRPr lang="fr-FR" dirty="0"/>
          </a:p>
        </p:txBody>
      </p:sp>
    </p:spTree>
    <p:extLst>
      <p:ext uri="{BB962C8B-B14F-4D97-AF65-F5344CB8AC3E}">
        <p14:creationId xmlns:p14="http://schemas.microsoft.com/office/powerpoint/2010/main" val="4137480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9BD09-9319-4388-B0EC-DE97EF24CD65}"/>
              </a:ext>
            </a:extLst>
          </p:cNvPr>
          <p:cNvSpPr>
            <a:spLocks noGrp="1"/>
          </p:cNvSpPr>
          <p:nvPr>
            <p:ph type="ctrTitle"/>
          </p:nvPr>
        </p:nvSpPr>
        <p:spPr>
          <a:xfrm>
            <a:off x="504826" y="904876"/>
            <a:ext cx="11134724" cy="3359792"/>
          </a:xfrm>
        </p:spPr>
        <p:txBody>
          <a:bodyPr/>
          <a:lstStyle/>
          <a:p>
            <a:pPr algn="just"/>
            <a:r>
              <a:rPr lang="fr-FR" sz="2800" dirty="0"/>
              <a:t>Les auteurs remercient la Maison Européenne des Sciences de l’Homme et de la Société (MESHS)et le laboratoire TVES (ULR4477, </a:t>
            </a:r>
            <a:r>
              <a:rPr lang="fr-FR" sz="2800" dirty="0" err="1"/>
              <a:t>Ulille</a:t>
            </a:r>
            <a:r>
              <a:rPr lang="fr-FR" sz="2800" dirty="0"/>
              <a:t> - ULCO) pour leur soutien financier.</a:t>
            </a:r>
            <a:br>
              <a:rPr lang="fr-FR" sz="2800" dirty="0"/>
            </a:br>
            <a:r>
              <a:rPr lang="fr-FR" sz="2800" dirty="0"/>
              <a:t> </a:t>
            </a:r>
            <a:br>
              <a:rPr lang="fr-FR" sz="2800" dirty="0"/>
            </a:br>
            <a:r>
              <a:rPr lang="fr-FR" sz="2800" dirty="0"/>
              <a:t>Les auteurs remercient leurs collègues Florian Lebreton (MCF ULCO), Bernard Andrieu (PU, Université Paris Cité) et Stéphane Héas (MCF-HDR, Université Rennes 2) pour leur participation à ce projet de recherche et à l’enquête engagée. </a:t>
            </a:r>
          </a:p>
        </p:txBody>
      </p:sp>
      <p:pic>
        <p:nvPicPr>
          <p:cNvPr id="8" name="Image 7">
            <a:extLst>
              <a:ext uri="{FF2B5EF4-FFF2-40B4-BE49-F238E27FC236}">
                <a16:creationId xmlns:a16="http://schemas.microsoft.com/office/drawing/2014/main" id="{9C1CDE5A-6FC7-4E3D-B5D1-C3CDF66D7667}"/>
              </a:ext>
            </a:extLst>
          </p:cNvPr>
          <p:cNvPicPr>
            <a:picLocks noChangeAspect="1"/>
          </p:cNvPicPr>
          <p:nvPr/>
        </p:nvPicPr>
        <p:blipFill>
          <a:blip r:embed="rId2"/>
          <a:stretch>
            <a:fillRect/>
          </a:stretch>
        </p:blipFill>
        <p:spPr>
          <a:xfrm>
            <a:off x="8591550" y="4544330"/>
            <a:ext cx="3552826" cy="2313670"/>
          </a:xfrm>
          <a:prstGeom prst="rect">
            <a:avLst/>
          </a:prstGeom>
        </p:spPr>
      </p:pic>
      <p:pic>
        <p:nvPicPr>
          <p:cNvPr id="5" name="Image 4">
            <a:extLst>
              <a:ext uri="{FF2B5EF4-FFF2-40B4-BE49-F238E27FC236}">
                <a16:creationId xmlns:a16="http://schemas.microsoft.com/office/drawing/2014/main" id="{C2B08DCC-075F-4CFA-85BD-CA0EA6C158E4}"/>
              </a:ext>
            </a:extLst>
          </p:cNvPr>
          <p:cNvPicPr>
            <a:picLocks noChangeAspect="1"/>
          </p:cNvPicPr>
          <p:nvPr/>
        </p:nvPicPr>
        <p:blipFill>
          <a:blip r:embed="rId3"/>
          <a:stretch>
            <a:fillRect/>
          </a:stretch>
        </p:blipFill>
        <p:spPr>
          <a:xfrm>
            <a:off x="0" y="4544331"/>
            <a:ext cx="8591550" cy="2313670"/>
          </a:xfrm>
          <a:prstGeom prst="rect">
            <a:avLst/>
          </a:prstGeom>
        </p:spPr>
      </p:pic>
      <p:pic>
        <p:nvPicPr>
          <p:cNvPr id="7" name="Image 6">
            <a:extLst>
              <a:ext uri="{FF2B5EF4-FFF2-40B4-BE49-F238E27FC236}">
                <a16:creationId xmlns:a16="http://schemas.microsoft.com/office/drawing/2014/main" id="{66B25B62-118F-41AB-A259-3961406CD1AB}"/>
              </a:ext>
            </a:extLst>
          </p:cNvPr>
          <p:cNvPicPr>
            <a:picLocks noChangeAspect="1"/>
          </p:cNvPicPr>
          <p:nvPr/>
        </p:nvPicPr>
        <p:blipFill>
          <a:blip r:embed="rId4"/>
          <a:stretch>
            <a:fillRect/>
          </a:stretch>
        </p:blipFill>
        <p:spPr>
          <a:xfrm>
            <a:off x="4838700" y="4993256"/>
            <a:ext cx="3093725" cy="1274812"/>
          </a:xfrm>
          <a:prstGeom prst="rect">
            <a:avLst/>
          </a:prstGeom>
        </p:spPr>
      </p:pic>
    </p:spTree>
    <p:extLst>
      <p:ext uri="{BB962C8B-B14F-4D97-AF65-F5344CB8AC3E}">
        <p14:creationId xmlns:p14="http://schemas.microsoft.com/office/powerpoint/2010/main" val="4182847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33ED7-F694-4531-A658-A8357DA58254}"/>
              </a:ext>
            </a:extLst>
          </p:cNvPr>
          <p:cNvSpPr>
            <a:spLocks noGrp="1"/>
          </p:cNvSpPr>
          <p:nvPr>
            <p:ph type="title"/>
          </p:nvPr>
        </p:nvSpPr>
        <p:spPr/>
        <p:txBody>
          <a:bodyPr/>
          <a:lstStyle/>
          <a:p>
            <a:r>
              <a:rPr lang="fr-FR" dirty="0"/>
              <a:t>Contexte et méthodologie</a:t>
            </a:r>
          </a:p>
        </p:txBody>
      </p:sp>
      <p:sp>
        <p:nvSpPr>
          <p:cNvPr id="3" name="Espace réservé du contenu 2">
            <a:extLst>
              <a:ext uri="{FF2B5EF4-FFF2-40B4-BE49-F238E27FC236}">
                <a16:creationId xmlns:a16="http://schemas.microsoft.com/office/drawing/2014/main" id="{40F4C3F1-97C7-40E1-B0F5-F1249CF51002}"/>
              </a:ext>
            </a:extLst>
          </p:cNvPr>
          <p:cNvSpPr>
            <a:spLocks noGrp="1"/>
          </p:cNvSpPr>
          <p:nvPr>
            <p:ph sz="half" idx="1"/>
          </p:nvPr>
        </p:nvSpPr>
        <p:spPr>
          <a:xfrm>
            <a:off x="180976" y="1323975"/>
            <a:ext cx="5318676" cy="4932363"/>
          </a:xfrm>
        </p:spPr>
        <p:txBody>
          <a:bodyPr>
            <a:normAutofit lnSpcReduction="10000"/>
          </a:bodyPr>
          <a:lstStyle/>
          <a:p>
            <a:pPr algn="just"/>
            <a:r>
              <a:rPr lang="fr-FR" dirty="0"/>
              <a:t>Crise sanitaire et pandémie : logique de confinement et distanciation physique au milieu d’un cortège de décès et d’hospitalisations</a:t>
            </a:r>
          </a:p>
          <a:p>
            <a:pPr algn="just"/>
            <a:r>
              <a:rPr lang="fr-FR" dirty="0"/>
              <a:t>Recommandation de l’OMS quant au port du masque pour limiter la propagation du virus et organiser un retour progressif à la « vie normale » dans l’attente d’un vaccin</a:t>
            </a:r>
          </a:p>
          <a:p>
            <a:pPr algn="just"/>
            <a:r>
              <a:rPr lang="fr-FR" dirty="0"/>
              <a:t>Dans ce contexte, la France impose tardivement le port du masque qui devient très vite un « </a:t>
            </a:r>
            <a:r>
              <a:rPr lang="fr-FR" i="1" dirty="0"/>
              <a:t>objet symbolique</a:t>
            </a:r>
            <a:r>
              <a:rPr lang="fr-FR" dirty="0"/>
              <a:t> » qui se pare d’une triple fonction sémiotique, révélatrice et transformatrice.</a:t>
            </a:r>
          </a:p>
          <a:p>
            <a:pPr algn="just"/>
            <a:r>
              <a:rPr lang="fr-FR" dirty="0"/>
              <a:t>Un objet « </a:t>
            </a:r>
            <a:r>
              <a:rPr lang="fr-FR" i="1" dirty="0"/>
              <a:t>symbole</a:t>
            </a:r>
            <a:r>
              <a:rPr lang="fr-FR" dirty="0"/>
              <a:t> » comme dans chaque crise en France (cf. bonnet phrygien pendant la Révolution, Gilet jaune plus récemment)</a:t>
            </a:r>
          </a:p>
          <a:p>
            <a:pPr algn="just"/>
            <a:endParaRPr lang="fr-FR" dirty="0"/>
          </a:p>
          <a:p>
            <a:pPr marL="0" indent="0">
              <a:buNone/>
            </a:pPr>
            <a:endParaRPr lang="fr-FR" dirty="0"/>
          </a:p>
        </p:txBody>
      </p:sp>
      <p:sp>
        <p:nvSpPr>
          <p:cNvPr id="4" name="Espace réservé du contenu 3">
            <a:extLst>
              <a:ext uri="{FF2B5EF4-FFF2-40B4-BE49-F238E27FC236}">
                <a16:creationId xmlns:a16="http://schemas.microsoft.com/office/drawing/2014/main" id="{A25AF16E-A380-4D33-9F68-383609681586}"/>
              </a:ext>
            </a:extLst>
          </p:cNvPr>
          <p:cNvSpPr>
            <a:spLocks noGrp="1"/>
          </p:cNvSpPr>
          <p:nvPr>
            <p:ph sz="half" idx="2"/>
          </p:nvPr>
        </p:nvSpPr>
        <p:spPr>
          <a:xfrm>
            <a:off x="5654493" y="1323974"/>
            <a:ext cx="4861476" cy="4932363"/>
          </a:xfrm>
        </p:spPr>
        <p:txBody>
          <a:bodyPr>
            <a:normAutofit lnSpcReduction="10000"/>
          </a:bodyPr>
          <a:lstStyle/>
          <a:p>
            <a:pPr algn="just"/>
            <a:r>
              <a:rPr lang="fr-FR" dirty="0"/>
              <a:t>Une méthode mixte de recherche</a:t>
            </a:r>
          </a:p>
          <a:p>
            <a:pPr algn="just"/>
            <a:r>
              <a:rPr lang="fr-FR" dirty="0"/>
              <a:t>Revue de littérature internationale en SHS sur les enjeux du port du masque</a:t>
            </a:r>
          </a:p>
          <a:p>
            <a:pPr algn="just"/>
            <a:r>
              <a:rPr lang="fr-FR" dirty="0"/>
              <a:t>Données quantitatives issues d’un questionnaire en ligne (n = 1271 dont 666 complets)</a:t>
            </a:r>
          </a:p>
          <a:p>
            <a:pPr algn="just"/>
            <a:r>
              <a:rPr lang="fr-FR" dirty="0"/>
              <a:t>Données qualitatives d’entretiens</a:t>
            </a:r>
          </a:p>
          <a:p>
            <a:pPr algn="just"/>
            <a:r>
              <a:rPr lang="fr-FR" dirty="0"/>
              <a:t>Données qualitatives dans les réponses libres des questionnaires</a:t>
            </a:r>
          </a:p>
          <a:p>
            <a:pPr algn="just"/>
            <a:r>
              <a:rPr lang="fr-FR" dirty="0"/>
              <a:t>Photos de masques envoyés par les répondants et récolte d’un corpus d’images en ligne de quelques 500 photos.</a:t>
            </a:r>
          </a:p>
        </p:txBody>
      </p:sp>
      <p:pic>
        <p:nvPicPr>
          <p:cNvPr id="6" name="Image 5">
            <a:extLst>
              <a:ext uri="{FF2B5EF4-FFF2-40B4-BE49-F238E27FC236}">
                <a16:creationId xmlns:a16="http://schemas.microsoft.com/office/drawing/2014/main" id="{7F071BFF-97B2-49FF-934C-5C7AE701DA90}"/>
              </a:ext>
            </a:extLst>
          </p:cNvPr>
          <p:cNvPicPr>
            <a:picLocks noChangeAspect="1"/>
          </p:cNvPicPr>
          <p:nvPr/>
        </p:nvPicPr>
        <p:blipFill>
          <a:blip r:embed="rId2"/>
          <a:stretch>
            <a:fillRect/>
          </a:stretch>
        </p:blipFill>
        <p:spPr>
          <a:xfrm>
            <a:off x="8706381" y="5295486"/>
            <a:ext cx="2256893" cy="1504595"/>
          </a:xfrm>
          <a:prstGeom prst="rect">
            <a:avLst/>
          </a:prstGeom>
        </p:spPr>
      </p:pic>
      <p:pic>
        <p:nvPicPr>
          <p:cNvPr id="8" name="Image 7">
            <a:extLst>
              <a:ext uri="{FF2B5EF4-FFF2-40B4-BE49-F238E27FC236}">
                <a16:creationId xmlns:a16="http://schemas.microsoft.com/office/drawing/2014/main" id="{C8D9EB41-43B7-4A2A-9BAF-9F52D2401959}"/>
              </a:ext>
            </a:extLst>
          </p:cNvPr>
          <p:cNvPicPr>
            <a:picLocks noChangeAspect="1"/>
          </p:cNvPicPr>
          <p:nvPr/>
        </p:nvPicPr>
        <p:blipFill>
          <a:blip r:embed="rId3"/>
          <a:stretch>
            <a:fillRect/>
          </a:stretch>
        </p:blipFill>
        <p:spPr>
          <a:xfrm>
            <a:off x="10963274" y="4133436"/>
            <a:ext cx="1228725" cy="2724564"/>
          </a:xfrm>
          <a:prstGeom prst="rect">
            <a:avLst/>
          </a:prstGeom>
        </p:spPr>
      </p:pic>
    </p:spTree>
    <p:extLst>
      <p:ext uri="{BB962C8B-B14F-4D97-AF65-F5344CB8AC3E}">
        <p14:creationId xmlns:p14="http://schemas.microsoft.com/office/powerpoint/2010/main" val="4025441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7B8311-7264-412C-A54D-1B6196213E7F}"/>
              </a:ext>
            </a:extLst>
          </p:cNvPr>
          <p:cNvSpPr>
            <a:spLocks noGrp="1"/>
          </p:cNvSpPr>
          <p:nvPr>
            <p:ph type="title"/>
          </p:nvPr>
        </p:nvSpPr>
        <p:spPr/>
        <p:txBody>
          <a:bodyPr/>
          <a:lstStyle/>
          <a:p>
            <a:r>
              <a:rPr lang="fr-FR" dirty="0"/>
              <a:t>Une analyse factorielle (XLSTAT) : tris à plat, tris croisés et ACM</a:t>
            </a:r>
          </a:p>
        </p:txBody>
      </p:sp>
      <p:pic>
        <p:nvPicPr>
          <p:cNvPr id="4" name="Espace réservé du contenu 3">
            <a:extLst>
              <a:ext uri="{FF2B5EF4-FFF2-40B4-BE49-F238E27FC236}">
                <a16:creationId xmlns:a16="http://schemas.microsoft.com/office/drawing/2014/main" id="{6D5F9614-322D-47A3-8AE9-1077F8B16275}"/>
              </a:ext>
            </a:extLst>
          </p:cNvPr>
          <p:cNvPicPr>
            <a:picLocks noGrp="1" noChangeAspect="1"/>
          </p:cNvPicPr>
          <p:nvPr>
            <p:ph idx="1"/>
          </p:nvPr>
        </p:nvPicPr>
        <p:blipFill>
          <a:blip r:embed="rId2"/>
          <a:stretch>
            <a:fillRect/>
          </a:stretch>
        </p:blipFill>
        <p:spPr>
          <a:xfrm>
            <a:off x="1" y="2159753"/>
            <a:ext cx="6096000" cy="4698247"/>
          </a:xfrm>
          <a:prstGeom prst="rect">
            <a:avLst/>
          </a:prstGeom>
        </p:spPr>
      </p:pic>
      <p:pic>
        <p:nvPicPr>
          <p:cNvPr id="5" name="Image 4">
            <a:extLst>
              <a:ext uri="{FF2B5EF4-FFF2-40B4-BE49-F238E27FC236}">
                <a16:creationId xmlns:a16="http://schemas.microsoft.com/office/drawing/2014/main" id="{BA81A727-D7A7-4E8A-AB34-3424EE910321}"/>
              </a:ext>
            </a:extLst>
          </p:cNvPr>
          <p:cNvPicPr>
            <a:picLocks noChangeAspect="1"/>
          </p:cNvPicPr>
          <p:nvPr/>
        </p:nvPicPr>
        <p:blipFill>
          <a:blip r:embed="rId3"/>
          <a:stretch>
            <a:fillRect/>
          </a:stretch>
        </p:blipFill>
        <p:spPr>
          <a:xfrm>
            <a:off x="7105650" y="2139476"/>
            <a:ext cx="5086350" cy="4790006"/>
          </a:xfrm>
          <a:prstGeom prst="rect">
            <a:avLst/>
          </a:prstGeom>
        </p:spPr>
      </p:pic>
    </p:spTree>
    <p:extLst>
      <p:ext uri="{BB962C8B-B14F-4D97-AF65-F5344CB8AC3E}">
        <p14:creationId xmlns:p14="http://schemas.microsoft.com/office/powerpoint/2010/main" val="2562226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6E62A9-1FE0-4DD4-9027-4E96C0BEE813}"/>
              </a:ext>
            </a:extLst>
          </p:cNvPr>
          <p:cNvSpPr txBox="1"/>
          <p:nvPr/>
        </p:nvSpPr>
        <p:spPr>
          <a:xfrm>
            <a:off x="228601" y="628650"/>
            <a:ext cx="10096500" cy="4524315"/>
          </a:xfrm>
          <a:prstGeom prst="rect">
            <a:avLst/>
          </a:prstGeom>
          <a:noFill/>
        </p:spPr>
        <p:txBody>
          <a:bodyPr wrap="square" rtlCol="0">
            <a:spAutoFit/>
          </a:bodyPr>
          <a:lstStyle/>
          <a:p>
            <a:pPr algn="just"/>
            <a:r>
              <a:rPr lang="fr-FR" dirty="0"/>
              <a:t>Le matériau récolté nous a permis d’apprécier les formes culturelles d’investissement dans le masque, ses vecteurs d’appropriation et d’acceptabilité/acceptation sociale, et </a:t>
            </a:r>
            <a:r>
              <a:rPr lang="fr-FR" i="1" dirty="0"/>
              <a:t>a contrario</a:t>
            </a:r>
            <a:r>
              <a:rPr lang="fr-FR" dirty="0"/>
              <a:t> les effets de résistance. </a:t>
            </a:r>
          </a:p>
          <a:p>
            <a:pPr algn="just"/>
            <a:endParaRPr lang="fr-FR" dirty="0"/>
          </a:p>
          <a:p>
            <a:pPr algn="just"/>
            <a:r>
              <a:rPr lang="fr-FR" dirty="0"/>
              <a:t>En s’intéressant au masque comme un </a:t>
            </a:r>
            <a:r>
              <a:rPr lang="fr-FR" b="1" dirty="0"/>
              <a:t>objet de la culture matérielle </a:t>
            </a:r>
            <a:r>
              <a:rPr lang="fr-FR" dirty="0"/>
              <a:t>(Julien, </a:t>
            </a:r>
            <a:r>
              <a:rPr lang="fr-FR" dirty="0" err="1"/>
              <a:t>Rosselin</a:t>
            </a:r>
            <a:r>
              <a:rPr lang="fr-FR" dirty="0"/>
              <a:t>, 2005 ; </a:t>
            </a:r>
            <a:r>
              <a:rPr lang="fr-FR" dirty="0" err="1"/>
              <a:t>Schlereth</a:t>
            </a:r>
            <a:r>
              <a:rPr lang="fr-FR" dirty="0"/>
              <a:t>, 1985-A) et une </a:t>
            </a:r>
            <a:r>
              <a:rPr lang="fr-FR" b="1" dirty="0"/>
              <a:t>technique du corps </a:t>
            </a:r>
            <a:r>
              <a:rPr lang="fr-FR" dirty="0"/>
              <a:t>(Mauss, 1936), il s’agit d’interroger un fait social quotidien qui vient </a:t>
            </a:r>
            <a:r>
              <a:rPr lang="fr-FR" b="1" dirty="0"/>
              <a:t>bouleverser nos modes de présentation de soi et d’interaction avec les autres </a:t>
            </a:r>
            <a:r>
              <a:rPr lang="fr-FR" dirty="0"/>
              <a:t>(Goffman, 1959) et agit comme </a:t>
            </a:r>
            <a:r>
              <a:rPr lang="fr-FR" b="1" dirty="0"/>
              <a:t>une forme de « </a:t>
            </a:r>
            <a:r>
              <a:rPr lang="fr-FR" b="1" i="1" dirty="0"/>
              <a:t>rite de la vie quotidienne</a:t>
            </a:r>
            <a:r>
              <a:rPr lang="fr-FR" b="1" dirty="0"/>
              <a:t> </a:t>
            </a:r>
            <a:r>
              <a:rPr lang="fr-FR" dirty="0"/>
              <a:t>» (Keck, 2012) en période de COVID-19</a:t>
            </a:r>
          </a:p>
          <a:p>
            <a:pPr algn="just"/>
            <a:endParaRPr lang="fr-FR" dirty="0"/>
          </a:p>
          <a:p>
            <a:pPr algn="just"/>
            <a:r>
              <a:rPr lang="fr-FR" dirty="0"/>
              <a:t>Le port du masque devient alors </a:t>
            </a:r>
            <a:r>
              <a:rPr lang="fr-FR" b="1" dirty="0"/>
              <a:t>un rite du quotidien </a:t>
            </a:r>
            <a:r>
              <a:rPr lang="fr-FR" dirty="0"/>
              <a:t>qui tout à la fois (1) </a:t>
            </a:r>
            <a:r>
              <a:rPr lang="fr-FR" b="1" dirty="0"/>
              <a:t>précède la pensée au lieu d’en découler </a:t>
            </a:r>
            <a:r>
              <a:rPr lang="fr-FR" dirty="0"/>
              <a:t>et devient un modèle comportemental adaptatif, déplacé de sa fonction originelle, rigidifié dans sa forme et participant d’un langage symbolique à l’intérieur d’un groupe social (Goffman, 1959 : 70-77 ; </a:t>
            </a:r>
            <a:r>
              <a:rPr lang="fr-FR" dirty="0" err="1"/>
              <a:t>Conein</a:t>
            </a:r>
            <a:r>
              <a:rPr lang="fr-FR" dirty="0"/>
              <a:t>, 1992) mais aussi, simultanément, (2) </a:t>
            </a:r>
            <a:r>
              <a:rPr lang="fr-FR" b="1" dirty="0"/>
              <a:t>mobilise l’ordre symbolique de la culture </a:t>
            </a:r>
            <a:r>
              <a:rPr lang="fr-FR" dirty="0"/>
              <a:t>(Durkheim, 1998 : 523 ; Lévi-Strauss, 1949 : chapitre 1). </a:t>
            </a:r>
          </a:p>
        </p:txBody>
      </p:sp>
      <p:pic>
        <p:nvPicPr>
          <p:cNvPr id="6" name="Image 5">
            <a:extLst>
              <a:ext uri="{FF2B5EF4-FFF2-40B4-BE49-F238E27FC236}">
                <a16:creationId xmlns:a16="http://schemas.microsoft.com/office/drawing/2014/main" id="{BAD721E8-2F51-43EF-9B46-CEE9427C4CCD}"/>
              </a:ext>
            </a:extLst>
          </p:cNvPr>
          <p:cNvPicPr>
            <a:picLocks noChangeAspect="1"/>
          </p:cNvPicPr>
          <p:nvPr/>
        </p:nvPicPr>
        <p:blipFill>
          <a:blip r:embed="rId2"/>
          <a:stretch>
            <a:fillRect/>
          </a:stretch>
        </p:blipFill>
        <p:spPr>
          <a:xfrm>
            <a:off x="8302358" y="4933890"/>
            <a:ext cx="1927492" cy="1924110"/>
          </a:xfrm>
          <a:prstGeom prst="rect">
            <a:avLst/>
          </a:prstGeom>
        </p:spPr>
      </p:pic>
      <p:pic>
        <p:nvPicPr>
          <p:cNvPr id="10" name="Image 9">
            <a:extLst>
              <a:ext uri="{FF2B5EF4-FFF2-40B4-BE49-F238E27FC236}">
                <a16:creationId xmlns:a16="http://schemas.microsoft.com/office/drawing/2014/main" id="{6D8A9B1B-B204-4A79-8366-7F81FCC1F577}"/>
              </a:ext>
            </a:extLst>
          </p:cNvPr>
          <p:cNvPicPr>
            <a:picLocks noChangeAspect="1"/>
          </p:cNvPicPr>
          <p:nvPr/>
        </p:nvPicPr>
        <p:blipFill>
          <a:blip r:embed="rId3"/>
          <a:stretch>
            <a:fillRect/>
          </a:stretch>
        </p:blipFill>
        <p:spPr>
          <a:xfrm rot="5400000">
            <a:off x="10288190" y="5182791"/>
            <a:ext cx="1914525" cy="1435893"/>
          </a:xfrm>
          <a:prstGeom prst="rect">
            <a:avLst/>
          </a:prstGeom>
        </p:spPr>
      </p:pic>
    </p:spTree>
    <p:extLst>
      <p:ext uri="{BB962C8B-B14F-4D97-AF65-F5344CB8AC3E}">
        <p14:creationId xmlns:p14="http://schemas.microsoft.com/office/powerpoint/2010/main" val="382480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16581-12BB-4B0C-B253-45BBDA33D792}"/>
              </a:ext>
            </a:extLst>
          </p:cNvPr>
          <p:cNvSpPr>
            <a:spLocks noGrp="1"/>
          </p:cNvSpPr>
          <p:nvPr>
            <p:ph type="title"/>
          </p:nvPr>
        </p:nvSpPr>
        <p:spPr/>
        <p:txBody>
          <a:bodyPr/>
          <a:lstStyle/>
          <a:p>
            <a:r>
              <a:rPr lang="fr-FR" dirty="0"/>
              <a:t>Cadre général des résultats :</a:t>
            </a:r>
          </a:p>
        </p:txBody>
      </p:sp>
      <p:sp>
        <p:nvSpPr>
          <p:cNvPr id="3" name="Espace réservé du contenu 2">
            <a:extLst>
              <a:ext uri="{FF2B5EF4-FFF2-40B4-BE49-F238E27FC236}">
                <a16:creationId xmlns:a16="http://schemas.microsoft.com/office/drawing/2014/main" id="{8E81E784-53D0-4639-A1B1-120321223A00}"/>
              </a:ext>
            </a:extLst>
          </p:cNvPr>
          <p:cNvSpPr>
            <a:spLocks noGrp="1"/>
          </p:cNvSpPr>
          <p:nvPr>
            <p:ph idx="1"/>
          </p:nvPr>
        </p:nvSpPr>
        <p:spPr>
          <a:xfrm>
            <a:off x="-66675" y="1514476"/>
            <a:ext cx="11963399" cy="4733924"/>
          </a:xfrm>
        </p:spPr>
        <p:txBody>
          <a:bodyPr>
            <a:normAutofit/>
          </a:bodyPr>
          <a:lstStyle/>
          <a:p>
            <a:pPr algn="just"/>
            <a:r>
              <a:rPr lang="fr-FR" dirty="0"/>
              <a:t>Ces multiples </a:t>
            </a:r>
            <a:r>
              <a:rPr lang="fr-FR" b="1" dirty="0"/>
              <a:t>usages sociaux du masque </a:t>
            </a:r>
            <a:r>
              <a:rPr lang="fr-FR" dirty="0"/>
              <a:t>sont ainsi incarnées dans la matérialité et la trivialité de cet objet compris comme production de la main de l’Homme. Il apparait une forme de correspondance entre les trois formes du matériau culturel : (1) la forme matérielle qui résulte du travail humain, (2) la forme idéologique qui s’instruit de données écrites, orales ou symboliques, (3) la forme sociologique qui se renseigne de l’observation des comportements humains (</a:t>
            </a:r>
            <a:r>
              <a:rPr lang="fr-FR" dirty="0" err="1"/>
              <a:t>Schlereth</a:t>
            </a:r>
            <a:r>
              <a:rPr lang="fr-FR" dirty="0"/>
              <a:t>, 1985-B: 22).</a:t>
            </a:r>
          </a:p>
          <a:p>
            <a:pPr algn="just"/>
            <a:r>
              <a:rPr lang="fr-FR" dirty="0"/>
              <a:t>Histoire de se rappeler que la matière n’est pas que le signe de l’appartenance à une culture mais que, par la production de ces objets – ici le masque – et par leur manipulation – ici le port de ce masque -, les individus se construisent eux-mêmes et par l’interaction, contribuant ainsi à forger une culture spécifique et produisant une </a:t>
            </a:r>
            <a:r>
              <a:rPr lang="fr-FR" b="1" dirty="0"/>
              <a:t>véritable technologie culturelle</a:t>
            </a:r>
            <a:r>
              <a:rPr lang="fr-FR" dirty="0"/>
              <a:t> (à savoir, étymologiquement, un discours -</a:t>
            </a:r>
            <a:r>
              <a:rPr lang="fr-FR" i="1" dirty="0"/>
              <a:t>logos</a:t>
            </a:r>
            <a:r>
              <a:rPr lang="fr-FR" dirty="0"/>
              <a:t> – sur la technique -</a:t>
            </a:r>
            <a:r>
              <a:rPr lang="fr-FR" i="1" dirty="0" err="1"/>
              <a:t>tekne</a:t>
            </a:r>
            <a:r>
              <a:rPr lang="fr-FR" dirty="0"/>
              <a:t>).</a:t>
            </a:r>
          </a:p>
          <a:p>
            <a:pPr algn="just"/>
            <a:r>
              <a:rPr lang="fr-FR" dirty="0"/>
              <a:t>2 résultats majeurs quant à la </a:t>
            </a:r>
            <a:r>
              <a:rPr lang="fr-FR" b="1" dirty="0"/>
              <a:t>symbolique générale du masque </a:t>
            </a:r>
            <a:r>
              <a:rPr lang="fr-FR" dirty="0"/>
              <a:t>et quant aux </a:t>
            </a:r>
            <a:r>
              <a:rPr lang="fr-FR" b="1" dirty="0"/>
              <a:t>enjeux culturels de la personnalisation du masque</a:t>
            </a:r>
            <a:endParaRPr lang="fr-FR" dirty="0"/>
          </a:p>
        </p:txBody>
      </p:sp>
    </p:spTree>
    <p:extLst>
      <p:ext uri="{BB962C8B-B14F-4D97-AF65-F5344CB8AC3E}">
        <p14:creationId xmlns:p14="http://schemas.microsoft.com/office/powerpoint/2010/main" val="309120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E0BFCE-2BB4-49D9-9CDB-FC86C885505D}"/>
              </a:ext>
            </a:extLst>
          </p:cNvPr>
          <p:cNvSpPr>
            <a:spLocks noGrp="1"/>
          </p:cNvSpPr>
          <p:nvPr>
            <p:ph type="title"/>
          </p:nvPr>
        </p:nvSpPr>
        <p:spPr>
          <a:xfrm>
            <a:off x="76201" y="266700"/>
            <a:ext cx="6524624" cy="1586548"/>
          </a:xfrm>
        </p:spPr>
        <p:txBody>
          <a:bodyPr/>
          <a:lstStyle/>
          <a:p>
            <a:r>
              <a:rPr lang="fr-FR" dirty="0"/>
              <a:t>La symbolique générale du masque : </a:t>
            </a:r>
          </a:p>
        </p:txBody>
      </p:sp>
      <p:sp>
        <p:nvSpPr>
          <p:cNvPr id="3" name="Espace réservé du contenu 2">
            <a:extLst>
              <a:ext uri="{FF2B5EF4-FFF2-40B4-BE49-F238E27FC236}">
                <a16:creationId xmlns:a16="http://schemas.microsoft.com/office/drawing/2014/main" id="{1A0D0246-84F9-4487-8B11-86474A4583D3}"/>
              </a:ext>
            </a:extLst>
          </p:cNvPr>
          <p:cNvSpPr>
            <a:spLocks noGrp="1"/>
          </p:cNvSpPr>
          <p:nvPr>
            <p:ph idx="1"/>
          </p:nvPr>
        </p:nvSpPr>
        <p:spPr>
          <a:xfrm>
            <a:off x="76200" y="2019300"/>
            <a:ext cx="11839575" cy="4838700"/>
          </a:xfrm>
        </p:spPr>
        <p:txBody>
          <a:bodyPr>
            <a:normAutofit fontScale="92500" lnSpcReduction="10000"/>
          </a:bodyPr>
          <a:lstStyle/>
          <a:p>
            <a:pPr algn="just"/>
            <a:r>
              <a:rPr lang="fr-FR" dirty="0"/>
              <a:t>le masque apparait comme un élément largement caractéristique d’une culture de l’ambivalence même si cela doit être nuancé pour les individus positionnés aux 2 extrêmes de l’espace figuré par l’analyse statistique. Comme l’a montré George Simmel (1991) dans sa « </a:t>
            </a:r>
            <a:r>
              <a:rPr lang="fr-FR" i="1" dirty="0"/>
              <a:t>digression sur la parure</a:t>
            </a:r>
            <a:r>
              <a:rPr lang="fr-FR" dirty="0"/>
              <a:t> », la parure est le complément et l’équivalent fonctionnel du secret : se cacher dans un cas, se montrer dans l’autre, parfois les deux à la fois comme dans le cas du masque de carnaval (Mulot, 2003).</a:t>
            </a:r>
          </a:p>
          <a:p>
            <a:pPr algn="just"/>
            <a:r>
              <a:rPr lang="fr-FR" dirty="0"/>
              <a:t>Ensuite, Caillois (1967 : 136) développe que « </a:t>
            </a:r>
            <a:r>
              <a:rPr lang="fr-FR" i="1" dirty="0"/>
              <a:t>l’action des masques est censée revigorer, rajeunir, ressusciter à la fois la nature et la société</a:t>
            </a:r>
            <a:r>
              <a:rPr lang="fr-FR" dirty="0"/>
              <a:t> ». Nous retrouvons dans cette catégorie le rapport au masque chirurgical et la façon dont, tout particulièrement chez les adeptes du masque et ceux qui ont peu de réticence – voire de l’entrain – à le porter, il se pare de vertus. Un parallèle peut ainsi être fait avec la recherche de Thierry </a:t>
            </a:r>
            <a:r>
              <a:rPr lang="fr-FR" dirty="0" err="1"/>
              <a:t>Rogel</a:t>
            </a:r>
            <a:r>
              <a:rPr lang="fr-FR" dirty="0"/>
              <a:t> (2012) sur les super-héros auxquels ces personnels médicaux sont assimilés (cf. applaudissements nombreux les soirs de confinement à 20 h, fresques murales de remerciements adressés conjointement aux soignants).</a:t>
            </a:r>
          </a:p>
          <a:p>
            <a:pPr algn="just"/>
            <a:r>
              <a:rPr lang="fr-FR" dirty="0"/>
              <a:t>Comme l’écrit Barthes (</a:t>
            </a:r>
            <a:r>
              <a:rPr lang="fr-FR" i="1" dirty="0"/>
              <a:t>Mythologies</a:t>
            </a:r>
            <a:r>
              <a:rPr lang="fr-FR" dirty="0"/>
              <a:t>, 1957), le masque forme de « </a:t>
            </a:r>
            <a:r>
              <a:rPr lang="fr-FR" i="1" dirty="0"/>
              <a:t>langage volé</a:t>
            </a:r>
            <a:r>
              <a:rPr lang="fr-FR" dirty="0"/>
              <a:t> » qui articule son propre « </a:t>
            </a:r>
            <a:r>
              <a:rPr lang="fr-FR" i="1" dirty="0"/>
              <a:t>texte</a:t>
            </a:r>
            <a:r>
              <a:rPr lang="fr-FR" dirty="0"/>
              <a:t> » à son environnement sociétal et le charge alors d’une valeur supplémentaire. Il devient un « </a:t>
            </a:r>
            <a:r>
              <a:rPr lang="fr-FR" i="1" dirty="0"/>
              <a:t>objet du monde [qui] peut passer d’une existence fermée, muette, à un état oral, ouvert à l’appropriation de la société</a:t>
            </a:r>
            <a:r>
              <a:rPr lang="fr-FR" dirty="0"/>
              <a:t> » (p. 216)</a:t>
            </a:r>
          </a:p>
        </p:txBody>
      </p:sp>
      <p:pic>
        <p:nvPicPr>
          <p:cNvPr id="4" name="Image 3">
            <a:extLst>
              <a:ext uri="{FF2B5EF4-FFF2-40B4-BE49-F238E27FC236}">
                <a16:creationId xmlns:a16="http://schemas.microsoft.com/office/drawing/2014/main" id="{F5B466C5-4946-4CD2-89EA-1E422F9F5076}"/>
              </a:ext>
            </a:extLst>
          </p:cNvPr>
          <p:cNvPicPr>
            <a:picLocks noChangeAspect="1"/>
          </p:cNvPicPr>
          <p:nvPr/>
        </p:nvPicPr>
        <p:blipFill>
          <a:blip r:embed="rId2"/>
          <a:stretch>
            <a:fillRect/>
          </a:stretch>
        </p:blipFill>
        <p:spPr>
          <a:xfrm>
            <a:off x="9532569" y="0"/>
            <a:ext cx="2659431" cy="1771650"/>
          </a:xfrm>
          <a:prstGeom prst="rect">
            <a:avLst/>
          </a:prstGeom>
        </p:spPr>
      </p:pic>
      <p:pic>
        <p:nvPicPr>
          <p:cNvPr id="5" name="Image 4">
            <a:extLst>
              <a:ext uri="{FF2B5EF4-FFF2-40B4-BE49-F238E27FC236}">
                <a16:creationId xmlns:a16="http://schemas.microsoft.com/office/drawing/2014/main" id="{51A18F00-0F58-43B8-9420-19714E41B27C}"/>
              </a:ext>
            </a:extLst>
          </p:cNvPr>
          <p:cNvPicPr>
            <a:picLocks noChangeAspect="1"/>
          </p:cNvPicPr>
          <p:nvPr/>
        </p:nvPicPr>
        <p:blipFill>
          <a:blip r:embed="rId3"/>
          <a:stretch>
            <a:fillRect/>
          </a:stretch>
        </p:blipFill>
        <p:spPr>
          <a:xfrm>
            <a:off x="6403678" y="-1"/>
            <a:ext cx="3153270" cy="1771649"/>
          </a:xfrm>
          <a:prstGeom prst="rect">
            <a:avLst/>
          </a:prstGeom>
        </p:spPr>
      </p:pic>
    </p:spTree>
    <p:extLst>
      <p:ext uri="{BB962C8B-B14F-4D97-AF65-F5344CB8AC3E}">
        <p14:creationId xmlns:p14="http://schemas.microsoft.com/office/powerpoint/2010/main" val="390228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2EAA1-934C-40DA-8119-A50CDD1B92BB}"/>
              </a:ext>
            </a:extLst>
          </p:cNvPr>
          <p:cNvSpPr>
            <a:spLocks noGrp="1"/>
          </p:cNvSpPr>
          <p:nvPr>
            <p:ph type="title"/>
          </p:nvPr>
        </p:nvSpPr>
        <p:spPr>
          <a:xfrm>
            <a:off x="161927" y="452718"/>
            <a:ext cx="9888908" cy="1400530"/>
          </a:xfrm>
        </p:spPr>
        <p:txBody>
          <a:bodyPr/>
          <a:lstStyle/>
          <a:p>
            <a:r>
              <a:rPr lang="fr-FR" dirty="0"/>
              <a:t>Les enjeux culturels de la personnalisation du masque (1) :</a:t>
            </a:r>
          </a:p>
        </p:txBody>
      </p:sp>
      <p:sp>
        <p:nvSpPr>
          <p:cNvPr id="3" name="Espace réservé du contenu 2">
            <a:extLst>
              <a:ext uri="{FF2B5EF4-FFF2-40B4-BE49-F238E27FC236}">
                <a16:creationId xmlns:a16="http://schemas.microsoft.com/office/drawing/2014/main" id="{80D7AC28-5CC0-4920-89C4-14B9922A70D6}"/>
              </a:ext>
            </a:extLst>
          </p:cNvPr>
          <p:cNvSpPr>
            <a:spLocks noGrp="1"/>
          </p:cNvSpPr>
          <p:nvPr>
            <p:ph idx="1"/>
          </p:nvPr>
        </p:nvSpPr>
        <p:spPr>
          <a:xfrm>
            <a:off x="161925" y="1853248"/>
            <a:ext cx="11849099" cy="4395151"/>
          </a:xfrm>
        </p:spPr>
        <p:txBody>
          <a:bodyPr/>
          <a:lstStyle/>
          <a:p>
            <a:pPr algn="just"/>
            <a:r>
              <a:rPr lang="fr-FR" dirty="0"/>
              <a:t>Nous retrouvons ici la logique de la parure chère à George Simmel (1991). En personnalisant le masque, il s’agit de relier l’individu et la collectivité. Dans une logique à la fois égoïste et altruiste, il s’agit simultanément de s’enjoliver pour soi, ensuite, de dire sur soi et de se rehausser dans sa relation à autrui. De la sorte, le choix des coloris et l’adjonction de décors ou de vocabulaire sur le masque est un moyen de s’élever au-dessus des autres et de chercher une reconnaissance – une connivence ou, éventuellement, un désaccord - dans le regard de la personne croisée.</a:t>
            </a:r>
          </a:p>
          <a:p>
            <a:pPr algn="just"/>
            <a:r>
              <a:rPr lang="fr-FR" dirty="0"/>
              <a:t>Certes, il y a un lien avec la tenue vestimentaire. Mais, loin d’être un simple  produit anecdotique ou un objet bassement trivial, le masque se charge d’un caractère </a:t>
            </a:r>
            <a:r>
              <a:rPr lang="fr-FR" dirty="0" err="1"/>
              <a:t>mystèrieux</a:t>
            </a:r>
            <a:r>
              <a:rPr lang="fr-FR" dirty="0"/>
              <a:t> et il s’associe aux mythes dont il est l’illustration même. Sans écarter l’utilité esthétique de l’objet – le plaisir procuré chez le porteur comme chez le percevant -, il s’agit alors, pour Lévi-Strauss, de « </a:t>
            </a:r>
            <a:r>
              <a:rPr lang="fr-FR" i="1" dirty="0"/>
              <a:t>relier par des fils inaltérables les mobiles et les fantasmes des hommes, toujours les mêmes, à tous moments et partout </a:t>
            </a:r>
            <a:r>
              <a:rPr lang="fr-FR" dirty="0"/>
              <a:t>» (</a:t>
            </a:r>
            <a:r>
              <a:rPr lang="fr-FR" dirty="0" err="1"/>
              <a:t>Rheims</a:t>
            </a:r>
            <a:r>
              <a:rPr lang="fr-FR" dirty="0"/>
              <a:t>, 1976 : 597)</a:t>
            </a:r>
          </a:p>
        </p:txBody>
      </p:sp>
      <p:pic>
        <p:nvPicPr>
          <p:cNvPr id="5" name="Image 4">
            <a:extLst>
              <a:ext uri="{FF2B5EF4-FFF2-40B4-BE49-F238E27FC236}">
                <a16:creationId xmlns:a16="http://schemas.microsoft.com/office/drawing/2014/main" id="{B5958624-0A8C-4718-A7E0-D27AC9C16727}"/>
              </a:ext>
            </a:extLst>
          </p:cNvPr>
          <p:cNvPicPr>
            <a:picLocks noChangeAspect="1"/>
          </p:cNvPicPr>
          <p:nvPr/>
        </p:nvPicPr>
        <p:blipFill>
          <a:blip r:embed="rId2"/>
          <a:stretch>
            <a:fillRect/>
          </a:stretch>
        </p:blipFill>
        <p:spPr>
          <a:xfrm>
            <a:off x="8915400" y="0"/>
            <a:ext cx="1529742" cy="1818694"/>
          </a:xfrm>
          <a:prstGeom prst="rect">
            <a:avLst/>
          </a:prstGeom>
        </p:spPr>
      </p:pic>
      <p:pic>
        <p:nvPicPr>
          <p:cNvPr id="7" name="Image 6">
            <a:extLst>
              <a:ext uri="{FF2B5EF4-FFF2-40B4-BE49-F238E27FC236}">
                <a16:creationId xmlns:a16="http://schemas.microsoft.com/office/drawing/2014/main" id="{59768078-D559-4332-BF81-761009D97597}"/>
              </a:ext>
            </a:extLst>
          </p:cNvPr>
          <p:cNvPicPr>
            <a:picLocks noChangeAspect="1"/>
          </p:cNvPicPr>
          <p:nvPr/>
        </p:nvPicPr>
        <p:blipFill>
          <a:blip r:embed="rId3"/>
          <a:stretch>
            <a:fillRect/>
          </a:stretch>
        </p:blipFill>
        <p:spPr>
          <a:xfrm>
            <a:off x="10839450" y="0"/>
            <a:ext cx="1352550" cy="1803400"/>
          </a:xfrm>
          <a:prstGeom prst="rect">
            <a:avLst/>
          </a:prstGeom>
        </p:spPr>
      </p:pic>
    </p:spTree>
    <p:extLst>
      <p:ext uri="{BB962C8B-B14F-4D97-AF65-F5344CB8AC3E}">
        <p14:creationId xmlns:p14="http://schemas.microsoft.com/office/powerpoint/2010/main" val="820743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06CF7-7D94-424B-9B96-FE371D98C9DA}"/>
              </a:ext>
            </a:extLst>
          </p:cNvPr>
          <p:cNvSpPr>
            <a:spLocks noGrp="1"/>
          </p:cNvSpPr>
          <p:nvPr>
            <p:ph type="title"/>
          </p:nvPr>
        </p:nvSpPr>
        <p:spPr>
          <a:xfrm>
            <a:off x="85725" y="161925"/>
            <a:ext cx="6010275" cy="1890993"/>
          </a:xfrm>
        </p:spPr>
        <p:txBody>
          <a:bodyPr/>
          <a:lstStyle/>
          <a:p>
            <a:r>
              <a:rPr lang="fr-FR" dirty="0"/>
              <a:t>Les enjeux culturels de la personnalisation (2)</a:t>
            </a:r>
          </a:p>
        </p:txBody>
      </p:sp>
      <p:sp>
        <p:nvSpPr>
          <p:cNvPr id="3" name="Espace réservé du contenu 2">
            <a:extLst>
              <a:ext uri="{FF2B5EF4-FFF2-40B4-BE49-F238E27FC236}">
                <a16:creationId xmlns:a16="http://schemas.microsoft.com/office/drawing/2014/main" id="{5F7E520F-583A-4CDB-ABA8-16CA853DAFDB}"/>
              </a:ext>
            </a:extLst>
          </p:cNvPr>
          <p:cNvSpPr>
            <a:spLocks noGrp="1"/>
          </p:cNvSpPr>
          <p:nvPr>
            <p:ph idx="1"/>
          </p:nvPr>
        </p:nvSpPr>
        <p:spPr>
          <a:xfrm>
            <a:off x="161925" y="2052918"/>
            <a:ext cx="11582399" cy="4195481"/>
          </a:xfrm>
        </p:spPr>
        <p:txBody>
          <a:bodyPr>
            <a:normAutofit fontScale="92500" lnSpcReduction="10000"/>
          </a:bodyPr>
          <a:lstStyle/>
          <a:p>
            <a:pPr algn="just"/>
            <a:r>
              <a:rPr lang="fr-FR" dirty="0"/>
              <a:t>Ainsi, en confrontant l’axe factoriel étudié (Graphe 1) aux photographies fournies par les personnes enquêtées, nous constatons très nettement un gradient de couleurs en rapport avec le degré d’acceptation sociale du masque. </a:t>
            </a:r>
          </a:p>
          <a:p>
            <a:pPr algn="just"/>
            <a:r>
              <a:rPr lang="fr-FR" dirty="0"/>
              <a:t>Plus le discours des individus enquêtés est en accord avec le discours médical demandant le port du masque, plus les individus portent un masque avec des coloris très clairs (les masques médicaux sont peu pris en compte au moment de l’étude car réalité de pénurie importante).</a:t>
            </a:r>
          </a:p>
          <a:p>
            <a:pPr algn="just"/>
            <a:r>
              <a:rPr lang="fr-FR" dirty="0"/>
              <a:t> Les personnes plus sceptiques ou dubitatives quant à l’efficacité totale de la protection mais néanmoins dans une logique d’acceptation ont davantage recours à des masques de fabrication personnelle ou artisanale et privilégient des motifs multiples ou les références à la culture populaire. Les couleurs sont moins claires et </a:t>
            </a:r>
            <a:r>
              <a:rPr lang="fr-FR" dirty="0" err="1"/>
              <a:t>surtoutles</a:t>
            </a:r>
            <a:r>
              <a:rPr lang="fr-FR" dirty="0"/>
              <a:t> masques ne sont pas uniformes. </a:t>
            </a:r>
          </a:p>
          <a:p>
            <a:pPr algn="just"/>
            <a:r>
              <a:rPr lang="fr-FR" dirty="0"/>
              <a:t>Les personnes beaucoup plus rétives au port du masque et qui se trouvent dans une logique de port vécu sur un mode de la contrainte sociale - politique, policière et/ou médicale - ont, pour leur part un recours presque systématique au masque sombre (noir, bleu marine, anthracite, rouge sanguin, etc.). </a:t>
            </a:r>
          </a:p>
        </p:txBody>
      </p:sp>
      <p:pic>
        <p:nvPicPr>
          <p:cNvPr id="4" name="Image 3">
            <a:extLst>
              <a:ext uri="{FF2B5EF4-FFF2-40B4-BE49-F238E27FC236}">
                <a16:creationId xmlns:a16="http://schemas.microsoft.com/office/drawing/2014/main" id="{C5DD62BE-3CE3-45EE-9616-5DD8FBDE3F45}"/>
              </a:ext>
            </a:extLst>
          </p:cNvPr>
          <p:cNvPicPr>
            <a:picLocks noChangeAspect="1"/>
          </p:cNvPicPr>
          <p:nvPr/>
        </p:nvPicPr>
        <p:blipFill>
          <a:blip r:embed="rId2"/>
          <a:stretch>
            <a:fillRect/>
          </a:stretch>
        </p:blipFill>
        <p:spPr>
          <a:xfrm>
            <a:off x="7562850" y="0"/>
            <a:ext cx="2953737" cy="1661477"/>
          </a:xfrm>
          <a:prstGeom prst="rect">
            <a:avLst/>
          </a:prstGeom>
        </p:spPr>
      </p:pic>
      <p:pic>
        <p:nvPicPr>
          <p:cNvPr id="6" name="Image 5">
            <a:extLst>
              <a:ext uri="{FF2B5EF4-FFF2-40B4-BE49-F238E27FC236}">
                <a16:creationId xmlns:a16="http://schemas.microsoft.com/office/drawing/2014/main" id="{FE81833E-C22B-47B1-B55C-DEB316E18F0B}"/>
              </a:ext>
            </a:extLst>
          </p:cNvPr>
          <p:cNvPicPr>
            <a:picLocks noChangeAspect="1"/>
          </p:cNvPicPr>
          <p:nvPr/>
        </p:nvPicPr>
        <p:blipFill>
          <a:blip r:embed="rId3"/>
          <a:stretch>
            <a:fillRect/>
          </a:stretch>
        </p:blipFill>
        <p:spPr>
          <a:xfrm>
            <a:off x="10516587" y="10512"/>
            <a:ext cx="1675413" cy="1675413"/>
          </a:xfrm>
          <a:prstGeom prst="rect">
            <a:avLst/>
          </a:prstGeom>
        </p:spPr>
      </p:pic>
      <p:pic>
        <p:nvPicPr>
          <p:cNvPr id="7" name="Image 6">
            <a:extLst>
              <a:ext uri="{FF2B5EF4-FFF2-40B4-BE49-F238E27FC236}">
                <a16:creationId xmlns:a16="http://schemas.microsoft.com/office/drawing/2014/main" id="{4B75E004-FE32-4444-AC4B-2578365AEC6C}"/>
              </a:ext>
            </a:extLst>
          </p:cNvPr>
          <p:cNvPicPr>
            <a:picLocks noChangeAspect="1"/>
          </p:cNvPicPr>
          <p:nvPr/>
        </p:nvPicPr>
        <p:blipFill>
          <a:blip r:embed="rId4"/>
          <a:stretch>
            <a:fillRect/>
          </a:stretch>
        </p:blipFill>
        <p:spPr>
          <a:xfrm>
            <a:off x="5876925" y="0"/>
            <a:ext cx="1685925" cy="1685925"/>
          </a:xfrm>
          <a:prstGeom prst="rect">
            <a:avLst/>
          </a:prstGeom>
        </p:spPr>
      </p:pic>
    </p:spTree>
    <p:extLst>
      <p:ext uri="{BB962C8B-B14F-4D97-AF65-F5344CB8AC3E}">
        <p14:creationId xmlns:p14="http://schemas.microsoft.com/office/powerpoint/2010/main" val="26098543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107</TotalTime>
  <Words>1765</Words>
  <Application>Microsoft Office PowerPoint</Application>
  <PresentationFormat>Grand écran</PresentationFormat>
  <Paragraphs>49</Paragraphs>
  <Slides>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Century Gothic</vt:lpstr>
      <vt:lpstr>Wingdings 3</vt:lpstr>
      <vt:lpstr>Ion</vt:lpstr>
      <vt:lpstr>CE QUE CACHE LE MASQUE EN PERIODE COVID-19 Représentations et normes sociales – Jeux avec les règles.</vt:lpstr>
      <vt:lpstr>Les auteurs remercient la Maison Européenne des Sciences de l’Homme et de la Société (MESHS)et le laboratoire TVES (ULR4477, Ulille - ULCO) pour leur soutien financier.   Les auteurs remercient leurs collègues Florian Lebreton (MCF ULCO), Bernard Andrieu (PU, Université Paris Cité) et Stéphane Héas (MCF-HDR, Université Rennes 2) pour leur participation à ce projet de recherche et à l’enquête engagée. </vt:lpstr>
      <vt:lpstr>Contexte et méthodologie</vt:lpstr>
      <vt:lpstr>Une analyse factorielle (XLSTAT) : tris à plat, tris croisés et ACM</vt:lpstr>
      <vt:lpstr>Présentation PowerPoint</vt:lpstr>
      <vt:lpstr>Cadre général des résultats :</vt:lpstr>
      <vt:lpstr>La symbolique générale du masque : </vt:lpstr>
      <vt:lpstr>Les enjeux culturels de la personnalisation du masque (1) :</vt:lpstr>
      <vt:lpstr>Les enjeux culturels de la personnalisation (2)</vt:lpstr>
      <vt:lpstr>Conclusion : </vt:lpstr>
      <vt:lpstr>Merci de votre attention Dans l’attente de vos questions et commentaires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 QUE CACHE LE MASQUE EN PERIODE COVID-19 Représentations et normes sociales – Jeux avec les règles.</dc:title>
  <dc:creator>gibout</dc:creator>
  <cp:lastModifiedBy>gibout</cp:lastModifiedBy>
  <cp:revision>20</cp:revision>
  <dcterms:created xsi:type="dcterms:W3CDTF">2022-12-01T17:18:18Z</dcterms:created>
  <dcterms:modified xsi:type="dcterms:W3CDTF">2022-12-09T14:07:33Z</dcterms:modified>
</cp:coreProperties>
</file>