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1" r:id="rId3"/>
    <p:sldId id="258" r:id="rId4"/>
    <p:sldId id="259" r:id="rId5"/>
    <p:sldId id="268" r:id="rId6"/>
    <p:sldId id="269" r:id="rId7"/>
    <p:sldId id="270" r:id="rId8"/>
    <p:sldId id="271" r:id="rId9"/>
    <p:sldId id="272" r:id="rId10"/>
    <p:sldId id="292" r:id="rId11"/>
    <p:sldId id="289" r:id="rId12"/>
    <p:sldId id="273" r:id="rId13"/>
    <p:sldId id="288" r:id="rId14"/>
    <p:sldId id="287" r:id="rId15"/>
    <p:sldId id="285" r:id="rId16"/>
    <p:sldId id="286" r:id="rId17"/>
    <p:sldId id="275" r:id="rId18"/>
    <p:sldId id="276" r:id="rId19"/>
    <p:sldId id="279" r:id="rId20"/>
    <p:sldId id="277" r:id="rId21"/>
    <p:sldId id="274" r:id="rId22"/>
    <p:sldId id="278" r:id="rId23"/>
    <p:sldId id="280" r:id="rId24"/>
    <p:sldId id="281" r:id="rId25"/>
    <p:sldId id="306" r:id="rId26"/>
    <p:sldId id="294" r:id="rId27"/>
    <p:sldId id="296" r:id="rId28"/>
    <p:sldId id="304" r:id="rId29"/>
    <p:sldId id="298" r:id="rId30"/>
    <p:sldId id="284" r:id="rId31"/>
    <p:sldId id="308" r:id="rId32"/>
    <p:sldId id="310" r:id="rId33"/>
    <p:sldId id="283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46"/>
    <p:restoredTop sz="94562"/>
  </p:normalViewPr>
  <p:slideViewPr>
    <p:cSldViewPr snapToGrid="0" snapToObjects="1">
      <p:cViewPr varScale="1">
        <p:scale>
          <a:sx n="108" d="100"/>
          <a:sy n="108" d="100"/>
        </p:scale>
        <p:origin x="5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590B53-F3A9-184B-BFAB-5334CA6A8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5C273C9-F8A1-0241-9310-BCEE478A9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DE8069-85A0-754D-9A49-2B539EE85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295F1-C50F-F548-9E4E-EE2F7D9E86FE}" type="datetimeFigureOut">
              <a:rPr lang="fr-FR" smtClean="0"/>
              <a:t>05/11/2022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C97930-45D5-FE4A-B5E4-062BF4EB9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F53193-2913-6E47-8C70-FAD1752C1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875A-E87C-1B49-9F50-82A94E971D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413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8BF5C3-FF3C-424C-B8CA-C1CE8B0B2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6A7EFFA-1FC2-0346-9798-9D2FA211D1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29402A-48A3-514C-91DF-66D5EA06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295F1-C50F-F548-9E4E-EE2F7D9E86FE}" type="datetimeFigureOut">
              <a:rPr lang="fr-FR" smtClean="0"/>
              <a:t>05/11/2022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25879B-CE24-9541-BDBB-B3E2CA94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BD801A-EB8B-2A46-AE34-DDAAEF420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875A-E87C-1B49-9F50-82A94E971D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499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A5794AF-657E-4F4D-B14C-4517A89006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2139444-9C1F-0F46-8655-703A429DE0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DCA663-FE8B-674A-AE29-EF225DFA5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295F1-C50F-F548-9E4E-EE2F7D9E86FE}" type="datetimeFigureOut">
              <a:rPr lang="fr-FR" smtClean="0"/>
              <a:t>05/11/2022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93B1BD-82B2-5645-BE55-A55913D5A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DAFD36-E7E4-F243-B0F5-251EA26A1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875A-E87C-1B49-9F50-82A94E971D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2974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C804E3-2D44-8D4D-9E82-B89237A3B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4F8DC2-A3DF-2043-B259-FE4370A15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744A43-584B-1345-8417-0CABFC3FD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295F1-C50F-F548-9E4E-EE2F7D9E86FE}" type="datetimeFigureOut">
              <a:rPr lang="fr-FR" smtClean="0"/>
              <a:t>05/11/2022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6E3909-8F3F-BA41-A797-B3492F0EA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E248AD-6322-5749-B5B3-F97CF5214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875A-E87C-1B49-9F50-82A94E971D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85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924CDE-E834-F641-B7B5-F4D842A28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5FA8067-B0CC-9B42-99AD-A74203873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83CCF8-E740-B34B-8EC5-023E9CD9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295F1-C50F-F548-9E4E-EE2F7D9E86FE}" type="datetimeFigureOut">
              <a:rPr lang="fr-FR" smtClean="0"/>
              <a:t>05/11/2022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CE36A2-4CE8-1D45-B61B-29DA1A3BA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5C57D9-9B05-3D4A-AEC9-0AF7B8AC0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875A-E87C-1B49-9F50-82A94E971D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3555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0DDDA5-E7D6-AA49-B620-68EAEB605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141109-777F-294B-80AF-FA2D3F8C7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AEC6E6A-5F9C-6043-A6F3-FAEB393BF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100ADA-7CE6-0346-AB3F-9CBD066A3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295F1-C50F-F548-9E4E-EE2F7D9E86FE}" type="datetimeFigureOut">
              <a:rPr lang="fr-FR" smtClean="0"/>
              <a:t>05/11/2022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03FDD92-522B-664E-B898-62E239FA9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5142EA8-B65F-AC45-A4BC-05E7A38AC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875A-E87C-1B49-9F50-82A94E971D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2223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5617FE-14DF-9549-9E88-0FF1E7305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ED0F22C-B0F4-7F40-B856-6C710FA5D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7B90740-AC12-3249-805F-1E83AD3CE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6F275AB-6DEC-B244-81EB-BD9A6881E0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7EA02DC-113D-6449-8623-2D184A4C0E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054051E-2137-5145-BD23-2331FD057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295F1-C50F-F548-9E4E-EE2F7D9E86FE}" type="datetimeFigureOut">
              <a:rPr lang="fr-FR" smtClean="0"/>
              <a:t>05/11/2022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7C73E38-ECB6-6E49-B594-82E21EC5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DE8DE9-CFF5-6449-B9EC-C26EC7952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875A-E87C-1B49-9F50-82A94E971D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335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EF6BD4-F914-0B4D-8BEA-A56C575E6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8BA2807-D8E1-4A4B-89C4-3BDEC2E18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295F1-C50F-F548-9E4E-EE2F7D9E86FE}" type="datetimeFigureOut">
              <a:rPr lang="fr-FR" smtClean="0"/>
              <a:t>05/11/2022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4D38B37-88A6-1D42-8640-E22CDBCF5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1C69039-7132-E54E-91BB-29E82B7E7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875A-E87C-1B49-9F50-82A94E971D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2778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3DF519C-8051-AF43-8D91-8B60AA610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295F1-C50F-F548-9E4E-EE2F7D9E86FE}" type="datetimeFigureOut">
              <a:rPr lang="fr-FR" smtClean="0"/>
              <a:t>05/11/2022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DD46A13-B91E-7F41-B2A1-6AD81677E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5AE1DC-AE2A-F540-AEE7-8E2AAF604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875A-E87C-1B49-9F50-82A94E971D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1024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7FB927-A158-C540-9D1F-50F58D995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1C8003-6983-9348-9D91-9CBA0BE97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744127-257C-484E-BC58-F451974FD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350438B-8894-D444-BF13-31984BD0A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295F1-C50F-F548-9E4E-EE2F7D9E86FE}" type="datetimeFigureOut">
              <a:rPr lang="fr-FR" smtClean="0"/>
              <a:t>05/11/2022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051EFB-375D-BF48-AB66-5F4CB6F37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420B675-26E6-DB49-8E3D-029930B3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875A-E87C-1B49-9F50-82A94E971D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053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CE7214-BF92-DB49-8C71-229C88232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BFEE521-D722-394A-A9CD-368196BF7E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5489D7F-56CA-5542-9393-793EE5B38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C66D6B5-FEEB-D042-932C-1B267EC57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295F1-C50F-F548-9E4E-EE2F7D9E86FE}" type="datetimeFigureOut">
              <a:rPr lang="fr-FR" smtClean="0"/>
              <a:t>05/11/2022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98BF63-771D-EA42-BF8A-795225873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DB44AF-0519-9A40-A36E-A92E2EDEA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875A-E87C-1B49-9F50-82A94E971D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007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B431AE1-7055-7C4B-BDF5-A9FF43C35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1A9D1F-72ED-7845-A7B5-8C31E0024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D97DB7-5828-594D-A7CE-612614C16F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295F1-C50F-F548-9E4E-EE2F7D9E86FE}" type="datetimeFigureOut">
              <a:rPr lang="fr-FR" smtClean="0"/>
              <a:t>05/11/2022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D3C0C3-C6BE-B042-9940-355189F0E6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A18D06-3D78-B64F-B39C-73367A324E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3875A-E87C-1B49-9F50-82A94E971D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1780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BF19BA0-F492-1D45-BAC3-7AAAF4F54057}"/>
              </a:ext>
            </a:extLst>
          </p:cNvPr>
          <p:cNvSpPr txBox="1"/>
          <p:nvPr/>
        </p:nvSpPr>
        <p:spPr>
          <a:xfrm>
            <a:off x="2473215" y="1920895"/>
            <a:ext cx="724557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>
                <a:latin typeface="Garamond" panose="02020404030301010803" pitchFamily="18" charset="0"/>
              </a:rPr>
              <a:t>Lyrisme romantique et modernité</a:t>
            </a:r>
          </a:p>
          <a:p>
            <a:pPr algn="ctr"/>
            <a:endParaRPr lang="fr-FR" sz="3200" dirty="0">
              <a:latin typeface="Garamond" panose="02020404030301010803" pitchFamily="18" charset="0"/>
            </a:endParaRPr>
          </a:p>
          <a:p>
            <a:pPr algn="ctr"/>
            <a:r>
              <a:rPr lang="fr-FR" sz="2800">
                <a:latin typeface="Garamond" panose="02020404030301010803" pitchFamily="18" charset="0"/>
              </a:rPr>
              <a:t>Autour de </a:t>
            </a:r>
            <a:r>
              <a:rPr lang="fr-FR" sz="2800" dirty="0">
                <a:latin typeface="Garamond" panose="02020404030301010803" pitchFamily="18" charset="0"/>
              </a:rPr>
              <a:t>Nerval, « El </a:t>
            </a:r>
            <a:r>
              <a:rPr lang="fr-FR" sz="2800" dirty="0" err="1">
                <a:latin typeface="Garamond" panose="02020404030301010803" pitchFamily="18" charset="0"/>
              </a:rPr>
              <a:t>Desdichado</a:t>
            </a:r>
            <a:r>
              <a:rPr lang="fr-FR" sz="2800" dirty="0">
                <a:latin typeface="Garamond" panose="02020404030301010803" pitchFamily="18" charset="0"/>
              </a:rPr>
              <a:t> » (</a:t>
            </a:r>
            <a:r>
              <a:rPr lang="fr-FR" sz="2800" i="1" dirty="0">
                <a:latin typeface="Garamond" panose="02020404030301010803" pitchFamily="18" charset="0"/>
              </a:rPr>
              <a:t>Les Chimères</a:t>
            </a:r>
            <a:r>
              <a:rPr lang="fr-FR" sz="2800" dirty="0">
                <a:latin typeface="Garamond" panose="020204040303010108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76351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18705FE-2683-F64C-8E40-662747899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183" y="224852"/>
            <a:ext cx="4770368" cy="606571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CAE61B2-663D-E441-83F1-986C98863C22}"/>
              </a:ext>
            </a:extLst>
          </p:cNvPr>
          <p:cNvSpPr txBox="1"/>
          <p:nvPr/>
        </p:nvSpPr>
        <p:spPr>
          <a:xfrm>
            <a:off x="4661941" y="6488668"/>
            <a:ext cx="18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Prince d’Aquitaine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C6B9298-7889-074F-B37B-01252F1C9E53}"/>
              </a:ext>
            </a:extLst>
          </p:cNvPr>
          <p:cNvSpPr txBox="1"/>
          <p:nvPr/>
        </p:nvSpPr>
        <p:spPr>
          <a:xfrm>
            <a:off x="329784" y="299803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Fig</a:t>
            </a:r>
            <a:r>
              <a:rPr lang="fr-FR" dirty="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310945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AE8F7A0-7472-5448-99A9-DA4A9CA4B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5" y="134912"/>
            <a:ext cx="10927830" cy="614690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3D06F84-69CC-4A44-856A-544C935CA386}"/>
              </a:ext>
            </a:extLst>
          </p:cNvPr>
          <p:cNvSpPr txBox="1"/>
          <p:nvPr/>
        </p:nvSpPr>
        <p:spPr>
          <a:xfrm>
            <a:off x="3657600" y="6488668"/>
            <a:ext cx="3313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Jean d’Arras, </a:t>
            </a:r>
            <a:r>
              <a:rPr lang="fr-FR" i="1" dirty="0"/>
              <a:t>Histoire de Mélusine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D0E0DD5-0174-864E-9484-6F3FCA7D4322}"/>
              </a:ext>
            </a:extLst>
          </p:cNvPr>
          <p:cNvSpPr txBox="1"/>
          <p:nvPr/>
        </p:nvSpPr>
        <p:spPr>
          <a:xfrm>
            <a:off x="149902" y="6550702"/>
            <a:ext cx="790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Fig. 5a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4973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42B34FC-C68E-2B4E-BEEA-AD9584F1C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9601" y="336550"/>
            <a:ext cx="4191000" cy="61849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2973724-9560-6B4C-B733-9FE3A2D7604B}"/>
              </a:ext>
            </a:extLst>
          </p:cNvPr>
          <p:cNvSpPr txBox="1"/>
          <p:nvPr/>
        </p:nvSpPr>
        <p:spPr>
          <a:xfrm>
            <a:off x="8303425" y="6521450"/>
            <a:ext cx="30844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>
                <a:latin typeface="Garamond" panose="02020404030301010803" pitchFamily="18" charset="0"/>
              </a:rPr>
              <a:t>Comment Mélusine s'envola de </a:t>
            </a:r>
            <a:r>
              <a:rPr lang="fr-FR" sz="1050" dirty="0" err="1">
                <a:latin typeface="Garamond" panose="02020404030301010803" pitchFamily="18" charset="0"/>
              </a:rPr>
              <a:t>Raimondin</a:t>
            </a:r>
            <a:r>
              <a:rPr lang="fr-FR" sz="1050" dirty="0">
                <a:latin typeface="Garamond" panose="02020404030301010803" pitchFamily="18" charset="0"/>
              </a:rPr>
              <a:t> sous forme </a:t>
            </a:r>
          </a:p>
          <a:p>
            <a:r>
              <a:rPr lang="fr-FR" sz="1050" dirty="0">
                <a:latin typeface="Garamond" panose="02020404030301010803" pitchFamily="18" charset="0"/>
              </a:rPr>
              <a:t>d’un serpent du château de Lusignan par une fenêtre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7CCF4F4-D697-EE42-A53E-2F46F5530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80" y="350184"/>
            <a:ext cx="4838700" cy="61849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5733090-EDE1-E74F-BBCB-461009BB86FC}"/>
              </a:ext>
            </a:extLst>
          </p:cNvPr>
          <p:cNvSpPr txBox="1"/>
          <p:nvPr/>
        </p:nvSpPr>
        <p:spPr>
          <a:xfrm>
            <a:off x="4608930" y="-250"/>
            <a:ext cx="3912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Jean d’Arras, </a:t>
            </a:r>
            <a:r>
              <a:rPr lang="fr-FR" i="1" dirty="0">
                <a:latin typeface="Garamond" panose="02020404030301010803" pitchFamily="18" charset="0"/>
              </a:rPr>
              <a:t>Histoire de Mélusine</a:t>
            </a:r>
            <a:r>
              <a:rPr lang="fr-FR" dirty="0">
                <a:latin typeface="Garamond" panose="02020404030301010803" pitchFamily="18" charset="0"/>
              </a:rPr>
              <a:t>, 1478</a:t>
            </a:r>
          </a:p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9E059A5-3BD3-C14F-B5AD-318F66531C32}"/>
              </a:ext>
            </a:extLst>
          </p:cNvPr>
          <p:cNvSpPr txBox="1"/>
          <p:nvPr/>
        </p:nvSpPr>
        <p:spPr>
          <a:xfrm>
            <a:off x="453672" y="6536838"/>
            <a:ext cx="48382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latin typeface="Garamond" panose="02020404030301010803" pitchFamily="18" charset="0"/>
              </a:rPr>
              <a:t>Comment </a:t>
            </a:r>
            <a:r>
              <a:rPr lang="fr-FR" sz="1000" dirty="0" err="1">
                <a:latin typeface="Garamond" panose="02020404030301010803" pitchFamily="18" charset="0"/>
              </a:rPr>
              <a:t>Raimondin</a:t>
            </a:r>
            <a:r>
              <a:rPr lang="fr-FR" sz="1000" dirty="0">
                <a:latin typeface="Garamond" panose="02020404030301010803" pitchFamily="18" charset="0"/>
              </a:rPr>
              <a:t> par l'</a:t>
            </a:r>
            <a:r>
              <a:rPr lang="fr-FR" sz="1000" dirty="0" err="1">
                <a:latin typeface="Garamond" panose="02020404030301010803" pitchFamily="18" charset="0"/>
              </a:rPr>
              <a:t>admonestement</a:t>
            </a:r>
            <a:r>
              <a:rPr lang="fr-FR" sz="1000" dirty="0">
                <a:latin typeface="Garamond" panose="02020404030301010803" pitchFamily="18" charset="0"/>
              </a:rPr>
              <a:t> de son frère regarda Mélusine sa femme étant au bain et comment il en fut courroucé contre son frère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59AF5C3-02DB-5A45-9DC4-33C1DC42BCDC}"/>
              </a:ext>
            </a:extLst>
          </p:cNvPr>
          <p:cNvSpPr txBox="1"/>
          <p:nvPr/>
        </p:nvSpPr>
        <p:spPr>
          <a:xfrm>
            <a:off x="147918" y="80682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Fig. 5b</a:t>
            </a:r>
          </a:p>
        </p:txBody>
      </p:sp>
    </p:spTree>
    <p:extLst>
      <p:ext uri="{BB962C8B-B14F-4D97-AF65-F5344CB8AC3E}">
        <p14:creationId xmlns:p14="http://schemas.microsoft.com/office/powerpoint/2010/main" val="3492024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E2544F7-C709-384C-BA19-F2A87966E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09" y="414063"/>
            <a:ext cx="7320696" cy="367259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F08A1EE-1B0B-C64C-9BB9-927E1BDD8EC9}"/>
              </a:ext>
            </a:extLst>
          </p:cNvPr>
          <p:cNvSpPr txBox="1"/>
          <p:nvPr/>
        </p:nvSpPr>
        <p:spPr>
          <a:xfrm>
            <a:off x="646781" y="4409638"/>
            <a:ext cx="6631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Garamond" panose="02020404030301010803" pitchFamily="18" charset="0"/>
              </a:rPr>
              <a:t> </a:t>
            </a:r>
            <a:r>
              <a:rPr lang="fr-FR" sz="1400" dirty="0">
                <a:latin typeface="Garamond" panose="02020404030301010803" pitchFamily="18" charset="0"/>
              </a:rPr>
              <a:t>Mélusine en son bain, épiée par son époux </a:t>
            </a:r>
            <a:r>
              <a:rPr lang="fr-FR" sz="1400" dirty="0" err="1">
                <a:latin typeface="Garamond" panose="02020404030301010803" pitchFamily="18" charset="0"/>
              </a:rPr>
              <a:t>Raimondin</a:t>
            </a:r>
            <a:r>
              <a:rPr lang="fr-FR" sz="1400" dirty="0">
                <a:latin typeface="Garamond" panose="02020404030301010803" pitchFamily="18" charset="0"/>
              </a:rPr>
              <a:t>. Roman de Mélusine par Jean d'Arras</a:t>
            </a:r>
          </a:p>
          <a:p>
            <a:pPr algn="ctr"/>
            <a:r>
              <a:rPr lang="fr-FR" sz="1400" dirty="0">
                <a:latin typeface="Garamond" panose="02020404030301010803" pitchFamily="18" charset="0"/>
              </a:rPr>
              <a:t>1450-1500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7E0391-ADE8-0846-A201-7FC83570B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2071498"/>
            <a:ext cx="3089847" cy="376155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A07B3F8-33B1-7F47-B463-15AD45AF504B}"/>
              </a:ext>
            </a:extLst>
          </p:cNvPr>
          <p:cNvSpPr txBox="1"/>
          <p:nvPr/>
        </p:nvSpPr>
        <p:spPr>
          <a:xfrm>
            <a:off x="8927296" y="6164071"/>
            <a:ext cx="2135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Garamond" panose="02020404030301010803" pitchFamily="18" charset="0"/>
              </a:rPr>
              <a:t>Mélusine allaitant ses fils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129D85C-B677-0F49-9DB6-A6979412085F}"/>
              </a:ext>
            </a:extLst>
          </p:cNvPr>
          <p:cNvSpPr txBox="1"/>
          <p:nvPr/>
        </p:nvSpPr>
        <p:spPr>
          <a:xfrm>
            <a:off x="93114" y="44731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5c</a:t>
            </a:r>
          </a:p>
        </p:txBody>
      </p:sp>
    </p:spTree>
    <p:extLst>
      <p:ext uri="{BB962C8B-B14F-4D97-AF65-F5344CB8AC3E}">
        <p14:creationId xmlns:p14="http://schemas.microsoft.com/office/powerpoint/2010/main" val="1532966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C692DBD-578A-AF4D-B57C-58A5917573DF}"/>
              </a:ext>
            </a:extLst>
          </p:cNvPr>
          <p:cNvSpPr txBox="1"/>
          <p:nvPr/>
        </p:nvSpPr>
        <p:spPr>
          <a:xfrm>
            <a:off x="4122543" y="6384776"/>
            <a:ext cx="3946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latin typeface="Garamond" panose="02020404030301010803" pitchFamily="18" charset="0"/>
              </a:rPr>
              <a:t>Les Très Riches Heures du duc de Berry </a:t>
            </a:r>
            <a:r>
              <a:rPr lang="fr-FR" sz="1600" dirty="0">
                <a:latin typeface="Garamond" panose="02020404030301010803" pitchFamily="18" charset="0"/>
              </a:rPr>
              <a:t>(1411-1485)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9639CE8-CC81-0D4B-8664-CF6579C77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859" y="299803"/>
            <a:ext cx="7637149" cy="592954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74DA33E-D7E0-E94A-BB7A-9336DF514B39}"/>
              </a:ext>
            </a:extLst>
          </p:cNvPr>
          <p:cNvSpPr txBox="1"/>
          <p:nvPr/>
        </p:nvSpPr>
        <p:spPr>
          <a:xfrm>
            <a:off x="201881" y="166255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5d</a:t>
            </a:r>
          </a:p>
        </p:txBody>
      </p:sp>
    </p:spTree>
    <p:extLst>
      <p:ext uri="{BB962C8B-B14F-4D97-AF65-F5344CB8AC3E}">
        <p14:creationId xmlns:p14="http://schemas.microsoft.com/office/powerpoint/2010/main" val="213205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42691DF-071F-5548-B268-54335F373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945" y="255411"/>
            <a:ext cx="4427045" cy="595572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1E61853-1B53-0E44-A08F-48752B71B3AC}"/>
              </a:ext>
            </a:extLst>
          </p:cNvPr>
          <p:cNvSpPr txBox="1"/>
          <p:nvPr/>
        </p:nvSpPr>
        <p:spPr>
          <a:xfrm>
            <a:off x="3854595" y="6318011"/>
            <a:ext cx="5562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Armand de </a:t>
            </a:r>
            <a:r>
              <a:rPr lang="fr-FR" dirty="0" err="1">
                <a:latin typeface="Garamond" panose="02020404030301010803" pitchFamily="18" charset="0"/>
              </a:rPr>
              <a:t>Gontaut</a:t>
            </a:r>
            <a:r>
              <a:rPr lang="fr-FR" dirty="0">
                <a:latin typeface="Garamond" panose="02020404030301010803" pitchFamily="18" charset="0"/>
              </a:rPr>
              <a:t> Biron (1524-1592), maréchal de France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413817E-143F-EF44-864C-C4C87BB42EA3}"/>
              </a:ext>
            </a:extLst>
          </p:cNvPr>
          <p:cNvSpPr txBox="1"/>
          <p:nvPr/>
        </p:nvSpPr>
        <p:spPr>
          <a:xfrm>
            <a:off x="605642" y="415636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Fig. 6</a:t>
            </a:r>
          </a:p>
        </p:txBody>
      </p:sp>
    </p:spTree>
    <p:extLst>
      <p:ext uri="{BB962C8B-B14F-4D97-AF65-F5344CB8AC3E}">
        <p14:creationId xmlns:p14="http://schemas.microsoft.com/office/powerpoint/2010/main" val="2435192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AF7A57C-529A-2347-BAE9-E6E87FCCA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949" y="90843"/>
            <a:ext cx="4209218" cy="604013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4EBDBE5-2832-804E-833D-24B311879EFF}"/>
              </a:ext>
            </a:extLst>
          </p:cNvPr>
          <p:cNvSpPr txBox="1"/>
          <p:nvPr/>
        </p:nvSpPr>
        <p:spPr>
          <a:xfrm>
            <a:off x="3342807" y="6392045"/>
            <a:ext cx="610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Nicolas-Eustache </a:t>
            </a:r>
            <a:r>
              <a:rPr lang="fr-FR" dirty="0" err="1">
                <a:latin typeface="Garamond" panose="02020404030301010803" pitchFamily="18" charset="0"/>
              </a:rPr>
              <a:t>Maurin</a:t>
            </a:r>
            <a:r>
              <a:rPr lang="fr-FR" dirty="0">
                <a:latin typeface="Garamond" panose="02020404030301010803" pitchFamily="18" charset="0"/>
              </a:rPr>
              <a:t> : </a:t>
            </a:r>
            <a:r>
              <a:rPr lang="fr-FR" i="1" dirty="0">
                <a:latin typeface="Garamond" panose="02020404030301010803" pitchFamily="18" charset="0"/>
              </a:rPr>
              <a:t>Esméralda, </a:t>
            </a:r>
            <a:r>
              <a:rPr lang="fr-FR" i="1" dirty="0" err="1">
                <a:latin typeface="Garamond" panose="02020404030301010803" pitchFamily="18" charset="0"/>
              </a:rPr>
              <a:t>Phoebus</a:t>
            </a:r>
            <a:r>
              <a:rPr lang="fr-FR" i="1" dirty="0">
                <a:latin typeface="Garamond" panose="02020404030301010803" pitchFamily="18" charset="0"/>
              </a:rPr>
              <a:t>, et Claude </a:t>
            </a:r>
            <a:r>
              <a:rPr lang="fr-FR" i="1" dirty="0" err="1">
                <a:latin typeface="Garamond" panose="02020404030301010803" pitchFamily="18" charset="0"/>
              </a:rPr>
              <a:t>Frollo</a:t>
            </a:r>
            <a:r>
              <a:rPr lang="fr-FR" dirty="0">
                <a:latin typeface="Garamond" panose="02020404030301010803" pitchFamily="18" charset="0"/>
              </a:rPr>
              <a:t>, 1834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0C449AB-55EE-FD4B-A262-E8202B2EC5F6}"/>
              </a:ext>
            </a:extLst>
          </p:cNvPr>
          <p:cNvSpPr txBox="1"/>
          <p:nvPr/>
        </p:nvSpPr>
        <p:spPr>
          <a:xfrm>
            <a:off x="285008" y="190005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Fig. 7</a:t>
            </a:r>
          </a:p>
        </p:txBody>
      </p:sp>
    </p:spTree>
    <p:extLst>
      <p:ext uri="{BB962C8B-B14F-4D97-AF65-F5344CB8AC3E}">
        <p14:creationId xmlns:p14="http://schemas.microsoft.com/office/powerpoint/2010/main" val="687414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F8B06C0-9227-9D41-A137-A124A9B1D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776" y="187375"/>
            <a:ext cx="3897233" cy="5931316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1CE66522-9DE7-604C-AB82-DA9046893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291" y="194871"/>
            <a:ext cx="3897233" cy="592111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7BCD554-8956-6D45-9A8D-01816CB4082A}"/>
              </a:ext>
            </a:extLst>
          </p:cNvPr>
          <p:cNvSpPr txBox="1"/>
          <p:nvPr/>
        </p:nvSpPr>
        <p:spPr>
          <a:xfrm>
            <a:off x="8929445" y="6293797"/>
            <a:ext cx="1218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L’inconsolé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C4B36ED-C91D-8E49-9594-9CE73782D842}"/>
              </a:ext>
            </a:extLst>
          </p:cNvPr>
          <p:cNvSpPr txBox="1"/>
          <p:nvPr/>
        </p:nvSpPr>
        <p:spPr>
          <a:xfrm>
            <a:off x="2339180" y="6278807"/>
            <a:ext cx="20911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Je suis le ténébreux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01A40D0-4954-5048-88D7-72B50C94EC26}"/>
              </a:ext>
            </a:extLst>
          </p:cNvPr>
          <p:cNvSpPr txBox="1"/>
          <p:nvPr/>
        </p:nvSpPr>
        <p:spPr>
          <a:xfrm>
            <a:off x="190005" y="166255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Fig. 8a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DFD8000-4B32-9D47-8AEF-F801DBAA1929}"/>
              </a:ext>
            </a:extLst>
          </p:cNvPr>
          <p:cNvSpPr txBox="1"/>
          <p:nvPr/>
        </p:nvSpPr>
        <p:spPr>
          <a:xfrm>
            <a:off x="254833" y="644577"/>
            <a:ext cx="1588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Garamond" panose="02020404030301010803" pitchFamily="18" charset="0"/>
              </a:rPr>
              <a:t>Codex </a:t>
            </a:r>
            <a:r>
              <a:rPr lang="fr-FR" dirty="0" err="1">
                <a:latin typeface="Garamond" panose="02020404030301010803" pitchFamily="18" charset="0"/>
              </a:rPr>
              <a:t>Manesse</a:t>
            </a:r>
            <a:endParaRPr lang="fr-FR" dirty="0">
              <a:latin typeface="Garamond" panose="02020404030301010803" pitchFamily="18" charset="0"/>
            </a:endParaRPr>
          </a:p>
          <a:p>
            <a:pPr algn="ctr"/>
            <a:r>
              <a:rPr lang="fr-FR" dirty="0">
                <a:latin typeface="Garamond" panose="02020404030301010803" pitchFamily="18" charset="0"/>
              </a:rPr>
              <a:t>1300-1310</a:t>
            </a:r>
          </a:p>
        </p:txBody>
      </p:sp>
    </p:spTree>
    <p:extLst>
      <p:ext uri="{BB962C8B-B14F-4D97-AF65-F5344CB8AC3E}">
        <p14:creationId xmlns:p14="http://schemas.microsoft.com/office/powerpoint/2010/main" val="2190190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décoré&#10;&#10;Description générée automatiquement">
            <a:extLst>
              <a:ext uri="{FF2B5EF4-FFF2-40B4-BE49-F238E27FC236}">
                <a16:creationId xmlns:a16="http://schemas.microsoft.com/office/drawing/2014/main" id="{0AF83335-4C29-5A46-A2A8-4D85C08CB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86" y="261948"/>
            <a:ext cx="3841317" cy="592899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58076E9-2033-B348-8770-30CEB87711D5}"/>
              </a:ext>
            </a:extLst>
          </p:cNvPr>
          <p:cNvSpPr txBox="1"/>
          <p:nvPr/>
        </p:nvSpPr>
        <p:spPr>
          <a:xfrm>
            <a:off x="4515032" y="6411387"/>
            <a:ext cx="360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Le Prince d’Aquitaine à la tour abolie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53CBA03-87BC-E549-BCEE-F89246DBA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649" y="261947"/>
            <a:ext cx="3896193" cy="59289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89F2D0A-420C-A444-8339-F00581A37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352" y="261947"/>
            <a:ext cx="3992993" cy="59289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AF3B9C3-A2E2-254D-A5C9-95D854A3CACA}"/>
              </a:ext>
            </a:extLst>
          </p:cNvPr>
          <p:cNvSpPr txBox="1"/>
          <p:nvPr/>
        </p:nvSpPr>
        <p:spPr>
          <a:xfrm>
            <a:off x="237506" y="-83128"/>
            <a:ext cx="137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Fig. 8b</a:t>
            </a:r>
          </a:p>
        </p:txBody>
      </p:sp>
    </p:spTree>
    <p:extLst>
      <p:ext uri="{BB962C8B-B14F-4D97-AF65-F5344CB8AC3E}">
        <p14:creationId xmlns:p14="http://schemas.microsoft.com/office/powerpoint/2010/main" val="2292707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B4C8FDA-7D52-A440-ADA2-09E39AA52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7" y="124500"/>
            <a:ext cx="3833539" cy="584158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D059BBF-0538-0742-BC9F-BEF4E1D192FE}"/>
              </a:ext>
            </a:extLst>
          </p:cNvPr>
          <p:cNvSpPr txBox="1"/>
          <p:nvPr/>
        </p:nvSpPr>
        <p:spPr>
          <a:xfrm>
            <a:off x="4841823" y="6235909"/>
            <a:ext cx="2169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Et mon luth constellé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F78D53F-B6BB-5340-B022-DF19F3830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089" y="141557"/>
            <a:ext cx="3922588" cy="58074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EE08C9D-6E7D-A54E-AFA8-00756774A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667" y="158615"/>
            <a:ext cx="4089766" cy="58074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F129635-939E-DE4E-9706-38BA12B0EC02}"/>
              </a:ext>
            </a:extLst>
          </p:cNvPr>
          <p:cNvSpPr txBox="1"/>
          <p:nvPr/>
        </p:nvSpPr>
        <p:spPr>
          <a:xfrm>
            <a:off x="190005" y="6555179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Fig. 8c</a:t>
            </a:r>
          </a:p>
        </p:txBody>
      </p:sp>
    </p:spTree>
    <p:extLst>
      <p:ext uri="{BB962C8B-B14F-4D97-AF65-F5344CB8AC3E}">
        <p14:creationId xmlns:p14="http://schemas.microsoft.com/office/powerpoint/2010/main" val="3539096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mur, personne, intérieur&#10;&#10;Description générée automatiquement">
            <a:extLst>
              <a:ext uri="{FF2B5EF4-FFF2-40B4-BE49-F238E27FC236}">
                <a16:creationId xmlns:a16="http://schemas.microsoft.com/office/drawing/2014/main" id="{D5DD52DA-108A-D64F-9EE8-9ECECFACB4C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74361" y="77788"/>
            <a:ext cx="4275138" cy="6181725"/>
          </a:xfrm>
        </p:spPr>
      </p:pic>
      <p:pic>
        <p:nvPicPr>
          <p:cNvPr id="6" name="Espace réservé du contenu 7">
            <a:extLst>
              <a:ext uri="{FF2B5EF4-FFF2-40B4-BE49-F238E27FC236}">
                <a16:creationId xmlns:a16="http://schemas.microsoft.com/office/drawing/2014/main" id="{572813B9-96E1-5544-AA7D-153370C7729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6856713" y="77788"/>
            <a:ext cx="4576762" cy="615473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91CDD00-043B-5E4C-9B3C-12FAB37455A3}"/>
              </a:ext>
            </a:extLst>
          </p:cNvPr>
          <p:cNvSpPr txBox="1"/>
          <p:nvPr/>
        </p:nvSpPr>
        <p:spPr>
          <a:xfrm>
            <a:off x="2102488" y="6441658"/>
            <a:ext cx="7155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>
                <a:latin typeface="Garamond" panose="02020404030301010803" pitchFamily="18" charset="0"/>
              </a:rPr>
              <a:t>Portraits de Gérard de Nerval. Photographie de Nadar, novembre 1854 ou janvier 1855.</a:t>
            </a:r>
          </a:p>
        </p:txBody>
      </p:sp>
    </p:spTree>
    <p:extLst>
      <p:ext uri="{BB962C8B-B14F-4D97-AF65-F5344CB8AC3E}">
        <p14:creationId xmlns:p14="http://schemas.microsoft.com/office/powerpoint/2010/main" val="3203928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2E87A73-21CB-A94C-B5C4-795ADBFD3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144" y="297730"/>
            <a:ext cx="3994762" cy="546734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0B36D5F-E1AE-8247-9C19-A827471F345D}"/>
              </a:ext>
            </a:extLst>
          </p:cNvPr>
          <p:cNvSpPr txBox="1"/>
          <p:nvPr/>
        </p:nvSpPr>
        <p:spPr>
          <a:xfrm>
            <a:off x="4399762" y="6190938"/>
            <a:ext cx="2834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Le soleil noir de la mélancolie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5E1B2E5-2AB3-7748-AD1F-EB76C3735B29}"/>
              </a:ext>
            </a:extLst>
          </p:cNvPr>
          <p:cNvSpPr txBox="1"/>
          <p:nvPr/>
        </p:nvSpPr>
        <p:spPr>
          <a:xfrm>
            <a:off x="320634" y="35626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8d</a:t>
            </a:r>
          </a:p>
        </p:txBody>
      </p:sp>
    </p:spTree>
    <p:extLst>
      <p:ext uri="{BB962C8B-B14F-4D97-AF65-F5344CB8AC3E}">
        <p14:creationId xmlns:p14="http://schemas.microsoft.com/office/powerpoint/2010/main" val="187949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tissu&#10;&#10;Description générée automatiquement">
            <a:extLst>
              <a:ext uri="{FF2B5EF4-FFF2-40B4-BE49-F238E27FC236}">
                <a16:creationId xmlns:a16="http://schemas.microsoft.com/office/drawing/2014/main" id="{0C92F528-4D57-C849-9411-F95AA6896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880" y="201331"/>
            <a:ext cx="4023717" cy="606170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EF79BA-0F71-284F-9BA5-7B16DD897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22" y="201331"/>
            <a:ext cx="4023717" cy="601852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30071B-552C-984E-979C-8D60D9F188BB}"/>
              </a:ext>
            </a:extLst>
          </p:cNvPr>
          <p:cNvSpPr txBox="1"/>
          <p:nvPr/>
        </p:nvSpPr>
        <p:spPr>
          <a:xfrm>
            <a:off x="689548" y="6363502"/>
            <a:ext cx="2760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Garamond" panose="02020404030301010803" pitchFamily="18" charset="0"/>
              </a:rPr>
              <a:t>La fleur qui plaisait tant à mon cœur désolé</a:t>
            </a:r>
          </a:p>
          <a:p>
            <a:r>
              <a:rPr lang="fr-FR" sz="1200" dirty="0">
                <a:latin typeface="Garamond" panose="02020404030301010803" pitchFamily="18" charset="0"/>
              </a:rPr>
              <a:t>Et la treille où le pampre à la rose s’allie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78CC5B2-A8E2-2141-8935-0CFD12CB76DF}"/>
              </a:ext>
            </a:extLst>
          </p:cNvPr>
          <p:cNvSpPr txBox="1"/>
          <p:nvPr/>
        </p:nvSpPr>
        <p:spPr>
          <a:xfrm>
            <a:off x="6899455" y="6379670"/>
            <a:ext cx="3057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Garamond" panose="02020404030301010803" pitchFamily="18" charset="0"/>
              </a:rPr>
              <a:t>Mon front est rouge encore du baiser de la reine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6EC1F57-BDF6-384E-8449-F7A60B725675}"/>
              </a:ext>
            </a:extLst>
          </p:cNvPr>
          <p:cNvSpPr txBox="1"/>
          <p:nvPr/>
        </p:nvSpPr>
        <p:spPr>
          <a:xfrm>
            <a:off x="11720945" y="237506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8 e</a:t>
            </a:r>
          </a:p>
        </p:txBody>
      </p:sp>
    </p:spTree>
    <p:extLst>
      <p:ext uri="{BB962C8B-B14F-4D97-AF65-F5344CB8AC3E}">
        <p14:creationId xmlns:p14="http://schemas.microsoft.com/office/powerpoint/2010/main" val="2724574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826B91C-EB01-E642-AF7A-C28514DBD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5" y="219438"/>
            <a:ext cx="3754412" cy="569634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577F152-B829-944D-9A08-4BC0D755D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336" y="219439"/>
            <a:ext cx="3819328" cy="569634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FB4D87A-B56F-6E47-949F-9EBAD1BF2AC7}"/>
              </a:ext>
            </a:extLst>
          </p:cNvPr>
          <p:cNvSpPr txBox="1"/>
          <p:nvPr/>
        </p:nvSpPr>
        <p:spPr>
          <a:xfrm>
            <a:off x="5021705" y="6355830"/>
            <a:ext cx="2047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Deux fois vainqueur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E1A4BD1-27B0-7943-99E4-48B5AFAFC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063" y="219438"/>
            <a:ext cx="3887758" cy="580660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D3E7163-C601-CD4D-8C9F-EABC1E90B279}"/>
              </a:ext>
            </a:extLst>
          </p:cNvPr>
          <p:cNvSpPr txBox="1"/>
          <p:nvPr/>
        </p:nvSpPr>
        <p:spPr>
          <a:xfrm>
            <a:off x="11661569" y="6341423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8f</a:t>
            </a:r>
          </a:p>
        </p:txBody>
      </p:sp>
    </p:spTree>
    <p:extLst>
      <p:ext uri="{BB962C8B-B14F-4D97-AF65-F5344CB8AC3E}">
        <p14:creationId xmlns:p14="http://schemas.microsoft.com/office/powerpoint/2010/main" val="276799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5178DD1-6C6E-5047-8CD1-84F49CE09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884" y="643467"/>
            <a:ext cx="3690831" cy="557106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F9A2E04-012D-1642-A6CA-AE4A94007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572" y="643467"/>
            <a:ext cx="3802252" cy="557106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8825F62-08C2-C04B-BFE8-A6027149EBB1}"/>
              </a:ext>
            </a:extLst>
          </p:cNvPr>
          <p:cNvSpPr txBox="1"/>
          <p:nvPr/>
        </p:nvSpPr>
        <p:spPr>
          <a:xfrm>
            <a:off x="4901783" y="6437312"/>
            <a:ext cx="181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traversé l’Achéron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91FE0B7-4FC6-1C4A-B734-1D6E811B9A00}"/>
              </a:ext>
            </a:extLst>
          </p:cNvPr>
          <p:cNvSpPr txBox="1"/>
          <p:nvPr/>
        </p:nvSpPr>
        <p:spPr>
          <a:xfrm>
            <a:off x="11471563" y="6437312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7g</a:t>
            </a:r>
          </a:p>
        </p:txBody>
      </p:sp>
    </p:spTree>
    <p:extLst>
      <p:ext uri="{BB962C8B-B14F-4D97-AF65-F5344CB8AC3E}">
        <p14:creationId xmlns:p14="http://schemas.microsoft.com/office/powerpoint/2010/main" val="899853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2631624-4100-AE40-BD77-1A48EB29C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336550"/>
            <a:ext cx="4762500" cy="61849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248528-D7B8-8C42-8BB5-EA61162E6D91}"/>
              </a:ext>
            </a:extLst>
          </p:cNvPr>
          <p:cNvSpPr txBox="1"/>
          <p:nvPr/>
        </p:nvSpPr>
        <p:spPr>
          <a:xfrm>
            <a:off x="359764" y="5876144"/>
            <a:ext cx="248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Albert Dürer, </a:t>
            </a:r>
            <a:r>
              <a:rPr lang="fr-FR" i="1" dirty="0" err="1">
                <a:latin typeface="Garamond" panose="02020404030301010803" pitchFamily="18" charset="0"/>
              </a:rPr>
              <a:t>Melencholia</a:t>
            </a:r>
            <a:r>
              <a:rPr lang="fr-FR" dirty="0">
                <a:latin typeface="Garamond" panose="02020404030301010803" pitchFamily="18" charset="0"/>
              </a:rPr>
              <a:t>,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32EDEA6-FC6C-D546-8F12-A990410D2909}"/>
              </a:ext>
            </a:extLst>
          </p:cNvPr>
          <p:cNvSpPr txBox="1"/>
          <p:nvPr/>
        </p:nvSpPr>
        <p:spPr>
          <a:xfrm>
            <a:off x="419725" y="359764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Fig. 9</a:t>
            </a:r>
          </a:p>
        </p:txBody>
      </p:sp>
    </p:spTree>
    <p:extLst>
      <p:ext uri="{BB962C8B-B14F-4D97-AF65-F5344CB8AC3E}">
        <p14:creationId xmlns:p14="http://schemas.microsoft.com/office/powerpoint/2010/main" val="4071130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ssis&#10;&#10;Description générée automatiquement">
            <a:extLst>
              <a:ext uri="{FF2B5EF4-FFF2-40B4-BE49-F238E27FC236}">
                <a16:creationId xmlns:a16="http://schemas.microsoft.com/office/drawing/2014/main" id="{24399825-0F6A-3B45-8FD1-B0F09CD06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926" y="779488"/>
            <a:ext cx="6283203" cy="416726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AE20748-E5A8-1E46-9580-10601F072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349" y="336550"/>
            <a:ext cx="4191000" cy="61849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3F9D3BB-DCA3-1C41-950F-C832E9B002A3}"/>
              </a:ext>
            </a:extLst>
          </p:cNvPr>
          <p:cNvSpPr txBox="1"/>
          <p:nvPr/>
        </p:nvSpPr>
        <p:spPr>
          <a:xfrm>
            <a:off x="179882" y="149902"/>
            <a:ext cx="526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Fig. 10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5542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E90ACA4-5672-7E48-8DBC-CE613D0A14AD}"/>
              </a:ext>
            </a:extLst>
          </p:cNvPr>
          <p:cNvSpPr txBox="1"/>
          <p:nvPr/>
        </p:nvSpPr>
        <p:spPr>
          <a:xfrm>
            <a:off x="3988660" y="39189"/>
            <a:ext cx="4214680" cy="7248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500" b="1" dirty="0">
                <a:latin typeface="Garamond" panose="02020404030301010803" pitchFamily="18" charset="0"/>
              </a:rPr>
              <a:t>Baudelaire</a:t>
            </a:r>
            <a:endParaRPr lang="fr-FR" sz="1500" dirty="0">
              <a:latin typeface="Garamond" panose="02020404030301010803" pitchFamily="18" charset="0"/>
            </a:endParaRPr>
          </a:p>
          <a:p>
            <a:pPr algn="ctr"/>
            <a:r>
              <a:rPr lang="fr-FR" sz="1500" b="1" dirty="0">
                <a:latin typeface="Garamond" panose="02020404030301010803" pitchFamily="18" charset="0"/>
              </a:rPr>
              <a:t>Spleen</a:t>
            </a:r>
            <a:endParaRPr lang="fr-FR" sz="1500" dirty="0">
              <a:latin typeface="Garamond" panose="02020404030301010803" pitchFamily="18" charset="0"/>
            </a:endParaRPr>
          </a:p>
          <a:p>
            <a:br>
              <a:rPr lang="fr-FR" sz="1500" dirty="0">
                <a:latin typeface="Garamond" panose="02020404030301010803" pitchFamily="18" charset="0"/>
              </a:rPr>
            </a:br>
            <a:r>
              <a:rPr lang="fr-FR" sz="1500" dirty="0">
                <a:latin typeface="Garamond" panose="02020404030301010803" pitchFamily="18" charset="0"/>
              </a:rPr>
              <a:t>J’ai plus de souvenirs que si j’avais mille ans.</a:t>
            </a:r>
            <a:br>
              <a:rPr lang="fr-FR" sz="1500" dirty="0">
                <a:latin typeface="Garamond" panose="02020404030301010803" pitchFamily="18" charset="0"/>
              </a:rPr>
            </a:br>
            <a:br>
              <a:rPr lang="fr-FR" sz="1500" dirty="0">
                <a:latin typeface="Garamond" panose="02020404030301010803" pitchFamily="18" charset="0"/>
              </a:rPr>
            </a:br>
            <a:r>
              <a:rPr lang="fr-FR" sz="1500" dirty="0">
                <a:latin typeface="Garamond" panose="02020404030301010803" pitchFamily="18" charset="0"/>
              </a:rPr>
              <a:t>Un gros meuble à tiroirs encombré de bilans, </a:t>
            </a:r>
            <a:br>
              <a:rPr lang="fr-FR" sz="1500" dirty="0">
                <a:latin typeface="Garamond" panose="02020404030301010803" pitchFamily="18" charset="0"/>
              </a:rPr>
            </a:br>
            <a:r>
              <a:rPr lang="fr-FR" sz="1500" dirty="0">
                <a:latin typeface="Garamond" panose="02020404030301010803" pitchFamily="18" charset="0"/>
              </a:rPr>
              <a:t>De vers, de billets doux, de procès, de romances, </a:t>
            </a:r>
            <a:br>
              <a:rPr lang="fr-FR" sz="1500" dirty="0">
                <a:latin typeface="Garamond" panose="02020404030301010803" pitchFamily="18" charset="0"/>
              </a:rPr>
            </a:br>
            <a:r>
              <a:rPr lang="fr-FR" sz="1500" dirty="0">
                <a:latin typeface="Garamond" panose="02020404030301010803" pitchFamily="18" charset="0"/>
              </a:rPr>
              <a:t>Avec de lourds cheveux roulés dans des quittances, </a:t>
            </a:r>
            <a:br>
              <a:rPr lang="fr-FR" sz="1500" dirty="0">
                <a:latin typeface="Garamond" panose="02020404030301010803" pitchFamily="18" charset="0"/>
              </a:rPr>
            </a:br>
            <a:r>
              <a:rPr lang="fr-FR" sz="1500" dirty="0">
                <a:latin typeface="Garamond" panose="02020404030301010803" pitchFamily="18" charset="0"/>
              </a:rPr>
              <a:t>Cache moins de secrets que mon triste cerveau.</a:t>
            </a:r>
            <a:br>
              <a:rPr lang="fr-FR" sz="1500" dirty="0">
                <a:latin typeface="Garamond" panose="02020404030301010803" pitchFamily="18" charset="0"/>
              </a:rPr>
            </a:br>
            <a:r>
              <a:rPr lang="fr-FR" sz="1500" dirty="0">
                <a:latin typeface="Garamond" panose="02020404030301010803" pitchFamily="18" charset="0"/>
              </a:rPr>
              <a:t>C’est une pyramide, un immense caveau, </a:t>
            </a:r>
            <a:br>
              <a:rPr lang="fr-FR" sz="1500" dirty="0">
                <a:latin typeface="Garamond" panose="02020404030301010803" pitchFamily="18" charset="0"/>
              </a:rPr>
            </a:br>
            <a:r>
              <a:rPr lang="fr-FR" sz="1500" dirty="0">
                <a:latin typeface="Garamond" panose="02020404030301010803" pitchFamily="18" charset="0"/>
              </a:rPr>
              <a:t>Qui contient plus de morts que la fosse commune.</a:t>
            </a:r>
            <a:br>
              <a:rPr lang="fr-FR" sz="1500" dirty="0">
                <a:latin typeface="Garamond" panose="02020404030301010803" pitchFamily="18" charset="0"/>
              </a:rPr>
            </a:br>
            <a:r>
              <a:rPr lang="fr-FR" sz="1500" dirty="0">
                <a:solidFill>
                  <a:srgbClr val="FF0000"/>
                </a:solidFill>
                <a:latin typeface="Garamond" panose="02020404030301010803" pitchFamily="18" charset="0"/>
              </a:rPr>
              <a:t>— Je suis un cimetière abhorré de la lune,</a:t>
            </a:r>
          </a:p>
          <a:p>
            <a:r>
              <a:rPr lang="fr-FR" sz="1500" dirty="0">
                <a:latin typeface="Garamond" panose="02020404030301010803" pitchFamily="18" charset="0"/>
              </a:rPr>
              <a:t>Où comme des remords se traînent de longs vers</a:t>
            </a:r>
            <a:br>
              <a:rPr lang="fr-FR" sz="1500" dirty="0">
                <a:latin typeface="Garamond" panose="02020404030301010803" pitchFamily="18" charset="0"/>
              </a:rPr>
            </a:br>
            <a:r>
              <a:rPr lang="fr-FR" sz="1500" dirty="0">
                <a:latin typeface="Garamond" panose="02020404030301010803" pitchFamily="18" charset="0"/>
              </a:rPr>
              <a:t>Qui s’acharnent toujours sur mes morts les plus chers.</a:t>
            </a:r>
            <a:br>
              <a:rPr lang="fr-FR" sz="1500" dirty="0">
                <a:latin typeface="Garamond" panose="02020404030301010803" pitchFamily="18" charset="0"/>
              </a:rPr>
            </a:br>
            <a:r>
              <a:rPr lang="fr-FR" sz="1500" dirty="0">
                <a:solidFill>
                  <a:srgbClr val="FF0000"/>
                </a:solidFill>
                <a:latin typeface="Garamond" panose="02020404030301010803" pitchFamily="18" charset="0"/>
              </a:rPr>
              <a:t>Je suis un vieux boudoir plein de roses fanées, </a:t>
            </a:r>
            <a:br>
              <a:rPr lang="fr-FR" sz="1500" dirty="0">
                <a:latin typeface="Garamond" panose="02020404030301010803" pitchFamily="18" charset="0"/>
              </a:rPr>
            </a:br>
            <a:r>
              <a:rPr lang="fr-FR" sz="1500" dirty="0">
                <a:latin typeface="Garamond" panose="02020404030301010803" pitchFamily="18" charset="0"/>
              </a:rPr>
              <a:t>Où gît tout un fouillis de modes surannées, </a:t>
            </a:r>
            <a:br>
              <a:rPr lang="fr-FR" sz="1500" dirty="0">
                <a:latin typeface="Garamond" panose="02020404030301010803" pitchFamily="18" charset="0"/>
              </a:rPr>
            </a:br>
            <a:r>
              <a:rPr lang="fr-FR" sz="1500" dirty="0">
                <a:latin typeface="Garamond" panose="02020404030301010803" pitchFamily="18" charset="0"/>
              </a:rPr>
              <a:t>Où les pastels plaintifs et les pâles Boucher</a:t>
            </a:r>
            <a:br>
              <a:rPr lang="fr-FR" sz="1500" dirty="0">
                <a:latin typeface="Garamond" panose="02020404030301010803" pitchFamily="18" charset="0"/>
              </a:rPr>
            </a:br>
            <a:r>
              <a:rPr lang="fr-FR" sz="1500" dirty="0">
                <a:latin typeface="Garamond" panose="02020404030301010803" pitchFamily="18" charset="0"/>
              </a:rPr>
              <a:t>Hument le vieux parfum d’un flacon débouché.</a:t>
            </a:r>
            <a:br>
              <a:rPr lang="fr-FR" sz="1500" dirty="0">
                <a:latin typeface="Garamond" panose="02020404030301010803" pitchFamily="18" charset="0"/>
              </a:rPr>
            </a:br>
            <a:br>
              <a:rPr lang="fr-FR" sz="1500" dirty="0">
                <a:latin typeface="Garamond" panose="02020404030301010803" pitchFamily="18" charset="0"/>
              </a:rPr>
            </a:br>
            <a:r>
              <a:rPr lang="fr-FR" sz="1500" dirty="0">
                <a:latin typeface="Garamond" panose="02020404030301010803" pitchFamily="18" charset="0"/>
              </a:rPr>
              <a:t>Rien n’égale en longueur les boiteuses journées, </a:t>
            </a:r>
            <a:br>
              <a:rPr lang="fr-FR" sz="1500" dirty="0">
                <a:latin typeface="Garamond" panose="02020404030301010803" pitchFamily="18" charset="0"/>
              </a:rPr>
            </a:br>
            <a:r>
              <a:rPr lang="fr-FR" sz="1500" dirty="0">
                <a:latin typeface="Garamond" panose="02020404030301010803" pitchFamily="18" charset="0"/>
              </a:rPr>
              <a:t>Quand sous les lourds flocons des neigeuses années</a:t>
            </a:r>
            <a:br>
              <a:rPr lang="fr-FR" sz="1500" dirty="0">
                <a:latin typeface="Garamond" panose="02020404030301010803" pitchFamily="18" charset="0"/>
              </a:rPr>
            </a:br>
            <a:r>
              <a:rPr lang="fr-FR" sz="1500" dirty="0">
                <a:latin typeface="Garamond" panose="02020404030301010803" pitchFamily="18" charset="0"/>
              </a:rPr>
              <a:t>L’ennui, fruit de la morne incuriosité, </a:t>
            </a:r>
            <a:br>
              <a:rPr lang="fr-FR" sz="1500" dirty="0">
                <a:latin typeface="Garamond" panose="02020404030301010803" pitchFamily="18" charset="0"/>
              </a:rPr>
            </a:br>
            <a:r>
              <a:rPr lang="fr-FR" sz="1500" dirty="0">
                <a:latin typeface="Garamond" panose="02020404030301010803" pitchFamily="18" charset="0"/>
              </a:rPr>
              <a:t>Prend les proportions de l’immortalité.</a:t>
            </a:r>
            <a:br>
              <a:rPr lang="fr-FR" sz="1500" dirty="0">
                <a:latin typeface="Garamond" panose="02020404030301010803" pitchFamily="18" charset="0"/>
              </a:rPr>
            </a:br>
            <a:r>
              <a:rPr lang="fr-FR" sz="1500" dirty="0">
                <a:latin typeface="Garamond" panose="02020404030301010803" pitchFamily="18" charset="0"/>
              </a:rPr>
              <a:t>— Désormais tu n’es plus, ô matière vivante, </a:t>
            </a:r>
            <a:br>
              <a:rPr lang="fr-FR" sz="1500" dirty="0">
                <a:latin typeface="Garamond" panose="02020404030301010803" pitchFamily="18" charset="0"/>
              </a:rPr>
            </a:br>
            <a:r>
              <a:rPr lang="fr-FR" sz="1500" dirty="0">
                <a:latin typeface="Garamond" panose="02020404030301010803" pitchFamily="18" charset="0"/>
              </a:rPr>
              <a:t>Qu’un granit entouré d’une vague épouvante, </a:t>
            </a:r>
            <a:br>
              <a:rPr lang="fr-FR" sz="1500" dirty="0">
                <a:latin typeface="Garamond" panose="02020404030301010803" pitchFamily="18" charset="0"/>
              </a:rPr>
            </a:br>
            <a:r>
              <a:rPr lang="fr-FR" sz="1500" dirty="0">
                <a:latin typeface="Garamond" panose="02020404030301010803" pitchFamily="18" charset="0"/>
              </a:rPr>
              <a:t>Assoupi dans le fond d’un </a:t>
            </a:r>
            <a:r>
              <a:rPr lang="fr-FR" sz="1500" dirty="0" err="1">
                <a:latin typeface="Garamond" panose="02020404030301010803" pitchFamily="18" charset="0"/>
              </a:rPr>
              <a:t>Saharah</a:t>
            </a:r>
            <a:r>
              <a:rPr lang="fr-FR" sz="1500" dirty="0">
                <a:latin typeface="Garamond" panose="02020404030301010803" pitchFamily="18" charset="0"/>
              </a:rPr>
              <a:t> brumeux, </a:t>
            </a:r>
            <a:br>
              <a:rPr lang="fr-FR" sz="1500" dirty="0">
                <a:latin typeface="Garamond" panose="02020404030301010803" pitchFamily="18" charset="0"/>
              </a:rPr>
            </a:br>
            <a:r>
              <a:rPr lang="fr-FR" sz="1500" dirty="0">
                <a:latin typeface="Garamond" panose="02020404030301010803" pitchFamily="18" charset="0"/>
              </a:rPr>
              <a:t>— Un vieux sphinx ignoré du monde insoucieux, </a:t>
            </a:r>
            <a:br>
              <a:rPr lang="fr-FR" sz="1500" dirty="0">
                <a:latin typeface="Garamond" panose="02020404030301010803" pitchFamily="18" charset="0"/>
              </a:rPr>
            </a:br>
            <a:r>
              <a:rPr lang="fr-FR" sz="1500" dirty="0">
                <a:latin typeface="Garamond" panose="02020404030301010803" pitchFamily="18" charset="0"/>
              </a:rPr>
              <a:t>Oublié sur la carte, et dont l’humeur farouche</a:t>
            </a:r>
            <a:br>
              <a:rPr lang="fr-FR" sz="1500" dirty="0">
                <a:latin typeface="Garamond" panose="02020404030301010803" pitchFamily="18" charset="0"/>
              </a:rPr>
            </a:br>
            <a:r>
              <a:rPr lang="fr-FR" sz="1500" dirty="0">
                <a:latin typeface="Garamond" panose="02020404030301010803" pitchFamily="18" charset="0"/>
              </a:rPr>
              <a:t>Ne chante qu’aux rayons du soleil qui se couche.</a:t>
            </a:r>
          </a:p>
          <a:p>
            <a:r>
              <a:rPr lang="fr-FR" sz="1500" dirty="0">
                <a:latin typeface="Garamond" panose="02020404030301010803" pitchFamily="18" charset="0"/>
              </a:rPr>
              <a:t> </a:t>
            </a:r>
          </a:p>
          <a:p>
            <a:endParaRPr lang="fr-FR" sz="15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50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E15E7D-3A52-E245-920D-D2ABB0EA3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212977" cy="562338"/>
          </a:xfrm>
        </p:spPr>
        <p:txBody>
          <a:bodyPr>
            <a:noAutofit/>
          </a:bodyPr>
          <a:lstStyle/>
          <a:p>
            <a:pPr algn="ctr"/>
            <a:r>
              <a:rPr lang="fr-FR" sz="1800" b="1" dirty="0">
                <a:latin typeface="Garamond" panose="02020404030301010803" pitchFamily="18" charset="0"/>
              </a:rPr>
              <a:t>L’</a:t>
            </a:r>
            <a:r>
              <a:rPr lang="fr-FR" sz="1800" b="1" dirty="0" err="1">
                <a:latin typeface="Garamond" panose="02020404030301010803" pitchFamily="18" charset="0"/>
              </a:rPr>
              <a:t>Heautontimoroumenos</a:t>
            </a:r>
            <a:br>
              <a:rPr lang="fr-FR" sz="1800" b="1" dirty="0">
                <a:latin typeface="Garamond" panose="02020404030301010803" pitchFamily="18" charset="0"/>
              </a:rPr>
            </a:br>
            <a:endParaRPr lang="fr-FR" sz="1800" b="1" dirty="0">
              <a:latin typeface="Garamond" panose="02020404030301010803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4FFDD2-A92D-004C-97B9-7C8E71D36C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394" y="1084216"/>
            <a:ext cx="5390606" cy="54086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000" dirty="0">
                <a:latin typeface="Garamond" panose="02020404030301010803" pitchFamily="18" charset="0"/>
              </a:rPr>
              <a:t>Je te frapperai sans colère</a:t>
            </a:r>
            <a:br>
              <a:rPr lang="fr-FR" sz="2000" dirty="0">
                <a:latin typeface="Garamond" panose="02020404030301010803" pitchFamily="18" charset="0"/>
              </a:rPr>
            </a:br>
            <a:r>
              <a:rPr lang="fr-FR" sz="2000" dirty="0">
                <a:latin typeface="Garamond" panose="02020404030301010803" pitchFamily="18" charset="0"/>
              </a:rPr>
              <a:t>Et sans haine, comme un boucher,</a:t>
            </a:r>
            <a:br>
              <a:rPr lang="fr-FR" sz="2000" dirty="0">
                <a:latin typeface="Garamond" panose="02020404030301010803" pitchFamily="18" charset="0"/>
              </a:rPr>
            </a:br>
            <a:r>
              <a:rPr lang="fr-FR" sz="2000" dirty="0">
                <a:latin typeface="Garamond" panose="02020404030301010803" pitchFamily="18" charset="0"/>
              </a:rPr>
              <a:t>Comme Moïse le rocher !</a:t>
            </a:r>
            <a:br>
              <a:rPr lang="fr-FR" sz="2000" dirty="0">
                <a:latin typeface="Garamond" panose="02020404030301010803" pitchFamily="18" charset="0"/>
              </a:rPr>
            </a:br>
            <a:r>
              <a:rPr lang="fr-FR" sz="2000" dirty="0">
                <a:latin typeface="Garamond" panose="02020404030301010803" pitchFamily="18" charset="0"/>
              </a:rPr>
              <a:t>Et je ferai de ta paupière,</a:t>
            </a:r>
            <a:br>
              <a:rPr lang="fr-FR" sz="2000" dirty="0">
                <a:latin typeface="Garamond" panose="02020404030301010803" pitchFamily="18" charset="0"/>
              </a:rPr>
            </a:br>
            <a:br>
              <a:rPr lang="fr-FR" sz="2000" dirty="0">
                <a:latin typeface="Garamond" panose="02020404030301010803" pitchFamily="18" charset="0"/>
              </a:rPr>
            </a:br>
            <a:r>
              <a:rPr lang="fr-FR" sz="2000" dirty="0">
                <a:latin typeface="Garamond" panose="02020404030301010803" pitchFamily="18" charset="0"/>
              </a:rPr>
              <a:t>Pour abreuver mon </a:t>
            </a:r>
            <a:r>
              <a:rPr lang="fr-FR" sz="2000" dirty="0" err="1">
                <a:latin typeface="Garamond" panose="02020404030301010803" pitchFamily="18" charset="0"/>
              </a:rPr>
              <a:t>Saharah</a:t>
            </a:r>
            <a:r>
              <a:rPr lang="fr-FR" sz="2000" dirty="0">
                <a:latin typeface="Garamond" panose="02020404030301010803" pitchFamily="18" charset="0"/>
              </a:rPr>
              <a:t>,</a:t>
            </a:r>
            <a:br>
              <a:rPr lang="fr-FR" sz="2000" dirty="0">
                <a:latin typeface="Garamond" panose="02020404030301010803" pitchFamily="18" charset="0"/>
              </a:rPr>
            </a:br>
            <a:r>
              <a:rPr lang="fr-FR" sz="2000" dirty="0">
                <a:latin typeface="Garamond" panose="02020404030301010803" pitchFamily="18" charset="0"/>
              </a:rPr>
              <a:t>Jaillir les eaux de la souffrance.</a:t>
            </a:r>
            <a:br>
              <a:rPr lang="fr-FR" sz="2000" dirty="0">
                <a:latin typeface="Garamond" panose="02020404030301010803" pitchFamily="18" charset="0"/>
              </a:rPr>
            </a:br>
            <a:r>
              <a:rPr lang="fr-FR" sz="2000" dirty="0">
                <a:latin typeface="Garamond" panose="02020404030301010803" pitchFamily="18" charset="0"/>
              </a:rPr>
              <a:t>Mon désir gonflé d’espérance</a:t>
            </a:r>
            <a:br>
              <a:rPr lang="fr-FR" sz="2000" dirty="0">
                <a:latin typeface="Garamond" panose="02020404030301010803" pitchFamily="18" charset="0"/>
              </a:rPr>
            </a:br>
            <a:r>
              <a:rPr lang="fr-FR" sz="2000" dirty="0">
                <a:latin typeface="Garamond" panose="02020404030301010803" pitchFamily="18" charset="0"/>
              </a:rPr>
              <a:t>Sur tes pleurs salés nagera</a:t>
            </a:r>
          </a:p>
          <a:p>
            <a:pPr marL="0" indent="0">
              <a:buNone/>
            </a:pPr>
            <a:br>
              <a:rPr lang="fr-FR" sz="2000" dirty="0">
                <a:latin typeface="Garamond" panose="02020404030301010803" pitchFamily="18" charset="0"/>
              </a:rPr>
            </a:br>
            <a:r>
              <a:rPr lang="fr-FR" sz="2000" dirty="0">
                <a:latin typeface="Garamond" panose="02020404030301010803" pitchFamily="18" charset="0"/>
              </a:rPr>
              <a:t>Comme un vaisseau qui prend le large,</a:t>
            </a:r>
            <a:br>
              <a:rPr lang="fr-FR" sz="2000" dirty="0">
                <a:latin typeface="Garamond" panose="02020404030301010803" pitchFamily="18" charset="0"/>
              </a:rPr>
            </a:br>
            <a:r>
              <a:rPr lang="fr-FR" sz="2000" dirty="0">
                <a:latin typeface="Garamond" panose="02020404030301010803" pitchFamily="18" charset="0"/>
              </a:rPr>
              <a:t>Et dans mon cœur qu’ils soûleront</a:t>
            </a:r>
            <a:br>
              <a:rPr lang="fr-FR" sz="2000" dirty="0">
                <a:latin typeface="Garamond" panose="02020404030301010803" pitchFamily="18" charset="0"/>
              </a:rPr>
            </a:br>
            <a:r>
              <a:rPr lang="fr-FR" sz="2000" dirty="0">
                <a:latin typeface="Garamond" panose="02020404030301010803" pitchFamily="18" charset="0"/>
              </a:rPr>
              <a:t>Tes chers sanglots retentiront</a:t>
            </a:r>
            <a:br>
              <a:rPr lang="fr-FR" sz="2000" dirty="0">
                <a:latin typeface="Garamond" panose="02020404030301010803" pitchFamily="18" charset="0"/>
              </a:rPr>
            </a:br>
            <a:r>
              <a:rPr lang="fr-FR" sz="2000" dirty="0">
                <a:latin typeface="Garamond" panose="02020404030301010803" pitchFamily="18" charset="0"/>
              </a:rPr>
              <a:t>Comme un tambour qui bat la charge !</a:t>
            </a:r>
            <a:br>
              <a:rPr lang="fr-FR" sz="2000" dirty="0">
                <a:latin typeface="Garamond" panose="02020404030301010803" pitchFamily="18" charset="0"/>
              </a:rPr>
            </a:br>
            <a:br>
              <a:rPr lang="fr-FR" sz="2000" dirty="0">
                <a:latin typeface="Garamond" panose="02020404030301010803" pitchFamily="18" charset="0"/>
              </a:rPr>
            </a:br>
            <a:r>
              <a:rPr lang="fr-FR" sz="2000" dirty="0">
                <a:latin typeface="Garamond" panose="02020404030301010803" pitchFamily="18" charset="0"/>
              </a:rPr>
              <a:t>Ne suis-je pas un faux accord</a:t>
            </a:r>
            <a:br>
              <a:rPr lang="fr-FR" sz="2000" dirty="0">
                <a:latin typeface="Garamond" panose="02020404030301010803" pitchFamily="18" charset="0"/>
              </a:rPr>
            </a:br>
            <a:r>
              <a:rPr lang="fr-FR" sz="2000" dirty="0">
                <a:latin typeface="Garamond" panose="02020404030301010803" pitchFamily="18" charset="0"/>
              </a:rPr>
              <a:t>Dans la divine symphonie,</a:t>
            </a:r>
            <a:br>
              <a:rPr lang="fr-FR" sz="2000" dirty="0">
                <a:latin typeface="Garamond" panose="02020404030301010803" pitchFamily="18" charset="0"/>
              </a:rPr>
            </a:br>
            <a:r>
              <a:rPr lang="fr-FR" sz="2000" dirty="0">
                <a:latin typeface="Garamond" panose="02020404030301010803" pitchFamily="18" charset="0"/>
              </a:rPr>
              <a:t>Grâce à la vorace Ironie</a:t>
            </a:r>
            <a:br>
              <a:rPr lang="fr-FR" sz="2000" dirty="0">
                <a:latin typeface="Garamond" panose="02020404030301010803" pitchFamily="18" charset="0"/>
              </a:rPr>
            </a:br>
            <a:r>
              <a:rPr lang="fr-FR" sz="2000" dirty="0">
                <a:latin typeface="Garamond" panose="02020404030301010803" pitchFamily="18" charset="0"/>
              </a:rPr>
              <a:t>Qui me secoue et qui me mord ?</a:t>
            </a:r>
            <a:br>
              <a:rPr lang="fr-FR" sz="2000" dirty="0">
                <a:latin typeface="Garamond" panose="02020404030301010803" pitchFamily="18" charset="0"/>
              </a:rPr>
            </a:br>
            <a:endParaRPr lang="fr-FR" sz="2000" dirty="0">
              <a:latin typeface="Garamond" panose="02020404030301010803" pitchFamily="18" charset="0"/>
            </a:endParaRPr>
          </a:p>
          <a:p>
            <a:endParaRPr lang="fr-FR" sz="2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766C856-58A1-5E42-939F-82132AE29F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188720"/>
            <a:ext cx="5205549" cy="49882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Garamond" panose="02020404030301010803" pitchFamily="18" charset="0"/>
              </a:rPr>
              <a:t>Elle est dans ma voix, la criarde !</a:t>
            </a:r>
            <a:br>
              <a:rPr lang="fr-FR" sz="2000" dirty="0">
                <a:latin typeface="Garamond" panose="02020404030301010803" pitchFamily="18" charset="0"/>
              </a:rPr>
            </a:br>
            <a:r>
              <a:rPr lang="fr-FR" sz="2000" dirty="0">
                <a:latin typeface="Garamond" panose="02020404030301010803" pitchFamily="18" charset="0"/>
              </a:rPr>
              <a:t>C’est tout mon sang, ce poison noir !</a:t>
            </a:r>
            <a:br>
              <a:rPr lang="fr-FR" sz="2000" dirty="0">
                <a:latin typeface="Garamond" panose="02020404030301010803" pitchFamily="18" charset="0"/>
              </a:rPr>
            </a:br>
            <a:r>
              <a:rPr lang="fr-FR" sz="2000" dirty="0">
                <a:latin typeface="Garamond" panose="02020404030301010803" pitchFamily="18" charset="0"/>
              </a:rPr>
              <a:t>Je suis le sinistre miroir</a:t>
            </a:r>
            <a:br>
              <a:rPr lang="fr-FR" sz="2000" dirty="0">
                <a:latin typeface="Garamond" panose="02020404030301010803" pitchFamily="18" charset="0"/>
              </a:rPr>
            </a:br>
            <a:r>
              <a:rPr lang="fr-FR" sz="2000" dirty="0">
                <a:latin typeface="Garamond" panose="02020404030301010803" pitchFamily="18" charset="0"/>
              </a:rPr>
              <a:t>Où la mégère se regarde.</a:t>
            </a:r>
            <a:br>
              <a:rPr lang="fr-FR" sz="2000" dirty="0">
                <a:latin typeface="Garamond" panose="02020404030301010803" pitchFamily="18" charset="0"/>
              </a:rPr>
            </a:br>
            <a:br>
              <a:rPr lang="fr-FR" sz="2000" dirty="0">
                <a:latin typeface="Garamond" panose="02020404030301010803" pitchFamily="18" charset="0"/>
              </a:rPr>
            </a:br>
            <a:r>
              <a:rPr lang="fr-FR" sz="2000" dirty="0">
                <a:latin typeface="Garamond" panose="02020404030301010803" pitchFamily="18" charset="0"/>
              </a:rPr>
              <a:t>Je suis la plaie et le couteau !</a:t>
            </a:r>
            <a:br>
              <a:rPr lang="fr-FR" sz="2000" dirty="0">
                <a:latin typeface="Garamond" panose="02020404030301010803" pitchFamily="18" charset="0"/>
              </a:rPr>
            </a:br>
            <a:r>
              <a:rPr lang="fr-FR" sz="2000" dirty="0">
                <a:latin typeface="Garamond" panose="02020404030301010803" pitchFamily="18" charset="0"/>
              </a:rPr>
              <a:t>Je suis le soufflet et la joue !</a:t>
            </a:r>
            <a:br>
              <a:rPr lang="fr-FR" sz="2000" dirty="0">
                <a:latin typeface="Garamond" panose="02020404030301010803" pitchFamily="18" charset="0"/>
              </a:rPr>
            </a:br>
            <a:r>
              <a:rPr lang="fr-FR" sz="2000" dirty="0">
                <a:latin typeface="Garamond" panose="02020404030301010803" pitchFamily="18" charset="0"/>
              </a:rPr>
              <a:t>Je suis les membres et la roue,</a:t>
            </a:r>
            <a:br>
              <a:rPr lang="fr-FR" sz="2000" dirty="0">
                <a:latin typeface="Garamond" panose="02020404030301010803" pitchFamily="18" charset="0"/>
              </a:rPr>
            </a:br>
            <a:r>
              <a:rPr lang="fr-FR" sz="2000" dirty="0">
                <a:latin typeface="Garamond" panose="02020404030301010803" pitchFamily="18" charset="0"/>
              </a:rPr>
              <a:t>Et la victime et le bourreau !</a:t>
            </a:r>
            <a:br>
              <a:rPr lang="fr-FR" sz="2000" dirty="0">
                <a:latin typeface="Garamond" panose="02020404030301010803" pitchFamily="18" charset="0"/>
              </a:rPr>
            </a:br>
            <a:br>
              <a:rPr lang="fr-FR" sz="2000" dirty="0">
                <a:latin typeface="Garamond" panose="02020404030301010803" pitchFamily="18" charset="0"/>
              </a:rPr>
            </a:br>
            <a:r>
              <a:rPr lang="fr-FR" sz="2000" dirty="0">
                <a:latin typeface="Garamond" panose="02020404030301010803" pitchFamily="18" charset="0"/>
              </a:rPr>
              <a:t>Je suis de mon cœur le vampire,</a:t>
            </a:r>
            <a:br>
              <a:rPr lang="fr-FR" sz="2000" dirty="0">
                <a:latin typeface="Garamond" panose="02020404030301010803" pitchFamily="18" charset="0"/>
              </a:rPr>
            </a:br>
            <a:r>
              <a:rPr lang="fr-FR" sz="2000" dirty="0">
                <a:latin typeface="Garamond" panose="02020404030301010803" pitchFamily="18" charset="0"/>
              </a:rPr>
              <a:t>— Un de ces grands abandonnés</a:t>
            </a:r>
            <a:br>
              <a:rPr lang="fr-FR" sz="2000" dirty="0">
                <a:latin typeface="Garamond" panose="02020404030301010803" pitchFamily="18" charset="0"/>
              </a:rPr>
            </a:br>
            <a:r>
              <a:rPr lang="fr-FR" sz="2000" dirty="0">
                <a:latin typeface="Garamond" panose="02020404030301010803" pitchFamily="18" charset="0"/>
              </a:rPr>
              <a:t>Au rire éternel condamnés,</a:t>
            </a:r>
            <a:br>
              <a:rPr lang="fr-FR" sz="2000" dirty="0">
                <a:latin typeface="Garamond" panose="02020404030301010803" pitchFamily="18" charset="0"/>
              </a:rPr>
            </a:br>
            <a:r>
              <a:rPr lang="fr-FR" sz="2000" dirty="0">
                <a:latin typeface="Garamond" panose="02020404030301010803" pitchFamily="18" charset="0"/>
              </a:rPr>
              <a:t>Et qui ne peuvent plus sourire !</a:t>
            </a: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8395614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27AEED5-289C-B342-BE24-B9E95AA3E145}"/>
              </a:ext>
            </a:extLst>
          </p:cNvPr>
          <p:cNvSpPr txBox="1"/>
          <p:nvPr/>
        </p:nvSpPr>
        <p:spPr>
          <a:xfrm>
            <a:off x="296884" y="154379"/>
            <a:ext cx="1090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CD462F9-97C5-A945-B45A-09743784B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104" y="-211614"/>
            <a:ext cx="10070274" cy="1349505"/>
          </a:xfrm>
        </p:spPr>
        <p:txBody>
          <a:bodyPr>
            <a:noAutofit/>
          </a:bodyPr>
          <a:lstStyle/>
          <a:p>
            <a:pPr algn="ctr"/>
            <a:r>
              <a:rPr lang="fr-FR" sz="1600" b="1" cap="small" dirty="0">
                <a:latin typeface="Garamond" panose="02020404030301010803" pitchFamily="18" charset="0"/>
              </a:rPr>
              <a:t>Victor Hugo</a:t>
            </a:r>
            <a:br>
              <a:rPr lang="fr-FR" sz="1600" dirty="0">
                <a:latin typeface="Garamond" panose="02020404030301010803" pitchFamily="18" charset="0"/>
              </a:rPr>
            </a:br>
            <a:r>
              <a:rPr lang="fr-FR" sz="1600" b="1" i="1" cap="small" dirty="0">
                <a:latin typeface="Garamond" panose="02020404030301010803" pitchFamily="18" charset="0"/>
              </a:rPr>
              <a:t>Les Contemplations</a:t>
            </a:r>
            <a:br>
              <a:rPr lang="fr-FR" sz="1600" dirty="0">
                <a:latin typeface="Garamond" panose="02020404030301010803" pitchFamily="18" charset="0"/>
              </a:rPr>
            </a:br>
            <a:endParaRPr lang="fr-FR" sz="1600" dirty="0">
              <a:latin typeface="Garamond" panose="02020404030301010803" pitchFamily="18" charset="0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84E7EB4-5289-3A4B-A0B1-D5C60CC72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1516" y="463139"/>
            <a:ext cx="5546765" cy="624048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700" b="1" i="1" cap="small" dirty="0">
                <a:latin typeface="Garamond" panose="02020404030301010803" pitchFamily="18" charset="0"/>
              </a:rPr>
              <a:t>Ibo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700" dirty="0">
                <a:latin typeface="Garamond" panose="02020404030301010803" pitchFamily="18" charset="0"/>
              </a:rPr>
              <a:t>	[…]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700" dirty="0">
                <a:latin typeface="Garamond" panose="02020404030301010803" pitchFamily="18" charset="0"/>
              </a:rPr>
              <a:t>	Âme à l’abîme habituée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700" dirty="0">
                <a:latin typeface="Garamond" panose="02020404030301010803" pitchFamily="18" charset="0"/>
              </a:rPr>
              <a:t>	Dès le berceau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700" dirty="0">
                <a:latin typeface="Garamond" panose="02020404030301010803" pitchFamily="18" charset="0"/>
              </a:rPr>
              <a:t>	Je n’ai pas peur de la nuée;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700" dirty="0">
                <a:latin typeface="Garamond" panose="02020404030301010803" pitchFamily="18" charset="0"/>
              </a:rPr>
              <a:t>	</a:t>
            </a:r>
            <a:r>
              <a:rPr lang="fr-FR" sz="1700" dirty="0">
                <a:solidFill>
                  <a:srgbClr val="FF0000"/>
                </a:solidFill>
                <a:latin typeface="Garamond" panose="02020404030301010803" pitchFamily="18" charset="0"/>
              </a:rPr>
              <a:t>Je suis oiseau.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700" dirty="0">
                <a:latin typeface="Garamond" panose="02020404030301010803" pitchFamily="18" charset="0"/>
              </a:rPr>
              <a:t>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700" dirty="0">
                <a:latin typeface="Garamond" panose="02020404030301010803" pitchFamily="18" charset="0"/>
              </a:rPr>
              <a:t>	</a:t>
            </a:r>
            <a:r>
              <a:rPr lang="fr-FR" sz="1700" dirty="0">
                <a:solidFill>
                  <a:srgbClr val="FF0000"/>
                </a:solidFill>
                <a:latin typeface="Garamond" panose="02020404030301010803" pitchFamily="18" charset="0"/>
              </a:rPr>
              <a:t>Je suis oiseau</a:t>
            </a:r>
            <a:r>
              <a:rPr lang="fr-FR" sz="1700" dirty="0">
                <a:latin typeface="Garamond" panose="02020404030301010803" pitchFamily="18" charset="0"/>
              </a:rPr>
              <a:t> comme cet être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700" dirty="0">
                <a:latin typeface="Garamond" panose="02020404030301010803" pitchFamily="18" charset="0"/>
              </a:rPr>
              <a:t>	Qu’Amos rêvait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700" dirty="0">
                <a:latin typeface="Garamond" panose="02020404030301010803" pitchFamily="18" charset="0"/>
              </a:rPr>
              <a:t>	Que saint Marc voyait apparaître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700" dirty="0">
                <a:latin typeface="Garamond" panose="02020404030301010803" pitchFamily="18" charset="0"/>
              </a:rPr>
              <a:t>	A son chevet,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700" dirty="0">
                <a:latin typeface="Garamond" panose="02020404030301010803" pitchFamily="18" charset="0"/>
              </a:rPr>
              <a:t>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700" dirty="0">
                <a:latin typeface="Garamond" panose="02020404030301010803" pitchFamily="18" charset="0"/>
              </a:rPr>
              <a:t>	Qui mêlait sur sa tête fière,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700" dirty="0">
                <a:latin typeface="Garamond" panose="02020404030301010803" pitchFamily="18" charset="0"/>
              </a:rPr>
              <a:t>	Dans les rayons,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700" dirty="0">
                <a:latin typeface="Garamond" panose="02020404030301010803" pitchFamily="18" charset="0"/>
              </a:rPr>
              <a:t>	L’aile de l’aigle à la crinière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700" dirty="0">
                <a:latin typeface="Garamond" panose="02020404030301010803" pitchFamily="18" charset="0"/>
              </a:rPr>
              <a:t>	Des grands lions.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700" dirty="0">
                <a:latin typeface="Garamond" panose="02020404030301010803" pitchFamily="18" charset="0"/>
              </a:rPr>
              <a:t>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700" dirty="0">
                <a:latin typeface="Garamond" panose="02020404030301010803" pitchFamily="18" charset="0"/>
              </a:rPr>
              <a:t>	J’ai des ailes. J’aspire au faîte;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700" dirty="0">
                <a:latin typeface="Garamond" panose="02020404030301010803" pitchFamily="18" charset="0"/>
              </a:rPr>
              <a:t>	Mon vol est sûr;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700" dirty="0">
                <a:latin typeface="Garamond" panose="02020404030301010803" pitchFamily="18" charset="0"/>
              </a:rPr>
              <a:t>	J’ai des ailes pour la tempête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700" dirty="0">
                <a:latin typeface="Garamond" panose="02020404030301010803" pitchFamily="18" charset="0"/>
              </a:rPr>
              <a:t>	Et pour l’azur.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700" dirty="0">
                <a:latin typeface="Garamond" panose="02020404030301010803" pitchFamily="18" charset="0"/>
              </a:rPr>
              <a:t>	[…]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1700" dirty="0">
              <a:latin typeface="Garamond" panose="02020404030301010803" pitchFamily="18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1700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3992B20B-A19A-744B-80EE-CE2D2BD5D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463139"/>
            <a:ext cx="5346865" cy="60564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700" b="1" i="1" cap="small" dirty="0">
                <a:latin typeface="Garamond" panose="02020404030301010803" pitchFamily="18" charset="0"/>
              </a:rPr>
              <a:t>	À celle qui est voilée</a:t>
            </a:r>
            <a:r>
              <a:rPr lang="fr-FR" sz="1700" dirty="0">
                <a:latin typeface="Garamond" panose="02020404030301010803" pitchFamily="18" charset="0"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endParaRPr lang="fr-FR" sz="1700" dirty="0">
              <a:latin typeface="Garamond" panose="02020404030301010803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1700" dirty="0">
              <a:latin typeface="Garamond" panose="02020404030301010803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sz="1700" dirty="0">
                <a:latin typeface="Garamond" panose="02020404030301010803" pitchFamily="18" charset="0"/>
              </a:rPr>
              <a:t>[…]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700" dirty="0">
                <a:solidFill>
                  <a:srgbClr val="FF0000"/>
                </a:solidFill>
                <a:latin typeface="Garamond" panose="02020404030301010803" pitchFamily="18" charset="0"/>
              </a:rPr>
              <a:t>Je suis l’algue </a:t>
            </a:r>
            <a:r>
              <a:rPr lang="fr-FR" sz="1700" dirty="0">
                <a:latin typeface="Garamond" panose="02020404030301010803" pitchFamily="18" charset="0"/>
              </a:rPr>
              <a:t>des flots sans nombre,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700" dirty="0">
                <a:solidFill>
                  <a:srgbClr val="FF0000"/>
                </a:solidFill>
                <a:latin typeface="Garamond" panose="02020404030301010803" pitchFamily="18" charset="0"/>
              </a:rPr>
              <a:t>Le captif </a:t>
            </a:r>
            <a:r>
              <a:rPr lang="fr-FR" sz="1700" dirty="0">
                <a:latin typeface="Garamond" panose="02020404030301010803" pitchFamily="18" charset="0"/>
              </a:rPr>
              <a:t>du destin vainqueur;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700" dirty="0">
                <a:solidFill>
                  <a:srgbClr val="FF0000"/>
                </a:solidFill>
                <a:latin typeface="Garamond" panose="02020404030301010803" pitchFamily="18" charset="0"/>
              </a:rPr>
              <a:t>Je suis celui que </a:t>
            </a:r>
            <a:r>
              <a:rPr lang="fr-FR" sz="1700" dirty="0">
                <a:latin typeface="Garamond" panose="02020404030301010803" pitchFamily="18" charset="0"/>
              </a:rPr>
              <a:t>toute l’ombre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700" dirty="0">
                <a:latin typeface="Garamond" panose="02020404030301010803" pitchFamily="18" charset="0"/>
              </a:rPr>
              <a:t>Couvre sans étreindre son cœur.</a:t>
            </a:r>
          </a:p>
          <a:p>
            <a:pPr marL="0" indent="0">
              <a:spcBef>
                <a:spcPts val="0"/>
              </a:spcBef>
              <a:buNone/>
            </a:pPr>
            <a:endParaRPr lang="fr-FR" sz="1700" dirty="0">
              <a:latin typeface="Garamond" panose="02020404030301010803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sz="1700" dirty="0">
                <a:solidFill>
                  <a:srgbClr val="FF0000"/>
                </a:solidFill>
                <a:latin typeface="Garamond" panose="02020404030301010803" pitchFamily="18" charset="0"/>
              </a:rPr>
              <a:t>Mon esprit ressemble </a:t>
            </a:r>
            <a:r>
              <a:rPr lang="fr-FR" sz="1700" dirty="0">
                <a:latin typeface="Garamond" panose="02020404030301010803" pitchFamily="18" charset="0"/>
              </a:rPr>
              <a:t>à cette île,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700" dirty="0">
                <a:latin typeface="Garamond" panose="02020404030301010803" pitchFamily="18" charset="0"/>
              </a:rPr>
              <a:t>Et mon sort à cet océan;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700" dirty="0">
                <a:solidFill>
                  <a:srgbClr val="FF0000"/>
                </a:solidFill>
                <a:latin typeface="Garamond" panose="02020404030301010803" pitchFamily="18" charset="0"/>
              </a:rPr>
              <a:t>Et je suis l’habitant tranquille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700" dirty="0">
                <a:solidFill>
                  <a:srgbClr val="FF0000"/>
                </a:solidFill>
                <a:latin typeface="Garamond" panose="02020404030301010803" pitchFamily="18" charset="0"/>
              </a:rPr>
              <a:t>De la foudre et de l’ouragan</a:t>
            </a:r>
            <a:r>
              <a:rPr lang="fr-FR" sz="1700" dirty="0">
                <a:latin typeface="Garamond" panose="02020404030301010803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700" dirty="0">
                <a:latin typeface="Garamond" panose="02020404030301010803" pitchFamily="18" charset="0"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700" dirty="0">
                <a:solidFill>
                  <a:srgbClr val="FF0000"/>
                </a:solidFill>
                <a:latin typeface="Garamond" panose="02020404030301010803" pitchFamily="18" charset="0"/>
              </a:rPr>
              <a:t>Je suis le proscrit </a:t>
            </a:r>
            <a:r>
              <a:rPr lang="fr-FR" sz="1700" dirty="0">
                <a:latin typeface="Garamond" panose="02020404030301010803" pitchFamily="18" charset="0"/>
              </a:rPr>
              <a:t>qui se voile,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700" dirty="0">
                <a:latin typeface="Garamond" panose="02020404030301010803" pitchFamily="18" charset="0"/>
              </a:rPr>
              <a:t>Qui songe, et chante, loin du bruit,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700" dirty="0">
                <a:latin typeface="Garamond" panose="02020404030301010803" pitchFamily="18" charset="0"/>
              </a:rPr>
              <a:t>Avec la chouette et l’étoile,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700" dirty="0">
                <a:latin typeface="Garamond" panose="02020404030301010803" pitchFamily="18" charset="0"/>
              </a:rPr>
              <a:t>La sombre chanson de la nuit.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700" dirty="0">
                <a:latin typeface="Garamond" panose="02020404030301010803" pitchFamily="18" charset="0"/>
              </a:rPr>
              <a:t>[…]</a:t>
            </a:r>
          </a:p>
          <a:p>
            <a:endParaRPr lang="fr-FR" sz="17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8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989EB-D9BA-6242-A485-915C71B9244A}"/>
              </a:ext>
            </a:extLst>
          </p:cNvPr>
          <p:cNvSpPr/>
          <p:nvPr/>
        </p:nvSpPr>
        <p:spPr>
          <a:xfrm>
            <a:off x="3048000" y="335846"/>
            <a:ext cx="6096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cap="small" dirty="0">
                <a:latin typeface="Garamond" panose="02020404030301010803" pitchFamily="18" charset="0"/>
                <a:ea typeface="Times New Roman" panose="02020603050405020304" pitchFamily="18" charset="0"/>
              </a:rPr>
              <a:t>Rimbaud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fr-FR" b="1" i="1" cap="small" dirty="0">
                <a:latin typeface="Garamond" panose="02020404030301010803" pitchFamily="18" charset="0"/>
                <a:ea typeface="Times New Roman" panose="02020603050405020304" pitchFamily="18" charset="0"/>
              </a:rPr>
              <a:t>Illuminations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fr-FR" dirty="0">
                <a:latin typeface="Garamond" panose="02020404030301010803" pitchFamily="18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fr-FR" cap="small" dirty="0">
                <a:latin typeface="Garamond" panose="02020404030301010803" pitchFamily="18" charset="0"/>
                <a:ea typeface="Times New Roman" panose="02020603050405020304" pitchFamily="18" charset="0"/>
              </a:rPr>
              <a:t>Enfance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FR" dirty="0">
                <a:latin typeface="Garamond" panose="02020404030301010803" pitchFamily="18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9070" algn="just"/>
            <a:r>
              <a:rPr lang="fr-FR" dirty="0">
                <a:latin typeface="Garamond" panose="02020404030301010803" pitchFamily="18" charset="0"/>
                <a:ea typeface="Times New Roman" panose="02020603050405020304" pitchFamily="18" charset="0"/>
              </a:rPr>
              <a:t>Je suis le saint, en prière sur la terrasse, — comme les bêtes pacifiques paissent jusqu’à la mer de Palestine.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9070" algn="just"/>
            <a:r>
              <a:rPr lang="fr-FR" dirty="0">
                <a:latin typeface="Garamond" panose="02020404030301010803" pitchFamily="18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9070" algn="just"/>
            <a:r>
              <a:rPr lang="fr-FR" dirty="0">
                <a:latin typeface="Garamond" panose="02020404030301010803" pitchFamily="18" charset="0"/>
                <a:ea typeface="Times New Roman" panose="02020603050405020304" pitchFamily="18" charset="0"/>
              </a:rPr>
              <a:t>Je suis le savant au fauteuil sombre. Les branches et la pluie se jettent à la croisée de la bibliothèque.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9070" algn="just"/>
            <a:r>
              <a:rPr lang="fr-FR" dirty="0">
                <a:latin typeface="Garamond" panose="02020404030301010803" pitchFamily="18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9070" algn="just"/>
            <a:r>
              <a:rPr lang="fr-FR" dirty="0">
                <a:latin typeface="Garamond" panose="02020404030301010803" pitchFamily="18" charset="0"/>
                <a:ea typeface="Times New Roman" panose="02020603050405020304" pitchFamily="18" charset="0"/>
              </a:rPr>
              <a:t>Je suis le piéton de la </a:t>
            </a:r>
            <a:r>
              <a:rPr lang="fr-FR" dirty="0" err="1">
                <a:latin typeface="Garamond" panose="02020404030301010803" pitchFamily="18" charset="0"/>
                <a:ea typeface="Times New Roman" panose="02020603050405020304" pitchFamily="18" charset="0"/>
              </a:rPr>
              <a:t>grand’route</a:t>
            </a:r>
            <a:r>
              <a:rPr lang="fr-FR" dirty="0">
                <a:latin typeface="Garamond" panose="02020404030301010803" pitchFamily="18" charset="0"/>
                <a:ea typeface="Times New Roman" panose="02020603050405020304" pitchFamily="18" charset="0"/>
              </a:rPr>
              <a:t> par les bois nains ; la rumeur des écluses couvre mes pas. Je vois longtemps la mélancolique lessive d’or du couchant.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9070" algn="just"/>
            <a:r>
              <a:rPr lang="fr-FR" dirty="0">
                <a:latin typeface="Garamond" panose="02020404030301010803" pitchFamily="18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9070" algn="just"/>
            <a:r>
              <a:rPr lang="fr-FR" dirty="0">
                <a:latin typeface="Garamond" panose="02020404030301010803" pitchFamily="18" charset="0"/>
                <a:ea typeface="Times New Roman" panose="02020603050405020304" pitchFamily="18" charset="0"/>
              </a:rPr>
              <a:t>Je serais bien l’enfant abandonné sur la jetée partie à la haute mer, le petit valet suivant l’allée dont le front touche le ciel.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9070" algn="just"/>
            <a:r>
              <a:rPr lang="fr-FR" dirty="0">
                <a:latin typeface="Garamond" panose="02020404030301010803" pitchFamily="18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9070" algn="just"/>
            <a:r>
              <a:rPr lang="fr-FR" dirty="0">
                <a:latin typeface="Garamond" panose="02020404030301010803" pitchFamily="18" charset="0"/>
                <a:ea typeface="Times New Roman" panose="02020603050405020304" pitchFamily="18" charset="0"/>
              </a:rPr>
              <a:t>Les sentiers sont âpres. Les monticules se couvrent de genêts. L’air est immobile. Que les oiseaux et les sources sont loin ! Ce ne peut être que la fin du monde, en avançant.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fr-FR" dirty="0">
                <a:solidFill>
                  <a:srgbClr val="1C1C1C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Helvetica" pitchFamily="2" charset="0"/>
              </a:rPr>
              <a:t> 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159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476ED53-AC54-9747-88F4-16D03ED64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1002" y="0"/>
            <a:ext cx="5129996" cy="6851395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5F5D119-FCFF-1A45-B870-866942C9D439}"/>
              </a:ext>
            </a:extLst>
          </p:cNvPr>
          <p:cNvSpPr txBox="1"/>
          <p:nvPr/>
        </p:nvSpPr>
        <p:spPr>
          <a:xfrm>
            <a:off x="254833" y="269823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Fig. 1 a</a:t>
            </a:r>
          </a:p>
        </p:txBody>
      </p:sp>
    </p:spTree>
    <p:extLst>
      <p:ext uri="{BB962C8B-B14F-4D97-AF65-F5344CB8AC3E}">
        <p14:creationId xmlns:p14="http://schemas.microsoft.com/office/powerpoint/2010/main" val="34016756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1FD48A-33F7-EC46-8FF0-5B8442BE0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Espace réservé du contenu 8" descr="Une image contenant texte, vieux&#10;&#10;Description générée automatiquement">
            <a:extLst>
              <a:ext uri="{FF2B5EF4-FFF2-40B4-BE49-F238E27FC236}">
                <a16:creationId xmlns:a16="http://schemas.microsoft.com/office/drawing/2014/main" id="{AA466003-AD2B-224F-8E86-216CB62F73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0418" y="365125"/>
            <a:ext cx="4451163" cy="5837591"/>
          </a:xfr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65FF87E-3835-FB47-B268-F7246C4B0F7F}"/>
              </a:ext>
            </a:extLst>
          </p:cNvPr>
          <p:cNvSpPr txBox="1"/>
          <p:nvPr/>
        </p:nvSpPr>
        <p:spPr>
          <a:xfrm>
            <a:off x="3264190" y="6223814"/>
            <a:ext cx="5906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Garamond" panose="02020404030301010803" pitchFamily="18" charset="0"/>
              </a:rPr>
              <a:t>Gérard de Nerval </a:t>
            </a:r>
            <a:r>
              <a:rPr lang="fr-FR" dirty="0">
                <a:latin typeface="Garamond" panose="02020404030301010803" pitchFamily="18" charset="0"/>
              </a:rPr>
              <a:t>par Adolphe Legros, Daguerréotype. Vers 1853.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5124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30B906-3C1A-9649-9E76-082E0620A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Espace réservé du contenu 2">
            <a:extLst>
              <a:ext uri="{FF2B5EF4-FFF2-40B4-BE49-F238E27FC236}">
                <a16:creationId xmlns:a16="http://schemas.microsoft.com/office/drawing/2014/main" id="{C7DDB589-A17B-A549-857C-F5C4AEE0B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5095" y="19730"/>
            <a:ext cx="4572000" cy="634701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4368AB3-5427-C649-AE30-7374ADEDB1C2}"/>
              </a:ext>
            </a:extLst>
          </p:cNvPr>
          <p:cNvSpPr txBox="1"/>
          <p:nvPr/>
        </p:nvSpPr>
        <p:spPr>
          <a:xfrm>
            <a:off x="2196935" y="6366742"/>
            <a:ext cx="74933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>
                <a:latin typeface="Garamond" panose="02020404030301010803" pitchFamily="18" charset="0"/>
              </a:rPr>
              <a:t>Portrait gravé de Nerval par Eugène Gervais d’après le daguerréotype d’Adolphe Legros dans la biographie de Nerval par Eugène de Mirecourt, 1854.</a:t>
            </a:r>
          </a:p>
        </p:txBody>
      </p:sp>
    </p:spTree>
    <p:extLst>
      <p:ext uri="{BB962C8B-B14F-4D97-AF65-F5344CB8AC3E}">
        <p14:creationId xmlns:p14="http://schemas.microsoft.com/office/powerpoint/2010/main" val="11507152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CBAFB9-BA04-4346-9EBA-11E09F91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Espace réservé du contenu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CD9AB737-3CB0-874A-8B07-1E4AC73FD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1600" y="102497"/>
            <a:ext cx="4064956" cy="6195780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6592AD2-7449-D14B-9161-3D59A5FB0A3E}"/>
              </a:ext>
            </a:extLst>
          </p:cNvPr>
          <p:cNvSpPr txBox="1"/>
          <p:nvPr/>
        </p:nvSpPr>
        <p:spPr>
          <a:xfrm>
            <a:off x="6563466" y="6273225"/>
            <a:ext cx="5691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Garamond" panose="02020404030301010803" pitchFamily="18" charset="0"/>
              </a:rPr>
              <a:t>Le poète Walter </a:t>
            </a:r>
            <a:r>
              <a:rPr lang="fr-FR" sz="1600" dirty="0" err="1">
                <a:latin typeface="Garamond" panose="02020404030301010803" pitchFamily="18" charset="0"/>
              </a:rPr>
              <a:t>von</a:t>
            </a:r>
            <a:r>
              <a:rPr lang="fr-FR" sz="1600" dirty="0">
                <a:latin typeface="Garamond" panose="02020404030301010803" pitchFamily="18" charset="0"/>
              </a:rPr>
              <a:t> der </a:t>
            </a:r>
            <a:r>
              <a:rPr lang="fr-FR" sz="1600" dirty="0" err="1">
                <a:latin typeface="Garamond" panose="02020404030301010803" pitchFamily="18" charset="0"/>
              </a:rPr>
              <a:t>vogelweide</a:t>
            </a:r>
            <a:r>
              <a:rPr lang="fr-FR" sz="1600" dirty="0">
                <a:latin typeface="Garamond" panose="02020404030301010803" pitchFamily="18" charset="0"/>
              </a:rPr>
              <a:t>, miniature du Codex </a:t>
            </a:r>
            <a:r>
              <a:rPr lang="fr-FR" sz="1600" dirty="0" err="1">
                <a:latin typeface="Garamond" panose="02020404030301010803" pitchFamily="18" charset="0"/>
              </a:rPr>
              <a:t>Manesse</a:t>
            </a:r>
            <a:r>
              <a:rPr lang="fr-FR" sz="1600" dirty="0">
                <a:latin typeface="Garamond" panose="02020404030301010803" pitchFamily="18" charset="0"/>
              </a:rPr>
              <a:t>.</a:t>
            </a:r>
          </a:p>
          <a:p>
            <a:r>
              <a:rPr lang="fr-FR" sz="1600" dirty="0">
                <a:latin typeface="Garamond" panose="02020404030301010803" pitchFamily="18" charset="0"/>
              </a:rPr>
              <a:t>Bibliothèque de l’université de Heidelberg</a:t>
            </a:r>
          </a:p>
        </p:txBody>
      </p:sp>
      <p:pic>
        <p:nvPicPr>
          <p:cNvPr id="5" name="Espace réservé du contenu 2">
            <a:extLst>
              <a:ext uri="{FF2B5EF4-FFF2-40B4-BE49-F238E27FC236}">
                <a16:creationId xmlns:a16="http://schemas.microsoft.com/office/drawing/2014/main" id="{EE4E08AA-45FA-5948-A8A7-3DED1B23A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833" y="77445"/>
            <a:ext cx="4572000" cy="63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080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4D6050-3062-184C-9EA9-2ABAC164E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bâtiment, personne, vieux, sculpture&#10;&#10;Description générée automatiquement">
            <a:extLst>
              <a:ext uri="{FF2B5EF4-FFF2-40B4-BE49-F238E27FC236}">
                <a16:creationId xmlns:a16="http://schemas.microsoft.com/office/drawing/2014/main" id="{CD8717F2-815D-574F-A4BD-73B79DCCD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7090" y="512521"/>
            <a:ext cx="3883231" cy="5630685"/>
          </a:xfrm>
        </p:spPr>
      </p:pic>
      <p:pic>
        <p:nvPicPr>
          <p:cNvPr id="7" name="Espace réservé du contenu 3">
            <a:extLst>
              <a:ext uri="{FF2B5EF4-FFF2-40B4-BE49-F238E27FC236}">
                <a16:creationId xmlns:a16="http://schemas.microsoft.com/office/drawing/2014/main" id="{88B1D77D-D549-A840-A5A7-F1296BE55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013" y="512521"/>
            <a:ext cx="4536899" cy="563068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374F204-7923-D142-AFA6-F35B711272DB}"/>
              </a:ext>
            </a:extLst>
          </p:cNvPr>
          <p:cNvSpPr txBox="1"/>
          <p:nvPr/>
        </p:nvSpPr>
        <p:spPr>
          <a:xfrm>
            <a:off x="5755918" y="6290602"/>
            <a:ext cx="490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Garamond" panose="02020404030301010803" pitchFamily="18" charset="0"/>
              </a:rPr>
              <a:t>Michel-Ange, Tombe de Laurent de Médicis, </a:t>
            </a:r>
            <a:r>
              <a:rPr lang="fr-FR" sz="1400" i="1" dirty="0">
                <a:latin typeface="Garamond" panose="02020404030301010803" pitchFamily="18" charset="0"/>
              </a:rPr>
              <a:t>Le </a:t>
            </a:r>
            <a:r>
              <a:rPr lang="fr-FR" sz="1400" i="1" dirty="0" err="1">
                <a:latin typeface="Garamond" panose="02020404030301010803" pitchFamily="18" charset="0"/>
              </a:rPr>
              <a:t>Pensieroso</a:t>
            </a:r>
            <a:r>
              <a:rPr lang="fr-FR" sz="1400" dirty="0">
                <a:latin typeface="Garamond" panose="02020404030301010803" pitchFamily="18" charset="0"/>
              </a:rPr>
              <a:t>, vers 1520</a:t>
            </a:r>
          </a:p>
        </p:txBody>
      </p:sp>
    </p:spTree>
    <p:extLst>
      <p:ext uri="{BB962C8B-B14F-4D97-AF65-F5344CB8AC3E}">
        <p14:creationId xmlns:p14="http://schemas.microsoft.com/office/powerpoint/2010/main" val="3513787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76F987D7-B3DE-A14A-B686-DE0376891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061" y="-132214"/>
            <a:ext cx="10624829" cy="15035473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4C49B2C-6669-3940-847C-7351C8098FC6}"/>
              </a:ext>
            </a:extLst>
          </p:cNvPr>
          <p:cNvSpPr txBox="1"/>
          <p:nvPr/>
        </p:nvSpPr>
        <p:spPr>
          <a:xfrm>
            <a:off x="134911" y="404734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Fig. 1b</a:t>
            </a:r>
          </a:p>
        </p:txBody>
      </p:sp>
    </p:spTree>
    <p:extLst>
      <p:ext uri="{BB962C8B-B14F-4D97-AF65-F5344CB8AC3E}">
        <p14:creationId xmlns:p14="http://schemas.microsoft.com/office/powerpoint/2010/main" val="3131568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AC1D328-A333-D546-BBD6-267C604D6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456" y="407355"/>
            <a:ext cx="3508220" cy="58278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73C375-162B-2A4D-B6E0-942FBB491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131" y="199215"/>
            <a:ext cx="3658121" cy="607687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2C3BF10-DB55-5346-81A4-9F7A3E07150E}"/>
              </a:ext>
            </a:extLst>
          </p:cNvPr>
          <p:cNvSpPr txBox="1"/>
          <p:nvPr/>
        </p:nvSpPr>
        <p:spPr>
          <a:xfrm>
            <a:off x="449705" y="374754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Fig. 1c</a:t>
            </a:r>
          </a:p>
        </p:txBody>
      </p:sp>
    </p:spTree>
    <p:extLst>
      <p:ext uri="{BB962C8B-B14F-4D97-AF65-F5344CB8AC3E}">
        <p14:creationId xmlns:p14="http://schemas.microsoft.com/office/powerpoint/2010/main" val="3916486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83169A3-BD1E-4447-B063-7CBC93202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157" y="119922"/>
            <a:ext cx="3979347" cy="617594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E78623D-BE0E-CE47-97B7-8AD5F16D7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965" y="119922"/>
            <a:ext cx="4167690" cy="646825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837564D-6FCA-D04B-A1AA-46740FBF0EF1}"/>
              </a:ext>
            </a:extLst>
          </p:cNvPr>
          <p:cNvSpPr txBox="1"/>
          <p:nvPr/>
        </p:nvSpPr>
        <p:spPr>
          <a:xfrm>
            <a:off x="194872" y="314793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Fig. 1d</a:t>
            </a:r>
          </a:p>
        </p:txBody>
      </p:sp>
    </p:spTree>
    <p:extLst>
      <p:ext uri="{BB962C8B-B14F-4D97-AF65-F5344CB8AC3E}">
        <p14:creationId xmlns:p14="http://schemas.microsoft.com/office/powerpoint/2010/main" val="608464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E07E30E-E647-284B-BF37-038920CFC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9744"/>
            <a:ext cx="12239992" cy="173211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63F4544-134C-D545-8C45-75ABF2A11135}"/>
              </a:ext>
            </a:extLst>
          </p:cNvPr>
          <p:cNvSpPr txBox="1"/>
          <p:nvPr/>
        </p:nvSpPr>
        <p:spPr>
          <a:xfrm>
            <a:off x="164892" y="89941"/>
            <a:ext cx="679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Fig. 2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2871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594ECE2-0F5A-594B-8375-EC9050D8A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017" y="266907"/>
            <a:ext cx="7126041" cy="577121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6645B71-3B53-D043-9EC6-BBFB4F64A451}"/>
              </a:ext>
            </a:extLst>
          </p:cNvPr>
          <p:cNvSpPr txBox="1"/>
          <p:nvPr/>
        </p:nvSpPr>
        <p:spPr>
          <a:xfrm>
            <a:off x="3028013" y="6221761"/>
            <a:ext cx="4977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Eugène Delacroix, </a:t>
            </a:r>
            <a:r>
              <a:rPr lang="fr-FR" i="1" dirty="0">
                <a:latin typeface="Garamond" panose="02020404030301010803" pitchFamily="18" charset="0"/>
              </a:rPr>
              <a:t>Combat de chevaliers dans la campagne</a:t>
            </a: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366B477-6510-3542-A48F-D4C1FFF0F0C6}"/>
              </a:ext>
            </a:extLst>
          </p:cNvPr>
          <p:cNvSpPr txBox="1"/>
          <p:nvPr/>
        </p:nvSpPr>
        <p:spPr>
          <a:xfrm>
            <a:off x="249382" y="213756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Fig. 3a</a:t>
            </a:r>
          </a:p>
        </p:txBody>
      </p:sp>
    </p:spTree>
    <p:extLst>
      <p:ext uri="{BB962C8B-B14F-4D97-AF65-F5344CB8AC3E}">
        <p14:creationId xmlns:p14="http://schemas.microsoft.com/office/powerpoint/2010/main" val="3131879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C4EE6A8-9842-A649-BAAA-BB8B04D2D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248" y="154380"/>
            <a:ext cx="5049199" cy="615521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BE8ADBB-2AC0-3141-B4D3-4C13B1AA7783}"/>
              </a:ext>
            </a:extLst>
          </p:cNvPr>
          <p:cNvSpPr txBox="1"/>
          <p:nvPr/>
        </p:nvSpPr>
        <p:spPr>
          <a:xfrm>
            <a:off x="3572383" y="6488668"/>
            <a:ext cx="3775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Delacroix, </a:t>
            </a:r>
            <a:r>
              <a:rPr lang="fr-FR" i="1" dirty="0">
                <a:latin typeface="Garamond" panose="02020404030301010803" pitchFamily="18" charset="0"/>
              </a:rPr>
              <a:t>Rebecca et le blessé Ivanhoé</a:t>
            </a:r>
            <a:r>
              <a:rPr lang="fr-FR" dirty="0">
                <a:latin typeface="Garamond" panose="02020404030301010803" pitchFamily="18" charset="0"/>
              </a:rPr>
              <a:t>, 1823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E049669-8EFA-154D-B896-952365FA12DB}"/>
              </a:ext>
            </a:extLst>
          </p:cNvPr>
          <p:cNvSpPr txBox="1"/>
          <p:nvPr/>
        </p:nvSpPr>
        <p:spPr>
          <a:xfrm>
            <a:off x="403761" y="427512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Fig. 3b</a:t>
            </a:r>
          </a:p>
        </p:txBody>
      </p:sp>
    </p:spTree>
    <p:extLst>
      <p:ext uri="{BB962C8B-B14F-4D97-AF65-F5344CB8AC3E}">
        <p14:creationId xmlns:p14="http://schemas.microsoft.com/office/powerpoint/2010/main" val="127449304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1158</Words>
  <Application>Microsoft Macintosh PowerPoint</Application>
  <PresentationFormat>Grand écran</PresentationFormat>
  <Paragraphs>125</Paragraphs>
  <Slides>33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Garamond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L’Heautontimoroumenos </vt:lpstr>
      <vt:lpstr>Victor Hugo Les Contemplations 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Nerval</dc:title>
  <dc:creator>Jean-Nicolas Illouz</dc:creator>
  <cp:lastModifiedBy>Jean-Nicolas Illouz</cp:lastModifiedBy>
  <cp:revision>29</cp:revision>
  <dcterms:created xsi:type="dcterms:W3CDTF">2019-10-25T15:59:01Z</dcterms:created>
  <dcterms:modified xsi:type="dcterms:W3CDTF">2022-11-05T16:55:45Z</dcterms:modified>
</cp:coreProperties>
</file>