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84" r:id="rId1"/>
  </p:sldMasterIdLst>
  <p:notesMasterIdLst>
    <p:notesMasterId r:id="rId10"/>
  </p:notesMasterIdLst>
  <p:sldIdLst>
    <p:sldId id="256" r:id="rId2"/>
    <p:sldId id="257" r:id="rId3"/>
    <p:sldId id="294" r:id="rId4"/>
    <p:sldId id="288" r:id="rId5"/>
    <p:sldId id="293" r:id="rId6"/>
    <p:sldId id="281" r:id="rId7"/>
    <p:sldId id="283" r:id="rId8"/>
    <p:sldId id="28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FEDE3"/>
    <a:srgbClr val="D64E68"/>
    <a:srgbClr val="E6C069"/>
    <a:srgbClr val="8DAB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99" autoAdjust="0"/>
    <p:restoredTop sz="93945" autoAdjust="0"/>
  </p:normalViewPr>
  <p:slideViewPr>
    <p:cSldViewPr snapToGrid="0">
      <p:cViewPr varScale="1">
        <p:scale>
          <a:sx n="72" d="100"/>
          <a:sy n="72" d="100"/>
        </p:scale>
        <p:origin x="474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main Faity" userId="3e77f40daf1e3624" providerId="LiveId" clId="{6A6630CD-D48D-4A63-8DE9-41744D088C5C}"/>
    <pc:docChg chg="undo custSel modSld">
      <pc:chgData name="Germain Faity" userId="3e77f40daf1e3624" providerId="LiveId" clId="{6A6630CD-D48D-4A63-8DE9-41744D088C5C}" dt="2022-11-21T18:32:39.331" v="1341" actId="14100"/>
      <pc:docMkLst>
        <pc:docMk/>
      </pc:docMkLst>
      <pc:sldChg chg="addSp modSp mod">
        <pc:chgData name="Germain Faity" userId="3e77f40daf1e3624" providerId="LiveId" clId="{6A6630CD-D48D-4A63-8DE9-41744D088C5C}" dt="2022-11-21T17:57:56.356" v="236" actId="113"/>
        <pc:sldMkLst>
          <pc:docMk/>
          <pc:sldMk cId="115896012" sldId="256"/>
        </pc:sldMkLst>
        <pc:spChg chg="mod">
          <ac:chgData name="Germain Faity" userId="3e77f40daf1e3624" providerId="LiveId" clId="{6A6630CD-D48D-4A63-8DE9-41744D088C5C}" dt="2022-11-21T17:53:40.195" v="148" actId="242"/>
          <ac:spMkLst>
            <pc:docMk/>
            <pc:sldMk cId="115896012" sldId="256"/>
            <ac:spMk id="3" creationId="{00000000-0000-0000-0000-000000000000}"/>
          </ac:spMkLst>
        </pc:spChg>
        <pc:spChg chg="mod">
          <ac:chgData name="Germain Faity" userId="3e77f40daf1e3624" providerId="LiveId" clId="{6A6630CD-D48D-4A63-8DE9-41744D088C5C}" dt="2022-11-21T17:57:56.356" v="236" actId="113"/>
          <ac:spMkLst>
            <pc:docMk/>
            <pc:sldMk cId="115896012" sldId="256"/>
            <ac:spMk id="8" creationId="{00000000-0000-0000-0000-000000000000}"/>
          </ac:spMkLst>
        </pc:spChg>
        <pc:picChg chg="mod">
          <ac:chgData name="Germain Faity" userId="3e77f40daf1e3624" providerId="LiveId" clId="{6A6630CD-D48D-4A63-8DE9-41744D088C5C}" dt="2022-11-21T17:55:39.018" v="166" actId="1076"/>
          <ac:picMkLst>
            <pc:docMk/>
            <pc:sldMk cId="115896012" sldId="256"/>
            <ac:picMk id="4" creationId="{00000000-0000-0000-0000-000000000000}"/>
          </ac:picMkLst>
        </pc:picChg>
        <pc:picChg chg="mod">
          <ac:chgData name="Germain Faity" userId="3e77f40daf1e3624" providerId="LiveId" clId="{6A6630CD-D48D-4A63-8DE9-41744D088C5C}" dt="2022-11-21T17:55:36.045" v="165" actId="1076"/>
          <ac:picMkLst>
            <pc:docMk/>
            <pc:sldMk cId="115896012" sldId="256"/>
            <ac:picMk id="6" creationId="{00000000-0000-0000-0000-000000000000}"/>
          </ac:picMkLst>
        </pc:picChg>
        <pc:picChg chg="mod">
          <ac:chgData name="Germain Faity" userId="3e77f40daf1e3624" providerId="LiveId" clId="{6A6630CD-D48D-4A63-8DE9-41744D088C5C}" dt="2022-11-21T17:55:41.585" v="167" actId="1076"/>
          <ac:picMkLst>
            <pc:docMk/>
            <pc:sldMk cId="115896012" sldId="256"/>
            <ac:picMk id="7" creationId="{00000000-0000-0000-0000-000000000000}"/>
          </ac:picMkLst>
        </pc:picChg>
        <pc:picChg chg="add mod">
          <ac:chgData name="Germain Faity" userId="3e77f40daf1e3624" providerId="LiveId" clId="{6A6630CD-D48D-4A63-8DE9-41744D088C5C}" dt="2022-11-21T17:55:52.571" v="168" actId="1076"/>
          <ac:picMkLst>
            <pc:docMk/>
            <pc:sldMk cId="115896012" sldId="256"/>
            <ac:picMk id="1026" creationId="{BABD9F9B-71DF-F19D-C027-738AA7859AEF}"/>
          </ac:picMkLst>
        </pc:picChg>
      </pc:sldChg>
      <pc:sldChg chg="modSp mod">
        <pc:chgData name="Germain Faity" userId="3e77f40daf1e3624" providerId="LiveId" clId="{6A6630CD-D48D-4A63-8DE9-41744D088C5C}" dt="2022-11-21T18:32:23.934" v="1338" actId="13926"/>
        <pc:sldMkLst>
          <pc:docMk/>
          <pc:sldMk cId="1432916252" sldId="257"/>
        </pc:sldMkLst>
        <pc:spChg chg="mod">
          <ac:chgData name="Germain Faity" userId="3e77f40daf1e3624" providerId="LiveId" clId="{6A6630CD-D48D-4A63-8DE9-41744D088C5C}" dt="2022-11-21T18:32:23.934" v="1338" actId="13926"/>
          <ac:spMkLst>
            <pc:docMk/>
            <pc:sldMk cId="1432916252" sldId="257"/>
            <ac:spMk id="3" creationId="{00000000-0000-0000-0000-000000000000}"/>
          </ac:spMkLst>
        </pc:spChg>
        <pc:picChg chg="mod">
          <ac:chgData name="Germain Faity" userId="3e77f40daf1e3624" providerId="LiveId" clId="{6A6630CD-D48D-4A63-8DE9-41744D088C5C}" dt="2022-11-21T18:25:10.066" v="1333" actId="1035"/>
          <ac:picMkLst>
            <pc:docMk/>
            <pc:sldMk cId="1432916252" sldId="257"/>
            <ac:picMk id="21" creationId="{00000000-0000-0000-0000-000000000000}"/>
          </ac:picMkLst>
        </pc:picChg>
      </pc:sldChg>
      <pc:sldChg chg="modSp mod">
        <pc:chgData name="Germain Faity" userId="3e77f40daf1e3624" providerId="LiveId" clId="{6A6630CD-D48D-4A63-8DE9-41744D088C5C}" dt="2022-11-21T18:12:32.028" v="762" actId="1076"/>
        <pc:sldMkLst>
          <pc:docMk/>
          <pc:sldMk cId="1132963088" sldId="281"/>
        </pc:sldMkLst>
        <pc:picChg chg="mod">
          <ac:chgData name="Germain Faity" userId="3e77f40daf1e3624" providerId="LiveId" clId="{6A6630CD-D48D-4A63-8DE9-41744D088C5C}" dt="2022-11-21T18:12:32.028" v="762" actId="1076"/>
          <ac:picMkLst>
            <pc:docMk/>
            <pc:sldMk cId="1132963088" sldId="281"/>
            <ac:picMk id="7" creationId="{060B3CD7-D957-432F-8688-CD5BF2D30A45}"/>
          </ac:picMkLst>
        </pc:picChg>
        <pc:picChg chg="mod ord modCrop">
          <ac:chgData name="Germain Faity" userId="3e77f40daf1e3624" providerId="LiveId" clId="{6A6630CD-D48D-4A63-8DE9-41744D088C5C}" dt="2022-11-21T18:12:32.028" v="762" actId="1076"/>
          <ac:picMkLst>
            <pc:docMk/>
            <pc:sldMk cId="1132963088" sldId="281"/>
            <ac:picMk id="8" creationId="{0AD93B5D-DB82-47A3-A6DE-E126ACC773D2}"/>
          </ac:picMkLst>
        </pc:picChg>
      </pc:sldChg>
      <pc:sldChg chg="addSp modSp mod">
        <pc:chgData name="Germain Faity" userId="3e77f40daf1e3624" providerId="LiveId" clId="{6A6630CD-D48D-4A63-8DE9-41744D088C5C}" dt="2022-11-21T18:18:14.453" v="951" actId="242"/>
        <pc:sldMkLst>
          <pc:docMk/>
          <pc:sldMk cId="3912622715" sldId="283"/>
        </pc:sldMkLst>
        <pc:spChg chg="add mod">
          <ac:chgData name="Germain Faity" userId="3e77f40daf1e3624" providerId="LiveId" clId="{6A6630CD-D48D-4A63-8DE9-41744D088C5C}" dt="2022-11-21T18:15:01.106" v="774" actId="1076"/>
          <ac:spMkLst>
            <pc:docMk/>
            <pc:sldMk cId="3912622715" sldId="283"/>
            <ac:spMk id="3" creationId="{D91C404F-F89D-6B87-3B51-7E06B596536C}"/>
          </ac:spMkLst>
        </pc:spChg>
        <pc:spChg chg="add mod">
          <ac:chgData name="Germain Faity" userId="3e77f40daf1e3624" providerId="LiveId" clId="{6A6630CD-D48D-4A63-8DE9-41744D088C5C}" dt="2022-11-21T18:18:14.453" v="951" actId="242"/>
          <ac:spMkLst>
            <pc:docMk/>
            <pc:sldMk cId="3912622715" sldId="283"/>
            <ac:spMk id="4" creationId="{475006FF-D568-6C62-B096-23FF34F351C7}"/>
          </ac:spMkLst>
        </pc:spChg>
        <pc:picChg chg="mod modCrop">
          <ac:chgData name="Germain Faity" userId="3e77f40daf1e3624" providerId="LiveId" clId="{6A6630CD-D48D-4A63-8DE9-41744D088C5C}" dt="2022-11-21T18:15:01.106" v="774" actId="1076"/>
          <ac:picMkLst>
            <pc:docMk/>
            <pc:sldMk cId="3912622715" sldId="283"/>
            <ac:picMk id="9" creationId="{AFCEA753-F4CF-47ED-BB4A-1B2A78FE57E5}"/>
          </ac:picMkLst>
        </pc:picChg>
      </pc:sldChg>
      <pc:sldChg chg="modSp mod modNotesTx">
        <pc:chgData name="Germain Faity" userId="3e77f40daf1e3624" providerId="LiveId" clId="{6A6630CD-D48D-4A63-8DE9-41744D088C5C}" dt="2022-11-21T18:19:25.887" v="955" actId="20577"/>
        <pc:sldMkLst>
          <pc:docMk/>
          <pc:sldMk cId="1862284612" sldId="285"/>
        </pc:sldMkLst>
        <pc:spChg chg="mod">
          <ac:chgData name="Germain Faity" userId="3e77f40daf1e3624" providerId="LiveId" clId="{6A6630CD-D48D-4A63-8DE9-41744D088C5C}" dt="2022-11-21T18:18:41.116" v="953" actId="27636"/>
          <ac:spMkLst>
            <pc:docMk/>
            <pc:sldMk cId="1862284612" sldId="285"/>
            <ac:spMk id="3" creationId="{00000000-0000-0000-0000-000000000000}"/>
          </ac:spMkLst>
        </pc:spChg>
      </pc:sldChg>
      <pc:sldChg chg="addSp delSp modSp mod modNotesTx">
        <pc:chgData name="Germain Faity" userId="3e77f40daf1e3624" providerId="LiveId" clId="{6A6630CD-D48D-4A63-8DE9-41744D088C5C}" dt="2022-11-21T18:20:52.901" v="987" actId="14100"/>
        <pc:sldMkLst>
          <pc:docMk/>
          <pc:sldMk cId="3037300909" sldId="293"/>
        </pc:sldMkLst>
        <pc:spChg chg="add del">
          <ac:chgData name="Germain Faity" userId="3e77f40daf1e3624" providerId="LiveId" clId="{6A6630CD-D48D-4A63-8DE9-41744D088C5C}" dt="2022-11-21T18:09:09.531" v="711" actId="478"/>
          <ac:spMkLst>
            <pc:docMk/>
            <pc:sldMk cId="3037300909" sldId="293"/>
            <ac:spMk id="3" creationId="{3F5E1782-DBFD-8E41-A10C-9AD84977D3D4}"/>
          </ac:spMkLst>
        </pc:spChg>
        <pc:spChg chg="add mod">
          <ac:chgData name="Germain Faity" userId="3e77f40daf1e3624" providerId="LiveId" clId="{6A6630CD-D48D-4A63-8DE9-41744D088C5C}" dt="2022-11-21T18:09:24.079" v="714" actId="2085"/>
          <ac:spMkLst>
            <pc:docMk/>
            <pc:sldMk cId="3037300909" sldId="293"/>
            <ac:spMk id="5" creationId="{504C50D0-D0E5-4A7C-4C25-24298AD9E1A0}"/>
          </ac:spMkLst>
        </pc:spChg>
        <pc:spChg chg="add mod">
          <ac:chgData name="Germain Faity" userId="3e77f40daf1e3624" providerId="LiveId" clId="{6A6630CD-D48D-4A63-8DE9-41744D088C5C}" dt="2022-11-21T18:20:52.901" v="987" actId="14100"/>
          <ac:spMkLst>
            <pc:docMk/>
            <pc:sldMk cId="3037300909" sldId="293"/>
            <ac:spMk id="7" creationId="{7A29F36A-4DBE-CD28-5927-D7B42CFE9F5A}"/>
          </ac:spMkLst>
        </pc:spChg>
        <pc:picChg chg="mod modCrop">
          <ac:chgData name="Germain Faity" userId="3e77f40daf1e3624" providerId="LiveId" clId="{6A6630CD-D48D-4A63-8DE9-41744D088C5C}" dt="2022-11-21T18:08:59.825" v="709" actId="1076"/>
          <ac:picMkLst>
            <pc:docMk/>
            <pc:sldMk cId="3037300909" sldId="293"/>
            <ac:picMk id="21" creationId="{00000000-0000-0000-0000-000000000000}"/>
          </ac:picMkLst>
        </pc:picChg>
      </pc:sldChg>
      <pc:sldChg chg="addSp modSp mod">
        <pc:chgData name="Germain Faity" userId="3e77f40daf1e3624" providerId="LiveId" clId="{6A6630CD-D48D-4A63-8DE9-41744D088C5C}" dt="2022-11-21T18:32:39.331" v="1341" actId="14100"/>
        <pc:sldMkLst>
          <pc:docMk/>
          <pc:sldMk cId="3154364478" sldId="294"/>
        </pc:sldMkLst>
        <pc:spChg chg="add mod">
          <ac:chgData name="Germain Faity" userId="3e77f40daf1e3624" providerId="LiveId" clId="{6A6630CD-D48D-4A63-8DE9-41744D088C5C}" dt="2022-11-21T18:32:39.331" v="1341" actId="14100"/>
          <ac:spMkLst>
            <pc:docMk/>
            <pc:sldMk cId="3154364478" sldId="294"/>
            <ac:spMk id="5" creationId="{A116F19A-E861-A6E5-5ADC-B849875E9656}"/>
          </ac:spMkLst>
        </pc:spChg>
        <pc:spChg chg="mod">
          <ac:chgData name="Germain Faity" userId="3e77f40daf1e3624" providerId="LiveId" clId="{6A6630CD-D48D-4A63-8DE9-41744D088C5C}" dt="2022-11-21T18:06:41.223" v="700" actId="1076"/>
          <ac:spMkLst>
            <pc:docMk/>
            <pc:sldMk cId="3154364478" sldId="294"/>
            <ac:spMk id="13" creationId="{00000000-0000-0000-0000-000000000000}"/>
          </ac:spMkLst>
        </pc:spChg>
        <pc:spChg chg="mod">
          <ac:chgData name="Germain Faity" userId="3e77f40daf1e3624" providerId="LiveId" clId="{6A6630CD-D48D-4A63-8DE9-41744D088C5C}" dt="2022-11-21T18:06:47.508" v="701" actId="1076"/>
          <ac:spMkLst>
            <pc:docMk/>
            <pc:sldMk cId="3154364478" sldId="294"/>
            <ac:spMk id="18" creationId="{00000000-0000-0000-0000-000000000000}"/>
          </ac:spMkLst>
        </pc:spChg>
        <pc:picChg chg="mod">
          <ac:chgData name="Germain Faity" userId="3e77f40daf1e3624" providerId="LiveId" clId="{6A6630CD-D48D-4A63-8DE9-41744D088C5C}" dt="2022-11-21T18:32:32.356" v="1339" actId="14100"/>
          <ac:picMkLst>
            <pc:docMk/>
            <pc:sldMk cId="3154364478" sldId="294"/>
            <ac:picMk id="21" creationId="{00000000-0000-0000-0000-000000000000}"/>
          </ac:picMkLst>
        </pc:picChg>
      </pc:sldChg>
    </pc:docChg>
  </pc:docChgLst>
  <pc:docChgLst>
    <pc:chgData name="Germain Faity" userId="3e77f40daf1e3624" providerId="LiveId" clId="{E965F215-59A7-45E1-B86D-B7B90AD2F564}"/>
    <pc:docChg chg="undo custSel modSld">
      <pc:chgData name="Germain Faity" userId="3e77f40daf1e3624" providerId="LiveId" clId="{E965F215-59A7-45E1-B86D-B7B90AD2F564}" dt="2022-12-20T13:35:35.942" v="4" actId="20577"/>
      <pc:docMkLst>
        <pc:docMk/>
      </pc:docMkLst>
      <pc:sldChg chg="modSp mod">
        <pc:chgData name="Germain Faity" userId="3e77f40daf1e3624" providerId="LiveId" clId="{E965F215-59A7-45E1-B86D-B7B90AD2F564}" dt="2022-12-20T13:35:35.942" v="4" actId="20577"/>
        <pc:sldMkLst>
          <pc:docMk/>
          <pc:sldMk cId="115896012" sldId="256"/>
        </pc:sldMkLst>
        <pc:spChg chg="mod">
          <ac:chgData name="Germain Faity" userId="3e77f40daf1e3624" providerId="LiveId" clId="{E965F215-59A7-45E1-B86D-B7B90AD2F564}" dt="2022-12-20T13:35:35.942" v="4" actId="20577"/>
          <ac:spMkLst>
            <pc:docMk/>
            <pc:sldMk cId="115896012" sldId="256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72F5B0-9A2F-4A89-ADC1-CA0F50FD6C9B}" type="datetimeFigureOut">
              <a:rPr lang="fr-FR" smtClean="0"/>
              <a:t>20/12/2022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B6A5E-2CE8-4F69-AFFF-DCE0D05974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6871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Bonjour</a:t>
            </a:r>
            <a:r>
              <a:rPr lang="fr-FR" baseline="0" dirty="0"/>
              <a:t> à tous, </a:t>
            </a:r>
          </a:p>
          <a:p>
            <a:endParaRPr lang="fr-FR" baseline="0" dirty="0"/>
          </a:p>
          <a:p>
            <a:r>
              <a:rPr lang="fr-FR" baseline="0" dirty="0"/>
              <a:t>Je tiens à remercier les organisateur de me permettre de présentation mon travail </a:t>
            </a:r>
          </a:p>
          <a:p>
            <a:endParaRPr lang="fr-FR" baseline="0" dirty="0"/>
          </a:p>
          <a:p>
            <a:endParaRPr lang="fr-FR" baseline="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B6A5E-2CE8-4F69-AFFF-DCE0D05974C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4747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latin typeface="Calibri" panose="020F0502020204030204" pitchFamily="34" charset="0"/>
              </a:rPr>
              <a:t>La NSU est un trouble du comportement 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latin typeface="Calibri" panose="020F0502020204030204" pitchFamily="34" charset="0"/>
              </a:rPr>
              <a:t>Ce syndrome est principalement</a:t>
            </a:r>
            <a:r>
              <a:rPr lang="fr-FR" baseline="0" dirty="0">
                <a:latin typeface="Calibri" panose="020F0502020204030204" pitchFamily="34" charset="0"/>
              </a:rPr>
              <a:t> retrouvé après une lésion hémisphérique droite, responsable d’une héminégligence gauche.</a:t>
            </a:r>
            <a:endParaRPr lang="fr-FR" baseline="0" dirty="0"/>
          </a:p>
          <a:p>
            <a:r>
              <a:rPr lang="fr-FR" baseline="0" dirty="0"/>
              <a:t>-------------------</a:t>
            </a:r>
          </a:p>
          <a:p>
            <a:r>
              <a:rPr lang="fr-FR" baseline="0" dirty="0"/>
              <a:t>Il est admis qu’une déviation du référentiel égocentrique en serait la principale cause</a:t>
            </a:r>
          </a:p>
          <a:p>
            <a:r>
              <a:rPr lang="fr-FR" baseline="0" dirty="0"/>
              <a:t>------------------------------</a:t>
            </a:r>
          </a:p>
          <a:p>
            <a:r>
              <a:rPr lang="fr-FR" baseline="0" dirty="0"/>
              <a:t>Parmi les méthodes de rééducation proposées, l’adaptation prismatique décrite pour la première fois par l’équipe de Rossetti à Lyon semble être une des méthodes les plus prometteuses. </a:t>
            </a:r>
          </a:p>
          <a:p>
            <a:r>
              <a:rPr lang="fr-FR" baseline="0" dirty="0"/>
              <a:t>--------------------------------</a:t>
            </a:r>
          </a:p>
          <a:p>
            <a:r>
              <a:rPr lang="fr-FR" baseline="0" dirty="0"/>
              <a:t>Le patient portait des lunettes déviant le regarde de 10° vers la droite, posait son menton sur le support et réalisait 80 pointages rapides en direction d’une cible à droite ou à gauche de façon aléatoire.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B6A5E-2CE8-4F69-AFFF-DCE0D05974C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1043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Deux types d’effets vont être observés pendant</a:t>
            </a:r>
            <a:r>
              <a:rPr lang="fr-FR" baseline="0" dirty="0"/>
              <a:t> et après </a:t>
            </a:r>
            <a:r>
              <a:rPr lang="fr-FR" dirty="0"/>
              <a:t>l’exposition aux</a:t>
            </a:r>
            <a:r>
              <a:rPr lang="fr-FR" baseline="0" dirty="0"/>
              <a:t> prismes: </a:t>
            </a:r>
          </a:p>
          <a:p>
            <a:r>
              <a:rPr lang="fr-FR" baseline="0" dirty="0"/>
              <a:t>- Les effets directs et les effets consécutifs</a:t>
            </a:r>
            <a:endParaRPr lang="fr-FR" dirty="0"/>
          </a:p>
          <a:p>
            <a:endParaRPr lang="fr-FR" dirty="0"/>
          </a:p>
          <a:p>
            <a:r>
              <a:rPr lang="fr-FR" dirty="0"/>
              <a:t>Lors</a:t>
            </a:r>
            <a:r>
              <a:rPr lang="fr-FR" baseline="0" dirty="0"/>
              <a:t> des premiers pointages réalisés avec les prismes, le sujet fait des erreurs motrices importante en direction du biais visuel introduit. </a:t>
            </a:r>
          </a:p>
          <a:p>
            <a:r>
              <a:rPr lang="fr-FR" baseline="0" dirty="0"/>
              <a:t>Il s’agit de </a:t>
            </a:r>
            <a:r>
              <a:rPr lang="fr-FR" b="1" baseline="0" dirty="0"/>
              <a:t>l’effet direct</a:t>
            </a:r>
            <a:r>
              <a:rPr lang="fr-FR" baseline="0" dirty="0"/>
              <a:t>. </a:t>
            </a:r>
          </a:p>
          <a:p>
            <a:r>
              <a:rPr lang="fr-FR" baseline="0" dirty="0"/>
              <a:t>Cette erreur décroit progressivement jusqu’à disparaitre au bout d’une trentaine de pointages. </a:t>
            </a:r>
          </a:p>
          <a:p>
            <a:r>
              <a:rPr lang="fr-FR" baseline="0" dirty="0"/>
              <a:t>C’est le phénomène de compensation. </a:t>
            </a:r>
          </a:p>
          <a:p>
            <a:endParaRPr lang="fr-FR" baseline="0" dirty="0"/>
          </a:p>
          <a:p>
            <a:r>
              <a:rPr lang="fr-FR" baseline="0" dirty="0"/>
              <a:t>Au retrait des prismes, lors des premiers pointages, le sujet fait une erreur motrice dans la direction opposée au biais directionnel. </a:t>
            </a:r>
          </a:p>
          <a:p>
            <a:r>
              <a:rPr lang="fr-FR" baseline="0" dirty="0"/>
              <a:t>Il s’agit </a:t>
            </a:r>
            <a:r>
              <a:rPr lang="fr-FR" b="1" baseline="0" dirty="0"/>
              <a:t>des effets consécutifs. </a:t>
            </a:r>
            <a:endParaRPr lang="fr-FR" b="0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b="0" baseline="0" dirty="0"/>
              <a:t>Ce sont </a:t>
            </a:r>
            <a:r>
              <a:rPr lang="fr-FR" b="1" baseline="0" dirty="0"/>
              <a:t>CES effets </a:t>
            </a:r>
            <a:r>
              <a:rPr lang="fr-FR" b="0" baseline="0" dirty="0"/>
              <a:t>qui nous intéresse pour la rééducation de l’héminégligence. </a:t>
            </a:r>
            <a:endParaRPr lang="fr-FR" dirty="0"/>
          </a:p>
          <a:p>
            <a:r>
              <a:rPr lang="fr-FR" dirty="0"/>
              <a:t>********************************************************</a:t>
            </a:r>
          </a:p>
          <a:p>
            <a:r>
              <a:rPr lang="fr-FR" dirty="0"/>
              <a:t>Différentes</a:t>
            </a:r>
            <a:r>
              <a:rPr lang="fr-FR" baseline="0" dirty="0"/>
              <a:t> mesures ont été développées afin d’évaluer l’effet consécutif: </a:t>
            </a:r>
          </a:p>
          <a:p>
            <a:endParaRPr lang="fr-FR" dirty="0"/>
          </a:p>
          <a:p>
            <a:r>
              <a:rPr lang="fr-FR" dirty="0"/>
              <a:t>Le droit devant manuel,</a:t>
            </a:r>
            <a:r>
              <a:rPr lang="fr-FR" baseline="0" dirty="0"/>
              <a:t> </a:t>
            </a:r>
            <a:r>
              <a:rPr lang="fr-FR" baseline="0" dirty="0" err="1"/>
              <a:t>SSAm</a:t>
            </a:r>
            <a:endParaRPr lang="fr-FR" dirty="0"/>
          </a:p>
          <a:p>
            <a:r>
              <a:rPr lang="fr-FR" dirty="0"/>
              <a:t>le sujet effectue 10 </a:t>
            </a:r>
            <a:r>
              <a:rPr lang="fr-FR" baseline="0" dirty="0"/>
              <a:t>pointages en direction de son droit devant avec les yeux fermés. </a:t>
            </a:r>
          </a:p>
          <a:p>
            <a:r>
              <a:rPr lang="fr-FR" baseline="0" dirty="0"/>
              <a:t>Il mesure </a:t>
            </a:r>
            <a:r>
              <a:rPr lang="fr-FR" b="1" baseline="0" dirty="0"/>
              <a:t>la composante proprioceptive </a:t>
            </a:r>
            <a:r>
              <a:rPr lang="fr-FR" baseline="0" dirty="0"/>
              <a:t>uniquement et met en évidence </a:t>
            </a:r>
            <a:r>
              <a:rPr lang="fr-FR" b="1" baseline="0" dirty="0"/>
              <a:t>l’alignement du référentiel égocentrique </a:t>
            </a:r>
          </a:p>
          <a:p>
            <a:r>
              <a:rPr lang="fr-FR" baseline="0" dirty="0"/>
              <a:t>Il s’agit du test pour lequel l’effet des prismes est le plus important et qui présente la plus grande corrélation avec l’amélioration des patients </a:t>
            </a:r>
          </a:p>
          <a:p>
            <a:endParaRPr lang="fr-FR" baseline="0" dirty="0"/>
          </a:p>
          <a:p>
            <a:r>
              <a:rPr lang="fr-FR" baseline="0" dirty="0"/>
              <a:t>Le pointage sans rétroaction visuelle en boucle ouverte, le VOL, le sujet doit regarder une cible située au milieu, fermer les yeux puis pointer en direction de la cible à 10 reprises.</a:t>
            </a:r>
          </a:p>
          <a:p>
            <a:r>
              <a:rPr lang="fr-FR" baseline="0" dirty="0"/>
              <a:t>Il permet de mesurer les effets visuels </a:t>
            </a:r>
            <a:r>
              <a:rPr lang="fr-FR" b="1" baseline="0" dirty="0"/>
              <a:t>ET</a:t>
            </a:r>
            <a:r>
              <a:rPr lang="fr-FR" baseline="0" dirty="0"/>
              <a:t> proprioceptifs dans le même temps 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B6A5E-2CE8-4F69-AFFF-DCE0D05974C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0154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/>
              <a:t>Ce protocole de rééducation étant contraignant et peu utilisé en pratique, un logiciel de réalité virtuelle immersive, </a:t>
            </a:r>
            <a:r>
              <a:rPr lang="fr-FR" baseline="0" dirty="0" err="1"/>
              <a:t>Protopointage</a:t>
            </a:r>
            <a:r>
              <a:rPr lang="fr-FR" baseline="0" dirty="0"/>
              <a:t>, a été développé, permettant de mimer cette thérapie dans un environnement virtuel. </a:t>
            </a:r>
          </a:p>
          <a:p>
            <a:endParaRPr lang="fr-FR" baseline="0" dirty="0"/>
          </a:p>
          <a:p>
            <a:r>
              <a:rPr lang="fr-FR" baseline="0" dirty="0"/>
              <a:t>L’effet de l’adaptation prismatique en réalité virtuelle n’a pour l’instant pas été évalué quantitativement. </a:t>
            </a:r>
          </a:p>
          <a:p>
            <a:r>
              <a:rPr lang="fr-FR" baseline="0" dirty="0"/>
              <a:t>D’autre part, l’outil de mesure dans sa version virtuelle n’a pas été validé. </a:t>
            </a:r>
          </a:p>
          <a:p>
            <a:endParaRPr lang="fr-FR" baseline="0" dirty="0"/>
          </a:p>
          <a:p>
            <a:r>
              <a:rPr lang="fr-FR" baseline="0" dirty="0"/>
              <a:t>C’est dans ce contexte que nous avons réalisé notre étude </a:t>
            </a:r>
          </a:p>
          <a:p>
            <a:r>
              <a:rPr lang="fr-FR" baseline="0" dirty="0"/>
              <a:t>--------------------------------------------</a:t>
            </a:r>
          </a:p>
          <a:p>
            <a:r>
              <a:rPr lang="fr-FR" dirty="0"/>
              <a:t>Nous</a:t>
            </a:r>
            <a:r>
              <a:rPr lang="fr-FR" baseline="0" dirty="0"/>
              <a:t> avons mené deux études prospectives sur des sujets sains. </a:t>
            </a:r>
          </a:p>
          <a:p>
            <a:endParaRPr lang="fr-FR" baseline="0" dirty="0"/>
          </a:p>
          <a:p>
            <a:r>
              <a:rPr lang="fr-FR" baseline="0" dirty="0"/>
              <a:t>Le première avait pour but de comparer l’exposition prismatique en réalité virtuelle à l’exposition aux lunettes prismatiques. </a:t>
            </a:r>
          </a:p>
          <a:p>
            <a:r>
              <a:rPr lang="fr-FR" baseline="0" dirty="0"/>
              <a:t>L’hypothèse H1 est que … </a:t>
            </a:r>
          </a:p>
          <a:p>
            <a:endParaRPr lang="fr-FR" baseline="0" dirty="0"/>
          </a:p>
          <a:p>
            <a:r>
              <a:rPr lang="fr-FR" baseline="0" dirty="0"/>
              <a:t>La seconde était une étude de validation de l’outil HTC Vive de réalité virtuelle pour la mesure des déviation par rapport au système de capture du mouvement </a:t>
            </a:r>
          </a:p>
          <a:p>
            <a:r>
              <a:rPr lang="fr-FR" baseline="0" dirty="0"/>
              <a:t>L’hypothèse H2 est que ………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B6A5E-2CE8-4F69-AFFF-DCE0D05974C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4224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/>
              <a:t>En condition réelle, pour l’exposition prismatique, n</a:t>
            </a:r>
            <a:r>
              <a:rPr lang="fr-FR" dirty="0"/>
              <a:t>ous avons utilisé le même matériel que celui utilisé</a:t>
            </a:r>
            <a:r>
              <a:rPr lang="fr-FR" baseline="0" dirty="0"/>
              <a:t> dans le protocole de Rossetti.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Pour la mesure des angles de déviation, nous avons utilisé le système de motion capture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Zebris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CMS20s. </a:t>
            </a:r>
          </a:p>
          <a:p>
            <a:endParaRPr lang="fr-FR" baseline="0" dirty="0"/>
          </a:p>
          <a:p>
            <a:r>
              <a:rPr lang="fr-FR" baseline="0" dirty="0"/>
              <a:t>En condition virtuelle, nous avons utilisé </a:t>
            </a:r>
            <a:r>
              <a:rPr lang="fr-FR" dirty="0"/>
              <a:t>un système de réalité</a:t>
            </a:r>
            <a:r>
              <a:rPr lang="fr-FR" baseline="0" dirty="0"/>
              <a:t> virtuelle immersive de type HTC vive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**************************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sujets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étaient installés de la même façon dans les deux conditions et réalisaient les pointages à l’aide du contrôleur</a:t>
            </a:r>
          </a:p>
          <a:p>
            <a:endParaRPr lang="fr-FR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condition virtuelle, le sujet visualisait les cibles dans le casque ou un écran noir pour le 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SSAm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*************************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Nous avons inclus 10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sujets sains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séries de tests ont été effectuées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série réelle ici représentée (mesures et exposition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condition réelle)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la série mixte (mesures en condition réelle,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exposition virtuelle)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la série virtuelle (mesures et exposition virtuelle) 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sujets ont effectué les 3 séries à raison d’une série par jour de test espacées de 48h d’intervalle au minimum.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B6A5E-2CE8-4F69-AFFF-DCE0D05974C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1549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Pour valider l’hypothèse H1, nous</a:t>
            </a:r>
            <a:r>
              <a:rPr lang="fr-FR" baseline="0" dirty="0"/>
              <a:t> avons comparé le </a:t>
            </a:r>
            <a:r>
              <a:rPr lang="fr-FR" baseline="0" dirty="0" err="1"/>
              <a:t>SSAm</a:t>
            </a:r>
            <a:r>
              <a:rPr lang="fr-FR" baseline="0" dirty="0"/>
              <a:t> et le VOL mesuré avec le </a:t>
            </a:r>
            <a:r>
              <a:rPr lang="fr-FR" baseline="0" dirty="0" err="1"/>
              <a:t>Zebris</a:t>
            </a:r>
            <a:r>
              <a:rPr lang="fr-FR" baseline="0" dirty="0"/>
              <a:t> avant et après exposition aux prismes réels et aux prismes virtuels.  </a:t>
            </a: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L’angle de déviation a été calculé comme la différence angulaire entre l’axe du droit devant et la position finale du contrôleur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L’angle moyen de 10 pointages a été retenu pour les comparaisons.</a:t>
            </a:r>
            <a:endParaRPr lang="fr-FR" baseline="0" dirty="0"/>
          </a:p>
          <a:p>
            <a:endParaRPr lang="fr-FR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u="sng" baseline="0" dirty="0"/>
              <a:t>Nous avons utilisé un test paramétrique d’équivalence des traitements avec un seuil de confiance fixé à 95%. </a:t>
            </a:r>
          </a:p>
          <a:p>
            <a:endParaRPr lang="fr-FR" baseline="0" dirty="0"/>
          </a:p>
          <a:p>
            <a:r>
              <a:rPr lang="fr-FR" baseline="0" dirty="0"/>
              <a:t>Nous voyons ici la différence entre l’angle post et l’angle </a:t>
            </a:r>
            <a:r>
              <a:rPr lang="fr-FR" baseline="0" dirty="0" err="1"/>
              <a:t>pré-exposition</a:t>
            </a:r>
            <a:r>
              <a:rPr lang="fr-FR" baseline="0" dirty="0"/>
              <a:t>, qui représente la déviation induite par les prismes. </a:t>
            </a:r>
          </a:p>
          <a:p>
            <a:r>
              <a:rPr lang="fr-FR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modalité tout réel est représentée en violet, la modalité mixte en rose et la modalité tout virtuel en orange.</a:t>
            </a:r>
            <a:r>
              <a:rPr lang="fr-FR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fr-FR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Pour le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SSAm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sur le graphique de gauche, 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test d’équivalence a permis de montrer la non-infériorité de la modalité « mixte » par rapport à la modalité « réelle » mais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pas l’inverse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second test a permis de montrer la non-infériorité de la modalité « réelle » par rapport à la modalité « virtuelle » mais pas l’inverse. </a:t>
            </a:r>
          </a:p>
          <a:p>
            <a:pPr marL="0" indent="0">
              <a:buFontTx/>
              <a:buNone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Nous ne pouvons donc conclure sur l’équivalence des traitements, malgré l’absence de différence significative entre les 2 groupes </a:t>
            </a:r>
            <a:endParaRPr lang="fr-FR" baseline="0" dirty="0"/>
          </a:p>
          <a:p>
            <a:r>
              <a:rPr lang="fr-FR" baseline="0" dirty="0"/>
              <a:t>*************************************************</a:t>
            </a:r>
          </a:p>
          <a:p>
            <a:r>
              <a:rPr lang="fr-FR" baseline="0" dirty="0"/>
              <a:t>Pour le VOL </a:t>
            </a:r>
          </a:p>
          <a:p>
            <a:r>
              <a:rPr lang="fr-FR" baseline="0" dirty="0"/>
              <a:t>Le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 d’équivalence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permis de montrer la non-infériorité de la modalité « mixte » par rapport à la modalité « réelle » 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mais pas l’inverse </a:t>
            </a:r>
          </a:p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second test a permis de montrer la non-infériorité de la modalité « virtuelle » par rapport à la modalité « réelle » et inversement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prismes réels et des prismes virtuels sont donc équivalents lorsque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déviation est mesurée avec le VOL</a:t>
            </a:r>
          </a:p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********************************************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plus,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nous avons montré avec l’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ANOVA que les prismes ont induit une déviation de 4.22° vers la gauche sur le test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SSAm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de 2.81° vers la gauche sur le test VOL, quelle que soit la modalité d’exposition utilisée.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B6A5E-2CE8-4F69-AFFF-DCE0D05974C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4504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Pour l’hypothèse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H2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Nous avons utilisé un test paramétrique r² ainsi qu’un test ICC </a:t>
            </a:r>
            <a:r>
              <a:rPr lang="fr-FR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avec un 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seuil de confiance de 95%. </a:t>
            </a:r>
            <a:endParaRPr lang="fr-FR" sz="1200" b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Nous avons pris l’angle moyen de la série de 10 pointages en pré et post-exposition.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 le graphique de corrélation, ici représenté</a:t>
            </a:r>
            <a:endParaRPr lang="fr-FR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Nous voyons que l’angle de déviation mesuré avec l’HTC-Vive se rapproche de celui mesuré avec le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Zebris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avec une excellente corrélation (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r² calculé est de 0,92 avec un ICC à 0,95) </a:t>
            </a:r>
          </a:p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Nous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avons pu montrer avec le graphique de 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Bland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Altmann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l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’angle mesuré par l’HTC était plus petit de 0,52° que celui mesuré par le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Zebris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95% des angles de déviation obtenus avec le HTC vive avait une erreur comprise entre -2.84° et +1.79°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B6A5E-2CE8-4F69-AFFF-DCE0D05974C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0368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conclusion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Notre étude sur l’utilisation des prismes en réalité virtuelle est encourageante quant à l’efficacité de ces prismes et aux qualités métrologiques de ce système. </a:t>
            </a:r>
          </a:p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réalité virtuelle présente de nombreux avantages tel que : 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Des mesures des effets consécutifs plus simples </a:t>
            </a:r>
          </a:p>
          <a:p>
            <a:pPr marL="0" indent="0">
              <a:buFontTx/>
              <a:buNone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 encore la possibilité de paramétrer le degré de déviation</a:t>
            </a:r>
          </a:p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études futures sont à réaliser afin d’évaluer l’efficacité des prismes virtuels chez les patients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héminégligents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B6A5E-2CE8-4F69-AFFF-DCE0D05974C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8041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1A867C1-3E9E-4980-9A59-96CACB6D8A11}" type="datetime1">
              <a:rPr lang="fr-FR" smtClean="0"/>
              <a:t>20/12/2022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7D75292-F35F-493B-912F-542D9209FC06}" type="slidenum">
              <a:rPr lang="fr-FR" smtClean="0"/>
              <a:t>‹N°›</a:t>
            </a:fld>
            <a:endParaRPr lang="fr-FR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035063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136D-70A8-40F4-A616-61F24A7643A2}" type="datetime1">
              <a:rPr lang="fr-FR" smtClean="0"/>
              <a:t>20/12/2022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75292-F35F-493B-912F-542D9209FC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5542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1C8E1-6776-49D4-999E-C2D9A047F4E1}" type="datetime1">
              <a:rPr lang="fr-FR" smtClean="0"/>
              <a:t>20/12/2022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75292-F35F-493B-912F-542D9209FC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0551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1667-BBC3-4D87-949A-F7EAED0FD034}" type="datetime1">
              <a:rPr lang="fr-FR" smtClean="0"/>
              <a:t>20/12/2022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37142" y="6453386"/>
            <a:ext cx="1596292" cy="404614"/>
          </a:xfrm>
        </p:spPr>
        <p:txBody>
          <a:bodyPr/>
          <a:lstStyle/>
          <a:p>
            <a:fld id="{A7D75292-F35F-493B-912F-542D9209FC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0460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A106A8-33E6-4709-BB81-73CFCFE349D2}" type="datetime1">
              <a:rPr lang="fr-FR" smtClean="0"/>
              <a:t>20/12/2022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7D75292-F35F-493B-912F-542D9209FC06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6109367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D9A2-FA97-4BF2-A1B3-D454D749AF3F}" type="datetime1">
              <a:rPr lang="fr-FR" smtClean="0"/>
              <a:t>20/12/2022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75292-F35F-493B-912F-542D9209FC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9490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836C-C2A5-48EE-9007-F9232DC98C9E}" type="datetime1">
              <a:rPr lang="fr-FR" smtClean="0"/>
              <a:t>20/12/2022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75292-F35F-493B-912F-542D9209FC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744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6E610-5136-4192-AA10-6538C30F35D6}" type="datetime1">
              <a:rPr lang="fr-FR" smtClean="0"/>
              <a:t>20/12/2022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75292-F35F-493B-912F-542D9209FC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126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B77E6-148E-498A-ACA0-8759C5732ECF}" type="datetime1">
              <a:rPr lang="fr-FR" smtClean="0"/>
              <a:t>20/12/2022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75292-F35F-493B-912F-542D9209FC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9797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569751-C244-4033-9AE6-F62ECD8B480C}" type="datetime1">
              <a:rPr lang="fr-FR" smtClean="0"/>
              <a:t>20/12/2022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7D75292-F35F-493B-912F-542D9209FC06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08391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2CDD01-B7DC-4713-AD4E-E86C877D11C4}" type="datetime1">
              <a:rPr lang="fr-FR" smtClean="0"/>
              <a:t>20/12/2022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7D75292-F35F-493B-912F-542D9209FC06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90640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A658A2DC-0D5A-433B-98D0-6D99824B2C63}" type="datetime1">
              <a:rPr lang="fr-FR" smtClean="0"/>
              <a:t>20/12/2022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A7D75292-F35F-493B-912F-542D9209FC06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92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39520" y="2092960"/>
            <a:ext cx="9672320" cy="2353993"/>
          </a:xfrm>
        </p:spPr>
        <p:txBody>
          <a:bodyPr anchor="ctr">
            <a:noAutofit/>
          </a:bodyPr>
          <a:lstStyle/>
          <a:p>
            <a:r>
              <a:rPr lang="fr-FR" sz="3600" b="1" dirty="0"/>
              <a:t>Etude de validation chez le sujet sain d'un outil de quantification et de rééducation de la NSU par adaptation prismatique en réalité virtuelle immersive</a:t>
            </a:r>
            <a:endParaRPr lang="fr-FR" sz="3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7933" y="219885"/>
            <a:ext cx="1304268" cy="1304268"/>
          </a:xfrm>
          <a:prstGeom prst="rect">
            <a:avLst/>
          </a:prstGeom>
        </p:spPr>
      </p:pic>
      <p:pic>
        <p:nvPicPr>
          <p:cNvPr id="6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10073640" y="395813"/>
            <a:ext cx="1676400" cy="95241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8234" y="329271"/>
            <a:ext cx="1517781" cy="108549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27143" y="5574367"/>
            <a:ext cx="5639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Présentée le 01.12.2022 </a:t>
            </a:r>
          </a:p>
          <a:p>
            <a:r>
              <a:rPr lang="fr-FR" b="1" dirty="0"/>
              <a:t>Y. </a:t>
            </a:r>
            <a:r>
              <a:rPr lang="fr-FR" b="1" dirty="0" err="1"/>
              <a:t>Sidahmed</a:t>
            </a:r>
            <a:r>
              <a:rPr lang="fr-FR" dirty="0"/>
              <a:t>, G. Faity, S. </a:t>
            </a:r>
            <a:r>
              <a:rPr lang="fr-FR" dirty="0" err="1"/>
              <a:t>Fazilleau</a:t>
            </a:r>
            <a:r>
              <a:rPr lang="fr-FR" dirty="0"/>
              <a:t>, I. Laffont, J. Froger </a:t>
            </a:r>
          </a:p>
        </p:txBody>
      </p:sp>
      <p:pic>
        <p:nvPicPr>
          <p:cNvPr id="1026" name="Picture 2" descr="EuroMov DHM | Digital Health in Motion">
            <a:extLst>
              <a:ext uri="{FF2B5EF4-FFF2-40B4-BE49-F238E27FC236}">
                <a16:creationId xmlns:a16="http://schemas.microsoft.com/office/drawing/2014/main" id="{BABD9F9B-71DF-F19D-C027-738AA7859A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52" t="42333" r="3030" b="1"/>
          <a:stretch/>
        </p:blipFill>
        <p:spPr bwMode="auto">
          <a:xfrm>
            <a:off x="4718970" y="410382"/>
            <a:ext cx="1647825" cy="94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96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7973" y="1050579"/>
            <a:ext cx="11015620" cy="58074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Définition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400" dirty="0">
                <a:latin typeface="Calibri" panose="020F0502020204030204" pitchFamily="34" charset="0"/>
              </a:rPr>
              <a:t>Trouble neuropsychologique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400" dirty="0">
                <a:latin typeface="Calibri" panose="020F0502020204030204" pitchFamily="34" charset="0"/>
              </a:rPr>
              <a:t>« Difficultés à signaler, répondre ou à orienter son attention vers des stimuli présents du côté opposé à la lésion cérébrale » </a:t>
            </a:r>
            <a:r>
              <a:rPr lang="fr-FR" sz="1400" i="1" dirty="0" err="1">
                <a:latin typeface="Calibri" panose="020F0502020204030204" pitchFamily="34" charset="0"/>
              </a:rPr>
              <a:t>Heilman</a:t>
            </a:r>
            <a:r>
              <a:rPr lang="fr-FR" sz="1400" dirty="0">
                <a:latin typeface="Calibri" panose="020F0502020204030204" pitchFamily="34" charset="0"/>
              </a:rPr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400" dirty="0">
                <a:latin typeface="Calibri" panose="020F0502020204030204" pitchFamily="34" charset="0"/>
              </a:rPr>
              <a:t>Non imputable à un déficit sensoriel ou moteur.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1400" dirty="0">
                <a:latin typeface="Calibri" panose="020F0502020204030204" pitchFamily="34" charset="0"/>
              </a:rPr>
              <a:t>Lésion hémisphérique droite principalement 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1400" dirty="0">
                <a:latin typeface="Calibri" panose="020F0502020204030204" pitchFamily="34" charset="0"/>
              </a:rPr>
              <a:t>Déviation du référentiel égocentrique </a:t>
            </a:r>
          </a:p>
          <a:p>
            <a:pPr marL="0" indent="0">
              <a:spcBef>
                <a:spcPts val="1200"/>
              </a:spcBef>
              <a:buNone/>
            </a:pPr>
            <a:endParaRPr lang="fr-FR" sz="14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fr-FR" sz="1400" b="1" dirty="0">
                <a:solidFill>
                  <a:srgbClr val="C00000"/>
                </a:solidFill>
                <a:latin typeface="Calibri" panose="020F0502020204030204" pitchFamily="34" charset="0"/>
              </a:rPr>
              <a:t>Méthode de rééducation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r-FR" sz="1400" b="1" dirty="0">
                <a:solidFill>
                  <a:schemeClr val="tx1"/>
                </a:solidFill>
                <a:latin typeface="Calibri" panose="020F0502020204030204" pitchFamily="34" charset="0"/>
              </a:rPr>
              <a:t>Adaptation prismatique ++ 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  <a:latin typeface="Calibri" panose="020F0502020204030204" pitchFamily="34" charset="0"/>
              </a:rPr>
              <a:t>Lunettes déviant le regard de 10° vers la droite 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  <a:latin typeface="Calibri" panose="020F0502020204030204" pitchFamily="34" charset="0"/>
              </a:rPr>
              <a:t>50 à 100 pointages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fr-FR" sz="1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fr-FR" sz="1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530352" lvl="1" indent="0">
              <a:spcBef>
                <a:spcPts val="1200"/>
              </a:spcBef>
              <a:buNone/>
            </a:pPr>
            <a:r>
              <a:rPr lang="fr-FR" sz="1400" dirty="0">
                <a:solidFill>
                  <a:schemeClr val="tx1"/>
                </a:solidFill>
                <a:latin typeface="Calibri" panose="020F0502020204030204" pitchFamily="34" charset="0"/>
              </a:rPr>
              <a:t>				                                                    </a:t>
            </a:r>
            <a:r>
              <a:rPr lang="fr-FR" sz="1400" i="0" dirty="0">
                <a:latin typeface="Calibri" panose="020F0502020204030204" pitchFamily="34" charset="0"/>
                <a:cs typeface="Calibri" panose="020F0502020204030204" pitchFamily="34" charset="0"/>
              </a:rPr>
              <a:t>Tutoriel Adaptation prismatique (</a:t>
            </a:r>
            <a:r>
              <a:rPr lang="fr-FR" sz="1400" i="0" dirty="0" err="1">
                <a:latin typeface="Calibri" panose="020F0502020204030204" pitchFamily="34" charset="0"/>
                <a:cs typeface="Calibri" panose="020F0502020204030204" pitchFamily="34" charset="0"/>
              </a:rPr>
              <a:t>Prs</a:t>
            </a:r>
            <a:r>
              <a:rPr lang="fr-FR" sz="1400" i="0" dirty="0">
                <a:latin typeface="Calibri" panose="020F0502020204030204" pitchFamily="34" charset="0"/>
                <a:cs typeface="Calibri" panose="020F0502020204030204" pitchFamily="34" charset="0"/>
              </a:rPr>
              <a:t> Y. </a:t>
            </a:r>
            <a:r>
              <a:rPr lang="fr-FR" sz="1400" i="0" dirty="0" err="1">
                <a:latin typeface="Calibri" panose="020F0502020204030204" pitchFamily="34" charset="0"/>
                <a:cs typeface="Calibri" panose="020F0502020204030204" pitchFamily="34" charset="0"/>
              </a:rPr>
              <a:t>Rosseti</a:t>
            </a:r>
            <a:r>
              <a:rPr lang="fr-FR" sz="1400" i="0" dirty="0">
                <a:latin typeface="Calibri" panose="020F0502020204030204" pitchFamily="34" charset="0"/>
                <a:cs typeface="Calibri" panose="020F0502020204030204" pitchFamily="34" charset="0"/>
              </a:rPr>
              <a:t> et G. Rode)</a:t>
            </a:r>
          </a:p>
          <a:p>
            <a:pPr marL="530352" lvl="1" indent="0">
              <a:spcBef>
                <a:spcPts val="1200"/>
              </a:spcBef>
              <a:buNone/>
            </a:pPr>
            <a:endParaRPr lang="fr-FR" sz="1400" dirty="0">
              <a:highlight>
                <a:srgbClr val="FFFF00"/>
              </a:highlight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fr-FR" sz="1400" dirty="0"/>
          </a:p>
        </p:txBody>
      </p:sp>
      <p:sp>
        <p:nvSpPr>
          <p:cNvPr id="4" name="ZoneTexte 3"/>
          <p:cNvSpPr txBox="1"/>
          <p:nvPr/>
        </p:nvSpPr>
        <p:spPr>
          <a:xfrm>
            <a:off x="1026359" y="128548"/>
            <a:ext cx="63844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latin typeface="Calibri" panose="020F0502020204030204" pitchFamily="34" charset="0"/>
                <a:cs typeface="Calibri" panose="020F0502020204030204" pitchFamily="34" charset="0"/>
              </a:rPr>
              <a:t>La négligence spatiale unilatérale </a:t>
            </a:r>
          </a:p>
          <a:p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75292-F35F-493B-912F-542D9209FC06}" type="slidenum">
              <a:rPr lang="fr-FR" smtClean="0"/>
              <a:t>2</a:t>
            </a:fld>
            <a:endParaRPr lang="fr-FR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411" y="2237326"/>
            <a:ext cx="4807576" cy="363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16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1428" y="77033"/>
            <a:ext cx="7499754" cy="688242"/>
          </a:xfrm>
        </p:spPr>
        <p:txBody>
          <a:bodyPr>
            <a:normAutofit fontScale="90000"/>
          </a:bodyPr>
          <a:lstStyle/>
          <a:p>
            <a:r>
              <a:rPr lang="fr-FR" sz="3200" b="1" dirty="0">
                <a:latin typeface="Calibri" panose="020F0502020204030204" pitchFamily="34" charset="0"/>
                <a:cs typeface="Calibri" panose="020F0502020204030204" pitchFamily="34" charset="0"/>
              </a:rPr>
              <a:t>Effet des prismes et mesure de ces effets </a:t>
            </a:r>
            <a:br>
              <a:rPr lang="fr-FR" b="1" dirty="0"/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75292-F35F-493B-912F-542D9209FC06}" type="slidenum">
              <a:rPr lang="fr-FR" smtClean="0"/>
              <a:t>3</a:t>
            </a:fld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055212" y="3827427"/>
            <a:ext cx="1032398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droit devant manuel, « Subjective Straight </a:t>
            </a:r>
            <a:r>
              <a:rPr lang="fr-FR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Ahead</a:t>
            </a:r>
            <a:r>
              <a:rPr lang="fr-F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 »,  SSAm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Composante proprioceptive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Alignement du référentiel égocentrique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Effet des prismes est le plus important </a:t>
            </a:r>
          </a:p>
          <a:p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pointage sans rétroaction visuelle en boucle ouverte « Visual Open Loop </a:t>
            </a:r>
            <a:r>
              <a:rPr lang="fr-FR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pointing</a:t>
            </a:r>
            <a:r>
              <a:rPr lang="fr-F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», VOL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Effets visuels ET proprioceptifs  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1055212" y="542724"/>
            <a:ext cx="3552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Effets directs et effets consécutifs 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055212" y="3429000"/>
            <a:ext cx="3171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Mesure des effets consécutifs </a:t>
            </a:r>
          </a:p>
        </p:txBody>
      </p:sp>
      <p:pic>
        <p:nvPicPr>
          <p:cNvPr id="21" name="Image 20" descr="Une image contenant texte, arme&#10;&#10;Description générée automatiquement"/>
          <p:cNvPicPr/>
          <p:nvPr/>
        </p:nvPicPr>
        <p:blipFill>
          <a:blip r:embed="rId3"/>
          <a:stretch>
            <a:fillRect/>
          </a:stretch>
        </p:blipFill>
        <p:spPr>
          <a:xfrm>
            <a:off x="4226914" y="940319"/>
            <a:ext cx="4759924" cy="2166855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365559" y="3142142"/>
            <a:ext cx="6629468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38088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/>
            <a:r>
              <a:rPr lang="fr-FR" sz="1000" dirty="0">
                <a:latin typeface="Calibri" panose="020F0502020204030204" pitchFamily="34" charset="0"/>
                <a:cs typeface="Calibri" panose="020F0502020204030204" pitchFamily="34" charset="0"/>
              </a:rPr>
              <a:t>Rode G, Lacour S, </a:t>
            </a:r>
            <a:r>
              <a:rPr lang="fr-FR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Jacquin</a:t>
            </a:r>
            <a:r>
              <a:rPr lang="fr-FR" sz="1000" dirty="0">
                <a:latin typeface="Calibri" panose="020F0502020204030204" pitchFamily="34" charset="0"/>
                <a:cs typeface="Calibri" panose="020F0502020204030204" pitchFamily="34" charset="0"/>
              </a:rPr>
              <a:t>-Courtois S, </a:t>
            </a:r>
            <a:r>
              <a:rPr lang="fr-FR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Pisella</a:t>
            </a:r>
            <a:r>
              <a:rPr lang="fr-FR" sz="1000" dirty="0">
                <a:latin typeface="Calibri" panose="020F0502020204030204" pitchFamily="34" charset="0"/>
                <a:cs typeface="Calibri" panose="020F0502020204030204" pitchFamily="34" charset="0"/>
              </a:rPr>
              <a:t> L, Michel C, </a:t>
            </a:r>
            <a:r>
              <a:rPr lang="fr-FR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Revol</a:t>
            </a:r>
            <a:r>
              <a:rPr lang="fr-FR" sz="1000" dirty="0">
                <a:latin typeface="Calibri" panose="020F0502020204030204" pitchFamily="34" charset="0"/>
                <a:cs typeface="Calibri" panose="020F0502020204030204" pitchFamily="34" charset="0"/>
              </a:rPr>
              <a:t> P, et al. </a:t>
            </a:r>
            <a:r>
              <a:rPr lang="en-US" sz="1000" b="1" dirty="0">
                <a:latin typeface="Calibri" panose="020F0502020204030204" pitchFamily="34" charset="0"/>
                <a:cs typeface="Calibri" panose="020F0502020204030204" pitchFamily="34" charset="0"/>
              </a:rPr>
              <a:t>Long-term sensorimotor and </a:t>
            </a:r>
            <a:r>
              <a:rPr lang="en-US" sz="1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therapeutical</a:t>
            </a:r>
            <a:r>
              <a:rPr lang="en-US" sz="1000" b="1" dirty="0">
                <a:latin typeface="Calibri" panose="020F0502020204030204" pitchFamily="34" charset="0"/>
                <a:cs typeface="Calibri" panose="020F0502020204030204" pitchFamily="34" charset="0"/>
              </a:rPr>
              <a:t> effects of a mild regime of prism adaptation in spatial neglect. A double-blind RCT essay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. Ann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Phys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Rehabil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Med.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avr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2015 </a:t>
            </a:r>
            <a:endParaRPr kumimoji="0" lang="fr-FR" altLang="fr-FR" sz="9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364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28239" y="1515126"/>
            <a:ext cx="11199446" cy="40066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Deux études prospectives sur des sujets sains </a:t>
            </a:r>
          </a:p>
          <a:p>
            <a:pPr marL="0" indent="0">
              <a:buNone/>
            </a:pPr>
            <a:endParaRPr lang="fr-F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Comparer l’exposition prismatique en réalité virtuelle à l’exposition aux lunettes prismatiques </a:t>
            </a:r>
          </a:p>
          <a:p>
            <a:pPr marL="0" indent="0">
              <a:buNone/>
            </a:pPr>
            <a:r>
              <a:rPr lang="fr-FR" i="1" dirty="0">
                <a:latin typeface="Calibri" panose="020F0502020204030204" pitchFamily="34" charset="0"/>
                <a:cs typeface="Calibri" panose="020F0502020204030204" pitchFamily="34" charset="0"/>
              </a:rPr>
              <a:t>       H1: l’adaptation prismatique en condition virtuelle est au moins aussi efficace que l’adaptation  prismatique en condition réelle </a:t>
            </a:r>
          </a:p>
          <a:p>
            <a:pPr marL="0" indent="0">
              <a:buNone/>
            </a:pP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Etude de validation de l’outil HTC vive pour la mesure des angles de déviation par rapport au </a:t>
            </a:r>
            <a:r>
              <a:rPr lang="fr-FR" b="1" dirty="0" err="1">
                <a:latin typeface="Calibri" panose="020F0502020204030204" pitchFamily="34" charset="0"/>
                <a:cs typeface="Calibri" panose="020F0502020204030204" pitchFamily="34" charset="0"/>
              </a:rPr>
              <a:t>Zebris</a:t>
            </a: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fr-FR" i="1" dirty="0">
                <a:latin typeface="Calibri" panose="020F0502020204030204" pitchFamily="34" charset="0"/>
                <a:cs typeface="Calibri" panose="020F0502020204030204" pitchFamily="34" charset="0"/>
              </a:rPr>
              <a:t>       H2: l’angle mesuré par le système HTC vive est le même que celui mesuré avec le </a:t>
            </a:r>
            <a:r>
              <a:rPr lang="fr-FR" i="1" dirty="0" err="1">
                <a:latin typeface="Calibri" panose="020F0502020204030204" pitchFamily="34" charset="0"/>
                <a:cs typeface="Calibri" panose="020F0502020204030204" pitchFamily="34" charset="0"/>
              </a:rPr>
              <a:t>Zebris</a:t>
            </a:r>
            <a:r>
              <a:rPr lang="fr-FR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75292-F35F-493B-912F-542D9209FC06}" type="slidenum">
              <a:rPr lang="fr-FR" smtClean="0"/>
              <a:t>4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992554" y="157481"/>
            <a:ext cx="80811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Etude de validation de l’adaptation prismatique en réalité virtuelle chez le sujet sain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521260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33939" y="115277"/>
            <a:ext cx="4364892" cy="642365"/>
          </a:xfrm>
        </p:spPr>
        <p:txBody>
          <a:bodyPr>
            <a:normAutofit/>
          </a:bodyPr>
          <a:lstStyle/>
          <a:p>
            <a:r>
              <a:rPr lang="fr-FR" sz="3600" b="1" dirty="0">
                <a:latin typeface="Calibri" panose="020F0502020204030204" pitchFamily="34" charset="0"/>
                <a:cs typeface="Calibri" panose="020F0502020204030204" pitchFamily="34" charset="0"/>
              </a:rPr>
              <a:t>Matériel et méthode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75292-F35F-493B-912F-542D9209FC06}" type="slidenum">
              <a:rPr lang="fr-FR" smtClean="0"/>
              <a:t>5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837" y="1640218"/>
            <a:ext cx="5380098" cy="3555946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2324091" y="1270886"/>
            <a:ext cx="2455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Exposition prismatique 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1771438" y="5514862"/>
            <a:ext cx="65308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Série « réelle »  :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exposition réelle et mesures réelles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Série « mixte » :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exposition virtuelle et mesures réelles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Série « virtuelle » :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exposition et mesures en condition virtuelle </a:t>
            </a: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4"/>
          <a:srcRect b="38890"/>
          <a:stretch/>
        </p:blipFill>
        <p:spPr>
          <a:xfrm>
            <a:off x="8044375" y="1962818"/>
            <a:ext cx="3421861" cy="29107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04C50D0-D0E5-4A7C-4C25-24298AD9E1A0}"/>
              </a:ext>
            </a:extLst>
          </p:cNvPr>
          <p:cNvSpPr/>
          <p:nvPr/>
        </p:nvSpPr>
        <p:spPr>
          <a:xfrm>
            <a:off x="9390743" y="4468949"/>
            <a:ext cx="1480457" cy="404614"/>
          </a:xfrm>
          <a:prstGeom prst="rect">
            <a:avLst/>
          </a:prstGeom>
          <a:solidFill>
            <a:srgbClr val="EF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7A29F36A-4DBE-CD28-5927-D7B42CFE9F5A}"/>
              </a:ext>
            </a:extLst>
          </p:cNvPr>
          <p:cNvSpPr txBox="1">
            <a:spLocks/>
          </p:cNvSpPr>
          <p:nvPr/>
        </p:nvSpPr>
        <p:spPr>
          <a:xfrm>
            <a:off x="7416751" y="419807"/>
            <a:ext cx="4049485" cy="64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= 10 sujets * 3 modalités</a:t>
            </a:r>
          </a:p>
        </p:txBody>
      </p:sp>
    </p:spTree>
    <p:extLst>
      <p:ext uri="{BB962C8B-B14F-4D97-AF65-F5344CB8AC3E}">
        <p14:creationId xmlns:p14="http://schemas.microsoft.com/office/powerpoint/2010/main" val="3037300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C:\Users\Gwendal\AppData\Local\Microsoft\Windows\INetCache\Content.MSO\6505A1BB.tmp">
            <a:extLst>
              <a:ext uri="{FF2B5EF4-FFF2-40B4-BE49-F238E27FC236}">
                <a16:creationId xmlns:a16="http://schemas.microsoft.com/office/drawing/2014/main" id="{0AD93B5D-DB82-47A3-A6DE-E126ACC773D2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8"/>
          <a:stretch/>
        </p:blipFill>
        <p:spPr bwMode="auto">
          <a:xfrm>
            <a:off x="6850743" y="1741788"/>
            <a:ext cx="4834141" cy="42162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0777" y="179741"/>
            <a:ext cx="9799093" cy="686108"/>
          </a:xfrm>
        </p:spPr>
        <p:txBody>
          <a:bodyPr>
            <a:noAutofit/>
          </a:bodyPr>
          <a:lstStyle/>
          <a:p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Résultats</a:t>
            </a:r>
            <a:endParaRPr lang="fr-FR" sz="3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00000" y="900000"/>
            <a:ext cx="82754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H1 : </a:t>
            </a:r>
            <a:r>
              <a:rPr lang="fr-FR" sz="2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SSAm</a:t>
            </a:r>
            <a:r>
              <a:rPr lang="fr-FR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VOL </a:t>
            </a:r>
            <a:r>
              <a:rPr lang="fr-FR" sz="2400" b="1" dirty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après</a:t>
            </a:r>
            <a:r>
              <a:rPr lang="fr-FR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exposition aux prismes réels ou virtuels </a:t>
            </a:r>
            <a:endParaRPr lang="fr-FR" sz="2400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75292-F35F-493B-912F-542D9209FC06}" type="slidenum">
              <a:rPr lang="fr-FR" smtClean="0"/>
              <a:t>6</a:t>
            </a:fld>
            <a:endParaRPr lang="fr-FR"/>
          </a:p>
        </p:txBody>
      </p:sp>
      <p:pic>
        <p:nvPicPr>
          <p:cNvPr id="7" name="Image 6" descr="C:\Users\Gwendal\AppData\Local\Microsoft\Windows\INetCache\Content.MSO\61B96565.tmp">
            <a:extLst>
              <a:ext uri="{FF2B5EF4-FFF2-40B4-BE49-F238E27FC236}">
                <a16:creationId xmlns:a16="http://schemas.microsoft.com/office/drawing/2014/main" id="{060B3CD7-D957-432F-8688-CD5BF2D30A4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057" y="1741788"/>
            <a:ext cx="5413829" cy="42162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2963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89294" y="943200"/>
            <a:ext cx="7865900" cy="613446"/>
          </a:xfrm>
        </p:spPr>
        <p:txBody>
          <a:bodyPr>
            <a:normAutofit/>
          </a:bodyPr>
          <a:lstStyle/>
          <a:p>
            <a:r>
              <a:rPr lang="fr-FR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H2 : Angle mesuré par le systèmes HTC vive et par le ZEBRIS</a:t>
            </a:r>
            <a:endParaRPr lang="fr-FR" sz="40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890777" y="179741"/>
            <a:ext cx="9799093" cy="6861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Résultats</a:t>
            </a:r>
            <a:endParaRPr lang="fr-FR" sz="3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75292-F35F-493B-912F-542D9209FC06}" type="slidenum">
              <a:rPr lang="fr-FR" smtClean="0"/>
              <a:t>7</a:t>
            </a:fld>
            <a:endParaRPr lang="fr-FR"/>
          </a:p>
        </p:txBody>
      </p:sp>
      <p:pic>
        <p:nvPicPr>
          <p:cNvPr id="9" name="Image 8" descr="C:\Users\Gwendal\AppData\Local\Microsoft\Windows\INetCache\Content.MSO\280C3409.tmp">
            <a:extLst>
              <a:ext uri="{FF2B5EF4-FFF2-40B4-BE49-F238E27FC236}">
                <a16:creationId xmlns:a16="http://schemas.microsoft.com/office/drawing/2014/main" id="{AFCEA753-F4CF-47ED-BB4A-1B2A78FE57E5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3" r="12076"/>
          <a:stretch/>
        </p:blipFill>
        <p:spPr bwMode="auto">
          <a:xfrm>
            <a:off x="1915887" y="1556646"/>
            <a:ext cx="5297714" cy="48967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91C404F-F89D-6B87-3B51-7E06B596536C}"/>
              </a:ext>
            </a:extLst>
          </p:cNvPr>
          <p:cNvSpPr/>
          <p:nvPr/>
        </p:nvSpPr>
        <p:spPr>
          <a:xfrm>
            <a:off x="6415314" y="3048000"/>
            <a:ext cx="508000" cy="14949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475006FF-D568-6C62-B096-23FF34F351C7}"/>
              </a:ext>
            </a:extLst>
          </p:cNvPr>
          <p:cNvSpPr txBox="1">
            <a:spLocks/>
          </p:cNvSpPr>
          <p:nvPr/>
        </p:nvSpPr>
        <p:spPr>
          <a:xfrm>
            <a:off x="7663542" y="2547028"/>
            <a:ext cx="4049485" cy="2315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Erreur systématique = -0,5°</a:t>
            </a:r>
          </a:p>
          <a:p>
            <a:endParaRPr lang="fr-FR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 95% = [-2,84°, +1,79°]</a:t>
            </a:r>
          </a:p>
        </p:txBody>
      </p:sp>
    </p:spTree>
    <p:extLst>
      <p:ext uri="{BB962C8B-B14F-4D97-AF65-F5344CB8AC3E}">
        <p14:creationId xmlns:p14="http://schemas.microsoft.com/office/powerpoint/2010/main" val="3912622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8946" y="312312"/>
            <a:ext cx="9775065" cy="743755"/>
          </a:xfrm>
        </p:spPr>
        <p:txBody>
          <a:bodyPr/>
          <a:lstStyle/>
          <a:p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Conclusion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8947" y="1223494"/>
            <a:ext cx="10766738" cy="5280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Efficacité des prismes virtuels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Bonnes qualités métrologiques du système de réalité virtuelle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Nombreux avantages du système de réalité virtuelle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Etudes futures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75292-F35F-493B-912F-542D9209FC0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2284612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4841</TotalTime>
  <Words>1657</Words>
  <Application>Microsoft Office PowerPoint</Application>
  <PresentationFormat>Grand écran</PresentationFormat>
  <Paragraphs>173</Paragraphs>
  <Slides>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Franklin Gothic Book</vt:lpstr>
      <vt:lpstr>Wingdings</vt:lpstr>
      <vt:lpstr>Crop</vt:lpstr>
      <vt:lpstr>Présentation PowerPoint</vt:lpstr>
      <vt:lpstr>Présentation PowerPoint</vt:lpstr>
      <vt:lpstr>Effet des prismes et mesure de ces effets  </vt:lpstr>
      <vt:lpstr>Présentation PowerPoint</vt:lpstr>
      <vt:lpstr>Matériel et méthode </vt:lpstr>
      <vt:lpstr>Résultats</vt:lpstr>
      <vt:lpstr>H2 : Angle mesuré par le systèmes HTC vive et par le ZEBRIS</vt:lpstr>
      <vt:lpstr>Conclusion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Yasmine SIDAHMED</dc:creator>
  <cp:lastModifiedBy>Germain Faity</cp:lastModifiedBy>
  <cp:revision>641</cp:revision>
  <dcterms:created xsi:type="dcterms:W3CDTF">2021-08-19T07:36:52Z</dcterms:created>
  <dcterms:modified xsi:type="dcterms:W3CDTF">2022-12-20T13:35:43Z</dcterms:modified>
</cp:coreProperties>
</file>