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68" r:id="rId15"/>
    <p:sldId id="269" r:id="rId16"/>
    <p:sldId id="270" r:id="rId17"/>
    <p:sldId id="271" r:id="rId18"/>
    <p:sldId id="273" r:id="rId19"/>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800080"/>
    <a:srgbClr val="CC0099"/>
    <a:srgbClr val="993366"/>
    <a:srgbClr val="CC0066"/>
    <a:srgbClr val="FFCC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1" autoAdjust="0"/>
    <p:restoredTop sz="73257"/>
  </p:normalViewPr>
  <p:slideViewPr>
    <p:cSldViewPr snapToGrid="0">
      <p:cViewPr varScale="1">
        <p:scale>
          <a:sx n="107" d="100"/>
          <a:sy n="107" d="100"/>
        </p:scale>
        <p:origin x="168"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5500" tIns="47750" rIns="95500" bIns="47750"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5500" tIns="47750" rIns="95500" bIns="47750" rtlCol="0"/>
          <a:lstStyle>
            <a:lvl1pPr algn="r">
              <a:defRPr sz="1300"/>
            </a:lvl1pPr>
          </a:lstStyle>
          <a:p>
            <a:fld id="{5C05CD1D-6AD7-4A5F-80A0-59DC494E2122}" type="datetimeFigureOut">
              <a:rPr lang="fr-FR" smtClean="0"/>
              <a:t>08/11/2022</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5500" tIns="47750" rIns="95500" bIns="47750"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5500" tIns="47750" rIns="95500" bIns="4775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5500" tIns="47750" rIns="95500" bIns="4775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5500" tIns="47750" rIns="95500" bIns="47750" rtlCol="0" anchor="b"/>
          <a:lstStyle>
            <a:lvl1pPr algn="r">
              <a:defRPr sz="1300"/>
            </a:lvl1pPr>
          </a:lstStyle>
          <a:p>
            <a:fld id="{7EE268F7-9CBB-49A5-AA12-15820699B76D}" type="slidenum">
              <a:rPr lang="fr-FR" smtClean="0"/>
              <a:t>‹N°›</a:t>
            </a:fld>
            <a:endParaRPr lang="fr-FR"/>
          </a:p>
        </p:txBody>
      </p:sp>
    </p:spTree>
    <p:extLst>
      <p:ext uri="{BB962C8B-B14F-4D97-AF65-F5344CB8AC3E}">
        <p14:creationId xmlns:p14="http://schemas.microsoft.com/office/powerpoint/2010/main" val="29373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EE268F7-9CBB-49A5-AA12-15820699B76D}" type="slidenum">
              <a:rPr lang="fr-FR" smtClean="0"/>
              <a:t>1</a:t>
            </a:fld>
            <a:endParaRPr lang="fr-FR"/>
          </a:p>
        </p:txBody>
      </p:sp>
    </p:spTree>
    <p:extLst>
      <p:ext uri="{BB962C8B-B14F-4D97-AF65-F5344CB8AC3E}">
        <p14:creationId xmlns:p14="http://schemas.microsoft.com/office/powerpoint/2010/main" val="49161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E268F7-9CBB-49A5-AA12-15820699B76D}" type="slidenum">
              <a:rPr lang="fr-FR" smtClean="0"/>
              <a:t>4</a:t>
            </a:fld>
            <a:endParaRPr lang="fr-FR"/>
          </a:p>
        </p:txBody>
      </p:sp>
    </p:spTree>
    <p:extLst>
      <p:ext uri="{BB962C8B-B14F-4D97-AF65-F5344CB8AC3E}">
        <p14:creationId xmlns:p14="http://schemas.microsoft.com/office/powerpoint/2010/main" val="192772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Françoise</a:t>
            </a:r>
          </a:p>
          <a:p>
            <a:r>
              <a:rPr lang="fr-FR" dirty="0"/>
              <a:t>Panorama des productions du labo classiques</a:t>
            </a:r>
          </a:p>
          <a:p>
            <a:r>
              <a:rPr lang="fr-FR" dirty="0"/>
              <a:t>Revues</a:t>
            </a:r>
          </a:p>
          <a:p>
            <a:r>
              <a:rPr lang="fr-FR" dirty="0"/>
              <a:t>Congrès</a:t>
            </a:r>
          </a:p>
          <a:p>
            <a:endParaRPr lang="fr-FR" dirty="0"/>
          </a:p>
        </p:txBody>
      </p:sp>
      <p:sp>
        <p:nvSpPr>
          <p:cNvPr id="4" name="Espace réservé du numéro de diapositive 3"/>
          <p:cNvSpPr>
            <a:spLocks noGrp="1"/>
          </p:cNvSpPr>
          <p:nvPr>
            <p:ph type="sldNum" sz="quarter" idx="5"/>
          </p:nvPr>
        </p:nvSpPr>
        <p:spPr/>
        <p:txBody>
          <a:bodyPr/>
          <a:lstStyle/>
          <a:p>
            <a:fld id="{7EE268F7-9CBB-49A5-AA12-15820699B76D}" type="slidenum">
              <a:rPr lang="fr-FR" smtClean="0"/>
              <a:t>6</a:t>
            </a:fld>
            <a:endParaRPr lang="fr-FR"/>
          </a:p>
        </p:txBody>
      </p:sp>
    </p:spTree>
    <p:extLst>
      <p:ext uri="{BB962C8B-B14F-4D97-AF65-F5344CB8AC3E}">
        <p14:creationId xmlns:p14="http://schemas.microsoft.com/office/powerpoint/2010/main" val="396401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62ce140f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62ce140f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00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Françoise</a:t>
            </a:r>
          </a:p>
          <a:p>
            <a:r>
              <a:rPr lang="fr-FR" dirty="0"/>
              <a:t>En connaissant les critères de la modération, contrôle qualité fait</a:t>
            </a:r>
          </a:p>
          <a:p>
            <a:r>
              <a:rPr lang="fr-FR" dirty="0"/>
              <a:t>On va enrichir ce contrôle sur les documents et les notices </a:t>
            </a:r>
          </a:p>
        </p:txBody>
      </p:sp>
      <p:sp>
        <p:nvSpPr>
          <p:cNvPr id="4" name="Espace réservé du numéro de diapositive 3"/>
          <p:cNvSpPr>
            <a:spLocks noGrp="1"/>
          </p:cNvSpPr>
          <p:nvPr>
            <p:ph type="sldNum" sz="quarter" idx="5"/>
          </p:nvPr>
        </p:nvSpPr>
        <p:spPr/>
        <p:txBody>
          <a:bodyPr/>
          <a:lstStyle/>
          <a:p>
            <a:fld id="{7EE268F7-9CBB-49A5-AA12-15820699B76D}" type="slidenum">
              <a:rPr lang="fr-FR" smtClean="0"/>
              <a:t>14</a:t>
            </a:fld>
            <a:endParaRPr lang="fr-FR"/>
          </a:p>
        </p:txBody>
      </p:sp>
    </p:spTree>
    <p:extLst>
      <p:ext uri="{BB962C8B-B14F-4D97-AF65-F5344CB8AC3E}">
        <p14:creationId xmlns:p14="http://schemas.microsoft.com/office/powerpoint/2010/main" val="99112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EE268F7-9CBB-49A5-AA12-15820699B76D}" type="slidenum">
              <a:rPr lang="fr-FR" smtClean="0"/>
              <a:t>15</a:t>
            </a:fld>
            <a:endParaRPr lang="fr-FR"/>
          </a:p>
        </p:txBody>
      </p:sp>
    </p:spTree>
    <p:extLst>
      <p:ext uri="{BB962C8B-B14F-4D97-AF65-F5344CB8AC3E}">
        <p14:creationId xmlns:p14="http://schemas.microsoft.com/office/powerpoint/2010/main" val="112530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Laurence</a:t>
            </a:r>
          </a:p>
        </p:txBody>
      </p:sp>
      <p:sp>
        <p:nvSpPr>
          <p:cNvPr id="4" name="Espace réservé du numéro de diapositive 3"/>
          <p:cNvSpPr>
            <a:spLocks noGrp="1"/>
          </p:cNvSpPr>
          <p:nvPr>
            <p:ph type="sldNum" sz="quarter" idx="5"/>
          </p:nvPr>
        </p:nvSpPr>
        <p:spPr/>
        <p:txBody>
          <a:bodyPr/>
          <a:lstStyle/>
          <a:p>
            <a:fld id="{7EE268F7-9CBB-49A5-AA12-15820699B76D}" type="slidenum">
              <a:rPr lang="fr-FR" smtClean="0"/>
              <a:t>17</a:t>
            </a:fld>
            <a:endParaRPr lang="fr-FR"/>
          </a:p>
        </p:txBody>
      </p:sp>
    </p:spTree>
    <p:extLst>
      <p:ext uri="{BB962C8B-B14F-4D97-AF65-F5344CB8AC3E}">
        <p14:creationId xmlns:p14="http://schemas.microsoft.com/office/powerpoint/2010/main" val="254298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aau.archi.fr/equipe/audas-nathali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blog.scd.univ-paris-diderot.fr/archives/159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archives-ouvertes.fr/guide_utilisateurs/verification-des-depots-avant-leur-mise-en-lig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nr.fr/fileadmin/documents/2019/anr_depliant_science_ouverte_100x210_final.pdf" TargetMode="External"/><Relationship Id="rId2" Type="http://schemas.openxmlformats.org/officeDocument/2006/relationships/hyperlink" Target="https://appui-evaluation.hceres.fr/hal" TargetMode="External"/><Relationship Id="rId1" Type="http://schemas.openxmlformats.org/officeDocument/2006/relationships/slideLayout" Target="../slideLayouts/slideLayout2.xml"/><Relationship Id="rId4" Type="http://schemas.openxmlformats.org/officeDocument/2006/relationships/hyperlink" Target="https://scienceouverte.couperin.org/pla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au.archi.fr/uploads/2020/09/AAU-RI-20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lcv.hypotheses.org/17446" TargetMode="External"/><Relationship Id="rId4" Type="http://schemas.openxmlformats.org/officeDocument/2006/relationships/hyperlink" Target="https://aau.archi.fr/laboratoire-aau/engagement-science-ouver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au.archi.fr/laboratoire-aau/science-ouvert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al.archives-ouvertes.fr/A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hal.archives-ouvertes.fr/RESEAUINTERNATIONALAMBIANCES/" TargetMode="External"/><Relationship Id="rId4" Type="http://schemas.openxmlformats.org/officeDocument/2006/relationships/hyperlink" Target="https://hal.archives-ouvertes.fr/REVUE-LIEUX-COMMU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au.archi.fr/equipe/audas-nathalie/" TargetMode="External"/><Relationship Id="rId2" Type="http://schemas.openxmlformats.org/officeDocument/2006/relationships/hyperlink" Target="https://aau.archi.fr/laboratoire-aau/publication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rencontreaau.hypotheses.org/publications-hal-de-lumr-aa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613B2EC9-42E7-4C39-84D8-34C3EFE92FDE}"/>
              </a:ext>
            </a:extLst>
          </p:cNvPr>
          <p:cNvPicPr>
            <a:picLocks noChangeAspect="1"/>
          </p:cNvPicPr>
          <p:nvPr/>
        </p:nvPicPr>
        <p:blipFill>
          <a:blip r:embed="rId3"/>
          <a:stretch>
            <a:fillRect/>
          </a:stretch>
        </p:blipFill>
        <p:spPr>
          <a:xfrm>
            <a:off x="0" y="5591522"/>
            <a:ext cx="2452673" cy="1265216"/>
          </a:xfrm>
          <a:prstGeom prst="rect">
            <a:avLst/>
          </a:prstGeom>
        </p:spPr>
      </p:pic>
      <p:pic>
        <p:nvPicPr>
          <p:cNvPr id="10" name="Picture 4" descr="Accueil">
            <a:extLst>
              <a:ext uri="{FF2B5EF4-FFF2-40B4-BE49-F238E27FC236}">
                <a16:creationId xmlns:a16="http://schemas.microsoft.com/office/drawing/2014/main" id="{9B6180E1-1EC9-0C44-88EE-4A24CCF21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098" y="5591520"/>
            <a:ext cx="1863318" cy="126521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7E85672-B3BE-FA41-AF31-73700062CEB1}"/>
              </a:ext>
            </a:extLst>
          </p:cNvPr>
          <p:cNvPicPr>
            <a:picLocks noChangeAspect="1"/>
          </p:cNvPicPr>
          <p:nvPr/>
        </p:nvPicPr>
        <p:blipFill>
          <a:blip r:embed="rId5">
            <a:alphaModFix amt="34000"/>
            <a:extLst>
              <a:ext uri="{BEBA8EAE-BF5A-486C-A8C5-ECC9F3942E4B}">
                <a14:imgProps xmlns:a14="http://schemas.microsoft.com/office/drawing/2010/main">
                  <a14:imgLayer>
                    <a14:imgEffect>
                      <a14:saturation sat="0"/>
                    </a14:imgEffect>
                  </a14:imgLayer>
                </a14:imgProps>
              </a:ext>
            </a:extLst>
          </a:blip>
          <a:stretch>
            <a:fillRect/>
          </a:stretch>
        </p:blipFill>
        <p:spPr>
          <a:xfrm>
            <a:off x="-1320803" y="-657208"/>
            <a:ext cx="14596533" cy="7513945"/>
          </a:xfrm>
          <a:prstGeom prst="rect">
            <a:avLst/>
          </a:prstGeom>
        </p:spPr>
      </p:pic>
      <p:sp>
        <p:nvSpPr>
          <p:cNvPr id="2" name="Titre 1"/>
          <p:cNvSpPr>
            <a:spLocks noGrp="1"/>
          </p:cNvSpPr>
          <p:nvPr>
            <p:ph type="ctrTitle"/>
          </p:nvPr>
        </p:nvSpPr>
        <p:spPr>
          <a:xfrm>
            <a:off x="4620885" y="183060"/>
            <a:ext cx="7357531" cy="6041068"/>
          </a:xfrm>
        </p:spPr>
        <p:txBody>
          <a:bodyPr>
            <a:normAutofit fontScale="90000"/>
          </a:bodyPr>
          <a:lstStyle/>
          <a:p>
            <a:pPr lvl="0">
              <a:lnSpc>
                <a:spcPct val="115000"/>
              </a:lnSpc>
              <a:spcBef>
                <a:spcPts val="1200"/>
              </a:spcBef>
            </a:pPr>
            <a:br>
              <a:rPr lang="fr-FR" dirty="0">
                <a:solidFill>
                  <a:srgbClr val="993366"/>
                </a:solidFill>
                <a:latin typeface="Neo Tech Dacia Regular" panose="020B0504030504040204" pitchFamily="34" charset="0"/>
              </a:rPr>
            </a:br>
            <a:br>
              <a:rPr lang="fr-FR" dirty="0">
                <a:solidFill>
                  <a:srgbClr val="993366"/>
                </a:solidFill>
                <a:latin typeface="Neo Tech Dacia Regular" panose="020B0504030504040204" pitchFamily="34" charset="0"/>
              </a:rPr>
            </a:br>
            <a:br>
              <a:rPr lang="fr-FR" dirty="0">
                <a:solidFill>
                  <a:srgbClr val="993366"/>
                </a:solidFill>
                <a:latin typeface="Neo Tech Dacia Regular" panose="020B0504030504040204" pitchFamily="34" charset="0"/>
              </a:rPr>
            </a:br>
            <a:br>
              <a:rPr lang="fr-FR" dirty="0">
                <a:solidFill>
                  <a:srgbClr val="993366"/>
                </a:solidFill>
                <a:latin typeface="Neo Tech Dacia Regular" panose="020B0504030504040204" pitchFamily="34" charset="0"/>
              </a:rPr>
            </a:br>
            <a:br>
              <a:rPr lang="fr-FR" dirty="0">
                <a:solidFill>
                  <a:srgbClr val="993366"/>
                </a:solidFill>
                <a:latin typeface="Neo Tech Dacia Regular" panose="020B0504030504040204" pitchFamily="34" charset="0"/>
              </a:rPr>
            </a:br>
            <a:r>
              <a:rPr lang="fr-FR" dirty="0">
                <a:solidFill>
                  <a:srgbClr val="993366"/>
                </a:solidFill>
              </a:rPr>
              <a:t>Journée </a:t>
            </a:r>
            <a:r>
              <a:rPr lang="fr-FR" dirty="0" err="1">
                <a:solidFill>
                  <a:srgbClr val="993366"/>
                </a:solidFill>
              </a:rPr>
              <a:t>CorIST</a:t>
            </a:r>
            <a:r>
              <a:rPr lang="fr-FR" dirty="0">
                <a:solidFill>
                  <a:srgbClr val="993366"/>
                </a:solidFill>
              </a:rPr>
              <a:t>-SHS</a:t>
            </a:r>
            <a:br>
              <a:rPr lang="fr-FR" dirty="0">
                <a:solidFill>
                  <a:srgbClr val="993366"/>
                </a:solidFill>
              </a:rPr>
            </a:br>
            <a:r>
              <a:rPr lang="fr-FR" sz="3100" dirty="0">
                <a:solidFill>
                  <a:srgbClr val="993366"/>
                </a:solidFill>
              </a:rPr>
              <a:t>La politique du CNRS pour la science ouverte  - Répercussion sur le RIBAC et HAL</a:t>
            </a:r>
            <a:br>
              <a:rPr lang="fr-FR" sz="3100" dirty="0">
                <a:solidFill>
                  <a:srgbClr val="993366"/>
                </a:solidFill>
              </a:rPr>
            </a:br>
            <a:r>
              <a:rPr lang="fr-FR" sz="2000" dirty="0">
                <a:solidFill>
                  <a:srgbClr val="993366"/>
                </a:solidFill>
              </a:rPr>
              <a:t>9 </a:t>
            </a:r>
            <a:r>
              <a:rPr lang="fr-FR" sz="2000" dirty="0" err="1">
                <a:solidFill>
                  <a:srgbClr val="993366"/>
                </a:solidFill>
              </a:rPr>
              <a:t>nov</a:t>
            </a:r>
            <a:r>
              <a:rPr lang="fr-FR" sz="2000" dirty="0">
                <a:solidFill>
                  <a:srgbClr val="993366"/>
                </a:solidFill>
              </a:rPr>
              <a:t> 2022 11h-12h</a:t>
            </a:r>
            <a:br>
              <a:rPr lang="fr-FR" sz="3100" dirty="0">
                <a:solidFill>
                  <a:srgbClr val="993366"/>
                </a:solidFill>
              </a:rPr>
            </a:br>
            <a:br>
              <a:rPr lang="fr-FR" sz="3100" dirty="0">
                <a:solidFill>
                  <a:srgbClr val="993366"/>
                </a:solidFill>
              </a:rPr>
            </a:br>
            <a:br>
              <a:rPr lang="fr-FR" dirty="0">
                <a:solidFill>
                  <a:srgbClr val="993366"/>
                </a:solidFill>
                <a:latin typeface="Neo Tech Dacia Regular" panose="020B0504030504040204" pitchFamily="34" charset="0"/>
              </a:rPr>
            </a:br>
            <a:r>
              <a:rPr lang="fr-FR" sz="2000" dirty="0">
                <a:solidFill>
                  <a:srgbClr val="993366"/>
                </a:solidFill>
                <a:latin typeface="+mn-lt"/>
                <a:sym typeface="Nunito"/>
              </a:rPr>
              <a:t>Retour d’expérience</a:t>
            </a:r>
            <a:br>
              <a:rPr lang="fr-FR" sz="2000" dirty="0">
                <a:solidFill>
                  <a:srgbClr val="993366"/>
                </a:solidFill>
                <a:latin typeface="+mn-lt"/>
                <a:sym typeface="Nunito"/>
              </a:rPr>
            </a:br>
            <a:r>
              <a:rPr lang="fr-FR" sz="2000" dirty="0">
                <a:solidFill>
                  <a:srgbClr val="993366"/>
                </a:solidFill>
                <a:latin typeface="+mn-lt"/>
                <a:sym typeface="Nunito"/>
              </a:rPr>
              <a:t>UMR “Ambiances, Architectures, Urbanités” par Françoise </a:t>
            </a:r>
            <a:r>
              <a:rPr lang="fr-FR" sz="2000" dirty="0" err="1">
                <a:solidFill>
                  <a:srgbClr val="993366"/>
                </a:solidFill>
                <a:latin typeface="+mn-lt"/>
                <a:sym typeface="Nunito"/>
              </a:rPr>
              <a:t>Acquier</a:t>
            </a:r>
            <a:r>
              <a:rPr lang="fr-FR" sz="2000" dirty="0">
                <a:solidFill>
                  <a:srgbClr val="993366"/>
                </a:solidFill>
                <a:latin typeface="+mn-lt"/>
                <a:sym typeface="Nunito"/>
              </a:rPr>
              <a:t> de l’équipe CRESSON et Laurence </a:t>
            </a:r>
            <a:r>
              <a:rPr lang="fr-FR" sz="2000" dirty="0" err="1">
                <a:solidFill>
                  <a:srgbClr val="993366"/>
                </a:solidFill>
                <a:latin typeface="+mn-lt"/>
                <a:sym typeface="Nunito"/>
              </a:rPr>
              <a:t>Bizien</a:t>
            </a:r>
            <a:r>
              <a:rPr lang="fr-FR" sz="2000" dirty="0">
                <a:solidFill>
                  <a:srgbClr val="993366"/>
                </a:solidFill>
                <a:latin typeface="+mn-lt"/>
                <a:sym typeface="Nunito"/>
              </a:rPr>
              <a:t> de l’équipe CRENAU</a:t>
            </a:r>
            <a:br>
              <a:rPr lang="fr-FR" sz="2000" i="1" dirty="0">
                <a:solidFill>
                  <a:schemeClr val="dk1"/>
                </a:solidFill>
                <a:latin typeface="+mn-lt"/>
                <a:ea typeface="Nunito"/>
                <a:cs typeface="Nunito"/>
                <a:sym typeface="Nunito"/>
              </a:rPr>
            </a:br>
            <a:endParaRPr lang="fr-FR" sz="2000" dirty="0">
              <a:solidFill>
                <a:srgbClr val="993366"/>
              </a:solidFill>
              <a:latin typeface="+mn-lt"/>
            </a:endParaRPr>
          </a:p>
        </p:txBody>
      </p:sp>
    </p:spTree>
    <p:extLst>
      <p:ext uri="{BB962C8B-B14F-4D97-AF65-F5344CB8AC3E}">
        <p14:creationId xmlns:p14="http://schemas.microsoft.com/office/powerpoint/2010/main" val="194596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A171B5-9878-3A46-AEC1-66C5183F2366}"/>
              </a:ext>
            </a:extLst>
          </p:cNvPr>
          <p:cNvSpPr>
            <a:spLocks noGrp="1"/>
          </p:cNvSpPr>
          <p:nvPr>
            <p:ph idx="1"/>
          </p:nvPr>
        </p:nvSpPr>
        <p:spPr/>
        <p:txBody>
          <a:bodyPr/>
          <a:lstStyle/>
          <a:p>
            <a:endParaRPr lang="fr-FR"/>
          </a:p>
        </p:txBody>
      </p:sp>
      <p:pic>
        <p:nvPicPr>
          <p:cNvPr id="4" name="Google Shape;138;p26">
            <a:extLst>
              <a:ext uri="{FF2B5EF4-FFF2-40B4-BE49-F238E27FC236}">
                <a16:creationId xmlns:a16="http://schemas.microsoft.com/office/drawing/2014/main" id="{CF4B254A-3A8C-484C-B1D9-4045994AB6B6}"/>
              </a:ext>
            </a:extLst>
          </p:cNvPr>
          <p:cNvPicPr preferRelativeResize="0"/>
          <p:nvPr/>
        </p:nvPicPr>
        <p:blipFill>
          <a:blip r:embed="rId2">
            <a:alphaModFix/>
          </a:blip>
          <a:stretch>
            <a:fillRect/>
          </a:stretch>
        </p:blipFill>
        <p:spPr>
          <a:xfrm>
            <a:off x="2858622" y="2133600"/>
            <a:ext cx="6453672" cy="3761651"/>
          </a:xfrm>
          <a:prstGeom prst="rect">
            <a:avLst/>
          </a:prstGeom>
          <a:noFill/>
          <a:ln>
            <a:noFill/>
          </a:ln>
        </p:spPr>
      </p:pic>
      <p:pic>
        <p:nvPicPr>
          <p:cNvPr id="5" name="Google Shape;137;p26">
            <a:extLst>
              <a:ext uri="{FF2B5EF4-FFF2-40B4-BE49-F238E27FC236}">
                <a16:creationId xmlns:a16="http://schemas.microsoft.com/office/drawing/2014/main" id="{6A74947D-A746-464F-A8EE-9195A3DEE7C3}"/>
              </a:ext>
            </a:extLst>
          </p:cNvPr>
          <p:cNvPicPr preferRelativeResize="0"/>
          <p:nvPr/>
        </p:nvPicPr>
        <p:blipFill>
          <a:blip r:embed="rId3">
            <a:alphaModFix/>
          </a:blip>
          <a:stretch>
            <a:fillRect/>
          </a:stretch>
        </p:blipFill>
        <p:spPr>
          <a:xfrm>
            <a:off x="1950368" y="300038"/>
            <a:ext cx="4572000" cy="1304147"/>
          </a:xfrm>
          <a:prstGeom prst="rect">
            <a:avLst/>
          </a:prstGeom>
          <a:noFill/>
          <a:ln>
            <a:noFill/>
          </a:ln>
        </p:spPr>
      </p:pic>
      <p:sp>
        <p:nvSpPr>
          <p:cNvPr id="6" name="Google Shape;139;p26">
            <a:extLst>
              <a:ext uri="{FF2B5EF4-FFF2-40B4-BE49-F238E27FC236}">
                <a16:creationId xmlns:a16="http://schemas.microsoft.com/office/drawing/2014/main" id="{F6AAA1F9-80F7-1F44-986C-97907BE71AC9}"/>
              </a:ext>
            </a:extLst>
          </p:cNvPr>
          <p:cNvSpPr txBox="1"/>
          <p:nvPr/>
        </p:nvSpPr>
        <p:spPr>
          <a:xfrm>
            <a:off x="6926129" y="448939"/>
            <a:ext cx="3998700" cy="400200"/>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91425" tIns="91425" rIns="91425" bIns="91425" anchor="t"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lvl="0" indent="0" algn="l" rtl="0">
              <a:spcBef>
                <a:spcPts val="0"/>
              </a:spcBef>
              <a:spcAft>
                <a:spcPts val="0"/>
              </a:spcAft>
              <a:buNone/>
            </a:pPr>
            <a:r>
              <a:rPr lang="fr" u="sng" dirty="0">
                <a:solidFill>
                  <a:schemeClr val="hlink"/>
                </a:solidFill>
                <a:hlinkClick r:id="rId4"/>
              </a:rPr>
              <a:t>https://aau.archi.fr/equipe/audas-nathalie/</a:t>
            </a:r>
            <a:endParaRPr dirty="0"/>
          </a:p>
        </p:txBody>
      </p:sp>
    </p:spTree>
    <p:extLst>
      <p:ext uri="{BB962C8B-B14F-4D97-AF65-F5344CB8AC3E}">
        <p14:creationId xmlns:p14="http://schemas.microsoft.com/office/powerpoint/2010/main" val="326841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29326-12D6-C24C-BDF7-A59321DAC4DB}"/>
              </a:ext>
            </a:extLst>
          </p:cNvPr>
          <p:cNvSpPr>
            <a:spLocks noGrp="1"/>
          </p:cNvSpPr>
          <p:nvPr>
            <p:ph type="title"/>
          </p:nvPr>
        </p:nvSpPr>
        <p:spPr/>
        <p:txBody>
          <a:bodyPr/>
          <a:lstStyle/>
          <a:p>
            <a:r>
              <a:rPr lang="fr" dirty="0" err="1">
                <a:sym typeface="Nunito"/>
              </a:rPr>
              <a:t>CasuHALathon</a:t>
            </a:r>
            <a:r>
              <a:rPr lang="fr" dirty="0">
                <a:sym typeface="Nunito"/>
              </a:rPr>
              <a:t>, l’énergie d’un défi national</a:t>
            </a:r>
            <a:endParaRPr lang="fr-FR" dirty="0"/>
          </a:p>
        </p:txBody>
      </p:sp>
      <p:sp>
        <p:nvSpPr>
          <p:cNvPr id="3" name="Espace réservé du contenu 2">
            <a:extLst>
              <a:ext uri="{FF2B5EF4-FFF2-40B4-BE49-F238E27FC236}">
                <a16:creationId xmlns:a16="http://schemas.microsoft.com/office/drawing/2014/main" id="{0F0F0F61-3B86-9F40-B985-54F373AB95E7}"/>
              </a:ext>
            </a:extLst>
          </p:cNvPr>
          <p:cNvSpPr>
            <a:spLocks noGrp="1"/>
          </p:cNvSpPr>
          <p:nvPr>
            <p:ph idx="1"/>
          </p:nvPr>
        </p:nvSpPr>
        <p:spPr>
          <a:xfrm>
            <a:off x="2589212" y="2133599"/>
            <a:ext cx="8915400" cy="4402667"/>
          </a:xfrm>
        </p:spPr>
        <p:txBody>
          <a:bodyPr/>
          <a:lstStyle/>
          <a:p>
            <a:pPr marL="0" lvl="0" indent="0">
              <a:lnSpc>
                <a:spcPct val="115000"/>
              </a:lnSpc>
              <a:spcBef>
                <a:spcPts val="800"/>
              </a:spcBef>
              <a:buClr>
                <a:schemeClr val="dk1"/>
              </a:buClr>
              <a:buSzPts val="935"/>
              <a:buNone/>
            </a:pPr>
            <a:r>
              <a:rPr lang="fr-FR" dirty="0">
                <a:ea typeface="Nunito"/>
                <a:cs typeface="Nunito"/>
                <a:sym typeface="Nunito"/>
              </a:rPr>
              <a:t>« </a:t>
            </a:r>
            <a:r>
              <a:rPr lang="fr-FR" dirty="0">
                <a:solidFill>
                  <a:srgbClr val="FF9933"/>
                </a:solidFill>
                <a:ea typeface="Nunito"/>
                <a:cs typeface="Nunito"/>
                <a:sym typeface="Nunito"/>
              </a:rPr>
              <a:t>L’Esprit </a:t>
            </a:r>
            <a:r>
              <a:rPr lang="fr-FR" dirty="0" err="1">
                <a:solidFill>
                  <a:srgbClr val="FF9933"/>
                </a:solidFill>
                <a:ea typeface="Nunito"/>
                <a:cs typeface="Nunito"/>
                <a:sym typeface="Nunito"/>
              </a:rPr>
              <a:t>CasuHALathon</a:t>
            </a:r>
            <a:r>
              <a:rPr lang="fr-FR" dirty="0">
                <a:solidFill>
                  <a:srgbClr val="FF9933"/>
                </a:solidFill>
                <a:ea typeface="Nunito"/>
                <a:cs typeface="Nunito"/>
                <a:sym typeface="Nunito"/>
              </a:rPr>
              <a:t> </a:t>
            </a:r>
            <a:r>
              <a:rPr lang="fr-FR" dirty="0">
                <a:ea typeface="Nunito"/>
                <a:cs typeface="Nunito"/>
                <a:sym typeface="Nunito"/>
              </a:rPr>
              <a:t>» en 2021 :</a:t>
            </a:r>
          </a:p>
          <a:p>
            <a:pPr marL="457200" lvl="0" indent="-336550">
              <a:lnSpc>
                <a:spcPct val="115000"/>
              </a:lnSpc>
              <a:buSzPts val="1700"/>
            </a:pPr>
            <a:r>
              <a:rPr lang="fr-FR" sz="2000" dirty="0">
                <a:highlight>
                  <a:schemeClr val="lt1"/>
                </a:highlight>
                <a:sym typeface="Nunito"/>
              </a:rPr>
              <a:t>Challenge pour l’ensemble de l’UMR : obtenir un nombre de dépôt en texte intégral significatif </a:t>
            </a:r>
          </a:p>
          <a:p>
            <a:pPr marL="457200" lvl="0" indent="-336550">
              <a:lnSpc>
                <a:spcPct val="115000"/>
              </a:lnSpc>
              <a:buSzPts val="1700"/>
            </a:pPr>
            <a:r>
              <a:rPr lang="fr-FR" sz="2000" dirty="0">
                <a:highlight>
                  <a:schemeClr val="lt1"/>
                </a:highlight>
                <a:sym typeface="Nunito"/>
              </a:rPr>
              <a:t>Maintenir une certaine tension avec l’envoi du niveau du baromètre au fil de l’opération (3 semaines)</a:t>
            </a:r>
          </a:p>
          <a:p>
            <a:pPr marL="457200" lvl="0" indent="-336550">
              <a:lnSpc>
                <a:spcPct val="115000"/>
              </a:lnSpc>
              <a:buSzPts val="1700"/>
            </a:pPr>
            <a:r>
              <a:rPr lang="fr-FR" sz="2000" dirty="0">
                <a:highlight>
                  <a:schemeClr val="lt1"/>
                </a:highlight>
                <a:sym typeface="Nunito"/>
              </a:rPr>
              <a:t>Organiser des formations en présentiel et </a:t>
            </a:r>
            <a:r>
              <a:rPr lang="fr-FR" sz="2000" dirty="0" err="1">
                <a:highlight>
                  <a:schemeClr val="lt1"/>
                </a:highlight>
                <a:sym typeface="Nunito"/>
              </a:rPr>
              <a:t>distanciel</a:t>
            </a:r>
            <a:r>
              <a:rPr lang="fr-FR" sz="2000" dirty="0">
                <a:highlight>
                  <a:schemeClr val="lt1"/>
                </a:highlight>
                <a:sym typeface="Nunito"/>
              </a:rPr>
              <a:t> adaptées aux usages de chacun</a:t>
            </a:r>
          </a:p>
          <a:p>
            <a:pPr marL="457200" lvl="0" indent="-336550">
              <a:lnSpc>
                <a:spcPct val="115000"/>
              </a:lnSpc>
              <a:buSzPts val="1700"/>
            </a:pPr>
            <a:r>
              <a:rPr lang="fr-FR" sz="2000" dirty="0">
                <a:highlight>
                  <a:schemeClr val="lt1"/>
                </a:highlight>
                <a:sym typeface="Nunito"/>
              </a:rPr>
              <a:t>Proposer du dépôt en masse pour celles/ceux ne trouvant pas le temps de s’investir</a:t>
            </a:r>
          </a:p>
          <a:p>
            <a:endParaRPr lang="fr-FR" dirty="0"/>
          </a:p>
        </p:txBody>
      </p:sp>
    </p:spTree>
    <p:extLst>
      <p:ext uri="{BB962C8B-B14F-4D97-AF65-F5344CB8AC3E}">
        <p14:creationId xmlns:p14="http://schemas.microsoft.com/office/powerpoint/2010/main" val="386071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stretch>
            <a:fillRect/>
          </a:stretch>
        </p:blipFill>
        <p:spPr>
          <a:xfrm>
            <a:off x="2757009" y="662262"/>
            <a:ext cx="6731342" cy="3954792"/>
          </a:xfrm>
          <a:prstGeom prst="rect">
            <a:avLst/>
          </a:prstGeom>
        </p:spPr>
      </p:pic>
      <p:sp>
        <p:nvSpPr>
          <p:cNvPr id="11" name="Titre 10"/>
          <p:cNvSpPr>
            <a:spLocks noGrp="1"/>
          </p:cNvSpPr>
          <p:nvPr>
            <p:ph type="title"/>
          </p:nvPr>
        </p:nvSpPr>
        <p:spPr/>
        <p:txBody>
          <a:bodyPr/>
          <a:lstStyle/>
          <a:p>
            <a:r>
              <a:rPr lang="fr-FR" dirty="0"/>
              <a:t>Formation en </a:t>
            </a:r>
            <a:r>
              <a:rPr lang="fr-FR" dirty="0" err="1"/>
              <a:t>visio</a:t>
            </a:r>
            <a:r>
              <a:rPr lang="fr-FR" dirty="0"/>
              <a:t> du 27 mai 2021</a:t>
            </a:r>
          </a:p>
        </p:txBody>
      </p:sp>
      <p:sp>
        <p:nvSpPr>
          <p:cNvPr id="12" name="Espace réservé pour une image  11"/>
          <p:cNvSpPr>
            <a:spLocks noGrp="1"/>
          </p:cNvSpPr>
          <p:nvPr>
            <p:ph type="pic" idx="1"/>
          </p:nvPr>
        </p:nvSpPr>
        <p:spPr>
          <a:xfrm>
            <a:off x="2578916" y="762084"/>
            <a:ext cx="8915400" cy="3854970"/>
          </a:xfrm>
        </p:spPr>
      </p:sp>
      <p:sp>
        <p:nvSpPr>
          <p:cNvPr id="13" name="Espace réservé du texte 12"/>
          <p:cNvSpPr>
            <a:spLocks noGrp="1"/>
          </p:cNvSpPr>
          <p:nvPr>
            <p:ph type="body" sz="half" idx="2"/>
          </p:nvPr>
        </p:nvSpPr>
        <p:spPr/>
        <p:txBody>
          <a:bodyPr/>
          <a:lstStyle/>
          <a:p>
            <a:r>
              <a:rPr lang="fr-FR" dirty="0"/>
              <a:t>https://lcv.hypotheses.org/17028</a:t>
            </a:r>
          </a:p>
        </p:txBody>
      </p:sp>
    </p:spTree>
    <p:extLst>
      <p:ext uri="{BB962C8B-B14F-4D97-AF65-F5344CB8AC3E}">
        <p14:creationId xmlns:p14="http://schemas.microsoft.com/office/powerpoint/2010/main" val="238006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471C53-6CD6-1243-A93C-2067B4C743AB}"/>
              </a:ext>
            </a:extLst>
          </p:cNvPr>
          <p:cNvSpPr>
            <a:spLocks noGrp="1"/>
          </p:cNvSpPr>
          <p:nvPr>
            <p:ph type="title"/>
          </p:nvPr>
        </p:nvSpPr>
        <p:spPr/>
        <p:txBody>
          <a:bodyPr/>
          <a:lstStyle/>
          <a:p>
            <a:r>
              <a:rPr lang="fr-FR" dirty="0">
                <a:sym typeface="Nunito"/>
              </a:rPr>
              <a:t>Sensibilisation des étudiants</a:t>
            </a:r>
            <a:br>
              <a:rPr lang="fr-FR" dirty="0">
                <a:latin typeface="Nunito"/>
                <a:ea typeface="Nunito"/>
                <a:cs typeface="Nunito"/>
                <a:sym typeface="Nunito"/>
              </a:rPr>
            </a:br>
            <a:endParaRPr lang="fr-FR" dirty="0"/>
          </a:p>
        </p:txBody>
      </p:sp>
      <p:sp>
        <p:nvSpPr>
          <p:cNvPr id="3" name="Espace réservé du contenu 2">
            <a:extLst>
              <a:ext uri="{FF2B5EF4-FFF2-40B4-BE49-F238E27FC236}">
                <a16:creationId xmlns:a16="http://schemas.microsoft.com/office/drawing/2014/main" id="{BE94C2C9-EAE2-0546-98A0-F66FA693460C}"/>
              </a:ext>
            </a:extLst>
          </p:cNvPr>
          <p:cNvSpPr>
            <a:spLocks noGrp="1"/>
          </p:cNvSpPr>
          <p:nvPr>
            <p:ph idx="1"/>
          </p:nvPr>
        </p:nvSpPr>
        <p:spPr>
          <a:xfrm>
            <a:off x="2589212" y="1710267"/>
            <a:ext cx="8915400" cy="4200955"/>
          </a:xfrm>
        </p:spPr>
        <p:txBody>
          <a:bodyPr/>
          <a:lstStyle/>
          <a:p>
            <a:pPr marL="457200" indent="-336550">
              <a:lnSpc>
                <a:spcPct val="115000"/>
              </a:lnSpc>
              <a:buSzPts val="1700"/>
            </a:pPr>
            <a:r>
              <a:rPr lang="fr-FR" sz="2000" dirty="0">
                <a:highlight>
                  <a:schemeClr val="lt1"/>
                </a:highlight>
                <a:sym typeface="Nunito"/>
              </a:rPr>
              <a:t>Dumas : l’autorisation de dépôt des mémoires de master vue comme 1ère approche des archives ouvertes</a:t>
            </a:r>
          </a:p>
          <a:p>
            <a:pPr marL="457200" indent="-336550">
              <a:lnSpc>
                <a:spcPct val="115000"/>
              </a:lnSpc>
              <a:buSzPts val="1700"/>
            </a:pPr>
            <a:r>
              <a:rPr lang="fr-FR" sz="2000" dirty="0">
                <a:highlight>
                  <a:schemeClr val="lt1"/>
                </a:highlight>
                <a:sym typeface="Nunito"/>
              </a:rPr>
              <a:t>L’exposition “</a:t>
            </a:r>
            <a:r>
              <a:rPr lang="fr-FR" sz="2000" dirty="0">
                <a:highlight>
                  <a:schemeClr val="lt1"/>
                </a:highlight>
                <a:sym typeface="Nunito"/>
                <a:hlinkClick r:id="rId2">
                  <a:extLst>
                    <a:ext uri="{A12FA001-AC4F-418D-AE19-62706E023703}">
                      <ahyp:hlinkClr xmlns:ahyp="http://schemas.microsoft.com/office/drawing/2018/hyperlinkcolor" val="tx"/>
                    </a:ext>
                  </a:extLst>
                </a:hlinkClick>
              </a:rPr>
              <a:t>La science peut-elle être à la fois ouverte et fermée </a:t>
            </a:r>
            <a:r>
              <a:rPr lang="fr-FR" sz="2000" dirty="0">
                <a:highlight>
                  <a:schemeClr val="lt1"/>
                </a:highlight>
                <a:sym typeface="Nunito"/>
              </a:rPr>
              <a:t>?” conçue par l’Université de Paris, présentée à la bibliothèque publique de l’</a:t>
            </a:r>
            <a:r>
              <a:rPr lang="fr-FR" sz="2000" dirty="0" err="1">
                <a:highlight>
                  <a:schemeClr val="lt1"/>
                </a:highlight>
                <a:sym typeface="Nunito"/>
              </a:rPr>
              <a:t>Ensa</a:t>
            </a:r>
            <a:r>
              <a:rPr lang="fr-FR" sz="2000" dirty="0">
                <a:highlight>
                  <a:schemeClr val="lt1"/>
                </a:highlight>
                <a:sym typeface="Nunito"/>
              </a:rPr>
              <a:t> Nantes en </a:t>
            </a:r>
            <a:r>
              <a:rPr lang="fr-FR" sz="2000" dirty="0" err="1">
                <a:highlight>
                  <a:schemeClr val="lt1"/>
                </a:highlight>
                <a:sym typeface="Nunito"/>
              </a:rPr>
              <a:t>déc</a:t>
            </a:r>
            <a:r>
              <a:rPr lang="fr-FR" sz="2000" dirty="0">
                <a:highlight>
                  <a:schemeClr val="lt1"/>
                </a:highlight>
                <a:sym typeface="Nunito"/>
              </a:rPr>
              <a:t> 2021/ </a:t>
            </a:r>
            <a:r>
              <a:rPr lang="fr-FR" sz="2000" dirty="0" err="1">
                <a:highlight>
                  <a:schemeClr val="lt1"/>
                </a:highlight>
                <a:sym typeface="Nunito"/>
              </a:rPr>
              <a:t>janv</a:t>
            </a:r>
            <a:r>
              <a:rPr lang="fr-FR" sz="2000" dirty="0">
                <a:highlight>
                  <a:schemeClr val="lt1"/>
                </a:highlight>
                <a:sym typeface="Nunito"/>
              </a:rPr>
              <a:t> 2022 (lecteurs étudiants et enseignants; Journées portes ouvertes de l’</a:t>
            </a:r>
            <a:r>
              <a:rPr lang="fr-FR" sz="2000" dirty="0" err="1">
                <a:highlight>
                  <a:schemeClr val="lt1"/>
                </a:highlight>
                <a:sym typeface="Nunito"/>
              </a:rPr>
              <a:t>Ensa</a:t>
            </a:r>
            <a:r>
              <a:rPr lang="fr-FR" sz="2000" dirty="0">
                <a:highlight>
                  <a:schemeClr val="lt1"/>
                </a:highlight>
                <a:sym typeface="Nunito"/>
              </a:rPr>
              <a:t> )</a:t>
            </a:r>
          </a:p>
          <a:p>
            <a:endParaRPr lang="fr-FR" dirty="0"/>
          </a:p>
        </p:txBody>
      </p:sp>
      <p:pic>
        <p:nvPicPr>
          <p:cNvPr id="4" name="Image 3">
            <a:extLst>
              <a:ext uri="{FF2B5EF4-FFF2-40B4-BE49-F238E27FC236}">
                <a16:creationId xmlns:a16="http://schemas.microsoft.com/office/drawing/2014/main" id="{B81333B4-386C-4349-A585-C7D838A5B75F}"/>
              </a:ext>
            </a:extLst>
          </p:cNvPr>
          <p:cNvPicPr>
            <a:picLocks noChangeAspect="1"/>
          </p:cNvPicPr>
          <p:nvPr/>
        </p:nvPicPr>
        <p:blipFill>
          <a:blip r:embed="rId3"/>
          <a:stretch>
            <a:fillRect/>
          </a:stretch>
        </p:blipFill>
        <p:spPr>
          <a:xfrm>
            <a:off x="4959812" y="4580280"/>
            <a:ext cx="6544800" cy="1964491"/>
          </a:xfrm>
          <a:prstGeom prst="rect">
            <a:avLst/>
          </a:prstGeom>
        </p:spPr>
      </p:pic>
    </p:spTree>
    <p:extLst>
      <p:ext uri="{BB962C8B-B14F-4D97-AF65-F5344CB8AC3E}">
        <p14:creationId xmlns:p14="http://schemas.microsoft.com/office/powerpoint/2010/main" val="3051728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EF147-71D5-3749-BAAB-68A74EC34B42}"/>
              </a:ext>
            </a:extLst>
          </p:cNvPr>
          <p:cNvSpPr>
            <a:spLocks noGrp="1"/>
          </p:cNvSpPr>
          <p:nvPr>
            <p:ph type="title"/>
          </p:nvPr>
        </p:nvSpPr>
        <p:spPr/>
        <p:txBody>
          <a:bodyPr/>
          <a:lstStyle/>
          <a:p>
            <a:r>
              <a:rPr lang="fr-FR" dirty="0"/>
              <a:t>Contrôle qualité des données dans HAL</a:t>
            </a:r>
          </a:p>
        </p:txBody>
      </p:sp>
      <p:sp>
        <p:nvSpPr>
          <p:cNvPr id="3" name="Espace réservé du contenu 2">
            <a:extLst>
              <a:ext uri="{FF2B5EF4-FFF2-40B4-BE49-F238E27FC236}">
                <a16:creationId xmlns:a16="http://schemas.microsoft.com/office/drawing/2014/main" id="{DD515A03-CBA3-3841-A7F3-C29BC0C95BDD}"/>
              </a:ext>
            </a:extLst>
          </p:cNvPr>
          <p:cNvSpPr>
            <a:spLocks noGrp="1"/>
          </p:cNvSpPr>
          <p:nvPr>
            <p:ph idx="1"/>
          </p:nvPr>
        </p:nvSpPr>
        <p:spPr>
          <a:xfrm>
            <a:off x="2589212" y="2133600"/>
            <a:ext cx="8915400" cy="4464908"/>
          </a:xfrm>
        </p:spPr>
        <p:txBody>
          <a:bodyPr>
            <a:normAutofit/>
          </a:bodyPr>
          <a:lstStyle/>
          <a:p>
            <a:r>
              <a:rPr lang="fr-FR" dirty="0"/>
              <a:t>Connaître </a:t>
            </a:r>
            <a:r>
              <a:rPr lang="fr-FR" dirty="0">
                <a:solidFill>
                  <a:srgbClr val="FF9933"/>
                </a:solidFill>
                <a:hlinkClick r:id="rId3"/>
              </a:rPr>
              <a:t>les critères de la modération </a:t>
            </a:r>
            <a:r>
              <a:rPr lang="fr-FR" dirty="0">
                <a:solidFill>
                  <a:schemeClr val="tx1"/>
                </a:solidFill>
              </a:rPr>
              <a:t>autorisant</a:t>
            </a:r>
            <a:r>
              <a:rPr lang="fr-FR" dirty="0">
                <a:solidFill>
                  <a:srgbClr val="FF9933"/>
                </a:solidFill>
              </a:rPr>
              <a:t> </a:t>
            </a:r>
            <a:r>
              <a:rPr lang="fr-FR" dirty="0">
                <a:solidFill>
                  <a:schemeClr val="tx1"/>
                </a:solidFill>
              </a:rPr>
              <a:t>le dépôt en ligne :</a:t>
            </a:r>
          </a:p>
          <a:p>
            <a:pPr marL="0" indent="0">
              <a:buNone/>
            </a:pPr>
            <a:r>
              <a:rPr lang="fr-FR" dirty="0">
                <a:solidFill>
                  <a:schemeClr val="tx1"/>
                </a:solidFill>
              </a:rPr>
              <a:t>✅ Le fichier contient le titre du document, son ou ses auteur(s), le texte intégral</a:t>
            </a:r>
          </a:p>
          <a:p>
            <a:pPr marL="0" indent="0">
              <a:buNone/>
            </a:pPr>
            <a:r>
              <a:rPr lang="fr-FR" dirty="0">
                <a:solidFill>
                  <a:schemeClr val="tx1"/>
                </a:solidFill>
              </a:rPr>
              <a:t>✅ Les métadonnées du dépôt sont cohérentes avec le contenu du fichier</a:t>
            </a:r>
          </a:p>
          <a:p>
            <a:pPr marL="0" indent="0">
              <a:buNone/>
            </a:pPr>
            <a:r>
              <a:rPr lang="fr-FR" dirty="0">
                <a:solidFill>
                  <a:schemeClr val="tx1"/>
                </a:solidFill>
              </a:rPr>
              <a:t>✅ Métadonnée “origine” (accord explicite, libre accès autorisé, </a:t>
            </a:r>
            <a:r>
              <a:rPr lang="fr-FR" dirty="0" err="1">
                <a:solidFill>
                  <a:schemeClr val="tx1"/>
                </a:solidFill>
              </a:rPr>
              <a:t>etc</a:t>
            </a:r>
            <a:r>
              <a:rPr lang="fr-FR" dirty="0">
                <a:solidFill>
                  <a:schemeClr val="tx1"/>
                </a:solidFill>
              </a:rPr>
              <a:t>)</a:t>
            </a:r>
          </a:p>
          <a:p>
            <a:pPr marL="0" indent="0">
              <a:buNone/>
            </a:pPr>
            <a:r>
              <a:rPr lang="fr-FR" dirty="0">
                <a:solidFill>
                  <a:schemeClr val="tx1"/>
                </a:solidFill>
              </a:rPr>
              <a:t>✅ Durée d’embargo éventuelle correcte</a:t>
            </a:r>
          </a:p>
          <a:p>
            <a:pPr marL="0" indent="0">
              <a:buNone/>
            </a:pPr>
            <a:r>
              <a:rPr lang="fr-FR" dirty="0">
                <a:solidFill>
                  <a:schemeClr val="tx1"/>
                </a:solidFill>
              </a:rPr>
              <a:t>✅ Titre et auteur(s)</a:t>
            </a:r>
          </a:p>
          <a:p>
            <a:pPr marL="0" indent="0">
              <a:buNone/>
            </a:pPr>
            <a:r>
              <a:rPr lang="fr-FR" dirty="0">
                <a:solidFill>
                  <a:schemeClr val="tx1"/>
                </a:solidFill>
              </a:rPr>
              <a:t>✅ Type de document et métadonnées propres à ce type de document </a:t>
            </a:r>
          </a:p>
          <a:p>
            <a:pPr marL="0" indent="0">
              <a:buNone/>
            </a:pPr>
            <a:r>
              <a:rPr lang="fr-FR" dirty="0">
                <a:solidFill>
                  <a:schemeClr val="tx1"/>
                </a:solidFill>
              </a:rPr>
              <a:t>	ex : nom de la revue pour un article</a:t>
            </a:r>
          </a:p>
          <a:p>
            <a:pPr marL="0" indent="0">
              <a:buNone/>
            </a:pPr>
            <a:r>
              <a:rPr lang="fr-FR" dirty="0">
                <a:solidFill>
                  <a:schemeClr val="tx1"/>
                </a:solidFill>
              </a:rPr>
              <a:t>✅ Le document est une </a:t>
            </a:r>
            <a:r>
              <a:rPr lang="fr-FR" b="1" dirty="0">
                <a:solidFill>
                  <a:schemeClr val="tx1"/>
                </a:solidFill>
              </a:rPr>
              <a:t>publication scientifique</a:t>
            </a:r>
          </a:p>
          <a:p>
            <a:pPr marL="0" indent="0">
              <a:buNone/>
            </a:pPr>
            <a:r>
              <a:rPr lang="fr-FR" dirty="0">
                <a:solidFill>
                  <a:srgbClr val="FF9933"/>
                </a:solidFill>
              </a:rPr>
              <a:t>Pour corriger, compléter, enrichir le dépôt : </a:t>
            </a:r>
          </a:p>
          <a:p>
            <a:pPr marL="0" indent="0">
              <a:buNone/>
            </a:pPr>
            <a:endParaRPr lang="fr-FR" dirty="0"/>
          </a:p>
        </p:txBody>
      </p:sp>
    </p:spTree>
    <p:extLst>
      <p:ext uri="{BB962C8B-B14F-4D97-AF65-F5344CB8AC3E}">
        <p14:creationId xmlns:p14="http://schemas.microsoft.com/office/powerpoint/2010/main" val="403421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B9206-A2B5-FB4B-9EFA-EFECF2E09DD3}"/>
              </a:ext>
            </a:extLst>
          </p:cNvPr>
          <p:cNvSpPr>
            <a:spLocks noGrp="1"/>
          </p:cNvSpPr>
          <p:nvPr>
            <p:ph type="title"/>
          </p:nvPr>
        </p:nvSpPr>
        <p:spPr>
          <a:xfrm>
            <a:off x="2135725" y="212765"/>
            <a:ext cx="8911687" cy="1280890"/>
          </a:xfrm>
        </p:spPr>
        <p:txBody>
          <a:bodyPr>
            <a:normAutofit/>
          </a:bodyPr>
          <a:lstStyle/>
          <a:p>
            <a:r>
              <a:rPr lang="fr-FR" dirty="0"/>
              <a:t>Corrections au fil de l’eau pour obtenir des notices plus riches</a:t>
            </a:r>
          </a:p>
        </p:txBody>
      </p:sp>
      <p:sp>
        <p:nvSpPr>
          <p:cNvPr id="3" name="Espace réservé du contenu 2">
            <a:extLst>
              <a:ext uri="{FF2B5EF4-FFF2-40B4-BE49-F238E27FC236}">
                <a16:creationId xmlns:a16="http://schemas.microsoft.com/office/drawing/2014/main" id="{4FC58BC7-848D-1D4C-80CB-E5A65C99BEE0}"/>
              </a:ext>
            </a:extLst>
          </p:cNvPr>
          <p:cNvSpPr>
            <a:spLocks noGrp="1"/>
          </p:cNvSpPr>
          <p:nvPr>
            <p:ph idx="1"/>
          </p:nvPr>
        </p:nvSpPr>
        <p:spPr>
          <a:xfrm>
            <a:off x="2135725" y="1636777"/>
            <a:ext cx="8797038" cy="5122369"/>
          </a:xfrm>
        </p:spPr>
        <p:txBody>
          <a:bodyPr>
            <a:normAutofit fontScale="70000" lnSpcReduction="20000"/>
          </a:bodyPr>
          <a:lstStyle/>
          <a:p>
            <a:pPr marL="596900" lvl="1" indent="0">
              <a:buNone/>
            </a:pPr>
            <a:endParaRPr lang="fr-FR" dirty="0"/>
          </a:p>
          <a:p>
            <a:r>
              <a:rPr lang="fr-FR" sz="2300" dirty="0">
                <a:solidFill>
                  <a:srgbClr val="FF9933"/>
                </a:solidFill>
              </a:rPr>
              <a:t>Notices</a:t>
            </a:r>
          </a:p>
          <a:p>
            <a:pPr lvl="1"/>
            <a:r>
              <a:rPr lang="fr-FR" sz="2300" dirty="0"/>
              <a:t>Lien URL</a:t>
            </a:r>
          </a:p>
          <a:p>
            <a:pPr lvl="1"/>
            <a:r>
              <a:rPr lang="fr-FR" sz="2300" dirty="0"/>
              <a:t>Dates de congrès</a:t>
            </a:r>
          </a:p>
          <a:p>
            <a:pPr lvl="1"/>
            <a:r>
              <a:rPr lang="fr-FR" sz="2300" dirty="0"/>
              <a:t>Editeur scientifique (ouvrage collectif)</a:t>
            </a:r>
          </a:p>
          <a:p>
            <a:pPr lvl="1"/>
            <a:r>
              <a:rPr lang="fr-FR" sz="2300" dirty="0"/>
              <a:t>Résumé</a:t>
            </a:r>
          </a:p>
          <a:p>
            <a:pPr lvl="1"/>
            <a:r>
              <a:rPr lang="fr-FR" sz="2300" dirty="0"/>
              <a:t>Mot-clé</a:t>
            </a:r>
          </a:p>
          <a:p>
            <a:pPr lvl="1"/>
            <a:r>
              <a:rPr lang="fr-FR" sz="2300" dirty="0"/>
              <a:t>Langue du champ</a:t>
            </a:r>
          </a:p>
          <a:p>
            <a:pPr lvl="1"/>
            <a:r>
              <a:rPr lang="fr-FR" sz="2300" dirty="0"/>
              <a:t>Financeur ANR : bilan d’activités, portail HAL ANR</a:t>
            </a:r>
          </a:p>
          <a:p>
            <a:r>
              <a:rPr lang="fr-FR" sz="2300" dirty="0">
                <a:solidFill>
                  <a:srgbClr val="FF9933"/>
                </a:solidFill>
              </a:rPr>
              <a:t>Auteur</a:t>
            </a:r>
          </a:p>
          <a:p>
            <a:pPr lvl="1"/>
            <a:r>
              <a:rPr lang="fr-FR" sz="2300" dirty="0"/>
              <a:t>Affiliation équipe selon le référentiel </a:t>
            </a:r>
            <a:r>
              <a:rPr lang="fr-FR" sz="2300" dirty="0" err="1"/>
              <a:t>AuréHal</a:t>
            </a:r>
            <a:r>
              <a:rPr lang="fr-FR" sz="2300" dirty="0"/>
              <a:t> (fusion des équipes, fermeture d’équipe, nouvelles tutelles EPE du laboratoire) : les auteurs se perdent un peu dans les codes couleurs ! </a:t>
            </a:r>
          </a:p>
          <a:p>
            <a:pPr lvl="1"/>
            <a:r>
              <a:rPr lang="fr-FR" sz="2300" dirty="0"/>
              <a:t>Auteur associé (affiliation secondaire) : ajout de l’affiliation manquante à partir des pages membres AAU</a:t>
            </a:r>
          </a:p>
          <a:p>
            <a:r>
              <a:rPr lang="fr-FR" sz="2300" dirty="0">
                <a:solidFill>
                  <a:srgbClr val="FF9933"/>
                </a:solidFill>
              </a:rPr>
              <a:t>Fichier</a:t>
            </a:r>
          </a:p>
          <a:p>
            <a:pPr lvl="1"/>
            <a:r>
              <a:rPr lang="fr-FR" sz="2300" dirty="0"/>
              <a:t>Licence conforme au site de la revue : dans la notice, dans le fichier</a:t>
            </a:r>
          </a:p>
          <a:p>
            <a:endParaRPr lang="fr-FR" dirty="0"/>
          </a:p>
          <a:p>
            <a:endParaRPr lang="fr-FR" dirty="0"/>
          </a:p>
        </p:txBody>
      </p:sp>
      <p:pic>
        <p:nvPicPr>
          <p:cNvPr id="4" name="Image 3"/>
          <p:cNvPicPr>
            <a:picLocks noChangeAspect="1"/>
          </p:cNvPicPr>
          <p:nvPr/>
        </p:nvPicPr>
        <p:blipFill>
          <a:blip r:embed="rId3"/>
          <a:stretch>
            <a:fillRect/>
          </a:stretch>
        </p:blipFill>
        <p:spPr>
          <a:xfrm>
            <a:off x="9519013" y="1493655"/>
            <a:ext cx="2324100" cy="2486025"/>
          </a:xfrm>
          <a:prstGeom prst="rect">
            <a:avLst/>
          </a:prstGeom>
        </p:spPr>
      </p:pic>
    </p:spTree>
    <p:extLst>
      <p:ext uri="{BB962C8B-B14F-4D97-AF65-F5344CB8AC3E}">
        <p14:creationId xmlns:p14="http://schemas.microsoft.com/office/powerpoint/2010/main" val="64843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D5DA0-E5B0-6442-B702-A4104247FA90}"/>
              </a:ext>
            </a:extLst>
          </p:cNvPr>
          <p:cNvSpPr>
            <a:spLocks noGrp="1"/>
          </p:cNvSpPr>
          <p:nvPr>
            <p:ph type="title"/>
          </p:nvPr>
        </p:nvSpPr>
        <p:spPr/>
        <p:txBody>
          <a:bodyPr/>
          <a:lstStyle/>
          <a:p>
            <a:r>
              <a:rPr lang="fr-FR" dirty="0"/>
              <a:t>Nettoyage annuel</a:t>
            </a:r>
          </a:p>
        </p:txBody>
      </p:sp>
      <p:sp>
        <p:nvSpPr>
          <p:cNvPr id="3" name="Espace réservé du contenu 2">
            <a:extLst>
              <a:ext uri="{FF2B5EF4-FFF2-40B4-BE49-F238E27FC236}">
                <a16:creationId xmlns:a16="http://schemas.microsoft.com/office/drawing/2014/main" id="{1AA37072-96EB-B049-87D7-07EC8AA43A95}"/>
              </a:ext>
            </a:extLst>
          </p:cNvPr>
          <p:cNvSpPr>
            <a:spLocks noGrp="1"/>
          </p:cNvSpPr>
          <p:nvPr>
            <p:ph idx="1"/>
          </p:nvPr>
        </p:nvSpPr>
        <p:spPr/>
        <p:txBody>
          <a:bodyPr/>
          <a:lstStyle/>
          <a:p>
            <a:r>
              <a:rPr lang="fr-FR" sz="2000" dirty="0">
                <a:solidFill>
                  <a:srgbClr val="FF9933"/>
                </a:solidFill>
              </a:rPr>
              <a:t>A partir d’</a:t>
            </a:r>
            <a:r>
              <a:rPr lang="fr-FR" sz="2000" dirty="0" err="1">
                <a:solidFill>
                  <a:srgbClr val="FF9933"/>
                </a:solidFill>
              </a:rPr>
              <a:t>AuréHal</a:t>
            </a:r>
            <a:endParaRPr lang="fr-FR" sz="2000" dirty="0">
              <a:solidFill>
                <a:srgbClr val="FF9933"/>
              </a:solidFill>
            </a:endParaRPr>
          </a:p>
          <a:p>
            <a:endParaRPr lang="fr-FR" sz="2000" dirty="0"/>
          </a:p>
          <a:p>
            <a:pPr lvl="1"/>
            <a:r>
              <a:rPr lang="fr-FR" sz="2000" dirty="0"/>
              <a:t>Les dépôts associés aux structures, correspondance des dates</a:t>
            </a:r>
          </a:p>
          <a:p>
            <a:pPr lvl="1"/>
            <a:r>
              <a:rPr lang="fr-FR" sz="2000" dirty="0"/>
              <a:t>Les formes auteur</a:t>
            </a:r>
          </a:p>
          <a:p>
            <a:pPr lvl="1"/>
            <a:endParaRPr lang="fr-FR" dirty="0"/>
          </a:p>
          <a:p>
            <a:r>
              <a:rPr lang="fr-FR" sz="2000" dirty="0">
                <a:solidFill>
                  <a:srgbClr val="FF9933"/>
                </a:solidFill>
              </a:rPr>
              <a:t>Avec </a:t>
            </a:r>
            <a:r>
              <a:rPr lang="fr-FR" sz="2000" dirty="0" err="1">
                <a:solidFill>
                  <a:srgbClr val="FF9933"/>
                </a:solidFill>
              </a:rPr>
              <a:t>OcdHal</a:t>
            </a:r>
            <a:endParaRPr lang="fr-FR" sz="2000" dirty="0">
              <a:solidFill>
                <a:srgbClr val="FF9933"/>
              </a:solidFill>
            </a:endParaRPr>
          </a:p>
          <a:p>
            <a:endParaRPr lang="fr-FR" dirty="0"/>
          </a:p>
          <a:p>
            <a:pPr lvl="1"/>
            <a:r>
              <a:rPr lang="fr-FR" sz="2000" dirty="0"/>
              <a:t>Fiche avec les doublons notice et fichier</a:t>
            </a:r>
          </a:p>
          <a:p>
            <a:pPr lvl="1"/>
            <a:r>
              <a:rPr lang="fr-FR" sz="2000" dirty="0"/>
              <a:t>Support de HAL pour fusionner</a:t>
            </a:r>
          </a:p>
          <a:p>
            <a:endParaRPr lang="fr-FR" dirty="0"/>
          </a:p>
          <a:p>
            <a:endParaRPr lang="fr-FR" dirty="0"/>
          </a:p>
        </p:txBody>
      </p:sp>
      <p:pic>
        <p:nvPicPr>
          <p:cNvPr id="4" name="Image 3"/>
          <p:cNvPicPr>
            <a:picLocks noChangeAspect="1"/>
          </p:cNvPicPr>
          <p:nvPr/>
        </p:nvPicPr>
        <p:blipFill>
          <a:blip r:embed="rId2"/>
          <a:stretch>
            <a:fillRect/>
          </a:stretch>
        </p:blipFill>
        <p:spPr>
          <a:xfrm>
            <a:off x="8437819" y="1068950"/>
            <a:ext cx="2817131" cy="1750450"/>
          </a:xfrm>
          <a:prstGeom prst="rect">
            <a:avLst/>
          </a:prstGeom>
        </p:spPr>
      </p:pic>
      <p:pic>
        <p:nvPicPr>
          <p:cNvPr id="5" name="Image 4"/>
          <p:cNvPicPr>
            <a:picLocks noChangeAspect="1"/>
          </p:cNvPicPr>
          <p:nvPr/>
        </p:nvPicPr>
        <p:blipFill>
          <a:blip r:embed="rId3"/>
          <a:stretch>
            <a:fillRect/>
          </a:stretch>
        </p:blipFill>
        <p:spPr>
          <a:xfrm>
            <a:off x="8563911" y="4473146"/>
            <a:ext cx="2691039" cy="1183468"/>
          </a:xfrm>
          <a:prstGeom prst="rect">
            <a:avLst/>
          </a:prstGeom>
        </p:spPr>
      </p:pic>
    </p:spTree>
    <p:extLst>
      <p:ext uri="{BB962C8B-B14F-4D97-AF65-F5344CB8AC3E}">
        <p14:creationId xmlns:p14="http://schemas.microsoft.com/office/powerpoint/2010/main" val="304491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36935-FD10-DC41-BB3F-B80BE11A23B9}"/>
              </a:ext>
            </a:extLst>
          </p:cNvPr>
          <p:cNvSpPr>
            <a:spLocks noGrp="1"/>
          </p:cNvSpPr>
          <p:nvPr>
            <p:ph type="title"/>
          </p:nvPr>
        </p:nvSpPr>
        <p:spPr/>
        <p:txBody>
          <a:bodyPr/>
          <a:lstStyle/>
          <a:p>
            <a:r>
              <a:rPr lang="fr-FR" dirty="0"/>
              <a:t>Points de vigilance</a:t>
            </a:r>
          </a:p>
        </p:txBody>
      </p:sp>
      <p:sp>
        <p:nvSpPr>
          <p:cNvPr id="3" name="Espace réservé du contenu 2">
            <a:extLst>
              <a:ext uri="{FF2B5EF4-FFF2-40B4-BE49-F238E27FC236}">
                <a16:creationId xmlns:a16="http://schemas.microsoft.com/office/drawing/2014/main" id="{AB162520-BD62-0246-B6B8-7D502A3358ED}"/>
              </a:ext>
            </a:extLst>
          </p:cNvPr>
          <p:cNvSpPr>
            <a:spLocks noGrp="1"/>
          </p:cNvSpPr>
          <p:nvPr>
            <p:ph idx="1"/>
          </p:nvPr>
        </p:nvSpPr>
        <p:spPr>
          <a:xfrm>
            <a:off x="2592925" y="1905000"/>
            <a:ext cx="8915400" cy="4450038"/>
          </a:xfrm>
        </p:spPr>
        <p:txBody>
          <a:bodyPr>
            <a:normAutofit/>
          </a:bodyPr>
          <a:lstStyle/>
          <a:p>
            <a:r>
              <a:rPr lang="fr-FR" sz="2000" dirty="0"/>
              <a:t>Les attentes en matière de </a:t>
            </a:r>
            <a:r>
              <a:rPr lang="fr-FR" sz="2000" dirty="0">
                <a:solidFill>
                  <a:srgbClr val="FF9933"/>
                </a:solidFill>
              </a:rPr>
              <a:t>texte intégral </a:t>
            </a:r>
            <a:r>
              <a:rPr lang="fr-FR" sz="2000" dirty="0"/>
              <a:t>doivent être rappelée, afin de ne pas avoir des collections HAL constituées majoritairement de notices sans fichier (absence de suivi de l’auteur, indisponibilité du PDF lors du dépôt, publication déjà en accès ouvert chez l’éditeur …)</a:t>
            </a:r>
          </a:p>
          <a:p>
            <a:r>
              <a:rPr lang="fr-FR" sz="2000" dirty="0"/>
              <a:t>Ecueil de l’obligation au dépôt : des dépôts de </a:t>
            </a:r>
            <a:r>
              <a:rPr lang="fr-FR" sz="2000" dirty="0">
                <a:solidFill>
                  <a:srgbClr val="FF9933"/>
                </a:solidFill>
              </a:rPr>
              <a:t>notices hors typologie </a:t>
            </a:r>
            <a:r>
              <a:rPr lang="fr-FR" sz="2000" dirty="0"/>
              <a:t>pour figurer dans HAL et alimenter son rapport d’activité</a:t>
            </a:r>
          </a:p>
          <a:p>
            <a:r>
              <a:rPr lang="fr-FR" sz="2000" dirty="0"/>
              <a:t>Inciter à déposer les articles </a:t>
            </a:r>
            <a:r>
              <a:rPr lang="fr-FR" sz="2000" dirty="0">
                <a:solidFill>
                  <a:srgbClr val="FF9933"/>
                </a:solidFill>
              </a:rPr>
              <a:t>au fur et à mesure</a:t>
            </a:r>
            <a:r>
              <a:rPr lang="fr-FR" sz="2000" dirty="0"/>
              <a:t>, dans la suite de la satisfaction d’une publication acceptée et après parution.</a:t>
            </a:r>
          </a:p>
          <a:p>
            <a:r>
              <a:rPr lang="fr-FR" sz="2000" dirty="0"/>
              <a:t>A développer : liens entre la publication et les données versées dans </a:t>
            </a:r>
            <a:r>
              <a:rPr lang="fr-FR" sz="2000" dirty="0">
                <a:solidFill>
                  <a:srgbClr val="FF9933"/>
                </a:solidFill>
              </a:rPr>
              <a:t>les entrepôts</a:t>
            </a:r>
          </a:p>
          <a:p>
            <a:endParaRPr lang="fr-FR" dirty="0"/>
          </a:p>
        </p:txBody>
      </p:sp>
      <p:pic>
        <p:nvPicPr>
          <p:cNvPr id="4" name="Image 3"/>
          <p:cNvPicPr>
            <a:picLocks noChangeAspect="1"/>
          </p:cNvPicPr>
          <p:nvPr/>
        </p:nvPicPr>
        <p:blipFill>
          <a:blip r:embed="rId3"/>
          <a:stretch>
            <a:fillRect/>
          </a:stretch>
        </p:blipFill>
        <p:spPr>
          <a:xfrm>
            <a:off x="8909957" y="180294"/>
            <a:ext cx="2209800" cy="1533525"/>
          </a:xfrm>
          <a:prstGeom prst="rect">
            <a:avLst/>
          </a:prstGeom>
        </p:spPr>
      </p:pic>
    </p:spTree>
    <p:extLst>
      <p:ext uri="{BB962C8B-B14F-4D97-AF65-F5344CB8AC3E}">
        <p14:creationId xmlns:p14="http://schemas.microsoft.com/office/powerpoint/2010/main" val="85456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Merci ! Place aux échanges …</a:t>
            </a:r>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5404" y="2133600"/>
            <a:ext cx="5703018" cy="3778250"/>
          </a:xfrm>
        </p:spPr>
      </p:pic>
    </p:spTree>
    <p:extLst>
      <p:ext uri="{BB962C8B-B14F-4D97-AF65-F5344CB8AC3E}">
        <p14:creationId xmlns:p14="http://schemas.microsoft.com/office/powerpoint/2010/main" val="379800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22728-26DC-624E-A255-85A1C87215E2}"/>
              </a:ext>
            </a:extLst>
          </p:cNvPr>
          <p:cNvSpPr>
            <a:spLocks noGrp="1"/>
          </p:cNvSpPr>
          <p:nvPr>
            <p:ph type="title"/>
          </p:nvPr>
        </p:nvSpPr>
        <p:spPr>
          <a:xfrm>
            <a:off x="2592925" y="852710"/>
            <a:ext cx="8911687" cy="1280890"/>
          </a:xfrm>
        </p:spPr>
        <p:txBody>
          <a:bodyPr/>
          <a:lstStyle/>
          <a:p>
            <a:r>
              <a:rPr lang="fr-FR" dirty="0"/>
              <a:t>Points abordés</a:t>
            </a:r>
          </a:p>
        </p:txBody>
      </p:sp>
      <p:sp>
        <p:nvSpPr>
          <p:cNvPr id="3" name="Espace réservé du contenu 2">
            <a:extLst>
              <a:ext uri="{FF2B5EF4-FFF2-40B4-BE49-F238E27FC236}">
                <a16:creationId xmlns:a16="http://schemas.microsoft.com/office/drawing/2014/main" id="{148EEAB3-DF09-CB49-9C67-CEFECC46309A}"/>
              </a:ext>
            </a:extLst>
          </p:cNvPr>
          <p:cNvSpPr>
            <a:spLocks noGrp="1"/>
          </p:cNvSpPr>
          <p:nvPr>
            <p:ph idx="1"/>
          </p:nvPr>
        </p:nvSpPr>
        <p:spPr/>
        <p:txBody>
          <a:bodyPr/>
          <a:lstStyle/>
          <a:p>
            <a:r>
              <a:rPr lang="fr" sz="2800" dirty="0">
                <a:ea typeface="Nunito"/>
                <a:cs typeface="Nunito"/>
                <a:sym typeface="Nunito"/>
              </a:rPr>
              <a:t>Contexte institutionnel et politique incitative du laboratoire</a:t>
            </a:r>
          </a:p>
          <a:p>
            <a:r>
              <a:rPr lang="fr-FR" sz="2800" dirty="0">
                <a:ea typeface="Nunito"/>
                <a:cs typeface="Nunito"/>
                <a:sym typeface="Nunito"/>
              </a:rPr>
              <a:t>Dynamiser, créer une émulation au sein des équipes </a:t>
            </a:r>
          </a:p>
          <a:p>
            <a:r>
              <a:rPr lang="fr-FR" sz="2800" dirty="0">
                <a:sym typeface="Nunito"/>
              </a:rPr>
              <a:t>Contrôle de la qualité des dépôts</a:t>
            </a:r>
          </a:p>
          <a:p>
            <a:r>
              <a:rPr lang="fr-FR" sz="2800" dirty="0">
                <a:ea typeface="Nunito"/>
                <a:cs typeface="Nunito"/>
                <a:sym typeface="Nunito"/>
              </a:rPr>
              <a:t>Points de vigilance </a:t>
            </a:r>
          </a:p>
          <a:p>
            <a:endParaRPr lang="fr-FR" dirty="0"/>
          </a:p>
        </p:txBody>
      </p:sp>
    </p:spTree>
    <p:extLst>
      <p:ext uri="{BB962C8B-B14F-4D97-AF65-F5344CB8AC3E}">
        <p14:creationId xmlns:p14="http://schemas.microsoft.com/office/powerpoint/2010/main" val="392321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419D3-EE67-874A-BF23-7EDFB4C4C926}"/>
              </a:ext>
            </a:extLst>
          </p:cNvPr>
          <p:cNvSpPr>
            <a:spLocks noGrp="1"/>
          </p:cNvSpPr>
          <p:nvPr>
            <p:ph type="title"/>
          </p:nvPr>
        </p:nvSpPr>
        <p:spPr/>
        <p:txBody>
          <a:bodyPr/>
          <a:lstStyle/>
          <a:p>
            <a:r>
              <a:rPr lang="fr-FR" dirty="0"/>
              <a:t>Les leviers institutionnels</a:t>
            </a:r>
          </a:p>
        </p:txBody>
      </p:sp>
      <p:sp>
        <p:nvSpPr>
          <p:cNvPr id="3" name="Espace réservé du contenu 2">
            <a:extLst>
              <a:ext uri="{FF2B5EF4-FFF2-40B4-BE49-F238E27FC236}">
                <a16:creationId xmlns:a16="http://schemas.microsoft.com/office/drawing/2014/main" id="{C613C6F3-DC8B-0641-9D5F-DE46CA13F9B6}"/>
              </a:ext>
            </a:extLst>
          </p:cNvPr>
          <p:cNvSpPr>
            <a:spLocks noGrp="1"/>
          </p:cNvSpPr>
          <p:nvPr>
            <p:ph idx="1"/>
          </p:nvPr>
        </p:nvSpPr>
        <p:spPr>
          <a:xfrm>
            <a:off x="2589212" y="2133600"/>
            <a:ext cx="8915400" cy="4267200"/>
          </a:xfrm>
        </p:spPr>
        <p:txBody>
          <a:bodyPr/>
          <a:lstStyle/>
          <a:p>
            <a:r>
              <a:rPr lang="fr" sz="2000" dirty="0">
                <a:ea typeface="Nunito"/>
                <a:cs typeface="Nunito"/>
                <a:sym typeface="Nunito"/>
              </a:rPr>
              <a:t>Les tutelles via l’évaluation des chercheurs</a:t>
            </a:r>
          </a:p>
          <a:p>
            <a:pPr lvl="1"/>
            <a:r>
              <a:rPr lang="fr" sz="2000" dirty="0">
                <a:ea typeface="Nunito"/>
                <a:cs typeface="Nunito"/>
                <a:sym typeface="Nunito"/>
              </a:rPr>
              <a:t>L’application RIBAC s’appuie sur le dépôt de fichiers dans HAL depuis 2019 </a:t>
            </a:r>
          </a:p>
          <a:p>
            <a:pPr lvl="1"/>
            <a:r>
              <a:rPr lang="fr-FR" sz="2000" dirty="0">
                <a:sym typeface="Nunito"/>
              </a:rPr>
              <a:t>L’</a:t>
            </a:r>
            <a:r>
              <a:rPr lang="fr" sz="2000" dirty="0">
                <a:sym typeface="Nunito"/>
              </a:rPr>
              <a:t>évaluation des productions des unités par </a:t>
            </a:r>
            <a:r>
              <a:rPr lang="fr" sz="2000" dirty="0">
                <a:sym typeface="Nunito"/>
                <a:hlinkClick r:id="rId2"/>
              </a:rPr>
              <a:t>HCERES</a:t>
            </a:r>
            <a:endParaRPr lang="fr" sz="2000" dirty="0">
              <a:sym typeface="Nunito"/>
            </a:endParaRPr>
          </a:p>
          <a:p>
            <a:pPr lvl="1"/>
            <a:endParaRPr lang="fr" sz="2000" dirty="0">
              <a:sym typeface="Nunito"/>
            </a:endParaRPr>
          </a:p>
          <a:p>
            <a:r>
              <a:rPr lang="fr" sz="2000" dirty="0">
                <a:ea typeface="Nunito"/>
                <a:cs typeface="Nunito"/>
                <a:sym typeface="Nunito"/>
              </a:rPr>
              <a:t>Les financeurs de la recherche</a:t>
            </a:r>
          </a:p>
          <a:p>
            <a:pPr lvl="1"/>
            <a:r>
              <a:rPr lang="fr-FR" sz="2000" dirty="0">
                <a:ea typeface="Nunito"/>
                <a:cs typeface="Nunito"/>
                <a:sym typeface="Nunito"/>
              </a:rPr>
              <a:t>Obligation de dépôt dans HAL de la part du </a:t>
            </a:r>
            <a:r>
              <a:rPr lang="fr-FR" sz="2000" u="sng" dirty="0">
                <a:solidFill>
                  <a:schemeClr val="hlink"/>
                </a:solidFill>
                <a:ea typeface="Nunito"/>
                <a:cs typeface="Nunito"/>
                <a:sym typeface="Nunito"/>
                <a:hlinkClick r:id="rId3"/>
              </a:rPr>
              <a:t>financeur ANR </a:t>
            </a:r>
            <a:r>
              <a:rPr lang="fr-FR" sz="2000" u="sng" dirty="0">
                <a:solidFill>
                  <a:schemeClr val="tx1"/>
                </a:solidFill>
                <a:ea typeface="Nunito"/>
                <a:cs typeface="Nunito"/>
                <a:sym typeface="Nunito"/>
              </a:rPr>
              <a:t>; HAL une des voies du libre accès </a:t>
            </a:r>
            <a:r>
              <a:rPr lang="fr-FR" sz="2000" dirty="0">
                <a:ea typeface="Nunito"/>
                <a:cs typeface="Nunito"/>
                <a:sym typeface="Nunito"/>
              </a:rPr>
              <a:t>en tant que signataire du </a:t>
            </a:r>
            <a:r>
              <a:rPr lang="fr-FR" sz="2000" u="sng" dirty="0">
                <a:solidFill>
                  <a:schemeClr val="hlink"/>
                </a:solidFill>
                <a:ea typeface="Nunito"/>
                <a:cs typeface="Nunito"/>
                <a:sym typeface="Nunito"/>
                <a:hlinkClick r:id="rId4"/>
              </a:rPr>
              <a:t>Plan S</a:t>
            </a:r>
            <a:endParaRPr lang="fr-FR" sz="2000" u="sng" dirty="0">
              <a:solidFill>
                <a:schemeClr val="hlink"/>
              </a:solidFill>
              <a:ea typeface="Nunito"/>
              <a:cs typeface="Nunito"/>
              <a:sym typeface="Nunito"/>
            </a:endParaRPr>
          </a:p>
          <a:p>
            <a:pPr lvl="2"/>
            <a:r>
              <a:rPr lang="fr-FR" sz="1800" dirty="0">
                <a:ea typeface="Nunito"/>
                <a:cs typeface="Nunito"/>
                <a:sym typeface="Nunito"/>
              </a:rPr>
              <a:t>diffusion immédiate, sans embargo, et sous licence ouverte, de préférence une licence </a:t>
            </a:r>
            <a:r>
              <a:rPr lang="fr-FR" sz="1800" dirty="0" err="1">
                <a:ea typeface="Nunito"/>
                <a:cs typeface="Nunito"/>
                <a:sym typeface="Nunito"/>
              </a:rPr>
              <a:t>Creative</a:t>
            </a:r>
            <a:r>
              <a:rPr lang="fr-FR" sz="1800" dirty="0">
                <a:ea typeface="Nunito"/>
                <a:cs typeface="Nunito"/>
                <a:sym typeface="Nunito"/>
              </a:rPr>
              <a:t> Commons (CC-BY)</a:t>
            </a:r>
          </a:p>
          <a:p>
            <a:pPr marL="457200" lvl="1" indent="0">
              <a:buNone/>
            </a:pPr>
            <a:endParaRPr lang="fr-FR" dirty="0"/>
          </a:p>
        </p:txBody>
      </p:sp>
    </p:spTree>
    <p:extLst>
      <p:ext uri="{BB962C8B-B14F-4D97-AF65-F5344CB8AC3E}">
        <p14:creationId xmlns:p14="http://schemas.microsoft.com/office/powerpoint/2010/main" val="329122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2EC9F-D15B-1E47-BC4B-9D673345E656}"/>
              </a:ext>
            </a:extLst>
          </p:cNvPr>
          <p:cNvSpPr>
            <a:spLocks noGrp="1"/>
          </p:cNvSpPr>
          <p:nvPr>
            <p:ph type="title"/>
          </p:nvPr>
        </p:nvSpPr>
        <p:spPr/>
        <p:txBody>
          <a:bodyPr/>
          <a:lstStyle/>
          <a:p>
            <a:r>
              <a:rPr lang="fr" dirty="0">
                <a:highlight>
                  <a:schemeClr val="lt1"/>
                </a:highlight>
                <a:ea typeface="Nunito"/>
                <a:cs typeface="Nunito"/>
                <a:sym typeface="Nunito"/>
              </a:rPr>
              <a:t>Le laboratoire s’engage en faveur de la science ouverte</a:t>
            </a:r>
            <a:endParaRPr lang="fr-FR" dirty="0"/>
          </a:p>
        </p:txBody>
      </p:sp>
      <p:sp>
        <p:nvSpPr>
          <p:cNvPr id="3" name="Espace réservé du contenu 2">
            <a:extLst>
              <a:ext uri="{FF2B5EF4-FFF2-40B4-BE49-F238E27FC236}">
                <a16:creationId xmlns:a16="http://schemas.microsoft.com/office/drawing/2014/main" id="{A6F0F699-CA05-EB48-97A3-6FDD638F2F0C}"/>
              </a:ext>
            </a:extLst>
          </p:cNvPr>
          <p:cNvSpPr>
            <a:spLocks noGrp="1"/>
          </p:cNvSpPr>
          <p:nvPr>
            <p:ph idx="1"/>
          </p:nvPr>
        </p:nvSpPr>
        <p:spPr>
          <a:xfrm>
            <a:off x="2589212" y="2133600"/>
            <a:ext cx="8915400" cy="4501978"/>
          </a:xfrm>
        </p:spPr>
        <p:txBody>
          <a:bodyPr>
            <a:noAutofit/>
          </a:bodyPr>
          <a:lstStyle/>
          <a:p>
            <a:r>
              <a:rPr lang="fr" sz="2000" dirty="0">
                <a:highlight>
                  <a:schemeClr val="lt1"/>
                </a:highlight>
                <a:ea typeface="Nunito"/>
                <a:cs typeface="Nunito"/>
                <a:sym typeface="Nunito"/>
              </a:rPr>
              <a:t>Janvier 2020, </a:t>
            </a:r>
            <a:r>
              <a:rPr lang="fr" sz="2000" u="sng" dirty="0">
                <a:solidFill>
                  <a:schemeClr val="hlink"/>
                </a:solidFill>
                <a:highlight>
                  <a:schemeClr val="lt1"/>
                </a:highlight>
                <a:ea typeface="Nunito"/>
                <a:cs typeface="Nunito"/>
                <a:sym typeface="Nunito"/>
                <a:hlinkClick r:id="rId3"/>
              </a:rPr>
              <a:t>le règlement intérieur du laboratoire </a:t>
            </a:r>
            <a:r>
              <a:rPr lang="fr" sz="2000" dirty="0">
                <a:highlight>
                  <a:schemeClr val="lt1"/>
                </a:highlight>
                <a:ea typeface="Nunito"/>
                <a:cs typeface="Nunito"/>
                <a:sym typeface="Nunito"/>
              </a:rPr>
              <a:t>mentionne l’obligation de déposer dans les collections HAL AAU toute publication issue de ses membres</a:t>
            </a:r>
          </a:p>
          <a:p>
            <a:r>
              <a:rPr lang="fr" sz="2000" dirty="0">
                <a:highlight>
                  <a:schemeClr val="lt1"/>
                </a:highlight>
                <a:ea typeface="Nunito"/>
                <a:cs typeface="Nunito"/>
                <a:sym typeface="Nunito"/>
              </a:rPr>
              <a:t>En mars 2021, le laboratoire a publié son </a:t>
            </a:r>
            <a:r>
              <a:rPr lang="fr" sz="2000" u="sng" dirty="0">
                <a:solidFill>
                  <a:schemeClr val="hlink"/>
                </a:solidFill>
                <a:highlight>
                  <a:schemeClr val="lt1"/>
                </a:highlight>
                <a:ea typeface="Nunito"/>
                <a:cs typeface="Nunito"/>
                <a:sym typeface="Nunito"/>
                <a:hlinkClick r:id="rId4"/>
              </a:rPr>
              <a:t>engagement dans la Science ouverte</a:t>
            </a:r>
            <a:endParaRPr lang="fr" sz="2000" u="sng" dirty="0">
              <a:solidFill>
                <a:schemeClr val="hlink"/>
              </a:solidFill>
              <a:highlight>
                <a:schemeClr val="lt1"/>
              </a:highlight>
              <a:ea typeface="Nunito"/>
              <a:cs typeface="Nunito"/>
              <a:sym typeface="Nunito"/>
            </a:endParaRPr>
          </a:p>
          <a:p>
            <a:pPr lvl="1"/>
            <a:r>
              <a:rPr lang="fr" sz="2000" dirty="0">
                <a:highlight>
                  <a:schemeClr val="lt1"/>
                </a:highlight>
                <a:ea typeface="Nunito"/>
                <a:cs typeface="Nunito"/>
                <a:sym typeface="Nunito"/>
              </a:rPr>
              <a:t>100% d’articles de revues en libre accès d’ici 2025</a:t>
            </a:r>
          </a:p>
          <a:p>
            <a:r>
              <a:rPr lang="fr" sz="2000" dirty="0">
                <a:highlight>
                  <a:schemeClr val="lt1"/>
                </a:highlight>
                <a:ea typeface="Nunito"/>
                <a:cs typeface="Nunito"/>
                <a:sym typeface="Nunito"/>
              </a:rPr>
              <a:t>En janvier 2022, le laboratoire s’est doté d’un </a:t>
            </a:r>
            <a:r>
              <a:rPr lang="fr" sz="2000" dirty="0">
                <a:highlight>
                  <a:schemeClr val="lt1"/>
                </a:highlight>
                <a:ea typeface="Nunito"/>
                <a:cs typeface="Nunito"/>
                <a:sym typeface="Nunito"/>
                <a:hlinkClick r:id="rId5"/>
              </a:rPr>
              <a:t>Baromètre Science Ouverte</a:t>
            </a:r>
            <a:endParaRPr lang="fr" sz="2000" dirty="0">
              <a:highlight>
                <a:schemeClr val="lt1"/>
              </a:highlight>
              <a:ea typeface="Nunito"/>
              <a:cs typeface="Nunito"/>
              <a:sym typeface="Nunito"/>
            </a:endParaRPr>
          </a:p>
          <a:p>
            <a:pPr lvl="1"/>
            <a:r>
              <a:rPr lang="fr" sz="2000" dirty="0">
                <a:highlight>
                  <a:schemeClr val="lt1"/>
                </a:highlight>
                <a:ea typeface="Nunito"/>
                <a:cs typeface="Nunito"/>
                <a:sym typeface="Nunito"/>
              </a:rPr>
              <a:t>pour </a:t>
            </a:r>
            <a:r>
              <a:rPr lang="fr-FR" sz="2000" dirty="0">
                <a:highlight>
                  <a:schemeClr val="lt1"/>
                </a:highlight>
                <a:ea typeface="Nunito"/>
                <a:cs typeface="Nunito"/>
                <a:sym typeface="Nunito"/>
              </a:rPr>
              <a:t>mesurer l'évolution de ses pratiques de science ouverte (publications diffusées en accès ouvert par l'éditeur ou la plateforme HAL) </a:t>
            </a:r>
          </a:p>
          <a:p>
            <a:pPr lvl="1"/>
            <a:r>
              <a:rPr lang="fr-FR" sz="2000" dirty="0">
                <a:highlight>
                  <a:schemeClr val="lt1"/>
                </a:highlight>
                <a:ea typeface="Nunito"/>
                <a:cs typeface="Nunito"/>
                <a:sym typeface="Nunito"/>
              </a:rPr>
              <a:t>pour se donner des objectifs cohérents</a:t>
            </a:r>
            <a:endParaRPr lang="fr-FR" sz="2000" dirty="0"/>
          </a:p>
        </p:txBody>
      </p:sp>
    </p:spTree>
    <p:extLst>
      <p:ext uri="{BB962C8B-B14F-4D97-AF65-F5344CB8AC3E}">
        <p14:creationId xmlns:p14="http://schemas.microsoft.com/office/powerpoint/2010/main" val="211826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F80B6-9524-074B-B3C0-C700831BDC9D}"/>
              </a:ext>
            </a:extLst>
          </p:cNvPr>
          <p:cNvSpPr>
            <a:spLocks noGrp="1"/>
          </p:cNvSpPr>
          <p:nvPr>
            <p:ph type="title"/>
          </p:nvPr>
        </p:nvSpPr>
        <p:spPr/>
        <p:txBody>
          <a:bodyPr/>
          <a:lstStyle/>
          <a:p>
            <a:r>
              <a:rPr lang="fr-FR" dirty="0"/>
              <a:t>Le baromètre de l’UMR AAU</a:t>
            </a:r>
          </a:p>
        </p:txBody>
      </p:sp>
      <p:sp>
        <p:nvSpPr>
          <p:cNvPr id="3" name="Espace réservé du contenu 2">
            <a:extLst>
              <a:ext uri="{FF2B5EF4-FFF2-40B4-BE49-F238E27FC236}">
                <a16:creationId xmlns:a16="http://schemas.microsoft.com/office/drawing/2014/main" id="{ED2D6341-CD6E-BE43-850E-5A3102F70DEC}"/>
              </a:ext>
            </a:extLst>
          </p:cNvPr>
          <p:cNvSpPr>
            <a:spLocks noGrp="1"/>
          </p:cNvSpPr>
          <p:nvPr>
            <p:ph idx="1"/>
          </p:nvPr>
        </p:nvSpPr>
        <p:spPr>
          <a:xfrm>
            <a:off x="6214533" y="1905000"/>
            <a:ext cx="5290079" cy="4006222"/>
          </a:xfrm>
        </p:spPr>
        <p:txBody>
          <a:bodyPr/>
          <a:lstStyle/>
          <a:p>
            <a:r>
              <a:rPr lang="fr-FR" sz="2000" dirty="0"/>
              <a:t>L’accès ouvert totalise l’accès aux fichiers des publications par les sites éditeurs et par la collection HAL de l’UMR. </a:t>
            </a:r>
          </a:p>
          <a:p>
            <a:r>
              <a:rPr lang="fr-FR" sz="2000" dirty="0"/>
              <a:t>Sur les presque 1500 publications publiées entre 2015 et 2020, 62% étaient disponibles en accès ouvert en janvier 2022. </a:t>
            </a:r>
          </a:p>
          <a:p>
            <a:endParaRPr lang="fr-FR" sz="2000" dirty="0"/>
          </a:p>
          <a:p>
            <a:r>
              <a:rPr lang="fr-FR" sz="2000" dirty="0">
                <a:hlinkClick r:id="rId2"/>
              </a:rPr>
              <a:t>https://aau.archi.fr/laboratoire-aau/science-ouverte/</a:t>
            </a:r>
            <a:endParaRPr lang="fr-FR" sz="2000" dirty="0"/>
          </a:p>
          <a:p>
            <a:endParaRPr lang="fr-FR" dirty="0"/>
          </a:p>
        </p:txBody>
      </p:sp>
      <p:pic>
        <p:nvPicPr>
          <p:cNvPr id="4" name="Image 3">
            <a:extLst>
              <a:ext uri="{FF2B5EF4-FFF2-40B4-BE49-F238E27FC236}">
                <a16:creationId xmlns:a16="http://schemas.microsoft.com/office/drawing/2014/main" id="{782A2891-577E-4E40-B764-F230D04FCA48}"/>
              </a:ext>
            </a:extLst>
          </p:cNvPr>
          <p:cNvPicPr>
            <a:picLocks noChangeAspect="1"/>
          </p:cNvPicPr>
          <p:nvPr/>
        </p:nvPicPr>
        <p:blipFill>
          <a:blip r:embed="rId3"/>
          <a:stretch>
            <a:fillRect/>
          </a:stretch>
        </p:blipFill>
        <p:spPr>
          <a:xfrm>
            <a:off x="1776292" y="1905000"/>
            <a:ext cx="4220747" cy="3804300"/>
          </a:xfrm>
          <a:prstGeom prst="rect">
            <a:avLst/>
          </a:prstGeom>
        </p:spPr>
      </p:pic>
    </p:spTree>
    <p:extLst>
      <p:ext uri="{BB962C8B-B14F-4D97-AF65-F5344CB8AC3E}">
        <p14:creationId xmlns:p14="http://schemas.microsoft.com/office/powerpoint/2010/main" val="3664808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028E0-D61A-B54B-9459-81127E476E18}"/>
              </a:ext>
            </a:extLst>
          </p:cNvPr>
          <p:cNvSpPr>
            <a:spLocks noGrp="1"/>
          </p:cNvSpPr>
          <p:nvPr>
            <p:ph type="title"/>
          </p:nvPr>
        </p:nvSpPr>
        <p:spPr>
          <a:xfrm>
            <a:off x="2592923" y="278121"/>
            <a:ext cx="8911687" cy="1280890"/>
          </a:xfrm>
        </p:spPr>
        <p:txBody>
          <a:bodyPr/>
          <a:lstStyle/>
          <a:p>
            <a:r>
              <a:rPr lang="fr-FR" dirty="0"/>
              <a:t>Un écosystème de collections </a:t>
            </a:r>
          </a:p>
        </p:txBody>
      </p:sp>
      <p:sp>
        <p:nvSpPr>
          <p:cNvPr id="3" name="Espace réservé du contenu 2">
            <a:extLst>
              <a:ext uri="{FF2B5EF4-FFF2-40B4-BE49-F238E27FC236}">
                <a16:creationId xmlns:a16="http://schemas.microsoft.com/office/drawing/2014/main" id="{21CEC814-D52F-1E4C-B2A4-F595611E22D9}"/>
              </a:ext>
            </a:extLst>
          </p:cNvPr>
          <p:cNvSpPr>
            <a:spLocks noGrp="1"/>
          </p:cNvSpPr>
          <p:nvPr>
            <p:ph idx="1"/>
          </p:nvPr>
        </p:nvSpPr>
        <p:spPr>
          <a:xfrm>
            <a:off x="2592924" y="1433384"/>
            <a:ext cx="8911687" cy="5301048"/>
          </a:xfrm>
        </p:spPr>
        <p:txBody>
          <a:bodyPr>
            <a:normAutofit fontScale="92500" lnSpcReduction="10000"/>
          </a:bodyPr>
          <a:lstStyle/>
          <a:p>
            <a:pPr marL="285750" indent="-285750">
              <a:lnSpc>
                <a:spcPct val="150000"/>
              </a:lnSpc>
            </a:pPr>
            <a:r>
              <a:rPr lang="fr-FR" sz="2000" b="1" dirty="0">
                <a:ea typeface="Nunito"/>
                <a:cs typeface="Nunito"/>
                <a:sym typeface="Nunito"/>
              </a:rPr>
              <a:t>Collections d’équipes</a:t>
            </a:r>
            <a:r>
              <a:rPr lang="fr-FR" sz="2000" dirty="0">
                <a:ea typeface="Nunito"/>
                <a:cs typeface="Nunito"/>
                <a:sym typeface="Nunito"/>
              </a:rPr>
              <a:t>, actuelles et rétrospectives</a:t>
            </a:r>
          </a:p>
          <a:p>
            <a:pPr marL="685800" lvl="1">
              <a:lnSpc>
                <a:spcPct val="150000"/>
              </a:lnSpc>
            </a:pPr>
            <a:r>
              <a:rPr lang="fr-FR" sz="1800" dirty="0">
                <a:ea typeface="Nunito"/>
                <a:cs typeface="Nunito"/>
                <a:sym typeface="Nunito"/>
              </a:rPr>
              <a:t>       Visibilité des productions de l’unité</a:t>
            </a:r>
          </a:p>
          <a:p>
            <a:pPr marL="685800" lvl="1">
              <a:lnSpc>
                <a:spcPct val="150000"/>
              </a:lnSpc>
            </a:pPr>
            <a:r>
              <a:rPr lang="fr-FR" sz="1800" dirty="0">
                <a:ea typeface="Nunito"/>
                <a:cs typeface="Nunito"/>
                <a:sym typeface="Nunito"/>
              </a:rPr>
              <a:t>Widget </a:t>
            </a:r>
            <a:r>
              <a:rPr lang="fr-FR" sz="1800" u="sng" dirty="0">
                <a:ea typeface="Nunito"/>
                <a:cs typeface="Nunito"/>
                <a:sym typeface="Nunito"/>
                <a:hlinkClick r:id="rId3"/>
              </a:rPr>
              <a:t>taux de texte en open access</a:t>
            </a:r>
            <a:r>
              <a:rPr lang="fr-FR" sz="1800" dirty="0">
                <a:ea typeface="Nunito"/>
                <a:cs typeface="Nunito"/>
                <a:sym typeface="Nunito"/>
              </a:rPr>
              <a:t> </a:t>
            </a:r>
          </a:p>
          <a:p>
            <a:pPr marL="285750">
              <a:lnSpc>
                <a:spcPct val="150000"/>
              </a:lnSpc>
            </a:pPr>
            <a:r>
              <a:rPr lang="fr-FR" sz="2200" b="1" dirty="0">
                <a:ea typeface="Nunito"/>
                <a:cs typeface="Nunito"/>
                <a:sym typeface="Nunito"/>
              </a:rPr>
              <a:t>Collections de revue </a:t>
            </a:r>
          </a:p>
          <a:p>
            <a:pPr marL="685800" lvl="1">
              <a:lnSpc>
                <a:spcPct val="150000"/>
              </a:lnSpc>
            </a:pPr>
            <a:r>
              <a:rPr lang="fr-FR" sz="1800" dirty="0">
                <a:ea typeface="Nunito"/>
                <a:cs typeface="Nunito"/>
                <a:sym typeface="Nunito"/>
              </a:rPr>
              <a:t>Qualité des métadonnées </a:t>
            </a:r>
          </a:p>
          <a:p>
            <a:pPr marL="685800" lvl="1">
              <a:lnSpc>
                <a:spcPct val="150000"/>
              </a:lnSpc>
            </a:pPr>
            <a:r>
              <a:rPr lang="fr-FR" sz="1800" dirty="0">
                <a:ea typeface="Nunito"/>
                <a:cs typeface="Nunito"/>
                <a:sym typeface="Nunito"/>
              </a:rPr>
              <a:t>Conservation pérenne de </a:t>
            </a:r>
            <a:r>
              <a:rPr lang="fr-FR" sz="1800" dirty="0">
                <a:ea typeface="Nunito"/>
                <a:cs typeface="Nunito"/>
                <a:sym typeface="Nunito"/>
                <a:hlinkClick r:id="rId4"/>
              </a:rPr>
              <a:t>l’accès à la ressource</a:t>
            </a:r>
            <a:endParaRPr lang="fr-FR" sz="1800" dirty="0">
              <a:ea typeface="Nunito"/>
              <a:cs typeface="Nunito"/>
              <a:sym typeface="Nunito"/>
            </a:endParaRPr>
          </a:p>
          <a:p>
            <a:pPr marL="285750" indent="-285750">
              <a:lnSpc>
                <a:spcPct val="150000"/>
              </a:lnSpc>
            </a:pPr>
            <a:r>
              <a:rPr lang="fr-FR" sz="2000" b="1" dirty="0">
                <a:ea typeface="Nunito"/>
                <a:cs typeface="Nunito"/>
                <a:sym typeface="Nunito"/>
              </a:rPr>
              <a:t>Collections de congrès </a:t>
            </a:r>
          </a:p>
          <a:p>
            <a:pPr marL="685800" lvl="1">
              <a:lnSpc>
                <a:spcPct val="150000"/>
              </a:lnSpc>
            </a:pPr>
            <a:r>
              <a:rPr lang="fr-FR" sz="1800" dirty="0">
                <a:ea typeface="Nunito"/>
                <a:cs typeface="Nunito"/>
                <a:sym typeface="Nunito"/>
              </a:rPr>
              <a:t>Favoriser le rayonnement du </a:t>
            </a:r>
            <a:r>
              <a:rPr lang="fr-FR" sz="1800" dirty="0">
                <a:ea typeface="Nunito"/>
                <a:cs typeface="Nunito"/>
                <a:sym typeface="Nunito"/>
                <a:hlinkClick r:id="rId5"/>
              </a:rPr>
              <a:t>réseau Ambiances</a:t>
            </a:r>
            <a:r>
              <a:rPr lang="fr-FR" sz="1800" dirty="0">
                <a:ea typeface="Nunito"/>
                <a:cs typeface="Nunito"/>
                <a:sym typeface="Nunito"/>
              </a:rPr>
              <a:t>, DOI (identifiant pérenne)</a:t>
            </a:r>
          </a:p>
          <a:p>
            <a:pPr marL="285750" indent="-285750">
              <a:lnSpc>
                <a:spcPct val="150000"/>
              </a:lnSpc>
            </a:pPr>
            <a:r>
              <a:rPr lang="fr-FR" sz="2000" b="1" dirty="0">
                <a:ea typeface="Nunito"/>
                <a:cs typeface="Nunito"/>
                <a:sym typeface="Nunito"/>
              </a:rPr>
              <a:t>Collection HAL-DUMAS </a:t>
            </a:r>
            <a:r>
              <a:rPr lang="fr-FR" sz="2000" dirty="0">
                <a:ea typeface="Nunito"/>
                <a:cs typeface="Nunito"/>
                <a:sym typeface="Nunito"/>
              </a:rPr>
              <a:t>coordonnée par l’ENSA Nantes </a:t>
            </a:r>
          </a:p>
          <a:p>
            <a:pPr marL="685800" lvl="1">
              <a:lnSpc>
                <a:spcPct val="150000"/>
              </a:lnSpc>
            </a:pPr>
            <a:r>
              <a:rPr lang="fr-FR" sz="1800" dirty="0">
                <a:ea typeface="Nunito"/>
                <a:cs typeface="Nunito"/>
                <a:sym typeface="Nunito"/>
              </a:rPr>
              <a:t>pour valoriser le master piloté par l’unité </a:t>
            </a:r>
          </a:p>
          <a:p>
            <a:endParaRPr lang="fr-FR" dirty="0"/>
          </a:p>
        </p:txBody>
      </p:sp>
      <p:sp>
        <p:nvSpPr>
          <p:cNvPr id="5" name="Flèche droite rayée 4">
            <a:extLst>
              <a:ext uri="{FF2B5EF4-FFF2-40B4-BE49-F238E27FC236}">
                <a16:creationId xmlns:a16="http://schemas.microsoft.com/office/drawing/2014/main" id="{75BCDF9C-B9CA-AC4B-9247-143E343FE51B}"/>
              </a:ext>
            </a:extLst>
          </p:cNvPr>
          <p:cNvSpPr/>
          <p:nvPr/>
        </p:nvSpPr>
        <p:spPr>
          <a:xfrm rot="19193942">
            <a:off x="3336325" y="1977081"/>
            <a:ext cx="444843" cy="3583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640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24200" y="1"/>
            <a:ext cx="11514269" cy="6469367"/>
          </a:xfrm>
          <a:prstGeom prst="rect">
            <a:avLst/>
          </a:prstGeom>
          <a:noFill/>
          <a:ln>
            <a:noFill/>
          </a:ln>
        </p:spPr>
      </p:pic>
    </p:spTree>
    <p:extLst>
      <p:ext uri="{BB962C8B-B14F-4D97-AF65-F5344CB8AC3E}">
        <p14:creationId xmlns:p14="http://schemas.microsoft.com/office/powerpoint/2010/main" val="72595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0;p25">
            <a:extLst>
              <a:ext uri="{FF2B5EF4-FFF2-40B4-BE49-F238E27FC236}">
                <a16:creationId xmlns:a16="http://schemas.microsoft.com/office/drawing/2014/main" id="{DEEA356F-E8BD-1A40-BEF5-492F62A13583}"/>
              </a:ext>
            </a:extLst>
          </p:cNvPr>
          <p:cNvPicPr preferRelativeResize="0"/>
          <p:nvPr/>
        </p:nvPicPr>
        <p:blipFill>
          <a:blip r:embed="rId2">
            <a:alphaModFix/>
          </a:blip>
          <a:stretch>
            <a:fillRect/>
          </a:stretch>
        </p:blipFill>
        <p:spPr>
          <a:xfrm>
            <a:off x="2161309" y="552488"/>
            <a:ext cx="8763990" cy="3162223"/>
          </a:xfrm>
          <a:prstGeom prst="rect">
            <a:avLst/>
          </a:prstGeom>
          <a:noFill/>
          <a:ln>
            <a:noFill/>
          </a:ln>
        </p:spPr>
      </p:pic>
      <p:pic>
        <p:nvPicPr>
          <p:cNvPr id="5" name="Google Shape;131;p25">
            <a:extLst>
              <a:ext uri="{FF2B5EF4-FFF2-40B4-BE49-F238E27FC236}">
                <a16:creationId xmlns:a16="http://schemas.microsoft.com/office/drawing/2014/main" id="{9D7C0E8E-2725-C043-9E20-68D0B4454FD8}"/>
              </a:ext>
            </a:extLst>
          </p:cNvPr>
          <p:cNvPicPr preferRelativeResize="0"/>
          <p:nvPr/>
        </p:nvPicPr>
        <p:blipFill>
          <a:blip r:embed="rId3">
            <a:alphaModFix/>
          </a:blip>
          <a:stretch>
            <a:fillRect/>
          </a:stretch>
        </p:blipFill>
        <p:spPr>
          <a:xfrm>
            <a:off x="2161309" y="2714664"/>
            <a:ext cx="8763990" cy="3570808"/>
          </a:xfrm>
          <a:prstGeom prst="rect">
            <a:avLst/>
          </a:prstGeom>
          <a:noFill/>
          <a:ln>
            <a:noFill/>
          </a:ln>
        </p:spPr>
      </p:pic>
    </p:spTree>
    <p:extLst>
      <p:ext uri="{BB962C8B-B14F-4D97-AF65-F5344CB8AC3E}">
        <p14:creationId xmlns:p14="http://schemas.microsoft.com/office/powerpoint/2010/main" val="203864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2C52C0-86D1-5E4A-8D89-48D75B6B6A5E}"/>
              </a:ext>
            </a:extLst>
          </p:cNvPr>
          <p:cNvSpPr>
            <a:spLocks noGrp="1"/>
          </p:cNvSpPr>
          <p:nvPr>
            <p:ph type="title"/>
          </p:nvPr>
        </p:nvSpPr>
        <p:spPr>
          <a:xfrm>
            <a:off x="2135725" y="278122"/>
            <a:ext cx="8911687" cy="1280890"/>
          </a:xfrm>
        </p:spPr>
        <p:txBody>
          <a:bodyPr>
            <a:noAutofit/>
          </a:bodyPr>
          <a:lstStyle/>
          <a:p>
            <a:r>
              <a:rPr lang="fr-FR" dirty="0">
                <a:ea typeface="Nunito"/>
                <a:cs typeface="Nunito"/>
                <a:sym typeface="Nunito"/>
              </a:rPr>
              <a:t>Dynamiser, créer une émulation auprès des équipes </a:t>
            </a:r>
            <a:br>
              <a:rPr lang="fr-FR" dirty="0">
                <a:ea typeface="Nunito"/>
                <a:cs typeface="Nunito"/>
                <a:sym typeface="Nunito"/>
              </a:rPr>
            </a:br>
            <a:endParaRPr lang="fr-FR" dirty="0"/>
          </a:p>
        </p:txBody>
      </p:sp>
      <p:sp>
        <p:nvSpPr>
          <p:cNvPr id="3" name="Espace réservé du contenu 2">
            <a:extLst>
              <a:ext uri="{FF2B5EF4-FFF2-40B4-BE49-F238E27FC236}">
                <a16:creationId xmlns:a16="http://schemas.microsoft.com/office/drawing/2014/main" id="{307912F7-AC1D-7149-B04A-27137A53ABD9}"/>
              </a:ext>
            </a:extLst>
          </p:cNvPr>
          <p:cNvSpPr>
            <a:spLocks noGrp="1"/>
          </p:cNvSpPr>
          <p:nvPr>
            <p:ph idx="1"/>
          </p:nvPr>
        </p:nvSpPr>
        <p:spPr>
          <a:xfrm>
            <a:off x="2589212" y="1405467"/>
            <a:ext cx="8915400" cy="5366036"/>
          </a:xfrm>
        </p:spPr>
        <p:txBody>
          <a:bodyPr>
            <a:normAutofit/>
          </a:bodyPr>
          <a:lstStyle/>
          <a:p>
            <a:pPr marL="0" indent="0">
              <a:buNone/>
            </a:pPr>
            <a:endParaRPr lang="fr-FR" sz="2000" dirty="0">
              <a:ea typeface="Nunito"/>
              <a:cs typeface="Nunito"/>
              <a:sym typeface="Nunito"/>
            </a:endParaRPr>
          </a:p>
          <a:p>
            <a:pPr lvl="1"/>
            <a:r>
              <a:rPr lang="fr" sz="2000" dirty="0">
                <a:ea typeface="Nunito"/>
                <a:cs typeface="Nunito"/>
                <a:sym typeface="Nunito"/>
              </a:rPr>
              <a:t>Atelier présentiel et </a:t>
            </a:r>
            <a:r>
              <a:rPr lang="fr" sz="2000" dirty="0" err="1">
                <a:ea typeface="Nunito"/>
                <a:cs typeface="Nunito"/>
                <a:sym typeface="Nunito"/>
              </a:rPr>
              <a:t>distanciel</a:t>
            </a:r>
            <a:endParaRPr lang="fr" sz="2000" dirty="0">
              <a:ea typeface="Nunito"/>
              <a:cs typeface="Nunito"/>
              <a:sym typeface="Nunito"/>
            </a:endParaRPr>
          </a:p>
          <a:p>
            <a:pPr lvl="2"/>
            <a:r>
              <a:rPr lang="fr-FR" sz="1800" dirty="0">
                <a:ea typeface="Nunito"/>
                <a:cs typeface="Nunito"/>
                <a:sym typeface="Nunito"/>
              </a:rPr>
              <a:t>Fiche support de 2 modules : </a:t>
            </a:r>
          </a:p>
          <a:p>
            <a:pPr lvl="3"/>
            <a:r>
              <a:rPr lang="fr-FR" sz="1600" dirty="0">
                <a:ea typeface="Nunito"/>
                <a:cs typeface="Nunito"/>
                <a:sym typeface="Nunito"/>
              </a:rPr>
              <a:t>création de profil, dépôt accompagné, CV HAL mis en place</a:t>
            </a:r>
          </a:p>
          <a:p>
            <a:pPr lvl="3"/>
            <a:r>
              <a:rPr lang="fr-FR" sz="1600" dirty="0">
                <a:ea typeface="Nunito"/>
                <a:cs typeface="Nunito"/>
                <a:sym typeface="Nunito"/>
              </a:rPr>
              <a:t>identifiants chercheurs, lien vers ORCID</a:t>
            </a:r>
          </a:p>
          <a:p>
            <a:pPr lvl="2"/>
            <a:r>
              <a:rPr lang="fr" sz="1800" dirty="0">
                <a:ea typeface="Nunito"/>
                <a:cs typeface="Nunito"/>
                <a:sym typeface="Nunito"/>
              </a:rPr>
              <a:t>Rétro dépôt, reconstruction de CV</a:t>
            </a:r>
            <a:br>
              <a:rPr lang="fr" sz="1800" dirty="0">
                <a:ea typeface="Nunito"/>
                <a:cs typeface="Nunito"/>
                <a:sym typeface="Nunito"/>
              </a:rPr>
            </a:br>
            <a:endParaRPr lang="fr" sz="1800" dirty="0">
              <a:ea typeface="Nunito"/>
              <a:cs typeface="Nunito"/>
              <a:sym typeface="Nunito"/>
            </a:endParaRPr>
          </a:p>
          <a:p>
            <a:pPr lvl="1"/>
            <a:r>
              <a:rPr lang="fr" sz="2000" dirty="0">
                <a:sym typeface="Nunito"/>
                <a:hlinkClick r:id="rId2">
                  <a:extLst>
                    <a:ext uri="{A12FA001-AC4F-418D-AE19-62706E023703}">
                      <ahyp:hlinkClr xmlns:ahyp="http://schemas.microsoft.com/office/drawing/2018/hyperlinkcolor" val="tx"/>
                    </a:ext>
                  </a:extLst>
                </a:hlinkClick>
              </a:rPr>
              <a:t>Page publications </a:t>
            </a:r>
            <a:r>
              <a:rPr lang="fr" sz="2000" dirty="0">
                <a:sym typeface="Nunito"/>
              </a:rPr>
              <a:t>et </a:t>
            </a:r>
            <a:r>
              <a:rPr lang="fr" sz="2000" dirty="0">
                <a:sym typeface="Nunito"/>
                <a:hlinkClick r:id="rId3">
                  <a:extLst>
                    <a:ext uri="{A12FA001-AC4F-418D-AE19-62706E023703}">
                      <ahyp:hlinkClr xmlns:ahyp="http://schemas.microsoft.com/office/drawing/2018/hyperlinkcolor" val="tx"/>
                    </a:ext>
                  </a:extLst>
                </a:hlinkClick>
              </a:rPr>
              <a:t>pages membre </a:t>
            </a:r>
            <a:r>
              <a:rPr lang="fr" sz="2000" dirty="0">
                <a:sym typeface="Nunito"/>
              </a:rPr>
              <a:t>du site web AAU alimentées automatiquement par les dépôts (plugin), </a:t>
            </a:r>
          </a:p>
          <a:p>
            <a:pPr lvl="1"/>
            <a:r>
              <a:rPr lang="fr" sz="2000" dirty="0">
                <a:sym typeface="Nunito"/>
                <a:hlinkClick r:id="rId4">
                  <a:extLst>
                    <a:ext uri="{A12FA001-AC4F-418D-AE19-62706E023703}">
                      <ahyp:hlinkClr xmlns:ahyp="http://schemas.microsoft.com/office/drawing/2018/hyperlinkcolor" val="tx"/>
                    </a:ext>
                  </a:extLst>
                </a:hlinkClick>
              </a:rPr>
              <a:t>Page bibliographique </a:t>
            </a:r>
            <a:r>
              <a:rPr lang="fr" sz="2000" dirty="0">
                <a:sym typeface="Nunito"/>
              </a:rPr>
              <a:t>du carnet Hypothèses des Rencontres du laboratoire (plugin)</a:t>
            </a:r>
            <a:br>
              <a:rPr lang="fr" sz="2000" dirty="0">
                <a:sym typeface="Nunito"/>
              </a:rPr>
            </a:br>
            <a:endParaRPr lang="fr" sz="2000" dirty="0">
              <a:sym typeface="Nunito"/>
            </a:endParaRPr>
          </a:p>
          <a:p>
            <a:endParaRPr lang="fr-FR" dirty="0"/>
          </a:p>
        </p:txBody>
      </p:sp>
      <p:pic>
        <p:nvPicPr>
          <p:cNvPr id="5" name="Image 4">
            <a:extLst>
              <a:ext uri="{FF2B5EF4-FFF2-40B4-BE49-F238E27FC236}">
                <a16:creationId xmlns:a16="http://schemas.microsoft.com/office/drawing/2014/main" id="{38428539-72B3-7D4C-B24C-16E6CF8B0A32}"/>
              </a:ext>
            </a:extLst>
          </p:cNvPr>
          <p:cNvPicPr>
            <a:picLocks noChangeAspect="1"/>
          </p:cNvPicPr>
          <p:nvPr/>
        </p:nvPicPr>
        <p:blipFill>
          <a:blip r:embed="rId5"/>
          <a:stretch>
            <a:fillRect/>
          </a:stretch>
        </p:blipFill>
        <p:spPr>
          <a:xfrm>
            <a:off x="3372378" y="5737140"/>
            <a:ext cx="3810000" cy="889000"/>
          </a:xfrm>
          <a:prstGeom prst="rect">
            <a:avLst/>
          </a:prstGeom>
        </p:spPr>
      </p:pic>
      <p:pic>
        <p:nvPicPr>
          <p:cNvPr id="7" name="Image 6">
            <a:extLst>
              <a:ext uri="{FF2B5EF4-FFF2-40B4-BE49-F238E27FC236}">
                <a16:creationId xmlns:a16="http://schemas.microsoft.com/office/drawing/2014/main" id="{7E11E524-A04A-2244-9142-ADD70F95D589}"/>
              </a:ext>
            </a:extLst>
          </p:cNvPr>
          <p:cNvPicPr>
            <a:picLocks noChangeAspect="1"/>
          </p:cNvPicPr>
          <p:nvPr/>
        </p:nvPicPr>
        <p:blipFill>
          <a:blip r:embed="rId6"/>
          <a:stretch>
            <a:fillRect/>
          </a:stretch>
        </p:blipFill>
        <p:spPr>
          <a:xfrm>
            <a:off x="7182378" y="5737140"/>
            <a:ext cx="1697182" cy="889000"/>
          </a:xfrm>
          <a:prstGeom prst="rect">
            <a:avLst/>
          </a:prstGeom>
        </p:spPr>
      </p:pic>
    </p:spTree>
    <p:extLst>
      <p:ext uri="{BB962C8B-B14F-4D97-AF65-F5344CB8AC3E}">
        <p14:creationId xmlns:p14="http://schemas.microsoft.com/office/powerpoint/2010/main" val="3457981609"/>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2531</TotalTime>
  <Words>1024</Words>
  <Application>Microsoft Macintosh PowerPoint</Application>
  <PresentationFormat>Grand écran</PresentationFormat>
  <Paragraphs>114</Paragraphs>
  <Slides>18</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Century Gothic</vt:lpstr>
      <vt:lpstr>Neo Tech Dacia Regular</vt:lpstr>
      <vt:lpstr>Nunito</vt:lpstr>
      <vt:lpstr>Wingdings 3</vt:lpstr>
      <vt:lpstr>Brin</vt:lpstr>
      <vt:lpstr>     Journée CorIST-SHS La politique du CNRS pour la science ouverte  - Répercussion sur le RIBAC et HAL 9 nov 2022 11h-12h   Retour d’expérience UMR “Ambiances, Architectures, Urbanités” par Françoise Acquier de l’équipe CRESSON et Laurence Bizien de l’équipe CRENAU </vt:lpstr>
      <vt:lpstr>Points abordés</vt:lpstr>
      <vt:lpstr>Les leviers institutionnels</vt:lpstr>
      <vt:lpstr>Le laboratoire s’engage en faveur de la science ouverte</vt:lpstr>
      <vt:lpstr>Le baromètre de l’UMR AAU</vt:lpstr>
      <vt:lpstr>Un écosystème de collections </vt:lpstr>
      <vt:lpstr>Présentation PowerPoint</vt:lpstr>
      <vt:lpstr>Présentation PowerPoint</vt:lpstr>
      <vt:lpstr>Dynamiser, créer une émulation auprès des équipes  </vt:lpstr>
      <vt:lpstr>Présentation PowerPoint</vt:lpstr>
      <vt:lpstr>CasuHALathon, l’énergie d’un défi national</vt:lpstr>
      <vt:lpstr>Formation en visio du 27 mai 2021</vt:lpstr>
      <vt:lpstr>Sensibilisation des étudiants </vt:lpstr>
      <vt:lpstr>Contrôle qualité des données dans HAL</vt:lpstr>
      <vt:lpstr>Corrections au fil de l’eau pour obtenir des notices plus riches</vt:lpstr>
      <vt:lpstr>Nettoyage annuel</vt:lpstr>
      <vt:lpstr>Points de vigilance</vt:lpstr>
      <vt:lpstr>Merci ! Place aux échanges …</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d’accueil des stagiaires du CRENAU</dc:title>
  <dc:creator>Véronique DOM</dc:creator>
  <cp:lastModifiedBy>Françoise Acquier</cp:lastModifiedBy>
  <cp:revision>170</cp:revision>
  <cp:lastPrinted>2017-07-18T14:05:57Z</cp:lastPrinted>
  <dcterms:created xsi:type="dcterms:W3CDTF">2015-04-21T13:26:36Z</dcterms:created>
  <dcterms:modified xsi:type="dcterms:W3CDTF">2022-11-08T14:59:37Z</dcterms:modified>
</cp:coreProperties>
</file>