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wav" ContentType="audio/x-wav"/>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3"/>
  </p:sldMasterIdLst>
  <p:notesMasterIdLst>
    <p:notesMasterId r:id="rId37"/>
  </p:notesMasterIdLst>
  <p:sldIdLst>
    <p:sldId id="256" r:id="rId4"/>
    <p:sldId id="257" r:id="rId5"/>
    <p:sldId id="259" r:id="rId6"/>
    <p:sldId id="261" r:id="rId7"/>
    <p:sldId id="289" r:id="rId8"/>
    <p:sldId id="262" r:id="rId9"/>
    <p:sldId id="263" r:id="rId10"/>
    <p:sldId id="265" r:id="rId11"/>
    <p:sldId id="266" r:id="rId12"/>
    <p:sldId id="267" r:id="rId13"/>
    <p:sldId id="273" r:id="rId14"/>
    <p:sldId id="350" r:id="rId15"/>
    <p:sldId id="357" r:id="rId16"/>
    <p:sldId id="348" r:id="rId17"/>
    <p:sldId id="269" r:id="rId18"/>
    <p:sldId id="275" r:id="rId19"/>
    <p:sldId id="276" r:id="rId20"/>
    <p:sldId id="298" r:id="rId21"/>
    <p:sldId id="359" r:id="rId22"/>
    <p:sldId id="291" r:id="rId23"/>
    <p:sldId id="351" r:id="rId24"/>
    <p:sldId id="277" r:id="rId25"/>
    <p:sldId id="278" r:id="rId26"/>
    <p:sldId id="279" r:id="rId27"/>
    <p:sldId id="280" r:id="rId28"/>
    <p:sldId id="281" r:id="rId29"/>
    <p:sldId id="354" r:id="rId30"/>
    <p:sldId id="284" r:id="rId31"/>
    <p:sldId id="285" r:id="rId32"/>
    <p:sldId id="286" r:id="rId33"/>
    <p:sldId id="288" r:id="rId34"/>
    <p:sldId id="352" r:id="rId35"/>
    <p:sldId id="358" r:id="rId3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1C8A6CB-8F7C-3D5E-8BE2-825BB88E0C49}" name="Stefany Thierry" initials="ST" userId="S::stefany.thierry@etu.univ-tours.fr::242a0abc-86ce-4f86-ba4b-9b47b8ebfafe" providerId="AD"/>
  <p188:author id="{DAE16FE4-0BF7-54D8-7677-4F4D7534B21C}" name="THIERRY Stéfany" initials="TS" userId="31038c279ffbf808"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3"/>
    <p:restoredTop sz="82851"/>
  </p:normalViewPr>
  <p:slideViewPr>
    <p:cSldViewPr snapToGrid="0">
      <p:cViewPr varScale="1">
        <p:scale>
          <a:sx n="55" d="100"/>
          <a:sy n="55" d="100"/>
        </p:scale>
        <p:origin x="1096"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21" Type="http://schemas.openxmlformats.org/officeDocument/2006/relationships/slide" Target="slides/slide18.xml"/><Relationship Id="rId34" Type="http://schemas.openxmlformats.org/officeDocument/2006/relationships/slide" Target="slides/slide31.xml"/><Relationship Id="rId42" Type="http://schemas.microsoft.com/office/2016/11/relationships/changesInfo" Target="changesInfos/changesInfo1.xml"/><Relationship Id="rId7" Type="http://schemas.openxmlformats.org/officeDocument/2006/relationships/slide" Target="slides/slide4.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microsoft.com/office/2018/10/relationships/authors" Target="authors.xml"/><Relationship Id="rId8" Type="http://schemas.openxmlformats.org/officeDocument/2006/relationships/slide" Target="slides/slide5.xml"/><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IERRY Stéfany" userId="31038c279ffbf808" providerId="LiveId" clId="{7A3D2807-A7E1-4B4C-8041-F877F5FFBB2B}"/>
    <pc:docChg chg="undo custSel modSld">
      <pc:chgData name="THIERRY Stéfany" userId="31038c279ffbf808" providerId="LiveId" clId="{7A3D2807-A7E1-4B4C-8041-F877F5FFBB2B}" dt="2022-12-02T13:24:34.026" v="58" actId="1076"/>
      <pc:docMkLst>
        <pc:docMk/>
      </pc:docMkLst>
      <pc:sldChg chg="addSp modSp mod">
        <pc:chgData name="THIERRY Stéfany" userId="31038c279ffbf808" providerId="LiveId" clId="{7A3D2807-A7E1-4B4C-8041-F877F5FFBB2B}" dt="2022-12-02T13:21:50.120" v="42" actId="404"/>
        <pc:sldMkLst>
          <pc:docMk/>
          <pc:sldMk cId="3259349573" sldId="269"/>
        </pc:sldMkLst>
        <pc:spChg chg="add mod">
          <ac:chgData name="THIERRY Stéfany" userId="31038c279ffbf808" providerId="LiveId" clId="{7A3D2807-A7E1-4B4C-8041-F877F5FFBB2B}" dt="2022-12-02T13:21:50.120" v="42" actId="404"/>
          <ac:spMkLst>
            <pc:docMk/>
            <pc:sldMk cId="3259349573" sldId="269"/>
            <ac:spMk id="6" creationId="{0BEBF8BD-0742-3B18-7E4D-56E482B1569B}"/>
          </ac:spMkLst>
        </pc:spChg>
      </pc:sldChg>
      <pc:sldChg chg="addSp delSp modSp mod">
        <pc:chgData name="THIERRY Stéfany" userId="31038c279ffbf808" providerId="LiveId" clId="{7A3D2807-A7E1-4B4C-8041-F877F5FFBB2B}" dt="2022-12-02T13:24:11.638" v="55" actId="478"/>
        <pc:sldMkLst>
          <pc:docMk/>
          <pc:sldMk cId="1756047785" sldId="273"/>
        </pc:sldMkLst>
        <pc:spChg chg="add del mod">
          <ac:chgData name="THIERRY Stéfany" userId="31038c279ffbf808" providerId="LiveId" clId="{7A3D2807-A7E1-4B4C-8041-F877F5FFBB2B}" dt="2022-12-02T13:24:11.638" v="55" actId="478"/>
          <ac:spMkLst>
            <pc:docMk/>
            <pc:sldMk cId="1756047785" sldId="273"/>
            <ac:spMk id="7" creationId="{1FEEA937-456E-DB58-7971-D6392A66937B}"/>
          </ac:spMkLst>
        </pc:spChg>
      </pc:sldChg>
      <pc:sldChg chg="addSp modSp mod">
        <pc:chgData name="THIERRY Stéfany" userId="31038c279ffbf808" providerId="LiveId" clId="{7A3D2807-A7E1-4B4C-8041-F877F5FFBB2B}" dt="2022-12-02T13:22:48.586" v="47" actId="1076"/>
        <pc:sldMkLst>
          <pc:docMk/>
          <pc:sldMk cId="2136045135" sldId="276"/>
        </pc:sldMkLst>
        <pc:spChg chg="add mod">
          <ac:chgData name="THIERRY Stéfany" userId="31038c279ffbf808" providerId="LiveId" clId="{7A3D2807-A7E1-4B4C-8041-F877F5FFBB2B}" dt="2022-12-02T13:22:48.586" v="47" actId="1076"/>
          <ac:spMkLst>
            <pc:docMk/>
            <pc:sldMk cId="2136045135" sldId="276"/>
            <ac:spMk id="4" creationId="{F9746A28-2B98-615B-0A13-FFEBB0333C11}"/>
          </ac:spMkLst>
        </pc:spChg>
      </pc:sldChg>
      <pc:sldChg chg="addSp modSp">
        <pc:chgData name="THIERRY Stéfany" userId="31038c279ffbf808" providerId="LiveId" clId="{7A3D2807-A7E1-4B4C-8041-F877F5FFBB2B}" dt="2022-12-02T13:22:12.014" v="43"/>
        <pc:sldMkLst>
          <pc:docMk/>
          <pc:sldMk cId="2789423696" sldId="280"/>
        </pc:sldMkLst>
        <pc:spChg chg="add mod">
          <ac:chgData name="THIERRY Stéfany" userId="31038c279ffbf808" providerId="LiveId" clId="{7A3D2807-A7E1-4B4C-8041-F877F5FFBB2B}" dt="2022-12-02T13:22:12.014" v="43"/>
          <ac:spMkLst>
            <pc:docMk/>
            <pc:sldMk cId="2789423696" sldId="280"/>
            <ac:spMk id="7" creationId="{CC2A0AFD-9258-56D3-711C-607F45E50A37}"/>
          </ac:spMkLst>
        </pc:spChg>
      </pc:sldChg>
      <pc:sldChg chg="addSp modSp mod">
        <pc:chgData name="THIERRY Stéfany" userId="31038c279ffbf808" providerId="LiveId" clId="{7A3D2807-A7E1-4B4C-8041-F877F5FFBB2B}" dt="2022-12-02T13:24:34.026" v="58" actId="1076"/>
        <pc:sldMkLst>
          <pc:docMk/>
          <pc:sldMk cId="970178211" sldId="291"/>
        </pc:sldMkLst>
        <pc:spChg chg="add mod">
          <ac:chgData name="THIERRY Stéfany" userId="31038c279ffbf808" providerId="LiveId" clId="{7A3D2807-A7E1-4B4C-8041-F877F5FFBB2B}" dt="2022-12-02T13:24:34.026" v="58" actId="1076"/>
          <ac:spMkLst>
            <pc:docMk/>
            <pc:sldMk cId="970178211" sldId="291"/>
            <ac:spMk id="4" creationId="{F96CE441-AC17-98AD-7AA5-83A9C8E2A215}"/>
          </ac:spMkLst>
        </pc:spChg>
      </pc:sldChg>
      <pc:sldChg chg="addSp modSp mod">
        <pc:chgData name="THIERRY Stéfany" userId="31038c279ffbf808" providerId="LiveId" clId="{7A3D2807-A7E1-4B4C-8041-F877F5FFBB2B}" dt="2022-12-02T13:23:27.410" v="53" actId="688"/>
        <pc:sldMkLst>
          <pc:docMk/>
          <pc:sldMk cId="833668263" sldId="348"/>
        </pc:sldMkLst>
        <pc:spChg chg="add mod">
          <ac:chgData name="THIERRY Stéfany" userId="31038c279ffbf808" providerId="LiveId" clId="{7A3D2807-A7E1-4B4C-8041-F877F5FFBB2B}" dt="2022-12-02T13:23:27.410" v="53" actId="688"/>
          <ac:spMkLst>
            <pc:docMk/>
            <pc:sldMk cId="833668263" sldId="348"/>
            <ac:spMk id="7" creationId="{3E1E0CA9-DF37-18C1-E772-36C60DA1A9A8}"/>
          </ac:spMkLst>
        </pc:spChg>
      </pc:sldChg>
      <pc:sldChg chg="addSp modSp">
        <pc:chgData name="THIERRY Stéfany" userId="31038c279ffbf808" providerId="LiveId" clId="{7A3D2807-A7E1-4B4C-8041-F877F5FFBB2B}" dt="2022-12-02T13:24:14.575" v="56"/>
        <pc:sldMkLst>
          <pc:docMk/>
          <pc:sldMk cId="4024301863" sldId="357"/>
        </pc:sldMkLst>
        <pc:spChg chg="add mod">
          <ac:chgData name="THIERRY Stéfany" userId="31038c279ffbf808" providerId="LiveId" clId="{7A3D2807-A7E1-4B4C-8041-F877F5FFBB2B}" dt="2022-12-02T13:24:14.575" v="56"/>
          <ac:spMkLst>
            <pc:docMk/>
            <pc:sldMk cId="4024301863" sldId="357"/>
            <ac:spMk id="7" creationId="{083A3312-545F-A7C0-4DB1-7231F132046B}"/>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https://d.docs.live.net/31038c279ffbf808/Bureau/Univ/Th&#232;se/Annexe/Graphique.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https://d.docs.live.net/31038c279ffbf808/Bureau/Univ/Th&#232;se/Annexe/Graphiqu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cap="all" spc="120" normalizeH="0" baseline="0">
                <a:solidFill>
                  <a:schemeClr val="tx1">
                    <a:lumMod val="65000"/>
                    <a:lumOff val="35000"/>
                  </a:schemeClr>
                </a:solidFill>
                <a:latin typeface="+mn-lt"/>
                <a:ea typeface="+mn-ea"/>
                <a:cs typeface="+mn-cs"/>
              </a:defRPr>
            </a:pPr>
            <a:r>
              <a:rPr lang="fr-FR" sz="1400" b="1" i="0" cap="all" baseline="0">
                <a:effectLst/>
              </a:rPr>
              <a:t>Results on etymology by reference books</a:t>
            </a:r>
            <a:endParaRPr lang="fr-FR" sz="1400">
              <a:effectLst/>
            </a:endParaRPr>
          </a:p>
        </c:rich>
      </c:tx>
      <c:overlay val="0"/>
      <c:spPr>
        <a:noFill/>
        <a:ln>
          <a:noFill/>
        </a:ln>
        <a:effectLst/>
      </c:spPr>
      <c:txPr>
        <a:bodyPr rot="0" spcFirstLastPara="1" vertOverflow="ellipsis" vert="horz" wrap="square" anchor="ctr" anchorCtr="1"/>
        <a:lstStyle/>
        <a:p>
          <a:pPr>
            <a:defRPr sz="1400" b="1" i="0" u="none" strike="noStrike" kern="1200" cap="all" spc="120" normalizeH="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stacked"/>
        <c:varyColors val="0"/>
        <c:ser>
          <c:idx val="0"/>
          <c:order val="0"/>
          <c:tx>
            <c:strRef>
              <c:f>'La Trobe'!$J$10</c:f>
              <c:strCache>
                <c:ptCount val="1"/>
                <c:pt idx="0">
                  <c:v>with etymology</c:v>
                </c:pt>
              </c:strCache>
            </c:strRef>
          </c:tx>
          <c:spPr>
            <a:solidFill>
              <a:schemeClr val="accent4">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'La Trobe'!$K$9:$M$9</c:f>
              <c:strCache>
                <c:ptCount val="3"/>
                <c:pt idx="0">
                  <c:v>AAWE</c:v>
                </c:pt>
                <c:pt idx="1">
                  <c:v>MD 2009</c:v>
                </c:pt>
                <c:pt idx="2">
                  <c:v>MD 2020</c:v>
                </c:pt>
              </c:strCache>
            </c:strRef>
          </c:cat>
          <c:val>
            <c:numRef>
              <c:f>'La Trobe'!$K$10:$M$10</c:f>
              <c:numCache>
                <c:formatCode>General</c:formatCode>
                <c:ptCount val="3"/>
                <c:pt idx="0">
                  <c:v>432</c:v>
                </c:pt>
                <c:pt idx="1">
                  <c:v>291</c:v>
                </c:pt>
                <c:pt idx="2">
                  <c:v>358</c:v>
                </c:pt>
              </c:numCache>
            </c:numRef>
          </c:val>
          <c:extLst>
            <c:ext xmlns:c16="http://schemas.microsoft.com/office/drawing/2014/chart" uri="{C3380CC4-5D6E-409C-BE32-E72D297353CC}">
              <c16:uniqueId val="{00000000-2E75-4A14-AF5B-14694E5413C2}"/>
            </c:ext>
          </c:extLst>
        </c:ser>
        <c:ser>
          <c:idx val="1"/>
          <c:order val="1"/>
          <c:tx>
            <c:strRef>
              <c:f>'La Trobe'!$J$11</c:f>
              <c:strCache>
                <c:ptCount val="1"/>
                <c:pt idx="0">
                  <c:v>without etymology</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'La Trobe'!$K$9:$M$9</c:f>
              <c:strCache>
                <c:ptCount val="3"/>
                <c:pt idx="0">
                  <c:v>AAWE</c:v>
                </c:pt>
                <c:pt idx="1">
                  <c:v>MD 2009</c:v>
                </c:pt>
                <c:pt idx="2">
                  <c:v>MD 2020</c:v>
                </c:pt>
              </c:strCache>
            </c:strRef>
          </c:cat>
          <c:val>
            <c:numRef>
              <c:f>'La Trobe'!$K$11:$M$11</c:f>
              <c:numCache>
                <c:formatCode>General</c:formatCode>
                <c:ptCount val="3"/>
                <c:pt idx="0">
                  <c:v>1</c:v>
                </c:pt>
                <c:pt idx="1">
                  <c:v>9</c:v>
                </c:pt>
                <c:pt idx="2">
                  <c:v>30</c:v>
                </c:pt>
              </c:numCache>
            </c:numRef>
          </c:val>
          <c:extLst>
            <c:ext xmlns:c16="http://schemas.microsoft.com/office/drawing/2014/chart" uri="{C3380CC4-5D6E-409C-BE32-E72D297353CC}">
              <c16:uniqueId val="{00000001-2E75-4A14-AF5B-14694E5413C2}"/>
            </c:ext>
          </c:extLst>
        </c:ser>
        <c:ser>
          <c:idx val="2"/>
          <c:order val="2"/>
          <c:tx>
            <c:strRef>
              <c:f>'La Trobe'!$J$12</c:f>
              <c:strCache>
                <c:ptCount val="1"/>
                <c:pt idx="0">
                  <c:v>absent items</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'La Trobe'!$K$9:$M$9</c:f>
              <c:strCache>
                <c:ptCount val="3"/>
                <c:pt idx="0">
                  <c:v>AAWE</c:v>
                </c:pt>
                <c:pt idx="1">
                  <c:v>MD 2009</c:v>
                </c:pt>
                <c:pt idx="2">
                  <c:v>MD 2020</c:v>
                </c:pt>
              </c:strCache>
            </c:strRef>
          </c:cat>
          <c:val>
            <c:numRef>
              <c:f>'La Trobe'!$K$12:$M$12</c:f>
              <c:numCache>
                <c:formatCode>General</c:formatCode>
                <c:ptCount val="3"/>
                <c:pt idx="0">
                  <c:v>75</c:v>
                </c:pt>
                <c:pt idx="1">
                  <c:v>208</c:v>
                </c:pt>
                <c:pt idx="2">
                  <c:v>120</c:v>
                </c:pt>
              </c:numCache>
            </c:numRef>
          </c:val>
          <c:extLst>
            <c:ext xmlns:c16="http://schemas.microsoft.com/office/drawing/2014/chart" uri="{C3380CC4-5D6E-409C-BE32-E72D297353CC}">
              <c16:uniqueId val="{00000002-2E75-4A14-AF5B-14694E5413C2}"/>
            </c:ext>
          </c:extLst>
        </c:ser>
        <c:dLbls>
          <c:dLblPos val="ctr"/>
          <c:showLegendKey val="0"/>
          <c:showVal val="1"/>
          <c:showCatName val="0"/>
          <c:showSerName val="0"/>
          <c:showPercent val="0"/>
          <c:showBubbleSize val="0"/>
        </c:dLbls>
        <c:gapWidth val="79"/>
        <c:overlap val="100"/>
        <c:axId val="1123642303"/>
        <c:axId val="1123641887"/>
      </c:barChart>
      <c:catAx>
        <c:axId val="1123642303"/>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tx1">
                    <a:lumMod val="65000"/>
                    <a:lumOff val="35000"/>
                  </a:schemeClr>
                </a:solidFill>
                <a:latin typeface="+mn-lt"/>
                <a:ea typeface="+mn-ea"/>
                <a:cs typeface="+mn-cs"/>
              </a:defRPr>
            </a:pPr>
            <a:endParaRPr lang="fr-FR"/>
          </a:p>
        </c:txPr>
        <c:crossAx val="1123641887"/>
        <c:crosses val="autoZero"/>
        <c:auto val="1"/>
        <c:lblAlgn val="ctr"/>
        <c:lblOffset val="100"/>
        <c:noMultiLvlLbl val="0"/>
      </c:catAx>
      <c:valAx>
        <c:axId val="1123641887"/>
        <c:scaling>
          <c:orientation val="minMax"/>
        </c:scaling>
        <c:delete val="1"/>
        <c:axPos val="l"/>
        <c:numFmt formatCode="General" sourceLinked="1"/>
        <c:majorTickMark val="none"/>
        <c:minorTickMark val="none"/>
        <c:tickLblPos val="nextTo"/>
        <c:crossAx val="1123642303"/>
        <c:crosses val="autoZero"/>
        <c:crossBetween val="between"/>
      </c:valAx>
      <c:spPr>
        <a:noFill/>
        <a:ln>
          <a:noFill/>
        </a:ln>
        <a:effectLst/>
      </c:spPr>
    </c:plotArea>
    <c:legend>
      <c:legendPos val="l"/>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Number of items per books</a:t>
            </a:r>
            <a:r>
              <a:rPr lang="fr-FR" baseline="0"/>
              <a:t> according to 4 different criteria </a:t>
            </a:r>
            <a:endParaRPr lang="fr-F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'La Trobe'!$B$61</c:f>
              <c:strCache>
                <c:ptCount val="1"/>
                <c:pt idx="0">
                  <c:v>Dixon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 Trobe'!$C$60:$F$60</c:f>
              <c:strCache>
                <c:ptCount val="4"/>
                <c:pt idx="0">
                  <c:v>phonological description</c:v>
                </c:pt>
                <c:pt idx="1">
                  <c:v>spelling</c:v>
                </c:pt>
                <c:pt idx="2">
                  <c:v>phonetical transcription</c:v>
                </c:pt>
                <c:pt idx="3">
                  <c:v>recordings</c:v>
                </c:pt>
              </c:strCache>
            </c:strRef>
          </c:cat>
          <c:val>
            <c:numRef>
              <c:f>'La Trobe'!$C$61:$F$61</c:f>
              <c:numCache>
                <c:formatCode>General</c:formatCode>
                <c:ptCount val="4"/>
                <c:pt idx="0">
                  <c:v>219</c:v>
                </c:pt>
                <c:pt idx="1">
                  <c:v>149</c:v>
                </c:pt>
                <c:pt idx="2">
                  <c:v>63</c:v>
                </c:pt>
                <c:pt idx="3">
                  <c:v>18</c:v>
                </c:pt>
              </c:numCache>
            </c:numRef>
          </c:val>
          <c:extLst>
            <c:ext xmlns:c16="http://schemas.microsoft.com/office/drawing/2014/chart" uri="{C3380CC4-5D6E-409C-BE32-E72D297353CC}">
              <c16:uniqueId val="{00000000-B3A7-403E-8212-D5516F20BFFA}"/>
            </c:ext>
          </c:extLst>
        </c:ser>
        <c:ser>
          <c:idx val="1"/>
          <c:order val="1"/>
          <c:tx>
            <c:strRef>
              <c:f>'La Trobe'!$B$62</c:f>
              <c:strCache>
                <c:ptCount val="1"/>
                <c:pt idx="0">
                  <c:v>MD 9</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 Trobe'!$C$60:$F$60</c:f>
              <c:strCache>
                <c:ptCount val="4"/>
                <c:pt idx="0">
                  <c:v>phonological description</c:v>
                </c:pt>
                <c:pt idx="1">
                  <c:v>spelling</c:v>
                </c:pt>
                <c:pt idx="2">
                  <c:v>phonetical transcription</c:v>
                </c:pt>
                <c:pt idx="3">
                  <c:v>recordings</c:v>
                </c:pt>
              </c:strCache>
            </c:strRef>
          </c:cat>
          <c:val>
            <c:numRef>
              <c:f>'La Trobe'!$C$62:$F$62</c:f>
              <c:numCache>
                <c:formatCode>General</c:formatCode>
                <c:ptCount val="4"/>
                <c:pt idx="0">
                  <c:v>121</c:v>
                </c:pt>
                <c:pt idx="1">
                  <c:v>110</c:v>
                </c:pt>
                <c:pt idx="2">
                  <c:v>24</c:v>
                </c:pt>
                <c:pt idx="3">
                  <c:v>14</c:v>
                </c:pt>
              </c:numCache>
            </c:numRef>
          </c:val>
          <c:extLst>
            <c:ext xmlns:c16="http://schemas.microsoft.com/office/drawing/2014/chart" uri="{C3380CC4-5D6E-409C-BE32-E72D297353CC}">
              <c16:uniqueId val="{00000001-B3A7-403E-8212-D5516F20BFFA}"/>
            </c:ext>
          </c:extLst>
        </c:ser>
        <c:ser>
          <c:idx val="2"/>
          <c:order val="2"/>
          <c:tx>
            <c:strRef>
              <c:f>'La Trobe'!$B$63</c:f>
              <c:strCache>
                <c:ptCount val="1"/>
                <c:pt idx="0">
                  <c:v>MD 20</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 Trobe'!$C$60:$F$60</c:f>
              <c:strCache>
                <c:ptCount val="4"/>
                <c:pt idx="0">
                  <c:v>phonological description</c:v>
                </c:pt>
                <c:pt idx="1">
                  <c:v>spelling</c:v>
                </c:pt>
                <c:pt idx="2">
                  <c:v>phonetical transcription</c:v>
                </c:pt>
                <c:pt idx="3">
                  <c:v>recordings</c:v>
                </c:pt>
              </c:strCache>
            </c:strRef>
          </c:cat>
          <c:val>
            <c:numRef>
              <c:f>'La Trobe'!$C$63:$F$63</c:f>
              <c:numCache>
                <c:formatCode>General</c:formatCode>
                <c:ptCount val="4"/>
                <c:pt idx="0">
                  <c:v>170</c:v>
                </c:pt>
                <c:pt idx="1">
                  <c:v>131</c:v>
                </c:pt>
                <c:pt idx="2">
                  <c:v>24</c:v>
                </c:pt>
                <c:pt idx="3">
                  <c:v>17</c:v>
                </c:pt>
              </c:numCache>
            </c:numRef>
          </c:val>
          <c:extLst>
            <c:ext xmlns:c16="http://schemas.microsoft.com/office/drawing/2014/chart" uri="{C3380CC4-5D6E-409C-BE32-E72D297353CC}">
              <c16:uniqueId val="{00000002-B3A7-403E-8212-D5516F20BFFA}"/>
            </c:ext>
          </c:extLst>
        </c:ser>
        <c:dLbls>
          <c:dLblPos val="outEnd"/>
          <c:showLegendKey val="0"/>
          <c:showVal val="1"/>
          <c:showCatName val="0"/>
          <c:showSerName val="0"/>
          <c:showPercent val="0"/>
          <c:showBubbleSize val="0"/>
        </c:dLbls>
        <c:gapWidth val="219"/>
        <c:overlap val="-27"/>
        <c:axId val="1517166400"/>
        <c:axId val="1517158912"/>
      </c:barChart>
      <c:catAx>
        <c:axId val="1517166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517158912"/>
        <c:crosses val="autoZero"/>
        <c:auto val="1"/>
        <c:lblAlgn val="ctr"/>
        <c:lblOffset val="100"/>
        <c:noMultiLvlLbl val="0"/>
      </c:catAx>
      <c:valAx>
        <c:axId val="15171589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5171664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8F3534-3CF9-40BC-9A2B-8FC8DE986BA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F0F5A6D-2905-4D2B-B265-FEA5E8A569A4}">
      <dgm:prSet/>
      <dgm:spPr/>
      <dgm:t>
        <a:bodyPr/>
        <a:lstStyle/>
        <a:p>
          <a:r>
            <a:rPr lang="en-AU" noProof="0" dirty="0"/>
            <a:t>Context of the study</a:t>
          </a:r>
        </a:p>
      </dgm:t>
    </dgm:pt>
    <dgm:pt modelId="{0C824AFA-9BDE-4BC7-AF35-4F94FD222378}" type="parTrans" cxnId="{794457E4-73F5-42A5-AA34-15F69BBC6E91}">
      <dgm:prSet/>
      <dgm:spPr/>
      <dgm:t>
        <a:bodyPr/>
        <a:lstStyle/>
        <a:p>
          <a:endParaRPr lang="en-US"/>
        </a:p>
      </dgm:t>
    </dgm:pt>
    <dgm:pt modelId="{D21E983B-2EA3-44EE-93DE-B20CA18D089C}" type="sibTrans" cxnId="{794457E4-73F5-42A5-AA34-15F69BBC6E91}">
      <dgm:prSet/>
      <dgm:spPr/>
      <dgm:t>
        <a:bodyPr/>
        <a:lstStyle/>
        <a:p>
          <a:endParaRPr lang="en-US"/>
        </a:p>
      </dgm:t>
    </dgm:pt>
    <dgm:pt modelId="{1FF7E1E5-A16F-40FD-BB51-A41090E25A47}">
      <dgm:prSet/>
      <dgm:spPr/>
      <dgm:t>
        <a:bodyPr/>
        <a:lstStyle/>
        <a:p>
          <a:r>
            <a:rPr lang="fr-FR" err="1"/>
            <a:t>Collecting</a:t>
          </a:r>
          <a:r>
            <a:rPr lang="fr-FR"/>
            <a:t> data</a:t>
          </a:r>
          <a:endParaRPr lang="en-US"/>
        </a:p>
      </dgm:t>
    </dgm:pt>
    <dgm:pt modelId="{E5910CC9-2CFB-44DC-877A-863A05978746}" type="parTrans" cxnId="{3E6C6AC4-9FD5-463A-B7FB-CDC9CE692732}">
      <dgm:prSet/>
      <dgm:spPr/>
      <dgm:t>
        <a:bodyPr/>
        <a:lstStyle/>
        <a:p>
          <a:endParaRPr lang="en-US"/>
        </a:p>
      </dgm:t>
    </dgm:pt>
    <dgm:pt modelId="{3E8391CF-A0FA-4FEF-A300-913FCB5FB6A6}" type="sibTrans" cxnId="{3E6C6AC4-9FD5-463A-B7FB-CDC9CE692732}">
      <dgm:prSet/>
      <dgm:spPr/>
      <dgm:t>
        <a:bodyPr/>
        <a:lstStyle/>
        <a:p>
          <a:endParaRPr lang="en-US"/>
        </a:p>
      </dgm:t>
    </dgm:pt>
    <dgm:pt modelId="{DED8DDA6-6D22-4D93-BC1C-F5E0D52B4E99}">
      <dgm:prSet/>
      <dgm:spPr/>
      <dgm:t>
        <a:bodyPr/>
        <a:lstStyle/>
        <a:p>
          <a:pPr rtl="0"/>
          <a:r>
            <a:rPr lang="fr-FR" dirty="0" err="1">
              <a:latin typeface="Neue Haas Grotesk Text Pro"/>
            </a:rPr>
            <a:t>Filling</a:t>
          </a:r>
          <a:r>
            <a:rPr lang="fr-FR" dirty="0">
              <a:latin typeface="Neue Haas Grotesk Text Pro"/>
            </a:rPr>
            <a:t> in gaps</a:t>
          </a:r>
          <a:endParaRPr lang="en-US" dirty="0"/>
        </a:p>
      </dgm:t>
    </dgm:pt>
    <dgm:pt modelId="{BDE09ADC-97D2-472D-9527-0C719699EACB}" type="parTrans" cxnId="{86677D2B-176F-4524-9054-C9606E33282E}">
      <dgm:prSet/>
      <dgm:spPr/>
      <dgm:t>
        <a:bodyPr/>
        <a:lstStyle/>
        <a:p>
          <a:endParaRPr lang="en-US"/>
        </a:p>
      </dgm:t>
    </dgm:pt>
    <dgm:pt modelId="{B4215C07-A694-4A6D-A7FD-E455D9596694}" type="sibTrans" cxnId="{86677D2B-176F-4524-9054-C9606E33282E}">
      <dgm:prSet/>
      <dgm:spPr/>
      <dgm:t>
        <a:bodyPr/>
        <a:lstStyle/>
        <a:p>
          <a:endParaRPr lang="en-US"/>
        </a:p>
      </dgm:t>
    </dgm:pt>
    <dgm:pt modelId="{C74B7400-183D-4290-B1D4-51EED704BFDA}">
      <dgm:prSet/>
      <dgm:spPr/>
      <dgm:t>
        <a:bodyPr/>
        <a:lstStyle/>
        <a:p>
          <a:r>
            <a:rPr lang="fr-FR" dirty="0" err="1">
              <a:latin typeface="Neue Haas Grotesk Text Pro"/>
            </a:rPr>
            <a:t>Other</a:t>
          </a:r>
          <a:r>
            <a:rPr lang="fr-FR" dirty="0">
              <a:latin typeface="Neue Haas Grotesk Text Pro"/>
            </a:rPr>
            <a:t> </a:t>
          </a:r>
          <a:r>
            <a:rPr lang="fr-FR" dirty="0" err="1">
              <a:latin typeface="Neue Haas Grotesk Text Pro"/>
            </a:rPr>
            <a:t>ideas</a:t>
          </a:r>
          <a:endParaRPr lang="fr-FR" dirty="0"/>
        </a:p>
      </dgm:t>
    </dgm:pt>
    <dgm:pt modelId="{195E5967-F06D-43CD-8999-7FFCD7D28A52}" type="parTrans" cxnId="{03E1EADB-04DC-431C-A367-D2FABE497C79}">
      <dgm:prSet/>
      <dgm:spPr/>
      <dgm:t>
        <a:bodyPr/>
        <a:lstStyle/>
        <a:p>
          <a:endParaRPr lang="en-US"/>
        </a:p>
      </dgm:t>
    </dgm:pt>
    <dgm:pt modelId="{9D96836D-CDC7-430E-BD77-B9BEF0E96151}" type="sibTrans" cxnId="{03E1EADB-04DC-431C-A367-D2FABE497C79}">
      <dgm:prSet/>
      <dgm:spPr/>
      <dgm:t>
        <a:bodyPr/>
        <a:lstStyle/>
        <a:p>
          <a:endParaRPr lang="en-US"/>
        </a:p>
      </dgm:t>
    </dgm:pt>
    <dgm:pt modelId="{2618AA67-B0CC-4045-9711-6C99D82658CD}">
      <dgm:prSet/>
      <dgm:spPr/>
      <dgm:t>
        <a:bodyPr/>
        <a:lstStyle/>
        <a:p>
          <a:r>
            <a:rPr lang="fr-FR"/>
            <a:t>Conclusion</a:t>
          </a:r>
          <a:endParaRPr lang="en-US"/>
        </a:p>
      </dgm:t>
    </dgm:pt>
    <dgm:pt modelId="{BDD3448C-B99C-4F3B-BA35-B3D2206CB793}" type="parTrans" cxnId="{6DB5AB76-ACD4-407A-8FCD-65E701AB8E99}">
      <dgm:prSet/>
      <dgm:spPr/>
      <dgm:t>
        <a:bodyPr/>
        <a:lstStyle/>
        <a:p>
          <a:endParaRPr lang="en-US"/>
        </a:p>
      </dgm:t>
    </dgm:pt>
    <dgm:pt modelId="{4420AC07-3135-431C-B133-D46476F718A9}" type="sibTrans" cxnId="{6DB5AB76-ACD4-407A-8FCD-65E701AB8E99}">
      <dgm:prSet/>
      <dgm:spPr/>
      <dgm:t>
        <a:bodyPr/>
        <a:lstStyle/>
        <a:p>
          <a:endParaRPr lang="en-US"/>
        </a:p>
      </dgm:t>
    </dgm:pt>
    <dgm:pt modelId="{31DB102E-4AFD-403F-A841-8F316298167C}" type="pres">
      <dgm:prSet presAssocID="{D78F3534-3CF9-40BC-9A2B-8FC8DE986BA4}" presName="linear" presStyleCnt="0">
        <dgm:presLayoutVars>
          <dgm:animLvl val="lvl"/>
          <dgm:resizeHandles val="exact"/>
        </dgm:presLayoutVars>
      </dgm:prSet>
      <dgm:spPr/>
    </dgm:pt>
    <dgm:pt modelId="{0BC4086E-9653-4B97-8361-7515B1E04A29}" type="pres">
      <dgm:prSet presAssocID="{FF0F5A6D-2905-4D2B-B265-FEA5E8A569A4}" presName="parentText" presStyleLbl="node1" presStyleIdx="0" presStyleCnt="5">
        <dgm:presLayoutVars>
          <dgm:chMax val="0"/>
          <dgm:bulletEnabled val="1"/>
        </dgm:presLayoutVars>
      </dgm:prSet>
      <dgm:spPr/>
    </dgm:pt>
    <dgm:pt modelId="{B10079C5-CC50-4BCC-BB0F-698FFFCF11C5}" type="pres">
      <dgm:prSet presAssocID="{D21E983B-2EA3-44EE-93DE-B20CA18D089C}" presName="spacer" presStyleCnt="0"/>
      <dgm:spPr/>
    </dgm:pt>
    <dgm:pt modelId="{BADDA4F0-FFDE-4808-AE93-6F43C2D538C2}" type="pres">
      <dgm:prSet presAssocID="{1FF7E1E5-A16F-40FD-BB51-A41090E25A47}" presName="parentText" presStyleLbl="node1" presStyleIdx="1" presStyleCnt="5">
        <dgm:presLayoutVars>
          <dgm:chMax val="0"/>
          <dgm:bulletEnabled val="1"/>
        </dgm:presLayoutVars>
      </dgm:prSet>
      <dgm:spPr/>
    </dgm:pt>
    <dgm:pt modelId="{FA1F2D88-D0E0-4350-B34B-C3924A0256CE}" type="pres">
      <dgm:prSet presAssocID="{3E8391CF-A0FA-4FEF-A300-913FCB5FB6A6}" presName="spacer" presStyleCnt="0"/>
      <dgm:spPr/>
    </dgm:pt>
    <dgm:pt modelId="{0E7146DA-4F9F-4BE4-9FCC-C54037C464D1}" type="pres">
      <dgm:prSet presAssocID="{DED8DDA6-6D22-4D93-BC1C-F5E0D52B4E99}" presName="parentText" presStyleLbl="node1" presStyleIdx="2" presStyleCnt="5">
        <dgm:presLayoutVars>
          <dgm:chMax val="0"/>
          <dgm:bulletEnabled val="1"/>
        </dgm:presLayoutVars>
      </dgm:prSet>
      <dgm:spPr/>
    </dgm:pt>
    <dgm:pt modelId="{77739A13-D8C1-41F8-A62C-FB49719CBB9E}" type="pres">
      <dgm:prSet presAssocID="{B4215C07-A694-4A6D-A7FD-E455D9596694}" presName="spacer" presStyleCnt="0"/>
      <dgm:spPr/>
    </dgm:pt>
    <dgm:pt modelId="{ADCF4439-09F8-4A15-BFFA-0DBDE96E7A85}" type="pres">
      <dgm:prSet presAssocID="{C74B7400-183D-4290-B1D4-51EED704BFDA}" presName="parentText" presStyleLbl="node1" presStyleIdx="3" presStyleCnt="5">
        <dgm:presLayoutVars>
          <dgm:chMax val="0"/>
          <dgm:bulletEnabled val="1"/>
        </dgm:presLayoutVars>
      </dgm:prSet>
      <dgm:spPr/>
    </dgm:pt>
    <dgm:pt modelId="{323F3488-A534-448E-8861-46851962B1AD}" type="pres">
      <dgm:prSet presAssocID="{9D96836D-CDC7-430E-BD77-B9BEF0E96151}" presName="spacer" presStyleCnt="0"/>
      <dgm:spPr/>
    </dgm:pt>
    <dgm:pt modelId="{BC9B24A6-82FD-4645-BDC4-ADBBA086224C}" type="pres">
      <dgm:prSet presAssocID="{2618AA67-B0CC-4045-9711-6C99D82658CD}" presName="parentText" presStyleLbl="node1" presStyleIdx="4" presStyleCnt="5">
        <dgm:presLayoutVars>
          <dgm:chMax val="0"/>
          <dgm:bulletEnabled val="1"/>
        </dgm:presLayoutVars>
      </dgm:prSet>
      <dgm:spPr/>
    </dgm:pt>
  </dgm:ptLst>
  <dgm:cxnLst>
    <dgm:cxn modelId="{86677D2B-176F-4524-9054-C9606E33282E}" srcId="{D78F3534-3CF9-40BC-9A2B-8FC8DE986BA4}" destId="{DED8DDA6-6D22-4D93-BC1C-F5E0D52B4E99}" srcOrd="2" destOrd="0" parTransId="{BDE09ADC-97D2-472D-9527-0C719699EACB}" sibTransId="{B4215C07-A694-4A6D-A7FD-E455D9596694}"/>
    <dgm:cxn modelId="{1EC9D931-A720-4AFC-9E90-20775288A839}" type="presOf" srcId="{D78F3534-3CF9-40BC-9A2B-8FC8DE986BA4}" destId="{31DB102E-4AFD-403F-A841-8F316298167C}" srcOrd="0" destOrd="0" presId="urn:microsoft.com/office/officeart/2005/8/layout/vList2"/>
    <dgm:cxn modelId="{4DA02865-B0E5-4858-9102-320FFB3975AE}" type="presOf" srcId="{2618AA67-B0CC-4045-9711-6C99D82658CD}" destId="{BC9B24A6-82FD-4645-BDC4-ADBBA086224C}" srcOrd="0" destOrd="0" presId="urn:microsoft.com/office/officeart/2005/8/layout/vList2"/>
    <dgm:cxn modelId="{16BA3D4F-EA07-40B9-ACB6-1798AFEE8CC3}" type="presOf" srcId="{FF0F5A6D-2905-4D2B-B265-FEA5E8A569A4}" destId="{0BC4086E-9653-4B97-8361-7515B1E04A29}" srcOrd="0" destOrd="0" presId="urn:microsoft.com/office/officeart/2005/8/layout/vList2"/>
    <dgm:cxn modelId="{6DB5AB76-ACD4-407A-8FCD-65E701AB8E99}" srcId="{D78F3534-3CF9-40BC-9A2B-8FC8DE986BA4}" destId="{2618AA67-B0CC-4045-9711-6C99D82658CD}" srcOrd="4" destOrd="0" parTransId="{BDD3448C-B99C-4F3B-BA35-B3D2206CB793}" sibTransId="{4420AC07-3135-431C-B133-D46476F718A9}"/>
    <dgm:cxn modelId="{D702E756-3A28-40F5-83D6-943C7ABFCB55}" type="presOf" srcId="{DED8DDA6-6D22-4D93-BC1C-F5E0D52B4E99}" destId="{0E7146DA-4F9F-4BE4-9FCC-C54037C464D1}" srcOrd="0" destOrd="0" presId="urn:microsoft.com/office/officeart/2005/8/layout/vList2"/>
    <dgm:cxn modelId="{6A050B92-6EA8-489C-84EB-84B861A924A8}" type="presOf" srcId="{C74B7400-183D-4290-B1D4-51EED704BFDA}" destId="{ADCF4439-09F8-4A15-BFFA-0DBDE96E7A85}" srcOrd="0" destOrd="0" presId="urn:microsoft.com/office/officeart/2005/8/layout/vList2"/>
    <dgm:cxn modelId="{3E6C6AC4-9FD5-463A-B7FB-CDC9CE692732}" srcId="{D78F3534-3CF9-40BC-9A2B-8FC8DE986BA4}" destId="{1FF7E1E5-A16F-40FD-BB51-A41090E25A47}" srcOrd="1" destOrd="0" parTransId="{E5910CC9-2CFB-44DC-877A-863A05978746}" sibTransId="{3E8391CF-A0FA-4FEF-A300-913FCB5FB6A6}"/>
    <dgm:cxn modelId="{03E1EADB-04DC-431C-A367-D2FABE497C79}" srcId="{D78F3534-3CF9-40BC-9A2B-8FC8DE986BA4}" destId="{C74B7400-183D-4290-B1D4-51EED704BFDA}" srcOrd="3" destOrd="0" parTransId="{195E5967-F06D-43CD-8999-7FFCD7D28A52}" sibTransId="{9D96836D-CDC7-430E-BD77-B9BEF0E96151}"/>
    <dgm:cxn modelId="{794457E4-73F5-42A5-AA34-15F69BBC6E91}" srcId="{D78F3534-3CF9-40BC-9A2B-8FC8DE986BA4}" destId="{FF0F5A6D-2905-4D2B-B265-FEA5E8A569A4}" srcOrd="0" destOrd="0" parTransId="{0C824AFA-9BDE-4BC7-AF35-4F94FD222378}" sibTransId="{D21E983B-2EA3-44EE-93DE-B20CA18D089C}"/>
    <dgm:cxn modelId="{ABA6C6F6-D587-46ED-8405-C9FBC9EE1D1B}" type="presOf" srcId="{1FF7E1E5-A16F-40FD-BB51-A41090E25A47}" destId="{BADDA4F0-FFDE-4808-AE93-6F43C2D538C2}" srcOrd="0" destOrd="0" presId="urn:microsoft.com/office/officeart/2005/8/layout/vList2"/>
    <dgm:cxn modelId="{F223D600-04D1-4B1D-AF5B-01B39C58C7ED}" type="presParOf" srcId="{31DB102E-4AFD-403F-A841-8F316298167C}" destId="{0BC4086E-9653-4B97-8361-7515B1E04A29}" srcOrd="0" destOrd="0" presId="urn:microsoft.com/office/officeart/2005/8/layout/vList2"/>
    <dgm:cxn modelId="{4C599328-25F7-4332-AF92-948D59776D56}" type="presParOf" srcId="{31DB102E-4AFD-403F-A841-8F316298167C}" destId="{B10079C5-CC50-4BCC-BB0F-698FFFCF11C5}" srcOrd="1" destOrd="0" presId="urn:microsoft.com/office/officeart/2005/8/layout/vList2"/>
    <dgm:cxn modelId="{A0EC401B-BE92-4752-90E8-AED378DB1396}" type="presParOf" srcId="{31DB102E-4AFD-403F-A841-8F316298167C}" destId="{BADDA4F0-FFDE-4808-AE93-6F43C2D538C2}" srcOrd="2" destOrd="0" presId="urn:microsoft.com/office/officeart/2005/8/layout/vList2"/>
    <dgm:cxn modelId="{1582B0D6-82F5-4F2A-B133-A4FA8DB24A35}" type="presParOf" srcId="{31DB102E-4AFD-403F-A841-8F316298167C}" destId="{FA1F2D88-D0E0-4350-B34B-C3924A0256CE}" srcOrd="3" destOrd="0" presId="urn:microsoft.com/office/officeart/2005/8/layout/vList2"/>
    <dgm:cxn modelId="{913677A5-3E6A-442D-93DA-B00DAE72867E}" type="presParOf" srcId="{31DB102E-4AFD-403F-A841-8F316298167C}" destId="{0E7146DA-4F9F-4BE4-9FCC-C54037C464D1}" srcOrd="4" destOrd="0" presId="urn:microsoft.com/office/officeart/2005/8/layout/vList2"/>
    <dgm:cxn modelId="{35D153BD-3A83-4783-A55D-250893039AA9}" type="presParOf" srcId="{31DB102E-4AFD-403F-A841-8F316298167C}" destId="{77739A13-D8C1-41F8-A62C-FB49719CBB9E}" srcOrd="5" destOrd="0" presId="urn:microsoft.com/office/officeart/2005/8/layout/vList2"/>
    <dgm:cxn modelId="{63BB7BB6-BF3A-4F0B-A0D3-A9188B3BA9A7}" type="presParOf" srcId="{31DB102E-4AFD-403F-A841-8F316298167C}" destId="{ADCF4439-09F8-4A15-BFFA-0DBDE96E7A85}" srcOrd="6" destOrd="0" presId="urn:microsoft.com/office/officeart/2005/8/layout/vList2"/>
    <dgm:cxn modelId="{9AB41E16-0489-40F8-BDF3-806C9E802BBB}" type="presParOf" srcId="{31DB102E-4AFD-403F-A841-8F316298167C}" destId="{323F3488-A534-448E-8861-46851962B1AD}" srcOrd="7" destOrd="0" presId="urn:microsoft.com/office/officeart/2005/8/layout/vList2"/>
    <dgm:cxn modelId="{C3449C94-D1C6-4D83-864C-BB93AFC8FF60}" type="presParOf" srcId="{31DB102E-4AFD-403F-A841-8F316298167C}" destId="{BC9B24A6-82FD-4645-BDC4-ADBBA086224C}"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C4086E-9653-4B97-8361-7515B1E04A29}">
      <dsp:nvSpPr>
        <dsp:cNvPr id="0" name=""/>
        <dsp:cNvSpPr/>
      </dsp:nvSpPr>
      <dsp:spPr>
        <a:xfrm>
          <a:off x="0" y="6858"/>
          <a:ext cx="10168127" cy="6715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AU" sz="2800" kern="1200" noProof="0" dirty="0"/>
            <a:t>Context of the study</a:t>
          </a:r>
        </a:p>
      </dsp:txBody>
      <dsp:txXfrm>
        <a:off x="32784" y="39642"/>
        <a:ext cx="10102559" cy="606012"/>
      </dsp:txXfrm>
    </dsp:sp>
    <dsp:sp modelId="{BADDA4F0-FFDE-4808-AE93-6F43C2D538C2}">
      <dsp:nvSpPr>
        <dsp:cNvPr id="0" name=""/>
        <dsp:cNvSpPr/>
      </dsp:nvSpPr>
      <dsp:spPr>
        <a:xfrm>
          <a:off x="0" y="759078"/>
          <a:ext cx="10168127" cy="6715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fr-FR" sz="2800" kern="1200" err="1"/>
            <a:t>Collecting</a:t>
          </a:r>
          <a:r>
            <a:rPr lang="fr-FR" sz="2800" kern="1200"/>
            <a:t> data</a:t>
          </a:r>
          <a:endParaRPr lang="en-US" sz="2800" kern="1200"/>
        </a:p>
      </dsp:txBody>
      <dsp:txXfrm>
        <a:off x="32784" y="791862"/>
        <a:ext cx="10102559" cy="606012"/>
      </dsp:txXfrm>
    </dsp:sp>
    <dsp:sp modelId="{0E7146DA-4F9F-4BE4-9FCC-C54037C464D1}">
      <dsp:nvSpPr>
        <dsp:cNvPr id="0" name=""/>
        <dsp:cNvSpPr/>
      </dsp:nvSpPr>
      <dsp:spPr>
        <a:xfrm>
          <a:off x="0" y="1511298"/>
          <a:ext cx="10168127" cy="6715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fr-FR" sz="2800" kern="1200" dirty="0" err="1">
              <a:latin typeface="Neue Haas Grotesk Text Pro"/>
            </a:rPr>
            <a:t>Filling</a:t>
          </a:r>
          <a:r>
            <a:rPr lang="fr-FR" sz="2800" kern="1200" dirty="0">
              <a:latin typeface="Neue Haas Grotesk Text Pro"/>
            </a:rPr>
            <a:t> in gaps</a:t>
          </a:r>
          <a:endParaRPr lang="en-US" sz="2800" kern="1200" dirty="0"/>
        </a:p>
      </dsp:txBody>
      <dsp:txXfrm>
        <a:off x="32784" y="1544082"/>
        <a:ext cx="10102559" cy="606012"/>
      </dsp:txXfrm>
    </dsp:sp>
    <dsp:sp modelId="{ADCF4439-09F8-4A15-BFFA-0DBDE96E7A85}">
      <dsp:nvSpPr>
        <dsp:cNvPr id="0" name=""/>
        <dsp:cNvSpPr/>
      </dsp:nvSpPr>
      <dsp:spPr>
        <a:xfrm>
          <a:off x="0" y="2263518"/>
          <a:ext cx="10168127" cy="6715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fr-FR" sz="2800" kern="1200" dirty="0" err="1">
              <a:latin typeface="Neue Haas Grotesk Text Pro"/>
            </a:rPr>
            <a:t>Other</a:t>
          </a:r>
          <a:r>
            <a:rPr lang="fr-FR" sz="2800" kern="1200" dirty="0">
              <a:latin typeface="Neue Haas Grotesk Text Pro"/>
            </a:rPr>
            <a:t> </a:t>
          </a:r>
          <a:r>
            <a:rPr lang="fr-FR" sz="2800" kern="1200" dirty="0" err="1">
              <a:latin typeface="Neue Haas Grotesk Text Pro"/>
            </a:rPr>
            <a:t>ideas</a:t>
          </a:r>
          <a:endParaRPr lang="fr-FR" sz="2800" kern="1200" dirty="0"/>
        </a:p>
      </dsp:txBody>
      <dsp:txXfrm>
        <a:off x="32784" y="2296302"/>
        <a:ext cx="10102559" cy="606012"/>
      </dsp:txXfrm>
    </dsp:sp>
    <dsp:sp modelId="{BC9B24A6-82FD-4645-BDC4-ADBBA086224C}">
      <dsp:nvSpPr>
        <dsp:cNvPr id="0" name=""/>
        <dsp:cNvSpPr/>
      </dsp:nvSpPr>
      <dsp:spPr>
        <a:xfrm>
          <a:off x="0" y="3015738"/>
          <a:ext cx="10168127" cy="6715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fr-FR" sz="2800" kern="1200"/>
            <a:t>Conclusion</a:t>
          </a:r>
          <a:endParaRPr lang="en-US" sz="2800" kern="1200"/>
        </a:p>
      </dsp:txBody>
      <dsp:txXfrm>
        <a:off x="32784" y="3048522"/>
        <a:ext cx="10102559" cy="60601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9F4231-1AF5-474D-87E3-275792A7161D}" type="datetimeFigureOut">
              <a:t>02/12/2022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0048BD-F640-48EC-80CC-D068E4769DED}" type="slidenum">
              <a:t>‹N°›</a:t>
            </a:fld>
            <a:endParaRPr lang="fr-FR"/>
          </a:p>
        </p:txBody>
      </p:sp>
    </p:spTree>
    <p:extLst>
      <p:ext uri="{BB962C8B-B14F-4D97-AF65-F5344CB8AC3E}">
        <p14:creationId xmlns:p14="http://schemas.microsoft.com/office/powerpoint/2010/main" val="29369389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1"/>
            <a:r>
              <a:rPr lang="en-AU" dirty="0"/>
              <a:t>How can we assemble the most extensive list of loanwords from ILA? (dictionaries, lexicons, others? )</a:t>
            </a:r>
          </a:p>
          <a:p>
            <a:pPr lvl="1"/>
            <a:r>
              <a:rPr lang="en-AU" dirty="0"/>
              <a:t>What linguistic data are we looking for in </a:t>
            </a:r>
            <a:r>
              <a:rPr lang="en-AU" dirty="0" err="1"/>
              <a:t>SAusE</a:t>
            </a:r>
            <a:r>
              <a:rPr lang="en-AU" dirty="0"/>
              <a:t>? In ILA? </a:t>
            </a:r>
          </a:p>
          <a:p>
            <a:pPr lvl="1"/>
            <a:r>
              <a:rPr lang="en-AU" dirty="0">
                <a:ea typeface="+mn-lt"/>
                <a:cs typeface="+mn-lt"/>
              </a:rPr>
              <a:t>Which ILA do the loanwords come from?</a:t>
            </a:r>
          </a:p>
          <a:p>
            <a:pPr lvl="1"/>
            <a:r>
              <a:rPr lang="en-AU" dirty="0"/>
              <a:t>How are the ILA at stake described?</a:t>
            </a:r>
          </a:p>
          <a:p>
            <a:pPr lvl="1"/>
            <a:r>
              <a:rPr lang="en-AU" dirty="0">
                <a:ea typeface="+mn-lt"/>
                <a:cs typeface="+mn-lt"/>
              </a:rPr>
              <a:t>To what extent does this impact the constitution of the corpus?</a:t>
            </a:r>
          </a:p>
          <a:p>
            <a:endParaRPr lang="en-AU" dirty="0"/>
          </a:p>
        </p:txBody>
      </p:sp>
      <p:sp>
        <p:nvSpPr>
          <p:cNvPr id="4" name="Espace réservé du numéro de diapositive 3"/>
          <p:cNvSpPr>
            <a:spLocks noGrp="1"/>
          </p:cNvSpPr>
          <p:nvPr>
            <p:ph type="sldNum" sz="quarter" idx="5"/>
          </p:nvPr>
        </p:nvSpPr>
        <p:spPr/>
        <p:txBody>
          <a:bodyPr/>
          <a:lstStyle/>
          <a:p>
            <a:fld id="{940048BD-F640-48EC-80CC-D068E4769DED}" type="slidenum">
              <a:rPr lang="fr-FR" smtClean="0"/>
              <a:t>9</a:t>
            </a:fld>
            <a:endParaRPr lang="fr-FR"/>
          </a:p>
        </p:txBody>
      </p:sp>
    </p:spTree>
    <p:extLst>
      <p:ext uri="{BB962C8B-B14F-4D97-AF65-F5344CB8AC3E}">
        <p14:creationId xmlns:p14="http://schemas.microsoft.com/office/powerpoint/2010/main" val="2052658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None/>
            </a:pPr>
            <a:r>
              <a:rPr lang="en-AU" dirty="0">
                <a:ea typeface="+mn-lt"/>
                <a:cs typeface="+mn-lt"/>
              </a:rPr>
              <a:t>For each item in </a:t>
            </a:r>
            <a:r>
              <a:rPr lang="en-AU" dirty="0" err="1">
                <a:ea typeface="+mn-lt"/>
                <a:cs typeface="+mn-lt"/>
              </a:rPr>
              <a:t>SAusE</a:t>
            </a:r>
            <a:r>
              <a:rPr lang="en-AU" dirty="0">
                <a:ea typeface="+mn-lt"/>
                <a:cs typeface="+mn-lt"/>
              </a:rPr>
              <a:t> : </a:t>
            </a:r>
            <a:endParaRPr lang="en-AU" dirty="0"/>
          </a:p>
          <a:p>
            <a:pPr lvl="1"/>
            <a:r>
              <a:rPr lang="en-AU" dirty="0">
                <a:ea typeface="+mn-lt"/>
                <a:cs typeface="+mn-lt"/>
              </a:rPr>
              <a:t>Etymology</a:t>
            </a:r>
            <a:r>
              <a:rPr lang="en-AU" dirty="0"/>
              <a:t> (source language, </a:t>
            </a:r>
            <a:r>
              <a:rPr lang="en-AU" dirty="0">
                <a:ea typeface="+mn-lt"/>
                <a:cs typeface="+mn-lt"/>
              </a:rPr>
              <a:t>year of appearance in the </a:t>
            </a:r>
            <a:r>
              <a:rPr lang="en-AU" dirty="0" err="1">
                <a:ea typeface="+mn-lt"/>
                <a:cs typeface="+mn-lt"/>
              </a:rPr>
              <a:t>SAusE</a:t>
            </a:r>
            <a:r>
              <a:rPr lang="en-AU" dirty="0">
                <a:ea typeface="+mn-lt"/>
                <a:cs typeface="+mn-lt"/>
              </a:rPr>
              <a:t> lexicon)</a:t>
            </a:r>
          </a:p>
          <a:p>
            <a:pPr lvl="1"/>
            <a:r>
              <a:rPr lang="en-AU" dirty="0">
                <a:ea typeface="+mn-lt"/>
                <a:cs typeface="+mn-lt"/>
              </a:rPr>
              <a:t>Orthographies </a:t>
            </a:r>
            <a:endParaRPr lang="en-AU" dirty="0"/>
          </a:p>
          <a:p>
            <a:pPr lvl="1"/>
            <a:r>
              <a:rPr lang="en-AU" dirty="0"/>
              <a:t>Pronunciation(s) : IPA transcription and audio file</a:t>
            </a:r>
          </a:p>
          <a:p>
            <a:pPr lvl="1"/>
            <a:r>
              <a:rPr lang="en-AU" dirty="0">
                <a:ea typeface="+mn-lt"/>
                <a:cs typeface="+mn-lt"/>
              </a:rPr>
              <a:t>Grammatical category/</a:t>
            </a:r>
            <a:r>
              <a:rPr lang="en-AU" dirty="0" err="1">
                <a:ea typeface="+mn-lt"/>
                <a:cs typeface="+mn-lt"/>
              </a:rPr>
              <a:t>ies</a:t>
            </a:r>
            <a:endParaRPr lang="en-AU" dirty="0"/>
          </a:p>
          <a:p>
            <a:pPr lvl="1"/>
            <a:r>
              <a:rPr lang="en-AU" dirty="0">
                <a:ea typeface="+mn-lt"/>
                <a:cs typeface="+mn-lt"/>
              </a:rPr>
              <a:t>Definition</a:t>
            </a:r>
            <a:endParaRPr lang="en-AU" dirty="0"/>
          </a:p>
          <a:p>
            <a:pPr lvl="1"/>
            <a:r>
              <a:rPr lang="en-AU" dirty="0">
                <a:ea typeface="+mn-lt"/>
                <a:cs typeface="+mn-lt"/>
              </a:rPr>
              <a:t>Frequency of use</a:t>
            </a:r>
            <a:endParaRPr lang="en-AU" dirty="0"/>
          </a:p>
          <a:p>
            <a:endParaRPr lang="en-AU" dirty="0"/>
          </a:p>
        </p:txBody>
      </p:sp>
      <p:sp>
        <p:nvSpPr>
          <p:cNvPr id="4" name="Espace réservé du numéro de diapositive 3"/>
          <p:cNvSpPr>
            <a:spLocks noGrp="1"/>
          </p:cNvSpPr>
          <p:nvPr>
            <p:ph type="sldNum" sz="quarter" idx="5"/>
          </p:nvPr>
        </p:nvSpPr>
        <p:spPr/>
        <p:txBody>
          <a:bodyPr/>
          <a:lstStyle/>
          <a:p>
            <a:fld id="{940048BD-F640-48EC-80CC-D068E4769DED}" type="slidenum">
              <a:rPr lang="fr-FR" smtClean="0"/>
              <a:t>12</a:t>
            </a:fld>
            <a:endParaRPr lang="fr-FR"/>
          </a:p>
        </p:txBody>
      </p:sp>
    </p:spTree>
    <p:extLst>
      <p:ext uri="{BB962C8B-B14F-4D97-AF65-F5344CB8AC3E}">
        <p14:creationId xmlns:p14="http://schemas.microsoft.com/office/powerpoint/2010/main" val="2837041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AU" dirty="0"/>
          </a:p>
        </p:txBody>
      </p:sp>
      <p:sp>
        <p:nvSpPr>
          <p:cNvPr id="4" name="Espace réservé du numéro de diapositive 3"/>
          <p:cNvSpPr>
            <a:spLocks noGrp="1"/>
          </p:cNvSpPr>
          <p:nvPr>
            <p:ph type="sldNum" sz="quarter" idx="5"/>
          </p:nvPr>
        </p:nvSpPr>
        <p:spPr/>
        <p:txBody>
          <a:bodyPr/>
          <a:lstStyle/>
          <a:p>
            <a:fld id="{940048BD-F640-48EC-80CC-D068E4769DED}" type="slidenum">
              <a:rPr lang="fr-FR" smtClean="0"/>
              <a:t>14</a:t>
            </a:fld>
            <a:endParaRPr lang="fr-FR"/>
          </a:p>
        </p:txBody>
      </p:sp>
    </p:spTree>
    <p:extLst>
      <p:ext uri="{BB962C8B-B14F-4D97-AF65-F5344CB8AC3E}">
        <p14:creationId xmlns:p14="http://schemas.microsoft.com/office/powerpoint/2010/main" val="199075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AU" dirty="0"/>
          </a:p>
        </p:txBody>
      </p:sp>
      <p:sp>
        <p:nvSpPr>
          <p:cNvPr id="4" name="Espace réservé du numéro de diapositive 3"/>
          <p:cNvSpPr>
            <a:spLocks noGrp="1"/>
          </p:cNvSpPr>
          <p:nvPr>
            <p:ph type="sldNum" sz="quarter" idx="5"/>
          </p:nvPr>
        </p:nvSpPr>
        <p:spPr/>
        <p:txBody>
          <a:bodyPr/>
          <a:lstStyle/>
          <a:p>
            <a:fld id="{940048BD-F640-48EC-80CC-D068E4769DED}" type="slidenum">
              <a:rPr lang="fr-FR" smtClean="0"/>
              <a:t>17</a:t>
            </a:fld>
            <a:endParaRPr lang="fr-FR"/>
          </a:p>
        </p:txBody>
      </p:sp>
    </p:spTree>
    <p:extLst>
      <p:ext uri="{BB962C8B-B14F-4D97-AF65-F5344CB8AC3E}">
        <p14:creationId xmlns:p14="http://schemas.microsoft.com/office/powerpoint/2010/main" val="133783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AU" dirty="0"/>
          </a:p>
        </p:txBody>
      </p:sp>
      <p:sp>
        <p:nvSpPr>
          <p:cNvPr id="4" name="Espace réservé du numéro de diapositive 3"/>
          <p:cNvSpPr>
            <a:spLocks noGrp="1"/>
          </p:cNvSpPr>
          <p:nvPr>
            <p:ph type="sldNum" sz="quarter" idx="5"/>
          </p:nvPr>
        </p:nvSpPr>
        <p:spPr/>
        <p:txBody>
          <a:bodyPr/>
          <a:lstStyle/>
          <a:p>
            <a:fld id="{940048BD-F640-48EC-80CC-D068E4769DED}" type="slidenum">
              <a:rPr lang="fr-FR" smtClean="0"/>
              <a:t>21</a:t>
            </a:fld>
            <a:endParaRPr lang="fr-FR"/>
          </a:p>
        </p:txBody>
      </p:sp>
    </p:spTree>
    <p:extLst>
      <p:ext uri="{BB962C8B-B14F-4D97-AF65-F5344CB8AC3E}">
        <p14:creationId xmlns:p14="http://schemas.microsoft.com/office/powerpoint/2010/main" val="27307647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AU" dirty="0"/>
          </a:p>
        </p:txBody>
      </p:sp>
      <p:sp>
        <p:nvSpPr>
          <p:cNvPr id="4" name="Espace réservé du numéro de diapositive 3"/>
          <p:cNvSpPr>
            <a:spLocks noGrp="1"/>
          </p:cNvSpPr>
          <p:nvPr>
            <p:ph type="sldNum" sz="quarter" idx="5"/>
          </p:nvPr>
        </p:nvSpPr>
        <p:spPr/>
        <p:txBody>
          <a:bodyPr/>
          <a:lstStyle/>
          <a:p>
            <a:fld id="{940048BD-F640-48EC-80CC-D068E4769DED}" type="slidenum">
              <a:rPr lang="fr-FR" smtClean="0"/>
              <a:t>27</a:t>
            </a:fld>
            <a:endParaRPr lang="fr-FR"/>
          </a:p>
        </p:txBody>
      </p:sp>
    </p:spTree>
    <p:extLst>
      <p:ext uri="{BB962C8B-B14F-4D97-AF65-F5344CB8AC3E}">
        <p14:creationId xmlns:p14="http://schemas.microsoft.com/office/powerpoint/2010/main" val="3999283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4EC2AA39-3214-4128-88A1-6B01638C7DB9}" type="datetime1">
              <a:rPr lang="en-US" smtClean="0"/>
              <a:t>12/2/2022</a:t>
            </a:fld>
            <a:endParaRPr lang="en-US"/>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r>
              <a:rPr lang="en-US"/>
              <a:t>Marjolaine MARTIN, Stéfany THIERRY - LLL University of Tours - Do not share on social media</a:t>
            </a:r>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‹N°›</a:t>
            </a:fld>
            <a:endParaRPr lang="en-US"/>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8277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A36E51B0-5B7F-4981-BBE7-AEBC0814023B}" type="datetime1">
              <a:rPr lang="en-US" smtClean="0"/>
              <a:t>12/2/2022</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r>
              <a:rPr lang="en-US"/>
              <a:t>Marjolaine MARTIN, Stéfany THIERRY - LLL University of Tours - Do not share on social media</a:t>
            </a:r>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‹N°›</a:t>
            </a:fld>
            <a:endParaRPr lang="en-US"/>
          </a:p>
        </p:txBody>
      </p:sp>
    </p:spTree>
    <p:extLst>
      <p:ext uri="{BB962C8B-B14F-4D97-AF65-F5344CB8AC3E}">
        <p14:creationId xmlns:p14="http://schemas.microsoft.com/office/powerpoint/2010/main" val="761787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781C3C52-286A-4DD8-9491-DE23F0F04C26}" type="datetime1">
              <a:rPr lang="en-US" smtClean="0"/>
              <a:t>12/2/2022</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r>
              <a:rPr lang="en-US"/>
              <a:t>Marjolaine MARTIN, Stéfany THIERRY - LLL University of Tours - Do not share on social media</a:t>
            </a:r>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‹N°›</a:t>
            </a:fld>
            <a:endParaRPr lang="en-US"/>
          </a:p>
        </p:txBody>
      </p:sp>
    </p:spTree>
    <p:extLst>
      <p:ext uri="{BB962C8B-B14F-4D97-AF65-F5344CB8AC3E}">
        <p14:creationId xmlns:p14="http://schemas.microsoft.com/office/powerpoint/2010/main" val="3960039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5D3C3410-65F6-431C-8B11-A8FB9851756A}" type="datetime1">
              <a:rPr lang="en-US" smtClean="0"/>
              <a:t>12/2/2022</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r>
              <a:rPr lang="en-US"/>
              <a:t>Marjolaine MARTIN, Stéfany THIERRY - LLL University of Tours - Do not share on social media</a:t>
            </a:r>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‹N°›</a:t>
            </a:fld>
            <a:endParaRPr lang="en-US"/>
          </a:p>
        </p:txBody>
      </p:sp>
    </p:spTree>
    <p:extLst>
      <p:ext uri="{BB962C8B-B14F-4D97-AF65-F5344CB8AC3E}">
        <p14:creationId xmlns:p14="http://schemas.microsoft.com/office/powerpoint/2010/main" val="4086984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6C6EF66B-0B5A-4F71-A347-0C158EE1398D}" type="datetime1">
              <a:rPr lang="en-US" smtClean="0"/>
              <a:t>12/2/2022</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r>
              <a:rPr lang="en-US"/>
              <a:t>Marjolaine MARTIN, Stéfany THIERRY - LLL University of Tours - Do not share on social media</a:t>
            </a:r>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‹N°›</a:t>
            </a:fld>
            <a:endParaRPr lang="en-US"/>
          </a:p>
        </p:txBody>
      </p:sp>
    </p:spTree>
    <p:extLst>
      <p:ext uri="{BB962C8B-B14F-4D97-AF65-F5344CB8AC3E}">
        <p14:creationId xmlns:p14="http://schemas.microsoft.com/office/powerpoint/2010/main" val="427625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29D41348-C6B8-4017-9BB4-AA11999B7610}" type="datetime1">
              <a:rPr lang="en-US" smtClean="0"/>
              <a:t>12/2/2022</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r>
              <a:rPr lang="en-US"/>
              <a:t>Marjolaine MARTIN, Stéfany THIERRY - LLL University of Tours - Do not share on social media</a:t>
            </a:r>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‹N°›</a:t>
            </a:fld>
            <a:endParaRPr lang="en-US"/>
          </a:p>
        </p:txBody>
      </p:sp>
    </p:spTree>
    <p:extLst>
      <p:ext uri="{BB962C8B-B14F-4D97-AF65-F5344CB8AC3E}">
        <p14:creationId xmlns:p14="http://schemas.microsoft.com/office/powerpoint/2010/main" val="3877842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A68564B1-E954-4E20-9AD6-DC64AF9EF278}" type="datetime1">
              <a:rPr lang="en-US" smtClean="0"/>
              <a:t>12/2/2022</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r>
              <a:rPr lang="en-US"/>
              <a:t>Marjolaine MARTIN, Stéfany THIERRY - LLL University of Tours - Do not share on social media</a:t>
            </a:r>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‹N°›</a:t>
            </a:fld>
            <a:endParaRPr lang="en-US"/>
          </a:p>
        </p:txBody>
      </p:sp>
    </p:spTree>
    <p:extLst>
      <p:ext uri="{BB962C8B-B14F-4D97-AF65-F5344CB8AC3E}">
        <p14:creationId xmlns:p14="http://schemas.microsoft.com/office/powerpoint/2010/main" val="275410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1D697232-8A4F-4A1C-9A9D-DA5CD88F1F43}" type="datetime1">
              <a:rPr lang="en-US" smtClean="0"/>
              <a:t>12/2/2022</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r>
              <a:rPr lang="en-US"/>
              <a:t>Marjolaine MARTIN, Stéfany THIERRY - LLL University of Tours - Do not share on social media</a:t>
            </a:r>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‹N°›</a:t>
            </a:fld>
            <a:endParaRPr lang="en-US"/>
          </a:p>
        </p:txBody>
      </p:sp>
    </p:spTree>
    <p:extLst>
      <p:ext uri="{BB962C8B-B14F-4D97-AF65-F5344CB8AC3E}">
        <p14:creationId xmlns:p14="http://schemas.microsoft.com/office/powerpoint/2010/main" val="3915226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5334F954-B66B-4BFC-AD33-BEAC0224245F}" type="datetime1">
              <a:rPr lang="en-US" smtClean="0"/>
              <a:t>12/2/2022</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r>
              <a:rPr lang="en-US"/>
              <a:t>Marjolaine MARTIN, Stéfany THIERRY - LLL University of Tours - Do not share on social media</a:t>
            </a:r>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‹N°›</a:t>
            </a:fld>
            <a:endParaRPr lang="en-US"/>
          </a:p>
        </p:txBody>
      </p:sp>
    </p:spTree>
    <p:extLst>
      <p:ext uri="{BB962C8B-B14F-4D97-AF65-F5344CB8AC3E}">
        <p14:creationId xmlns:p14="http://schemas.microsoft.com/office/powerpoint/2010/main" val="2392167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85098436-2F24-4357-9D0A-88722FEA0A04}" type="datetime1">
              <a:rPr lang="en-US" smtClean="0"/>
              <a:t>12/2/2022</a:t>
            </a:fld>
            <a:endParaRPr lang="en-US"/>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r>
              <a:rPr lang="en-US"/>
              <a:t>Marjolaine MARTIN, Stéfany THIERRY - LLL University of Tours - Do not share on social media</a:t>
            </a:r>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‹N°›</a:t>
            </a:fld>
            <a:endParaRPr lang="en-US"/>
          </a:p>
        </p:txBody>
      </p:sp>
    </p:spTree>
    <p:extLst>
      <p:ext uri="{BB962C8B-B14F-4D97-AF65-F5344CB8AC3E}">
        <p14:creationId xmlns:p14="http://schemas.microsoft.com/office/powerpoint/2010/main" val="12365296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9926F16A-73ED-4194-BDE1-0075720E0F46}" type="datetime1">
              <a:rPr lang="en-US" smtClean="0"/>
              <a:t>12/2/2022</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r>
              <a:rPr lang="en-US"/>
              <a:t>Marjolaine MARTIN, Stéfany THIERRY - LLL University of Tours - Do not share on social media</a:t>
            </a:r>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‹N°›</a:t>
            </a:fld>
            <a:endParaRPr lang="en-US"/>
          </a:p>
        </p:txBody>
      </p:sp>
    </p:spTree>
    <p:extLst>
      <p:ext uri="{BB962C8B-B14F-4D97-AF65-F5344CB8AC3E}">
        <p14:creationId xmlns:p14="http://schemas.microsoft.com/office/powerpoint/2010/main" val="2105812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E3A835-D78F-48FF-96D5-B48240F5BD9F}" type="datetime1">
              <a:rPr lang="en-US" smtClean="0"/>
              <a:t>12/2/2022</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Marjolaine MARTIN, Stéfany THIERRY - LLL University of Tours - Do not share on social media</a:t>
            </a:r>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‹N°›</a:t>
            </a:fld>
            <a:endParaRPr lang="en-US"/>
          </a:p>
        </p:txBody>
      </p:sp>
    </p:spTree>
    <p:extLst>
      <p:ext uri="{BB962C8B-B14F-4D97-AF65-F5344CB8AC3E}">
        <p14:creationId xmlns:p14="http://schemas.microsoft.com/office/powerpoint/2010/main" val="1442677128"/>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18" r:id="rId6"/>
    <p:sldLayoutId id="2147483714" r:id="rId7"/>
    <p:sldLayoutId id="2147483715" r:id="rId8"/>
    <p:sldLayoutId id="2147483716" r:id="rId9"/>
    <p:sldLayoutId id="2147483717" r:id="rId10"/>
    <p:sldLayoutId id="2147483719" r:id="rId11"/>
  </p:sldLayoutIdLst>
  <p:hf hdr="0" dt="0"/>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tiff"/></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downloads.newcastle.edu.au/library/cultural%20collections/awaba/language/dictionary/dic001.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omniglot.com/writing/jingulu.htm" TargetMode="External"/><Relationship Id="rId5" Type="http://schemas.openxmlformats.org/officeDocument/2006/relationships/hyperlink" Target="https://dharug.dalang.com.au/language/dictionary" TargetMode="External"/><Relationship Id="rId4" Type="http://schemas.openxmlformats.org/officeDocument/2006/relationships/hyperlink" Target="https://www.omniglot.com/writing/paakantyi.htm%20/"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9.png"/><Relationship Id="rId3" Type="http://schemas.microsoft.com/office/2007/relationships/media" Target="../media/media2.wav"/><Relationship Id="rId7"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audio" Target="../media/media3.wav"/><Relationship Id="rId5" Type="http://schemas.microsoft.com/office/2007/relationships/media" Target="../media/media3.wav"/><Relationship Id="rId10" Type="http://schemas.openxmlformats.org/officeDocument/2006/relationships/image" Target="../media/image11.png"/><Relationship Id="rId4" Type="http://schemas.openxmlformats.org/officeDocument/2006/relationships/audio" Target="../media/media2.wav"/><Relationship Id="rId9" Type="http://schemas.openxmlformats.org/officeDocument/2006/relationships/image" Target="../media/image1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hyperlink" Target="http://www.applis.univ-tours.fr/theses/2011/marjolaine.martin_2850.pdf" TargetMode="External"/><Relationship Id="rId2" Type="http://schemas.openxmlformats.org/officeDocument/2006/relationships/hyperlink" Target="https://www.macquariedictionary.com.au/" TargetMode="External"/><Relationship Id="rId1" Type="http://schemas.openxmlformats.org/officeDocument/2006/relationships/slideLayout" Target="../slideLayouts/slideLayout2.xml"/><Relationship Id="rId4" Type="http://schemas.openxmlformats.org/officeDocument/2006/relationships/hyperlink" Target="http://memoires.scd.univ-tours.fr/index.php?fichier=Linguistique/Master2/2020LING_M2_Thierry_Stefany.pdf"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hyperlink" Target="http://doczz.net/doc/659217/dictionary-of-the-gubbi-gubbi-and-butchulla-languages" TargetMode="External"/><Relationship Id="rId3" Type="http://schemas.openxmlformats.org/officeDocument/2006/relationships/hyperlink" Target="https://www.omniglot.com/writing/paakantyi.htm" TargetMode="External"/><Relationship Id="rId7" Type="http://schemas.openxmlformats.org/officeDocument/2006/relationships/hyperlink" Target="https://gubbigubbidyungungoo.com/gubbi-gubbi-language" TargetMode="External"/><Relationship Id="rId12" Type="http://schemas.openxmlformats.org/officeDocument/2006/relationships/hyperlink" Target="https://dnathan.com/gaman/" TargetMode="External"/><Relationship Id="rId2" Type="http://schemas.openxmlformats.org/officeDocument/2006/relationships/hyperlink" Target="https://downloads.newcastle.edu.au/library/cultural%20collections/awaba/language/dictionary/dic001.html" TargetMode="External"/><Relationship Id="rId1" Type="http://schemas.openxmlformats.org/officeDocument/2006/relationships/slideLayout" Target="../slideLayouts/slideLayout2.xml"/><Relationship Id="rId6" Type="http://schemas.openxmlformats.org/officeDocument/2006/relationships/hyperlink" Target="https://glosbe.com/dbl/en" TargetMode="External"/><Relationship Id="rId11" Type="http://schemas.openxmlformats.org/officeDocument/2006/relationships/hyperlink" Target="http://yolngudictionary.cdu.edu.au/" TargetMode="External"/><Relationship Id="rId5" Type="http://schemas.openxmlformats.org/officeDocument/2006/relationships/hyperlink" Target="https://omniglot.com/writing/jingulu.htm#:~:text=Jingulu%20(Djingili),are%2023%20speakers%20of%20Jingulu" TargetMode="External"/><Relationship Id="rId10" Type="http://schemas.openxmlformats.org/officeDocument/2006/relationships/hyperlink" Target="https://www.yugambeh.com/learn-the-language" TargetMode="External"/><Relationship Id="rId4" Type="http://schemas.openxmlformats.org/officeDocument/2006/relationships/hyperlink" Target="https://dharug.dalang.com.au/language/dictionary" TargetMode="External"/><Relationship Id="rId9" Type="http://schemas.openxmlformats.org/officeDocument/2006/relationships/hyperlink" Target="https://www.njamed.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DA4374D-F270-4C02-88D7-B751FD9BD6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a:extLst>
              <a:ext uri="{FF2B5EF4-FFF2-40B4-BE49-F238E27FC236}">
                <a16:creationId xmlns:a16="http://schemas.microsoft.com/office/drawing/2014/main" id="{1ACA2EA0-FFD3-42EC-9406-B595015ED9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pic>
        <p:nvPicPr>
          <p:cNvPr id="4" name="Picture 3">
            <a:extLst>
              <a:ext uri="{FF2B5EF4-FFF2-40B4-BE49-F238E27FC236}">
                <a16:creationId xmlns:a16="http://schemas.microsoft.com/office/drawing/2014/main" id="{15B67B21-3652-5C16-1D06-FE409D276B25}"/>
              </a:ext>
            </a:extLst>
          </p:cNvPr>
          <p:cNvPicPr>
            <a:picLocks noChangeAspect="1"/>
          </p:cNvPicPr>
          <p:nvPr/>
        </p:nvPicPr>
        <p:blipFill rotWithShape="1">
          <a:blip r:embed="rId2">
            <a:alphaModFix amt="60000"/>
          </a:blip>
          <a:srcRect t="3198" r="-2" b="6376"/>
          <a:stretch/>
        </p:blipFill>
        <p:spPr>
          <a:xfrm>
            <a:off x="21" y="304810"/>
            <a:ext cx="12191979" cy="6857989"/>
          </a:xfrm>
          <a:prstGeom prst="rect">
            <a:avLst/>
          </a:prstGeom>
        </p:spPr>
      </p:pic>
      <p:sp>
        <p:nvSpPr>
          <p:cNvPr id="13" name="Rectangle 12">
            <a:extLst>
              <a:ext uri="{FF2B5EF4-FFF2-40B4-BE49-F238E27FC236}">
                <a16:creationId xmlns:a16="http://schemas.microsoft.com/office/drawing/2014/main" id="{D5288BCE-665C-472A-8C43-664BCFA31E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8762" y="1247775"/>
            <a:ext cx="9144000" cy="3007447"/>
          </a:xfrm>
          <a:prstGeom prst="rect">
            <a:avLst/>
          </a:prstGeom>
          <a:solidFill>
            <a:schemeClr val="bg1">
              <a:alpha val="95000"/>
            </a:schemeClr>
          </a:solidFill>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0BB49E56-E0B2-4C9B-BC63-B54C784F7DE9}"/>
              </a:ext>
            </a:extLst>
          </p:cNvPr>
          <p:cNvSpPr>
            <a:spLocks noGrp="1"/>
          </p:cNvSpPr>
          <p:nvPr>
            <p:ph type="ctrTitle"/>
          </p:nvPr>
        </p:nvSpPr>
        <p:spPr>
          <a:xfrm>
            <a:off x="1804988" y="1442172"/>
            <a:ext cx="8582025" cy="2177328"/>
          </a:xfrm>
        </p:spPr>
        <p:txBody>
          <a:bodyPr anchor="ctr">
            <a:normAutofit/>
          </a:bodyPr>
          <a:lstStyle/>
          <a:p>
            <a:pPr algn="ctr"/>
            <a:r>
              <a:rPr lang="en-US" sz="2900" dirty="0"/>
              <a:t>A methodological approach on the study of Aboriginal language loanwords in contemporary standard Australian English : creating an extensive corpus</a:t>
            </a:r>
            <a:endParaRPr lang="fr-FR" sz="2900" dirty="0"/>
          </a:p>
        </p:txBody>
      </p:sp>
      <p:sp>
        <p:nvSpPr>
          <p:cNvPr id="15" name="Rectangle: Rounded Corners 14">
            <a:extLst>
              <a:ext uri="{FF2B5EF4-FFF2-40B4-BE49-F238E27FC236}">
                <a16:creationId xmlns:a16="http://schemas.microsoft.com/office/drawing/2014/main" id="{46C57131-53A7-4C1A-BEA8-25F06A06AD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87872" y="3912322"/>
            <a:ext cx="7225780" cy="68580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3" name="Sous-titre 2">
            <a:extLst>
              <a:ext uri="{FF2B5EF4-FFF2-40B4-BE49-F238E27FC236}">
                <a16:creationId xmlns:a16="http://schemas.microsoft.com/office/drawing/2014/main" id="{AA4A8B51-2910-4637-3971-7E2FD7420A3A}"/>
              </a:ext>
            </a:extLst>
          </p:cNvPr>
          <p:cNvSpPr>
            <a:spLocks noGrp="1"/>
          </p:cNvSpPr>
          <p:nvPr>
            <p:ph type="subTitle" idx="1"/>
          </p:nvPr>
        </p:nvSpPr>
        <p:spPr>
          <a:xfrm>
            <a:off x="2566988" y="3962400"/>
            <a:ext cx="7058025" cy="581025"/>
          </a:xfrm>
        </p:spPr>
        <p:txBody>
          <a:bodyPr anchor="ctr">
            <a:normAutofit fontScale="47500" lnSpcReduction="20000"/>
          </a:bodyPr>
          <a:lstStyle/>
          <a:p>
            <a:pPr algn="ctr"/>
            <a:r>
              <a:rPr lang="fr-FR" dirty="0">
                <a:solidFill>
                  <a:srgbClr val="FFFFFF"/>
                </a:solidFill>
              </a:rPr>
              <a:t>Marjolaine Martin and </a:t>
            </a:r>
            <a:r>
              <a:rPr lang="fr-FR" dirty="0" err="1">
                <a:solidFill>
                  <a:srgbClr val="FFFFFF"/>
                </a:solidFill>
              </a:rPr>
              <a:t>Stéfany</a:t>
            </a:r>
            <a:r>
              <a:rPr lang="fr-FR" dirty="0">
                <a:solidFill>
                  <a:srgbClr val="FFFFFF"/>
                </a:solidFill>
              </a:rPr>
              <a:t> Thierry</a:t>
            </a:r>
          </a:p>
          <a:p>
            <a:pPr algn="ctr"/>
            <a:r>
              <a:rPr lang="fr-FR" dirty="0">
                <a:solidFill>
                  <a:srgbClr val="FFFFFF"/>
                </a:solidFill>
              </a:rPr>
              <a:t>LLL – </a:t>
            </a:r>
            <a:r>
              <a:rPr lang="fr-FR" dirty="0" err="1">
                <a:solidFill>
                  <a:srgbClr val="FFFFFF"/>
                </a:solidFill>
              </a:rPr>
              <a:t>University</a:t>
            </a:r>
            <a:r>
              <a:rPr lang="fr-FR" dirty="0">
                <a:solidFill>
                  <a:srgbClr val="FFFFFF"/>
                </a:solidFill>
              </a:rPr>
              <a:t> of Tours, France</a:t>
            </a:r>
          </a:p>
        </p:txBody>
      </p:sp>
      <p:sp>
        <p:nvSpPr>
          <p:cNvPr id="5" name="ZoneTexte 4">
            <a:extLst>
              <a:ext uri="{FF2B5EF4-FFF2-40B4-BE49-F238E27FC236}">
                <a16:creationId xmlns:a16="http://schemas.microsoft.com/office/drawing/2014/main" id="{950D3BD4-9B67-E530-2BFC-89134F0DAD3A}"/>
              </a:ext>
            </a:extLst>
          </p:cNvPr>
          <p:cNvSpPr txBox="1"/>
          <p:nvPr/>
        </p:nvSpPr>
        <p:spPr>
          <a:xfrm>
            <a:off x="417418" y="5846668"/>
            <a:ext cx="589597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a:solidFill>
                  <a:schemeClr val="bg1"/>
                </a:solidFill>
              </a:rPr>
              <a:t>Forum on </a:t>
            </a:r>
            <a:r>
              <a:rPr lang="fr-FR" err="1">
                <a:solidFill>
                  <a:schemeClr val="bg1"/>
                </a:solidFill>
              </a:rPr>
              <a:t>Australian</a:t>
            </a:r>
            <a:r>
              <a:rPr lang="fr-FR">
                <a:solidFill>
                  <a:schemeClr val="bg1"/>
                </a:solidFill>
              </a:rPr>
              <a:t> </a:t>
            </a:r>
            <a:r>
              <a:rPr lang="fr-FR" err="1">
                <a:solidFill>
                  <a:schemeClr val="bg1"/>
                </a:solidFill>
              </a:rPr>
              <a:t>Englishes</a:t>
            </a:r>
            <a:r>
              <a:rPr lang="fr-FR">
                <a:solidFill>
                  <a:schemeClr val="bg1"/>
                </a:solidFill>
              </a:rPr>
              <a:t> – La </a:t>
            </a:r>
            <a:r>
              <a:rPr lang="fr-FR" err="1">
                <a:solidFill>
                  <a:schemeClr val="bg1"/>
                </a:solidFill>
              </a:rPr>
              <a:t>Trobe</a:t>
            </a:r>
            <a:r>
              <a:rPr lang="fr-FR">
                <a:solidFill>
                  <a:schemeClr val="bg1"/>
                </a:solidFill>
              </a:rPr>
              <a:t> </a:t>
            </a:r>
            <a:r>
              <a:rPr lang="fr-FR" err="1">
                <a:solidFill>
                  <a:schemeClr val="bg1"/>
                </a:solidFill>
              </a:rPr>
              <a:t>University</a:t>
            </a:r>
            <a:endParaRPr lang="fr-FR">
              <a:solidFill>
                <a:schemeClr val="bg1"/>
              </a:solidFill>
            </a:endParaRPr>
          </a:p>
        </p:txBody>
      </p:sp>
      <p:sp>
        <p:nvSpPr>
          <p:cNvPr id="6" name="ZoneTexte 5">
            <a:extLst>
              <a:ext uri="{FF2B5EF4-FFF2-40B4-BE49-F238E27FC236}">
                <a16:creationId xmlns:a16="http://schemas.microsoft.com/office/drawing/2014/main" id="{E8BEEAC7-FAA4-C2EF-EFEB-5017FAA2B536}"/>
              </a:ext>
            </a:extLst>
          </p:cNvPr>
          <p:cNvSpPr txBox="1"/>
          <p:nvPr/>
        </p:nvSpPr>
        <p:spPr>
          <a:xfrm>
            <a:off x="8866653" y="5843868"/>
            <a:ext cx="276953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AU" dirty="0">
                <a:solidFill>
                  <a:schemeClr val="bg1"/>
                </a:solidFill>
              </a:rPr>
              <a:t>October</a:t>
            </a:r>
            <a:r>
              <a:rPr lang="fr-FR" dirty="0">
                <a:solidFill>
                  <a:schemeClr val="bg1"/>
                </a:solidFill>
              </a:rPr>
              <a:t>, 7</a:t>
            </a:r>
            <a:r>
              <a:rPr lang="fr-FR" baseline="30000" dirty="0">
                <a:solidFill>
                  <a:schemeClr val="bg1"/>
                </a:solidFill>
              </a:rPr>
              <a:t>th</a:t>
            </a:r>
            <a:r>
              <a:rPr lang="fr-FR" dirty="0">
                <a:solidFill>
                  <a:schemeClr val="bg1"/>
                </a:solidFill>
              </a:rPr>
              <a:t> 2022</a:t>
            </a:r>
          </a:p>
        </p:txBody>
      </p:sp>
      <p:sp>
        <p:nvSpPr>
          <p:cNvPr id="7" name="Espace réservé du pied de page 6">
            <a:extLst>
              <a:ext uri="{FF2B5EF4-FFF2-40B4-BE49-F238E27FC236}">
                <a16:creationId xmlns:a16="http://schemas.microsoft.com/office/drawing/2014/main" id="{97FCE5C8-B691-9FF9-D5B5-FFFF594836FB}"/>
              </a:ext>
            </a:extLst>
          </p:cNvPr>
          <p:cNvSpPr>
            <a:spLocks noGrp="1"/>
          </p:cNvSpPr>
          <p:nvPr>
            <p:ph type="ftr" sz="quarter" idx="11"/>
          </p:nvPr>
        </p:nvSpPr>
        <p:spPr>
          <a:xfrm>
            <a:off x="8866653" y="6333344"/>
            <a:ext cx="2307879" cy="369331"/>
          </a:xfrm>
          <a:ln>
            <a:solidFill>
              <a:schemeClr val="accent1"/>
            </a:solidFill>
          </a:ln>
        </p:spPr>
        <p:txBody>
          <a:bodyPr/>
          <a:lstStyle/>
          <a:p>
            <a:r>
              <a:rPr lang="en-US" dirty="0">
                <a:solidFill>
                  <a:schemeClr val="bg1"/>
                </a:solidFill>
              </a:rPr>
              <a:t>Do not share on social media</a:t>
            </a:r>
          </a:p>
        </p:txBody>
      </p:sp>
      <p:sp>
        <p:nvSpPr>
          <p:cNvPr id="8" name="Espace réservé du numéro de diapositive 7">
            <a:extLst>
              <a:ext uri="{FF2B5EF4-FFF2-40B4-BE49-F238E27FC236}">
                <a16:creationId xmlns:a16="http://schemas.microsoft.com/office/drawing/2014/main" id="{2E2BC913-321B-7DC4-12A1-7016476A7DD6}"/>
              </a:ext>
            </a:extLst>
          </p:cNvPr>
          <p:cNvSpPr>
            <a:spLocks noGrp="1"/>
          </p:cNvSpPr>
          <p:nvPr>
            <p:ph type="sldNum" sz="quarter" idx="12"/>
          </p:nvPr>
        </p:nvSpPr>
        <p:spPr/>
        <p:txBody>
          <a:bodyPr/>
          <a:lstStyle/>
          <a:p>
            <a:fld id="{B2DC25EE-239B-4C5F-AAD1-255A7D5F1EE2}" type="slidenum">
              <a:rPr lang="en-US" smtClean="0"/>
              <a:t>1</a:t>
            </a:fld>
            <a:endParaRPr lang="en-US"/>
          </a:p>
        </p:txBody>
      </p:sp>
      <p:pic>
        <p:nvPicPr>
          <p:cNvPr id="12" name="Image 11">
            <a:extLst>
              <a:ext uri="{FF2B5EF4-FFF2-40B4-BE49-F238E27FC236}">
                <a16:creationId xmlns:a16="http://schemas.microsoft.com/office/drawing/2014/main" id="{BF6DA403-B06F-393F-93FF-BA11B23CDF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5405" y="4718408"/>
            <a:ext cx="2697257" cy="972519"/>
          </a:xfrm>
          <a:prstGeom prst="rect">
            <a:avLst/>
          </a:prstGeom>
        </p:spPr>
      </p:pic>
      <p:pic>
        <p:nvPicPr>
          <p:cNvPr id="16" name="Image 15">
            <a:extLst>
              <a:ext uri="{FF2B5EF4-FFF2-40B4-BE49-F238E27FC236}">
                <a16:creationId xmlns:a16="http://schemas.microsoft.com/office/drawing/2014/main" id="{4CF1654F-910D-D796-02F4-A933B8FD8E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19040" y="4661719"/>
            <a:ext cx="1319891" cy="1118551"/>
          </a:xfrm>
          <a:prstGeom prst="rect">
            <a:avLst/>
          </a:prstGeom>
        </p:spPr>
      </p:pic>
    </p:spTree>
    <p:extLst>
      <p:ext uri="{BB962C8B-B14F-4D97-AF65-F5344CB8AC3E}">
        <p14:creationId xmlns:p14="http://schemas.microsoft.com/office/powerpoint/2010/main" val="1749254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9A9DA9-7DC8-488B-A882-123947B0F3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57F6BDD4-E066-4008-8011-6CC31AEB4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575" y="633619"/>
            <a:ext cx="6838569" cy="5495925"/>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B00BD0D1-9F04-C912-1B0B-11A967E8FB73}"/>
              </a:ext>
            </a:extLst>
          </p:cNvPr>
          <p:cNvSpPr>
            <a:spLocks noGrp="1"/>
          </p:cNvSpPr>
          <p:nvPr>
            <p:ph type="title"/>
          </p:nvPr>
        </p:nvSpPr>
        <p:spPr>
          <a:xfrm>
            <a:off x="841246" y="978619"/>
            <a:ext cx="5991244" cy="1106424"/>
          </a:xfrm>
        </p:spPr>
        <p:txBody>
          <a:bodyPr>
            <a:normAutofit/>
          </a:bodyPr>
          <a:lstStyle/>
          <a:p>
            <a:r>
              <a:rPr lang="fr-FR" sz="3200" dirty="0"/>
              <a:t>Reference books – </a:t>
            </a:r>
            <a:r>
              <a:rPr lang="fr-FR" sz="3200" dirty="0" err="1"/>
              <a:t>SAusE</a:t>
            </a:r>
            <a:r>
              <a:rPr lang="fr-FR" sz="3200" dirty="0"/>
              <a:t> – </a:t>
            </a:r>
          </a:p>
        </p:txBody>
      </p:sp>
      <p:sp>
        <p:nvSpPr>
          <p:cNvPr id="13" name="Rectangle 12">
            <a:extLst>
              <a:ext uri="{FF2B5EF4-FFF2-40B4-BE49-F238E27FC236}">
                <a16:creationId xmlns:a16="http://schemas.microsoft.com/office/drawing/2014/main" id="{2711A8FB-68FC-45FC-B01E-38F809E2D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567" y="1171300"/>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2A865FE3-5FC9-4049-87CF-30019C46C0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458" y="2093976"/>
            <a:ext cx="5846683"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Espace réservé du contenu 2">
            <a:extLst>
              <a:ext uri="{FF2B5EF4-FFF2-40B4-BE49-F238E27FC236}">
                <a16:creationId xmlns:a16="http://schemas.microsoft.com/office/drawing/2014/main" id="{B9151F56-BE31-0024-3EE9-031CA330A560}"/>
              </a:ext>
            </a:extLst>
          </p:cNvPr>
          <p:cNvSpPr>
            <a:spLocks noGrp="1"/>
          </p:cNvSpPr>
          <p:nvPr>
            <p:ph idx="1"/>
          </p:nvPr>
        </p:nvSpPr>
        <p:spPr>
          <a:xfrm>
            <a:off x="96253" y="2252870"/>
            <a:ext cx="6738887" cy="3560251"/>
          </a:xfrm>
        </p:spPr>
        <p:txBody>
          <a:bodyPr vert="horz" lIns="91440" tIns="45720" rIns="91440" bIns="45720" rtlCol="0" anchor="t">
            <a:normAutofit/>
          </a:bodyPr>
          <a:lstStyle/>
          <a:p>
            <a:pPr marL="457200" lvl="1" indent="0">
              <a:buNone/>
            </a:pPr>
            <a:r>
              <a:rPr lang="en-AU" sz="1700" i="1" dirty="0">
                <a:ea typeface="+mn-lt"/>
                <a:cs typeface="+mn-lt"/>
              </a:rPr>
              <a:t>Australian Aboriginal Words in English : Their Origin and Meaning</a:t>
            </a:r>
            <a:r>
              <a:rPr lang="en-AU" sz="1700" dirty="0">
                <a:ea typeface="+mn-lt"/>
                <a:cs typeface="+mn-lt"/>
              </a:rPr>
              <a:t> </a:t>
            </a:r>
            <a:r>
              <a:rPr lang="en-AU" sz="1700" i="1" dirty="0">
                <a:ea typeface="+mn-lt"/>
                <a:cs typeface="+mn-lt"/>
              </a:rPr>
              <a:t>; </a:t>
            </a:r>
            <a:r>
              <a:rPr lang="en-AU" sz="1700" dirty="0">
                <a:ea typeface="+mn-lt"/>
                <a:cs typeface="+mn-lt"/>
              </a:rPr>
              <a:t>Dixon et al. 2006 (</a:t>
            </a:r>
            <a:r>
              <a:rPr lang="en-AU" sz="1700" i="1" dirty="0">
                <a:ea typeface="+mn-lt"/>
                <a:cs typeface="+mn-lt"/>
              </a:rPr>
              <a:t>AAWE</a:t>
            </a:r>
            <a:r>
              <a:rPr lang="en-AU" sz="1700" dirty="0">
                <a:ea typeface="+mn-lt"/>
                <a:cs typeface="+mn-lt"/>
              </a:rPr>
              <a:t>)</a:t>
            </a:r>
          </a:p>
          <a:p>
            <a:pPr marL="457200" lvl="1" indent="0">
              <a:buNone/>
            </a:pPr>
            <a:endParaRPr lang="en-AU" sz="1700" dirty="0">
              <a:ea typeface="+mn-lt"/>
              <a:cs typeface="+mn-lt"/>
            </a:endParaRPr>
          </a:p>
          <a:p>
            <a:pPr marL="457200" lvl="1" indent="0">
              <a:buNone/>
            </a:pPr>
            <a:r>
              <a:rPr lang="en-AU" sz="1700" dirty="0">
                <a:ea typeface="+mn-lt"/>
                <a:cs typeface="+mn-lt"/>
              </a:rPr>
              <a:t>"</a:t>
            </a:r>
            <a:r>
              <a:rPr lang="en-AU" sz="1700" i="1" dirty="0">
                <a:ea typeface="+mn-lt"/>
                <a:cs typeface="+mn-lt"/>
              </a:rPr>
              <a:t>Up until the late 1980s, all dictionaries of English – including the Macquarie Dictionary (1981) - included some words borrowed from the indigenous language of Australia, but without stating their specific origin</a:t>
            </a:r>
            <a:r>
              <a:rPr lang="en-AU" sz="1700" dirty="0">
                <a:ea typeface="+mn-lt"/>
                <a:cs typeface="+mn-lt"/>
              </a:rPr>
              <a:t>" Dixon et al. (2006) </a:t>
            </a:r>
          </a:p>
          <a:p>
            <a:pPr marL="457200" lvl="1" indent="0">
              <a:buNone/>
            </a:pPr>
            <a:endParaRPr lang="en-AU" sz="1700" i="1" dirty="0">
              <a:ea typeface="+mn-lt"/>
              <a:cs typeface="+mn-lt"/>
            </a:endParaRPr>
          </a:p>
          <a:p>
            <a:pPr marL="457200" lvl="1" indent="0">
              <a:buNone/>
            </a:pPr>
            <a:r>
              <a:rPr lang="en-AU" sz="1700" i="1" dirty="0">
                <a:ea typeface="+mn-lt"/>
                <a:cs typeface="+mn-lt"/>
              </a:rPr>
              <a:t>The Macquarie Dictionary</a:t>
            </a:r>
            <a:r>
              <a:rPr lang="en-AU" sz="1700" dirty="0">
                <a:ea typeface="+mn-lt"/>
                <a:cs typeface="+mn-lt"/>
              </a:rPr>
              <a:t> ; 5</a:t>
            </a:r>
            <a:r>
              <a:rPr lang="en-AU" sz="1700" baseline="30000" dirty="0">
                <a:ea typeface="+mn-lt"/>
                <a:cs typeface="+mn-lt"/>
              </a:rPr>
              <a:t>ème</a:t>
            </a:r>
            <a:r>
              <a:rPr lang="en-AU" sz="1700" dirty="0">
                <a:ea typeface="+mn-lt"/>
                <a:cs typeface="+mn-lt"/>
              </a:rPr>
              <a:t> edition, 2009 (</a:t>
            </a:r>
            <a:r>
              <a:rPr lang="en-AU" sz="1700" i="1" dirty="0">
                <a:ea typeface="+mn-lt"/>
                <a:cs typeface="+mn-lt"/>
              </a:rPr>
              <a:t>MD 2009</a:t>
            </a:r>
            <a:r>
              <a:rPr lang="en-AU" sz="1700" dirty="0">
                <a:ea typeface="+mn-lt"/>
                <a:cs typeface="+mn-lt"/>
              </a:rPr>
              <a:t>)</a:t>
            </a:r>
            <a:endParaRPr lang="en-AU" sz="1700" dirty="0">
              <a:highlight>
                <a:srgbClr val="FF0000"/>
              </a:highlight>
              <a:ea typeface="+mn-lt"/>
              <a:cs typeface="+mn-lt"/>
            </a:endParaRPr>
          </a:p>
          <a:p>
            <a:pPr marL="457200" lvl="1" indent="0">
              <a:buNone/>
            </a:pPr>
            <a:r>
              <a:rPr lang="en-AU" sz="1700" i="1" dirty="0">
                <a:ea typeface="+mn-lt"/>
                <a:cs typeface="+mn-lt"/>
              </a:rPr>
              <a:t>The Macquarie Dictionary </a:t>
            </a:r>
            <a:r>
              <a:rPr lang="en-AU" sz="1700" dirty="0">
                <a:ea typeface="+mn-lt"/>
                <a:cs typeface="+mn-lt"/>
              </a:rPr>
              <a:t>; online edition (2020/2022) (</a:t>
            </a:r>
            <a:r>
              <a:rPr lang="en-AU" sz="1700" i="1" dirty="0">
                <a:ea typeface="+mn-lt"/>
                <a:cs typeface="+mn-lt"/>
              </a:rPr>
              <a:t>MD 2020)</a:t>
            </a:r>
            <a:endParaRPr lang="en-AU" sz="1700" dirty="0">
              <a:ea typeface="+mn-lt"/>
              <a:cs typeface="+mn-lt"/>
            </a:endParaRPr>
          </a:p>
          <a:p>
            <a:pPr marL="0" indent="0">
              <a:buNone/>
            </a:pPr>
            <a:endParaRPr lang="fr-FR" sz="1800" dirty="0"/>
          </a:p>
        </p:txBody>
      </p:sp>
      <p:pic>
        <p:nvPicPr>
          <p:cNvPr id="4" name="Image 4" descr="Une image contenant texte&#10;&#10;Description générée automatiquement">
            <a:extLst>
              <a:ext uri="{FF2B5EF4-FFF2-40B4-BE49-F238E27FC236}">
                <a16:creationId xmlns:a16="http://schemas.microsoft.com/office/drawing/2014/main" id="{D5448601-8956-11CA-250C-D818032DD64E}"/>
              </a:ext>
            </a:extLst>
          </p:cNvPr>
          <p:cNvPicPr>
            <a:picLocks noChangeAspect="1"/>
          </p:cNvPicPr>
          <p:nvPr/>
        </p:nvPicPr>
        <p:blipFill>
          <a:blip r:embed="rId2"/>
          <a:stretch>
            <a:fillRect/>
          </a:stretch>
        </p:blipFill>
        <p:spPr>
          <a:xfrm>
            <a:off x="7679814" y="872496"/>
            <a:ext cx="4097657" cy="5012424"/>
          </a:xfrm>
          <a:prstGeom prst="rect">
            <a:avLst/>
          </a:prstGeom>
        </p:spPr>
      </p:pic>
      <p:sp>
        <p:nvSpPr>
          <p:cNvPr id="5" name="ZoneTexte 4">
            <a:extLst>
              <a:ext uri="{FF2B5EF4-FFF2-40B4-BE49-F238E27FC236}">
                <a16:creationId xmlns:a16="http://schemas.microsoft.com/office/drawing/2014/main" id="{C378D1E1-4F83-12C2-9213-14580C4C2CD7}"/>
              </a:ext>
            </a:extLst>
          </p:cNvPr>
          <p:cNvSpPr txBox="1"/>
          <p:nvPr/>
        </p:nvSpPr>
        <p:spPr>
          <a:xfrm>
            <a:off x="8100768" y="6093678"/>
            <a:ext cx="3478615" cy="461665"/>
          </a:xfrm>
          <a:prstGeom prst="rect">
            <a:avLst/>
          </a:prstGeom>
          <a:noFill/>
        </p:spPr>
        <p:txBody>
          <a:bodyPr wrap="square" rtlCol="0">
            <a:spAutoFit/>
          </a:bodyPr>
          <a:lstStyle/>
          <a:p>
            <a:r>
              <a:rPr lang="fr-FR" sz="1200" i="1" dirty="0" err="1">
                <a:latin typeface="Arial" panose="020B0604020202020204" pitchFamily="34" charset="0"/>
                <a:ea typeface="+mn-lt"/>
                <a:cs typeface="Arial" panose="020B0604020202020204" pitchFamily="34" charset="0"/>
              </a:rPr>
              <a:t>Australian</a:t>
            </a:r>
            <a:r>
              <a:rPr lang="fr-FR" sz="1200" i="1" dirty="0">
                <a:latin typeface="Arial" panose="020B0604020202020204" pitchFamily="34" charset="0"/>
                <a:ea typeface="+mn-lt"/>
                <a:cs typeface="Arial" panose="020B0604020202020204" pitchFamily="34" charset="0"/>
              </a:rPr>
              <a:t> </a:t>
            </a:r>
            <a:r>
              <a:rPr lang="fr-FR" sz="1200" i="1" dirty="0" err="1">
                <a:latin typeface="Arial" panose="020B0604020202020204" pitchFamily="34" charset="0"/>
                <a:ea typeface="+mn-lt"/>
                <a:cs typeface="Arial" panose="020B0604020202020204" pitchFamily="34" charset="0"/>
              </a:rPr>
              <a:t>Aboriginal</a:t>
            </a:r>
            <a:r>
              <a:rPr lang="fr-FR" sz="1200" i="1" dirty="0">
                <a:latin typeface="Arial" panose="020B0604020202020204" pitchFamily="34" charset="0"/>
                <a:ea typeface="+mn-lt"/>
                <a:cs typeface="Arial" panose="020B0604020202020204" pitchFamily="34" charset="0"/>
              </a:rPr>
              <a:t> </a:t>
            </a:r>
            <a:r>
              <a:rPr lang="fr-FR" sz="1200" i="1" dirty="0" err="1">
                <a:latin typeface="Arial" panose="020B0604020202020204" pitchFamily="34" charset="0"/>
                <a:ea typeface="+mn-lt"/>
                <a:cs typeface="Arial" panose="020B0604020202020204" pitchFamily="34" charset="0"/>
              </a:rPr>
              <a:t>Words</a:t>
            </a:r>
            <a:r>
              <a:rPr lang="fr-FR" sz="1200" i="1" dirty="0">
                <a:latin typeface="Arial" panose="020B0604020202020204" pitchFamily="34" charset="0"/>
                <a:ea typeface="+mn-lt"/>
                <a:cs typeface="Arial" panose="020B0604020202020204" pitchFamily="34" charset="0"/>
              </a:rPr>
              <a:t> in English : </a:t>
            </a:r>
            <a:r>
              <a:rPr lang="fr-FR" sz="1200" i="1" dirty="0" err="1">
                <a:latin typeface="Arial" panose="020B0604020202020204" pitchFamily="34" charset="0"/>
                <a:ea typeface="+mn-lt"/>
                <a:cs typeface="Arial" panose="020B0604020202020204" pitchFamily="34" charset="0"/>
              </a:rPr>
              <a:t>Their</a:t>
            </a:r>
            <a:r>
              <a:rPr lang="fr-FR" sz="1200" i="1" dirty="0">
                <a:latin typeface="Arial" panose="020B0604020202020204" pitchFamily="34" charset="0"/>
                <a:ea typeface="+mn-lt"/>
                <a:cs typeface="Arial" panose="020B0604020202020204" pitchFamily="34" charset="0"/>
              </a:rPr>
              <a:t> Origin and </a:t>
            </a:r>
            <a:r>
              <a:rPr lang="fr-FR" sz="1200" i="1" dirty="0" err="1">
                <a:latin typeface="Arial" panose="020B0604020202020204" pitchFamily="34" charset="0"/>
                <a:ea typeface="+mn-lt"/>
                <a:cs typeface="Arial" panose="020B0604020202020204" pitchFamily="34" charset="0"/>
              </a:rPr>
              <a:t>Meaning</a:t>
            </a:r>
            <a:r>
              <a:rPr lang="fr-FR" sz="1200" dirty="0">
                <a:latin typeface="Arial" panose="020B0604020202020204" pitchFamily="34" charset="0"/>
                <a:ea typeface="+mn-lt"/>
                <a:cs typeface="Arial" panose="020B0604020202020204" pitchFamily="34" charset="0"/>
              </a:rPr>
              <a:t> ; Dixon </a:t>
            </a:r>
            <a:r>
              <a:rPr lang="fr-FR" sz="1200" i="1" dirty="0">
                <a:latin typeface="Arial" panose="020B0604020202020204" pitchFamily="34" charset="0"/>
                <a:ea typeface="+mn-lt"/>
                <a:cs typeface="Arial" panose="020B0604020202020204" pitchFamily="34" charset="0"/>
              </a:rPr>
              <a:t>et al. </a:t>
            </a:r>
            <a:r>
              <a:rPr lang="fr-FR" sz="1200" dirty="0">
                <a:latin typeface="Arial" panose="020B0604020202020204" pitchFamily="34" charset="0"/>
                <a:ea typeface="+mn-lt"/>
                <a:cs typeface="Arial" panose="020B0604020202020204" pitchFamily="34" charset="0"/>
              </a:rPr>
              <a:t>2006, p,51</a:t>
            </a:r>
            <a:endParaRPr lang="en-AU" sz="1200" dirty="0">
              <a:highlight>
                <a:srgbClr val="FFFF00"/>
              </a:highlight>
              <a:latin typeface="Arial" panose="020B0604020202020204" pitchFamily="34" charset="0"/>
              <a:cs typeface="Arial" panose="020B0604020202020204" pitchFamily="34" charset="0"/>
            </a:endParaRPr>
          </a:p>
        </p:txBody>
      </p:sp>
      <p:sp>
        <p:nvSpPr>
          <p:cNvPr id="7" name="Espace réservé du numéro de diapositive 6">
            <a:extLst>
              <a:ext uri="{FF2B5EF4-FFF2-40B4-BE49-F238E27FC236}">
                <a16:creationId xmlns:a16="http://schemas.microsoft.com/office/drawing/2014/main" id="{E9E023C7-06AF-70E3-1144-B5782B977294}"/>
              </a:ext>
            </a:extLst>
          </p:cNvPr>
          <p:cNvSpPr>
            <a:spLocks noGrp="1"/>
          </p:cNvSpPr>
          <p:nvPr>
            <p:ph type="sldNum" sz="quarter" idx="12"/>
          </p:nvPr>
        </p:nvSpPr>
        <p:spPr/>
        <p:txBody>
          <a:bodyPr/>
          <a:lstStyle/>
          <a:p>
            <a:fld id="{B2DC25EE-239B-4C5F-AAD1-255A7D5F1EE2}" type="slidenum">
              <a:rPr lang="en-US" smtClean="0"/>
              <a:t>10</a:t>
            </a:fld>
            <a:endParaRPr lang="en-US"/>
          </a:p>
        </p:txBody>
      </p:sp>
      <p:sp>
        <p:nvSpPr>
          <p:cNvPr id="8" name="Espace réservé du pied de page 3">
            <a:extLst>
              <a:ext uri="{FF2B5EF4-FFF2-40B4-BE49-F238E27FC236}">
                <a16:creationId xmlns:a16="http://schemas.microsoft.com/office/drawing/2014/main" id="{7D0144D8-96C1-2DB0-183D-8FA48B82FDC6}"/>
              </a:ext>
            </a:extLst>
          </p:cNvPr>
          <p:cNvSpPr>
            <a:spLocks noGrp="1"/>
          </p:cNvSpPr>
          <p:nvPr>
            <p:ph type="ftr" sz="quarter" idx="11"/>
          </p:nvPr>
        </p:nvSpPr>
        <p:spPr>
          <a:xfrm>
            <a:off x="3571969" y="6385188"/>
            <a:ext cx="5048061" cy="365125"/>
          </a:xfrm>
        </p:spPr>
        <p:txBody>
          <a:bodyPr/>
          <a:lstStyle/>
          <a:p>
            <a:r>
              <a:rPr lang="en-US" sz="700" dirty="0" err="1"/>
              <a:t>Marjolaine</a:t>
            </a:r>
            <a:r>
              <a:rPr lang="en-US" sz="700" dirty="0"/>
              <a:t> MARTIN, Stéfany THIERRY - LLL University of Tours - Do not share on social media</a:t>
            </a:r>
          </a:p>
        </p:txBody>
      </p:sp>
    </p:spTree>
    <p:extLst>
      <p:ext uri="{BB962C8B-B14F-4D97-AF65-F5344CB8AC3E}">
        <p14:creationId xmlns:p14="http://schemas.microsoft.com/office/powerpoint/2010/main" val="4961687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28">
            <a:extLst>
              <a:ext uri="{FF2B5EF4-FFF2-40B4-BE49-F238E27FC236}">
                <a16:creationId xmlns:a16="http://schemas.microsoft.com/office/drawing/2014/main" id="{2C9A9DA9-7DC8-488B-A882-123947B0F3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3" name="Rectangle 30">
            <a:extLst>
              <a:ext uri="{FF2B5EF4-FFF2-40B4-BE49-F238E27FC236}">
                <a16:creationId xmlns:a16="http://schemas.microsoft.com/office/drawing/2014/main" id="{57F6BDD4-E066-4008-8011-6CC31AEB4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575" y="633619"/>
            <a:ext cx="4279383" cy="5495925"/>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EEA237C2-6902-B887-0DAB-EB556F1233B3}"/>
              </a:ext>
            </a:extLst>
          </p:cNvPr>
          <p:cNvSpPr>
            <a:spLocks noGrp="1"/>
          </p:cNvSpPr>
          <p:nvPr>
            <p:ph type="title"/>
          </p:nvPr>
        </p:nvSpPr>
        <p:spPr>
          <a:xfrm>
            <a:off x="841247" y="978619"/>
            <a:ext cx="3410712" cy="1106424"/>
          </a:xfrm>
        </p:spPr>
        <p:txBody>
          <a:bodyPr>
            <a:normAutofit/>
          </a:bodyPr>
          <a:lstStyle/>
          <a:p>
            <a:r>
              <a:rPr lang="fr-FR" sz="2800" cap="all" dirty="0" err="1">
                <a:ea typeface="+mj-lt"/>
                <a:cs typeface="+mj-lt"/>
              </a:rPr>
              <a:t>SA</a:t>
            </a:r>
            <a:r>
              <a:rPr lang="fr-FR" sz="2800" dirty="0" err="1">
                <a:ea typeface="+mj-lt"/>
                <a:cs typeface="+mj-lt"/>
              </a:rPr>
              <a:t>us</a:t>
            </a:r>
            <a:r>
              <a:rPr lang="fr-FR" sz="2800" cap="all" dirty="0" err="1">
                <a:ea typeface="+mj-lt"/>
                <a:cs typeface="+mj-lt"/>
              </a:rPr>
              <a:t>E</a:t>
            </a:r>
            <a:r>
              <a:rPr lang="fr-FR" sz="2800" cap="all" dirty="0">
                <a:ea typeface="+mj-lt"/>
                <a:cs typeface="+mj-lt"/>
              </a:rPr>
              <a:t> - d</a:t>
            </a:r>
            <a:r>
              <a:rPr lang="fr-FR" sz="2800" dirty="0">
                <a:ea typeface="+mj-lt"/>
                <a:cs typeface="+mj-lt"/>
              </a:rPr>
              <a:t>ata</a:t>
            </a:r>
            <a:endParaRPr lang="fr-FR" sz="2800" cap="all" dirty="0">
              <a:ea typeface="+mj-lt"/>
              <a:cs typeface="+mj-lt"/>
            </a:endParaRPr>
          </a:p>
        </p:txBody>
      </p:sp>
      <p:sp>
        <p:nvSpPr>
          <p:cNvPr id="44" name="Rectangle 32">
            <a:extLst>
              <a:ext uri="{FF2B5EF4-FFF2-40B4-BE49-F238E27FC236}">
                <a16:creationId xmlns:a16="http://schemas.microsoft.com/office/drawing/2014/main" id="{2711A8FB-68FC-45FC-B01E-38F809E2D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567" y="1171300"/>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34">
            <a:extLst>
              <a:ext uri="{FF2B5EF4-FFF2-40B4-BE49-F238E27FC236}">
                <a16:creationId xmlns:a16="http://schemas.microsoft.com/office/drawing/2014/main" id="{2A865FE3-5FC9-4049-87CF-30019C46C0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459" y="2093976"/>
            <a:ext cx="3328416"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Espace réservé du contenu 2">
            <a:extLst>
              <a:ext uri="{FF2B5EF4-FFF2-40B4-BE49-F238E27FC236}">
                <a16:creationId xmlns:a16="http://schemas.microsoft.com/office/drawing/2014/main" id="{F997DD7A-EF18-3930-BA47-529F5DF7D7E2}"/>
              </a:ext>
            </a:extLst>
          </p:cNvPr>
          <p:cNvSpPr>
            <a:spLocks noGrp="1"/>
          </p:cNvSpPr>
          <p:nvPr>
            <p:ph idx="1"/>
          </p:nvPr>
        </p:nvSpPr>
        <p:spPr>
          <a:xfrm>
            <a:off x="841248" y="2252870"/>
            <a:ext cx="3412219" cy="3560251"/>
          </a:xfrm>
        </p:spPr>
        <p:txBody>
          <a:bodyPr vert="horz" lIns="91440" tIns="45720" rIns="91440" bIns="45720" rtlCol="0">
            <a:normAutofit/>
          </a:bodyPr>
          <a:lstStyle/>
          <a:p>
            <a:pPr>
              <a:lnSpc>
                <a:spcPct val="100000"/>
              </a:lnSpc>
            </a:pPr>
            <a:r>
              <a:rPr lang="en-AU" sz="1200" dirty="0">
                <a:ea typeface="+mn-lt"/>
                <a:cs typeface="+mn-lt"/>
              </a:rPr>
              <a:t>308 words in common in </a:t>
            </a:r>
            <a:r>
              <a:rPr lang="en-AU" sz="1200" i="1" dirty="0">
                <a:ea typeface="+mn-lt"/>
                <a:cs typeface="+mn-lt"/>
              </a:rPr>
              <a:t>AAWE, MD 09 </a:t>
            </a:r>
            <a:r>
              <a:rPr lang="en-AU" sz="1200" dirty="0">
                <a:ea typeface="+mn-lt"/>
                <a:cs typeface="+mn-lt"/>
              </a:rPr>
              <a:t>et</a:t>
            </a:r>
            <a:r>
              <a:rPr lang="en-AU" sz="1200" i="1" dirty="0">
                <a:ea typeface="+mn-lt"/>
                <a:cs typeface="+mn-lt"/>
              </a:rPr>
              <a:t> MD 20</a:t>
            </a:r>
          </a:p>
          <a:p>
            <a:pPr lvl="1">
              <a:lnSpc>
                <a:spcPct val="100000"/>
              </a:lnSpc>
              <a:buFont typeface="Wingdings" pitchFamily="2" charset="2"/>
              <a:buChar char="ü"/>
            </a:pPr>
            <a:r>
              <a:rPr lang="en-AU" sz="1200" dirty="0">
                <a:ea typeface="+mn-lt"/>
                <a:cs typeface="+mn-lt"/>
              </a:rPr>
              <a:t>mainly fauna (107) and flora (91) </a:t>
            </a:r>
          </a:p>
          <a:p>
            <a:pPr>
              <a:lnSpc>
                <a:spcPct val="100000"/>
              </a:lnSpc>
            </a:pPr>
            <a:r>
              <a:rPr lang="en-AU" sz="1200" dirty="0">
                <a:ea typeface="+mn-lt"/>
                <a:cs typeface="+mn-lt"/>
              </a:rPr>
              <a:t>290 words in common in the two editions of </a:t>
            </a:r>
            <a:r>
              <a:rPr lang="en-AU" sz="1200" i="1" dirty="0">
                <a:ea typeface="+mn-lt"/>
                <a:cs typeface="+mn-lt"/>
              </a:rPr>
              <a:t>MD</a:t>
            </a:r>
            <a:r>
              <a:rPr lang="en-AU" sz="1200" dirty="0">
                <a:ea typeface="+mn-lt"/>
                <a:cs typeface="+mn-lt"/>
              </a:rPr>
              <a:t> (majority of toponyms (240))</a:t>
            </a:r>
            <a:endParaRPr lang="en-AU" sz="1200" dirty="0"/>
          </a:p>
          <a:p>
            <a:pPr>
              <a:lnSpc>
                <a:spcPct val="100000"/>
              </a:lnSpc>
            </a:pPr>
            <a:r>
              <a:rPr lang="en-AU" sz="1200" dirty="0">
                <a:ea typeface="+mn-lt"/>
                <a:cs typeface="+mn-lt"/>
              </a:rPr>
              <a:t>30 words in common in both </a:t>
            </a:r>
            <a:r>
              <a:rPr lang="en-AU" sz="1200" i="1" dirty="0">
                <a:ea typeface="+mn-lt"/>
                <a:cs typeface="+mn-lt"/>
              </a:rPr>
              <a:t>AAWE</a:t>
            </a:r>
            <a:r>
              <a:rPr lang="en-AU" sz="1200" dirty="0">
                <a:ea typeface="+mn-lt"/>
                <a:cs typeface="+mn-lt"/>
              </a:rPr>
              <a:t> and </a:t>
            </a:r>
            <a:r>
              <a:rPr lang="en-AU" sz="1200" i="1" dirty="0">
                <a:ea typeface="+mn-lt"/>
                <a:cs typeface="+mn-lt"/>
              </a:rPr>
              <a:t>MD 20</a:t>
            </a:r>
          </a:p>
          <a:p>
            <a:pPr lvl="1">
              <a:lnSpc>
                <a:spcPct val="100000"/>
              </a:lnSpc>
              <a:buFont typeface="Wingdings" pitchFamily="2" charset="2"/>
              <a:buChar char="ü"/>
            </a:pPr>
            <a:r>
              <a:rPr lang="en-AU" sz="1200" dirty="0">
                <a:ea typeface="+mn-lt"/>
                <a:cs typeface="+mn-lt"/>
              </a:rPr>
              <a:t>mainly fauna and flora</a:t>
            </a:r>
          </a:p>
          <a:p>
            <a:pPr>
              <a:lnSpc>
                <a:spcPct val="100000"/>
              </a:lnSpc>
            </a:pPr>
            <a:r>
              <a:rPr lang="en-AU" sz="1200" dirty="0">
                <a:ea typeface="+mn-lt"/>
                <a:cs typeface="+mn-lt"/>
              </a:rPr>
              <a:t>7 words in common in both </a:t>
            </a:r>
            <a:r>
              <a:rPr lang="en-AU" sz="1200" i="1" dirty="0">
                <a:ea typeface="+mn-lt"/>
                <a:cs typeface="+mn-lt"/>
              </a:rPr>
              <a:t>AAWE</a:t>
            </a:r>
            <a:r>
              <a:rPr lang="en-AU" sz="1200" dirty="0">
                <a:ea typeface="+mn-lt"/>
                <a:cs typeface="+mn-lt"/>
              </a:rPr>
              <a:t> and </a:t>
            </a:r>
            <a:r>
              <a:rPr lang="en-AU" sz="1200" i="1" dirty="0">
                <a:ea typeface="+mn-lt"/>
                <a:cs typeface="+mn-lt"/>
              </a:rPr>
              <a:t>MD09</a:t>
            </a:r>
            <a:endParaRPr lang="en-AU" sz="1200" i="1" dirty="0"/>
          </a:p>
          <a:p>
            <a:pPr lvl="1">
              <a:lnSpc>
                <a:spcPct val="100000"/>
              </a:lnSpc>
              <a:buFont typeface="Wingdings" pitchFamily="2" charset="2"/>
              <a:buChar char="ü"/>
            </a:pPr>
            <a:r>
              <a:rPr lang="en-AU" sz="1200" dirty="0">
                <a:ea typeface="+mn-lt"/>
                <a:cs typeface="+mn-lt"/>
              </a:rPr>
              <a:t>divided in flora, fauna, toponyms, natural phenomena</a:t>
            </a:r>
          </a:p>
          <a:p>
            <a:pPr marL="0" indent="0">
              <a:lnSpc>
                <a:spcPct val="100000"/>
              </a:lnSpc>
              <a:buNone/>
            </a:pPr>
            <a:r>
              <a:rPr lang="en-AU" sz="1200" dirty="0">
                <a:ea typeface="+mn-lt"/>
                <a:cs typeface="+mn-lt"/>
              </a:rPr>
              <a:t>! The rest of the study presented here does not involve toponyms</a:t>
            </a:r>
          </a:p>
        </p:txBody>
      </p:sp>
      <p:pic>
        <p:nvPicPr>
          <p:cNvPr id="4" name="Image 4">
            <a:extLst>
              <a:ext uri="{FF2B5EF4-FFF2-40B4-BE49-F238E27FC236}">
                <a16:creationId xmlns:a16="http://schemas.microsoft.com/office/drawing/2014/main" id="{C30146B1-71C6-E642-51F1-A582D5100983}"/>
              </a:ext>
            </a:extLst>
          </p:cNvPr>
          <p:cNvPicPr>
            <a:picLocks noChangeAspect="1"/>
          </p:cNvPicPr>
          <p:nvPr/>
        </p:nvPicPr>
        <p:blipFill>
          <a:blip r:embed="rId2"/>
          <a:stretch>
            <a:fillRect/>
          </a:stretch>
        </p:blipFill>
        <p:spPr>
          <a:xfrm>
            <a:off x="5120640" y="1032175"/>
            <a:ext cx="6656832" cy="4693066"/>
          </a:xfrm>
          <a:prstGeom prst="rect">
            <a:avLst/>
          </a:prstGeom>
        </p:spPr>
      </p:pic>
      <p:sp>
        <p:nvSpPr>
          <p:cNvPr id="6" name="Espace réservé du numéro de diapositive 5">
            <a:extLst>
              <a:ext uri="{FF2B5EF4-FFF2-40B4-BE49-F238E27FC236}">
                <a16:creationId xmlns:a16="http://schemas.microsoft.com/office/drawing/2014/main" id="{08D6E4DA-49A6-2BED-2217-AB9DC82C72F7}"/>
              </a:ext>
            </a:extLst>
          </p:cNvPr>
          <p:cNvSpPr>
            <a:spLocks noGrp="1"/>
          </p:cNvSpPr>
          <p:nvPr>
            <p:ph type="sldNum" sz="quarter" idx="12"/>
          </p:nvPr>
        </p:nvSpPr>
        <p:spPr>
          <a:xfrm>
            <a:off x="8613648" y="6356350"/>
            <a:ext cx="2743200" cy="365125"/>
          </a:xfrm>
        </p:spPr>
        <p:txBody>
          <a:bodyPr>
            <a:normAutofit/>
          </a:bodyPr>
          <a:lstStyle/>
          <a:p>
            <a:pPr>
              <a:spcAft>
                <a:spcPts val="600"/>
              </a:spcAft>
            </a:pPr>
            <a:fld id="{B2DC25EE-239B-4C5F-AAD1-255A7D5F1EE2}" type="slidenum">
              <a:rPr lang="en-US">
                <a:solidFill>
                  <a:schemeClr val="tx2">
                    <a:lumMod val="50000"/>
                    <a:lumOff val="50000"/>
                  </a:schemeClr>
                </a:solidFill>
              </a:rPr>
              <a:pPr>
                <a:spcAft>
                  <a:spcPts val="600"/>
                </a:spcAft>
              </a:pPr>
              <a:t>11</a:t>
            </a:fld>
            <a:endParaRPr lang="en-US">
              <a:solidFill>
                <a:schemeClr val="tx2">
                  <a:lumMod val="50000"/>
                  <a:lumOff val="50000"/>
                </a:schemeClr>
              </a:solidFill>
            </a:endParaRPr>
          </a:p>
        </p:txBody>
      </p:sp>
      <p:sp>
        <p:nvSpPr>
          <p:cNvPr id="5" name="Espace réservé du pied de page 3">
            <a:extLst>
              <a:ext uri="{FF2B5EF4-FFF2-40B4-BE49-F238E27FC236}">
                <a16:creationId xmlns:a16="http://schemas.microsoft.com/office/drawing/2014/main" id="{51EF71B8-50E6-99A1-5DEA-97D96E18EA9D}"/>
              </a:ext>
            </a:extLst>
          </p:cNvPr>
          <p:cNvSpPr>
            <a:spLocks noGrp="1"/>
          </p:cNvSpPr>
          <p:nvPr>
            <p:ph type="ftr" sz="quarter" idx="11"/>
          </p:nvPr>
        </p:nvSpPr>
        <p:spPr>
          <a:xfrm>
            <a:off x="3738976" y="6314779"/>
            <a:ext cx="5048061" cy="365125"/>
          </a:xfrm>
        </p:spPr>
        <p:txBody>
          <a:bodyPr/>
          <a:lstStyle/>
          <a:p>
            <a:r>
              <a:rPr lang="en-US" sz="700"/>
              <a:t>Marjolaine MARTIN, Stéfany THIERRY - LLL University of Tours - Do not share on social media</a:t>
            </a:r>
          </a:p>
        </p:txBody>
      </p:sp>
    </p:spTree>
    <p:extLst>
      <p:ext uri="{BB962C8B-B14F-4D97-AF65-F5344CB8AC3E}">
        <p14:creationId xmlns:p14="http://schemas.microsoft.com/office/powerpoint/2010/main" val="17560477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646893-CFB3-4BEA-6CAE-874CA77CB446}"/>
              </a:ext>
            </a:extLst>
          </p:cNvPr>
          <p:cNvSpPr>
            <a:spLocks noGrp="1"/>
          </p:cNvSpPr>
          <p:nvPr>
            <p:ph type="title"/>
          </p:nvPr>
        </p:nvSpPr>
        <p:spPr/>
        <p:txBody>
          <a:bodyPr>
            <a:normAutofit/>
          </a:bodyPr>
          <a:lstStyle/>
          <a:p>
            <a:r>
              <a:rPr lang="fr-FR" dirty="0" err="1"/>
              <a:t>Creating</a:t>
            </a:r>
            <a:r>
              <a:rPr lang="fr-FR" dirty="0"/>
              <a:t> an extensive corpus </a:t>
            </a:r>
            <a:r>
              <a:rPr lang="fr-FR" dirty="0" err="1"/>
              <a:t>including</a:t>
            </a:r>
            <a:endParaRPr lang="fr-FR" dirty="0"/>
          </a:p>
        </p:txBody>
      </p:sp>
      <p:sp>
        <p:nvSpPr>
          <p:cNvPr id="3" name="Espace réservé du contenu 2">
            <a:extLst>
              <a:ext uri="{FF2B5EF4-FFF2-40B4-BE49-F238E27FC236}">
                <a16:creationId xmlns:a16="http://schemas.microsoft.com/office/drawing/2014/main" id="{8DF53F14-4C18-99AC-B9DA-E6F88C2AE470}"/>
              </a:ext>
            </a:extLst>
          </p:cNvPr>
          <p:cNvSpPr>
            <a:spLocks noGrp="1"/>
          </p:cNvSpPr>
          <p:nvPr>
            <p:ph idx="1"/>
          </p:nvPr>
        </p:nvSpPr>
        <p:spPr>
          <a:xfrm>
            <a:off x="841246" y="2202042"/>
            <a:ext cx="4329269" cy="4521292"/>
          </a:xfrm>
        </p:spPr>
        <p:txBody>
          <a:bodyPr vert="horz" lIns="91440" tIns="45720" rIns="91440" bIns="45720" rtlCol="0" anchor="t">
            <a:normAutofit/>
          </a:bodyPr>
          <a:lstStyle/>
          <a:p>
            <a:pPr marL="0" indent="0">
              <a:buNone/>
            </a:pPr>
            <a:r>
              <a:rPr lang="en-AU" dirty="0">
                <a:ea typeface="+mn-lt"/>
                <a:cs typeface="+mn-lt"/>
              </a:rPr>
              <a:t>For each item in </a:t>
            </a:r>
            <a:r>
              <a:rPr lang="en-AU" dirty="0" err="1">
                <a:ea typeface="+mn-lt"/>
                <a:cs typeface="+mn-lt"/>
              </a:rPr>
              <a:t>SAusE</a:t>
            </a:r>
            <a:r>
              <a:rPr lang="en-AU" dirty="0">
                <a:ea typeface="+mn-lt"/>
                <a:cs typeface="+mn-lt"/>
              </a:rPr>
              <a:t> : </a:t>
            </a:r>
            <a:endParaRPr lang="en-AU" dirty="0"/>
          </a:p>
          <a:p>
            <a:pPr lvl="1"/>
            <a:r>
              <a:rPr lang="en-AU" dirty="0">
                <a:highlight>
                  <a:srgbClr val="00FF00"/>
                </a:highlight>
                <a:ea typeface="+mn-lt"/>
                <a:cs typeface="+mn-lt"/>
              </a:rPr>
              <a:t>Etymology</a:t>
            </a:r>
            <a:r>
              <a:rPr lang="en-AU" dirty="0">
                <a:highlight>
                  <a:srgbClr val="00FF00"/>
                </a:highlight>
              </a:rPr>
              <a:t> (source language, </a:t>
            </a:r>
            <a:r>
              <a:rPr lang="en-AU" dirty="0">
                <a:highlight>
                  <a:srgbClr val="00FF00"/>
                </a:highlight>
                <a:ea typeface="+mn-lt"/>
                <a:cs typeface="+mn-lt"/>
              </a:rPr>
              <a:t>year of appearance in the </a:t>
            </a:r>
            <a:r>
              <a:rPr lang="en-AU" dirty="0" err="1">
                <a:highlight>
                  <a:srgbClr val="00FF00"/>
                </a:highlight>
                <a:ea typeface="+mn-lt"/>
                <a:cs typeface="+mn-lt"/>
              </a:rPr>
              <a:t>SAusE</a:t>
            </a:r>
            <a:r>
              <a:rPr lang="en-AU" dirty="0">
                <a:highlight>
                  <a:srgbClr val="00FF00"/>
                </a:highlight>
                <a:ea typeface="+mn-lt"/>
                <a:cs typeface="+mn-lt"/>
              </a:rPr>
              <a:t> lexicon)</a:t>
            </a:r>
          </a:p>
          <a:p>
            <a:pPr lvl="1"/>
            <a:r>
              <a:rPr lang="en-AU" dirty="0">
                <a:highlight>
                  <a:srgbClr val="00FF00"/>
                </a:highlight>
                <a:ea typeface="+mn-lt"/>
                <a:cs typeface="+mn-lt"/>
              </a:rPr>
              <a:t>Orthographies </a:t>
            </a:r>
            <a:endParaRPr lang="en-AU" dirty="0">
              <a:highlight>
                <a:srgbClr val="00FF00"/>
              </a:highlight>
            </a:endParaRPr>
          </a:p>
          <a:p>
            <a:pPr lvl="1"/>
            <a:r>
              <a:rPr lang="en-AU" dirty="0">
                <a:highlight>
                  <a:srgbClr val="00FF00"/>
                </a:highlight>
              </a:rPr>
              <a:t>Pronunciations : IPA transcription</a:t>
            </a:r>
            <a:r>
              <a:rPr lang="en-AU" dirty="0"/>
              <a:t> </a:t>
            </a:r>
            <a:r>
              <a:rPr lang="en-AU" dirty="0">
                <a:highlight>
                  <a:srgbClr val="FFFF00"/>
                </a:highlight>
              </a:rPr>
              <a:t>and audio file</a:t>
            </a:r>
          </a:p>
          <a:p>
            <a:pPr lvl="1"/>
            <a:r>
              <a:rPr lang="en-AU" dirty="0">
                <a:highlight>
                  <a:srgbClr val="00FF00"/>
                </a:highlight>
                <a:ea typeface="+mn-lt"/>
                <a:cs typeface="+mn-lt"/>
              </a:rPr>
              <a:t>Grammatical category/</a:t>
            </a:r>
            <a:r>
              <a:rPr lang="en-AU" dirty="0" err="1">
                <a:highlight>
                  <a:srgbClr val="00FF00"/>
                </a:highlight>
                <a:ea typeface="+mn-lt"/>
                <a:cs typeface="+mn-lt"/>
              </a:rPr>
              <a:t>ies</a:t>
            </a:r>
            <a:endParaRPr lang="en-AU" dirty="0">
              <a:highlight>
                <a:srgbClr val="00FF00"/>
              </a:highlight>
            </a:endParaRPr>
          </a:p>
          <a:p>
            <a:pPr lvl="1"/>
            <a:r>
              <a:rPr lang="en-AU" dirty="0">
                <a:highlight>
                  <a:srgbClr val="00FF00"/>
                </a:highlight>
                <a:ea typeface="+mn-lt"/>
                <a:cs typeface="+mn-lt"/>
              </a:rPr>
              <a:t>Definition</a:t>
            </a:r>
            <a:endParaRPr lang="en-AU" dirty="0">
              <a:highlight>
                <a:srgbClr val="00FF00"/>
              </a:highlight>
            </a:endParaRPr>
          </a:p>
          <a:p>
            <a:pPr lvl="1"/>
            <a:r>
              <a:rPr lang="en-AU" dirty="0">
                <a:highlight>
                  <a:srgbClr val="FF0000"/>
                </a:highlight>
                <a:ea typeface="+mn-lt"/>
                <a:cs typeface="+mn-lt"/>
              </a:rPr>
              <a:t>Frequency of use</a:t>
            </a:r>
            <a:endParaRPr lang="en-AU" dirty="0">
              <a:highlight>
                <a:srgbClr val="FF0000"/>
              </a:highlight>
            </a:endParaRPr>
          </a:p>
          <a:p>
            <a:endParaRPr lang="fr-FR" dirty="0"/>
          </a:p>
        </p:txBody>
      </p:sp>
      <p:sp>
        <p:nvSpPr>
          <p:cNvPr id="5" name="Espace réservé du numéro de diapositive 4">
            <a:extLst>
              <a:ext uri="{FF2B5EF4-FFF2-40B4-BE49-F238E27FC236}">
                <a16:creationId xmlns:a16="http://schemas.microsoft.com/office/drawing/2014/main" id="{71454A9D-40C3-C1BC-A05B-5C101F717DE8}"/>
              </a:ext>
            </a:extLst>
          </p:cNvPr>
          <p:cNvSpPr>
            <a:spLocks noGrp="1"/>
          </p:cNvSpPr>
          <p:nvPr>
            <p:ph type="sldNum" sz="quarter" idx="12"/>
          </p:nvPr>
        </p:nvSpPr>
        <p:spPr/>
        <p:txBody>
          <a:bodyPr/>
          <a:lstStyle/>
          <a:p>
            <a:fld id="{B2DC25EE-239B-4C5F-AAD1-255A7D5F1EE2}" type="slidenum">
              <a:rPr lang="en-US" smtClean="0"/>
              <a:t>12</a:t>
            </a:fld>
            <a:endParaRPr lang="en-US"/>
          </a:p>
        </p:txBody>
      </p:sp>
      <p:sp>
        <p:nvSpPr>
          <p:cNvPr id="6" name="Espace réservé du pied de page 3">
            <a:extLst>
              <a:ext uri="{FF2B5EF4-FFF2-40B4-BE49-F238E27FC236}">
                <a16:creationId xmlns:a16="http://schemas.microsoft.com/office/drawing/2014/main" id="{BBABCEC7-2F89-77B1-FB22-A9B2F967ED67}"/>
              </a:ext>
            </a:extLst>
          </p:cNvPr>
          <p:cNvSpPr>
            <a:spLocks noGrp="1"/>
          </p:cNvSpPr>
          <p:nvPr>
            <p:ph type="ftr" sz="quarter" idx="11"/>
          </p:nvPr>
        </p:nvSpPr>
        <p:spPr>
          <a:xfrm>
            <a:off x="3675601" y="6309360"/>
            <a:ext cx="5048061" cy="365125"/>
          </a:xfrm>
        </p:spPr>
        <p:txBody>
          <a:bodyPr/>
          <a:lstStyle/>
          <a:p>
            <a:r>
              <a:rPr lang="en-US" sz="700"/>
              <a:t>Marjolaine MARTIN, Stéfany THIERRY - LLL University of Tours - Do not share on social media</a:t>
            </a:r>
          </a:p>
        </p:txBody>
      </p:sp>
    </p:spTree>
    <p:extLst>
      <p:ext uri="{BB962C8B-B14F-4D97-AF65-F5344CB8AC3E}">
        <p14:creationId xmlns:p14="http://schemas.microsoft.com/office/powerpoint/2010/main" val="655458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C9A9DA9-7DC8-488B-A882-123947B0F3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57F6BDD4-E066-4008-8011-6CC31AEB4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575" y="633619"/>
            <a:ext cx="4279383" cy="5495925"/>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1BB75380-2A89-1C44-AC06-CE6AF2107E35}"/>
              </a:ext>
            </a:extLst>
          </p:cNvPr>
          <p:cNvSpPr>
            <a:spLocks noGrp="1"/>
          </p:cNvSpPr>
          <p:nvPr>
            <p:ph type="title"/>
          </p:nvPr>
        </p:nvSpPr>
        <p:spPr>
          <a:xfrm>
            <a:off x="841247" y="978619"/>
            <a:ext cx="3410712" cy="1106424"/>
          </a:xfrm>
        </p:spPr>
        <p:txBody>
          <a:bodyPr>
            <a:normAutofit/>
          </a:bodyPr>
          <a:lstStyle/>
          <a:p>
            <a:r>
              <a:rPr lang="en-AU" sz="2800" dirty="0">
                <a:ea typeface="+mj-lt"/>
                <a:cs typeface="+mj-lt"/>
              </a:rPr>
              <a:t>Etymology</a:t>
            </a:r>
            <a:endParaRPr lang="en-AU" sz="2800" dirty="0"/>
          </a:p>
        </p:txBody>
      </p:sp>
      <p:sp>
        <p:nvSpPr>
          <p:cNvPr id="16" name="Rectangle 15">
            <a:extLst>
              <a:ext uri="{FF2B5EF4-FFF2-40B4-BE49-F238E27FC236}">
                <a16:creationId xmlns:a16="http://schemas.microsoft.com/office/drawing/2014/main" id="{2711A8FB-68FC-45FC-B01E-38F809E2D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567" y="1171300"/>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2A865FE3-5FC9-4049-87CF-30019C46C0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459" y="2093976"/>
            <a:ext cx="3328416"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Espace réservé du contenu 2">
            <a:extLst>
              <a:ext uri="{FF2B5EF4-FFF2-40B4-BE49-F238E27FC236}">
                <a16:creationId xmlns:a16="http://schemas.microsoft.com/office/drawing/2014/main" id="{3129D050-4437-16BD-24AF-5F3B0236A952}"/>
              </a:ext>
            </a:extLst>
          </p:cNvPr>
          <p:cNvSpPr>
            <a:spLocks noGrp="1"/>
          </p:cNvSpPr>
          <p:nvPr>
            <p:ph idx="1"/>
          </p:nvPr>
        </p:nvSpPr>
        <p:spPr>
          <a:xfrm>
            <a:off x="841248" y="2252870"/>
            <a:ext cx="3412219" cy="3560251"/>
          </a:xfrm>
        </p:spPr>
        <p:txBody>
          <a:bodyPr vert="horz" lIns="91440" tIns="45720" rIns="91440" bIns="45720" rtlCol="0">
            <a:normAutofit/>
          </a:bodyPr>
          <a:lstStyle/>
          <a:p>
            <a:r>
              <a:rPr lang="fr-FR" sz="1700" dirty="0">
                <a:ea typeface="+mn-lt"/>
                <a:cs typeface="+mn-lt"/>
              </a:rPr>
              <a:t>In </a:t>
            </a:r>
            <a:r>
              <a:rPr lang="fr-FR" sz="1700" dirty="0" err="1">
                <a:ea typeface="+mn-lt"/>
                <a:cs typeface="+mn-lt"/>
              </a:rPr>
              <a:t>order</a:t>
            </a:r>
            <a:r>
              <a:rPr lang="fr-FR" sz="1700" dirty="0">
                <a:ea typeface="+mn-lt"/>
                <a:cs typeface="+mn-lt"/>
              </a:rPr>
              <a:t> to </a:t>
            </a:r>
            <a:r>
              <a:rPr lang="fr-FR" sz="1700" dirty="0" err="1">
                <a:ea typeface="+mn-lt"/>
                <a:cs typeface="+mn-lt"/>
              </a:rPr>
              <a:t>find</a:t>
            </a:r>
            <a:r>
              <a:rPr lang="fr-FR" sz="1700" dirty="0">
                <a:ea typeface="+mn-lt"/>
                <a:cs typeface="+mn-lt"/>
              </a:rPr>
              <a:t> ILA data, </a:t>
            </a:r>
            <a:r>
              <a:rPr lang="fr-FR" sz="1700" dirty="0" err="1">
                <a:ea typeface="+mn-lt"/>
                <a:cs typeface="+mn-lt"/>
              </a:rPr>
              <a:t>we</a:t>
            </a:r>
            <a:r>
              <a:rPr lang="fr-FR" sz="1700" dirty="0">
                <a:ea typeface="+mn-lt"/>
                <a:cs typeface="+mn-lt"/>
              </a:rPr>
              <a:t> </a:t>
            </a:r>
            <a:r>
              <a:rPr lang="fr-FR" sz="1700" dirty="0" err="1">
                <a:ea typeface="+mn-lt"/>
                <a:cs typeface="+mn-lt"/>
              </a:rPr>
              <a:t>need</a:t>
            </a:r>
            <a:r>
              <a:rPr lang="fr-FR" sz="1700" dirty="0">
                <a:ea typeface="+mn-lt"/>
                <a:cs typeface="+mn-lt"/>
              </a:rPr>
              <a:t> to have </a:t>
            </a:r>
            <a:r>
              <a:rPr lang="fr-FR" sz="1700" dirty="0" err="1">
                <a:ea typeface="+mn-lt"/>
                <a:cs typeface="+mn-lt"/>
              </a:rPr>
              <a:t>precise</a:t>
            </a:r>
            <a:r>
              <a:rPr lang="fr-FR" sz="1700" dirty="0">
                <a:ea typeface="+mn-lt"/>
                <a:cs typeface="+mn-lt"/>
              </a:rPr>
              <a:t> </a:t>
            </a:r>
            <a:r>
              <a:rPr lang="fr-FR" sz="1700" dirty="0" err="1">
                <a:ea typeface="+mn-lt"/>
                <a:cs typeface="+mn-lt"/>
              </a:rPr>
              <a:t>etymology</a:t>
            </a:r>
            <a:endParaRPr lang="fr-FR" sz="1700" dirty="0">
              <a:ea typeface="+mn-lt"/>
              <a:cs typeface="+mn-lt"/>
            </a:endParaRPr>
          </a:p>
          <a:p>
            <a:r>
              <a:rPr lang="fr-FR" sz="1700" dirty="0"/>
              <a:t>For 470 items out of 508 </a:t>
            </a:r>
            <a:r>
              <a:rPr lang="fr-FR" sz="1700" dirty="0" err="1"/>
              <a:t>we</a:t>
            </a:r>
            <a:r>
              <a:rPr lang="fr-FR" sz="1700" dirty="0"/>
              <a:t> </a:t>
            </a:r>
            <a:r>
              <a:rPr lang="fr-FR" sz="1700" dirty="0" err="1"/>
              <a:t>found</a:t>
            </a:r>
            <a:r>
              <a:rPr lang="fr-FR" sz="1700" dirty="0"/>
              <a:t> an </a:t>
            </a:r>
            <a:r>
              <a:rPr lang="fr-FR" sz="1700" dirty="0" err="1"/>
              <a:t>etymology</a:t>
            </a:r>
            <a:r>
              <a:rPr lang="fr-FR" sz="1700" dirty="0"/>
              <a:t> </a:t>
            </a:r>
            <a:r>
              <a:rPr lang="fr-FR" sz="1700" dirty="0" err="1"/>
              <a:t>including</a:t>
            </a:r>
            <a:r>
              <a:rPr lang="fr-FR" sz="1700" dirty="0"/>
              <a:t> the ILA (not </a:t>
            </a:r>
            <a:r>
              <a:rPr lang="fr-FR" sz="1700" dirty="0" err="1"/>
              <a:t>just</a:t>
            </a:r>
            <a:r>
              <a:rPr lang="fr-FR" sz="1700" dirty="0"/>
              <a:t> « </a:t>
            </a:r>
            <a:r>
              <a:rPr lang="fr-FR" sz="1700" dirty="0" err="1"/>
              <a:t>Aboriginal</a:t>
            </a:r>
            <a:r>
              <a:rPr lang="fr-FR" sz="1700" dirty="0"/>
              <a:t> </a:t>
            </a:r>
            <a:r>
              <a:rPr lang="fr-FR" sz="1700" dirty="0" err="1"/>
              <a:t>Australian</a:t>
            </a:r>
            <a:r>
              <a:rPr lang="fr-FR" sz="1700" dirty="0"/>
              <a:t> »)</a:t>
            </a:r>
          </a:p>
        </p:txBody>
      </p:sp>
      <p:sp>
        <p:nvSpPr>
          <p:cNvPr id="6" name="Espace réservé du numéro de diapositive 5">
            <a:extLst>
              <a:ext uri="{FF2B5EF4-FFF2-40B4-BE49-F238E27FC236}">
                <a16:creationId xmlns:a16="http://schemas.microsoft.com/office/drawing/2014/main" id="{8F7EC30E-7CB1-5F6A-9224-EA97B38C813C}"/>
              </a:ext>
            </a:extLst>
          </p:cNvPr>
          <p:cNvSpPr>
            <a:spLocks noGrp="1"/>
          </p:cNvSpPr>
          <p:nvPr>
            <p:ph type="sldNum" sz="quarter" idx="12"/>
          </p:nvPr>
        </p:nvSpPr>
        <p:spPr>
          <a:xfrm>
            <a:off x="8613648" y="6356350"/>
            <a:ext cx="2743200" cy="365125"/>
          </a:xfrm>
        </p:spPr>
        <p:txBody>
          <a:bodyPr>
            <a:normAutofit/>
          </a:bodyPr>
          <a:lstStyle/>
          <a:p>
            <a:pPr>
              <a:spcAft>
                <a:spcPts val="600"/>
              </a:spcAft>
            </a:pPr>
            <a:fld id="{B2DC25EE-239B-4C5F-AAD1-255A7D5F1EE2}" type="slidenum">
              <a:rPr lang="en-US">
                <a:solidFill>
                  <a:schemeClr val="tx2">
                    <a:lumMod val="50000"/>
                    <a:lumOff val="50000"/>
                  </a:schemeClr>
                </a:solidFill>
              </a:rPr>
              <a:pPr>
                <a:spcAft>
                  <a:spcPts val="600"/>
                </a:spcAft>
              </a:pPr>
              <a:t>13</a:t>
            </a:fld>
            <a:endParaRPr lang="en-US">
              <a:solidFill>
                <a:schemeClr val="tx2">
                  <a:lumMod val="50000"/>
                  <a:lumOff val="50000"/>
                </a:schemeClr>
              </a:solidFill>
            </a:endParaRPr>
          </a:p>
        </p:txBody>
      </p:sp>
      <p:graphicFrame>
        <p:nvGraphicFramePr>
          <p:cNvPr id="5" name="Graphique 4">
            <a:extLst>
              <a:ext uri="{FF2B5EF4-FFF2-40B4-BE49-F238E27FC236}">
                <a16:creationId xmlns:a16="http://schemas.microsoft.com/office/drawing/2014/main" id="{40B85A76-7B5B-169F-072B-BCBFC986A5A4}"/>
              </a:ext>
            </a:extLst>
          </p:cNvPr>
          <p:cNvGraphicFramePr>
            <a:graphicFrameLocks/>
          </p:cNvGraphicFramePr>
          <p:nvPr>
            <p:extLst>
              <p:ext uri="{D42A27DB-BD31-4B8C-83A1-F6EECF244321}">
                <p14:modId xmlns:p14="http://schemas.microsoft.com/office/powerpoint/2010/main" val="2971771943"/>
              </p:ext>
            </p:extLst>
          </p:nvPr>
        </p:nvGraphicFramePr>
        <p:xfrm>
          <a:off x="5120640" y="630936"/>
          <a:ext cx="6656832" cy="5495544"/>
        </p:xfrm>
        <a:graphic>
          <a:graphicData uri="http://schemas.openxmlformats.org/drawingml/2006/chart">
            <c:chart xmlns:c="http://schemas.openxmlformats.org/drawingml/2006/chart" xmlns:r="http://schemas.openxmlformats.org/officeDocument/2006/relationships" r:id="rId2"/>
          </a:graphicData>
        </a:graphic>
      </p:graphicFrame>
      <p:sp>
        <p:nvSpPr>
          <p:cNvPr id="4" name="Espace réservé du pied de page 3">
            <a:extLst>
              <a:ext uri="{FF2B5EF4-FFF2-40B4-BE49-F238E27FC236}">
                <a16:creationId xmlns:a16="http://schemas.microsoft.com/office/drawing/2014/main" id="{FCFA58D6-39E2-F322-ED5D-CB2879D42510}"/>
              </a:ext>
            </a:extLst>
          </p:cNvPr>
          <p:cNvSpPr>
            <a:spLocks noGrp="1"/>
          </p:cNvSpPr>
          <p:nvPr>
            <p:ph type="ftr" sz="quarter" idx="11"/>
          </p:nvPr>
        </p:nvSpPr>
        <p:spPr>
          <a:xfrm>
            <a:off x="2980948" y="6331167"/>
            <a:ext cx="4279383" cy="365125"/>
          </a:xfrm>
        </p:spPr>
        <p:txBody>
          <a:bodyPr/>
          <a:lstStyle/>
          <a:p>
            <a:r>
              <a:rPr lang="en-US" sz="700"/>
              <a:t>Marjolaine MARTIN, Stéfany THIERRY - LLL University of Tours - Do not share on social media</a:t>
            </a:r>
          </a:p>
        </p:txBody>
      </p:sp>
      <p:sp>
        <p:nvSpPr>
          <p:cNvPr id="7" name="Rectangle 6">
            <a:extLst>
              <a:ext uri="{FF2B5EF4-FFF2-40B4-BE49-F238E27FC236}">
                <a16:creationId xmlns:a16="http://schemas.microsoft.com/office/drawing/2014/main" id="{083A3312-545F-A7C0-4DB1-7231F132046B}"/>
              </a:ext>
            </a:extLst>
          </p:cNvPr>
          <p:cNvSpPr/>
          <p:nvPr/>
        </p:nvSpPr>
        <p:spPr>
          <a:xfrm>
            <a:off x="187124" y="1936447"/>
            <a:ext cx="11817752" cy="32733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7200" b="1" dirty="0" err="1">
                <a:ln w="9525">
                  <a:solidFill>
                    <a:schemeClr val="bg1"/>
                  </a:solidFill>
                  <a:prstDash val="solid"/>
                </a:ln>
                <a:solidFill>
                  <a:schemeClr val="tx1"/>
                </a:solidFill>
                <a:effectLst>
                  <a:outerShdw blurRad="12700" dist="38100" dir="2700000" algn="tl" rotWithShape="0">
                    <a:schemeClr val="bg1">
                      <a:lumMod val="50000"/>
                    </a:schemeClr>
                  </a:outerShdw>
                </a:effectLst>
              </a:rPr>
              <a:t>Ask</a:t>
            </a:r>
            <a:r>
              <a:rPr lang="fr-FR" sz="7200" b="1" dirty="0">
                <a:ln w="9525">
                  <a:solidFill>
                    <a:schemeClr val="bg1"/>
                  </a:solidFill>
                  <a:prstDash val="solid"/>
                </a:ln>
                <a:solidFill>
                  <a:schemeClr val="tx1"/>
                </a:solidFill>
                <a:effectLst>
                  <a:outerShdw blurRad="12700" dist="38100" dir="2700000" algn="tl" rotWithShape="0">
                    <a:schemeClr val="bg1">
                      <a:lumMod val="50000"/>
                    </a:schemeClr>
                  </a:outerShdw>
                </a:effectLst>
              </a:rPr>
              <a:t> </a:t>
            </a:r>
            <a:r>
              <a:rPr lang="fr-FR" sz="7200" b="1" dirty="0" err="1">
                <a:ln w="9525">
                  <a:solidFill>
                    <a:schemeClr val="bg1"/>
                  </a:solidFill>
                  <a:prstDash val="solid"/>
                </a:ln>
                <a:solidFill>
                  <a:schemeClr val="tx1"/>
                </a:solidFill>
                <a:effectLst>
                  <a:outerShdw blurRad="12700" dist="38100" dir="2700000" algn="tl" rotWithShape="0">
                    <a:schemeClr val="bg1">
                      <a:lumMod val="50000"/>
                    </a:schemeClr>
                  </a:outerShdw>
                </a:effectLst>
              </a:rPr>
              <a:t>authors</a:t>
            </a:r>
            <a:r>
              <a:rPr lang="fr-FR" sz="7200" b="1" dirty="0">
                <a:ln w="9525">
                  <a:solidFill>
                    <a:schemeClr val="bg1"/>
                  </a:solidFill>
                  <a:prstDash val="solid"/>
                </a:ln>
                <a:solidFill>
                  <a:schemeClr val="tx1"/>
                </a:solidFill>
                <a:effectLst>
                  <a:outerShdw blurRad="12700" dist="38100" dir="2700000" algn="tl" rotWithShape="0">
                    <a:schemeClr val="bg1">
                      <a:lumMod val="50000"/>
                    </a:schemeClr>
                  </a:outerShdw>
                </a:effectLst>
              </a:rPr>
              <a:t> for content</a:t>
            </a:r>
          </a:p>
        </p:txBody>
      </p:sp>
    </p:spTree>
    <p:extLst>
      <p:ext uri="{BB962C8B-B14F-4D97-AF65-F5344CB8AC3E}">
        <p14:creationId xmlns:p14="http://schemas.microsoft.com/office/powerpoint/2010/main" val="40243018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C9A9DA9-7DC8-488B-A882-123947B0F3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57F6BDD4-E066-4008-8011-6CC31AEB4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575" y="633619"/>
            <a:ext cx="4279383" cy="5495925"/>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ED034F56-6310-342F-FE23-E94CC7E2659D}"/>
              </a:ext>
            </a:extLst>
          </p:cNvPr>
          <p:cNvSpPr>
            <a:spLocks noGrp="1"/>
          </p:cNvSpPr>
          <p:nvPr>
            <p:ph type="title"/>
          </p:nvPr>
        </p:nvSpPr>
        <p:spPr>
          <a:xfrm>
            <a:off x="841247" y="978619"/>
            <a:ext cx="3410712" cy="1106424"/>
          </a:xfrm>
        </p:spPr>
        <p:txBody>
          <a:bodyPr>
            <a:normAutofit/>
          </a:bodyPr>
          <a:lstStyle/>
          <a:p>
            <a:r>
              <a:rPr lang="fr-FR" sz="2800">
                <a:cs typeface="Calibri Light"/>
              </a:rPr>
              <a:t>ILA at stake</a:t>
            </a:r>
            <a:endParaRPr lang="fr-FR" sz="2800"/>
          </a:p>
        </p:txBody>
      </p:sp>
      <p:sp>
        <p:nvSpPr>
          <p:cNvPr id="16" name="Rectangle 15">
            <a:extLst>
              <a:ext uri="{FF2B5EF4-FFF2-40B4-BE49-F238E27FC236}">
                <a16:creationId xmlns:a16="http://schemas.microsoft.com/office/drawing/2014/main" id="{2711A8FB-68FC-45FC-B01E-38F809E2D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567" y="1171300"/>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2A865FE3-5FC9-4049-87CF-30019C46C0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459" y="2093976"/>
            <a:ext cx="3328416"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Espace réservé du contenu 2">
            <a:extLst>
              <a:ext uri="{FF2B5EF4-FFF2-40B4-BE49-F238E27FC236}">
                <a16:creationId xmlns:a16="http://schemas.microsoft.com/office/drawing/2014/main" id="{5546F03C-A018-FF15-2863-57A8BBD388DD}"/>
              </a:ext>
            </a:extLst>
          </p:cNvPr>
          <p:cNvSpPr>
            <a:spLocks noGrp="1"/>
          </p:cNvSpPr>
          <p:nvPr>
            <p:ph idx="1"/>
          </p:nvPr>
        </p:nvSpPr>
        <p:spPr>
          <a:xfrm>
            <a:off x="841248" y="2252870"/>
            <a:ext cx="3412219" cy="3560251"/>
          </a:xfrm>
        </p:spPr>
        <p:txBody>
          <a:bodyPr>
            <a:normAutofit/>
          </a:bodyPr>
          <a:lstStyle/>
          <a:p>
            <a:pPr marL="0" indent="0">
              <a:buClr>
                <a:srgbClr val="FFFFFF"/>
              </a:buClr>
              <a:buNone/>
            </a:pPr>
            <a:r>
              <a:rPr lang="fr-FR" sz="1700" dirty="0">
                <a:cs typeface="Calibri"/>
              </a:rPr>
              <a:t>The 508 items </a:t>
            </a:r>
            <a:r>
              <a:rPr lang="fr-FR" sz="1700" dirty="0" err="1">
                <a:cs typeface="Calibri"/>
              </a:rPr>
              <a:t>were</a:t>
            </a:r>
            <a:r>
              <a:rPr lang="fr-FR" sz="1700" dirty="0">
                <a:cs typeface="Calibri"/>
              </a:rPr>
              <a:t> </a:t>
            </a:r>
            <a:r>
              <a:rPr lang="fr-FR" sz="1700" dirty="0" err="1">
                <a:cs typeface="Calibri"/>
              </a:rPr>
              <a:t>borrowed</a:t>
            </a:r>
            <a:r>
              <a:rPr lang="fr-FR" sz="1700" dirty="0">
                <a:cs typeface="Calibri"/>
              </a:rPr>
              <a:t> </a:t>
            </a:r>
            <a:r>
              <a:rPr lang="fr-FR" sz="1700" dirty="0" err="1">
                <a:cs typeface="Calibri"/>
              </a:rPr>
              <a:t>from</a:t>
            </a:r>
            <a:r>
              <a:rPr lang="fr-FR" sz="1700" dirty="0">
                <a:cs typeface="Calibri"/>
              </a:rPr>
              <a:t> 75 ILA (out of 237 </a:t>
            </a:r>
            <a:r>
              <a:rPr lang="fr-FR" sz="1700" dirty="0" err="1">
                <a:cs typeface="Calibri"/>
              </a:rPr>
              <a:t>found</a:t>
            </a:r>
            <a:r>
              <a:rPr lang="fr-FR" sz="1700" dirty="0">
                <a:cs typeface="Calibri"/>
              </a:rPr>
              <a:t> in 2021 </a:t>
            </a:r>
            <a:r>
              <a:rPr lang="fr-FR" sz="1700" dirty="0" err="1">
                <a:cs typeface="Calibri"/>
              </a:rPr>
              <a:t>Census</a:t>
            </a:r>
            <a:r>
              <a:rPr lang="fr-FR" sz="1700" dirty="0">
                <a:cs typeface="Calibri"/>
              </a:rPr>
              <a:t>)</a:t>
            </a:r>
          </a:p>
          <a:p>
            <a:pPr marL="0" indent="0">
              <a:buClr>
                <a:srgbClr val="FFFFFF"/>
              </a:buClr>
              <a:buNone/>
            </a:pPr>
            <a:r>
              <a:rPr lang="fr-FR" sz="1700" dirty="0" err="1">
                <a:cs typeface="Calibri"/>
              </a:rPr>
              <a:t>Ranked</a:t>
            </a:r>
            <a:r>
              <a:rPr lang="fr-FR" sz="1700" dirty="0">
                <a:cs typeface="Calibri"/>
              </a:rPr>
              <a:t> in </a:t>
            </a:r>
            <a:r>
              <a:rPr lang="fr-FR" sz="1700" dirty="0" err="1">
                <a:cs typeface="Calibri"/>
              </a:rPr>
              <a:t>terms</a:t>
            </a:r>
            <a:r>
              <a:rPr lang="fr-FR" sz="1700" dirty="0">
                <a:cs typeface="Calibri"/>
              </a:rPr>
              <a:t> of nb of </a:t>
            </a:r>
            <a:r>
              <a:rPr lang="fr-FR" sz="1700" dirty="0" err="1">
                <a:cs typeface="Calibri"/>
              </a:rPr>
              <a:t>loanwords</a:t>
            </a:r>
            <a:r>
              <a:rPr lang="fr-FR" sz="1700" dirty="0">
                <a:cs typeface="Calibri"/>
              </a:rPr>
              <a:t> in Dixon</a:t>
            </a:r>
            <a:r>
              <a:rPr lang="fr-FR" sz="1700" i="1" dirty="0">
                <a:cs typeface="Calibri"/>
              </a:rPr>
              <a:t> et al 2006</a:t>
            </a:r>
          </a:p>
          <a:p>
            <a:pPr marL="0" indent="0">
              <a:buClr>
                <a:srgbClr val="FFFFFF"/>
              </a:buClr>
              <a:buNone/>
            </a:pPr>
            <a:r>
              <a:rPr lang="fr-FR" sz="1700" dirty="0">
                <a:cs typeface="Calibri"/>
              </a:rPr>
              <a:t>52 of </a:t>
            </a:r>
            <a:r>
              <a:rPr lang="fr-FR" sz="1700" dirty="0" err="1">
                <a:cs typeface="Calibri"/>
              </a:rPr>
              <a:t>these</a:t>
            </a:r>
            <a:r>
              <a:rPr lang="fr-FR" sz="1700" dirty="0">
                <a:cs typeface="Calibri"/>
              </a:rPr>
              <a:t> 75 ILA do no longer have speakers</a:t>
            </a:r>
          </a:p>
          <a:p>
            <a:pPr marL="0" indent="0">
              <a:buClr>
                <a:srgbClr val="FFFFFF"/>
              </a:buClr>
              <a:buNone/>
            </a:pPr>
            <a:endParaRPr lang="fr-FR" sz="1700" dirty="0">
              <a:cs typeface="Calibri"/>
            </a:endParaRPr>
          </a:p>
        </p:txBody>
      </p:sp>
      <p:sp>
        <p:nvSpPr>
          <p:cNvPr id="4" name="Espace réservé du numéro de diapositive 3">
            <a:extLst>
              <a:ext uri="{FF2B5EF4-FFF2-40B4-BE49-F238E27FC236}">
                <a16:creationId xmlns:a16="http://schemas.microsoft.com/office/drawing/2014/main" id="{0ABFBAA8-66A4-6B1C-B8FE-F6D375ED1E11}"/>
              </a:ext>
            </a:extLst>
          </p:cNvPr>
          <p:cNvSpPr>
            <a:spLocks noGrp="1"/>
          </p:cNvSpPr>
          <p:nvPr>
            <p:ph type="sldNum" sz="quarter" idx="12"/>
          </p:nvPr>
        </p:nvSpPr>
        <p:spPr>
          <a:xfrm>
            <a:off x="8613648" y="6356350"/>
            <a:ext cx="2743200" cy="365125"/>
          </a:xfrm>
        </p:spPr>
        <p:txBody>
          <a:bodyPr>
            <a:normAutofit/>
          </a:bodyPr>
          <a:lstStyle/>
          <a:p>
            <a:pPr>
              <a:spcAft>
                <a:spcPts val="600"/>
              </a:spcAft>
            </a:pPr>
            <a:fld id="{D57F1E4F-1CFF-5643-939E-217C01CDF565}" type="slidenum">
              <a:rPr lang="en-US">
                <a:solidFill>
                  <a:schemeClr val="tx2">
                    <a:lumMod val="50000"/>
                    <a:lumOff val="50000"/>
                  </a:schemeClr>
                </a:solidFill>
              </a:rPr>
              <a:pPr>
                <a:spcAft>
                  <a:spcPts val="600"/>
                </a:spcAft>
              </a:pPr>
              <a:t>14</a:t>
            </a:fld>
            <a:endParaRPr lang="en-US">
              <a:solidFill>
                <a:schemeClr val="tx2">
                  <a:lumMod val="50000"/>
                  <a:lumOff val="50000"/>
                </a:schemeClr>
              </a:solidFill>
            </a:endParaRPr>
          </a:p>
        </p:txBody>
      </p:sp>
      <p:graphicFrame>
        <p:nvGraphicFramePr>
          <p:cNvPr id="6" name="Tableau 5">
            <a:extLst>
              <a:ext uri="{FF2B5EF4-FFF2-40B4-BE49-F238E27FC236}">
                <a16:creationId xmlns:a16="http://schemas.microsoft.com/office/drawing/2014/main" id="{A8BCEB2E-40A7-9569-DA50-6B4EE41E49A8}"/>
              </a:ext>
            </a:extLst>
          </p:cNvPr>
          <p:cNvGraphicFramePr>
            <a:graphicFrameLocks noGrp="1"/>
          </p:cNvGraphicFramePr>
          <p:nvPr>
            <p:extLst>
              <p:ext uri="{D42A27DB-BD31-4B8C-83A1-F6EECF244321}">
                <p14:modId xmlns:p14="http://schemas.microsoft.com/office/powerpoint/2010/main" val="2045555979"/>
              </p:ext>
            </p:extLst>
          </p:nvPr>
        </p:nvGraphicFramePr>
        <p:xfrm>
          <a:off x="5284579" y="630936"/>
          <a:ext cx="6328955" cy="5495547"/>
        </p:xfrm>
        <a:graphic>
          <a:graphicData uri="http://schemas.openxmlformats.org/drawingml/2006/table">
            <a:tbl>
              <a:tblPr firstRow="1" bandRow="1">
                <a:tableStyleId>{5C22544A-7EE6-4342-B048-85BDC9FD1C3A}</a:tableStyleId>
              </a:tblPr>
              <a:tblGrid>
                <a:gridCol w="1696863">
                  <a:extLst>
                    <a:ext uri="{9D8B030D-6E8A-4147-A177-3AD203B41FA5}">
                      <a16:colId xmlns:a16="http://schemas.microsoft.com/office/drawing/2014/main" val="3241870131"/>
                    </a:ext>
                  </a:extLst>
                </a:gridCol>
                <a:gridCol w="1523543">
                  <a:extLst>
                    <a:ext uri="{9D8B030D-6E8A-4147-A177-3AD203B41FA5}">
                      <a16:colId xmlns:a16="http://schemas.microsoft.com/office/drawing/2014/main" val="2785168657"/>
                    </a:ext>
                  </a:extLst>
                </a:gridCol>
                <a:gridCol w="1050261">
                  <a:extLst>
                    <a:ext uri="{9D8B030D-6E8A-4147-A177-3AD203B41FA5}">
                      <a16:colId xmlns:a16="http://schemas.microsoft.com/office/drawing/2014/main" val="525250463"/>
                    </a:ext>
                  </a:extLst>
                </a:gridCol>
                <a:gridCol w="2058288">
                  <a:extLst>
                    <a:ext uri="{9D8B030D-6E8A-4147-A177-3AD203B41FA5}">
                      <a16:colId xmlns:a16="http://schemas.microsoft.com/office/drawing/2014/main" val="1532590439"/>
                    </a:ext>
                  </a:extLst>
                </a:gridCol>
              </a:tblGrid>
              <a:tr h="439017">
                <a:tc>
                  <a:txBody>
                    <a:bodyPr/>
                    <a:lstStyle/>
                    <a:p>
                      <a:r>
                        <a:rPr lang="fr-FR" sz="1300">
                          <a:effectLst/>
                        </a:rPr>
                        <a:t>ILA</a:t>
                      </a:r>
                    </a:p>
                  </a:txBody>
                  <a:tcPr marL="0" marR="0" marT="0" marB="0" anchor="ctr"/>
                </a:tc>
                <a:tc>
                  <a:txBody>
                    <a:bodyPr/>
                    <a:lstStyle/>
                    <a:p>
                      <a:r>
                        <a:rPr lang="fr-FR" sz="1300">
                          <a:effectLst/>
                        </a:rPr>
                        <a:t>Area</a:t>
                      </a:r>
                    </a:p>
                  </a:txBody>
                  <a:tcPr marL="0" marR="0" marT="0" marB="0" anchor="ctr"/>
                </a:tc>
                <a:tc>
                  <a:txBody>
                    <a:bodyPr/>
                    <a:lstStyle/>
                    <a:p>
                      <a:r>
                        <a:rPr lang="fr-FR" sz="1300">
                          <a:effectLst/>
                        </a:rPr>
                        <a:t>Rank</a:t>
                      </a:r>
                    </a:p>
                  </a:txBody>
                  <a:tcPr marL="0" marR="0" marT="0" marB="0" anchor="ctr"/>
                </a:tc>
                <a:tc>
                  <a:txBody>
                    <a:bodyPr/>
                    <a:lstStyle/>
                    <a:p>
                      <a:r>
                        <a:rPr lang="fr-FR" sz="1300" dirty="0">
                          <a:effectLst/>
                        </a:rPr>
                        <a:t>Nb of </a:t>
                      </a:r>
                      <a:r>
                        <a:rPr lang="fr-FR" sz="1300" dirty="0" err="1">
                          <a:effectLst/>
                        </a:rPr>
                        <a:t>loanwords</a:t>
                      </a:r>
                      <a:r>
                        <a:rPr lang="fr-FR" sz="1300" dirty="0">
                          <a:effectLst/>
                        </a:rPr>
                        <a:t> in </a:t>
                      </a:r>
                      <a:r>
                        <a:rPr lang="fr-FR" sz="1300" i="1" dirty="0">
                          <a:effectLst/>
                        </a:rPr>
                        <a:t>Dixon et al</a:t>
                      </a:r>
                      <a:r>
                        <a:rPr lang="fr-FR" sz="1300" dirty="0">
                          <a:effectLst/>
                        </a:rPr>
                        <a:t> </a:t>
                      </a:r>
                      <a:r>
                        <a:rPr lang="fr-FR" sz="1300" i="1" dirty="0">
                          <a:effectLst/>
                        </a:rPr>
                        <a:t> 2006</a:t>
                      </a:r>
                    </a:p>
                  </a:txBody>
                  <a:tcPr marL="0" marR="0" marT="0" marB="0" anchor="ctr"/>
                </a:tc>
                <a:extLst>
                  <a:ext uri="{0D108BD9-81ED-4DB2-BD59-A6C34878D82A}">
                    <a16:rowId xmlns:a16="http://schemas.microsoft.com/office/drawing/2014/main" val="995042297"/>
                  </a:ext>
                </a:extLst>
              </a:tr>
              <a:tr h="243027">
                <a:tc>
                  <a:txBody>
                    <a:bodyPr/>
                    <a:lstStyle/>
                    <a:p>
                      <a:r>
                        <a:rPr lang="fr-FR" sz="1300">
                          <a:effectLst/>
                        </a:rPr>
                        <a:t>Nyungar</a:t>
                      </a:r>
                    </a:p>
                  </a:txBody>
                  <a:tcPr marL="0" marR="0" marT="0" marB="0" anchor="ctr"/>
                </a:tc>
                <a:tc>
                  <a:txBody>
                    <a:bodyPr/>
                    <a:lstStyle/>
                    <a:p>
                      <a:r>
                        <a:rPr lang="fr-FR" sz="1300">
                          <a:effectLst/>
                        </a:rPr>
                        <a:t>WA</a:t>
                      </a:r>
                    </a:p>
                  </a:txBody>
                  <a:tcPr marL="0" marR="0" marT="0" marB="0" anchor="ctr"/>
                </a:tc>
                <a:tc>
                  <a:txBody>
                    <a:bodyPr/>
                    <a:lstStyle/>
                    <a:p>
                      <a:r>
                        <a:rPr lang="fr-FR" sz="1300">
                          <a:effectLst/>
                        </a:rPr>
                        <a:t>1</a:t>
                      </a:r>
                    </a:p>
                  </a:txBody>
                  <a:tcPr marL="0" marR="0" marT="0" marB="0" anchor="ctr"/>
                </a:tc>
                <a:tc>
                  <a:txBody>
                    <a:bodyPr/>
                    <a:lstStyle/>
                    <a:p>
                      <a:pPr algn="r"/>
                      <a:r>
                        <a:rPr lang="fr-FR" sz="1300" dirty="0">
                          <a:effectLst/>
                        </a:rPr>
                        <a:t>60</a:t>
                      </a:r>
                    </a:p>
                  </a:txBody>
                  <a:tcPr marL="0" marR="0" marT="0" marB="0" anchor="ctr"/>
                </a:tc>
                <a:extLst>
                  <a:ext uri="{0D108BD9-81ED-4DB2-BD59-A6C34878D82A}">
                    <a16:rowId xmlns:a16="http://schemas.microsoft.com/office/drawing/2014/main" val="2482957492"/>
                  </a:ext>
                </a:extLst>
              </a:tr>
              <a:tr h="243027">
                <a:tc>
                  <a:txBody>
                    <a:bodyPr/>
                    <a:lstStyle/>
                    <a:p>
                      <a:r>
                        <a:rPr lang="fr-FR" sz="1300">
                          <a:effectLst/>
                        </a:rPr>
                        <a:t>Dharuk</a:t>
                      </a:r>
                    </a:p>
                  </a:txBody>
                  <a:tcPr marL="0" marR="0" marT="0" marB="0" anchor="ctr"/>
                </a:tc>
                <a:tc>
                  <a:txBody>
                    <a:bodyPr/>
                    <a:lstStyle/>
                    <a:p>
                      <a:r>
                        <a:rPr lang="fr-FR" sz="1300">
                          <a:effectLst/>
                        </a:rPr>
                        <a:t>NSW</a:t>
                      </a:r>
                    </a:p>
                  </a:txBody>
                  <a:tcPr marL="0" marR="0" marT="0" marB="0" anchor="ctr"/>
                </a:tc>
                <a:tc>
                  <a:txBody>
                    <a:bodyPr/>
                    <a:lstStyle/>
                    <a:p>
                      <a:r>
                        <a:rPr lang="fr-FR" sz="1300">
                          <a:effectLst/>
                        </a:rPr>
                        <a:t>2</a:t>
                      </a:r>
                    </a:p>
                  </a:txBody>
                  <a:tcPr marL="0" marR="0" marT="0" marB="0" anchor="ctr"/>
                </a:tc>
                <a:tc>
                  <a:txBody>
                    <a:bodyPr/>
                    <a:lstStyle/>
                    <a:p>
                      <a:pPr algn="r"/>
                      <a:r>
                        <a:rPr lang="fr-FR" sz="1300">
                          <a:effectLst/>
                        </a:rPr>
                        <a:t>56</a:t>
                      </a:r>
                    </a:p>
                  </a:txBody>
                  <a:tcPr marL="0" marR="0" marT="0" marB="0" anchor="ctr"/>
                </a:tc>
                <a:extLst>
                  <a:ext uri="{0D108BD9-81ED-4DB2-BD59-A6C34878D82A}">
                    <a16:rowId xmlns:a16="http://schemas.microsoft.com/office/drawing/2014/main" val="2267175039"/>
                  </a:ext>
                </a:extLst>
              </a:tr>
              <a:tr h="243027">
                <a:tc>
                  <a:txBody>
                    <a:bodyPr/>
                    <a:lstStyle/>
                    <a:p>
                      <a:r>
                        <a:rPr lang="fr-FR" sz="1300">
                          <a:effectLst/>
                        </a:rPr>
                        <a:t>Dharuk probably</a:t>
                      </a:r>
                    </a:p>
                  </a:txBody>
                  <a:tcPr marL="0" marR="0" marT="0" marB="0" anchor="ctr"/>
                </a:tc>
                <a:tc>
                  <a:txBody>
                    <a:bodyPr/>
                    <a:lstStyle/>
                    <a:p>
                      <a:r>
                        <a:rPr lang="fr-FR" sz="1300">
                          <a:effectLst/>
                        </a:rPr>
                        <a:t>NSW</a:t>
                      </a:r>
                    </a:p>
                  </a:txBody>
                  <a:tcPr marL="0" marR="0" marT="0" marB="0" anchor="ctr"/>
                </a:tc>
                <a:tc>
                  <a:txBody>
                    <a:bodyPr/>
                    <a:lstStyle/>
                    <a:p>
                      <a:r>
                        <a:rPr lang="fr-FR" sz="1300">
                          <a:effectLst/>
                        </a:rPr>
                        <a:t>2</a:t>
                      </a:r>
                    </a:p>
                  </a:txBody>
                  <a:tcPr marL="0" marR="0" marT="0" marB="0" anchor="ctr"/>
                </a:tc>
                <a:tc>
                  <a:txBody>
                    <a:bodyPr/>
                    <a:lstStyle/>
                    <a:p>
                      <a:pPr algn="r"/>
                      <a:r>
                        <a:rPr lang="fr-FR" sz="1300">
                          <a:effectLst/>
                        </a:rPr>
                        <a:t>2</a:t>
                      </a:r>
                    </a:p>
                  </a:txBody>
                  <a:tcPr marL="0" marR="0" marT="0" marB="0" anchor="ctr"/>
                </a:tc>
                <a:extLst>
                  <a:ext uri="{0D108BD9-81ED-4DB2-BD59-A6C34878D82A}">
                    <a16:rowId xmlns:a16="http://schemas.microsoft.com/office/drawing/2014/main" val="736008926"/>
                  </a:ext>
                </a:extLst>
              </a:tr>
              <a:tr h="243027">
                <a:tc>
                  <a:txBody>
                    <a:bodyPr/>
                    <a:lstStyle/>
                    <a:p>
                      <a:r>
                        <a:rPr lang="fr-FR" sz="1300">
                          <a:effectLst/>
                        </a:rPr>
                        <a:t>Wiradhuri</a:t>
                      </a:r>
                    </a:p>
                  </a:txBody>
                  <a:tcPr marL="0" marR="0" marT="0" marB="0" anchor="ctr"/>
                </a:tc>
                <a:tc>
                  <a:txBody>
                    <a:bodyPr/>
                    <a:lstStyle/>
                    <a:p>
                      <a:r>
                        <a:rPr lang="fr-FR" sz="1300">
                          <a:effectLst/>
                        </a:rPr>
                        <a:t>NSW</a:t>
                      </a:r>
                    </a:p>
                  </a:txBody>
                  <a:tcPr marL="0" marR="0" marT="0" marB="0" anchor="ctr"/>
                </a:tc>
                <a:tc>
                  <a:txBody>
                    <a:bodyPr/>
                    <a:lstStyle/>
                    <a:p>
                      <a:r>
                        <a:rPr lang="fr-FR" sz="1300">
                          <a:effectLst/>
                        </a:rPr>
                        <a:t>3</a:t>
                      </a:r>
                    </a:p>
                  </a:txBody>
                  <a:tcPr marL="0" marR="0" marT="0" marB="0" anchor="ctr"/>
                </a:tc>
                <a:tc>
                  <a:txBody>
                    <a:bodyPr/>
                    <a:lstStyle/>
                    <a:p>
                      <a:pPr algn="r"/>
                      <a:r>
                        <a:rPr lang="fr-FR" sz="1300">
                          <a:effectLst/>
                        </a:rPr>
                        <a:t>23</a:t>
                      </a:r>
                    </a:p>
                  </a:txBody>
                  <a:tcPr marL="0" marR="0" marT="0" marB="0" anchor="ctr"/>
                </a:tc>
                <a:extLst>
                  <a:ext uri="{0D108BD9-81ED-4DB2-BD59-A6C34878D82A}">
                    <a16:rowId xmlns:a16="http://schemas.microsoft.com/office/drawing/2014/main" val="3050862848"/>
                  </a:ext>
                </a:extLst>
              </a:tr>
              <a:tr h="439017">
                <a:tc>
                  <a:txBody>
                    <a:bodyPr/>
                    <a:lstStyle/>
                    <a:p>
                      <a:r>
                        <a:rPr lang="fr-FR" sz="1300">
                          <a:effectLst/>
                        </a:rPr>
                        <a:t>Western Desert language</a:t>
                      </a:r>
                    </a:p>
                  </a:txBody>
                  <a:tcPr marL="0" marR="0" marT="0" marB="0" anchor="ctr"/>
                </a:tc>
                <a:tc>
                  <a:txBody>
                    <a:bodyPr/>
                    <a:lstStyle/>
                    <a:p>
                      <a:r>
                        <a:rPr lang="fr-FR" sz="1300">
                          <a:effectLst/>
                        </a:rPr>
                        <a:t>NT, SA, WA</a:t>
                      </a:r>
                    </a:p>
                  </a:txBody>
                  <a:tcPr marL="0" marR="0" marT="0" marB="0" anchor="ctr"/>
                </a:tc>
                <a:tc>
                  <a:txBody>
                    <a:bodyPr/>
                    <a:lstStyle/>
                    <a:p>
                      <a:r>
                        <a:rPr lang="fr-FR" sz="1300">
                          <a:effectLst/>
                        </a:rPr>
                        <a:t>4</a:t>
                      </a:r>
                    </a:p>
                  </a:txBody>
                  <a:tcPr marL="0" marR="0" marT="0" marB="0" anchor="ctr"/>
                </a:tc>
                <a:tc>
                  <a:txBody>
                    <a:bodyPr/>
                    <a:lstStyle/>
                    <a:p>
                      <a:pPr algn="r"/>
                      <a:r>
                        <a:rPr lang="fr-FR" sz="1300">
                          <a:effectLst/>
                        </a:rPr>
                        <a:t>20</a:t>
                      </a:r>
                    </a:p>
                  </a:txBody>
                  <a:tcPr marL="0" marR="0" marT="0" marB="0" anchor="ctr"/>
                </a:tc>
                <a:extLst>
                  <a:ext uri="{0D108BD9-81ED-4DB2-BD59-A6C34878D82A}">
                    <a16:rowId xmlns:a16="http://schemas.microsoft.com/office/drawing/2014/main" val="2777244192"/>
                  </a:ext>
                </a:extLst>
              </a:tr>
              <a:tr h="243027">
                <a:tc>
                  <a:txBody>
                    <a:bodyPr/>
                    <a:lstStyle/>
                    <a:p>
                      <a:r>
                        <a:rPr lang="fr-FR" sz="1300">
                          <a:effectLst/>
                        </a:rPr>
                        <a:t>Yagara</a:t>
                      </a:r>
                    </a:p>
                  </a:txBody>
                  <a:tcPr marL="0" marR="0" marT="0" marB="0" anchor="ctr"/>
                </a:tc>
                <a:tc>
                  <a:txBody>
                    <a:bodyPr/>
                    <a:lstStyle/>
                    <a:p>
                      <a:r>
                        <a:rPr lang="fr-FR" sz="1300">
                          <a:effectLst/>
                        </a:rPr>
                        <a:t>QLD</a:t>
                      </a:r>
                    </a:p>
                  </a:txBody>
                  <a:tcPr marL="0" marR="0" marT="0" marB="0" anchor="ctr"/>
                </a:tc>
                <a:tc>
                  <a:txBody>
                    <a:bodyPr/>
                    <a:lstStyle/>
                    <a:p>
                      <a:r>
                        <a:rPr lang="fr-FR" sz="1300">
                          <a:effectLst/>
                        </a:rPr>
                        <a:t>5</a:t>
                      </a:r>
                    </a:p>
                  </a:txBody>
                  <a:tcPr marL="0" marR="0" marT="0" marB="0" anchor="ctr"/>
                </a:tc>
                <a:tc>
                  <a:txBody>
                    <a:bodyPr/>
                    <a:lstStyle/>
                    <a:p>
                      <a:pPr algn="r"/>
                      <a:r>
                        <a:rPr lang="fr-FR" sz="1300">
                          <a:effectLst/>
                        </a:rPr>
                        <a:t>18</a:t>
                      </a:r>
                    </a:p>
                  </a:txBody>
                  <a:tcPr marL="0" marR="0" marT="0" marB="0" anchor="ctr"/>
                </a:tc>
                <a:extLst>
                  <a:ext uri="{0D108BD9-81ED-4DB2-BD59-A6C34878D82A}">
                    <a16:rowId xmlns:a16="http://schemas.microsoft.com/office/drawing/2014/main" val="2939053629"/>
                  </a:ext>
                </a:extLst>
              </a:tr>
              <a:tr h="243027">
                <a:tc>
                  <a:txBody>
                    <a:bodyPr/>
                    <a:lstStyle/>
                    <a:p>
                      <a:r>
                        <a:rPr lang="fr-FR" sz="1300">
                          <a:effectLst/>
                        </a:rPr>
                        <a:t>Kamilaroi</a:t>
                      </a:r>
                    </a:p>
                  </a:txBody>
                  <a:tcPr marL="0" marR="0" marT="0" marB="0" anchor="ctr"/>
                </a:tc>
                <a:tc>
                  <a:txBody>
                    <a:bodyPr/>
                    <a:lstStyle/>
                    <a:p>
                      <a:r>
                        <a:rPr lang="fr-FR" sz="1300">
                          <a:effectLst/>
                        </a:rPr>
                        <a:t>NSW</a:t>
                      </a:r>
                    </a:p>
                  </a:txBody>
                  <a:tcPr marL="0" marR="0" marT="0" marB="0" anchor="ctr"/>
                </a:tc>
                <a:tc>
                  <a:txBody>
                    <a:bodyPr/>
                    <a:lstStyle/>
                    <a:p>
                      <a:r>
                        <a:rPr lang="fr-FR" sz="1300">
                          <a:effectLst/>
                        </a:rPr>
                        <a:t>6</a:t>
                      </a:r>
                    </a:p>
                  </a:txBody>
                  <a:tcPr marL="0" marR="0" marT="0" marB="0" anchor="ctr"/>
                </a:tc>
                <a:tc>
                  <a:txBody>
                    <a:bodyPr/>
                    <a:lstStyle/>
                    <a:p>
                      <a:pPr algn="r"/>
                      <a:r>
                        <a:rPr lang="fr-FR" sz="1300">
                          <a:effectLst/>
                        </a:rPr>
                        <a:t>15</a:t>
                      </a:r>
                    </a:p>
                  </a:txBody>
                  <a:tcPr marL="0" marR="0" marT="0" marB="0" anchor="ctr"/>
                </a:tc>
                <a:extLst>
                  <a:ext uri="{0D108BD9-81ED-4DB2-BD59-A6C34878D82A}">
                    <a16:rowId xmlns:a16="http://schemas.microsoft.com/office/drawing/2014/main" val="286078711"/>
                  </a:ext>
                </a:extLst>
              </a:tr>
              <a:tr h="243027">
                <a:tc>
                  <a:txBody>
                    <a:bodyPr/>
                    <a:lstStyle/>
                    <a:p>
                      <a:r>
                        <a:rPr lang="fr-FR" sz="1300">
                          <a:effectLst/>
                        </a:rPr>
                        <a:t>Gaurna</a:t>
                      </a:r>
                    </a:p>
                  </a:txBody>
                  <a:tcPr marL="0" marR="0" marT="0" marB="0" anchor="ctr"/>
                </a:tc>
                <a:tc>
                  <a:txBody>
                    <a:bodyPr/>
                    <a:lstStyle/>
                    <a:p>
                      <a:r>
                        <a:rPr lang="fr-FR" sz="1300">
                          <a:effectLst/>
                        </a:rPr>
                        <a:t>SA</a:t>
                      </a:r>
                    </a:p>
                  </a:txBody>
                  <a:tcPr marL="0" marR="0" marT="0" marB="0" anchor="ctr"/>
                </a:tc>
                <a:tc>
                  <a:txBody>
                    <a:bodyPr/>
                    <a:lstStyle/>
                    <a:p>
                      <a:r>
                        <a:rPr lang="fr-FR" sz="1300">
                          <a:effectLst/>
                        </a:rPr>
                        <a:t>7</a:t>
                      </a:r>
                    </a:p>
                  </a:txBody>
                  <a:tcPr marL="0" marR="0" marT="0" marB="0" anchor="ctr"/>
                </a:tc>
                <a:tc>
                  <a:txBody>
                    <a:bodyPr/>
                    <a:lstStyle/>
                    <a:p>
                      <a:pPr algn="r"/>
                      <a:r>
                        <a:rPr lang="fr-FR" sz="1300">
                          <a:effectLst/>
                        </a:rPr>
                        <a:t>13</a:t>
                      </a:r>
                    </a:p>
                  </a:txBody>
                  <a:tcPr marL="0" marR="0" marT="0" marB="0" anchor="ctr"/>
                </a:tc>
                <a:extLst>
                  <a:ext uri="{0D108BD9-81ED-4DB2-BD59-A6C34878D82A}">
                    <a16:rowId xmlns:a16="http://schemas.microsoft.com/office/drawing/2014/main" val="1416302880"/>
                  </a:ext>
                </a:extLst>
              </a:tr>
              <a:tr h="243027">
                <a:tc>
                  <a:txBody>
                    <a:bodyPr/>
                    <a:lstStyle/>
                    <a:p>
                      <a:r>
                        <a:rPr lang="fr-FR" sz="1300">
                          <a:effectLst/>
                        </a:rPr>
                        <a:t>Wemba-wemba</a:t>
                      </a:r>
                    </a:p>
                  </a:txBody>
                  <a:tcPr marL="0" marR="0" marT="0" marB="0" anchor="ctr"/>
                </a:tc>
                <a:tc>
                  <a:txBody>
                    <a:bodyPr/>
                    <a:lstStyle/>
                    <a:p>
                      <a:r>
                        <a:rPr lang="fr-FR" sz="1300">
                          <a:effectLst/>
                        </a:rPr>
                        <a:t>NSW</a:t>
                      </a:r>
                    </a:p>
                  </a:txBody>
                  <a:tcPr marL="0" marR="0" marT="0" marB="0" anchor="ctr"/>
                </a:tc>
                <a:tc>
                  <a:txBody>
                    <a:bodyPr/>
                    <a:lstStyle/>
                    <a:p>
                      <a:r>
                        <a:rPr lang="fr-FR" sz="1300">
                          <a:effectLst/>
                        </a:rPr>
                        <a:t>8</a:t>
                      </a:r>
                    </a:p>
                  </a:txBody>
                  <a:tcPr marL="0" marR="0" marT="0" marB="0" anchor="ctr"/>
                </a:tc>
                <a:tc>
                  <a:txBody>
                    <a:bodyPr/>
                    <a:lstStyle/>
                    <a:p>
                      <a:pPr algn="r"/>
                      <a:r>
                        <a:rPr lang="fr-FR" sz="1300">
                          <a:effectLst/>
                        </a:rPr>
                        <a:t>11</a:t>
                      </a:r>
                    </a:p>
                  </a:txBody>
                  <a:tcPr marL="0" marR="0" marT="0" marB="0" anchor="ctr"/>
                </a:tc>
                <a:extLst>
                  <a:ext uri="{0D108BD9-81ED-4DB2-BD59-A6C34878D82A}">
                    <a16:rowId xmlns:a16="http://schemas.microsoft.com/office/drawing/2014/main" val="4175095884"/>
                  </a:ext>
                </a:extLst>
              </a:tr>
              <a:tr h="243027">
                <a:tc>
                  <a:txBody>
                    <a:bodyPr/>
                    <a:lstStyle/>
                    <a:p>
                      <a:r>
                        <a:rPr lang="fr-FR" sz="1300">
                          <a:effectLst/>
                        </a:rPr>
                        <a:t>Yuwaalaraay</a:t>
                      </a:r>
                    </a:p>
                  </a:txBody>
                  <a:tcPr marL="0" marR="0" marT="0" marB="0" anchor="ctr"/>
                </a:tc>
                <a:tc>
                  <a:txBody>
                    <a:bodyPr/>
                    <a:lstStyle/>
                    <a:p>
                      <a:r>
                        <a:rPr lang="fr-FR" sz="1300">
                          <a:effectLst/>
                        </a:rPr>
                        <a:t>NSW, QLD</a:t>
                      </a:r>
                    </a:p>
                  </a:txBody>
                  <a:tcPr marL="0" marR="0" marT="0" marB="0" anchor="ctr"/>
                </a:tc>
                <a:tc>
                  <a:txBody>
                    <a:bodyPr/>
                    <a:lstStyle/>
                    <a:p>
                      <a:r>
                        <a:rPr lang="fr-FR" sz="1300">
                          <a:effectLst/>
                        </a:rPr>
                        <a:t>9</a:t>
                      </a:r>
                    </a:p>
                  </a:txBody>
                  <a:tcPr marL="0" marR="0" marT="0" marB="0" anchor="ctr"/>
                </a:tc>
                <a:tc>
                  <a:txBody>
                    <a:bodyPr/>
                    <a:lstStyle/>
                    <a:p>
                      <a:pPr algn="r"/>
                      <a:r>
                        <a:rPr lang="fr-FR" sz="1300">
                          <a:effectLst/>
                        </a:rPr>
                        <a:t>10</a:t>
                      </a:r>
                    </a:p>
                  </a:txBody>
                  <a:tcPr marL="0" marR="0" marT="0" marB="0" anchor="ctr"/>
                </a:tc>
                <a:extLst>
                  <a:ext uri="{0D108BD9-81ED-4DB2-BD59-A6C34878D82A}">
                    <a16:rowId xmlns:a16="http://schemas.microsoft.com/office/drawing/2014/main" val="2858079498"/>
                  </a:ext>
                </a:extLst>
              </a:tr>
              <a:tr h="243027">
                <a:tc>
                  <a:txBody>
                    <a:bodyPr/>
                    <a:lstStyle/>
                    <a:p>
                      <a:r>
                        <a:rPr lang="fr-FR" sz="1300">
                          <a:effectLst/>
                        </a:rPr>
                        <a:t>Diyari</a:t>
                      </a:r>
                    </a:p>
                  </a:txBody>
                  <a:tcPr marL="0" marR="0" marT="0" marB="0" anchor="ctr"/>
                </a:tc>
                <a:tc>
                  <a:txBody>
                    <a:bodyPr/>
                    <a:lstStyle/>
                    <a:p>
                      <a:r>
                        <a:rPr lang="fr-FR" sz="1300">
                          <a:effectLst/>
                        </a:rPr>
                        <a:t>SA</a:t>
                      </a:r>
                    </a:p>
                  </a:txBody>
                  <a:tcPr marL="0" marR="0" marT="0" marB="0" anchor="ctr"/>
                </a:tc>
                <a:tc>
                  <a:txBody>
                    <a:bodyPr/>
                    <a:lstStyle/>
                    <a:p>
                      <a:r>
                        <a:rPr lang="fr-FR" sz="1300">
                          <a:effectLst/>
                        </a:rPr>
                        <a:t>10</a:t>
                      </a:r>
                    </a:p>
                  </a:txBody>
                  <a:tcPr marL="0" marR="0" marT="0" marB="0" anchor="ctr"/>
                </a:tc>
                <a:tc>
                  <a:txBody>
                    <a:bodyPr/>
                    <a:lstStyle/>
                    <a:p>
                      <a:pPr algn="r"/>
                      <a:r>
                        <a:rPr lang="fr-FR" sz="1300">
                          <a:effectLst/>
                        </a:rPr>
                        <a:t>9</a:t>
                      </a:r>
                    </a:p>
                  </a:txBody>
                  <a:tcPr marL="0" marR="0" marT="0" marB="0" anchor="ctr"/>
                </a:tc>
                <a:extLst>
                  <a:ext uri="{0D108BD9-81ED-4DB2-BD59-A6C34878D82A}">
                    <a16:rowId xmlns:a16="http://schemas.microsoft.com/office/drawing/2014/main" val="3821576580"/>
                  </a:ext>
                </a:extLst>
              </a:tr>
              <a:tr h="243027">
                <a:tc>
                  <a:txBody>
                    <a:bodyPr/>
                    <a:lstStyle/>
                    <a:p>
                      <a:r>
                        <a:rPr lang="fr-FR" sz="1300">
                          <a:effectLst/>
                        </a:rPr>
                        <a:t>Aranda</a:t>
                      </a:r>
                    </a:p>
                  </a:txBody>
                  <a:tcPr marL="0" marR="0" marT="0" marB="0" anchor="ctr"/>
                </a:tc>
                <a:tc>
                  <a:txBody>
                    <a:bodyPr/>
                    <a:lstStyle/>
                    <a:p>
                      <a:r>
                        <a:rPr lang="fr-FR" sz="1300">
                          <a:effectLst/>
                        </a:rPr>
                        <a:t>NT</a:t>
                      </a:r>
                    </a:p>
                  </a:txBody>
                  <a:tcPr marL="0" marR="0" marT="0" marB="0" anchor="ctr"/>
                </a:tc>
                <a:tc>
                  <a:txBody>
                    <a:bodyPr/>
                    <a:lstStyle/>
                    <a:p>
                      <a:r>
                        <a:rPr lang="fr-FR" sz="1300">
                          <a:effectLst/>
                        </a:rPr>
                        <a:t>11</a:t>
                      </a:r>
                    </a:p>
                  </a:txBody>
                  <a:tcPr marL="0" marR="0" marT="0" marB="0" anchor="ctr"/>
                </a:tc>
                <a:tc>
                  <a:txBody>
                    <a:bodyPr/>
                    <a:lstStyle/>
                    <a:p>
                      <a:pPr algn="r"/>
                      <a:r>
                        <a:rPr lang="fr-FR" sz="1300">
                          <a:effectLst/>
                        </a:rPr>
                        <a:t>8</a:t>
                      </a:r>
                    </a:p>
                  </a:txBody>
                  <a:tcPr marL="0" marR="0" marT="0" marB="0" anchor="ctr"/>
                </a:tc>
                <a:extLst>
                  <a:ext uri="{0D108BD9-81ED-4DB2-BD59-A6C34878D82A}">
                    <a16:rowId xmlns:a16="http://schemas.microsoft.com/office/drawing/2014/main" val="1160307591"/>
                  </a:ext>
                </a:extLst>
              </a:tr>
              <a:tr h="243027">
                <a:tc>
                  <a:txBody>
                    <a:bodyPr/>
                    <a:lstStyle/>
                    <a:p>
                      <a:r>
                        <a:rPr lang="fr-FR" sz="1300">
                          <a:effectLst/>
                        </a:rPr>
                        <a:t>Dyirbal</a:t>
                      </a:r>
                    </a:p>
                  </a:txBody>
                  <a:tcPr marL="0" marR="0" marT="0" marB="0" anchor="ctr"/>
                </a:tc>
                <a:tc>
                  <a:txBody>
                    <a:bodyPr/>
                    <a:lstStyle/>
                    <a:p>
                      <a:r>
                        <a:rPr lang="fr-FR" sz="1300">
                          <a:effectLst/>
                        </a:rPr>
                        <a:t>QLD</a:t>
                      </a:r>
                    </a:p>
                  </a:txBody>
                  <a:tcPr marL="0" marR="0" marT="0" marB="0" anchor="ctr"/>
                </a:tc>
                <a:tc>
                  <a:txBody>
                    <a:bodyPr/>
                    <a:lstStyle/>
                    <a:p>
                      <a:r>
                        <a:rPr lang="fr-FR" sz="1300">
                          <a:effectLst/>
                        </a:rPr>
                        <a:t>12</a:t>
                      </a:r>
                    </a:p>
                  </a:txBody>
                  <a:tcPr marL="0" marR="0" marT="0" marB="0" anchor="ctr"/>
                </a:tc>
                <a:tc>
                  <a:txBody>
                    <a:bodyPr/>
                    <a:lstStyle/>
                    <a:p>
                      <a:pPr algn="r"/>
                      <a:r>
                        <a:rPr lang="fr-FR" sz="1300">
                          <a:effectLst/>
                        </a:rPr>
                        <a:t>8</a:t>
                      </a:r>
                    </a:p>
                  </a:txBody>
                  <a:tcPr marL="0" marR="0" marT="0" marB="0" anchor="ctr"/>
                </a:tc>
                <a:extLst>
                  <a:ext uri="{0D108BD9-81ED-4DB2-BD59-A6C34878D82A}">
                    <a16:rowId xmlns:a16="http://schemas.microsoft.com/office/drawing/2014/main" val="3612026050"/>
                  </a:ext>
                </a:extLst>
              </a:tr>
              <a:tr h="243027">
                <a:tc>
                  <a:txBody>
                    <a:bodyPr/>
                    <a:lstStyle/>
                    <a:p>
                      <a:r>
                        <a:rPr lang="fr-FR" sz="1300">
                          <a:effectLst/>
                        </a:rPr>
                        <a:t>Yaralde</a:t>
                      </a:r>
                    </a:p>
                  </a:txBody>
                  <a:tcPr marL="0" marR="0" marT="0" marB="0" anchor="ctr"/>
                </a:tc>
                <a:tc>
                  <a:txBody>
                    <a:bodyPr/>
                    <a:lstStyle/>
                    <a:p>
                      <a:r>
                        <a:rPr lang="fr-FR" sz="1300">
                          <a:effectLst/>
                        </a:rPr>
                        <a:t>SA</a:t>
                      </a:r>
                    </a:p>
                  </a:txBody>
                  <a:tcPr marL="0" marR="0" marT="0" marB="0" anchor="ctr"/>
                </a:tc>
                <a:tc>
                  <a:txBody>
                    <a:bodyPr/>
                    <a:lstStyle/>
                    <a:p>
                      <a:r>
                        <a:rPr lang="fr-FR" sz="1300">
                          <a:effectLst/>
                        </a:rPr>
                        <a:t>13</a:t>
                      </a:r>
                    </a:p>
                  </a:txBody>
                  <a:tcPr marL="0" marR="0" marT="0" marB="0" anchor="ctr"/>
                </a:tc>
                <a:tc>
                  <a:txBody>
                    <a:bodyPr/>
                    <a:lstStyle/>
                    <a:p>
                      <a:pPr algn="r"/>
                      <a:r>
                        <a:rPr lang="fr-FR" sz="1300">
                          <a:effectLst/>
                        </a:rPr>
                        <a:t>8</a:t>
                      </a:r>
                    </a:p>
                  </a:txBody>
                  <a:tcPr marL="0" marR="0" marT="0" marB="0" anchor="ctr"/>
                </a:tc>
                <a:extLst>
                  <a:ext uri="{0D108BD9-81ED-4DB2-BD59-A6C34878D82A}">
                    <a16:rowId xmlns:a16="http://schemas.microsoft.com/office/drawing/2014/main" val="191964983"/>
                  </a:ext>
                </a:extLst>
              </a:tr>
              <a:tr h="243027">
                <a:tc>
                  <a:txBody>
                    <a:bodyPr/>
                    <a:lstStyle/>
                    <a:p>
                      <a:r>
                        <a:rPr lang="fr-FR" sz="1300">
                          <a:effectLst/>
                        </a:rPr>
                        <a:t>Wuywurung</a:t>
                      </a:r>
                    </a:p>
                  </a:txBody>
                  <a:tcPr marL="0" marR="0" marT="0" marB="0" anchor="ctr"/>
                </a:tc>
                <a:tc>
                  <a:txBody>
                    <a:bodyPr/>
                    <a:lstStyle/>
                    <a:p>
                      <a:r>
                        <a:rPr lang="fr-FR" sz="1300">
                          <a:effectLst/>
                        </a:rPr>
                        <a:t>VIC</a:t>
                      </a:r>
                    </a:p>
                  </a:txBody>
                  <a:tcPr marL="0" marR="0" marT="0" marB="0" anchor="ctr"/>
                </a:tc>
                <a:tc>
                  <a:txBody>
                    <a:bodyPr/>
                    <a:lstStyle/>
                    <a:p>
                      <a:r>
                        <a:rPr lang="fr-FR" sz="1300">
                          <a:effectLst/>
                        </a:rPr>
                        <a:t>14</a:t>
                      </a:r>
                    </a:p>
                  </a:txBody>
                  <a:tcPr marL="0" marR="0" marT="0" marB="0" anchor="ctr"/>
                </a:tc>
                <a:tc>
                  <a:txBody>
                    <a:bodyPr/>
                    <a:lstStyle/>
                    <a:p>
                      <a:pPr algn="r"/>
                      <a:r>
                        <a:rPr lang="fr-FR" sz="1300">
                          <a:effectLst/>
                        </a:rPr>
                        <a:t>7</a:t>
                      </a:r>
                    </a:p>
                  </a:txBody>
                  <a:tcPr marL="0" marR="0" marT="0" marB="0" anchor="ctr"/>
                </a:tc>
                <a:extLst>
                  <a:ext uri="{0D108BD9-81ED-4DB2-BD59-A6C34878D82A}">
                    <a16:rowId xmlns:a16="http://schemas.microsoft.com/office/drawing/2014/main" val="318401559"/>
                  </a:ext>
                </a:extLst>
              </a:tr>
              <a:tr h="243027">
                <a:tc>
                  <a:txBody>
                    <a:bodyPr/>
                    <a:lstStyle/>
                    <a:p>
                      <a:r>
                        <a:rPr lang="fr-FR" sz="1300">
                          <a:effectLst/>
                        </a:rPr>
                        <a:t>Nhanta</a:t>
                      </a:r>
                    </a:p>
                  </a:txBody>
                  <a:tcPr marL="0" marR="0" marT="0" marB="0" anchor="ctr"/>
                </a:tc>
                <a:tc>
                  <a:txBody>
                    <a:bodyPr/>
                    <a:lstStyle/>
                    <a:p>
                      <a:r>
                        <a:rPr lang="fr-FR" sz="1300">
                          <a:effectLst/>
                        </a:rPr>
                        <a:t>WA</a:t>
                      </a:r>
                    </a:p>
                  </a:txBody>
                  <a:tcPr marL="0" marR="0" marT="0" marB="0" anchor="ctr"/>
                </a:tc>
                <a:tc>
                  <a:txBody>
                    <a:bodyPr/>
                    <a:lstStyle/>
                    <a:p>
                      <a:r>
                        <a:rPr lang="fr-FR" sz="1300">
                          <a:effectLst/>
                        </a:rPr>
                        <a:t>15</a:t>
                      </a:r>
                    </a:p>
                  </a:txBody>
                  <a:tcPr marL="0" marR="0" marT="0" marB="0" anchor="ctr"/>
                </a:tc>
                <a:tc>
                  <a:txBody>
                    <a:bodyPr/>
                    <a:lstStyle/>
                    <a:p>
                      <a:pPr algn="r"/>
                      <a:r>
                        <a:rPr lang="fr-FR" sz="1300">
                          <a:effectLst/>
                        </a:rPr>
                        <a:t>6</a:t>
                      </a:r>
                    </a:p>
                  </a:txBody>
                  <a:tcPr marL="0" marR="0" marT="0" marB="0" anchor="ctr"/>
                </a:tc>
                <a:extLst>
                  <a:ext uri="{0D108BD9-81ED-4DB2-BD59-A6C34878D82A}">
                    <a16:rowId xmlns:a16="http://schemas.microsoft.com/office/drawing/2014/main" val="1085778500"/>
                  </a:ext>
                </a:extLst>
              </a:tr>
              <a:tr h="243027">
                <a:tc>
                  <a:txBody>
                    <a:bodyPr/>
                    <a:lstStyle/>
                    <a:p>
                      <a:r>
                        <a:rPr lang="fr-FR" sz="1300">
                          <a:effectLst/>
                        </a:rPr>
                        <a:t>Wathawurung</a:t>
                      </a:r>
                    </a:p>
                  </a:txBody>
                  <a:tcPr marL="0" marR="0" marT="0" marB="0" anchor="ctr"/>
                </a:tc>
                <a:tc>
                  <a:txBody>
                    <a:bodyPr/>
                    <a:lstStyle/>
                    <a:p>
                      <a:r>
                        <a:rPr lang="fr-FR" sz="1300">
                          <a:effectLst/>
                        </a:rPr>
                        <a:t>VIC</a:t>
                      </a:r>
                    </a:p>
                  </a:txBody>
                  <a:tcPr marL="0" marR="0" marT="0" marB="0" anchor="ctr"/>
                </a:tc>
                <a:tc>
                  <a:txBody>
                    <a:bodyPr/>
                    <a:lstStyle/>
                    <a:p>
                      <a:r>
                        <a:rPr lang="fr-FR" sz="1300">
                          <a:effectLst/>
                        </a:rPr>
                        <a:t>16</a:t>
                      </a:r>
                    </a:p>
                  </a:txBody>
                  <a:tcPr marL="0" marR="0" marT="0" marB="0" anchor="ctr"/>
                </a:tc>
                <a:tc>
                  <a:txBody>
                    <a:bodyPr/>
                    <a:lstStyle/>
                    <a:p>
                      <a:pPr algn="r"/>
                      <a:r>
                        <a:rPr lang="fr-FR" sz="1300">
                          <a:effectLst/>
                        </a:rPr>
                        <a:t>6</a:t>
                      </a:r>
                    </a:p>
                  </a:txBody>
                  <a:tcPr marL="0" marR="0" marT="0" marB="0" anchor="ctr"/>
                </a:tc>
                <a:extLst>
                  <a:ext uri="{0D108BD9-81ED-4DB2-BD59-A6C34878D82A}">
                    <a16:rowId xmlns:a16="http://schemas.microsoft.com/office/drawing/2014/main" val="1211224883"/>
                  </a:ext>
                </a:extLst>
              </a:tr>
              <a:tr h="243027">
                <a:tc>
                  <a:txBody>
                    <a:bodyPr/>
                    <a:lstStyle/>
                    <a:p>
                      <a:r>
                        <a:rPr lang="fr-FR" sz="1300">
                          <a:effectLst/>
                        </a:rPr>
                        <a:t>Yindjibarndi</a:t>
                      </a:r>
                    </a:p>
                  </a:txBody>
                  <a:tcPr marL="0" marR="0" marT="0" marB="0" anchor="ctr"/>
                </a:tc>
                <a:tc>
                  <a:txBody>
                    <a:bodyPr/>
                    <a:lstStyle/>
                    <a:p>
                      <a:r>
                        <a:rPr lang="fr-FR" sz="1300">
                          <a:effectLst/>
                        </a:rPr>
                        <a:t>WA</a:t>
                      </a:r>
                    </a:p>
                  </a:txBody>
                  <a:tcPr marL="0" marR="0" marT="0" marB="0" anchor="ctr"/>
                </a:tc>
                <a:tc>
                  <a:txBody>
                    <a:bodyPr/>
                    <a:lstStyle/>
                    <a:p>
                      <a:r>
                        <a:rPr lang="fr-FR" sz="1300">
                          <a:effectLst/>
                        </a:rPr>
                        <a:t>17</a:t>
                      </a:r>
                    </a:p>
                  </a:txBody>
                  <a:tcPr marL="0" marR="0" marT="0" marB="0" anchor="ctr"/>
                </a:tc>
                <a:tc>
                  <a:txBody>
                    <a:bodyPr/>
                    <a:lstStyle/>
                    <a:p>
                      <a:pPr algn="r"/>
                      <a:r>
                        <a:rPr lang="fr-FR" sz="1300">
                          <a:effectLst/>
                        </a:rPr>
                        <a:t>6</a:t>
                      </a:r>
                    </a:p>
                  </a:txBody>
                  <a:tcPr marL="0" marR="0" marT="0" marB="0" anchor="ctr"/>
                </a:tc>
                <a:extLst>
                  <a:ext uri="{0D108BD9-81ED-4DB2-BD59-A6C34878D82A}">
                    <a16:rowId xmlns:a16="http://schemas.microsoft.com/office/drawing/2014/main" val="4192055504"/>
                  </a:ext>
                </a:extLst>
              </a:tr>
              <a:tr h="243027">
                <a:tc>
                  <a:txBody>
                    <a:bodyPr/>
                    <a:lstStyle/>
                    <a:p>
                      <a:r>
                        <a:rPr lang="fr-FR" sz="1300">
                          <a:effectLst/>
                        </a:rPr>
                        <a:t>Panyjima</a:t>
                      </a:r>
                    </a:p>
                  </a:txBody>
                  <a:tcPr marL="0" marR="0" marT="0" marB="0" anchor="ctr"/>
                </a:tc>
                <a:tc>
                  <a:txBody>
                    <a:bodyPr/>
                    <a:lstStyle/>
                    <a:p>
                      <a:r>
                        <a:rPr lang="fr-FR" sz="1300">
                          <a:effectLst/>
                        </a:rPr>
                        <a:t>WA</a:t>
                      </a:r>
                    </a:p>
                  </a:txBody>
                  <a:tcPr marL="0" marR="0" marT="0" marB="0" anchor="ctr"/>
                </a:tc>
                <a:tc>
                  <a:txBody>
                    <a:bodyPr/>
                    <a:lstStyle/>
                    <a:p>
                      <a:r>
                        <a:rPr lang="fr-FR" sz="1300">
                          <a:effectLst/>
                        </a:rPr>
                        <a:t>18</a:t>
                      </a:r>
                    </a:p>
                  </a:txBody>
                  <a:tcPr marL="0" marR="0" marT="0" marB="0" anchor="ctr"/>
                </a:tc>
                <a:tc>
                  <a:txBody>
                    <a:bodyPr/>
                    <a:lstStyle/>
                    <a:p>
                      <a:pPr algn="r"/>
                      <a:r>
                        <a:rPr lang="fr-FR" sz="1300">
                          <a:effectLst/>
                        </a:rPr>
                        <a:t>5</a:t>
                      </a:r>
                    </a:p>
                  </a:txBody>
                  <a:tcPr marL="0" marR="0" marT="0" marB="0" anchor="ctr"/>
                </a:tc>
                <a:extLst>
                  <a:ext uri="{0D108BD9-81ED-4DB2-BD59-A6C34878D82A}">
                    <a16:rowId xmlns:a16="http://schemas.microsoft.com/office/drawing/2014/main" val="292536558"/>
                  </a:ext>
                </a:extLst>
              </a:tr>
              <a:tr h="243027">
                <a:tc>
                  <a:txBody>
                    <a:bodyPr/>
                    <a:lstStyle/>
                    <a:p>
                      <a:r>
                        <a:rPr lang="fr-FR" sz="1300">
                          <a:effectLst/>
                        </a:rPr>
                        <a:t>Bandjalang</a:t>
                      </a:r>
                    </a:p>
                  </a:txBody>
                  <a:tcPr marL="0" marR="0" marT="0" marB="0" anchor="ctr"/>
                </a:tc>
                <a:tc>
                  <a:txBody>
                    <a:bodyPr/>
                    <a:lstStyle/>
                    <a:p>
                      <a:r>
                        <a:rPr lang="fr-FR" sz="1300">
                          <a:effectLst/>
                        </a:rPr>
                        <a:t>NSW</a:t>
                      </a:r>
                    </a:p>
                  </a:txBody>
                  <a:tcPr marL="0" marR="0" marT="0" marB="0" anchor="ctr"/>
                </a:tc>
                <a:tc>
                  <a:txBody>
                    <a:bodyPr/>
                    <a:lstStyle/>
                    <a:p>
                      <a:r>
                        <a:rPr lang="fr-FR" sz="1300">
                          <a:effectLst/>
                        </a:rPr>
                        <a:t>19</a:t>
                      </a:r>
                    </a:p>
                  </a:txBody>
                  <a:tcPr marL="0" marR="0" marT="0" marB="0" anchor="ctr"/>
                </a:tc>
                <a:tc>
                  <a:txBody>
                    <a:bodyPr/>
                    <a:lstStyle/>
                    <a:p>
                      <a:pPr algn="r"/>
                      <a:r>
                        <a:rPr lang="fr-FR" sz="1300" dirty="0">
                          <a:effectLst/>
                        </a:rPr>
                        <a:t>4</a:t>
                      </a:r>
                    </a:p>
                  </a:txBody>
                  <a:tcPr marL="0" marR="0" marT="0" marB="0" anchor="ctr"/>
                </a:tc>
                <a:extLst>
                  <a:ext uri="{0D108BD9-81ED-4DB2-BD59-A6C34878D82A}">
                    <a16:rowId xmlns:a16="http://schemas.microsoft.com/office/drawing/2014/main" val="958867725"/>
                  </a:ext>
                </a:extLst>
              </a:tr>
            </a:tbl>
          </a:graphicData>
        </a:graphic>
      </p:graphicFrame>
      <p:sp>
        <p:nvSpPr>
          <p:cNvPr id="5" name="Espace réservé du pied de page 3">
            <a:extLst>
              <a:ext uri="{FF2B5EF4-FFF2-40B4-BE49-F238E27FC236}">
                <a16:creationId xmlns:a16="http://schemas.microsoft.com/office/drawing/2014/main" id="{B9B97DFD-AC01-27F3-CC9C-52FFBD8F7102}"/>
              </a:ext>
            </a:extLst>
          </p:cNvPr>
          <p:cNvSpPr>
            <a:spLocks noGrp="1"/>
          </p:cNvSpPr>
          <p:nvPr>
            <p:ph type="ftr" sz="quarter" idx="11"/>
          </p:nvPr>
        </p:nvSpPr>
        <p:spPr>
          <a:xfrm>
            <a:off x="3069018" y="6348166"/>
            <a:ext cx="5048061" cy="365125"/>
          </a:xfrm>
        </p:spPr>
        <p:txBody>
          <a:bodyPr/>
          <a:lstStyle/>
          <a:p>
            <a:r>
              <a:rPr lang="en-US" sz="700"/>
              <a:t>Marjolaine MARTIN, Stéfany THIERRY - LLL University of Tours - Do not share on social media</a:t>
            </a:r>
          </a:p>
        </p:txBody>
      </p:sp>
      <p:sp>
        <p:nvSpPr>
          <p:cNvPr id="7" name="Rectangle 6">
            <a:extLst>
              <a:ext uri="{FF2B5EF4-FFF2-40B4-BE49-F238E27FC236}">
                <a16:creationId xmlns:a16="http://schemas.microsoft.com/office/drawing/2014/main" id="{3E1E0CA9-DF37-18C1-E772-36C60DA1A9A8}"/>
              </a:ext>
            </a:extLst>
          </p:cNvPr>
          <p:cNvSpPr/>
          <p:nvPr/>
        </p:nvSpPr>
        <p:spPr>
          <a:xfrm>
            <a:off x="187124" y="1936447"/>
            <a:ext cx="11817752" cy="32733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7200" b="1" dirty="0" err="1">
                <a:ln w="9525">
                  <a:solidFill>
                    <a:schemeClr val="bg1"/>
                  </a:solidFill>
                  <a:prstDash val="solid"/>
                </a:ln>
                <a:solidFill>
                  <a:schemeClr val="tx1"/>
                </a:solidFill>
                <a:effectLst>
                  <a:outerShdw blurRad="12700" dist="38100" dir="2700000" algn="tl" rotWithShape="0">
                    <a:schemeClr val="bg1">
                      <a:lumMod val="50000"/>
                    </a:schemeClr>
                  </a:outerShdw>
                </a:effectLst>
              </a:rPr>
              <a:t>Ask</a:t>
            </a:r>
            <a:r>
              <a:rPr lang="fr-FR" sz="7200" b="1" dirty="0">
                <a:ln w="9525">
                  <a:solidFill>
                    <a:schemeClr val="bg1"/>
                  </a:solidFill>
                  <a:prstDash val="solid"/>
                </a:ln>
                <a:solidFill>
                  <a:schemeClr val="tx1"/>
                </a:solidFill>
                <a:effectLst>
                  <a:outerShdw blurRad="12700" dist="38100" dir="2700000" algn="tl" rotWithShape="0">
                    <a:schemeClr val="bg1">
                      <a:lumMod val="50000"/>
                    </a:schemeClr>
                  </a:outerShdw>
                </a:effectLst>
              </a:rPr>
              <a:t> </a:t>
            </a:r>
            <a:r>
              <a:rPr lang="fr-FR" sz="7200" b="1" dirty="0" err="1">
                <a:ln w="9525">
                  <a:solidFill>
                    <a:schemeClr val="bg1"/>
                  </a:solidFill>
                  <a:prstDash val="solid"/>
                </a:ln>
                <a:solidFill>
                  <a:schemeClr val="tx1"/>
                </a:solidFill>
                <a:effectLst>
                  <a:outerShdw blurRad="12700" dist="38100" dir="2700000" algn="tl" rotWithShape="0">
                    <a:schemeClr val="bg1">
                      <a:lumMod val="50000"/>
                    </a:schemeClr>
                  </a:outerShdw>
                </a:effectLst>
              </a:rPr>
              <a:t>authors</a:t>
            </a:r>
            <a:r>
              <a:rPr lang="fr-FR" sz="7200" b="1" dirty="0">
                <a:ln w="9525">
                  <a:solidFill>
                    <a:schemeClr val="bg1"/>
                  </a:solidFill>
                  <a:prstDash val="solid"/>
                </a:ln>
                <a:solidFill>
                  <a:schemeClr val="tx1"/>
                </a:solidFill>
                <a:effectLst>
                  <a:outerShdw blurRad="12700" dist="38100" dir="2700000" algn="tl" rotWithShape="0">
                    <a:schemeClr val="bg1">
                      <a:lumMod val="50000"/>
                    </a:schemeClr>
                  </a:outerShdw>
                </a:effectLst>
              </a:rPr>
              <a:t> for content</a:t>
            </a:r>
          </a:p>
        </p:txBody>
      </p:sp>
    </p:spTree>
    <p:extLst>
      <p:ext uri="{BB962C8B-B14F-4D97-AF65-F5344CB8AC3E}">
        <p14:creationId xmlns:p14="http://schemas.microsoft.com/office/powerpoint/2010/main" val="8336682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2C9A9DA9-7DC8-488B-A882-123947B0F3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7" name="Rectangle 36">
            <a:extLst>
              <a:ext uri="{FF2B5EF4-FFF2-40B4-BE49-F238E27FC236}">
                <a16:creationId xmlns:a16="http://schemas.microsoft.com/office/drawing/2014/main" id="{57F6BDD4-E066-4008-8011-6CC31AEB4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575" y="633619"/>
            <a:ext cx="4279383" cy="5495925"/>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B9793040-CEB6-9E61-7804-FDADBA04AE9A}"/>
              </a:ext>
            </a:extLst>
          </p:cNvPr>
          <p:cNvSpPr>
            <a:spLocks noGrp="1"/>
          </p:cNvSpPr>
          <p:nvPr>
            <p:ph type="title"/>
          </p:nvPr>
        </p:nvSpPr>
        <p:spPr>
          <a:xfrm>
            <a:off x="841247" y="978619"/>
            <a:ext cx="3410712" cy="1106424"/>
          </a:xfrm>
        </p:spPr>
        <p:txBody>
          <a:bodyPr>
            <a:normAutofit/>
          </a:bodyPr>
          <a:lstStyle/>
          <a:p>
            <a:r>
              <a:rPr lang="fr-FR" sz="2800" dirty="0"/>
              <a:t>Source ILA and nb of </a:t>
            </a:r>
            <a:r>
              <a:rPr lang="fr-FR" sz="2800"/>
              <a:t>loanwords</a:t>
            </a:r>
            <a:endParaRPr lang="fr-FR" sz="2800" dirty="0"/>
          </a:p>
        </p:txBody>
      </p:sp>
      <p:sp>
        <p:nvSpPr>
          <p:cNvPr id="39" name="Rectangle 38">
            <a:extLst>
              <a:ext uri="{FF2B5EF4-FFF2-40B4-BE49-F238E27FC236}">
                <a16:creationId xmlns:a16="http://schemas.microsoft.com/office/drawing/2014/main" id="{2711A8FB-68FC-45FC-B01E-38F809E2D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567" y="1171300"/>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2A865FE3-5FC9-4049-87CF-30019C46C0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459" y="2093976"/>
            <a:ext cx="3328416"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Espace réservé du contenu 2">
            <a:extLst>
              <a:ext uri="{FF2B5EF4-FFF2-40B4-BE49-F238E27FC236}">
                <a16:creationId xmlns:a16="http://schemas.microsoft.com/office/drawing/2014/main" id="{C9E2F5F4-89AF-7BAF-6083-5550B61C0E2E}"/>
              </a:ext>
            </a:extLst>
          </p:cNvPr>
          <p:cNvSpPr>
            <a:spLocks noGrp="1"/>
          </p:cNvSpPr>
          <p:nvPr>
            <p:ph idx="1"/>
          </p:nvPr>
        </p:nvSpPr>
        <p:spPr>
          <a:xfrm>
            <a:off x="841248" y="2252870"/>
            <a:ext cx="3412219" cy="3560251"/>
          </a:xfrm>
        </p:spPr>
        <p:txBody>
          <a:bodyPr vert="horz" lIns="91440" tIns="45720" rIns="91440" bIns="45720" rtlCol="0">
            <a:normAutofit/>
          </a:bodyPr>
          <a:lstStyle/>
          <a:p>
            <a:pPr>
              <a:lnSpc>
                <a:spcPct val="100000"/>
              </a:lnSpc>
            </a:pPr>
            <a:r>
              <a:rPr lang="en-AU" sz="1700" dirty="0">
                <a:ea typeface="+mn-lt"/>
                <a:cs typeface="+mn-lt"/>
              </a:rPr>
              <a:t>Focus on </a:t>
            </a:r>
            <a:r>
              <a:rPr lang="en-AU" sz="1700" i="1" dirty="0">
                <a:ea typeface="+mn-lt"/>
                <a:cs typeface="+mn-lt"/>
              </a:rPr>
              <a:t>Dixon et al. 2006</a:t>
            </a:r>
            <a:endParaRPr lang="en-AU" sz="1700" i="1">
              <a:ea typeface="+mn-lt"/>
              <a:cs typeface="+mn-lt"/>
            </a:endParaRPr>
          </a:p>
          <a:p>
            <a:pPr>
              <a:lnSpc>
                <a:spcPct val="100000"/>
              </a:lnSpc>
            </a:pPr>
            <a:r>
              <a:rPr lang="en-AU" sz="1700" dirty="0">
                <a:ea typeface="+mn-lt"/>
                <a:cs typeface="+mn-lt"/>
              </a:rPr>
              <a:t>433 words borrowed from 70 different ILA</a:t>
            </a:r>
            <a:endParaRPr lang="en-AU" sz="1700"/>
          </a:p>
          <a:p>
            <a:pPr>
              <a:lnSpc>
                <a:spcPct val="100000"/>
              </a:lnSpc>
            </a:pPr>
            <a:r>
              <a:rPr lang="en-AU" sz="1700" dirty="0">
                <a:ea typeface="+mn-lt"/>
                <a:cs typeface="+mn-lt"/>
              </a:rPr>
              <a:t>45 languages provided max to 2 loanwords</a:t>
            </a:r>
            <a:endParaRPr lang="en-AU" sz="1700">
              <a:ea typeface="+mn-lt"/>
              <a:cs typeface="+mn-lt"/>
            </a:endParaRPr>
          </a:p>
          <a:p>
            <a:pPr>
              <a:lnSpc>
                <a:spcPct val="100000"/>
              </a:lnSpc>
            </a:pPr>
            <a:r>
              <a:rPr lang="en-AU" sz="1700" dirty="0">
                <a:ea typeface="+mn-lt"/>
                <a:cs typeface="+mn-lt"/>
              </a:rPr>
              <a:t>23 languages provided between 3 and 24 loanwords</a:t>
            </a:r>
            <a:endParaRPr lang="en-AU" sz="1700"/>
          </a:p>
          <a:p>
            <a:pPr>
              <a:lnSpc>
                <a:spcPct val="100000"/>
              </a:lnSpc>
            </a:pPr>
            <a:r>
              <a:rPr lang="en-AU" sz="1700" dirty="0">
                <a:ea typeface="+mn-lt"/>
                <a:cs typeface="+mn-lt"/>
              </a:rPr>
              <a:t>2 languages provided more than 25 loanwords : Nyungar 60 items and Dharuk 56 items</a:t>
            </a:r>
            <a:endParaRPr lang="en-AU" sz="1700">
              <a:ea typeface="+mn-lt"/>
              <a:cs typeface="+mn-lt"/>
            </a:endParaRPr>
          </a:p>
          <a:p>
            <a:pPr>
              <a:lnSpc>
                <a:spcPct val="100000"/>
              </a:lnSpc>
            </a:pPr>
            <a:endParaRPr lang="fr-FR" sz="1700">
              <a:highlight>
                <a:srgbClr val="FFFF00"/>
              </a:highlight>
            </a:endParaRPr>
          </a:p>
          <a:p>
            <a:pPr>
              <a:lnSpc>
                <a:spcPct val="100000"/>
              </a:lnSpc>
            </a:pPr>
            <a:endParaRPr lang="fr-FR" sz="1700"/>
          </a:p>
        </p:txBody>
      </p:sp>
      <p:pic>
        <p:nvPicPr>
          <p:cNvPr id="7" name="Image 6">
            <a:extLst>
              <a:ext uri="{FF2B5EF4-FFF2-40B4-BE49-F238E27FC236}">
                <a16:creationId xmlns:a16="http://schemas.microsoft.com/office/drawing/2014/main" id="{F2A417C6-E0D5-EF28-4004-B3C79CD3CDA1}"/>
              </a:ext>
            </a:extLst>
          </p:cNvPr>
          <p:cNvPicPr>
            <a:picLocks noChangeAspect="1"/>
          </p:cNvPicPr>
          <p:nvPr/>
        </p:nvPicPr>
        <p:blipFill>
          <a:blip r:embed="rId2"/>
          <a:stretch>
            <a:fillRect/>
          </a:stretch>
        </p:blipFill>
        <p:spPr>
          <a:xfrm>
            <a:off x="4717229" y="1298999"/>
            <a:ext cx="7472619" cy="4159417"/>
          </a:xfrm>
          <a:prstGeom prst="rect">
            <a:avLst/>
          </a:prstGeom>
        </p:spPr>
      </p:pic>
      <p:sp>
        <p:nvSpPr>
          <p:cNvPr id="5" name="Espace réservé du numéro de diapositive 4">
            <a:extLst>
              <a:ext uri="{FF2B5EF4-FFF2-40B4-BE49-F238E27FC236}">
                <a16:creationId xmlns:a16="http://schemas.microsoft.com/office/drawing/2014/main" id="{E913427B-7623-6C58-6159-79A0A47FA624}"/>
              </a:ext>
            </a:extLst>
          </p:cNvPr>
          <p:cNvSpPr>
            <a:spLocks noGrp="1"/>
          </p:cNvSpPr>
          <p:nvPr>
            <p:ph type="sldNum" sz="quarter" idx="12"/>
          </p:nvPr>
        </p:nvSpPr>
        <p:spPr>
          <a:xfrm>
            <a:off x="8613648" y="6356350"/>
            <a:ext cx="2743200" cy="365125"/>
          </a:xfrm>
        </p:spPr>
        <p:txBody>
          <a:bodyPr>
            <a:normAutofit/>
          </a:bodyPr>
          <a:lstStyle/>
          <a:p>
            <a:pPr>
              <a:spcAft>
                <a:spcPts val="600"/>
              </a:spcAft>
            </a:pPr>
            <a:fld id="{B2DC25EE-239B-4C5F-AAD1-255A7D5F1EE2}" type="slidenum">
              <a:rPr lang="en-US">
                <a:solidFill>
                  <a:schemeClr val="tx2">
                    <a:lumMod val="50000"/>
                    <a:lumOff val="50000"/>
                  </a:schemeClr>
                </a:solidFill>
              </a:rPr>
              <a:pPr>
                <a:spcAft>
                  <a:spcPts val="600"/>
                </a:spcAft>
              </a:pPr>
              <a:t>15</a:t>
            </a:fld>
            <a:endParaRPr lang="en-US">
              <a:solidFill>
                <a:schemeClr val="tx2">
                  <a:lumMod val="50000"/>
                  <a:lumOff val="50000"/>
                </a:schemeClr>
              </a:solidFill>
            </a:endParaRPr>
          </a:p>
        </p:txBody>
      </p:sp>
      <p:sp>
        <p:nvSpPr>
          <p:cNvPr id="4" name="Espace réservé du pied de page 3">
            <a:extLst>
              <a:ext uri="{FF2B5EF4-FFF2-40B4-BE49-F238E27FC236}">
                <a16:creationId xmlns:a16="http://schemas.microsoft.com/office/drawing/2014/main" id="{55946ADB-A766-0DD5-ECEA-D2F4316B30C8}"/>
              </a:ext>
            </a:extLst>
          </p:cNvPr>
          <p:cNvSpPr>
            <a:spLocks noGrp="1"/>
          </p:cNvSpPr>
          <p:nvPr>
            <p:ph type="ftr" sz="quarter" idx="11"/>
          </p:nvPr>
        </p:nvSpPr>
        <p:spPr>
          <a:xfrm>
            <a:off x="3675601" y="6309360"/>
            <a:ext cx="5048061" cy="365125"/>
          </a:xfrm>
        </p:spPr>
        <p:txBody>
          <a:bodyPr/>
          <a:lstStyle/>
          <a:p>
            <a:r>
              <a:rPr lang="en-US" sz="700"/>
              <a:t>Marjolaine MARTIN, Stéfany THIERRY - LLL University of Tours - Do not share on social media</a:t>
            </a:r>
          </a:p>
        </p:txBody>
      </p:sp>
      <p:sp>
        <p:nvSpPr>
          <p:cNvPr id="6" name="Rectangle 5">
            <a:extLst>
              <a:ext uri="{FF2B5EF4-FFF2-40B4-BE49-F238E27FC236}">
                <a16:creationId xmlns:a16="http://schemas.microsoft.com/office/drawing/2014/main" id="{0BEBF8BD-0742-3B18-7E4D-56E482B1569B}"/>
              </a:ext>
            </a:extLst>
          </p:cNvPr>
          <p:cNvSpPr/>
          <p:nvPr/>
        </p:nvSpPr>
        <p:spPr>
          <a:xfrm>
            <a:off x="187124" y="1936447"/>
            <a:ext cx="11817752" cy="32733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7200" b="1" dirty="0" err="1">
                <a:ln w="9525">
                  <a:solidFill>
                    <a:schemeClr val="bg1"/>
                  </a:solidFill>
                  <a:prstDash val="solid"/>
                </a:ln>
                <a:solidFill>
                  <a:schemeClr val="tx1"/>
                </a:solidFill>
                <a:effectLst>
                  <a:outerShdw blurRad="12700" dist="38100" dir="2700000" algn="tl" rotWithShape="0">
                    <a:schemeClr val="bg1">
                      <a:lumMod val="50000"/>
                    </a:schemeClr>
                  </a:outerShdw>
                </a:effectLst>
              </a:rPr>
              <a:t>Ask</a:t>
            </a:r>
            <a:r>
              <a:rPr lang="fr-FR" sz="7200" b="1" dirty="0">
                <a:ln w="9525">
                  <a:solidFill>
                    <a:schemeClr val="bg1"/>
                  </a:solidFill>
                  <a:prstDash val="solid"/>
                </a:ln>
                <a:solidFill>
                  <a:schemeClr val="tx1"/>
                </a:solidFill>
                <a:effectLst>
                  <a:outerShdw blurRad="12700" dist="38100" dir="2700000" algn="tl" rotWithShape="0">
                    <a:schemeClr val="bg1">
                      <a:lumMod val="50000"/>
                    </a:schemeClr>
                  </a:outerShdw>
                </a:effectLst>
              </a:rPr>
              <a:t> </a:t>
            </a:r>
            <a:r>
              <a:rPr lang="fr-FR" sz="7200" b="1" dirty="0" err="1">
                <a:ln w="9525">
                  <a:solidFill>
                    <a:schemeClr val="bg1"/>
                  </a:solidFill>
                  <a:prstDash val="solid"/>
                </a:ln>
                <a:solidFill>
                  <a:schemeClr val="tx1"/>
                </a:solidFill>
                <a:effectLst>
                  <a:outerShdw blurRad="12700" dist="38100" dir="2700000" algn="tl" rotWithShape="0">
                    <a:schemeClr val="bg1">
                      <a:lumMod val="50000"/>
                    </a:schemeClr>
                  </a:outerShdw>
                </a:effectLst>
              </a:rPr>
              <a:t>authors</a:t>
            </a:r>
            <a:r>
              <a:rPr lang="fr-FR" sz="7200" b="1" dirty="0">
                <a:ln w="9525">
                  <a:solidFill>
                    <a:schemeClr val="bg1"/>
                  </a:solidFill>
                  <a:prstDash val="solid"/>
                </a:ln>
                <a:solidFill>
                  <a:schemeClr val="tx1"/>
                </a:solidFill>
                <a:effectLst>
                  <a:outerShdw blurRad="12700" dist="38100" dir="2700000" algn="tl" rotWithShape="0">
                    <a:schemeClr val="bg1">
                      <a:lumMod val="50000"/>
                    </a:schemeClr>
                  </a:outerShdw>
                </a:effectLst>
              </a:rPr>
              <a:t> for content</a:t>
            </a:r>
          </a:p>
        </p:txBody>
      </p:sp>
    </p:spTree>
    <p:extLst>
      <p:ext uri="{BB962C8B-B14F-4D97-AF65-F5344CB8AC3E}">
        <p14:creationId xmlns:p14="http://schemas.microsoft.com/office/powerpoint/2010/main" val="32593495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ED1282B-1AC7-5F54-57FE-695D8B077D22}"/>
              </a:ext>
            </a:extLst>
          </p:cNvPr>
          <p:cNvSpPr>
            <a:spLocks noGrp="1"/>
          </p:cNvSpPr>
          <p:nvPr>
            <p:ph type="title"/>
          </p:nvPr>
        </p:nvSpPr>
        <p:spPr/>
        <p:txBody>
          <a:bodyPr>
            <a:normAutofit fontScale="90000"/>
          </a:bodyPr>
          <a:lstStyle/>
          <a:p>
            <a:r>
              <a:rPr lang="fr-FR" dirty="0" err="1"/>
              <a:t>Looking</a:t>
            </a:r>
            <a:r>
              <a:rPr lang="fr-FR" dirty="0"/>
              <a:t> for data on the 75 ILA source </a:t>
            </a:r>
            <a:r>
              <a:rPr lang="fr-FR" dirty="0" err="1"/>
              <a:t>languages</a:t>
            </a:r>
            <a:endParaRPr lang="fr-FR" dirty="0"/>
          </a:p>
        </p:txBody>
      </p:sp>
      <p:sp>
        <p:nvSpPr>
          <p:cNvPr id="3" name="Espace réservé du contenu 2">
            <a:extLst>
              <a:ext uri="{FF2B5EF4-FFF2-40B4-BE49-F238E27FC236}">
                <a16:creationId xmlns:a16="http://schemas.microsoft.com/office/drawing/2014/main" id="{CD3CB373-C277-9412-51FE-E14CB65C31E7}"/>
              </a:ext>
            </a:extLst>
          </p:cNvPr>
          <p:cNvSpPr>
            <a:spLocks noGrp="1"/>
          </p:cNvSpPr>
          <p:nvPr>
            <p:ph idx="1"/>
          </p:nvPr>
        </p:nvSpPr>
        <p:spPr>
          <a:xfrm>
            <a:off x="349135" y="2478024"/>
            <a:ext cx="10934561" cy="3694176"/>
          </a:xfrm>
        </p:spPr>
        <p:txBody>
          <a:bodyPr vert="horz" lIns="91440" tIns="45720" rIns="91440" bIns="45720" rtlCol="0" anchor="t">
            <a:normAutofit/>
          </a:bodyPr>
          <a:lstStyle/>
          <a:p>
            <a:r>
              <a:rPr lang="fr-FR" dirty="0"/>
              <a:t>33 </a:t>
            </a:r>
            <a:r>
              <a:rPr lang="fr-FR" dirty="0" err="1"/>
              <a:t>references</a:t>
            </a:r>
            <a:r>
              <a:rPr lang="fr-FR" dirty="0"/>
              <a:t> </a:t>
            </a:r>
            <a:r>
              <a:rPr lang="fr-FR" dirty="0" err="1"/>
              <a:t>were</a:t>
            </a:r>
            <a:r>
              <a:rPr lang="fr-FR" dirty="0"/>
              <a:t> </a:t>
            </a:r>
            <a:r>
              <a:rPr lang="fr-FR" dirty="0" err="1"/>
              <a:t>taken</a:t>
            </a:r>
            <a:r>
              <a:rPr lang="fr-FR" dirty="0"/>
              <a:t> </a:t>
            </a:r>
            <a:r>
              <a:rPr lang="fr-FR" dirty="0" err="1"/>
              <a:t>into</a:t>
            </a:r>
            <a:r>
              <a:rPr lang="fr-FR" dirty="0"/>
              <a:t> </a:t>
            </a:r>
            <a:r>
              <a:rPr lang="fr-FR" dirty="0" err="1"/>
              <a:t>account</a:t>
            </a:r>
            <a:r>
              <a:rPr lang="fr-FR" dirty="0"/>
              <a:t> (</a:t>
            </a:r>
            <a:r>
              <a:rPr lang="fr-FR" dirty="0" err="1"/>
              <a:t>dictionaries</a:t>
            </a:r>
            <a:r>
              <a:rPr lang="fr-FR" dirty="0"/>
              <a:t>, </a:t>
            </a:r>
            <a:r>
              <a:rPr lang="fr-FR" dirty="0" err="1"/>
              <a:t>lexicons</a:t>
            </a:r>
            <a:r>
              <a:rPr lang="fr-FR" dirty="0"/>
              <a:t>, web applications) </a:t>
            </a:r>
            <a:r>
              <a:rPr lang="fr-FR" dirty="0" err="1"/>
              <a:t>See</a:t>
            </a:r>
            <a:r>
              <a:rPr lang="fr-FR" dirty="0"/>
              <a:t> </a:t>
            </a:r>
            <a:r>
              <a:rPr lang="fr-FR" dirty="0" err="1"/>
              <a:t>specific</a:t>
            </a:r>
            <a:r>
              <a:rPr lang="fr-FR" dirty="0"/>
              <a:t> </a:t>
            </a:r>
            <a:r>
              <a:rPr lang="fr-FR" dirty="0" err="1"/>
              <a:t>bibliography</a:t>
            </a:r>
            <a:r>
              <a:rPr lang="fr-FR" dirty="0"/>
              <a:t> for </a:t>
            </a:r>
            <a:r>
              <a:rPr lang="fr-FR" dirty="0" err="1"/>
              <a:t>details</a:t>
            </a:r>
            <a:endParaRPr lang="fr-FR" dirty="0"/>
          </a:p>
          <a:p>
            <a:r>
              <a:rPr lang="fr-FR" dirty="0"/>
              <a:t> Most of the time </a:t>
            </a:r>
            <a:r>
              <a:rPr lang="fr-FR" dirty="0" err="1"/>
              <a:t>these</a:t>
            </a:r>
            <a:r>
              <a:rPr lang="fr-FR" dirty="0"/>
              <a:t> are </a:t>
            </a:r>
            <a:r>
              <a:rPr lang="fr-FR" dirty="0" err="1"/>
              <a:t>grammars</a:t>
            </a:r>
            <a:r>
              <a:rPr lang="fr-FR" dirty="0"/>
              <a:t> </a:t>
            </a:r>
            <a:r>
              <a:rPr lang="fr-FR" dirty="0" err="1"/>
              <a:t>containing</a:t>
            </a:r>
            <a:r>
              <a:rPr lang="fr-FR" dirty="0"/>
              <a:t> extensive </a:t>
            </a:r>
            <a:r>
              <a:rPr lang="fr-FR" dirty="0" err="1"/>
              <a:t>linguistic</a:t>
            </a:r>
            <a:r>
              <a:rPr lang="fr-FR" dirty="0"/>
              <a:t> descriptions </a:t>
            </a:r>
            <a:r>
              <a:rPr lang="fr-FR" dirty="0" err="1"/>
              <a:t>regarding</a:t>
            </a:r>
            <a:r>
              <a:rPr lang="fr-FR" dirty="0"/>
              <a:t> </a:t>
            </a:r>
            <a:r>
              <a:rPr lang="fr-FR" dirty="0" err="1"/>
              <a:t>history</a:t>
            </a:r>
            <a:r>
              <a:rPr lang="fr-FR" dirty="0"/>
              <a:t>, </a:t>
            </a:r>
            <a:r>
              <a:rPr lang="fr-FR" dirty="0" err="1"/>
              <a:t>territory</a:t>
            </a:r>
            <a:r>
              <a:rPr lang="fr-FR" dirty="0"/>
              <a:t>, </a:t>
            </a:r>
            <a:r>
              <a:rPr lang="fr-FR" dirty="0" err="1"/>
              <a:t>phonology</a:t>
            </a:r>
            <a:r>
              <a:rPr lang="fr-FR" dirty="0"/>
              <a:t>, </a:t>
            </a:r>
            <a:r>
              <a:rPr lang="fr-FR" dirty="0" err="1"/>
              <a:t>syntax</a:t>
            </a:r>
            <a:r>
              <a:rPr lang="fr-FR" dirty="0"/>
              <a:t>, </a:t>
            </a:r>
            <a:r>
              <a:rPr lang="fr-FR" dirty="0" err="1"/>
              <a:t>morphology</a:t>
            </a:r>
            <a:r>
              <a:rPr lang="fr-FR" dirty="0"/>
              <a:t>, </a:t>
            </a:r>
            <a:r>
              <a:rPr lang="fr-FR" dirty="0" err="1"/>
              <a:t>sample</a:t>
            </a:r>
            <a:r>
              <a:rPr lang="fr-FR" dirty="0"/>
              <a:t> </a:t>
            </a:r>
            <a:r>
              <a:rPr lang="fr-FR" dirty="0" err="1"/>
              <a:t>texts</a:t>
            </a:r>
            <a:r>
              <a:rPr lang="fr-FR" dirty="0"/>
              <a:t> and </a:t>
            </a:r>
            <a:r>
              <a:rPr lang="fr-FR" dirty="0" err="1"/>
              <a:t>lexicons</a:t>
            </a:r>
            <a:r>
              <a:rPr lang="fr-FR" dirty="0"/>
              <a:t> in ILA</a:t>
            </a:r>
          </a:p>
          <a:p>
            <a:endParaRPr lang="fr-FR" dirty="0"/>
          </a:p>
          <a:p>
            <a:endParaRPr lang="fr-FR" dirty="0"/>
          </a:p>
        </p:txBody>
      </p:sp>
      <p:sp>
        <p:nvSpPr>
          <p:cNvPr id="5" name="Espace réservé du numéro de diapositive 4">
            <a:extLst>
              <a:ext uri="{FF2B5EF4-FFF2-40B4-BE49-F238E27FC236}">
                <a16:creationId xmlns:a16="http://schemas.microsoft.com/office/drawing/2014/main" id="{F9D23091-A8C6-9F19-3247-922EF5F15F5B}"/>
              </a:ext>
            </a:extLst>
          </p:cNvPr>
          <p:cNvSpPr>
            <a:spLocks noGrp="1"/>
          </p:cNvSpPr>
          <p:nvPr>
            <p:ph type="sldNum" sz="quarter" idx="12"/>
          </p:nvPr>
        </p:nvSpPr>
        <p:spPr/>
        <p:txBody>
          <a:bodyPr/>
          <a:lstStyle/>
          <a:p>
            <a:fld id="{B2DC25EE-239B-4C5F-AAD1-255A7D5F1EE2}" type="slidenum">
              <a:rPr lang="en-US" smtClean="0"/>
              <a:t>16</a:t>
            </a:fld>
            <a:endParaRPr lang="en-US"/>
          </a:p>
        </p:txBody>
      </p:sp>
      <p:sp>
        <p:nvSpPr>
          <p:cNvPr id="6" name="Espace réservé du pied de page 3">
            <a:extLst>
              <a:ext uri="{FF2B5EF4-FFF2-40B4-BE49-F238E27FC236}">
                <a16:creationId xmlns:a16="http://schemas.microsoft.com/office/drawing/2014/main" id="{6BC204C2-8D32-6970-33D4-8803E13852F7}"/>
              </a:ext>
            </a:extLst>
          </p:cNvPr>
          <p:cNvSpPr>
            <a:spLocks noGrp="1"/>
          </p:cNvSpPr>
          <p:nvPr>
            <p:ph type="ftr" sz="quarter" idx="11"/>
          </p:nvPr>
        </p:nvSpPr>
        <p:spPr>
          <a:xfrm>
            <a:off x="3292384" y="6356349"/>
            <a:ext cx="5048061" cy="365125"/>
          </a:xfrm>
        </p:spPr>
        <p:txBody>
          <a:bodyPr/>
          <a:lstStyle/>
          <a:p>
            <a:r>
              <a:rPr lang="en-US" sz="700"/>
              <a:t>Marjolaine MARTIN, Stéfany THIERRY - LLL University of Tours - Do not share on social media</a:t>
            </a:r>
          </a:p>
        </p:txBody>
      </p:sp>
    </p:spTree>
    <p:extLst>
      <p:ext uri="{BB962C8B-B14F-4D97-AF65-F5344CB8AC3E}">
        <p14:creationId xmlns:p14="http://schemas.microsoft.com/office/powerpoint/2010/main" val="41724171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62B4E41-4C8A-BEF3-7473-F41369614833}"/>
              </a:ext>
            </a:extLst>
          </p:cNvPr>
          <p:cNvSpPr>
            <a:spLocks noGrp="1"/>
          </p:cNvSpPr>
          <p:nvPr>
            <p:ph type="title"/>
          </p:nvPr>
        </p:nvSpPr>
        <p:spPr/>
        <p:txBody>
          <a:bodyPr/>
          <a:lstStyle/>
          <a:p>
            <a:r>
              <a:rPr lang="fr-FR" dirty="0"/>
              <a:t>ILA - data</a:t>
            </a:r>
          </a:p>
        </p:txBody>
      </p:sp>
      <p:sp>
        <p:nvSpPr>
          <p:cNvPr id="3" name="Espace réservé du contenu 2">
            <a:extLst>
              <a:ext uri="{FF2B5EF4-FFF2-40B4-BE49-F238E27FC236}">
                <a16:creationId xmlns:a16="http://schemas.microsoft.com/office/drawing/2014/main" id="{6EAC17AB-27B2-AABB-9945-5B453D81CE1C}"/>
              </a:ext>
            </a:extLst>
          </p:cNvPr>
          <p:cNvSpPr>
            <a:spLocks noGrp="1"/>
          </p:cNvSpPr>
          <p:nvPr>
            <p:ph idx="1"/>
          </p:nvPr>
        </p:nvSpPr>
        <p:spPr>
          <a:xfrm>
            <a:off x="1007992" y="1592467"/>
            <a:ext cx="10168128" cy="634971"/>
          </a:xfrm>
        </p:spPr>
        <p:txBody>
          <a:bodyPr vert="horz" lIns="91440" tIns="45720" rIns="91440" bIns="45720" rtlCol="0" anchor="t">
            <a:normAutofit fontScale="92500"/>
          </a:bodyPr>
          <a:lstStyle/>
          <a:p>
            <a:r>
              <a:rPr lang="fr-FR" dirty="0">
                <a:ea typeface="+mn-lt"/>
                <a:cs typeface="+mn-lt"/>
              </a:rPr>
              <a:t>This </a:t>
            </a:r>
            <a:r>
              <a:rPr lang="fr-FR" dirty="0" err="1">
                <a:ea typeface="+mn-lt"/>
                <a:cs typeface="+mn-lt"/>
              </a:rPr>
              <a:t>is</a:t>
            </a:r>
            <a:r>
              <a:rPr lang="fr-FR" dirty="0">
                <a:ea typeface="+mn-lt"/>
                <a:cs typeface="+mn-lt"/>
              </a:rPr>
              <a:t> how </a:t>
            </a:r>
            <a:r>
              <a:rPr lang="fr-FR" dirty="0" err="1">
                <a:ea typeface="+mn-lt"/>
                <a:cs typeface="+mn-lt"/>
              </a:rPr>
              <a:t>we</a:t>
            </a:r>
            <a:r>
              <a:rPr lang="fr-FR" dirty="0">
                <a:ea typeface="+mn-lt"/>
                <a:cs typeface="+mn-lt"/>
              </a:rPr>
              <a:t> </a:t>
            </a:r>
            <a:r>
              <a:rPr lang="fr-FR" dirty="0" err="1">
                <a:ea typeface="+mn-lt"/>
                <a:cs typeface="+mn-lt"/>
              </a:rPr>
              <a:t>organized</a:t>
            </a:r>
            <a:r>
              <a:rPr lang="fr-FR" dirty="0">
                <a:ea typeface="+mn-lt"/>
                <a:cs typeface="+mn-lt"/>
              </a:rPr>
              <a:t> the data </a:t>
            </a:r>
            <a:r>
              <a:rPr lang="fr-FR" dirty="0" err="1">
                <a:ea typeface="+mn-lt"/>
                <a:cs typeface="+mn-lt"/>
              </a:rPr>
              <a:t>found</a:t>
            </a:r>
            <a:r>
              <a:rPr lang="fr-FR" dirty="0">
                <a:ea typeface="+mn-lt"/>
                <a:cs typeface="+mn-lt"/>
              </a:rPr>
              <a:t> in the </a:t>
            </a:r>
            <a:r>
              <a:rPr lang="fr-FR" dirty="0" err="1">
                <a:ea typeface="+mn-lt"/>
                <a:cs typeface="+mn-lt"/>
              </a:rPr>
              <a:t>different</a:t>
            </a:r>
            <a:r>
              <a:rPr lang="fr-FR" dirty="0">
                <a:ea typeface="+mn-lt"/>
                <a:cs typeface="+mn-lt"/>
              </a:rPr>
              <a:t> </a:t>
            </a:r>
            <a:r>
              <a:rPr lang="fr-FR" dirty="0" err="1">
                <a:ea typeface="+mn-lt"/>
                <a:cs typeface="+mn-lt"/>
              </a:rPr>
              <a:t>references</a:t>
            </a:r>
            <a:r>
              <a:rPr lang="fr-FR" dirty="0">
                <a:ea typeface="+mn-lt"/>
                <a:cs typeface="+mn-lt"/>
              </a:rPr>
              <a:t> per ILA</a:t>
            </a:r>
          </a:p>
        </p:txBody>
      </p:sp>
      <p:graphicFrame>
        <p:nvGraphicFramePr>
          <p:cNvPr id="6" name="Tableau 5">
            <a:extLst>
              <a:ext uri="{FF2B5EF4-FFF2-40B4-BE49-F238E27FC236}">
                <a16:creationId xmlns:a16="http://schemas.microsoft.com/office/drawing/2014/main" id="{7A432491-8849-87B3-4B9D-2DF493A1D63A}"/>
              </a:ext>
            </a:extLst>
          </p:cNvPr>
          <p:cNvGraphicFramePr>
            <a:graphicFrameLocks noGrp="1"/>
          </p:cNvGraphicFramePr>
          <p:nvPr>
            <p:extLst>
              <p:ext uri="{D42A27DB-BD31-4B8C-83A1-F6EECF244321}">
                <p14:modId xmlns:p14="http://schemas.microsoft.com/office/powerpoint/2010/main" val="350205855"/>
              </p:ext>
            </p:extLst>
          </p:nvPr>
        </p:nvGraphicFramePr>
        <p:xfrm>
          <a:off x="291689" y="2095980"/>
          <a:ext cx="11701614" cy="4318079"/>
        </p:xfrm>
        <a:graphic>
          <a:graphicData uri="http://schemas.openxmlformats.org/drawingml/2006/table">
            <a:tbl>
              <a:tblPr firstRow="1" bandRow="1">
                <a:tableStyleId>{5C22544A-7EE6-4342-B048-85BDC9FD1C3A}</a:tableStyleId>
              </a:tblPr>
              <a:tblGrid>
                <a:gridCol w="626971">
                  <a:extLst>
                    <a:ext uri="{9D8B030D-6E8A-4147-A177-3AD203B41FA5}">
                      <a16:colId xmlns:a16="http://schemas.microsoft.com/office/drawing/2014/main" val="1545382470"/>
                    </a:ext>
                  </a:extLst>
                </a:gridCol>
                <a:gridCol w="1020364">
                  <a:extLst>
                    <a:ext uri="{9D8B030D-6E8A-4147-A177-3AD203B41FA5}">
                      <a16:colId xmlns:a16="http://schemas.microsoft.com/office/drawing/2014/main" val="2635310161"/>
                    </a:ext>
                  </a:extLst>
                </a:gridCol>
                <a:gridCol w="688436">
                  <a:extLst>
                    <a:ext uri="{9D8B030D-6E8A-4147-A177-3AD203B41FA5}">
                      <a16:colId xmlns:a16="http://schemas.microsoft.com/office/drawing/2014/main" val="208830011"/>
                    </a:ext>
                  </a:extLst>
                </a:gridCol>
                <a:gridCol w="3076528">
                  <a:extLst>
                    <a:ext uri="{9D8B030D-6E8A-4147-A177-3AD203B41FA5}">
                      <a16:colId xmlns:a16="http://schemas.microsoft.com/office/drawing/2014/main" val="2770242676"/>
                    </a:ext>
                  </a:extLst>
                </a:gridCol>
                <a:gridCol w="2221933">
                  <a:extLst>
                    <a:ext uri="{9D8B030D-6E8A-4147-A177-3AD203B41FA5}">
                      <a16:colId xmlns:a16="http://schemas.microsoft.com/office/drawing/2014/main" val="242664546"/>
                    </a:ext>
                  </a:extLst>
                </a:gridCol>
                <a:gridCol w="947309">
                  <a:extLst>
                    <a:ext uri="{9D8B030D-6E8A-4147-A177-3AD203B41FA5}">
                      <a16:colId xmlns:a16="http://schemas.microsoft.com/office/drawing/2014/main" val="694055306"/>
                    </a:ext>
                  </a:extLst>
                </a:gridCol>
                <a:gridCol w="786104">
                  <a:extLst>
                    <a:ext uri="{9D8B030D-6E8A-4147-A177-3AD203B41FA5}">
                      <a16:colId xmlns:a16="http://schemas.microsoft.com/office/drawing/2014/main" val="3812059959"/>
                    </a:ext>
                  </a:extLst>
                </a:gridCol>
                <a:gridCol w="786104">
                  <a:extLst>
                    <a:ext uri="{9D8B030D-6E8A-4147-A177-3AD203B41FA5}">
                      <a16:colId xmlns:a16="http://schemas.microsoft.com/office/drawing/2014/main" val="762578525"/>
                    </a:ext>
                  </a:extLst>
                </a:gridCol>
                <a:gridCol w="727249">
                  <a:extLst>
                    <a:ext uri="{9D8B030D-6E8A-4147-A177-3AD203B41FA5}">
                      <a16:colId xmlns:a16="http://schemas.microsoft.com/office/drawing/2014/main" val="411136276"/>
                    </a:ext>
                  </a:extLst>
                </a:gridCol>
                <a:gridCol w="820616">
                  <a:extLst>
                    <a:ext uri="{9D8B030D-6E8A-4147-A177-3AD203B41FA5}">
                      <a16:colId xmlns:a16="http://schemas.microsoft.com/office/drawing/2014/main" val="1125633982"/>
                    </a:ext>
                  </a:extLst>
                </a:gridCol>
              </a:tblGrid>
              <a:tr h="384171">
                <a:tc>
                  <a:txBody>
                    <a:bodyPr/>
                    <a:lstStyle/>
                    <a:p>
                      <a:r>
                        <a:rPr lang="fr-FR" sz="800"/>
                        <a:t>ILA</a:t>
                      </a:r>
                    </a:p>
                  </a:txBody>
                  <a:tcPr marL="0" marR="0" marT="0" marB="0" anchor="ctr"/>
                </a:tc>
                <a:tc>
                  <a:txBody>
                    <a:bodyPr/>
                    <a:lstStyle/>
                    <a:p>
                      <a:r>
                        <a:rPr lang="fr-FR" sz="800" err="1"/>
                        <a:t>other</a:t>
                      </a:r>
                      <a:r>
                        <a:rPr lang="fr-FR" sz="800"/>
                        <a:t> </a:t>
                      </a:r>
                      <a:r>
                        <a:rPr lang="fr-FR" sz="800" err="1"/>
                        <a:t>name</a:t>
                      </a:r>
                      <a:r>
                        <a:rPr lang="fr-FR" sz="800"/>
                        <a:t>(s)</a:t>
                      </a:r>
                    </a:p>
                  </a:txBody>
                  <a:tcPr marL="0" marR="0" marT="0" marB="0" anchor="ctr"/>
                </a:tc>
                <a:tc>
                  <a:txBody>
                    <a:bodyPr/>
                    <a:lstStyle/>
                    <a:p>
                      <a:r>
                        <a:rPr lang="fr-FR" sz="800"/>
                        <a:t>Nb of Loanwords</a:t>
                      </a:r>
                    </a:p>
                  </a:txBody>
                  <a:tcPr marL="0" marR="0" marT="0" marB="0" anchor="ctr"/>
                </a:tc>
                <a:tc>
                  <a:txBody>
                    <a:bodyPr/>
                    <a:lstStyle/>
                    <a:p>
                      <a:r>
                        <a:rPr lang="fr-FR" sz="800" dirty="0" err="1"/>
                        <a:t>Dictionary</a:t>
                      </a:r>
                      <a:r>
                        <a:rPr lang="fr-FR" sz="800" dirty="0"/>
                        <a:t> and </a:t>
                      </a:r>
                      <a:r>
                        <a:rPr lang="fr-FR" sz="800" dirty="0" err="1"/>
                        <a:t>lexicons</a:t>
                      </a:r>
                      <a:endParaRPr lang="fr-FR" sz="800" dirty="0"/>
                    </a:p>
                  </a:txBody>
                  <a:tcPr marL="0" marR="0" marT="0" marB="0" anchor="ctr"/>
                </a:tc>
                <a:tc>
                  <a:txBody>
                    <a:bodyPr/>
                    <a:lstStyle/>
                    <a:p>
                      <a:r>
                        <a:rPr lang="fr-FR" sz="800" dirty="0" err="1"/>
                        <a:t>Websites</a:t>
                      </a:r>
                      <a:r>
                        <a:rPr lang="fr-FR" sz="800" dirty="0"/>
                        <a:t> and Apps</a:t>
                      </a:r>
                    </a:p>
                  </a:txBody>
                  <a:tcPr marL="0" marR="0" marT="0" marB="0" anchor="ctr"/>
                </a:tc>
                <a:tc>
                  <a:txBody>
                    <a:bodyPr/>
                    <a:lstStyle/>
                    <a:p>
                      <a:r>
                        <a:rPr lang="fr-FR" sz="800" dirty="0" err="1"/>
                        <a:t>Authors</a:t>
                      </a:r>
                      <a:endParaRPr lang="fr-FR" sz="800" dirty="0"/>
                    </a:p>
                  </a:txBody>
                  <a:tcPr marL="0" marR="0" marT="0" marB="0" anchor="ctr"/>
                </a:tc>
                <a:tc>
                  <a:txBody>
                    <a:bodyPr/>
                    <a:lstStyle/>
                    <a:p>
                      <a:r>
                        <a:rPr lang="fr-FR" sz="800" dirty="0"/>
                        <a:t>Orthographies</a:t>
                      </a:r>
                    </a:p>
                  </a:txBody>
                  <a:tcPr marL="0" marR="0" marT="0" marB="0" anchor="ctr"/>
                </a:tc>
                <a:tc>
                  <a:txBody>
                    <a:bodyPr/>
                    <a:lstStyle/>
                    <a:p>
                      <a:r>
                        <a:rPr lang="fr-FR" sz="800" dirty="0" err="1"/>
                        <a:t>Phonological</a:t>
                      </a:r>
                      <a:r>
                        <a:rPr lang="fr-FR" sz="800" dirty="0"/>
                        <a:t> description</a:t>
                      </a:r>
                    </a:p>
                  </a:txBody>
                  <a:tcPr marL="0" marR="0" marT="0" marB="0" anchor="ctr"/>
                </a:tc>
                <a:tc>
                  <a:txBody>
                    <a:bodyPr/>
                    <a:lstStyle/>
                    <a:p>
                      <a:r>
                        <a:rPr lang="fr-FR" sz="800" dirty="0"/>
                        <a:t>IPA transcription</a:t>
                      </a:r>
                    </a:p>
                  </a:txBody>
                  <a:tcPr marL="0" marR="0" marT="0" marB="0" anchor="ctr"/>
                </a:tc>
                <a:tc>
                  <a:txBody>
                    <a:bodyPr/>
                    <a:lstStyle/>
                    <a:p>
                      <a:r>
                        <a:rPr lang="fr-FR" sz="800" dirty="0" err="1"/>
                        <a:t>Recordings</a:t>
                      </a:r>
                      <a:endParaRPr lang="fr-FR" sz="800" dirty="0"/>
                    </a:p>
                  </a:txBody>
                  <a:tcPr marL="0" marR="0" marT="0" marB="0" anchor="ctr"/>
                </a:tc>
                <a:extLst>
                  <a:ext uri="{0D108BD9-81ED-4DB2-BD59-A6C34878D82A}">
                    <a16:rowId xmlns:a16="http://schemas.microsoft.com/office/drawing/2014/main" val="4040086768"/>
                  </a:ext>
                </a:extLst>
              </a:tr>
              <a:tr h="476372">
                <a:tc>
                  <a:txBody>
                    <a:bodyPr/>
                    <a:lstStyle/>
                    <a:p>
                      <a:r>
                        <a:rPr lang="fr-FR" sz="800" err="1"/>
                        <a:t>Arabana</a:t>
                      </a:r>
                    </a:p>
                  </a:txBody>
                  <a:tcPr marL="0" marR="0" marT="0" marB="0" anchor="ctr"/>
                </a:tc>
                <a:tc>
                  <a:txBody>
                    <a:bodyPr/>
                    <a:lstStyle/>
                    <a:p>
                      <a:r>
                        <a:rPr lang="fr-FR" sz="800" dirty="0" err="1"/>
                        <a:t>Arabana</a:t>
                      </a:r>
                      <a:r>
                        <a:rPr lang="fr-FR" sz="800" dirty="0"/>
                        <a:t> or </a:t>
                      </a:r>
                      <a:r>
                        <a:rPr lang="fr-FR" sz="800" dirty="0" err="1"/>
                        <a:t>Arabuna</a:t>
                      </a:r>
                      <a:r>
                        <a:rPr lang="fr-FR" sz="800" dirty="0"/>
                        <a:t> /ˈ</a:t>
                      </a:r>
                      <a:r>
                        <a:rPr lang="fr-FR" sz="800" dirty="0" err="1"/>
                        <a:t>ʌrəbʌnə</a:t>
                      </a:r>
                      <a:r>
                        <a:rPr lang="fr-FR" sz="800" dirty="0"/>
                        <a:t>/</a:t>
                      </a:r>
                    </a:p>
                  </a:txBody>
                  <a:tcPr marL="0" marR="0" marT="0" marB="0" anchor="ctr"/>
                </a:tc>
                <a:tc>
                  <a:txBody>
                    <a:bodyPr/>
                    <a:lstStyle/>
                    <a:p>
                      <a:pPr algn="ctr"/>
                      <a:r>
                        <a:rPr lang="fr-FR" sz="800" dirty="0"/>
                        <a:t>2</a:t>
                      </a:r>
                    </a:p>
                  </a:txBody>
                  <a:tcPr marL="0" marR="0" marT="0" marB="0" anchor="ctr"/>
                </a:tc>
                <a:tc>
                  <a:txBody>
                    <a:bodyPr/>
                    <a:lstStyle/>
                    <a:p>
                      <a:pPr algn="l">
                        <a:lnSpc>
                          <a:spcPct val="120000"/>
                        </a:lnSpc>
                        <a:spcBef>
                          <a:spcPts val="0"/>
                        </a:spcBef>
                      </a:pPr>
                      <a:r>
                        <a:rPr lang="fr-FR" sz="800" dirty="0" err="1">
                          <a:effectLst/>
                        </a:rPr>
                        <a:t>Hercus</a:t>
                      </a:r>
                      <a:r>
                        <a:rPr lang="fr-FR" sz="800" dirty="0">
                          <a:effectLst/>
                        </a:rPr>
                        <a:t>, L. A. (2015a). </a:t>
                      </a:r>
                      <a:r>
                        <a:rPr lang="fr-FR" sz="800" i="1" dirty="0">
                          <a:effectLst/>
                        </a:rPr>
                        <a:t>A </a:t>
                      </a:r>
                      <a:r>
                        <a:rPr lang="fr-FR" sz="800" i="1" dirty="0" err="1">
                          <a:effectLst/>
                        </a:rPr>
                        <a:t>Grammar</a:t>
                      </a:r>
                      <a:r>
                        <a:rPr lang="fr-FR" sz="800" i="1" dirty="0">
                          <a:effectLst/>
                        </a:rPr>
                        <a:t> of the </a:t>
                      </a:r>
                      <a:r>
                        <a:rPr lang="fr-FR" sz="800" i="1" dirty="0" err="1">
                          <a:effectLst/>
                        </a:rPr>
                        <a:t>Arabana-Wangkangurru</a:t>
                      </a:r>
                      <a:r>
                        <a:rPr lang="fr-FR" sz="800" i="1" dirty="0">
                          <a:effectLst/>
                        </a:rPr>
                        <a:t> </a:t>
                      </a:r>
                      <a:r>
                        <a:rPr lang="fr-FR" sz="800" i="1" dirty="0" err="1">
                          <a:effectLst/>
                        </a:rPr>
                        <a:t>Language</a:t>
                      </a:r>
                      <a:r>
                        <a:rPr lang="fr-FR" sz="800" i="1" dirty="0">
                          <a:effectLst/>
                        </a:rPr>
                        <a:t>, Lake Eyre Basin, South </a:t>
                      </a:r>
                      <a:r>
                        <a:rPr lang="fr-FR" sz="800" i="1" dirty="0" err="1">
                          <a:effectLst/>
                        </a:rPr>
                        <a:t>Australia</a:t>
                      </a:r>
                      <a:r>
                        <a:rPr lang="fr-FR" sz="800" dirty="0">
                          <a:effectLst/>
                        </a:rPr>
                        <a:t>. Pacific </a:t>
                      </a:r>
                      <a:r>
                        <a:rPr lang="fr-FR" sz="800" dirty="0" err="1">
                          <a:effectLst/>
                        </a:rPr>
                        <a:t>Linguistics</a:t>
                      </a:r>
                      <a:r>
                        <a:rPr lang="fr-FR" sz="800" dirty="0">
                          <a:effectLst/>
                        </a:rPr>
                        <a:t>.</a:t>
                      </a:r>
                    </a:p>
                  </a:txBody>
                  <a:tcPr marL="0" marR="0" marT="0" marB="0" anchor="ctr"/>
                </a:tc>
                <a:tc>
                  <a:txBody>
                    <a:bodyPr/>
                    <a:lstStyle/>
                    <a:p>
                      <a:endParaRPr lang="fr-FR" sz="800"/>
                    </a:p>
                  </a:txBody>
                  <a:tcPr marL="0" marR="0" marT="0" marB="0" anchor="ctr"/>
                </a:tc>
                <a:tc>
                  <a:txBody>
                    <a:bodyPr/>
                    <a:lstStyle/>
                    <a:p>
                      <a:r>
                        <a:rPr lang="fr-FR" sz="800" dirty="0" err="1"/>
                        <a:t>Hercus</a:t>
                      </a:r>
                      <a:endParaRPr lang="fr-FR" sz="800" dirty="0"/>
                    </a:p>
                  </a:txBody>
                  <a:tcPr marL="0" marR="0" marT="0" marB="0" anchor="ctr"/>
                </a:tc>
                <a:tc>
                  <a:txBody>
                    <a:bodyPr/>
                    <a:lstStyle/>
                    <a:p>
                      <a:r>
                        <a:rPr lang="fr-FR" sz="800"/>
                        <a:t>/</a:t>
                      </a:r>
                    </a:p>
                  </a:txBody>
                  <a:tcPr marL="0" marR="0" marT="0" marB="0" anchor="ctr"/>
                </a:tc>
                <a:tc>
                  <a:txBody>
                    <a:bodyPr/>
                    <a:lstStyle/>
                    <a:p>
                      <a:r>
                        <a:rPr lang="fr-FR" sz="800"/>
                        <a:t>yes</a:t>
                      </a:r>
                    </a:p>
                  </a:txBody>
                  <a:tcPr marL="0" marR="0" marT="0" marB="0" anchor="ctr"/>
                </a:tc>
                <a:tc>
                  <a:txBody>
                    <a:bodyPr/>
                    <a:lstStyle/>
                    <a:p>
                      <a:r>
                        <a:rPr lang="fr-FR" sz="800"/>
                        <a:t>no</a:t>
                      </a:r>
                    </a:p>
                  </a:txBody>
                  <a:tcPr marL="0" marR="0" marT="0" marB="0" anchor="ctr"/>
                </a:tc>
                <a:tc>
                  <a:txBody>
                    <a:bodyPr/>
                    <a:lstStyle/>
                    <a:p>
                      <a:r>
                        <a:rPr lang="fr-FR" sz="800" dirty="0"/>
                        <a:t>no</a:t>
                      </a:r>
                    </a:p>
                  </a:txBody>
                  <a:tcPr marL="0" marR="0" marT="0" marB="0" anchor="ctr"/>
                </a:tc>
                <a:extLst>
                  <a:ext uri="{0D108BD9-81ED-4DB2-BD59-A6C34878D82A}">
                    <a16:rowId xmlns:a16="http://schemas.microsoft.com/office/drawing/2014/main" val="1184432543"/>
                  </a:ext>
                </a:extLst>
              </a:tr>
              <a:tr h="353437">
                <a:tc>
                  <a:txBody>
                    <a:bodyPr/>
                    <a:lstStyle/>
                    <a:p>
                      <a:r>
                        <a:rPr lang="fr-FR" sz="800"/>
                        <a:t>Aranda</a:t>
                      </a:r>
                    </a:p>
                  </a:txBody>
                  <a:tcPr marL="0" marR="0" marT="0" marB="0" anchor="ctr"/>
                </a:tc>
                <a:tc>
                  <a:txBody>
                    <a:bodyPr/>
                    <a:lstStyle/>
                    <a:p>
                      <a:r>
                        <a:rPr lang="fr-FR" sz="800"/>
                        <a:t>Arrernte</a:t>
                      </a:r>
                    </a:p>
                  </a:txBody>
                  <a:tcPr marL="0" marR="0" marT="0" marB="0" anchor="ctr"/>
                </a:tc>
                <a:tc>
                  <a:txBody>
                    <a:bodyPr/>
                    <a:lstStyle/>
                    <a:p>
                      <a:pPr algn="ctr"/>
                      <a:r>
                        <a:rPr lang="fr-FR" sz="800" dirty="0"/>
                        <a:t>8</a:t>
                      </a:r>
                    </a:p>
                  </a:txBody>
                  <a:tcPr marL="0" marR="0" marT="0" marB="0" anchor="ctr"/>
                </a:tc>
                <a:tc>
                  <a:txBody>
                    <a:bodyPr/>
                    <a:lstStyle/>
                    <a:p>
                      <a:pPr algn="l"/>
                      <a:r>
                        <a:rPr lang="fr-FR" sz="800" dirty="0">
                          <a:effectLst/>
                        </a:rPr>
                        <a:t>Green, J. (2005). </a:t>
                      </a:r>
                      <a:r>
                        <a:rPr lang="fr-FR" sz="800" i="1" dirty="0">
                          <a:effectLst/>
                        </a:rPr>
                        <a:t>A </a:t>
                      </a:r>
                      <a:r>
                        <a:rPr lang="fr-FR" sz="800" i="1" dirty="0" err="1">
                          <a:effectLst/>
                        </a:rPr>
                        <a:t>Learner’s</a:t>
                      </a:r>
                      <a:r>
                        <a:rPr lang="fr-FR" sz="800" i="1" dirty="0">
                          <a:effectLst/>
                        </a:rPr>
                        <a:t> Guide to </a:t>
                      </a:r>
                      <a:r>
                        <a:rPr lang="fr-FR" sz="800" i="1" dirty="0" err="1">
                          <a:effectLst/>
                        </a:rPr>
                        <a:t>Eastern</a:t>
                      </a:r>
                      <a:r>
                        <a:rPr lang="fr-FR" sz="800" i="1" dirty="0">
                          <a:effectLst/>
                        </a:rPr>
                        <a:t> and Central </a:t>
                      </a:r>
                      <a:r>
                        <a:rPr lang="fr-FR" sz="800" i="1" dirty="0" err="1">
                          <a:effectLst/>
                        </a:rPr>
                        <a:t>Arrernte</a:t>
                      </a:r>
                      <a:r>
                        <a:rPr lang="fr-FR" sz="800" dirty="0">
                          <a:effectLst/>
                        </a:rPr>
                        <a:t>. IAD </a:t>
                      </a:r>
                      <a:r>
                        <a:rPr lang="fr-FR" sz="800" dirty="0" err="1">
                          <a:effectLst/>
                        </a:rPr>
                        <a:t>Press</a:t>
                      </a:r>
                      <a:endParaRPr lang="fr-FR" sz="800" dirty="0"/>
                    </a:p>
                  </a:txBody>
                  <a:tcPr marL="0" marR="0" marT="0" marB="0" anchor="ctr"/>
                </a:tc>
                <a:tc>
                  <a:txBody>
                    <a:bodyPr/>
                    <a:lstStyle/>
                    <a:p>
                      <a:endParaRPr lang="fr-FR" sz="800"/>
                    </a:p>
                  </a:txBody>
                  <a:tcPr marL="0" marR="0" marT="0" marB="0" anchor="ctr"/>
                </a:tc>
                <a:tc>
                  <a:txBody>
                    <a:bodyPr/>
                    <a:lstStyle/>
                    <a:p>
                      <a:r>
                        <a:rPr lang="fr-FR" sz="800" dirty="0"/>
                        <a:t>Jenny Green</a:t>
                      </a:r>
                    </a:p>
                  </a:txBody>
                  <a:tcPr marL="0" marR="0" marT="0" marB="0" anchor="ctr"/>
                </a:tc>
                <a:tc>
                  <a:txBody>
                    <a:bodyPr/>
                    <a:lstStyle/>
                    <a:p>
                      <a:r>
                        <a:rPr lang="fr-FR" sz="800" dirty="0"/>
                        <a:t>yes</a:t>
                      </a:r>
                    </a:p>
                  </a:txBody>
                  <a:tcPr marL="0" marR="0" marT="0" marB="0" anchor="ctr"/>
                </a:tc>
                <a:tc>
                  <a:txBody>
                    <a:bodyPr/>
                    <a:lstStyle/>
                    <a:p>
                      <a:r>
                        <a:rPr lang="fr-FR" sz="800" dirty="0"/>
                        <a:t>yes</a:t>
                      </a:r>
                    </a:p>
                  </a:txBody>
                  <a:tcPr marL="0" marR="0" marT="0" marB="0" anchor="ctr"/>
                </a:tc>
                <a:tc>
                  <a:txBody>
                    <a:bodyPr/>
                    <a:lstStyle/>
                    <a:p>
                      <a:r>
                        <a:rPr lang="fr-FR" sz="800" dirty="0"/>
                        <a:t>to do</a:t>
                      </a:r>
                    </a:p>
                  </a:txBody>
                  <a:tcPr marL="0" marR="0" marT="0" marB="0" anchor="ctr"/>
                </a:tc>
                <a:tc>
                  <a:txBody>
                    <a:bodyPr/>
                    <a:lstStyle/>
                    <a:p>
                      <a:r>
                        <a:rPr lang="fr-FR" sz="800" dirty="0"/>
                        <a:t>no</a:t>
                      </a:r>
                    </a:p>
                  </a:txBody>
                  <a:tcPr marL="0" marR="0" marT="0" marB="0" anchor="ctr"/>
                </a:tc>
                <a:extLst>
                  <a:ext uri="{0D108BD9-81ED-4DB2-BD59-A6C34878D82A}">
                    <a16:rowId xmlns:a16="http://schemas.microsoft.com/office/drawing/2014/main" val="1191694250"/>
                  </a:ext>
                </a:extLst>
              </a:tr>
              <a:tr h="553206">
                <a:tc>
                  <a:txBody>
                    <a:bodyPr/>
                    <a:lstStyle/>
                    <a:p>
                      <a:r>
                        <a:rPr lang="fr-FR" sz="800"/>
                        <a:t>Awabakal</a:t>
                      </a:r>
                    </a:p>
                  </a:txBody>
                  <a:tcPr marL="0" marR="0" marT="0" marB="0" anchor="ctr"/>
                </a:tc>
                <a:tc>
                  <a:txBody>
                    <a:bodyPr/>
                    <a:lstStyle/>
                    <a:p>
                      <a:endParaRPr lang="fr-FR" sz="800"/>
                    </a:p>
                  </a:txBody>
                  <a:tcPr marL="0" marR="0" marT="0" marB="0" anchor="ctr"/>
                </a:tc>
                <a:tc>
                  <a:txBody>
                    <a:bodyPr/>
                    <a:lstStyle/>
                    <a:p>
                      <a:pPr algn="ctr"/>
                      <a:r>
                        <a:rPr lang="fr-FR" sz="800" dirty="0"/>
                        <a:t>2</a:t>
                      </a:r>
                    </a:p>
                  </a:txBody>
                  <a:tcPr marL="0" marR="0" marT="0" marB="0" anchor="ctr"/>
                </a:tc>
                <a:tc>
                  <a:txBody>
                    <a:bodyPr/>
                    <a:lstStyle/>
                    <a:p>
                      <a:pPr algn="l">
                        <a:lnSpc>
                          <a:spcPct val="120000"/>
                        </a:lnSpc>
                        <a:spcBef>
                          <a:spcPts val="0"/>
                        </a:spcBef>
                      </a:pPr>
                      <a:r>
                        <a:rPr lang="fr-FR" sz="800" dirty="0" err="1">
                          <a:effectLst/>
                        </a:rPr>
                        <a:t>Threlkeld</a:t>
                      </a:r>
                      <a:r>
                        <a:rPr lang="fr-FR" sz="800" dirty="0">
                          <a:effectLst/>
                        </a:rPr>
                        <a:t>, I. E. (1892). </a:t>
                      </a:r>
                      <a:r>
                        <a:rPr lang="fr-FR" sz="800" i="1" dirty="0">
                          <a:effectLst/>
                        </a:rPr>
                        <a:t>An </a:t>
                      </a:r>
                      <a:r>
                        <a:rPr lang="fr-FR" sz="800" i="1" dirty="0" err="1">
                          <a:effectLst/>
                        </a:rPr>
                        <a:t>Australian</a:t>
                      </a:r>
                      <a:r>
                        <a:rPr lang="fr-FR" sz="800" i="1" dirty="0">
                          <a:effectLst/>
                        </a:rPr>
                        <a:t> </a:t>
                      </a:r>
                      <a:r>
                        <a:rPr lang="fr-FR" sz="800" i="1" dirty="0" err="1">
                          <a:effectLst/>
                        </a:rPr>
                        <a:t>Language</a:t>
                      </a:r>
                      <a:r>
                        <a:rPr lang="fr-FR" sz="800" i="1" dirty="0">
                          <a:effectLst/>
                        </a:rPr>
                        <a:t> as </a:t>
                      </a:r>
                      <a:r>
                        <a:rPr lang="fr-FR" sz="800" i="1" dirty="0" err="1">
                          <a:effectLst/>
                        </a:rPr>
                        <a:t>spoken</a:t>
                      </a:r>
                      <a:r>
                        <a:rPr lang="fr-FR" sz="800" i="1" dirty="0">
                          <a:effectLst/>
                        </a:rPr>
                        <a:t> by the Awabakal people of </a:t>
                      </a:r>
                      <a:r>
                        <a:rPr lang="fr-FR" sz="800" i="1" dirty="0" err="1">
                          <a:effectLst/>
                        </a:rPr>
                        <a:t>Awaba</a:t>
                      </a:r>
                      <a:r>
                        <a:rPr lang="fr-FR" sz="800" i="1" dirty="0">
                          <a:effectLst/>
                        </a:rPr>
                        <a:t> or Lake </a:t>
                      </a:r>
                      <a:r>
                        <a:rPr lang="fr-FR" sz="800" i="1" dirty="0" err="1">
                          <a:effectLst/>
                        </a:rPr>
                        <a:t>Macquarie</a:t>
                      </a:r>
                      <a:r>
                        <a:rPr lang="fr-FR" sz="800" dirty="0">
                          <a:effectLst/>
                        </a:rPr>
                        <a:t>. Charles Potter.</a:t>
                      </a:r>
                    </a:p>
                  </a:txBody>
                  <a:tcPr marL="0" marR="0" marT="0" marB="0" anchor="ctr"/>
                </a:tc>
                <a:tc>
                  <a:txBody>
                    <a:bodyPr/>
                    <a:lstStyle/>
                    <a:p>
                      <a:pPr lvl="0" algn="l">
                        <a:lnSpc>
                          <a:spcPct val="100000"/>
                        </a:lnSpc>
                        <a:spcBef>
                          <a:spcPts val="0"/>
                        </a:spcBef>
                        <a:spcAft>
                          <a:spcPts val="0"/>
                        </a:spcAft>
                        <a:buNone/>
                      </a:pPr>
                      <a:r>
                        <a:rPr lang="fr-FR" sz="800" b="0" i="0" u="none" strike="noStrike" noProof="0">
                          <a:latin typeface="Neue Haas Grotesk Text Pro"/>
                          <a:hlinkClick r:id="rId3"/>
                        </a:rPr>
                        <a:t>https://downloads.newcastle.edu.au/library/cultural%20collections/awaba//language/dictionary/dic001.html</a:t>
                      </a:r>
                      <a:endParaRPr lang="fr-FR"/>
                    </a:p>
                    <a:p>
                      <a:pPr lvl="0">
                        <a:buNone/>
                      </a:pPr>
                      <a:endParaRPr lang="fr-FR" sz="800"/>
                    </a:p>
                  </a:txBody>
                  <a:tcPr marL="0" marR="0" marT="0" marB="0" anchor="ctr"/>
                </a:tc>
                <a:tc>
                  <a:txBody>
                    <a:bodyPr/>
                    <a:lstStyle/>
                    <a:p>
                      <a:r>
                        <a:rPr lang="fr-FR" sz="800" dirty="0" err="1"/>
                        <a:t>Threlkeld</a:t>
                      </a:r>
                      <a:endParaRPr lang="fr-FR" sz="800" dirty="0"/>
                    </a:p>
                  </a:txBody>
                  <a:tcPr marL="0" marR="0" marT="0" marB="0" anchor="ctr"/>
                </a:tc>
                <a:tc>
                  <a:txBody>
                    <a:bodyPr/>
                    <a:lstStyle/>
                    <a:p>
                      <a:r>
                        <a:rPr lang="fr-FR" sz="800"/>
                        <a:t>yes</a:t>
                      </a:r>
                    </a:p>
                  </a:txBody>
                  <a:tcPr marL="0" marR="0" marT="0" marB="0" anchor="ctr"/>
                </a:tc>
                <a:tc>
                  <a:txBody>
                    <a:bodyPr/>
                    <a:lstStyle/>
                    <a:p>
                      <a:r>
                        <a:rPr lang="fr-FR" sz="800"/>
                        <a:t>no</a:t>
                      </a:r>
                    </a:p>
                  </a:txBody>
                  <a:tcPr marL="0" marR="0" marT="0" marB="0" anchor="ctr"/>
                </a:tc>
                <a:tc>
                  <a:txBody>
                    <a:bodyPr/>
                    <a:lstStyle/>
                    <a:p>
                      <a:r>
                        <a:rPr lang="fr-FR" sz="800"/>
                        <a:t>no</a:t>
                      </a:r>
                    </a:p>
                  </a:txBody>
                  <a:tcPr marL="0" marR="0" marT="0" marB="0" anchor="ctr"/>
                </a:tc>
                <a:tc>
                  <a:txBody>
                    <a:bodyPr/>
                    <a:lstStyle/>
                    <a:p>
                      <a:r>
                        <a:rPr lang="fr-FR" sz="800" dirty="0"/>
                        <a:t>no</a:t>
                      </a:r>
                    </a:p>
                  </a:txBody>
                  <a:tcPr marL="0" marR="0" marT="0" marB="0" anchor="ctr"/>
                </a:tc>
                <a:extLst>
                  <a:ext uri="{0D108BD9-81ED-4DB2-BD59-A6C34878D82A}">
                    <a16:rowId xmlns:a16="http://schemas.microsoft.com/office/drawing/2014/main" val="2455011240"/>
                  </a:ext>
                </a:extLst>
              </a:tr>
              <a:tr h="514789">
                <a:tc>
                  <a:txBody>
                    <a:bodyPr/>
                    <a:lstStyle/>
                    <a:p>
                      <a:r>
                        <a:rPr lang="fr-FR" sz="800" err="1"/>
                        <a:t>Baagandji</a:t>
                      </a:r>
                    </a:p>
                  </a:txBody>
                  <a:tcPr marL="0" marR="0" marT="0" marB="0" anchor="ctr"/>
                </a:tc>
                <a:tc>
                  <a:txBody>
                    <a:bodyPr/>
                    <a:lstStyle/>
                    <a:p>
                      <a:r>
                        <a:rPr lang="fr-FR" sz="800" dirty="0"/>
                        <a:t>The Darling </a:t>
                      </a:r>
                      <a:r>
                        <a:rPr lang="fr-FR" sz="800" dirty="0" err="1"/>
                        <a:t>language</a:t>
                      </a:r>
                      <a:r>
                        <a:rPr lang="fr-FR" sz="800" dirty="0"/>
                        <a:t>, or </a:t>
                      </a:r>
                      <a:r>
                        <a:rPr lang="fr-FR" sz="800" dirty="0" err="1"/>
                        <a:t>Paakantyi</a:t>
                      </a:r>
                      <a:r>
                        <a:rPr lang="fr-FR" sz="800" dirty="0"/>
                        <a:t> (</a:t>
                      </a:r>
                      <a:r>
                        <a:rPr lang="fr-FR" sz="800" dirty="0" err="1"/>
                        <a:t>Baagandji</a:t>
                      </a:r>
                      <a:r>
                        <a:rPr lang="fr-FR" sz="800" dirty="0"/>
                        <a:t>)</a:t>
                      </a:r>
                    </a:p>
                  </a:txBody>
                  <a:tcPr marL="0" marR="0" marT="0" marB="0" anchor="ctr"/>
                </a:tc>
                <a:tc>
                  <a:txBody>
                    <a:bodyPr/>
                    <a:lstStyle/>
                    <a:p>
                      <a:pPr algn="ctr"/>
                      <a:r>
                        <a:rPr lang="fr-FR" sz="800" dirty="0"/>
                        <a:t>3</a:t>
                      </a:r>
                    </a:p>
                  </a:txBody>
                  <a:tcPr marL="0" marR="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800" dirty="0" err="1">
                          <a:effectLst/>
                        </a:rPr>
                        <a:t>Hercus</a:t>
                      </a:r>
                      <a:r>
                        <a:rPr lang="fr-FR" sz="800" dirty="0">
                          <a:effectLst/>
                        </a:rPr>
                        <a:t>, L. A. (2011). </a:t>
                      </a:r>
                      <a:r>
                        <a:rPr lang="fr-FR" sz="800" i="1" dirty="0" err="1">
                          <a:effectLst/>
                        </a:rPr>
                        <a:t>Paakantyi</a:t>
                      </a:r>
                      <a:r>
                        <a:rPr lang="fr-FR" sz="800" i="1" dirty="0">
                          <a:effectLst/>
                        </a:rPr>
                        <a:t> </a:t>
                      </a:r>
                      <a:r>
                        <a:rPr lang="fr-FR" sz="800" i="1" dirty="0" err="1">
                          <a:effectLst/>
                        </a:rPr>
                        <a:t>Dictionary</a:t>
                      </a:r>
                      <a:r>
                        <a:rPr lang="fr-FR" sz="800" dirty="0">
                          <a:effectLst/>
                        </a:rPr>
                        <a:t>. Panther </a:t>
                      </a:r>
                      <a:r>
                        <a:rPr lang="fr-FR" sz="800" dirty="0" err="1">
                          <a:effectLst/>
                        </a:rPr>
                        <a:t>Publishing</a:t>
                      </a:r>
                      <a:r>
                        <a:rPr lang="fr-FR" sz="800" dirty="0">
                          <a:effectLst/>
                        </a:rPr>
                        <a:t> &amp; Printing.</a:t>
                      </a:r>
                    </a:p>
                  </a:txBody>
                  <a:tcPr marL="0" marR="0" marT="0" marB="0" anchor="ctr"/>
                </a:tc>
                <a:tc>
                  <a:txBody>
                    <a:bodyPr/>
                    <a:lstStyle/>
                    <a:p>
                      <a:pPr lvl="0" algn="l">
                        <a:lnSpc>
                          <a:spcPct val="100000"/>
                        </a:lnSpc>
                        <a:spcBef>
                          <a:spcPts val="0"/>
                        </a:spcBef>
                        <a:spcAft>
                          <a:spcPts val="0"/>
                        </a:spcAft>
                        <a:buNone/>
                      </a:pPr>
                      <a:r>
                        <a:rPr lang="fr-FR" sz="800" b="0" i="0" u="none" strike="noStrike" noProof="0">
                          <a:latin typeface="Neue Haas Grotesk Text Pro"/>
                          <a:hlinkClick r:id="rId4"/>
                        </a:rPr>
                        <a:t>https://www.omniglot.com/writing/paakantyi.htm / </a:t>
                      </a:r>
                      <a:endParaRPr lang="fr-FR"/>
                    </a:p>
                    <a:p>
                      <a:pPr lvl="0">
                        <a:buNone/>
                      </a:pPr>
                      <a:endParaRPr lang="fr-FR" sz="800"/>
                    </a:p>
                  </a:txBody>
                  <a:tcPr marL="0" marR="0" marT="0" marB="0" anchor="ctr"/>
                </a:tc>
                <a:tc>
                  <a:txBody>
                    <a:bodyPr/>
                    <a:lstStyle/>
                    <a:p>
                      <a:r>
                        <a:rPr lang="fr-FR" sz="800" dirty="0"/>
                        <a:t>Luise A. </a:t>
                      </a:r>
                      <a:r>
                        <a:rPr lang="fr-FR" sz="800" dirty="0" err="1"/>
                        <a:t>Hercus</a:t>
                      </a:r>
                      <a:r>
                        <a:rPr lang="fr-FR" sz="800" dirty="0"/>
                        <a:t> </a:t>
                      </a:r>
                    </a:p>
                  </a:txBody>
                  <a:tcPr marL="0" marR="0" marT="0" marB="0" anchor="ctr"/>
                </a:tc>
                <a:tc>
                  <a:txBody>
                    <a:bodyPr/>
                    <a:lstStyle/>
                    <a:p>
                      <a:r>
                        <a:rPr lang="fr-FR" sz="800"/>
                        <a:t>yes</a:t>
                      </a:r>
                    </a:p>
                  </a:txBody>
                  <a:tcPr marL="0" marR="0" marT="0" marB="0" anchor="ctr"/>
                </a:tc>
                <a:tc>
                  <a:txBody>
                    <a:bodyPr/>
                    <a:lstStyle/>
                    <a:p>
                      <a:r>
                        <a:rPr lang="fr-FR" sz="800"/>
                        <a:t>yes</a:t>
                      </a:r>
                    </a:p>
                  </a:txBody>
                  <a:tcPr marL="0" marR="0" marT="0" marB="0" anchor="ctr"/>
                </a:tc>
                <a:tc>
                  <a:txBody>
                    <a:bodyPr/>
                    <a:lstStyle/>
                    <a:p>
                      <a:r>
                        <a:rPr lang="fr-FR" sz="800"/>
                        <a:t>to do</a:t>
                      </a:r>
                    </a:p>
                  </a:txBody>
                  <a:tcPr marL="0" marR="0" marT="0" marB="0" anchor="ctr"/>
                </a:tc>
                <a:tc>
                  <a:txBody>
                    <a:bodyPr/>
                    <a:lstStyle/>
                    <a:p>
                      <a:r>
                        <a:rPr lang="fr-FR" sz="800" dirty="0"/>
                        <a:t>no</a:t>
                      </a:r>
                    </a:p>
                  </a:txBody>
                  <a:tcPr marL="0" marR="0" marT="0" marB="0" anchor="ctr"/>
                </a:tc>
                <a:extLst>
                  <a:ext uri="{0D108BD9-81ED-4DB2-BD59-A6C34878D82A}">
                    <a16:rowId xmlns:a16="http://schemas.microsoft.com/office/drawing/2014/main" val="2276017616"/>
                  </a:ext>
                </a:extLst>
              </a:tr>
              <a:tr h="384171">
                <a:tc>
                  <a:txBody>
                    <a:bodyPr/>
                    <a:lstStyle/>
                    <a:p>
                      <a:r>
                        <a:rPr lang="fr-FR" sz="800"/>
                        <a:t>Biri</a:t>
                      </a:r>
                    </a:p>
                  </a:txBody>
                  <a:tcPr marL="0" marR="0" marT="0" marB="0" anchor="ctr"/>
                </a:tc>
                <a:tc>
                  <a:txBody>
                    <a:bodyPr/>
                    <a:lstStyle/>
                    <a:p>
                      <a:r>
                        <a:rPr lang="fr-FR" sz="800" dirty="0" err="1"/>
                        <a:t>Yuwi</a:t>
                      </a:r>
                      <a:r>
                        <a:rPr lang="fr-FR" sz="800" dirty="0"/>
                        <a:t>, </a:t>
                      </a:r>
                      <a:r>
                        <a:rPr lang="fr-FR" sz="800" dirty="0" err="1"/>
                        <a:t>Biria</a:t>
                      </a:r>
                      <a:r>
                        <a:rPr lang="fr-FR" sz="800" dirty="0"/>
                        <a:t>, </a:t>
                      </a:r>
                      <a:r>
                        <a:rPr lang="fr-FR" sz="800" dirty="0" err="1"/>
                        <a:t>Birigaba</a:t>
                      </a:r>
                      <a:r>
                        <a:rPr lang="fr-FR" sz="800" dirty="0"/>
                        <a:t>, </a:t>
                      </a:r>
                      <a:r>
                        <a:rPr lang="fr-FR" sz="800" dirty="0" err="1"/>
                        <a:t>Wiri</a:t>
                      </a:r>
                      <a:r>
                        <a:rPr lang="fr-FR" sz="800" dirty="0"/>
                        <a:t>, </a:t>
                      </a:r>
                      <a:r>
                        <a:rPr lang="fr-FR" sz="800" dirty="0" err="1"/>
                        <a:t>Wirri</a:t>
                      </a:r>
                      <a:r>
                        <a:rPr lang="fr-FR" sz="800" dirty="0"/>
                        <a:t> or </a:t>
                      </a:r>
                      <a:r>
                        <a:rPr lang="fr-FR" sz="800" dirty="0" err="1"/>
                        <a:t>Widi</a:t>
                      </a:r>
                    </a:p>
                  </a:txBody>
                  <a:tcPr marL="0" marR="0" marT="0" marB="0" anchor="ctr"/>
                </a:tc>
                <a:tc>
                  <a:txBody>
                    <a:bodyPr/>
                    <a:lstStyle/>
                    <a:p>
                      <a:pPr algn="ctr"/>
                      <a:r>
                        <a:rPr lang="fr-FR" sz="800" dirty="0"/>
                        <a:t>1</a:t>
                      </a:r>
                    </a:p>
                  </a:txBody>
                  <a:tcPr marL="0" marR="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800" dirty="0" err="1">
                          <a:effectLst/>
                        </a:rPr>
                        <a:t>Terrill</a:t>
                      </a:r>
                      <a:r>
                        <a:rPr lang="fr-FR" sz="800" dirty="0">
                          <a:effectLst/>
                        </a:rPr>
                        <a:t>, A. (1998). </a:t>
                      </a:r>
                      <a:r>
                        <a:rPr lang="fr-FR" sz="800" i="1" dirty="0">
                          <a:effectLst/>
                        </a:rPr>
                        <a:t>Biri</a:t>
                      </a:r>
                      <a:r>
                        <a:rPr lang="fr-FR" sz="800" dirty="0">
                          <a:effectLst/>
                        </a:rPr>
                        <a:t>. </a:t>
                      </a:r>
                      <a:r>
                        <a:rPr lang="fr-FR" sz="800" dirty="0" err="1">
                          <a:effectLst/>
                        </a:rPr>
                        <a:t>Lincom</a:t>
                      </a:r>
                      <a:r>
                        <a:rPr lang="fr-FR" sz="800" dirty="0">
                          <a:effectLst/>
                        </a:rPr>
                        <a:t> Europa.</a:t>
                      </a:r>
                      <a:endParaRPr lang="fr-FR" sz="800" dirty="0"/>
                    </a:p>
                  </a:txBody>
                  <a:tcPr marL="0" marR="0" marT="0" marB="0" anchor="ctr"/>
                </a:tc>
                <a:tc>
                  <a:txBody>
                    <a:bodyPr/>
                    <a:lstStyle/>
                    <a:p>
                      <a:endParaRPr lang="fr-FR" sz="800"/>
                    </a:p>
                  </a:txBody>
                  <a:tcPr marL="0" marR="0" marT="0" marB="0" anchor="ctr"/>
                </a:tc>
                <a:tc>
                  <a:txBody>
                    <a:bodyPr/>
                    <a:lstStyle/>
                    <a:p>
                      <a:r>
                        <a:rPr lang="fr-FR" sz="800" dirty="0" err="1"/>
                        <a:t>Terrill</a:t>
                      </a:r>
                      <a:endParaRPr lang="fr-FR" sz="800" dirty="0"/>
                    </a:p>
                  </a:txBody>
                  <a:tcPr marL="0" marR="0" marT="0" marB="0" anchor="ctr"/>
                </a:tc>
                <a:tc>
                  <a:txBody>
                    <a:bodyPr/>
                    <a:lstStyle/>
                    <a:p>
                      <a:r>
                        <a:rPr lang="fr-FR" sz="800"/>
                        <a:t>no</a:t>
                      </a:r>
                    </a:p>
                  </a:txBody>
                  <a:tcPr marL="0" marR="0" marT="0" marB="0" anchor="ctr"/>
                </a:tc>
                <a:tc>
                  <a:txBody>
                    <a:bodyPr/>
                    <a:lstStyle/>
                    <a:p>
                      <a:r>
                        <a:rPr lang="fr-FR" sz="800"/>
                        <a:t>yes</a:t>
                      </a:r>
                    </a:p>
                  </a:txBody>
                  <a:tcPr marL="0" marR="0" marT="0" marB="0" anchor="ctr"/>
                </a:tc>
                <a:tc>
                  <a:txBody>
                    <a:bodyPr/>
                    <a:lstStyle/>
                    <a:p>
                      <a:r>
                        <a:rPr lang="fr-FR" sz="800"/>
                        <a:t>no</a:t>
                      </a:r>
                    </a:p>
                  </a:txBody>
                  <a:tcPr marL="0" marR="0" marT="0" marB="0" anchor="ctr"/>
                </a:tc>
                <a:tc>
                  <a:txBody>
                    <a:bodyPr/>
                    <a:lstStyle/>
                    <a:p>
                      <a:r>
                        <a:rPr lang="fr-FR" sz="800" dirty="0"/>
                        <a:t>no</a:t>
                      </a:r>
                    </a:p>
                  </a:txBody>
                  <a:tcPr marL="0" marR="0" marT="0" marB="0" anchor="ctr"/>
                </a:tc>
                <a:extLst>
                  <a:ext uri="{0D108BD9-81ED-4DB2-BD59-A6C34878D82A}">
                    <a16:rowId xmlns:a16="http://schemas.microsoft.com/office/drawing/2014/main" val="3123430818"/>
                  </a:ext>
                </a:extLst>
              </a:tr>
              <a:tr h="361120">
                <a:tc>
                  <a:txBody>
                    <a:bodyPr/>
                    <a:lstStyle/>
                    <a:p>
                      <a:r>
                        <a:rPr lang="fr-FR" sz="800" err="1"/>
                        <a:t>Dharawal</a:t>
                      </a:r>
                    </a:p>
                  </a:txBody>
                  <a:tcPr marL="0" marR="0" marT="0" marB="0" anchor="ctr"/>
                </a:tc>
                <a:tc>
                  <a:txBody>
                    <a:bodyPr/>
                    <a:lstStyle/>
                    <a:p>
                      <a:r>
                        <a:rPr lang="fr-FR" sz="800"/>
                        <a:t>dialecte du </a:t>
                      </a:r>
                      <a:r>
                        <a:rPr lang="fr-FR" sz="800" err="1"/>
                        <a:t>Dharug</a:t>
                      </a:r>
                      <a:r>
                        <a:rPr lang="fr-FR" sz="800"/>
                        <a:t> </a:t>
                      </a:r>
                    </a:p>
                  </a:txBody>
                  <a:tcPr marL="0" marR="0" marT="0" marB="0" anchor="ctr"/>
                </a:tc>
                <a:tc>
                  <a:txBody>
                    <a:bodyPr/>
                    <a:lstStyle/>
                    <a:p>
                      <a:pPr algn="ctr"/>
                      <a:r>
                        <a:rPr lang="fr-FR" sz="800" dirty="0"/>
                        <a:t>3</a:t>
                      </a:r>
                    </a:p>
                  </a:txBody>
                  <a:tcPr marL="0" marR="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800" dirty="0">
                          <a:effectLst/>
                        </a:rPr>
                        <a:t>Troy, J. (1993). </a:t>
                      </a:r>
                      <a:r>
                        <a:rPr lang="fr-FR" sz="800" i="1" dirty="0">
                          <a:effectLst/>
                        </a:rPr>
                        <a:t>The Sydney </a:t>
                      </a:r>
                      <a:r>
                        <a:rPr lang="fr-FR" sz="800" i="1" dirty="0" err="1">
                          <a:effectLst/>
                        </a:rPr>
                        <a:t>Language</a:t>
                      </a:r>
                      <a:r>
                        <a:rPr lang="fr-FR" sz="800" dirty="0">
                          <a:effectLst/>
                        </a:rPr>
                        <a:t>.</a:t>
                      </a:r>
                      <a:endParaRPr lang="fr-FR" sz="800" dirty="0"/>
                    </a:p>
                  </a:txBody>
                  <a:tcPr marL="0" marR="0" marT="0" marB="0" anchor="ctr"/>
                </a:tc>
                <a:tc>
                  <a:txBody>
                    <a:bodyPr/>
                    <a:lstStyle/>
                    <a:p>
                      <a:r>
                        <a:rPr lang="fr-FR" sz="800">
                          <a:hlinkClick r:id="rId5"/>
                        </a:rPr>
                        <a:t>https://dharug.dalang.com.au/language/dictionary</a:t>
                      </a:r>
                      <a:r>
                        <a:rPr lang="fr-FR" sz="800"/>
                        <a:t> </a:t>
                      </a:r>
                    </a:p>
                  </a:txBody>
                  <a:tcPr marL="0" marR="0" marT="0" marB="0" anchor="ctr"/>
                </a:tc>
                <a:tc>
                  <a:txBody>
                    <a:bodyPr/>
                    <a:lstStyle/>
                    <a:p>
                      <a:r>
                        <a:rPr lang="fr-FR" sz="800" dirty="0"/>
                        <a:t>Troy</a:t>
                      </a:r>
                    </a:p>
                  </a:txBody>
                  <a:tcPr marL="0" marR="0" marT="0" marB="0" anchor="ctr"/>
                </a:tc>
                <a:tc>
                  <a:txBody>
                    <a:bodyPr/>
                    <a:lstStyle/>
                    <a:p>
                      <a:r>
                        <a:rPr lang="fr-FR" sz="800"/>
                        <a:t>yes</a:t>
                      </a:r>
                    </a:p>
                  </a:txBody>
                  <a:tcPr marL="0" marR="0" marT="0" marB="0" anchor="ctr"/>
                </a:tc>
                <a:tc>
                  <a:txBody>
                    <a:bodyPr/>
                    <a:lstStyle/>
                    <a:p>
                      <a:r>
                        <a:rPr lang="fr-FR" sz="800"/>
                        <a:t>yes</a:t>
                      </a:r>
                    </a:p>
                  </a:txBody>
                  <a:tcPr marL="0" marR="0" marT="0" marB="0" anchor="ctr"/>
                </a:tc>
                <a:tc>
                  <a:txBody>
                    <a:bodyPr/>
                    <a:lstStyle/>
                    <a:p>
                      <a:r>
                        <a:rPr lang="fr-FR" sz="800"/>
                        <a:t>to do</a:t>
                      </a:r>
                    </a:p>
                  </a:txBody>
                  <a:tcPr marL="0" marR="0" marT="0" marB="0" anchor="ctr"/>
                </a:tc>
                <a:tc>
                  <a:txBody>
                    <a:bodyPr/>
                    <a:lstStyle/>
                    <a:p>
                      <a:r>
                        <a:rPr lang="fr-FR" sz="800" dirty="0"/>
                        <a:t>no</a:t>
                      </a:r>
                    </a:p>
                  </a:txBody>
                  <a:tcPr marL="0" marR="0" marT="0" marB="0" anchor="ctr"/>
                </a:tc>
                <a:extLst>
                  <a:ext uri="{0D108BD9-81ED-4DB2-BD59-A6C34878D82A}">
                    <a16:rowId xmlns:a16="http://schemas.microsoft.com/office/drawing/2014/main" val="2093002806"/>
                  </a:ext>
                </a:extLst>
              </a:tr>
              <a:tr h="361120">
                <a:tc>
                  <a:txBody>
                    <a:bodyPr/>
                    <a:lstStyle/>
                    <a:p>
                      <a:r>
                        <a:rPr lang="fr-FR" sz="800"/>
                        <a:t>Dharuk</a:t>
                      </a:r>
                    </a:p>
                  </a:txBody>
                  <a:tcPr marL="0" marR="0" marT="0" marB="0" anchor="ctr"/>
                </a:tc>
                <a:tc>
                  <a:txBody>
                    <a:bodyPr/>
                    <a:lstStyle/>
                    <a:p>
                      <a:r>
                        <a:rPr lang="fr-FR" sz="800" err="1"/>
                        <a:t>Dharug</a:t>
                      </a:r>
                    </a:p>
                  </a:txBody>
                  <a:tcPr marL="0" marR="0" marT="0" marB="0" anchor="ctr"/>
                </a:tc>
                <a:tc>
                  <a:txBody>
                    <a:bodyPr/>
                    <a:lstStyle/>
                    <a:p>
                      <a:pPr algn="ctr"/>
                      <a:r>
                        <a:rPr lang="fr-FR" sz="800" dirty="0"/>
                        <a:t>56</a:t>
                      </a:r>
                    </a:p>
                  </a:txBody>
                  <a:tcPr marL="0" marR="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800" dirty="0">
                          <a:effectLst/>
                        </a:rPr>
                        <a:t>Troy, J. (1993). </a:t>
                      </a:r>
                      <a:r>
                        <a:rPr lang="fr-FR" sz="800" i="1" dirty="0">
                          <a:effectLst/>
                        </a:rPr>
                        <a:t>The Sydney </a:t>
                      </a:r>
                      <a:r>
                        <a:rPr lang="fr-FR" sz="800" i="1" dirty="0" err="1">
                          <a:effectLst/>
                        </a:rPr>
                        <a:t>Language</a:t>
                      </a:r>
                      <a:r>
                        <a:rPr lang="fr-FR" sz="800" dirty="0">
                          <a:effectLst/>
                        </a:rPr>
                        <a:t>.</a:t>
                      </a:r>
                      <a:endParaRPr lang="fr-FR" sz="800" dirty="0"/>
                    </a:p>
                  </a:txBody>
                  <a:tcPr marL="0" marR="0" marT="0" marB="0" anchor="ctr"/>
                </a:tc>
                <a:tc>
                  <a:txBody>
                    <a:bodyPr/>
                    <a:lstStyle/>
                    <a:p>
                      <a:r>
                        <a:rPr lang="fr-FR" sz="800">
                          <a:hlinkClick r:id="rId5"/>
                        </a:rPr>
                        <a:t>https://dharug.dalang.com.au/language/dictionary</a:t>
                      </a:r>
                      <a:r>
                        <a:rPr lang="fr-FR" sz="800"/>
                        <a:t> </a:t>
                      </a:r>
                    </a:p>
                  </a:txBody>
                  <a:tcPr marL="0" marR="0" marT="0" marB="0" anchor="ctr"/>
                </a:tc>
                <a:tc>
                  <a:txBody>
                    <a:bodyPr/>
                    <a:lstStyle/>
                    <a:p>
                      <a:r>
                        <a:rPr lang="fr-FR" sz="800" dirty="0"/>
                        <a:t>Troy</a:t>
                      </a:r>
                    </a:p>
                  </a:txBody>
                  <a:tcPr marL="0" marR="0" marT="0" marB="0" anchor="ctr"/>
                </a:tc>
                <a:tc>
                  <a:txBody>
                    <a:bodyPr/>
                    <a:lstStyle/>
                    <a:p>
                      <a:r>
                        <a:rPr lang="fr-FR" sz="800"/>
                        <a:t>yes</a:t>
                      </a:r>
                    </a:p>
                  </a:txBody>
                  <a:tcPr marL="0" marR="0" marT="0" marB="0" anchor="ctr"/>
                </a:tc>
                <a:tc>
                  <a:txBody>
                    <a:bodyPr/>
                    <a:lstStyle/>
                    <a:p>
                      <a:r>
                        <a:rPr lang="fr-FR" sz="800"/>
                        <a:t>yes</a:t>
                      </a:r>
                    </a:p>
                  </a:txBody>
                  <a:tcPr marL="0" marR="0" marT="0" marB="0" anchor="ctr"/>
                </a:tc>
                <a:tc>
                  <a:txBody>
                    <a:bodyPr/>
                    <a:lstStyle/>
                    <a:p>
                      <a:r>
                        <a:rPr lang="fr-FR" sz="800"/>
                        <a:t>/</a:t>
                      </a:r>
                    </a:p>
                  </a:txBody>
                  <a:tcPr marL="0" marR="0" marT="0" marB="0" anchor="ctr"/>
                </a:tc>
                <a:tc>
                  <a:txBody>
                    <a:bodyPr/>
                    <a:lstStyle/>
                    <a:p>
                      <a:r>
                        <a:rPr lang="fr-FR" sz="800" dirty="0"/>
                        <a:t>no</a:t>
                      </a:r>
                    </a:p>
                  </a:txBody>
                  <a:tcPr marL="0" marR="0" marT="0" marB="0" anchor="ctr"/>
                </a:tc>
                <a:extLst>
                  <a:ext uri="{0D108BD9-81ED-4DB2-BD59-A6C34878D82A}">
                    <a16:rowId xmlns:a16="http://schemas.microsoft.com/office/drawing/2014/main" val="386448314"/>
                  </a:ext>
                </a:extLst>
              </a:tr>
              <a:tr h="261236">
                <a:tc>
                  <a:txBody>
                    <a:bodyPr/>
                    <a:lstStyle/>
                    <a:p>
                      <a:r>
                        <a:rPr lang="fr-FR" sz="800" err="1"/>
                        <a:t>Dharumbal</a:t>
                      </a:r>
                      <a:endParaRPr lang="fr-FR" sz="800"/>
                    </a:p>
                  </a:txBody>
                  <a:tcPr marL="0" marR="0" marT="0" marB="0" anchor="ctr"/>
                </a:tc>
                <a:tc>
                  <a:txBody>
                    <a:bodyPr/>
                    <a:lstStyle/>
                    <a:p>
                      <a:r>
                        <a:rPr lang="fr-FR" sz="800" err="1"/>
                        <a:t>Dharambal</a:t>
                      </a:r>
                    </a:p>
                  </a:txBody>
                  <a:tcPr marL="0" marR="0" marT="0" marB="0" anchor="ctr"/>
                </a:tc>
                <a:tc>
                  <a:txBody>
                    <a:bodyPr/>
                    <a:lstStyle/>
                    <a:p>
                      <a:pPr algn="ctr"/>
                      <a:r>
                        <a:rPr lang="fr-FR" sz="800" dirty="0"/>
                        <a:t>1</a:t>
                      </a:r>
                    </a:p>
                  </a:txBody>
                  <a:tcPr marL="0" marR="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800" dirty="0" err="1">
                          <a:effectLst/>
                        </a:rPr>
                        <a:t>Terrill</a:t>
                      </a:r>
                      <a:r>
                        <a:rPr lang="fr-FR" sz="800" dirty="0">
                          <a:effectLst/>
                        </a:rPr>
                        <a:t>, A. (2002). </a:t>
                      </a:r>
                      <a:r>
                        <a:rPr lang="fr-FR" sz="800" i="1" dirty="0" err="1">
                          <a:effectLst/>
                        </a:rPr>
                        <a:t>Dharumbal</a:t>
                      </a:r>
                      <a:r>
                        <a:rPr lang="fr-FR" sz="800" i="1" dirty="0">
                          <a:effectLst/>
                        </a:rPr>
                        <a:t> : The </a:t>
                      </a:r>
                      <a:r>
                        <a:rPr lang="fr-FR" sz="800" i="1" dirty="0" err="1">
                          <a:effectLst/>
                        </a:rPr>
                        <a:t>Language</a:t>
                      </a:r>
                      <a:r>
                        <a:rPr lang="fr-FR" sz="800" i="1" dirty="0">
                          <a:effectLst/>
                        </a:rPr>
                        <a:t> of </a:t>
                      </a:r>
                      <a:r>
                        <a:rPr lang="fr-FR" sz="800" i="1" dirty="0" err="1">
                          <a:effectLst/>
                        </a:rPr>
                        <a:t>Rockampton</a:t>
                      </a:r>
                      <a:r>
                        <a:rPr lang="fr-FR" sz="800" i="1" dirty="0">
                          <a:effectLst/>
                        </a:rPr>
                        <a:t>, </a:t>
                      </a:r>
                      <a:r>
                        <a:rPr lang="fr-FR" sz="800" i="1" dirty="0" err="1">
                          <a:effectLst/>
                        </a:rPr>
                        <a:t>Australia</a:t>
                      </a:r>
                      <a:r>
                        <a:rPr lang="fr-FR" sz="800" dirty="0">
                          <a:effectLst/>
                        </a:rPr>
                        <a:t>. Pacific </a:t>
                      </a:r>
                      <a:r>
                        <a:rPr lang="fr-FR" sz="800" dirty="0" err="1">
                          <a:effectLst/>
                        </a:rPr>
                        <a:t>Linguistics</a:t>
                      </a:r>
                      <a:r>
                        <a:rPr lang="fr-FR" sz="800" dirty="0">
                          <a:effectLst/>
                        </a:rPr>
                        <a:t>.</a:t>
                      </a:r>
                      <a:endParaRPr lang="fr-FR" sz="800" dirty="0"/>
                    </a:p>
                  </a:txBody>
                  <a:tcPr marL="0" marR="0" marT="0" marB="0" anchor="ctr"/>
                </a:tc>
                <a:tc>
                  <a:txBody>
                    <a:bodyPr/>
                    <a:lstStyle/>
                    <a:p>
                      <a:endParaRPr lang="fr-FR" sz="800"/>
                    </a:p>
                  </a:txBody>
                  <a:tcPr marL="0" marR="0" marT="0" marB="0" anchor="ctr"/>
                </a:tc>
                <a:tc>
                  <a:txBody>
                    <a:bodyPr/>
                    <a:lstStyle/>
                    <a:p>
                      <a:r>
                        <a:rPr lang="fr-FR" sz="800" dirty="0" err="1"/>
                        <a:t>Terrill</a:t>
                      </a:r>
                      <a:endParaRPr lang="fr-FR" sz="800" dirty="0"/>
                    </a:p>
                  </a:txBody>
                  <a:tcPr marL="0" marR="0" marT="0" marB="0" anchor="ctr"/>
                </a:tc>
                <a:tc>
                  <a:txBody>
                    <a:bodyPr/>
                    <a:lstStyle/>
                    <a:p>
                      <a:r>
                        <a:rPr lang="fr-FR" sz="800"/>
                        <a:t>yes</a:t>
                      </a:r>
                    </a:p>
                  </a:txBody>
                  <a:tcPr marL="0" marR="0" marT="0" marB="0" anchor="ctr"/>
                </a:tc>
                <a:tc>
                  <a:txBody>
                    <a:bodyPr/>
                    <a:lstStyle/>
                    <a:p>
                      <a:r>
                        <a:rPr lang="fr-FR" sz="800"/>
                        <a:t>yes</a:t>
                      </a:r>
                    </a:p>
                  </a:txBody>
                  <a:tcPr marL="0" marR="0" marT="0" marB="0" anchor="ctr"/>
                </a:tc>
                <a:tc>
                  <a:txBody>
                    <a:bodyPr/>
                    <a:lstStyle/>
                    <a:p>
                      <a:r>
                        <a:rPr lang="fr-FR" sz="800"/>
                        <a:t>to do</a:t>
                      </a:r>
                    </a:p>
                  </a:txBody>
                  <a:tcPr marL="0" marR="0" marT="0" marB="0" anchor="ctr"/>
                </a:tc>
                <a:tc>
                  <a:txBody>
                    <a:bodyPr/>
                    <a:lstStyle/>
                    <a:p>
                      <a:r>
                        <a:rPr lang="fr-FR" sz="800" dirty="0"/>
                        <a:t>no</a:t>
                      </a:r>
                    </a:p>
                  </a:txBody>
                  <a:tcPr marL="0" marR="0" marT="0" marB="0" anchor="ctr"/>
                </a:tc>
                <a:extLst>
                  <a:ext uri="{0D108BD9-81ED-4DB2-BD59-A6C34878D82A}">
                    <a16:rowId xmlns:a16="http://schemas.microsoft.com/office/drawing/2014/main" val="3855747877"/>
                  </a:ext>
                </a:extLst>
              </a:tr>
              <a:tr h="261236">
                <a:tc>
                  <a:txBody>
                    <a:bodyPr/>
                    <a:lstStyle/>
                    <a:p>
                      <a:r>
                        <a:rPr lang="fr-FR" sz="800" err="1"/>
                        <a:t>Diyari</a:t>
                      </a:r>
                      <a:endParaRPr lang="fr-FR" sz="800"/>
                    </a:p>
                  </a:txBody>
                  <a:tcPr marL="0" marR="0" marT="0" marB="0" anchor="ctr"/>
                </a:tc>
                <a:tc>
                  <a:txBody>
                    <a:bodyPr/>
                    <a:lstStyle/>
                    <a:p>
                      <a:r>
                        <a:rPr lang="fr-FR" sz="800"/>
                        <a:t>/</a:t>
                      </a:r>
                    </a:p>
                  </a:txBody>
                  <a:tcPr marL="0" marR="0" marT="0" marB="0" anchor="ctr"/>
                </a:tc>
                <a:tc>
                  <a:txBody>
                    <a:bodyPr/>
                    <a:lstStyle/>
                    <a:p>
                      <a:pPr algn="ctr"/>
                      <a:r>
                        <a:rPr lang="fr-FR" sz="800" dirty="0"/>
                        <a:t>9</a:t>
                      </a:r>
                    </a:p>
                  </a:txBody>
                  <a:tcPr marL="0" marR="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800" dirty="0">
                          <a:effectLst/>
                        </a:rPr>
                        <a:t>Austin, P. K. (2013). </a:t>
                      </a:r>
                      <a:r>
                        <a:rPr lang="fr-FR" sz="800" i="1" dirty="0">
                          <a:effectLst/>
                        </a:rPr>
                        <a:t>A </a:t>
                      </a:r>
                      <a:r>
                        <a:rPr lang="fr-FR" sz="800" i="1" dirty="0" err="1">
                          <a:effectLst/>
                        </a:rPr>
                        <a:t>dictionary</a:t>
                      </a:r>
                      <a:r>
                        <a:rPr lang="fr-FR" sz="800" i="1" dirty="0">
                          <a:effectLst/>
                        </a:rPr>
                        <a:t> of </a:t>
                      </a:r>
                      <a:r>
                        <a:rPr lang="fr-FR" sz="800" i="1" dirty="0" err="1">
                          <a:effectLst/>
                        </a:rPr>
                        <a:t>Diyari</a:t>
                      </a:r>
                      <a:r>
                        <a:rPr lang="fr-FR" sz="800" i="1" dirty="0">
                          <a:effectLst/>
                        </a:rPr>
                        <a:t>, South </a:t>
                      </a:r>
                      <a:r>
                        <a:rPr lang="fr-FR" sz="800" i="1" dirty="0" err="1">
                          <a:effectLst/>
                        </a:rPr>
                        <a:t>Australia</a:t>
                      </a:r>
                      <a:r>
                        <a:rPr lang="fr-FR" sz="800" dirty="0">
                          <a:effectLst/>
                        </a:rPr>
                        <a:t>. SOAS.</a:t>
                      </a:r>
                    </a:p>
                  </a:txBody>
                  <a:tcPr marL="0" marR="0" marT="0" marB="0" anchor="ctr"/>
                </a:tc>
                <a:tc>
                  <a:txBody>
                    <a:bodyPr/>
                    <a:lstStyle/>
                    <a:p>
                      <a:endParaRPr lang="fr-FR" sz="800"/>
                    </a:p>
                  </a:txBody>
                  <a:tcPr marL="0" marR="0" marT="0" marB="0" anchor="ctr"/>
                </a:tc>
                <a:tc>
                  <a:txBody>
                    <a:bodyPr/>
                    <a:lstStyle/>
                    <a:p>
                      <a:r>
                        <a:rPr lang="fr-FR" sz="800" dirty="0"/>
                        <a:t>Peter K. Austin</a:t>
                      </a:r>
                    </a:p>
                  </a:txBody>
                  <a:tcPr marL="0" marR="0" marT="0" marB="0" anchor="ctr"/>
                </a:tc>
                <a:tc>
                  <a:txBody>
                    <a:bodyPr/>
                    <a:lstStyle/>
                    <a:p>
                      <a:r>
                        <a:rPr lang="fr-FR" sz="800"/>
                        <a:t>yes</a:t>
                      </a:r>
                    </a:p>
                  </a:txBody>
                  <a:tcPr marL="0" marR="0" marT="0" marB="0" anchor="ctr"/>
                </a:tc>
                <a:tc>
                  <a:txBody>
                    <a:bodyPr/>
                    <a:lstStyle/>
                    <a:p>
                      <a:r>
                        <a:rPr lang="fr-FR" sz="800"/>
                        <a:t>yes</a:t>
                      </a:r>
                    </a:p>
                  </a:txBody>
                  <a:tcPr marL="0" marR="0" marT="0" marB="0" anchor="ctr"/>
                </a:tc>
                <a:tc>
                  <a:txBody>
                    <a:bodyPr/>
                    <a:lstStyle/>
                    <a:p>
                      <a:r>
                        <a:rPr lang="fr-FR" sz="800"/>
                        <a:t>to do</a:t>
                      </a:r>
                    </a:p>
                  </a:txBody>
                  <a:tcPr marL="0" marR="0" marT="0" marB="0" anchor="ctr"/>
                </a:tc>
                <a:tc>
                  <a:txBody>
                    <a:bodyPr/>
                    <a:lstStyle/>
                    <a:p>
                      <a:r>
                        <a:rPr lang="fr-FR" sz="800" dirty="0"/>
                        <a:t>no</a:t>
                      </a:r>
                    </a:p>
                  </a:txBody>
                  <a:tcPr marL="0" marR="0" marT="0" marB="0" anchor="ctr"/>
                </a:tc>
                <a:extLst>
                  <a:ext uri="{0D108BD9-81ED-4DB2-BD59-A6C34878D82A}">
                    <a16:rowId xmlns:a16="http://schemas.microsoft.com/office/drawing/2014/main" val="3876370440"/>
                  </a:ext>
                </a:extLst>
              </a:tr>
              <a:tr h="407221">
                <a:tc>
                  <a:txBody>
                    <a:bodyPr/>
                    <a:lstStyle/>
                    <a:p>
                      <a:r>
                        <a:rPr lang="fr-FR" sz="800" err="1"/>
                        <a:t>Djingulu</a:t>
                      </a:r>
                      <a:endParaRPr lang="fr-FR" sz="800"/>
                    </a:p>
                  </a:txBody>
                  <a:tcPr marL="0" marR="0" marT="0" marB="0" anchor="ctr"/>
                </a:tc>
                <a:tc>
                  <a:txBody>
                    <a:bodyPr/>
                    <a:lstStyle/>
                    <a:p>
                      <a:r>
                        <a:rPr lang="fr-FR" sz="800" err="1"/>
                        <a:t>Jingulu</a:t>
                      </a:r>
                      <a:r>
                        <a:rPr lang="fr-FR" sz="800"/>
                        <a:t> (</a:t>
                      </a:r>
                      <a:r>
                        <a:rPr lang="fr-FR" sz="800" err="1"/>
                        <a:t>Djingili</a:t>
                      </a:r>
                      <a:endParaRPr lang="fr-FR" sz="800"/>
                    </a:p>
                  </a:txBody>
                  <a:tcPr marL="0" marR="0" marT="0" marB="0" anchor="ctr"/>
                </a:tc>
                <a:tc>
                  <a:txBody>
                    <a:bodyPr/>
                    <a:lstStyle/>
                    <a:p>
                      <a:pPr algn="ctr"/>
                      <a:r>
                        <a:rPr lang="fr-FR" sz="800" dirty="0"/>
                        <a:t>1</a:t>
                      </a:r>
                    </a:p>
                  </a:txBody>
                  <a:tcPr marL="0" marR="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800" dirty="0" err="1">
                          <a:effectLst/>
                        </a:rPr>
                        <a:t>Pensalfini</a:t>
                      </a:r>
                      <a:r>
                        <a:rPr lang="fr-FR" sz="800" dirty="0">
                          <a:effectLst/>
                        </a:rPr>
                        <a:t>, R. (2003). </a:t>
                      </a:r>
                      <a:r>
                        <a:rPr lang="fr-FR" sz="800" i="1" dirty="0">
                          <a:effectLst/>
                        </a:rPr>
                        <a:t>A </a:t>
                      </a:r>
                      <a:r>
                        <a:rPr lang="fr-FR" sz="800" i="1" dirty="0" err="1">
                          <a:effectLst/>
                        </a:rPr>
                        <a:t>grammar</a:t>
                      </a:r>
                      <a:r>
                        <a:rPr lang="fr-FR" sz="800" i="1" dirty="0">
                          <a:effectLst/>
                        </a:rPr>
                        <a:t> of </a:t>
                      </a:r>
                      <a:r>
                        <a:rPr lang="fr-FR" sz="800" i="1" dirty="0" err="1">
                          <a:effectLst/>
                        </a:rPr>
                        <a:t>Jingulu</a:t>
                      </a:r>
                      <a:r>
                        <a:rPr lang="fr-FR" sz="800" i="1" dirty="0">
                          <a:effectLst/>
                        </a:rPr>
                        <a:t>, an </a:t>
                      </a:r>
                      <a:r>
                        <a:rPr lang="fr-FR" sz="800" i="1" dirty="0" err="1">
                          <a:effectLst/>
                        </a:rPr>
                        <a:t>Aboriginal</a:t>
                      </a:r>
                      <a:r>
                        <a:rPr lang="fr-FR" sz="800" i="1" dirty="0">
                          <a:effectLst/>
                        </a:rPr>
                        <a:t> </a:t>
                      </a:r>
                      <a:r>
                        <a:rPr lang="fr-FR" sz="800" i="1" dirty="0" err="1">
                          <a:effectLst/>
                        </a:rPr>
                        <a:t>language</a:t>
                      </a:r>
                      <a:r>
                        <a:rPr lang="fr-FR" sz="800" i="1" dirty="0">
                          <a:effectLst/>
                        </a:rPr>
                        <a:t> of the </a:t>
                      </a:r>
                      <a:r>
                        <a:rPr lang="fr-FR" sz="800" i="1" dirty="0" err="1">
                          <a:effectLst/>
                        </a:rPr>
                        <a:t>Northern</a:t>
                      </a:r>
                      <a:r>
                        <a:rPr lang="fr-FR" sz="800" i="1" dirty="0">
                          <a:effectLst/>
                        </a:rPr>
                        <a:t> </a:t>
                      </a:r>
                      <a:r>
                        <a:rPr lang="fr-FR" sz="800" i="1" dirty="0" err="1">
                          <a:effectLst/>
                        </a:rPr>
                        <a:t>Territory</a:t>
                      </a:r>
                      <a:r>
                        <a:rPr lang="fr-FR" sz="800" dirty="0">
                          <a:effectLst/>
                        </a:rPr>
                        <a:t>. Pacific </a:t>
                      </a:r>
                      <a:r>
                        <a:rPr lang="fr-FR" sz="800" dirty="0" err="1">
                          <a:effectLst/>
                        </a:rPr>
                        <a:t>Linguistics</a:t>
                      </a:r>
                      <a:r>
                        <a:rPr lang="fr-FR" sz="800" dirty="0">
                          <a:effectLst/>
                        </a:rPr>
                        <a:t>.</a:t>
                      </a:r>
                      <a:endParaRPr lang="fr-FR" sz="800" dirty="0"/>
                    </a:p>
                  </a:txBody>
                  <a:tcPr marL="0" marR="0" marT="0" marB="0" anchor="ctr"/>
                </a:tc>
                <a:tc>
                  <a:txBody>
                    <a:bodyPr/>
                    <a:lstStyle/>
                    <a:p>
                      <a:r>
                        <a:rPr lang="fr-FR" sz="800" dirty="0"/>
                        <a:t>﷟</a:t>
                      </a:r>
                      <a:r>
                        <a:rPr lang="fr-FR" sz="800" b="0" i="0" u="none" strike="noStrike" noProof="0" dirty="0">
                          <a:latin typeface="Neue Haas Grotesk Text Pro"/>
                          <a:hlinkClick r:id="rId6"/>
                        </a:rPr>
                        <a:t>https://omniglot.com/writing/jingulu.htm#:~:text=Jingulu%20(Djingili),are%2023%20speakers%20of%20Jingulu. </a:t>
                      </a:r>
                      <a:endParaRPr lang="fr-FR" dirty="0"/>
                    </a:p>
                  </a:txBody>
                  <a:tcPr marL="0" marR="0" marT="0" marB="0" anchor="ctr"/>
                </a:tc>
                <a:tc>
                  <a:txBody>
                    <a:bodyPr/>
                    <a:lstStyle/>
                    <a:p>
                      <a:r>
                        <a:rPr lang="fr-FR" sz="800" dirty="0" err="1"/>
                        <a:t>Pensalfini</a:t>
                      </a:r>
                      <a:endParaRPr lang="fr-FR" sz="800" dirty="0"/>
                    </a:p>
                  </a:txBody>
                  <a:tcPr marL="0" marR="0" marT="0" marB="0" anchor="ctr"/>
                </a:tc>
                <a:tc>
                  <a:txBody>
                    <a:bodyPr/>
                    <a:lstStyle/>
                    <a:p>
                      <a:r>
                        <a:rPr lang="fr-FR" sz="800" dirty="0"/>
                        <a:t>no</a:t>
                      </a:r>
                    </a:p>
                  </a:txBody>
                  <a:tcPr marL="0" marR="0" marT="0" marB="0" anchor="ctr"/>
                </a:tc>
                <a:tc>
                  <a:txBody>
                    <a:bodyPr/>
                    <a:lstStyle/>
                    <a:p>
                      <a:r>
                        <a:rPr lang="fr-FR" sz="800" dirty="0"/>
                        <a:t>yes</a:t>
                      </a:r>
                    </a:p>
                  </a:txBody>
                  <a:tcPr marL="0" marR="0" marT="0" marB="0" anchor="ctr"/>
                </a:tc>
                <a:tc>
                  <a:txBody>
                    <a:bodyPr/>
                    <a:lstStyle/>
                    <a:p>
                      <a:r>
                        <a:rPr lang="fr-FR" sz="800"/>
                        <a:t>to do</a:t>
                      </a:r>
                    </a:p>
                  </a:txBody>
                  <a:tcPr marL="0" marR="0" marT="0" marB="0" anchor="ctr"/>
                </a:tc>
                <a:tc>
                  <a:txBody>
                    <a:bodyPr/>
                    <a:lstStyle/>
                    <a:p>
                      <a:r>
                        <a:rPr lang="fr-FR" sz="800" dirty="0"/>
                        <a:t>no</a:t>
                      </a:r>
                    </a:p>
                  </a:txBody>
                  <a:tcPr marL="0" marR="0" marT="0" marB="0" anchor="ctr"/>
                </a:tc>
                <a:extLst>
                  <a:ext uri="{0D108BD9-81ED-4DB2-BD59-A6C34878D82A}">
                    <a16:rowId xmlns:a16="http://schemas.microsoft.com/office/drawing/2014/main" val="3582322891"/>
                  </a:ext>
                </a:extLst>
              </a:tr>
            </a:tbl>
          </a:graphicData>
        </a:graphic>
      </p:graphicFrame>
      <p:sp>
        <p:nvSpPr>
          <p:cNvPr id="5" name="Espace réservé du numéro de diapositive 4">
            <a:extLst>
              <a:ext uri="{FF2B5EF4-FFF2-40B4-BE49-F238E27FC236}">
                <a16:creationId xmlns:a16="http://schemas.microsoft.com/office/drawing/2014/main" id="{C65BD5D3-43DA-9624-BF27-9A360F920913}"/>
              </a:ext>
            </a:extLst>
          </p:cNvPr>
          <p:cNvSpPr>
            <a:spLocks noGrp="1"/>
          </p:cNvSpPr>
          <p:nvPr>
            <p:ph type="sldNum" sz="quarter" idx="12"/>
          </p:nvPr>
        </p:nvSpPr>
        <p:spPr/>
        <p:txBody>
          <a:bodyPr/>
          <a:lstStyle/>
          <a:p>
            <a:fld id="{B2DC25EE-239B-4C5F-AAD1-255A7D5F1EE2}" type="slidenum">
              <a:rPr lang="en-US" smtClean="0"/>
              <a:t>17</a:t>
            </a:fld>
            <a:endParaRPr lang="en-US"/>
          </a:p>
        </p:txBody>
      </p:sp>
      <p:sp>
        <p:nvSpPr>
          <p:cNvPr id="7" name="Espace réservé du pied de page 3">
            <a:extLst>
              <a:ext uri="{FF2B5EF4-FFF2-40B4-BE49-F238E27FC236}">
                <a16:creationId xmlns:a16="http://schemas.microsoft.com/office/drawing/2014/main" id="{A2513DEA-F48A-2A47-C4C8-77AE93E477FD}"/>
              </a:ext>
            </a:extLst>
          </p:cNvPr>
          <p:cNvSpPr>
            <a:spLocks noGrp="1"/>
          </p:cNvSpPr>
          <p:nvPr>
            <p:ph type="ftr" sz="quarter" idx="11"/>
          </p:nvPr>
        </p:nvSpPr>
        <p:spPr>
          <a:xfrm>
            <a:off x="3571969" y="6489118"/>
            <a:ext cx="5048061" cy="365125"/>
          </a:xfrm>
        </p:spPr>
        <p:txBody>
          <a:bodyPr/>
          <a:lstStyle/>
          <a:p>
            <a:r>
              <a:rPr lang="en-US" sz="700" dirty="0"/>
              <a:t>Marjolaine MARTIN, </a:t>
            </a:r>
            <a:r>
              <a:rPr lang="en-US" sz="700" dirty="0" err="1"/>
              <a:t>Stéfany</a:t>
            </a:r>
            <a:r>
              <a:rPr lang="en-US" sz="700" dirty="0"/>
              <a:t> THIERRY - LLL University of Tours - Do not share on social media</a:t>
            </a:r>
          </a:p>
        </p:txBody>
      </p:sp>
      <p:sp>
        <p:nvSpPr>
          <p:cNvPr id="4" name="Rectangle 3">
            <a:extLst>
              <a:ext uri="{FF2B5EF4-FFF2-40B4-BE49-F238E27FC236}">
                <a16:creationId xmlns:a16="http://schemas.microsoft.com/office/drawing/2014/main" id="{F9746A28-2B98-615B-0A13-FFEBB0333C11}"/>
              </a:ext>
            </a:extLst>
          </p:cNvPr>
          <p:cNvSpPr/>
          <p:nvPr/>
        </p:nvSpPr>
        <p:spPr>
          <a:xfrm>
            <a:off x="198697" y="1231457"/>
            <a:ext cx="11794606" cy="4992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7200" b="1" dirty="0" err="1">
                <a:ln w="9525">
                  <a:solidFill>
                    <a:schemeClr val="bg1"/>
                  </a:solidFill>
                  <a:prstDash val="solid"/>
                </a:ln>
                <a:solidFill>
                  <a:schemeClr val="tx1"/>
                </a:solidFill>
                <a:effectLst>
                  <a:outerShdw blurRad="12700" dist="38100" dir="2700000" algn="tl" rotWithShape="0">
                    <a:schemeClr val="bg1">
                      <a:lumMod val="50000"/>
                    </a:schemeClr>
                  </a:outerShdw>
                </a:effectLst>
              </a:rPr>
              <a:t>Ask</a:t>
            </a:r>
            <a:r>
              <a:rPr lang="fr-FR" sz="7200" b="1" dirty="0">
                <a:ln w="9525">
                  <a:solidFill>
                    <a:schemeClr val="bg1"/>
                  </a:solidFill>
                  <a:prstDash val="solid"/>
                </a:ln>
                <a:solidFill>
                  <a:schemeClr val="tx1"/>
                </a:solidFill>
                <a:effectLst>
                  <a:outerShdw blurRad="12700" dist="38100" dir="2700000" algn="tl" rotWithShape="0">
                    <a:schemeClr val="bg1">
                      <a:lumMod val="50000"/>
                    </a:schemeClr>
                  </a:outerShdw>
                </a:effectLst>
              </a:rPr>
              <a:t> </a:t>
            </a:r>
            <a:r>
              <a:rPr lang="fr-FR" sz="7200" b="1" dirty="0" err="1">
                <a:ln w="9525">
                  <a:solidFill>
                    <a:schemeClr val="bg1"/>
                  </a:solidFill>
                  <a:prstDash val="solid"/>
                </a:ln>
                <a:solidFill>
                  <a:schemeClr val="tx1"/>
                </a:solidFill>
                <a:effectLst>
                  <a:outerShdw blurRad="12700" dist="38100" dir="2700000" algn="tl" rotWithShape="0">
                    <a:schemeClr val="bg1">
                      <a:lumMod val="50000"/>
                    </a:schemeClr>
                  </a:outerShdw>
                </a:effectLst>
              </a:rPr>
              <a:t>authors</a:t>
            </a:r>
            <a:r>
              <a:rPr lang="fr-FR" sz="7200" b="1" dirty="0">
                <a:ln w="9525">
                  <a:solidFill>
                    <a:schemeClr val="bg1"/>
                  </a:solidFill>
                  <a:prstDash val="solid"/>
                </a:ln>
                <a:solidFill>
                  <a:schemeClr val="tx1"/>
                </a:solidFill>
                <a:effectLst>
                  <a:outerShdw blurRad="12700" dist="38100" dir="2700000" algn="tl" rotWithShape="0">
                    <a:schemeClr val="bg1">
                      <a:lumMod val="50000"/>
                    </a:schemeClr>
                  </a:outerShdw>
                </a:effectLst>
              </a:rPr>
              <a:t> for content</a:t>
            </a:r>
          </a:p>
        </p:txBody>
      </p:sp>
    </p:spTree>
    <p:extLst>
      <p:ext uri="{BB962C8B-B14F-4D97-AF65-F5344CB8AC3E}">
        <p14:creationId xmlns:p14="http://schemas.microsoft.com/office/powerpoint/2010/main" val="21360451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0B9EE3F3-89B7-43C3-8651-C4C968309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185852E9-092A-2571-3643-C04823E9DA91}"/>
              </a:ext>
            </a:extLst>
          </p:cNvPr>
          <p:cNvSpPr>
            <a:spLocks noGrp="1"/>
          </p:cNvSpPr>
          <p:nvPr>
            <p:ph type="title"/>
          </p:nvPr>
        </p:nvSpPr>
        <p:spPr>
          <a:xfrm>
            <a:off x="411480" y="991443"/>
            <a:ext cx="4443154" cy="1087819"/>
          </a:xfrm>
        </p:spPr>
        <p:txBody>
          <a:bodyPr anchor="b">
            <a:normAutofit/>
          </a:bodyPr>
          <a:lstStyle/>
          <a:p>
            <a:r>
              <a:rPr lang="fr-FR" sz="2600">
                <a:cs typeface="Calibri Light"/>
              </a:rPr>
              <a:t>Example of a phonological description</a:t>
            </a:r>
            <a:endParaRPr lang="fr-FR" sz="2600"/>
          </a:p>
        </p:txBody>
      </p:sp>
      <p:sp>
        <p:nvSpPr>
          <p:cNvPr id="16" name="Rectangle 15">
            <a:extLst>
              <a:ext uri="{FF2B5EF4-FFF2-40B4-BE49-F238E27FC236}">
                <a16:creationId xmlns:a16="http://schemas.microsoft.com/office/drawing/2014/main" id="{33AE4636-AEEC-45D6-84D4-7AC2DA48EC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8D9CE0F4-2EB2-4F1F-8AAC-DB3571D9F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5541"/>
            <a:ext cx="43891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Espace réservé du contenu 8">
            <a:extLst>
              <a:ext uri="{FF2B5EF4-FFF2-40B4-BE49-F238E27FC236}">
                <a16:creationId xmlns:a16="http://schemas.microsoft.com/office/drawing/2014/main" id="{CEAF5B0B-D51C-959D-74F3-45825865CD61}"/>
              </a:ext>
            </a:extLst>
          </p:cNvPr>
          <p:cNvSpPr>
            <a:spLocks noGrp="1"/>
          </p:cNvSpPr>
          <p:nvPr>
            <p:ph idx="1"/>
          </p:nvPr>
        </p:nvSpPr>
        <p:spPr>
          <a:xfrm>
            <a:off x="411480" y="2684095"/>
            <a:ext cx="4443154" cy="3492868"/>
          </a:xfrm>
        </p:spPr>
        <p:txBody>
          <a:bodyPr>
            <a:normAutofit/>
          </a:bodyPr>
          <a:lstStyle/>
          <a:p>
            <a:r>
              <a:rPr lang="fr-FR" sz="1700" dirty="0" err="1">
                <a:cs typeface="Calibri"/>
              </a:rPr>
              <a:t>Here</a:t>
            </a:r>
            <a:r>
              <a:rPr lang="fr-FR" sz="1700" dirty="0">
                <a:cs typeface="Calibri"/>
              </a:rPr>
              <a:t> </a:t>
            </a:r>
            <a:r>
              <a:rPr lang="fr-FR" sz="1700" dirty="0" err="1">
                <a:cs typeface="Calibri"/>
              </a:rPr>
              <a:t>is</a:t>
            </a:r>
            <a:r>
              <a:rPr lang="fr-FR" sz="1700" dirty="0">
                <a:cs typeface="Calibri"/>
              </a:rPr>
              <a:t> </a:t>
            </a:r>
            <a:r>
              <a:rPr lang="fr-FR" sz="1700" dirty="0" err="1">
                <a:cs typeface="Calibri"/>
              </a:rPr>
              <a:t>what</a:t>
            </a:r>
            <a:r>
              <a:rPr lang="fr-FR" sz="1700" dirty="0">
                <a:cs typeface="Calibri"/>
              </a:rPr>
              <a:t> </a:t>
            </a:r>
            <a:r>
              <a:rPr lang="fr-FR" sz="1700" dirty="0" err="1">
                <a:cs typeface="Calibri"/>
              </a:rPr>
              <a:t>we</a:t>
            </a:r>
            <a:r>
              <a:rPr lang="fr-FR" sz="1700" dirty="0">
                <a:cs typeface="Calibri"/>
              </a:rPr>
              <a:t> </a:t>
            </a:r>
            <a:r>
              <a:rPr lang="fr-FR" sz="1700" dirty="0" err="1">
                <a:cs typeface="Calibri"/>
              </a:rPr>
              <a:t>found</a:t>
            </a:r>
            <a:r>
              <a:rPr lang="fr-FR" sz="1700" dirty="0">
                <a:cs typeface="Calibri"/>
              </a:rPr>
              <a:t> for the </a:t>
            </a:r>
            <a:r>
              <a:rPr lang="fr-FR" sz="1700" dirty="0" err="1">
                <a:cs typeface="Calibri"/>
              </a:rPr>
              <a:t>Wanganguru</a:t>
            </a:r>
            <a:r>
              <a:rPr lang="fr-FR" sz="1700" dirty="0">
                <a:cs typeface="Calibri"/>
              </a:rPr>
              <a:t> </a:t>
            </a:r>
            <a:r>
              <a:rPr lang="fr-FR" sz="1700" dirty="0" err="1">
                <a:cs typeface="Calibri"/>
              </a:rPr>
              <a:t>language</a:t>
            </a:r>
            <a:endParaRPr lang="fr-FR" sz="1700" dirty="0">
              <a:cs typeface="Calibri"/>
            </a:endParaRPr>
          </a:p>
          <a:p>
            <a:pPr lvl="1"/>
            <a:r>
              <a:rPr lang="fr-FR" sz="1700" dirty="0">
                <a:cs typeface="Calibri"/>
              </a:rPr>
              <a:t>3 </a:t>
            </a:r>
            <a:r>
              <a:rPr lang="fr-FR" sz="1700" dirty="0" err="1">
                <a:cs typeface="Calibri"/>
              </a:rPr>
              <a:t>loanwords</a:t>
            </a:r>
            <a:endParaRPr lang="fr-FR" sz="1700" dirty="0">
              <a:cs typeface="Calibri"/>
            </a:endParaRPr>
          </a:p>
          <a:p>
            <a:pPr lvl="1"/>
            <a:r>
              <a:rPr lang="fr-FR" sz="1700" dirty="0">
                <a:cs typeface="Calibri"/>
              </a:rPr>
              <a:t>Reference book: </a:t>
            </a:r>
            <a:r>
              <a:rPr lang="fr-FR" sz="1700" dirty="0" err="1">
                <a:ea typeface="+mn-lt"/>
                <a:cs typeface="+mn-lt"/>
              </a:rPr>
              <a:t>Hercus</a:t>
            </a:r>
            <a:r>
              <a:rPr lang="fr-FR" sz="1700" dirty="0">
                <a:ea typeface="+mn-lt"/>
                <a:cs typeface="+mn-lt"/>
              </a:rPr>
              <a:t>, L.A. </a:t>
            </a:r>
            <a:r>
              <a:rPr lang="fr-FR" sz="1700" i="1" dirty="0">
                <a:ea typeface="+mn-lt"/>
                <a:cs typeface="+mn-lt"/>
              </a:rPr>
              <a:t>A </a:t>
            </a:r>
            <a:r>
              <a:rPr lang="fr-FR" sz="1700" i="1" dirty="0" err="1">
                <a:ea typeface="+mn-lt"/>
                <a:cs typeface="+mn-lt"/>
              </a:rPr>
              <a:t>Grammar</a:t>
            </a:r>
            <a:r>
              <a:rPr lang="fr-FR" sz="1700" i="1" dirty="0">
                <a:ea typeface="+mn-lt"/>
                <a:cs typeface="+mn-lt"/>
              </a:rPr>
              <a:t> of the </a:t>
            </a:r>
            <a:r>
              <a:rPr lang="fr-FR" sz="1700" i="1" dirty="0" err="1">
                <a:ea typeface="+mn-lt"/>
                <a:cs typeface="+mn-lt"/>
              </a:rPr>
              <a:t>Arabana-Wangkangurru</a:t>
            </a:r>
            <a:r>
              <a:rPr lang="fr-FR" sz="1700" i="1" dirty="0">
                <a:ea typeface="+mn-lt"/>
                <a:cs typeface="+mn-lt"/>
              </a:rPr>
              <a:t> </a:t>
            </a:r>
            <a:r>
              <a:rPr lang="fr-FR" sz="1700" i="1" dirty="0" err="1">
                <a:ea typeface="+mn-lt"/>
                <a:cs typeface="+mn-lt"/>
              </a:rPr>
              <a:t>Language</a:t>
            </a:r>
            <a:r>
              <a:rPr lang="fr-FR" sz="1700" dirty="0">
                <a:ea typeface="+mn-lt"/>
                <a:cs typeface="+mn-lt"/>
              </a:rPr>
              <a:t>, Lake Eyre Basin, South </a:t>
            </a:r>
            <a:r>
              <a:rPr lang="fr-FR" sz="1700" dirty="0" err="1">
                <a:ea typeface="+mn-lt"/>
                <a:cs typeface="+mn-lt"/>
              </a:rPr>
              <a:t>Australia</a:t>
            </a:r>
            <a:r>
              <a:rPr lang="fr-FR" sz="1700" dirty="0">
                <a:ea typeface="+mn-lt"/>
                <a:cs typeface="+mn-lt"/>
              </a:rPr>
              <a:t>. C-128, xx + 344 pages. Pacific </a:t>
            </a:r>
            <a:r>
              <a:rPr lang="fr-FR" sz="1700" dirty="0" err="1">
                <a:ea typeface="+mn-lt"/>
                <a:cs typeface="+mn-lt"/>
              </a:rPr>
              <a:t>Linguistics</a:t>
            </a:r>
            <a:r>
              <a:rPr lang="fr-FR" sz="1700" dirty="0">
                <a:ea typeface="+mn-lt"/>
                <a:cs typeface="+mn-lt"/>
              </a:rPr>
              <a:t>, The </a:t>
            </a:r>
            <a:r>
              <a:rPr lang="fr-FR" sz="1700" dirty="0" err="1">
                <a:ea typeface="+mn-lt"/>
                <a:cs typeface="+mn-lt"/>
              </a:rPr>
              <a:t>Australian</a:t>
            </a:r>
            <a:r>
              <a:rPr lang="fr-FR" sz="1700" dirty="0">
                <a:ea typeface="+mn-lt"/>
                <a:cs typeface="+mn-lt"/>
              </a:rPr>
              <a:t> National </a:t>
            </a:r>
            <a:r>
              <a:rPr lang="fr-FR" sz="1700" dirty="0" err="1">
                <a:ea typeface="+mn-lt"/>
                <a:cs typeface="+mn-lt"/>
              </a:rPr>
              <a:t>University</a:t>
            </a:r>
            <a:r>
              <a:rPr lang="fr-FR" sz="1700" dirty="0">
                <a:ea typeface="+mn-lt"/>
                <a:cs typeface="+mn-lt"/>
              </a:rPr>
              <a:t>, (1994)</a:t>
            </a:r>
            <a:endParaRPr lang="fr-FR" sz="1700" dirty="0">
              <a:ea typeface="+mn-lt"/>
              <a:cs typeface="Calibri"/>
            </a:endParaRPr>
          </a:p>
          <a:p>
            <a:pPr lvl="1"/>
            <a:r>
              <a:rPr lang="fr-FR" sz="1700" dirty="0">
                <a:cs typeface="Calibri"/>
              </a:rPr>
              <a:t>Pages: 26-47</a:t>
            </a:r>
            <a:endParaRPr lang="fr-FR" sz="1700" dirty="0"/>
          </a:p>
        </p:txBody>
      </p:sp>
      <p:pic>
        <p:nvPicPr>
          <p:cNvPr id="6" name="Image 6">
            <a:extLst>
              <a:ext uri="{FF2B5EF4-FFF2-40B4-BE49-F238E27FC236}">
                <a16:creationId xmlns:a16="http://schemas.microsoft.com/office/drawing/2014/main" id="{14D2CBDE-216A-2BAC-AE69-3DAEE3300037}"/>
              </a:ext>
            </a:extLst>
          </p:cNvPr>
          <p:cNvPicPr>
            <a:picLocks noChangeAspect="1"/>
          </p:cNvPicPr>
          <p:nvPr/>
        </p:nvPicPr>
        <p:blipFill>
          <a:blip r:embed="rId2"/>
          <a:stretch>
            <a:fillRect/>
          </a:stretch>
        </p:blipFill>
        <p:spPr>
          <a:xfrm>
            <a:off x="5385816" y="1404432"/>
            <a:ext cx="6440424" cy="3993782"/>
          </a:xfrm>
          <a:prstGeom prst="rect">
            <a:avLst/>
          </a:prstGeom>
        </p:spPr>
      </p:pic>
      <p:sp>
        <p:nvSpPr>
          <p:cNvPr id="5" name="Espace réservé du pied de page 3">
            <a:extLst>
              <a:ext uri="{FF2B5EF4-FFF2-40B4-BE49-F238E27FC236}">
                <a16:creationId xmlns:a16="http://schemas.microsoft.com/office/drawing/2014/main" id="{5E93AFFD-1D30-DE3B-A62E-CF7BC7C46CEC}"/>
              </a:ext>
            </a:extLst>
          </p:cNvPr>
          <p:cNvSpPr>
            <a:spLocks noGrp="1"/>
          </p:cNvSpPr>
          <p:nvPr>
            <p:ph type="ftr" sz="quarter" idx="11"/>
          </p:nvPr>
        </p:nvSpPr>
        <p:spPr>
          <a:xfrm>
            <a:off x="3155576" y="6356350"/>
            <a:ext cx="5688351" cy="365125"/>
          </a:xfrm>
        </p:spPr>
        <p:txBody>
          <a:bodyPr>
            <a:normAutofit/>
          </a:bodyPr>
          <a:lstStyle/>
          <a:p>
            <a:pPr algn="r">
              <a:lnSpc>
                <a:spcPct val="90000"/>
              </a:lnSpc>
              <a:spcAft>
                <a:spcPts val="600"/>
              </a:spcAft>
            </a:pPr>
            <a:r>
              <a:rPr lang="en-US" sz="700"/>
              <a:t>Marjolaine MARTIN, Stéfany THIERRY - LLL University of Tours - Do not share on social media</a:t>
            </a:r>
          </a:p>
        </p:txBody>
      </p:sp>
      <p:sp>
        <p:nvSpPr>
          <p:cNvPr id="3" name="Espace réservé du numéro de diapositive 2">
            <a:extLst>
              <a:ext uri="{FF2B5EF4-FFF2-40B4-BE49-F238E27FC236}">
                <a16:creationId xmlns:a16="http://schemas.microsoft.com/office/drawing/2014/main" id="{661D1194-54AA-8F34-4CF0-44332D58D067}"/>
              </a:ext>
            </a:extLst>
          </p:cNvPr>
          <p:cNvSpPr>
            <a:spLocks noGrp="1"/>
          </p:cNvSpPr>
          <p:nvPr>
            <p:ph type="sldNum" sz="quarter" idx="12"/>
          </p:nvPr>
        </p:nvSpPr>
        <p:spPr>
          <a:xfrm>
            <a:off x="9037321" y="6356350"/>
            <a:ext cx="2743200" cy="365125"/>
          </a:xfrm>
        </p:spPr>
        <p:txBody>
          <a:bodyPr>
            <a:normAutofit/>
          </a:bodyPr>
          <a:lstStyle/>
          <a:p>
            <a:pPr>
              <a:spcAft>
                <a:spcPts val="600"/>
              </a:spcAft>
            </a:pPr>
            <a:fld id="{D57F1E4F-1CFF-5643-939E-217C01CDF565}" type="slidenum">
              <a:rPr lang="en-US" smtClean="0"/>
              <a:pPr>
                <a:spcAft>
                  <a:spcPts val="600"/>
                </a:spcAft>
              </a:pPr>
              <a:t>18</a:t>
            </a:fld>
            <a:endParaRPr lang="en-US"/>
          </a:p>
        </p:txBody>
      </p:sp>
    </p:spTree>
    <p:extLst>
      <p:ext uri="{BB962C8B-B14F-4D97-AF65-F5344CB8AC3E}">
        <p14:creationId xmlns:p14="http://schemas.microsoft.com/office/powerpoint/2010/main" val="34337963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10">
            <a:extLst>
              <a:ext uri="{FF2B5EF4-FFF2-40B4-BE49-F238E27FC236}">
                <a16:creationId xmlns:a16="http://schemas.microsoft.com/office/drawing/2014/main" id="{2C9A9DA9-7DC8-488B-A882-123947B0F3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Rectangle 12">
            <a:extLst>
              <a:ext uri="{FF2B5EF4-FFF2-40B4-BE49-F238E27FC236}">
                <a16:creationId xmlns:a16="http://schemas.microsoft.com/office/drawing/2014/main" id="{57F6BDD4-E066-4008-8011-6CC31AEB4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575" y="633619"/>
            <a:ext cx="4279383" cy="5495925"/>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902D256E-7780-FACF-AE98-0F32508F4CF8}"/>
              </a:ext>
            </a:extLst>
          </p:cNvPr>
          <p:cNvSpPr>
            <a:spLocks noGrp="1"/>
          </p:cNvSpPr>
          <p:nvPr>
            <p:ph type="title"/>
          </p:nvPr>
        </p:nvSpPr>
        <p:spPr>
          <a:xfrm>
            <a:off x="841247" y="978619"/>
            <a:ext cx="3410712" cy="1106424"/>
          </a:xfrm>
        </p:spPr>
        <p:txBody>
          <a:bodyPr>
            <a:normAutofit/>
          </a:bodyPr>
          <a:lstStyle/>
          <a:p>
            <a:r>
              <a:rPr lang="fr-FR" sz="2800">
                <a:ea typeface="+mj-lt"/>
                <a:cs typeface="+mj-lt"/>
              </a:rPr>
              <a:t>Apps</a:t>
            </a:r>
            <a:endParaRPr lang="fr-FR" sz="2800" b="0">
              <a:ea typeface="+mj-lt"/>
              <a:cs typeface="+mj-lt"/>
            </a:endParaRPr>
          </a:p>
        </p:txBody>
      </p:sp>
      <p:sp>
        <p:nvSpPr>
          <p:cNvPr id="26" name="Rectangle 14">
            <a:extLst>
              <a:ext uri="{FF2B5EF4-FFF2-40B4-BE49-F238E27FC236}">
                <a16:creationId xmlns:a16="http://schemas.microsoft.com/office/drawing/2014/main" id="{2711A8FB-68FC-45FC-B01E-38F809E2D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567" y="1171300"/>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16">
            <a:extLst>
              <a:ext uri="{FF2B5EF4-FFF2-40B4-BE49-F238E27FC236}">
                <a16:creationId xmlns:a16="http://schemas.microsoft.com/office/drawing/2014/main" id="{2A865FE3-5FC9-4049-87CF-30019C46C0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459" y="2093976"/>
            <a:ext cx="3328416"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Espace réservé du contenu 2">
            <a:extLst>
              <a:ext uri="{FF2B5EF4-FFF2-40B4-BE49-F238E27FC236}">
                <a16:creationId xmlns:a16="http://schemas.microsoft.com/office/drawing/2014/main" id="{DF484978-35B6-4133-2B77-EE67696F8E5F}"/>
              </a:ext>
            </a:extLst>
          </p:cNvPr>
          <p:cNvSpPr>
            <a:spLocks noGrp="1"/>
          </p:cNvSpPr>
          <p:nvPr>
            <p:ph idx="1"/>
          </p:nvPr>
        </p:nvSpPr>
        <p:spPr>
          <a:xfrm>
            <a:off x="841248" y="2252870"/>
            <a:ext cx="3412219" cy="3560251"/>
          </a:xfrm>
        </p:spPr>
        <p:txBody>
          <a:bodyPr vert="horz" lIns="91440" tIns="45720" rIns="91440" bIns="45720" rtlCol="0">
            <a:normAutofit/>
          </a:bodyPr>
          <a:lstStyle/>
          <a:p>
            <a:r>
              <a:rPr lang="en-AU" sz="1600" dirty="0">
                <a:ea typeface="+mn-lt"/>
                <a:cs typeface="+mn-lt"/>
              </a:rPr>
              <a:t>Apps containing ILA data: 7 created by Regenr8, 1 by the AECG (Aboriginal Education Consultative Group of NSW) and 1 by speakers of the </a:t>
            </a:r>
            <a:r>
              <a:rPr lang="en-AU" sz="1600" dirty="0" err="1">
                <a:ea typeface="+mn-lt"/>
                <a:cs typeface="+mn-lt"/>
              </a:rPr>
              <a:t>Gadjigadji</a:t>
            </a:r>
            <a:r>
              <a:rPr lang="en-AU" sz="1600" dirty="0">
                <a:ea typeface="+mn-lt"/>
                <a:cs typeface="+mn-lt"/>
              </a:rPr>
              <a:t> language</a:t>
            </a:r>
          </a:p>
          <a:p>
            <a:r>
              <a:rPr lang="en-AU" sz="1600" dirty="0">
                <a:ea typeface="+mn-lt"/>
                <a:cs typeface="+mn-lt"/>
              </a:rPr>
              <a:t>The apps work like bilingual dictionaries </a:t>
            </a:r>
          </a:p>
          <a:p>
            <a:r>
              <a:rPr lang="en-AU" sz="1600" dirty="0">
                <a:ea typeface="+mn-lt"/>
                <a:cs typeface="+mn-lt"/>
              </a:rPr>
              <a:t>It is possible to use a traditional search tool using a photo, which avoids the spelling/reading problem</a:t>
            </a:r>
            <a:endParaRPr lang="fr-FR" sz="1600" dirty="0"/>
          </a:p>
        </p:txBody>
      </p:sp>
      <p:pic>
        <p:nvPicPr>
          <p:cNvPr id="6" name="Image 6" descr="Une image contenant texte&#10;&#10;Description générée automatiquement">
            <a:extLst>
              <a:ext uri="{FF2B5EF4-FFF2-40B4-BE49-F238E27FC236}">
                <a16:creationId xmlns:a16="http://schemas.microsoft.com/office/drawing/2014/main" id="{9E016CEF-D885-E72C-0746-D1AC6252D088}"/>
              </a:ext>
            </a:extLst>
          </p:cNvPr>
          <p:cNvPicPr>
            <a:picLocks noChangeAspect="1"/>
          </p:cNvPicPr>
          <p:nvPr/>
        </p:nvPicPr>
        <p:blipFill>
          <a:blip r:embed="rId2"/>
          <a:stretch>
            <a:fillRect/>
          </a:stretch>
        </p:blipFill>
        <p:spPr>
          <a:xfrm>
            <a:off x="6161536" y="630936"/>
            <a:ext cx="4575040" cy="5495544"/>
          </a:xfrm>
          <a:prstGeom prst="rect">
            <a:avLst/>
          </a:prstGeom>
        </p:spPr>
      </p:pic>
      <p:sp>
        <p:nvSpPr>
          <p:cNvPr id="5" name="Espace réservé du numéro de diapositive 4">
            <a:extLst>
              <a:ext uri="{FF2B5EF4-FFF2-40B4-BE49-F238E27FC236}">
                <a16:creationId xmlns:a16="http://schemas.microsoft.com/office/drawing/2014/main" id="{3BF722BF-9695-303A-2A28-0072565B77C4}"/>
              </a:ext>
            </a:extLst>
          </p:cNvPr>
          <p:cNvSpPr>
            <a:spLocks noGrp="1"/>
          </p:cNvSpPr>
          <p:nvPr>
            <p:ph type="sldNum" sz="quarter" idx="12"/>
          </p:nvPr>
        </p:nvSpPr>
        <p:spPr>
          <a:xfrm>
            <a:off x="8613648" y="6356350"/>
            <a:ext cx="2743200" cy="365125"/>
          </a:xfrm>
        </p:spPr>
        <p:txBody>
          <a:bodyPr>
            <a:normAutofit/>
          </a:bodyPr>
          <a:lstStyle/>
          <a:p>
            <a:pPr>
              <a:spcAft>
                <a:spcPts val="600"/>
              </a:spcAft>
            </a:pPr>
            <a:fld id="{B2DC25EE-239B-4C5F-AAD1-255A7D5F1EE2}" type="slidenum">
              <a:rPr lang="en-US">
                <a:solidFill>
                  <a:schemeClr val="tx2">
                    <a:lumMod val="50000"/>
                    <a:lumOff val="50000"/>
                  </a:schemeClr>
                </a:solidFill>
              </a:rPr>
              <a:pPr>
                <a:spcAft>
                  <a:spcPts val="600"/>
                </a:spcAft>
              </a:pPr>
              <a:t>19</a:t>
            </a:fld>
            <a:endParaRPr lang="en-US">
              <a:solidFill>
                <a:schemeClr val="tx2">
                  <a:lumMod val="50000"/>
                  <a:lumOff val="50000"/>
                </a:schemeClr>
              </a:solidFill>
            </a:endParaRPr>
          </a:p>
        </p:txBody>
      </p:sp>
      <p:sp>
        <p:nvSpPr>
          <p:cNvPr id="9" name="ZoneTexte 8">
            <a:extLst>
              <a:ext uri="{FF2B5EF4-FFF2-40B4-BE49-F238E27FC236}">
                <a16:creationId xmlns:a16="http://schemas.microsoft.com/office/drawing/2014/main" id="{09527991-D0B6-F9AF-3FF5-139B59C23C55}"/>
              </a:ext>
            </a:extLst>
          </p:cNvPr>
          <p:cNvSpPr txBox="1"/>
          <p:nvPr/>
        </p:nvSpPr>
        <p:spPr>
          <a:xfrm>
            <a:off x="6066810" y="5886157"/>
            <a:ext cx="4774084" cy="307777"/>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400" dirty="0"/>
              <a:t>An </a:t>
            </a:r>
            <a:r>
              <a:rPr lang="fr-FR" sz="1400" dirty="0" err="1"/>
              <a:t>example</a:t>
            </a:r>
            <a:r>
              <a:rPr lang="fr-FR" sz="1400" dirty="0"/>
              <a:t> in the </a:t>
            </a:r>
            <a:r>
              <a:rPr lang="fr-FR" sz="1400" dirty="0" err="1"/>
              <a:t>Wiradhuri</a:t>
            </a:r>
            <a:r>
              <a:rPr lang="fr-FR" sz="1400" dirty="0"/>
              <a:t> app by </a:t>
            </a:r>
            <a:r>
              <a:rPr lang="en-AU" sz="1400" dirty="0">
                <a:ea typeface="+mn-lt"/>
                <a:cs typeface="+mn-lt"/>
              </a:rPr>
              <a:t>Regenr8 : </a:t>
            </a:r>
            <a:r>
              <a:rPr lang="fr-FR" sz="1400" i="1" dirty="0" err="1"/>
              <a:t>billabong</a:t>
            </a:r>
            <a:endParaRPr lang="fr-FR" sz="1400" dirty="0"/>
          </a:p>
        </p:txBody>
      </p:sp>
      <p:sp>
        <p:nvSpPr>
          <p:cNvPr id="7" name="Espace réservé du pied de page 3">
            <a:extLst>
              <a:ext uri="{FF2B5EF4-FFF2-40B4-BE49-F238E27FC236}">
                <a16:creationId xmlns:a16="http://schemas.microsoft.com/office/drawing/2014/main" id="{6B65F110-2795-8711-36F5-02FFD7C1ED77}"/>
              </a:ext>
            </a:extLst>
          </p:cNvPr>
          <p:cNvSpPr>
            <a:spLocks noGrp="1"/>
          </p:cNvSpPr>
          <p:nvPr>
            <p:ph type="ftr" sz="quarter" idx="11"/>
          </p:nvPr>
        </p:nvSpPr>
        <p:spPr>
          <a:xfrm>
            <a:off x="3542779" y="6294307"/>
            <a:ext cx="5048061" cy="365125"/>
          </a:xfrm>
        </p:spPr>
        <p:txBody>
          <a:bodyPr/>
          <a:lstStyle/>
          <a:p>
            <a:r>
              <a:rPr lang="en-US" sz="700"/>
              <a:t>Marjolaine MARTIN, Stéfany THIERRY - LLL University of Tours - Do not share on social media</a:t>
            </a:r>
          </a:p>
        </p:txBody>
      </p:sp>
    </p:spTree>
    <p:extLst>
      <p:ext uri="{BB962C8B-B14F-4D97-AF65-F5344CB8AC3E}">
        <p14:creationId xmlns:p14="http://schemas.microsoft.com/office/powerpoint/2010/main" val="21581879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019DCE-0D85-FB8E-720A-A72BA9753DAB}"/>
              </a:ext>
            </a:extLst>
          </p:cNvPr>
          <p:cNvSpPr>
            <a:spLocks noGrp="1"/>
          </p:cNvSpPr>
          <p:nvPr>
            <p:ph type="title"/>
          </p:nvPr>
        </p:nvSpPr>
        <p:spPr/>
        <p:txBody>
          <a:bodyPr/>
          <a:lstStyle/>
          <a:p>
            <a:r>
              <a:rPr lang="fr-FR" dirty="0" err="1"/>
              <a:t>Outline</a:t>
            </a:r>
            <a:endParaRPr lang="fr-FR" dirty="0"/>
          </a:p>
        </p:txBody>
      </p:sp>
      <p:graphicFrame>
        <p:nvGraphicFramePr>
          <p:cNvPr id="5" name="Espace réservé du contenu 2">
            <a:extLst>
              <a:ext uri="{FF2B5EF4-FFF2-40B4-BE49-F238E27FC236}">
                <a16:creationId xmlns:a16="http://schemas.microsoft.com/office/drawing/2014/main" id="{CDA12B37-EAFE-292E-51FB-E1FB6D51438B}"/>
              </a:ext>
            </a:extLst>
          </p:cNvPr>
          <p:cNvGraphicFramePr>
            <a:graphicFrameLocks noGrp="1"/>
          </p:cNvGraphicFramePr>
          <p:nvPr>
            <p:ph idx="1"/>
            <p:extLst>
              <p:ext uri="{D42A27DB-BD31-4B8C-83A1-F6EECF244321}">
                <p14:modId xmlns:p14="http://schemas.microsoft.com/office/powerpoint/2010/main" val="583923535"/>
              </p:ext>
            </p:extLst>
          </p:nvPr>
        </p:nvGraphicFramePr>
        <p:xfrm>
          <a:off x="1115568" y="2478024"/>
          <a:ext cx="10168128" cy="36941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Espace réservé du numéro de diapositive 3">
            <a:extLst>
              <a:ext uri="{FF2B5EF4-FFF2-40B4-BE49-F238E27FC236}">
                <a16:creationId xmlns:a16="http://schemas.microsoft.com/office/drawing/2014/main" id="{37937DCB-862C-70B7-0DD0-32ADBB8350B2}"/>
              </a:ext>
            </a:extLst>
          </p:cNvPr>
          <p:cNvSpPr>
            <a:spLocks noGrp="1"/>
          </p:cNvSpPr>
          <p:nvPr>
            <p:ph type="sldNum" sz="quarter" idx="12"/>
          </p:nvPr>
        </p:nvSpPr>
        <p:spPr/>
        <p:txBody>
          <a:bodyPr/>
          <a:lstStyle/>
          <a:p>
            <a:fld id="{B2DC25EE-239B-4C5F-AAD1-255A7D5F1EE2}" type="slidenum">
              <a:rPr lang="en-US" smtClean="0"/>
              <a:t>2</a:t>
            </a:fld>
            <a:endParaRPr lang="en-US"/>
          </a:p>
        </p:txBody>
      </p:sp>
    </p:spTree>
    <p:extLst>
      <p:ext uri="{BB962C8B-B14F-4D97-AF65-F5344CB8AC3E}">
        <p14:creationId xmlns:p14="http://schemas.microsoft.com/office/powerpoint/2010/main" val="33788289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4ECDE7A-6944-466D-8FFE-149A29BA6B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B3420082-9415-44EC-802E-C77D71D59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Rectangle 13">
            <a:extLst>
              <a:ext uri="{FF2B5EF4-FFF2-40B4-BE49-F238E27FC236}">
                <a16:creationId xmlns:a16="http://schemas.microsoft.com/office/drawing/2014/main" id="{55A52C45-1FCB-4636-A80F-2849B8226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7D4A7B5B-A949-DF6B-55B6-3943D372AF85}"/>
              </a:ext>
            </a:extLst>
          </p:cNvPr>
          <p:cNvSpPr>
            <a:spLocks noGrp="1"/>
          </p:cNvSpPr>
          <p:nvPr>
            <p:ph type="title"/>
          </p:nvPr>
        </p:nvSpPr>
        <p:spPr>
          <a:xfrm>
            <a:off x="1115568" y="548640"/>
            <a:ext cx="10168128" cy="1179576"/>
          </a:xfrm>
        </p:spPr>
        <p:txBody>
          <a:bodyPr>
            <a:normAutofit/>
          </a:bodyPr>
          <a:lstStyle/>
          <a:p>
            <a:r>
              <a:rPr lang="en-AU" sz="3700" dirty="0"/>
              <a:t>Retrieved ILA data for the corpus</a:t>
            </a:r>
            <a:endParaRPr lang="fr-FR" sz="3700" dirty="0"/>
          </a:p>
        </p:txBody>
      </p:sp>
      <p:sp>
        <p:nvSpPr>
          <p:cNvPr id="16" name="Rectangle 15">
            <a:extLst>
              <a:ext uri="{FF2B5EF4-FFF2-40B4-BE49-F238E27FC236}">
                <a16:creationId xmlns:a16="http://schemas.microsoft.com/office/drawing/2014/main" id="{768EB4DD-3704-43AD-92B3-C4E0C6EA92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70799"/>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Espace réservé du contenu 2">
            <a:extLst>
              <a:ext uri="{FF2B5EF4-FFF2-40B4-BE49-F238E27FC236}">
                <a16:creationId xmlns:a16="http://schemas.microsoft.com/office/drawing/2014/main" id="{E42FE5BC-6C46-D6E3-1223-2D2A7FA99207}"/>
              </a:ext>
            </a:extLst>
          </p:cNvPr>
          <p:cNvSpPr>
            <a:spLocks noGrp="1"/>
          </p:cNvSpPr>
          <p:nvPr>
            <p:ph idx="1"/>
          </p:nvPr>
        </p:nvSpPr>
        <p:spPr>
          <a:xfrm>
            <a:off x="7411453" y="2478024"/>
            <a:ext cx="4117528" cy="3694176"/>
          </a:xfrm>
        </p:spPr>
        <p:txBody>
          <a:bodyPr vert="horz" lIns="91440" tIns="45720" rIns="91440" bIns="45720" rtlCol="0" anchor="ctr">
            <a:normAutofit/>
          </a:bodyPr>
          <a:lstStyle/>
          <a:p>
            <a:r>
              <a:rPr lang="en-AU" sz="1600" dirty="0"/>
              <a:t>33 references (grammars, bilingual dictionaries or apps) for ILA :</a:t>
            </a:r>
          </a:p>
          <a:p>
            <a:pPr lvl="2"/>
            <a:r>
              <a:rPr lang="en-AU" sz="1600" dirty="0"/>
              <a:t>27 include spelling</a:t>
            </a:r>
          </a:p>
          <a:p>
            <a:pPr lvl="2"/>
            <a:r>
              <a:rPr lang="en-AU" sz="1600" dirty="0"/>
              <a:t>26 include phonological description</a:t>
            </a:r>
          </a:p>
          <a:p>
            <a:pPr lvl="2"/>
            <a:r>
              <a:rPr lang="en-AU" sz="1600" dirty="0"/>
              <a:t>7 include phonetical transcription </a:t>
            </a:r>
          </a:p>
          <a:p>
            <a:pPr lvl="2"/>
            <a:r>
              <a:rPr lang="en-AU" sz="1600" dirty="0"/>
              <a:t>4 include recordings</a:t>
            </a:r>
          </a:p>
          <a:p>
            <a:pPr marL="0" indent="0">
              <a:buNone/>
            </a:pPr>
            <a:r>
              <a:rPr lang="en-AU" sz="1600" dirty="0">
                <a:sym typeface="Wingdings" pitchFamily="2" charset="2"/>
              </a:rPr>
              <a:t> </a:t>
            </a:r>
            <a:r>
              <a:rPr lang="en-AU" sz="1600" dirty="0"/>
              <a:t>Lack of oral data </a:t>
            </a:r>
          </a:p>
        </p:txBody>
      </p:sp>
      <p:graphicFrame>
        <p:nvGraphicFramePr>
          <p:cNvPr id="6" name="Graphique 5">
            <a:extLst>
              <a:ext uri="{FF2B5EF4-FFF2-40B4-BE49-F238E27FC236}">
                <a16:creationId xmlns:a16="http://schemas.microsoft.com/office/drawing/2014/main" id="{DA614173-6DD8-BA82-873D-39D29C181C82}"/>
              </a:ext>
            </a:extLst>
          </p:cNvPr>
          <p:cNvGraphicFramePr>
            <a:graphicFrameLocks/>
          </p:cNvGraphicFramePr>
          <p:nvPr>
            <p:extLst>
              <p:ext uri="{D42A27DB-BD31-4B8C-83A1-F6EECF244321}">
                <p14:modId xmlns:p14="http://schemas.microsoft.com/office/powerpoint/2010/main" val="1028181334"/>
              </p:ext>
            </p:extLst>
          </p:nvPr>
        </p:nvGraphicFramePr>
        <p:xfrm>
          <a:off x="498834" y="2351476"/>
          <a:ext cx="6631540" cy="3735725"/>
        </p:xfrm>
        <a:graphic>
          <a:graphicData uri="http://schemas.openxmlformats.org/drawingml/2006/chart">
            <c:chart xmlns:c="http://schemas.openxmlformats.org/drawingml/2006/chart" xmlns:r="http://schemas.openxmlformats.org/officeDocument/2006/relationships" r:id="rId2"/>
          </a:graphicData>
        </a:graphic>
      </p:graphicFrame>
      <p:sp>
        <p:nvSpPr>
          <p:cNvPr id="8" name="Espace réservé du numéro de diapositive 7">
            <a:extLst>
              <a:ext uri="{FF2B5EF4-FFF2-40B4-BE49-F238E27FC236}">
                <a16:creationId xmlns:a16="http://schemas.microsoft.com/office/drawing/2014/main" id="{265E0363-1A6C-9BB3-78ED-70A03DF6EDE8}"/>
              </a:ext>
            </a:extLst>
          </p:cNvPr>
          <p:cNvSpPr>
            <a:spLocks noGrp="1"/>
          </p:cNvSpPr>
          <p:nvPr>
            <p:ph type="sldNum" sz="quarter" idx="12"/>
          </p:nvPr>
        </p:nvSpPr>
        <p:spPr/>
        <p:txBody>
          <a:bodyPr/>
          <a:lstStyle/>
          <a:p>
            <a:fld id="{B2DC25EE-239B-4C5F-AAD1-255A7D5F1EE2}" type="slidenum">
              <a:rPr lang="en-US" smtClean="0"/>
              <a:t>20</a:t>
            </a:fld>
            <a:endParaRPr lang="en-US" dirty="0"/>
          </a:p>
        </p:txBody>
      </p:sp>
      <p:sp>
        <p:nvSpPr>
          <p:cNvPr id="9" name="Espace réservé du pied de page 3">
            <a:extLst>
              <a:ext uri="{FF2B5EF4-FFF2-40B4-BE49-F238E27FC236}">
                <a16:creationId xmlns:a16="http://schemas.microsoft.com/office/drawing/2014/main" id="{F48803B7-9A45-23A2-6DC5-A60C6ED8CB87}"/>
              </a:ext>
            </a:extLst>
          </p:cNvPr>
          <p:cNvSpPr>
            <a:spLocks noGrp="1"/>
          </p:cNvSpPr>
          <p:nvPr>
            <p:ph type="ftr" sz="quarter" idx="11"/>
          </p:nvPr>
        </p:nvSpPr>
        <p:spPr>
          <a:xfrm>
            <a:off x="3571969" y="6363856"/>
            <a:ext cx="5048061" cy="365125"/>
          </a:xfrm>
        </p:spPr>
        <p:txBody>
          <a:bodyPr/>
          <a:lstStyle/>
          <a:p>
            <a:r>
              <a:rPr lang="en-US" sz="700"/>
              <a:t>Marjolaine MARTIN, Stéfany THIERRY - LLL University of Tours - Do not share on social media</a:t>
            </a:r>
          </a:p>
        </p:txBody>
      </p:sp>
      <p:sp>
        <p:nvSpPr>
          <p:cNvPr id="4" name="Rectangle 3">
            <a:extLst>
              <a:ext uri="{FF2B5EF4-FFF2-40B4-BE49-F238E27FC236}">
                <a16:creationId xmlns:a16="http://schemas.microsoft.com/office/drawing/2014/main" id="{F96CE441-AC17-98AD-7AA5-83A9C8E2A215}"/>
              </a:ext>
            </a:extLst>
          </p:cNvPr>
          <p:cNvSpPr/>
          <p:nvPr/>
        </p:nvSpPr>
        <p:spPr>
          <a:xfrm>
            <a:off x="233056" y="2546559"/>
            <a:ext cx="11817752" cy="32733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7200" b="1" dirty="0" err="1">
                <a:ln w="9525">
                  <a:solidFill>
                    <a:schemeClr val="bg1"/>
                  </a:solidFill>
                  <a:prstDash val="solid"/>
                </a:ln>
                <a:solidFill>
                  <a:schemeClr val="tx1"/>
                </a:solidFill>
                <a:effectLst>
                  <a:outerShdw blurRad="12700" dist="38100" dir="2700000" algn="tl" rotWithShape="0">
                    <a:schemeClr val="bg1">
                      <a:lumMod val="50000"/>
                    </a:schemeClr>
                  </a:outerShdw>
                </a:effectLst>
              </a:rPr>
              <a:t>Ask</a:t>
            </a:r>
            <a:r>
              <a:rPr lang="fr-FR" sz="7200" b="1" dirty="0">
                <a:ln w="9525">
                  <a:solidFill>
                    <a:schemeClr val="bg1"/>
                  </a:solidFill>
                  <a:prstDash val="solid"/>
                </a:ln>
                <a:solidFill>
                  <a:schemeClr val="tx1"/>
                </a:solidFill>
                <a:effectLst>
                  <a:outerShdw blurRad="12700" dist="38100" dir="2700000" algn="tl" rotWithShape="0">
                    <a:schemeClr val="bg1">
                      <a:lumMod val="50000"/>
                    </a:schemeClr>
                  </a:outerShdw>
                </a:effectLst>
              </a:rPr>
              <a:t> </a:t>
            </a:r>
            <a:r>
              <a:rPr lang="fr-FR" sz="7200" b="1" dirty="0" err="1">
                <a:ln w="9525">
                  <a:solidFill>
                    <a:schemeClr val="bg1"/>
                  </a:solidFill>
                  <a:prstDash val="solid"/>
                </a:ln>
                <a:solidFill>
                  <a:schemeClr val="tx1"/>
                </a:solidFill>
                <a:effectLst>
                  <a:outerShdw blurRad="12700" dist="38100" dir="2700000" algn="tl" rotWithShape="0">
                    <a:schemeClr val="bg1">
                      <a:lumMod val="50000"/>
                    </a:schemeClr>
                  </a:outerShdw>
                </a:effectLst>
              </a:rPr>
              <a:t>authors</a:t>
            </a:r>
            <a:r>
              <a:rPr lang="fr-FR" sz="7200" b="1" dirty="0">
                <a:ln w="9525">
                  <a:solidFill>
                    <a:schemeClr val="bg1"/>
                  </a:solidFill>
                  <a:prstDash val="solid"/>
                </a:ln>
                <a:solidFill>
                  <a:schemeClr val="tx1"/>
                </a:solidFill>
                <a:effectLst>
                  <a:outerShdw blurRad="12700" dist="38100" dir="2700000" algn="tl" rotWithShape="0">
                    <a:schemeClr val="bg1">
                      <a:lumMod val="50000"/>
                    </a:schemeClr>
                  </a:outerShdw>
                </a:effectLst>
              </a:rPr>
              <a:t> for content</a:t>
            </a:r>
          </a:p>
        </p:txBody>
      </p:sp>
    </p:spTree>
    <p:extLst>
      <p:ext uri="{BB962C8B-B14F-4D97-AF65-F5344CB8AC3E}">
        <p14:creationId xmlns:p14="http://schemas.microsoft.com/office/powerpoint/2010/main" val="9701782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646893-CFB3-4BEA-6CAE-874CA77CB446}"/>
              </a:ext>
            </a:extLst>
          </p:cNvPr>
          <p:cNvSpPr>
            <a:spLocks noGrp="1"/>
          </p:cNvSpPr>
          <p:nvPr>
            <p:ph type="title"/>
          </p:nvPr>
        </p:nvSpPr>
        <p:spPr/>
        <p:txBody>
          <a:bodyPr>
            <a:normAutofit/>
          </a:bodyPr>
          <a:lstStyle/>
          <a:p>
            <a:r>
              <a:rPr lang="fr-FR" dirty="0" err="1"/>
              <a:t>Creating</a:t>
            </a:r>
            <a:r>
              <a:rPr lang="fr-FR" dirty="0"/>
              <a:t> an extensive corpus </a:t>
            </a:r>
            <a:r>
              <a:rPr lang="fr-FR" dirty="0" err="1"/>
              <a:t>including</a:t>
            </a:r>
            <a:endParaRPr lang="fr-FR" dirty="0"/>
          </a:p>
        </p:txBody>
      </p:sp>
      <p:sp>
        <p:nvSpPr>
          <p:cNvPr id="3" name="Espace réservé du contenu 2">
            <a:extLst>
              <a:ext uri="{FF2B5EF4-FFF2-40B4-BE49-F238E27FC236}">
                <a16:creationId xmlns:a16="http://schemas.microsoft.com/office/drawing/2014/main" id="{8DF53F14-4C18-99AC-B9DA-E6F88C2AE470}"/>
              </a:ext>
            </a:extLst>
          </p:cNvPr>
          <p:cNvSpPr>
            <a:spLocks noGrp="1"/>
          </p:cNvSpPr>
          <p:nvPr>
            <p:ph idx="1"/>
          </p:nvPr>
        </p:nvSpPr>
        <p:spPr>
          <a:xfrm>
            <a:off x="841246" y="2202042"/>
            <a:ext cx="4329269" cy="4521292"/>
          </a:xfrm>
        </p:spPr>
        <p:txBody>
          <a:bodyPr vert="horz" lIns="91440" tIns="45720" rIns="91440" bIns="45720" rtlCol="0" anchor="t">
            <a:normAutofit/>
          </a:bodyPr>
          <a:lstStyle/>
          <a:p>
            <a:pPr marL="0" indent="0">
              <a:buNone/>
            </a:pPr>
            <a:r>
              <a:rPr lang="en-AU" dirty="0">
                <a:ea typeface="+mn-lt"/>
                <a:cs typeface="+mn-lt"/>
              </a:rPr>
              <a:t>For each item in </a:t>
            </a:r>
            <a:r>
              <a:rPr lang="en-AU" dirty="0" err="1">
                <a:ea typeface="+mn-lt"/>
                <a:cs typeface="+mn-lt"/>
              </a:rPr>
              <a:t>SAusE</a:t>
            </a:r>
            <a:r>
              <a:rPr lang="en-AU" dirty="0">
                <a:ea typeface="+mn-lt"/>
                <a:cs typeface="+mn-lt"/>
              </a:rPr>
              <a:t> : </a:t>
            </a:r>
            <a:endParaRPr lang="en-AU" dirty="0"/>
          </a:p>
          <a:p>
            <a:pPr lvl="1"/>
            <a:r>
              <a:rPr lang="en-AU" dirty="0">
                <a:highlight>
                  <a:srgbClr val="00FF00"/>
                </a:highlight>
                <a:ea typeface="+mn-lt"/>
                <a:cs typeface="+mn-lt"/>
              </a:rPr>
              <a:t>Etymology</a:t>
            </a:r>
            <a:r>
              <a:rPr lang="en-AU" dirty="0">
                <a:highlight>
                  <a:srgbClr val="00FF00"/>
                </a:highlight>
              </a:rPr>
              <a:t> (source language, </a:t>
            </a:r>
            <a:r>
              <a:rPr lang="en-AU" dirty="0">
                <a:highlight>
                  <a:srgbClr val="00FF00"/>
                </a:highlight>
                <a:ea typeface="+mn-lt"/>
                <a:cs typeface="+mn-lt"/>
              </a:rPr>
              <a:t>year of appearance in the SAusE lexicon)</a:t>
            </a:r>
          </a:p>
          <a:p>
            <a:pPr lvl="1"/>
            <a:r>
              <a:rPr lang="en-AU" dirty="0">
                <a:highlight>
                  <a:srgbClr val="00FF00"/>
                </a:highlight>
                <a:ea typeface="+mn-lt"/>
                <a:cs typeface="+mn-lt"/>
              </a:rPr>
              <a:t>Orthographies</a:t>
            </a:r>
            <a:endParaRPr lang="en-AU" dirty="0">
              <a:highlight>
                <a:srgbClr val="00FF00"/>
              </a:highlight>
            </a:endParaRPr>
          </a:p>
          <a:p>
            <a:pPr lvl="1"/>
            <a:r>
              <a:rPr lang="en-AU" dirty="0">
                <a:highlight>
                  <a:srgbClr val="00FF00"/>
                </a:highlight>
              </a:rPr>
              <a:t>Pronunciations : IPA transcription</a:t>
            </a:r>
            <a:r>
              <a:rPr lang="en-AU" dirty="0"/>
              <a:t> </a:t>
            </a:r>
            <a:r>
              <a:rPr lang="en-AU" dirty="0">
                <a:highlight>
                  <a:srgbClr val="FFFF00"/>
                </a:highlight>
              </a:rPr>
              <a:t>and audio file</a:t>
            </a:r>
          </a:p>
          <a:p>
            <a:pPr lvl="1"/>
            <a:endParaRPr lang="en-AU" dirty="0">
              <a:highlight>
                <a:srgbClr val="FFFF00"/>
              </a:highlight>
            </a:endParaRPr>
          </a:p>
          <a:p>
            <a:pPr lvl="1"/>
            <a:r>
              <a:rPr lang="en-AU" dirty="0">
                <a:highlight>
                  <a:srgbClr val="00FF00"/>
                </a:highlight>
                <a:ea typeface="+mn-lt"/>
                <a:cs typeface="+mn-lt"/>
              </a:rPr>
              <a:t>Grammatical category/</a:t>
            </a:r>
            <a:r>
              <a:rPr lang="en-AU" dirty="0" err="1">
                <a:highlight>
                  <a:srgbClr val="00FF00"/>
                </a:highlight>
                <a:ea typeface="+mn-lt"/>
                <a:cs typeface="+mn-lt"/>
              </a:rPr>
              <a:t>ies</a:t>
            </a:r>
            <a:endParaRPr lang="en-AU" dirty="0">
              <a:highlight>
                <a:srgbClr val="00FF00"/>
              </a:highlight>
            </a:endParaRPr>
          </a:p>
          <a:p>
            <a:pPr lvl="1"/>
            <a:r>
              <a:rPr lang="en-AU" dirty="0">
                <a:highlight>
                  <a:srgbClr val="00FF00"/>
                </a:highlight>
                <a:ea typeface="+mn-lt"/>
                <a:cs typeface="+mn-lt"/>
              </a:rPr>
              <a:t>Definition</a:t>
            </a:r>
            <a:endParaRPr lang="en-AU" dirty="0">
              <a:highlight>
                <a:srgbClr val="00FF00"/>
              </a:highlight>
            </a:endParaRPr>
          </a:p>
          <a:p>
            <a:pPr lvl="1"/>
            <a:r>
              <a:rPr lang="en-AU" dirty="0">
                <a:highlight>
                  <a:srgbClr val="FF0000"/>
                </a:highlight>
                <a:ea typeface="+mn-lt"/>
                <a:cs typeface="+mn-lt"/>
              </a:rPr>
              <a:t>Frequency of use</a:t>
            </a:r>
            <a:endParaRPr lang="en-AU" dirty="0">
              <a:highlight>
                <a:srgbClr val="FF0000"/>
              </a:highlight>
            </a:endParaRPr>
          </a:p>
          <a:p>
            <a:endParaRPr lang="fr-FR" dirty="0"/>
          </a:p>
        </p:txBody>
      </p:sp>
      <p:sp>
        <p:nvSpPr>
          <p:cNvPr id="4" name="Espace réservé du contenu 2">
            <a:extLst>
              <a:ext uri="{FF2B5EF4-FFF2-40B4-BE49-F238E27FC236}">
                <a16:creationId xmlns:a16="http://schemas.microsoft.com/office/drawing/2014/main" id="{2FAA51F7-3978-7F95-BDA6-384D35A553B0}"/>
              </a:ext>
            </a:extLst>
          </p:cNvPr>
          <p:cNvSpPr txBox="1">
            <a:spLocks/>
          </p:cNvSpPr>
          <p:nvPr/>
        </p:nvSpPr>
        <p:spPr>
          <a:xfrm>
            <a:off x="6319335" y="2202042"/>
            <a:ext cx="5401610" cy="4439828"/>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11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dirty="0">
                <a:ea typeface="+mn-lt"/>
                <a:cs typeface="+mn-lt"/>
              </a:rPr>
              <a:t>For each corresponding item in ILA:</a:t>
            </a:r>
          </a:p>
          <a:p>
            <a:pPr marL="0" indent="0">
              <a:buNone/>
            </a:pPr>
            <a:endParaRPr lang="en-AU" dirty="0">
              <a:ea typeface="+mn-lt"/>
              <a:cs typeface="+mn-lt"/>
            </a:endParaRPr>
          </a:p>
          <a:p>
            <a:pPr marL="0" indent="0">
              <a:buNone/>
            </a:pPr>
            <a:r>
              <a:rPr lang="en-AU" dirty="0">
                <a:ea typeface="+mn-lt"/>
                <a:cs typeface="+mn-lt"/>
              </a:rPr>
              <a:t> </a:t>
            </a:r>
            <a:endParaRPr lang="en-AU" dirty="0"/>
          </a:p>
          <a:p>
            <a:pPr lvl="1"/>
            <a:r>
              <a:rPr lang="en-AU" dirty="0">
                <a:highlight>
                  <a:srgbClr val="FFFF00"/>
                </a:highlight>
                <a:ea typeface="+mn-lt"/>
                <a:cs typeface="+mn-lt"/>
              </a:rPr>
              <a:t>Orthographies but no info on how they were created</a:t>
            </a:r>
            <a:r>
              <a:rPr lang="en-AU" dirty="0">
                <a:ea typeface="+mn-lt"/>
                <a:cs typeface="+mn-lt"/>
              </a:rPr>
              <a:t> </a:t>
            </a:r>
          </a:p>
          <a:p>
            <a:pPr lvl="1"/>
            <a:r>
              <a:rPr lang="en-AU" dirty="0">
                <a:highlight>
                  <a:srgbClr val="FFFF00"/>
                </a:highlight>
                <a:ea typeface="+mn-lt"/>
                <a:cs typeface="+mn-lt"/>
              </a:rPr>
              <a:t>Phonological description of the source language</a:t>
            </a:r>
            <a:endParaRPr lang="en-AU" dirty="0">
              <a:highlight>
                <a:srgbClr val="0000FF"/>
              </a:highlight>
            </a:endParaRPr>
          </a:p>
          <a:p>
            <a:pPr lvl="1"/>
            <a:r>
              <a:rPr lang="en-AU" dirty="0">
                <a:highlight>
                  <a:srgbClr val="FF0000"/>
                </a:highlight>
              </a:rPr>
              <a:t>Pronunciations : IPA transcription and/or audio file </a:t>
            </a:r>
            <a:endParaRPr lang="en-AU" dirty="0"/>
          </a:p>
          <a:p>
            <a:pPr lvl="1"/>
            <a:r>
              <a:rPr lang="en-AU" dirty="0">
                <a:highlight>
                  <a:srgbClr val="FFFF00"/>
                </a:highlight>
                <a:ea typeface="+mn-lt"/>
                <a:cs typeface="+mn-lt"/>
              </a:rPr>
              <a:t>Grammatical category/</a:t>
            </a:r>
            <a:r>
              <a:rPr lang="en-AU" dirty="0" err="1">
                <a:highlight>
                  <a:srgbClr val="FFFF00"/>
                </a:highlight>
                <a:ea typeface="+mn-lt"/>
                <a:cs typeface="+mn-lt"/>
              </a:rPr>
              <a:t>ies</a:t>
            </a:r>
            <a:endParaRPr lang="en-AU" dirty="0">
              <a:highlight>
                <a:srgbClr val="FFFF00"/>
              </a:highlight>
            </a:endParaRPr>
          </a:p>
          <a:p>
            <a:pPr lvl="1"/>
            <a:r>
              <a:rPr lang="en-AU" dirty="0">
                <a:highlight>
                  <a:srgbClr val="00FF00"/>
                </a:highlight>
                <a:ea typeface="+mn-lt"/>
                <a:cs typeface="+mn-lt"/>
              </a:rPr>
              <a:t>Meaning in ILA</a:t>
            </a:r>
          </a:p>
          <a:p>
            <a:pPr lvl="1"/>
            <a:r>
              <a:rPr lang="en-AU" dirty="0">
                <a:highlight>
                  <a:srgbClr val="00FF00"/>
                </a:highlight>
                <a:ea typeface="+mn-lt"/>
                <a:cs typeface="+mn-lt"/>
              </a:rPr>
              <a:t>Meaning in </a:t>
            </a:r>
            <a:r>
              <a:rPr lang="en-AU" dirty="0" err="1">
                <a:highlight>
                  <a:srgbClr val="00FF00"/>
                </a:highlight>
                <a:ea typeface="+mn-lt"/>
                <a:cs typeface="+mn-lt"/>
              </a:rPr>
              <a:t>SAusE</a:t>
            </a:r>
            <a:endParaRPr lang="en-AU" dirty="0">
              <a:highlight>
                <a:srgbClr val="00FF00"/>
              </a:highlight>
            </a:endParaRPr>
          </a:p>
        </p:txBody>
      </p:sp>
      <p:sp>
        <p:nvSpPr>
          <p:cNvPr id="6" name="Espace réservé du numéro de diapositive 5">
            <a:extLst>
              <a:ext uri="{FF2B5EF4-FFF2-40B4-BE49-F238E27FC236}">
                <a16:creationId xmlns:a16="http://schemas.microsoft.com/office/drawing/2014/main" id="{C0D7C21D-604C-A5DF-E301-398E5885C081}"/>
              </a:ext>
            </a:extLst>
          </p:cNvPr>
          <p:cNvSpPr>
            <a:spLocks noGrp="1"/>
          </p:cNvSpPr>
          <p:nvPr>
            <p:ph type="sldNum" sz="quarter" idx="12"/>
          </p:nvPr>
        </p:nvSpPr>
        <p:spPr/>
        <p:txBody>
          <a:bodyPr/>
          <a:lstStyle/>
          <a:p>
            <a:fld id="{B2DC25EE-239B-4C5F-AAD1-255A7D5F1EE2}" type="slidenum">
              <a:rPr lang="en-US" smtClean="0"/>
              <a:t>21</a:t>
            </a:fld>
            <a:endParaRPr lang="en-US"/>
          </a:p>
        </p:txBody>
      </p:sp>
      <p:sp>
        <p:nvSpPr>
          <p:cNvPr id="7" name="Espace réservé du pied de page 3">
            <a:extLst>
              <a:ext uri="{FF2B5EF4-FFF2-40B4-BE49-F238E27FC236}">
                <a16:creationId xmlns:a16="http://schemas.microsoft.com/office/drawing/2014/main" id="{0F737580-7B9C-21CA-BC95-418A8A2A65DE}"/>
              </a:ext>
            </a:extLst>
          </p:cNvPr>
          <p:cNvSpPr>
            <a:spLocks noGrp="1"/>
          </p:cNvSpPr>
          <p:nvPr>
            <p:ph type="ftr" sz="quarter" idx="11"/>
          </p:nvPr>
        </p:nvSpPr>
        <p:spPr>
          <a:xfrm>
            <a:off x="3571969" y="6492875"/>
            <a:ext cx="5048061" cy="365125"/>
          </a:xfrm>
        </p:spPr>
        <p:txBody>
          <a:bodyPr/>
          <a:lstStyle/>
          <a:p>
            <a:r>
              <a:rPr lang="en-US" sz="700" dirty="0" err="1"/>
              <a:t>Marjolaine</a:t>
            </a:r>
            <a:r>
              <a:rPr lang="en-US" sz="700" dirty="0"/>
              <a:t> MARTIN, Stéfany THIERRY - LLL University of Tours - Do not share on social media</a:t>
            </a:r>
          </a:p>
        </p:txBody>
      </p:sp>
    </p:spTree>
    <p:extLst>
      <p:ext uri="{BB962C8B-B14F-4D97-AF65-F5344CB8AC3E}">
        <p14:creationId xmlns:p14="http://schemas.microsoft.com/office/powerpoint/2010/main" val="213176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72C7A71F-A746-4AB2-8FF5-03D4135FAF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17FF8914-DDE9-46F8-AF0A-54FD0AC09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0BDFCF46-469B-EF35-3FE3-F2D45A8E9033}"/>
              </a:ext>
            </a:extLst>
          </p:cNvPr>
          <p:cNvSpPr>
            <a:spLocks noGrp="1"/>
          </p:cNvSpPr>
          <p:nvPr>
            <p:ph type="title"/>
          </p:nvPr>
        </p:nvSpPr>
        <p:spPr>
          <a:xfrm>
            <a:off x="1074419" y="1933575"/>
            <a:ext cx="7013448" cy="2990849"/>
          </a:xfrm>
        </p:spPr>
        <p:txBody>
          <a:bodyPr vert="horz" lIns="91440" tIns="45720" rIns="91440" bIns="45720" rtlCol="0" anchor="ctr">
            <a:normAutofit/>
          </a:bodyPr>
          <a:lstStyle/>
          <a:p>
            <a:r>
              <a:rPr lang="en-US" sz="5400" dirty="0"/>
              <a:t>3 . Filling in gaps</a:t>
            </a:r>
          </a:p>
        </p:txBody>
      </p:sp>
      <p:sp>
        <p:nvSpPr>
          <p:cNvPr id="3" name="Espace réservé du contenu 2">
            <a:extLst>
              <a:ext uri="{FF2B5EF4-FFF2-40B4-BE49-F238E27FC236}">
                <a16:creationId xmlns:a16="http://schemas.microsoft.com/office/drawing/2014/main" id="{32A16A33-1561-1A61-445E-3357B0E1F946}"/>
              </a:ext>
            </a:extLst>
          </p:cNvPr>
          <p:cNvSpPr>
            <a:spLocks noGrp="1"/>
          </p:cNvSpPr>
          <p:nvPr>
            <p:ph type="body" idx="1"/>
          </p:nvPr>
        </p:nvSpPr>
        <p:spPr>
          <a:xfrm>
            <a:off x="8610600" y="1933574"/>
            <a:ext cx="2686812" cy="2990849"/>
          </a:xfrm>
        </p:spPr>
        <p:txBody>
          <a:bodyPr vert="horz" lIns="91440" tIns="45720" rIns="91440" bIns="45720" rtlCol="0" anchor="ctr">
            <a:normAutofit fontScale="92500"/>
          </a:bodyPr>
          <a:lstStyle/>
          <a:p>
            <a:r>
              <a:rPr lang="en-US" sz="2800" dirty="0"/>
              <a:t>IPA transcriptions, socio-linguistics survey and perception test</a:t>
            </a:r>
          </a:p>
        </p:txBody>
      </p:sp>
      <p:sp>
        <p:nvSpPr>
          <p:cNvPr id="16" name="Rectangle 15">
            <a:extLst>
              <a:ext uri="{FF2B5EF4-FFF2-40B4-BE49-F238E27FC236}">
                <a16:creationId xmlns:a16="http://schemas.microsoft.com/office/drawing/2014/main" id="{094C1DE0-31FE-4AD0-95EA-B65CA6B89D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084" y="2965074"/>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3F736409-6C07-4CE8-86F8-1174E2235C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360539" y="3424428"/>
            <a:ext cx="2103120"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Espace réservé du numéro de diapositive 4">
            <a:extLst>
              <a:ext uri="{FF2B5EF4-FFF2-40B4-BE49-F238E27FC236}">
                <a16:creationId xmlns:a16="http://schemas.microsoft.com/office/drawing/2014/main" id="{BC39CFC4-7F89-6E45-1951-E76FF3AD8F43}"/>
              </a:ext>
            </a:extLst>
          </p:cNvPr>
          <p:cNvSpPr>
            <a:spLocks noGrp="1"/>
          </p:cNvSpPr>
          <p:nvPr>
            <p:ph type="sldNum" sz="quarter" idx="12"/>
          </p:nvPr>
        </p:nvSpPr>
        <p:spPr/>
        <p:txBody>
          <a:bodyPr/>
          <a:lstStyle/>
          <a:p>
            <a:fld id="{B2DC25EE-239B-4C5F-AAD1-255A7D5F1EE2}" type="slidenum">
              <a:rPr lang="en-US" smtClean="0"/>
              <a:t>22</a:t>
            </a:fld>
            <a:endParaRPr lang="en-US"/>
          </a:p>
        </p:txBody>
      </p:sp>
    </p:spTree>
    <p:extLst>
      <p:ext uri="{BB962C8B-B14F-4D97-AF65-F5344CB8AC3E}">
        <p14:creationId xmlns:p14="http://schemas.microsoft.com/office/powerpoint/2010/main" val="20033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A68E659-C8B3-C0FE-5BBC-2A5F5042E3D5}"/>
              </a:ext>
            </a:extLst>
          </p:cNvPr>
          <p:cNvSpPr>
            <a:spLocks noGrp="1"/>
          </p:cNvSpPr>
          <p:nvPr>
            <p:ph type="title"/>
          </p:nvPr>
        </p:nvSpPr>
        <p:spPr/>
        <p:txBody>
          <a:bodyPr>
            <a:normAutofit/>
          </a:bodyPr>
          <a:lstStyle/>
          <a:p>
            <a:r>
              <a:rPr lang="en-AU" dirty="0"/>
              <a:t>Transcribing </a:t>
            </a:r>
          </a:p>
        </p:txBody>
      </p:sp>
      <p:sp>
        <p:nvSpPr>
          <p:cNvPr id="3" name="Espace réservé du texte 2">
            <a:extLst>
              <a:ext uri="{FF2B5EF4-FFF2-40B4-BE49-F238E27FC236}">
                <a16:creationId xmlns:a16="http://schemas.microsoft.com/office/drawing/2014/main" id="{3598BDDF-9AE9-329F-A5F1-4D4ED655DD35}"/>
              </a:ext>
            </a:extLst>
          </p:cNvPr>
          <p:cNvSpPr>
            <a:spLocks noGrp="1"/>
          </p:cNvSpPr>
          <p:nvPr>
            <p:ph idx="1"/>
          </p:nvPr>
        </p:nvSpPr>
        <p:spPr>
          <a:xfrm>
            <a:off x="675249" y="2124222"/>
            <a:ext cx="10608447" cy="4047978"/>
          </a:xfrm>
        </p:spPr>
        <p:txBody>
          <a:bodyPr vert="horz" lIns="91440" tIns="45720" rIns="91440" bIns="45720" rtlCol="0" anchor="t">
            <a:normAutofit fontScale="92500" lnSpcReduction="20000"/>
          </a:bodyPr>
          <a:lstStyle/>
          <a:p>
            <a:pPr marL="0" indent="0">
              <a:buNone/>
            </a:pPr>
            <a:r>
              <a:rPr lang="en-AU" dirty="0">
                <a:ea typeface="+mn-lt"/>
                <a:cs typeface="+mn-lt"/>
              </a:rPr>
              <a:t>When possible, use of the correspondence between spelling and pronunciation given for a particular ILA to build IPA transcriptions of the loanwords</a:t>
            </a:r>
          </a:p>
          <a:p>
            <a:pPr lvl="1"/>
            <a:r>
              <a:rPr lang="en-AU" i="1" u="sng" dirty="0">
                <a:ea typeface="+mn-lt"/>
                <a:cs typeface="+mn-lt"/>
              </a:rPr>
              <a:t>Ex in Nyungar</a:t>
            </a:r>
            <a:r>
              <a:rPr lang="en-AU" i="1" dirty="0">
                <a:ea typeface="+mn-lt"/>
                <a:cs typeface="+mn-lt"/>
              </a:rPr>
              <a:t> : « </a:t>
            </a:r>
            <a:r>
              <a:rPr lang="en-AU" i="1" dirty="0" err="1">
                <a:ea typeface="+mn-lt"/>
                <a:cs typeface="+mn-lt"/>
              </a:rPr>
              <a:t>kitj</a:t>
            </a:r>
            <a:r>
              <a:rPr lang="en-AU" i="1" dirty="0">
                <a:ea typeface="+mn-lt"/>
                <a:cs typeface="+mn-lt"/>
              </a:rPr>
              <a:t> »  (« gidgee » </a:t>
            </a:r>
            <a:r>
              <a:rPr lang="en-AU" dirty="0">
                <a:ea typeface="+mn-lt"/>
                <a:cs typeface="+mn-lt"/>
              </a:rPr>
              <a:t>in </a:t>
            </a:r>
            <a:r>
              <a:rPr lang="en-AU" dirty="0" err="1">
                <a:ea typeface="+mn-lt"/>
                <a:cs typeface="+mn-lt"/>
              </a:rPr>
              <a:t>SAusE</a:t>
            </a:r>
            <a:r>
              <a:rPr lang="en-AU" dirty="0">
                <a:ea typeface="+mn-lt"/>
                <a:cs typeface="+mn-lt"/>
              </a:rPr>
              <a:t>). Whitehurst 1997 gives a correspondence between spelling and pronunciation. For this example we used the following correspondence : </a:t>
            </a:r>
            <a:endParaRPr lang="en-AU" dirty="0"/>
          </a:p>
          <a:p>
            <a:pPr lvl="2"/>
            <a:r>
              <a:rPr lang="en-AU" i="1" dirty="0">
                <a:ea typeface="+mn-lt"/>
                <a:cs typeface="+mn-lt"/>
              </a:rPr>
              <a:t>“ k        not in standard English, but almost as in s</a:t>
            </a:r>
            <a:r>
              <a:rPr lang="en-AU" b="1" i="1" dirty="0">
                <a:ea typeface="+mn-lt"/>
                <a:cs typeface="+mn-lt"/>
              </a:rPr>
              <a:t>k</a:t>
            </a:r>
            <a:r>
              <a:rPr lang="en-AU" i="1" dirty="0">
                <a:ea typeface="+mn-lt"/>
                <a:cs typeface="+mn-lt"/>
              </a:rPr>
              <a:t>ill “</a:t>
            </a:r>
            <a:endParaRPr lang="en-AU" dirty="0"/>
          </a:p>
          <a:p>
            <a:pPr lvl="2"/>
            <a:r>
              <a:rPr lang="en-AU" i="1" dirty="0">
                <a:ea typeface="+mn-lt"/>
                <a:cs typeface="+mn-lt"/>
              </a:rPr>
              <a:t>“ </a:t>
            </a:r>
            <a:r>
              <a:rPr lang="en-AU" i="1" dirty="0" err="1">
                <a:ea typeface="+mn-lt"/>
                <a:cs typeface="+mn-lt"/>
              </a:rPr>
              <a:t>i</a:t>
            </a:r>
            <a:r>
              <a:rPr lang="en-AU" i="1" dirty="0">
                <a:ea typeface="+mn-lt"/>
                <a:cs typeface="+mn-lt"/>
              </a:rPr>
              <a:t>         as in h</a:t>
            </a:r>
            <a:r>
              <a:rPr lang="en-AU" b="1" i="1" dirty="0">
                <a:ea typeface="+mn-lt"/>
                <a:cs typeface="+mn-lt"/>
              </a:rPr>
              <a:t>i</a:t>
            </a:r>
            <a:r>
              <a:rPr lang="en-AU" i="1" dirty="0">
                <a:ea typeface="+mn-lt"/>
                <a:cs typeface="+mn-lt"/>
              </a:rPr>
              <a:t>t “</a:t>
            </a:r>
            <a:endParaRPr lang="en-AU" dirty="0"/>
          </a:p>
          <a:p>
            <a:pPr lvl="2"/>
            <a:r>
              <a:rPr lang="en-AU" i="1" dirty="0">
                <a:ea typeface="+mn-lt"/>
                <a:cs typeface="+mn-lt"/>
              </a:rPr>
              <a:t>“ </a:t>
            </a:r>
            <a:r>
              <a:rPr lang="en-AU" i="1" dirty="0" err="1">
                <a:ea typeface="+mn-lt"/>
                <a:cs typeface="+mn-lt"/>
              </a:rPr>
              <a:t>dj</a:t>
            </a:r>
            <a:r>
              <a:rPr lang="en-AU" i="1" dirty="0">
                <a:ea typeface="+mn-lt"/>
                <a:cs typeface="+mn-lt"/>
              </a:rPr>
              <a:t> and </a:t>
            </a:r>
            <a:r>
              <a:rPr lang="en-AU" i="1" dirty="0" err="1">
                <a:ea typeface="+mn-lt"/>
                <a:cs typeface="+mn-lt"/>
              </a:rPr>
              <a:t>tj</a:t>
            </a:r>
            <a:r>
              <a:rPr lang="en-AU" i="1" dirty="0">
                <a:ea typeface="+mn-lt"/>
                <a:cs typeface="+mn-lt"/>
              </a:rPr>
              <a:t> are the same sound ”</a:t>
            </a:r>
            <a:endParaRPr lang="en-AU" dirty="0"/>
          </a:p>
          <a:p>
            <a:pPr lvl="2"/>
            <a:r>
              <a:rPr lang="en-AU" i="1" dirty="0">
                <a:ea typeface="+mn-lt"/>
                <a:cs typeface="+mn-lt"/>
              </a:rPr>
              <a:t>“ </a:t>
            </a:r>
            <a:r>
              <a:rPr lang="en-AU" i="1" dirty="0" err="1">
                <a:ea typeface="+mn-lt"/>
                <a:cs typeface="+mn-lt"/>
              </a:rPr>
              <a:t>dj</a:t>
            </a:r>
            <a:r>
              <a:rPr lang="en-AU" i="1" dirty="0">
                <a:ea typeface="+mn-lt"/>
                <a:cs typeface="+mn-lt"/>
              </a:rPr>
              <a:t> not in standard English, but almost as in </a:t>
            </a:r>
            <a:r>
              <a:rPr lang="en-AU" b="1" i="1" dirty="0">
                <a:ea typeface="+mn-lt"/>
                <a:cs typeface="+mn-lt"/>
              </a:rPr>
              <a:t>d</a:t>
            </a:r>
            <a:r>
              <a:rPr lang="en-AU" i="1" dirty="0">
                <a:ea typeface="+mn-lt"/>
                <a:cs typeface="+mn-lt"/>
              </a:rPr>
              <a:t>ew “</a:t>
            </a:r>
            <a:endParaRPr lang="en-AU" dirty="0"/>
          </a:p>
          <a:p>
            <a:pPr marL="457200" lvl="1" indent="0">
              <a:buNone/>
            </a:pPr>
            <a:r>
              <a:rPr lang="en-AU" dirty="0">
                <a:ea typeface="+mn-lt"/>
                <a:cs typeface="+mn-lt"/>
              </a:rPr>
              <a:t>To transcribe the word </a:t>
            </a:r>
            <a:r>
              <a:rPr lang="en-AU" i="1" dirty="0">
                <a:ea typeface="+mn-lt"/>
                <a:cs typeface="+mn-lt"/>
              </a:rPr>
              <a:t>[</a:t>
            </a:r>
            <a:r>
              <a:rPr lang="en-AU" i="1" dirty="0" err="1">
                <a:ea typeface="+mn-lt"/>
                <a:cs typeface="+mn-lt"/>
              </a:rPr>
              <a:t>kɪdj</a:t>
            </a:r>
            <a:r>
              <a:rPr lang="en-AU" i="1" dirty="0">
                <a:ea typeface="+mn-lt"/>
                <a:cs typeface="+mn-lt"/>
              </a:rPr>
              <a:t>]</a:t>
            </a:r>
            <a:r>
              <a:rPr lang="en-AU" dirty="0">
                <a:ea typeface="+mn-lt"/>
                <a:cs typeface="+mn-lt"/>
              </a:rPr>
              <a:t>. </a:t>
            </a:r>
            <a:endParaRPr lang="en-AU" dirty="0"/>
          </a:p>
          <a:p>
            <a:pPr marL="0" indent="0">
              <a:buNone/>
            </a:pPr>
            <a:r>
              <a:rPr lang="en-AU" dirty="0"/>
              <a:t>Bias linked to the spelling, sometimes unstable – need for more details on the decision making process of the orthographies – use of OED? </a:t>
            </a:r>
          </a:p>
        </p:txBody>
      </p:sp>
      <p:sp>
        <p:nvSpPr>
          <p:cNvPr id="5" name="Espace réservé du numéro de diapositive 4">
            <a:extLst>
              <a:ext uri="{FF2B5EF4-FFF2-40B4-BE49-F238E27FC236}">
                <a16:creationId xmlns:a16="http://schemas.microsoft.com/office/drawing/2014/main" id="{4A511303-E85E-1AD9-6C5A-28EC9C4A595B}"/>
              </a:ext>
            </a:extLst>
          </p:cNvPr>
          <p:cNvSpPr>
            <a:spLocks noGrp="1"/>
          </p:cNvSpPr>
          <p:nvPr>
            <p:ph type="sldNum" sz="quarter" idx="12"/>
          </p:nvPr>
        </p:nvSpPr>
        <p:spPr/>
        <p:txBody>
          <a:bodyPr/>
          <a:lstStyle/>
          <a:p>
            <a:fld id="{B2DC25EE-239B-4C5F-AAD1-255A7D5F1EE2}" type="slidenum">
              <a:rPr lang="en-US" smtClean="0"/>
              <a:t>23</a:t>
            </a:fld>
            <a:endParaRPr lang="en-US"/>
          </a:p>
        </p:txBody>
      </p:sp>
      <p:sp>
        <p:nvSpPr>
          <p:cNvPr id="6" name="Espace réservé du pied de page 3">
            <a:extLst>
              <a:ext uri="{FF2B5EF4-FFF2-40B4-BE49-F238E27FC236}">
                <a16:creationId xmlns:a16="http://schemas.microsoft.com/office/drawing/2014/main" id="{77BD41CA-704E-0137-09BE-FAF7017EDD60}"/>
              </a:ext>
            </a:extLst>
          </p:cNvPr>
          <p:cNvSpPr txBox="1">
            <a:spLocks/>
          </p:cNvSpPr>
          <p:nvPr/>
        </p:nvSpPr>
        <p:spPr>
          <a:xfrm>
            <a:off x="3571969" y="6356350"/>
            <a:ext cx="5048061" cy="365125"/>
          </a:xfrm>
          <a:prstGeom prst="rect">
            <a:avLst/>
          </a:prstGeom>
        </p:spPr>
        <p:txBody>
          <a:bodyPr vert="horz" lIns="91440" tIns="45720" rIns="91440" bIns="45720" rtlCol="0" anchor="ctr"/>
          <a:lstStyle>
            <a:defPPr>
              <a:defRPr lang="fr-F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00" dirty="0" err="1"/>
              <a:t>Marjolaine</a:t>
            </a:r>
            <a:r>
              <a:rPr lang="en-US" sz="700" dirty="0"/>
              <a:t> MARTIN, Stéfany THIERRY - LLL University of Tours - Do not share on social media</a:t>
            </a:r>
          </a:p>
        </p:txBody>
      </p:sp>
    </p:spTree>
    <p:extLst>
      <p:ext uri="{BB962C8B-B14F-4D97-AF65-F5344CB8AC3E}">
        <p14:creationId xmlns:p14="http://schemas.microsoft.com/office/powerpoint/2010/main" val="16045855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2E67211-155E-D2D5-06BE-28FDAC3A2D47}"/>
              </a:ext>
            </a:extLst>
          </p:cNvPr>
          <p:cNvSpPr>
            <a:spLocks noGrp="1"/>
          </p:cNvSpPr>
          <p:nvPr>
            <p:ph type="title"/>
          </p:nvPr>
        </p:nvSpPr>
        <p:spPr/>
        <p:txBody>
          <a:bodyPr>
            <a:normAutofit fontScale="90000"/>
          </a:bodyPr>
          <a:lstStyle/>
          <a:p>
            <a:r>
              <a:rPr lang="fr-FR" dirty="0"/>
              <a:t>Survey – </a:t>
            </a:r>
            <a:r>
              <a:rPr lang="fr-FR" dirty="0" err="1"/>
              <a:t>AusE</a:t>
            </a:r>
            <a:r>
              <a:rPr lang="fr-FR" dirty="0"/>
              <a:t> - ILA oral data and </a:t>
            </a:r>
            <a:r>
              <a:rPr lang="fr-FR" dirty="0" err="1"/>
              <a:t>frequency</a:t>
            </a:r>
            <a:r>
              <a:rPr lang="fr-FR" dirty="0"/>
              <a:t> perception test</a:t>
            </a:r>
          </a:p>
        </p:txBody>
      </p:sp>
      <p:sp>
        <p:nvSpPr>
          <p:cNvPr id="3" name="Espace réservé du contenu 2">
            <a:extLst>
              <a:ext uri="{FF2B5EF4-FFF2-40B4-BE49-F238E27FC236}">
                <a16:creationId xmlns:a16="http://schemas.microsoft.com/office/drawing/2014/main" id="{D9570C78-D91A-C9A3-DD4B-23098EAE3AA5}"/>
              </a:ext>
            </a:extLst>
          </p:cNvPr>
          <p:cNvSpPr>
            <a:spLocks noGrp="1"/>
          </p:cNvSpPr>
          <p:nvPr>
            <p:ph idx="1"/>
          </p:nvPr>
        </p:nvSpPr>
        <p:spPr/>
        <p:txBody>
          <a:bodyPr vert="horz" lIns="91440" tIns="45720" rIns="91440" bIns="45720" rtlCol="0" anchor="t">
            <a:normAutofit fontScale="92500" lnSpcReduction="10000"/>
          </a:bodyPr>
          <a:lstStyle/>
          <a:p>
            <a:r>
              <a:rPr lang="en-AU" dirty="0">
                <a:ea typeface="+mn-lt"/>
                <a:cs typeface="+mn-lt"/>
              </a:rPr>
              <a:t>Use of COCAE and BNC for other studies – not possible here</a:t>
            </a:r>
          </a:p>
          <a:p>
            <a:r>
              <a:rPr lang="en-AU" dirty="0">
                <a:ea typeface="+mn-lt"/>
                <a:cs typeface="+mn-lt"/>
              </a:rPr>
              <a:t>Creation of a sociolinguistic survey to retrieve oral data and perform a frequency perception test</a:t>
            </a:r>
            <a:endParaRPr lang="en-AU" dirty="0"/>
          </a:p>
          <a:p>
            <a:r>
              <a:rPr lang="en-AU" dirty="0">
                <a:ea typeface="+mn-lt"/>
                <a:cs typeface="+mn-lt"/>
              </a:rPr>
              <a:t>The survey is divided into 3 parts:</a:t>
            </a:r>
            <a:endParaRPr lang="en-AU" dirty="0"/>
          </a:p>
          <a:p>
            <a:pPr marL="914400" lvl="1" indent="-457200">
              <a:buAutoNum type="arabicPeriod"/>
            </a:pPr>
            <a:r>
              <a:rPr lang="en-AU" dirty="0">
                <a:ea typeface="+mn-lt"/>
                <a:cs typeface="+mn-lt"/>
              </a:rPr>
              <a:t>Collection of social data </a:t>
            </a:r>
            <a:endParaRPr lang="en-AU" dirty="0"/>
          </a:p>
          <a:p>
            <a:pPr marL="914400" lvl="1" indent="-457200">
              <a:buAutoNum type="arabicPeriod"/>
            </a:pPr>
            <a:r>
              <a:rPr lang="en-AU" dirty="0">
                <a:ea typeface="+mn-lt"/>
                <a:cs typeface="+mn-lt"/>
              </a:rPr>
              <a:t>Perception test : </a:t>
            </a:r>
            <a:r>
              <a:rPr lang="en-AU" dirty="0" err="1">
                <a:ea typeface="+mn-lt"/>
                <a:cs typeface="+mn-lt"/>
              </a:rPr>
              <a:t>AusE</a:t>
            </a:r>
            <a:r>
              <a:rPr lang="en-AU" dirty="0">
                <a:ea typeface="+mn-lt"/>
                <a:cs typeface="+mn-lt"/>
              </a:rPr>
              <a:t> speakers on their frequency of use of loanwords from ILA</a:t>
            </a:r>
            <a:endParaRPr lang="en-AU" dirty="0"/>
          </a:p>
          <a:p>
            <a:pPr marL="457200" lvl="1" indent="0">
              <a:buNone/>
            </a:pPr>
            <a:r>
              <a:rPr lang="en-AU" dirty="0">
                <a:ea typeface="+mn-lt"/>
                <a:cs typeface="+mn-lt"/>
              </a:rPr>
              <a:t>Bias: indication but not totally reliable</a:t>
            </a:r>
            <a:endParaRPr lang="en-AU" dirty="0"/>
          </a:p>
          <a:p>
            <a:pPr marL="914400" lvl="1" indent="-457200">
              <a:buAutoNum type="arabicPeriod" startAt="3"/>
            </a:pPr>
            <a:r>
              <a:rPr lang="en-AU" dirty="0">
                <a:ea typeface="+mn-lt"/>
                <a:cs typeface="+mn-lt"/>
              </a:rPr>
              <a:t>Acknowledgments and recordings in </a:t>
            </a:r>
            <a:r>
              <a:rPr lang="en-AU" dirty="0" err="1">
                <a:ea typeface="+mn-lt"/>
                <a:cs typeface="+mn-lt"/>
              </a:rPr>
              <a:t>AusE</a:t>
            </a:r>
            <a:r>
              <a:rPr lang="en-AU" dirty="0">
                <a:ea typeface="+mn-lt"/>
                <a:cs typeface="+mn-lt"/>
              </a:rPr>
              <a:t> and ILA</a:t>
            </a:r>
          </a:p>
          <a:p>
            <a:pPr marL="457200" lvl="1" indent="0">
              <a:buNone/>
            </a:pPr>
            <a:r>
              <a:rPr lang="en-AU" dirty="0">
                <a:ea typeface="+mn-lt"/>
                <a:cs typeface="+mn-lt"/>
              </a:rPr>
              <a:t>Difficulty: the focus on ILA speakers – 4 months in Australia in 2023</a:t>
            </a:r>
            <a:endParaRPr lang="en-AU" dirty="0"/>
          </a:p>
          <a:p>
            <a:endParaRPr lang="en-AU" dirty="0"/>
          </a:p>
        </p:txBody>
      </p:sp>
      <p:sp>
        <p:nvSpPr>
          <p:cNvPr id="4" name="Espace réservé du pied de page 3">
            <a:extLst>
              <a:ext uri="{FF2B5EF4-FFF2-40B4-BE49-F238E27FC236}">
                <a16:creationId xmlns:a16="http://schemas.microsoft.com/office/drawing/2014/main" id="{FB695E5F-3014-0D41-228A-A09D2746ABA2}"/>
              </a:ext>
            </a:extLst>
          </p:cNvPr>
          <p:cNvSpPr>
            <a:spLocks noGrp="1"/>
          </p:cNvSpPr>
          <p:nvPr>
            <p:ph type="ftr" sz="quarter" idx="11"/>
          </p:nvPr>
        </p:nvSpPr>
        <p:spPr>
          <a:xfrm>
            <a:off x="3571969" y="6356350"/>
            <a:ext cx="5048061" cy="365125"/>
          </a:xfrm>
        </p:spPr>
        <p:txBody>
          <a:bodyPr/>
          <a:lstStyle/>
          <a:p>
            <a:r>
              <a:rPr lang="en-US" sz="700" dirty="0" err="1"/>
              <a:t>Marjolaine</a:t>
            </a:r>
            <a:r>
              <a:rPr lang="en-US" sz="700" dirty="0"/>
              <a:t> MARTIN, Stéfany THIERRY - LLL University of Tours - Do not share on social media</a:t>
            </a:r>
          </a:p>
        </p:txBody>
      </p:sp>
      <p:sp>
        <p:nvSpPr>
          <p:cNvPr id="5" name="Espace réservé du numéro de diapositive 4">
            <a:extLst>
              <a:ext uri="{FF2B5EF4-FFF2-40B4-BE49-F238E27FC236}">
                <a16:creationId xmlns:a16="http://schemas.microsoft.com/office/drawing/2014/main" id="{7BB468F2-F018-41A1-FE83-DEDF463C16EB}"/>
              </a:ext>
            </a:extLst>
          </p:cNvPr>
          <p:cNvSpPr>
            <a:spLocks noGrp="1"/>
          </p:cNvSpPr>
          <p:nvPr>
            <p:ph type="sldNum" sz="quarter" idx="12"/>
          </p:nvPr>
        </p:nvSpPr>
        <p:spPr/>
        <p:txBody>
          <a:bodyPr/>
          <a:lstStyle/>
          <a:p>
            <a:fld id="{B2DC25EE-239B-4C5F-AAD1-255A7D5F1EE2}" type="slidenum">
              <a:rPr lang="en-US" smtClean="0"/>
              <a:t>24</a:t>
            </a:fld>
            <a:endParaRPr lang="en-US"/>
          </a:p>
        </p:txBody>
      </p:sp>
    </p:spTree>
    <p:extLst>
      <p:ext uri="{BB962C8B-B14F-4D97-AF65-F5344CB8AC3E}">
        <p14:creationId xmlns:p14="http://schemas.microsoft.com/office/powerpoint/2010/main" val="20811190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8">
            <a:extLst>
              <a:ext uri="{FF2B5EF4-FFF2-40B4-BE49-F238E27FC236}">
                <a16:creationId xmlns:a16="http://schemas.microsoft.com/office/drawing/2014/main" id="{2C9A9DA9-7DC8-488B-A882-123947B0F3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Rectangle 10">
            <a:extLst>
              <a:ext uri="{FF2B5EF4-FFF2-40B4-BE49-F238E27FC236}">
                <a16:creationId xmlns:a16="http://schemas.microsoft.com/office/drawing/2014/main" id="{57F6BDD4-E066-4008-8011-6CC31AEB4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575" y="633619"/>
            <a:ext cx="6838569" cy="5495925"/>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16CCAAD6-C25A-43D5-A8F4-9DEC63770A34}"/>
              </a:ext>
            </a:extLst>
          </p:cNvPr>
          <p:cNvSpPr>
            <a:spLocks noGrp="1"/>
          </p:cNvSpPr>
          <p:nvPr>
            <p:ph type="title"/>
          </p:nvPr>
        </p:nvSpPr>
        <p:spPr>
          <a:xfrm>
            <a:off x="841246" y="978619"/>
            <a:ext cx="5991244" cy="1106424"/>
          </a:xfrm>
        </p:spPr>
        <p:txBody>
          <a:bodyPr>
            <a:normAutofit/>
          </a:bodyPr>
          <a:lstStyle/>
          <a:p>
            <a:r>
              <a:rPr lang="fr-FR" sz="3200"/>
              <a:t>First results</a:t>
            </a:r>
          </a:p>
        </p:txBody>
      </p:sp>
      <p:sp>
        <p:nvSpPr>
          <p:cNvPr id="21" name="Rectangle 12">
            <a:extLst>
              <a:ext uri="{FF2B5EF4-FFF2-40B4-BE49-F238E27FC236}">
                <a16:creationId xmlns:a16="http://schemas.microsoft.com/office/drawing/2014/main" id="{2711A8FB-68FC-45FC-B01E-38F809E2D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567" y="1171300"/>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14">
            <a:extLst>
              <a:ext uri="{FF2B5EF4-FFF2-40B4-BE49-F238E27FC236}">
                <a16:creationId xmlns:a16="http://schemas.microsoft.com/office/drawing/2014/main" id="{2A865FE3-5FC9-4049-87CF-30019C46C0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458" y="2093976"/>
            <a:ext cx="5846683"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Espace réservé du contenu 2">
            <a:extLst>
              <a:ext uri="{FF2B5EF4-FFF2-40B4-BE49-F238E27FC236}">
                <a16:creationId xmlns:a16="http://schemas.microsoft.com/office/drawing/2014/main" id="{5BFADDA5-612B-C97F-475C-3A98657C5DC7}"/>
              </a:ext>
            </a:extLst>
          </p:cNvPr>
          <p:cNvSpPr>
            <a:spLocks noGrp="1"/>
          </p:cNvSpPr>
          <p:nvPr>
            <p:ph idx="1"/>
          </p:nvPr>
        </p:nvSpPr>
        <p:spPr>
          <a:xfrm>
            <a:off x="841248" y="2252870"/>
            <a:ext cx="5993892" cy="3560251"/>
          </a:xfrm>
        </p:spPr>
        <p:txBody>
          <a:bodyPr vert="horz" lIns="91440" tIns="45720" rIns="91440" bIns="45720" rtlCol="0" anchor="t">
            <a:normAutofit fontScale="85000" lnSpcReduction="10000"/>
          </a:bodyPr>
          <a:lstStyle/>
          <a:p>
            <a:r>
              <a:rPr lang="en-AU" dirty="0"/>
              <a:t>To this day (Oct, 1</a:t>
            </a:r>
            <a:r>
              <a:rPr lang="en-AU" baseline="30000" dirty="0"/>
              <a:t>st</a:t>
            </a:r>
            <a:r>
              <a:rPr lang="en-AU" dirty="0"/>
              <a:t>), 31 speakers responded to the perception test on frequency data</a:t>
            </a:r>
          </a:p>
          <a:p>
            <a:r>
              <a:rPr lang="en-AU" dirty="0"/>
              <a:t>8 of them recorded themselves in English</a:t>
            </a:r>
          </a:p>
          <a:p>
            <a:pPr lvl="1"/>
            <a:r>
              <a:rPr lang="en-AU" sz="1600" dirty="0"/>
              <a:t>An example of different pronunciations for the same word: </a:t>
            </a:r>
            <a:r>
              <a:rPr lang="en-AU" sz="1600" i="1" dirty="0" err="1"/>
              <a:t>nyungar</a:t>
            </a:r>
            <a:endParaRPr lang="en-AU" sz="1600" i="1" dirty="0"/>
          </a:p>
          <a:p>
            <a:endParaRPr lang="en-AU" sz="2000" i="1" dirty="0"/>
          </a:p>
          <a:p>
            <a:endParaRPr lang="en-AU" sz="2000" i="1" dirty="0"/>
          </a:p>
          <a:p>
            <a:endParaRPr lang="en-AU" sz="2000" i="1" dirty="0"/>
          </a:p>
          <a:p>
            <a:r>
              <a:rPr lang="en-AU" sz="2000" i="1" dirty="0"/>
              <a:t>Great diversity for some words but not enough data yet </a:t>
            </a:r>
          </a:p>
          <a:p>
            <a:r>
              <a:rPr lang="en-AU" sz="2000" i="1" dirty="0"/>
              <a:t>No recording in ILA for the moment</a:t>
            </a:r>
          </a:p>
          <a:p>
            <a:endParaRPr lang="en-AU" sz="2200" dirty="0"/>
          </a:p>
        </p:txBody>
      </p:sp>
      <p:pic>
        <p:nvPicPr>
          <p:cNvPr id="5" name="nyungar_loc1" title="Loc_1">
            <a:hlinkClick r:id="" action="ppaction://media"/>
            <a:extLst>
              <a:ext uri="{FF2B5EF4-FFF2-40B4-BE49-F238E27FC236}">
                <a16:creationId xmlns:a16="http://schemas.microsoft.com/office/drawing/2014/main" id="{AD8B31C8-4139-9101-54E3-DF5304E1D65A}"/>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5730875" y="4121384"/>
            <a:ext cx="730250" cy="730250"/>
          </a:xfrm>
          <a:prstGeom prst="rect">
            <a:avLst/>
          </a:prstGeom>
        </p:spPr>
      </p:pic>
      <p:pic>
        <p:nvPicPr>
          <p:cNvPr id="6" name="nyungar_loc2">
            <a:hlinkClick r:id="" action="ppaction://media"/>
            <a:extLst>
              <a:ext uri="{FF2B5EF4-FFF2-40B4-BE49-F238E27FC236}">
                <a16:creationId xmlns:a16="http://schemas.microsoft.com/office/drawing/2014/main" id="{AF84C98A-3D6A-8616-9F6C-801AE1F3609C}"/>
              </a:ext>
            </a:extLst>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1060624" y="4121384"/>
            <a:ext cx="730250" cy="730250"/>
          </a:xfrm>
          <a:prstGeom prst="rect">
            <a:avLst/>
          </a:prstGeom>
        </p:spPr>
      </p:pic>
      <p:sp>
        <p:nvSpPr>
          <p:cNvPr id="4" name="Espace réservé du pied de page 3">
            <a:extLst>
              <a:ext uri="{FF2B5EF4-FFF2-40B4-BE49-F238E27FC236}">
                <a16:creationId xmlns:a16="http://schemas.microsoft.com/office/drawing/2014/main" id="{A339D327-52B7-009F-D187-09BE322D5D73}"/>
              </a:ext>
            </a:extLst>
          </p:cNvPr>
          <p:cNvSpPr>
            <a:spLocks noGrp="1"/>
          </p:cNvSpPr>
          <p:nvPr>
            <p:ph type="ftr" sz="quarter" idx="11"/>
          </p:nvPr>
        </p:nvSpPr>
        <p:spPr>
          <a:xfrm>
            <a:off x="4035639" y="6356350"/>
            <a:ext cx="5377004" cy="365125"/>
          </a:xfrm>
        </p:spPr>
        <p:txBody>
          <a:bodyPr/>
          <a:lstStyle/>
          <a:p>
            <a:r>
              <a:rPr lang="en-US" sz="700" dirty="0" err="1"/>
              <a:t>Marjolaine</a:t>
            </a:r>
            <a:r>
              <a:rPr lang="en-US" sz="700" dirty="0"/>
              <a:t> MARTIN, Stéfany THIERRY - LLL University of Tours - Do not share on social media</a:t>
            </a:r>
          </a:p>
        </p:txBody>
      </p:sp>
      <p:sp>
        <p:nvSpPr>
          <p:cNvPr id="9" name="Espace réservé du numéro de diapositive 8">
            <a:extLst>
              <a:ext uri="{FF2B5EF4-FFF2-40B4-BE49-F238E27FC236}">
                <a16:creationId xmlns:a16="http://schemas.microsoft.com/office/drawing/2014/main" id="{A7E6070C-6998-5594-3C08-4E8A257E2B1E}"/>
              </a:ext>
            </a:extLst>
          </p:cNvPr>
          <p:cNvSpPr>
            <a:spLocks noGrp="1"/>
          </p:cNvSpPr>
          <p:nvPr>
            <p:ph type="sldNum" sz="quarter" idx="12"/>
          </p:nvPr>
        </p:nvSpPr>
        <p:spPr/>
        <p:txBody>
          <a:bodyPr/>
          <a:lstStyle/>
          <a:p>
            <a:fld id="{B2DC25EE-239B-4C5F-AAD1-255A7D5F1EE2}" type="slidenum">
              <a:rPr lang="en-US" smtClean="0"/>
              <a:t>25</a:t>
            </a:fld>
            <a:endParaRPr lang="en-US"/>
          </a:p>
        </p:txBody>
      </p:sp>
      <p:pic>
        <p:nvPicPr>
          <p:cNvPr id="10" name="Image 9">
            <a:extLst>
              <a:ext uri="{FF2B5EF4-FFF2-40B4-BE49-F238E27FC236}">
                <a16:creationId xmlns:a16="http://schemas.microsoft.com/office/drawing/2014/main" id="{BCE341CF-C888-A99B-7074-87141308F69E}"/>
              </a:ext>
            </a:extLst>
          </p:cNvPr>
          <p:cNvPicPr>
            <a:picLocks noChangeAspect="1"/>
          </p:cNvPicPr>
          <p:nvPr/>
        </p:nvPicPr>
        <p:blipFill>
          <a:blip r:embed="rId9"/>
          <a:stretch>
            <a:fillRect/>
          </a:stretch>
        </p:blipFill>
        <p:spPr>
          <a:xfrm>
            <a:off x="7434072" y="2009981"/>
            <a:ext cx="4572000" cy="2743200"/>
          </a:xfrm>
          <a:prstGeom prst="rect">
            <a:avLst/>
          </a:prstGeom>
        </p:spPr>
      </p:pic>
      <p:pic>
        <p:nvPicPr>
          <p:cNvPr id="11" name="nyungar_loc5" descr="nyungar_loc5">
            <a:hlinkClick r:id="" action="ppaction://media"/>
            <a:extLst>
              <a:ext uri="{FF2B5EF4-FFF2-40B4-BE49-F238E27FC236}">
                <a16:creationId xmlns:a16="http://schemas.microsoft.com/office/drawing/2014/main" id="{015BB68C-670D-89D7-A2BA-E1D1663EC150}"/>
              </a:ext>
            </a:extLst>
          </p:cNvPr>
          <p:cNvPicPr>
            <a:picLocks noChangeAspect="1"/>
          </p:cNvPicPr>
          <p:nvPr>
            <a:audioFile r:link="rId6"/>
            <p:extLst>
              <p:ext uri="{DAA4B4D4-6D71-4841-9C94-3DE7FCFB9230}">
                <p14:media xmlns:p14="http://schemas.microsoft.com/office/powerpoint/2010/main" r:embed="rId5"/>
              </p:ext>
            </p:extLst>
          </p:nvPr>
        </p:nvPicPr>
        <p:blipFill>
          <a:blip r:embed="rId10"/>
          <a:stretch>
            <a:fillRect/>
          </a:stretch>
        </p:blipFill>
        <p:spPr>
          <a:xfrm>
            <a:off x="3278884" y="4080109"/>
            <a:ext cx="812800" cy="812800"/>
          </a:xfrm>
          <a:prstGeom prst="rect">
            <a:avLst/>
          </a:prstGeom>
        </p:spPr>
      </p:pic>
      <p:sp>
        <p:nvSpPr>
          <p:cNvPr id="7" name="Rectangle 6">
            <a:extLst>
              <a:ext uri="{FF2B5EF4-FFF2-40B4-BE49-F238E27FC236}">
                <a16:creationId xmlns:a16="http://schemas.microsoft.com/office/drawing/2014/main" id="{CC2A0AFD-9258-56D3-711C-607F45E50A37}"/>
              </a:ext>
            </a:extLst>
          </p:cNvPr>
          <p:cNvSpPr/>
          <p:nvPr/>
        </p:nvSpPr>
        <p:spPr>
          <a:xfrm>
            <a:off x="187124" y="1936447"/>
            <a:ext cx="11817752" cy="32733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7200" b="1" dirty="0" err="1">
                <a:ln w="9525">
                  <a:solidFill>
                    <a:schemeClr val="bg1"/>
                  </a:solidFill>
                  <a:prstDash val="solid"/>
                </a:ln>
                <a:solidFill>
                  <a:schemeClr val="tx1"/>
                </a:solidFill>
                <a:effectLst>
                  <a:outerShdw blurRad="12700" dist="38100" dir="2700000" algn="tl" rotWithShape="0">
                    <a:schemeClr val="bg1">
                      <a:lumMod val="50000"/>
                    </a:schemeClr>
                  </a:outerShdw>
                </a:effectLst>
              </a:rPr>
              <a:t>Ask</a:t>
            </a:r>
            <a:r>
              <a:rPr lang="fr-FR" sz="7200" b="1" dirty="0">
                <a:ln w="9525">
                  <a:solidFill>
                    <a:schemeClr val="bg1"/>
                  </a:solidFill>
                  <a:prstDash val="solid"/>
                </a:ln>
                <a:solidFill>
                  <a:schemeClr val="tx1"/>
                </a:solidFill>
                <a:effectLst>
                  <a:outerShdw blurRad="12700" dist="38100" dir="2700000" algn="tl" rotWithShape="0">
                    <a:schemeClr val="bg1">
                      <a:lumMod val="50000"/>
                    </a:schemeClr>
                  </a:outerShdw>
                </a:effectLst>
              </a:rPr>
              <a:t> </a:t>
            </a:r>
            <a:r>
              <a:rPr lang="fr-FR" sz="7200" b="1" dirty="0" err="1">
                <a:ln w="9525">
                  <a:solidFill>
                    <a:schemeClr val="bg1"/>
                  </a:solidFill>
                  <a:prstDash val="solid"/>
                </a:ln>
                <a:solidFill>
                  <a:schemeClr val="tx1"/>
                </a:solidFill>
                <a:effectLst>
                  <a:outerShdw blurRad="12700" dist="38100" dir="2700000" algn="tl" rotWithShape="0">
                    <a:schemeClr val="bg1">
                      <a:lumMod val="50000"/>
                    </a:schemeClr>
                  </a:outerShdw>
                </a:effectLst>
              </a:rPr>
              <a:t>authors</a:t>
            </a:r>
            <a:r>
              <a:rPr lang="fr-FR" sz="7200" b="1" dirty="0">
                <a:ln w="9525">
                  <a:solidFill>
                    <a:schemeClr val="bg1"/>
                  </a:solidFill>
                  <a:prstDash val="solid"/>
                </a:ln>
                <a:solidFill>
                  <a:schemeClr val="tx1"/>
                </a:solidFill>
                <a:effectLst>
                  <a:outerShdw blurRad="12700" dist="38100" dir="2700000" algn="tl" rotWithShape="0">
                    <a:schemeClr val="bg1">
                      <a:lumMod val="50000"/>
                    </a:schemeClr>
                  </a:outerShdw>
                </a:effectLst>
              </a:rPr>
              <a:t> for content</a:t>
            </a:r>
          </a:p>
        </p:txBody>
      </p:sp>
    </p:spTree>
    <p:extLst>
      <p:ext uri="{BB962C8B-B14F-4D97-AF65-F5344CB8AC3E}">
        <p14:creationId xmlns:p14="http://schemas.microsoft.com/office/powerpoint/2010/main" val="2789423696"/>
      </p:ext>
    </p:extLst>
  </p:cSld>
  <p:clrMapOvr>
    <a:masterClrMapping/>
  </p:clrMapOvr>
  <p:timing>
    <p:tnLst>
      <p:par>
        <p:cTn id="1" dur="indefinite" restart="never" nodeType="tmRoot">
          <p:childTnLst>
            <p:audio>
              <p:cMediaNode>
                <p:cTn id="2" fill="hold" display="0">
                  <p:stCondLst>
                    <p:cond delay="indefinite"/>
                  </p:stCondLst>
                  <p:endCondLst>
                    <p:cond evt="onStopAudio" delay="0">
                      <p:tgtEl>
                        <p:sldTgt/>
                      </p:tgtEl>
                    </p:cond>
                  </p:endCondLst>
                </p:cTn>
                <p:tgtEl>
                  <p:spTgt spid="5"/>
                </p:tgtEl>
              </p:cMediaNode>
            </p:audio>
            <p:audio>
              <p:cMediaNode vol="80000">
                <p:cTn id="3" fill="hold" display="0">
                  <p:stCondLst>
                    <p:cond delay="indefinite"/>
                  </p:stCondLst>
                  <p:endCondLst>
                    <p:cond evt="onStopAudio" delay="0">
                      <p:tgtEl>
                        <p:sldTgt/>
                      </p:tgtEl>
                    </p:cond>
                  </p:endCondLst>
                </p:cTn>
                <p:tgtEl>
                  <p:spTgt spid="6"/>
                </p:tgtEl>
              </p:cMediaNode>
            </p:audio>
            <p:audio>
              <p:cMediaNode vol="80000">
                <p:cTn id="4" fill="hold" display="0">
                  <p:stCondLst>
                    <p:cond delay="indefinite"/>
                  </p:stCondLst>
                  <p:endCondLst>
                    <p:cond evt="onStopAudio" delay="0">
                      <p:tgtEl>
                        <p:sldTgt/>
                      </p:tgtEl>
                    </p:cond>
                  </p:endCondLst>
                </p:cTn>
                <p:tgtEl>
                  <p:spTgt spid="11"/>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72C7A71F-A746-4AB2-8FF5-03D4135FAF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17FF8914-DDE9-46F8-AF0A-54FD0AC09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13DF5283-3840-F142-82BA-4A45AA1CE349}"/>
              </a:ext>
            </a:extLst>
          </p:cNvPr>
          <p:cNvSpPr>
            <a:spLocks noGrp="1"/>
          </p:cNvSpPr>
          <p:nvPr>
            <p:ph type="title"/>
          </p:nvPr>
        </p:nvSpPr>
        <p:spPr>
          <a:xfrm>
            <a:off x="1074419" y="1933575"/>
            <a:ext cx="7013448" cy="2990849"/>
          </a:xfrm>
        </p:spPr>
        <p:txBody>
          <a:bodyPr vert="horz" lIns="91440" tIns="45720" rIns="91440" bIns="45720" rtlCol="0" anchor="ctr">
            <a:normAutofit/>
          </a:bodyPr>
          <a:lstStyle/>
          <a:p>
            <a:r>
              <a:rPr lang="en-US" sz="5400" dirty="0"/>
              <a:t>4 . Other ideas</a:t>
            </a:r>
          </a:p>
        </p:txBody>
      </p:sp>
      <p:sp>
        <p:nvSpPr>
          <p:cNvPr id="3" name="Espace réservé du contenu 2">
            <a:extLst>
              <a:ext uri="{FF2B5EF4-FFF2-40B4-BE49-F238E27FC236}">
                <a16:creationId xmlns:a16="http://schemas.microsoft.com/office/drawing/2014/main" id="{A548D7E4-3C42-3177-660F-1D8963F4CA42}"/>
              </a:ext>
            </a:extLst>
          </p:cNvPr>
          <p:cNvSpPr>
            <a:spLocks noGrp="1"/>
          </p:cNvSpPr>
          <p:nvPr>
            <p:ph type="body" idx="1"/>
          </p:nvPr>
        </p:nvSpPr>
        <p:spPr>
          <a:xfrm>
            <a:off x="8610600" y="1933574"/>
            <a:ext cx="2686812" cy="2990849"/>
          </a:xfrm>
        </p:spPr>
        <p:txBody>
          <a:bodyPr vert="horz" lIns="91440" tIns="45720" rIns="91440" bIns="45720" rtlCol="0" anchor="ctr">
            <a:normAutofit/>
          </a:bodyPr>
          <a:lstStyle/>
          <a:p>
            <a:r>
              <a:rPr lang="en-US" sz="2800" dirty="0" err="1"/>
              <a:t>YouGlish</a:t>
            </a:r>
            <a:r>
              <a:rPr lang="en-US" sz="2800" dirty="0"/>
              <a:t>, toponyms,</a:t>
            </a:r>
          </a:p>
          <a:p>
            <a:r>
              <a:rPr lang="en-US" sz="2800" dirty="0"/>
              <a:t>OED</a:t>
            </a:r>
          </a:p>
        </p:txBody>
      </p:sp>
      <p:sp>
        <p:nvSpPr>
          <p:cNvPr id="16" name="Rectangle 15">
            <a:extLst>
              <a:ext uri="{FF2B5EF4-FFF2-40B4-BE49-F238E27FC236}">
                <a16:creationId xmlns:a16="http://schemas.microsoft.com/office/drawing/2014/main" id="{094C1DE0-31FE-4AD0-95EA-B65CA6B89D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084" y="2965074"/>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3F736409-6C07-4CE8-86F8-1174E2235C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360539" y="3424428"/>
            <a:ext cx="2103120"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Espace réservé du numéro de diapositive 4">
            <a:extLst>
              <a:ext uri="{FF2B5EF4-FFF2-40B4-BE49-F238E27FC236}">
                <a16:creationId xmlns:a16="http://schemas.microsoft.com/office/drawing/2014/main" id="{02234234-F903-4723-8EA8-ED7C3DAFAC86}"/>
              </a:ext>
            </a:extLst>
          </p:cNvPr>
          <p:cNvSpPr>
            <a:spLocks noGrp="1"/>
          </p:cNvSpPr>
          <p:nvPr>
            <p:ph type="sldNum" sz="quarter" idx="12"/>
          </p:nvPr>
        </p:nvSpPr>
        <p:spPr/>
        <p:txBody>
          <a:bodyPr/>
          <a:lstStyle/>
          <a:p>
            <a:fld id="{B2DC25EE-239B-4C5F-AAD1-255A7D5F1EE2}" type="slidenum">
              <a:rPr lang="en-US" smtClean="0"/>
              <a:t>26</a:t>
            </a:fld>
            <a:endParaRPr lang="en-US"/>
          </a:p>
        </p:txBody>
      </p:sp>
    </p:spTree>
    <p:extLst>
      <p:ext uri="{BB962C8B-B14F-4D97-AF65-F5344CB8AC3E}">
        <p14:creationId xmlns:p14="http://schemas.microsoft.com/office/powerpoint/2010/main" val="7717741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8FA8412-A1B0-CF25-BE79-1C054AB3CFFF}"/>
              </a:ext>
            </a:extLst>
          </p:cNvPr>
          <p:cNvSpPr>
            <a:spLocks noGrp="1"/>
          </p:cNvSpPr>
          <p:nvPr>
            <p:ph type="title"/>
          </p:nvPr>
        </p:nvSpPr>
        <p:spPr/>
        <p:txBody>
          <a:bodyPr/>
          <a:lstStyle/>
          <a:p>
            <a:r>
              <a:rPr lang="fr-FR" dirty="0" err="1"/>
              <a:t>Other</a:t>
            </a:r>
            <a:r>
              <a:rPr lang="fr-FR" dirty="0"/>
              <a:t> </a:t>
            </a:r>
            <a:r>
              <a:rPr lang="fr-FR" dirty="0" err="1"/>
              <a:t>ideas</a:t>
            </a:r>
            <a:endParaRPr lang="fr-FR" dirty="0"/>
          </a:p>
        </p:txBody>
      </p:sp>
      <p:sp>
        <p:nvSpPr>
          <p:cNvPr id="3" name="Espace réservé du contenu 2">
            <a:extLst>
              <a:ext uri="{FF2B5EF4-FFF2-40B4-BE49-F238E27FC236}">
                <a16:creationId xmlns:a16="http://schemas.microsoft.com/office/drawing/2014/main" id="{F6865903-5EB5-90DC-88A3-6A88DC27A511}"/>
              </a:ext>
            </a:extLst>
          </p:cNvPr>
          <p:cNvSpPr>
            <a:spLocks noGrp="1"/>
          </p:cNvSpPr>
          <p:nvPr>
            <p:ph idx="1"/>
          </p:nvPr>
        </p:nvSpPr>
        <p:spPr/>
        <p:txBody>
          <a:bodyPr>
            <a:normAutofit fontScale="92500" lnSpcReduction="20000"/>
          </a:bodyPr>
          <a:lstStyle/>
          <a:p>
            <a:r>
              <a:rPr lang="en-AU" dirty="0" err="1"/>
              <a:t>YouGlish</a:t>
            </a:r>
            <a:endParaRPr lang="en-AU" dirty="0"/>
          </a:p>
          <a:p>
            <a:pPr lvl="1">
              <a:buFont typeface="Wingdings" panose="05000000000000000000" pitchFamily="2" charset="2"/>
              <a:buChar char="Ø"/>
            </a:pPr>
            <a:r>
              <a:rPr lang="en-AU" dirty="0">
                <a:ea typeface="+mn-lt"/>
                <a:cs typeface="+mn-lt"/>
              </a:rPr>
              <a:t>Use other </a:t>
            </a:r>
            <a:r>
              <a:rPr lang="en-AU" dirty="0" err="1">
                <a:ea typeface="+mn-lt"/>
                <a:cs typeface="+mn-lt"/>
              </a:rPr>
              <a:t>AusE</a:t>
            </a:r>
            <a:r>
              <a:rPr lang="en-AU" dirty="0">
                <a:ea typeface="+mn-lt"/>
                <a:cs typeface="+mn-lt"/>
              </a:rPr>
              <a:t> oral data from </a:t>
            </a:r>
            <a:r>
              <a:rPr lang="en-AU" dirty="0" err="1">
                <a:ea typeface="+mn-lt"/>
                <a:cs typeface="+mn-lt"/>
              </a:rPr>
              <a:t>YouGlish</a:t>
            </a:r>
            <a:endParaRPr lang="en-AU" dirty="0">
              <a:ea typeface="+mn-lt"/>
              <a:cs typeface="+mn-lt"/>
            </a:endParaRPr>
          </a:p>
          <a:p>
            <a:r>
              <a:rPr lang="en-AU" dirty="0">
                <a:ea typeface="+mn-lt"/>
                <a:cs typeface="+mn-lt"/>
              </a:rPr>
              <a:t>Toponyms</a:t>
            </a:r>
          </a:p>
          <a:p>
            <a:pPr lvl="1">
              <a:buFont typeface="Wingdings" panose="05000000000000000000" pitchFamily="2" charset="2"/>
              <a:buChar char="Ø"/>
            </a:pPr>
            <a:r>
              <a:rPr lang="en-AU" dirty="0">
                <a:ea typeface="+mn-lt"/>
                <a:cs typeface="+mn-lt"/>
              </a:rPr>
              <a:t> 291 toponyms including only 50 items with precise etymology – small numbers because of dictionary checked data</a:t>
            </a:r>
            <a:endParaRPr lang="en-AU" dirty="0">
              <a:ea typeface="+mn-lt"/>
              <a:cs typeface="+mn-lt"/>
              <a:sym typeface="Wingdings" panose="05000000000000000000" pitchFamily="2" charset="2"/>
            </a:endParaRPr>
          </a:p>
          <a:p>
            <a:pPr lvl="1">
              <a:buFont typeface="Wingdings" panose="05000000000000000000" pitchFamily="2" charset="2"/>
              <a:buChar char="Ø"/>
            </a:pPr>
            <a:r>
              <a:rPr lang="en-AU" dirty="0">
                <a:ea typeface="+mn-lt"/>
                <a:cs typeface="+mn-lt"/>
                <a:sym typeface="Wingdings" panose="05000000000000000000" pitchFamily="2" charset="2"/>
              </a:rPr>
              <a:t>Idea: concentrate on one specific area and work with local ILA speakers</a:t>
            </a:r>
          </a:p>
          <a:p>
            <a:r>
              <a:rPr lang="en-AU" i="1" dirty="0"/>
              <a:t>OED</a:t>
            </a:r>
          </a:p>
          <a:p>
            <a:pPr lvl="1">
              <a:buFont typeface="Wingdings" panose="05000000000000000000" pitchFamily="2" charset="2"/>
              <a:buChar char="Ø"/>
            </a:pPr>
            <a:r>
              <a:rPr lang="en-AU" dirty="0"/>
              <a:t>Using the Oxford English Dictionary to complete the corpus </a:t>
            </a:r>
          </a:p>
          <a:p>
            <a:pPr lvl="2">
              <a:buFont typeface="Wingdings" panose="05000000000000000000" pitchFamily="2" charset="2"/>
              <a:buChar char="Ø"/>
            </a:pPr>
            <a:r>
              <a:rPr lang="en-AU" dirty="0"/>
              <a:t>Using the “Australian Aboriginal” filter in order to collect missing data – preliminary study 20 words out of 195 items</a:t>
            </a:r>
          </a:p>
          <a:p>
            <a:pPr lvl="2">
              <a:buFont typeface="Wingdings" panose="05000000000000000000" pitchFamily="2" charset="2"/>
              <a:buChar char="Ø"/>
            </a:pPr>
            <a:r>
              <a:rPr lang="en-AU" dirty="0"/>
              <a:t>Frequency bands as an indication</a:t>
            </a:r>
          </a:p>
          <a:p>
            <a:pPr lvl="2">
              <a:buFont typeface="Wingdings" panose="05000000000000000000" pitchFamily="2" charset="2"/>
              <a:buChar char="Ø"/>
            </a:pPr>
            <a:endParaRPr lang="en-AU" dirty="0">
              <a:highlight>
                <a:srgbClr val="FFFF00"/>
              </a:highlight>
            </a:endParaRPr>
          </a:p>
          <a:p>
            <a:pPr lvl="2">
              <a:buFont typeface="Wingdings" panose="05000000000000000000" pitchFamily="2" charset="2"/>
              <a:buChar char="Ø"/>
            </a:pPr>
            <a:endParaRPr lang="en-AU" dirty="0">
              <a:highlight>
                <a:srgbClr val="FFFF00"/>
              </a:highlight>
            </a:endParaRPr>
          </a:p>
        </p:txBody>
      </p:sp>
      <p:sp>
        <p:nvSpPr>
          <p:cNvPr id="4" name="Espace réservé du pied de page 3">
            <a:extLst>
              <a:ext uri="{FF2B5EF4-FFF2-40B4-BE49-F238E27FC236}">
                <a16:creationId xmlns:a16="http://schemas.microsoft.com/office/drawing/2014/main" id="{FF4CF4D4-7459-5422-C95D-8BDD548E287F}"/>
              </a:ext>
            </a:extLst>
          </p:cNvPr>
          <p:cNvSpPr>
            <a:spLocks noGrp="1"/>
          </p:cNvSpPr>
          <p:nvPr>
            <p:ph type="ftr" sz="quarter" idx="11"/>
          </p:nvPr>
        </p:nvSpPr>
        <p:spPr>
          <a:xfrm>
            <a:off x="3212472" y="6356350"/>
            <a:ext cx="5767056" cy="365125"/>
          </a:xfrm>
        </p:spPr>
        <p:txBody>
          <a:bodyPr/>
          <a:lstStyle/>
          <a:p>
            <a:r>
              <a:rPr lang="en-US" sz="800" dirty="0" err="1"/>
              <a:t>Marjolaine</a:t>
            </a:r>
            <a:r>
              <a:rPr lang="en-US" sz="800" dirty="0"/>
              <a:t> MARTIN, Stéfany THIERRY - LLL University of Tours - Do not share on social media</a:t>
            </a:r>
          </a:p>
        </p:txBody>
      </p:sp>
      <p:sp>
        <p:nvSpPr>
          <p:cNvPr id="5" name="Espace réservé du numéro de diapositive 4">
            <a:extLst>
              <a:ext uri="{FF2B5EF4-FFF2-40B4-BE49-F238E27FC236}">
                <a16:creationId xmlns:a16="http://schemas.microsoft.com/office/drawing/2014/main" id="{6CA0DB8F-25C1-A89A-EFEA-1CA9DD90C411}"/>
              </a:ext>
            </a:extLst>
          </p:cNvPr>
          <p:cNvSpPr>
            <a:spLocks noGrp="1"/>
          </p:cNvSpPr>
          <p:nvPr>
            <p:ph type="sldNum" sz="quarter" idx="12"/>
          </p:nvPr>
        </p:nvSpPr>
        <p:spPr/>
        <p:txBody>
          <a:bodyPr/>
          <a:lstStyle/>
          <a:p>
            <a:fld id="{B2DC25EE-239B-4C5F-AAD1-255A7D5F1EE2}" type="slidenum">
              <a:rPr lang="en-US" smtClean="0"/>
              <a:t>27</a:t>
            </a:fld>
            <a:endParaRPr lang="en-US"/>
          </a:p>
        </p:txBody>
      </p:sp>
    </p:spTree>
    <p:extLst>
      <p:ext uri="{BB962C8B-B14F-4D97-AF65-F5344CB8AC3E}">
        <p14:creationId xmlns:p14="http://schemas.microsoft.com/office/powerpoint/2010/main" val="11478001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Rectangle 26">
            <a:extLst>
              <a:ext uri="{FF2B5EF4-FFF2-40B4-BE49-F238E27FC236}">
                <a16:creationId xmlns:a16="http://schemas.microsoft.com/office/drawing/2014/main" id="{BAD76F3E-3A97-486B-B402-44400A8B91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CFBEB9B5-6A50-A647-7B9A-CE5D7563E76A}"/>
              </a:ext>
            </a:extLst>
          </p:cNvPr>
          <p:cNvSpPr>
            <a:spLocks noGrp="1"/>
          </p:cNvSpPr>
          <p:nvPr>
            <p:ph type="title"/>
          </p:nvPr>
        </p:nvSpPr>
        <p:spPr>
          <a:xfrm>
            <a:off x="838199" y="1093788"/>
            <a:ext cx="10506455" cy="2967208"/>
          </a:xfrm>
        </p:spPr>
        <p:txBody>
          <a:bodyPr vert="horz" lIns="91440" tIns="45720" rIns="91440" bIns="45720" rtlCol="0" anchor="b">
            <a:normAutofit/>
          </a:bodyPr>
          <a:lstStyle/>
          <a:p>
            <a:r>
              <a:rPr lang="en-US" sz="5400" dirty="0"/>
              <a:t>5. Conclusion</a:t>
            </a:r>
          </a:p>
        </p:txBody>
      </p:sp>
      <p:sp>
        <p:nvSpPr>
          <p:cNvPr id="29" name="Rectangle 28">
            <a:extLst>
              <a:ext uri="{FF2B5EF4-FFF2-40B4-BE49-F238E27FC236}">
                <a16:creationId xmlns:a16="http://schemas.microsoft.com/office/drawing/2014/main" id="{391F6B52-91F4-4AEB-B6DB-29FEBCF28C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4331166"/>
            <a:ext cx="1050645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2CD6F061-7C53-44F4-9794-953DB70A45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346882" y="2348839"/>
            <a:ext cx="54864" cy="39467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Espace réservé du numéro de diapositive 3">
            <a:extLst>
              <a:ext uri="{FF2B5EF4-FFF2-40B4-BE49-F238E27FC236}">
                <a16:creationId xmlns:a16="http://schemas.microsoft.com/office/drawing/2014/main" id="{FA4AF969-7E94-F147-F387-397665644A44}"/>
              </a:ext>
            </a:extLst>
          </p:cNvPr>
          <p:cNvSpPr>
            <a:spLocks noGrp="1"/>
          </p:cNvSpPr>
          <p:nvPr>
            <p:ph type="sldNum" sz="quarter" idx="12"/>
          </p:nvPr>
        </p:nvSpPr>
        <p:spPr/>
        <p:txBody>
          <a:bodyPr/>
          <a:lstStyle/>
          <a:p>
            <a:fld id="{B2DC25EE-239B-4C5F-AAD1-255A7D5F1EE2}" type="slidenum">
              <a:rPr lang="en-US" smtClean="0"/>
              <a:t>28</a:t>
            </a:fld>
            <a:endParaRPr lang="en-US"/>
          </a:p>
        </p:txBody>
      </p:sp>
    </p:spTree>
    <p:extLst>
      <p:ext uri="{BB962C8B-B14F-4D97-AF65-F5344CB8AC3E}">
        <p14:creationId xmlns:p14="http://schemas.microsoft.com/office/powerpoint/2010/main" val="41252709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D545BA5-AB44-9C5A-3A75-2873E7B11163}"/>
              </a:ext>
            </a:extLst>
          </p:cNvPr>
          <p:cNvSpPr>
            <a:spLocks noGrp="1"/>
          </p:cNvSpPr>
          <p:nvPr>
            <p:ph type="title"/>
          </p:nvPr>
        </p:nvSpPr>
        <p:spPr/>
        <p:txBody>
          <a:bodyPr/>
          <a:lstStyle/>
          <a:p>
            <a:r>
              <a:rPr lang="fr-FR"/>
              <a:t>Conclusion</a:t>
            </a:r>
          </a:p>
        </p:txBody>
      </p:sp>
      <p:sp>
        <p:nvSpPr>
          <p:cNvPr id="3" name="Espace réservé du contenu 2">
            <a:extLst>
              <a:ext uri="{FF2B5EF4-FFF2-40B4-BE49-F238E27FC236}">
                <a16:creationId xmlns:a16="http://schemas.microsoft.com/office/drawing/2014/main" id="{3D20DC57-2143-7174-3B6B-B4126BE91F81}"/>
              </a:ext>
            </a:extLst>
          </p:cNvPr>
          <p:cNvSpPr>
            <a:spLocks noGrp="1"/>
          </p:cNvSpPr>
          <p:nvPr>
            <p:ph idx="1"/>
          </p:nvPr>
        </p:nvSpPr>
        <p:spPr/>
        <p:txBody>
          <a:bodyPr vert="horz" lIns="91440" tIns="45720" rIns="91440" bIns="45720" rtlCol="0" anchor="t">
            <a:normAutofit/>
          </a:bodyPr>
          <a:lstStyle/>
          <a:p>
            <a:r>
              <a:rPr lang="en-AU" dirty="0">
                <a:ea typeface="+mn-lt"/>
                <a:cs typeface="+mn-lt"/>
              </a:rPr>
              <a:t>A recipient language that is well described when the donor languages are not</a:t>
            </a:r>
            <a:endParaRPr lang="en-AU" dirty="0"/>
          </a:p>
          <a:p>
            <a:r>
              <a:rPr lang="en-AU" dirty="0">
                <a:ea typeface="+mn-lt"/>
                <a:cs typeface="+mn-lt"/>
              </a:rPr>
              <a:t>Different methods used to compensate the lack of data:</a:t>
            </a:r>
            <a:endParaRPr lang="en-AU" dirty="0"/>
          </a:p>
          <a:p>
            <a:pPr lvl="1">
              <a:buFont typeface="Wingdings" panose="020B0604020202020204" pitchFamily="34" charset="0"/>
              <a:buChar char="Ø"/>
            </a:pPr>
            <a:r>
              <a:rPr lang="en-AU" dirty="0">
                <a:ea typeface="+mn-lt"/>
                <a:cs typeface="+mn-lt"/>
              </a:rPr>
              <a:t>IPA transcriptions based on </a:t>
            </a:r>
            <a:r>
              <a:rPr lang="en-AU" dirty="0" err="1">
                <a:ea typeface="+mn-lt"/>
                <a:cs typeface="+mn-lt"/>
              </a:rPr>
              <a:t>graphophonology</a:t>
            </a:r>
            <a:endParaRPr lang="en-AU" dirty="0"/>
          </a:p>
          <a:p>
            <a:pPr lvl="1">
              <a:buFont typeface="Wingdings" panose="020B0604020202020204" pitchFamily="34" charset="0"/>
              <a:buChar char="Ø"/>
            </a:pPr>
            <a:r>
              <a:rPr lang="en-AU" dirty="0">
                <a:ea typeface="+mn-lt"/>
                <a:cs typeface="+mn-lt"/>
              </a:rPr>
              <a:t>Sociolinguistic survey and perception test</a:t>
            </a:r>
            <a:endParaRPr lang="en-AU" dirty="0"/>
          </a:p>
          <a:p>
            <a:pPr lvl="1">
              <a:buFont typeface="Wingdings" panose="020B0604020202020204" pitchFamily="34" charset="0"/>
              <a:buChar char="Ø"/>
            </a:pPr>
            <a:r>
              <a:rPr lang="en-AU" dirty="0"/>
              <a:t>Recordings in </a:t>
            </a:r>
            <a:r>
              <a:rPr lang="en-AU" dirty="0" err="1"/>
              <a:t>SAusE</a:t>
            </a:r>
            <a:r>
              <a:rPr lang="en-AU" dirty="0"/>
              <a:t> and ILA (Survey, </a:t>
            </a:r>
            <a:r>
              <a:rPr lang="en-AU" dirty="0" err="1"/>
              <a:t>YouGlish</a:t>
            </a:r>
            <a:r>
              <a:rPr lang="en-AU" dirty="0"/>
              <a:t>, Field work)</a:t>
            </a:r>
          </a:p>
          <a:p>
            <a:pPr marL="457200" lvl="1" indent="0">
              <a:buNone/>
            </a:pPr>
            <a:endParaRPr lang="en-AU" dirty="0"/>
          </a:p>
          <a:p>
            <a:pPr marL="457200" lvl="1" indent="0">
              <a:buNone/>
            </a:pPr>
            <a:r>
              <a:rPr lang="en-AU" dirty="0"/>
              <a:t>Ideas</a:t>
            </a:r>
          </a:p>
        </p:txBody>
      </p:sp>
      <p:sp>
        <p:nvSpPr>
          <p:cNvPr id="4" name="Espace réservé du pied de page 3">
            <a:extLst>
              <a:ext uri="{FF2B5EF4-FFF2-40B4-BE49-F238E27FC236}">
                <a16:creationId xmlns:a16="http://schemas.microsoft.com/office/drawing/2014/main" id="{088D4D5F-FC22-C162-9578-CDFEC25C438C}"/>
              </a:ext>
            </a:extLst>
          </p:cNvPr>
          <p:cNvSpPr>
            <a:spLocks noGrp="1"/>
          </p:cNvSpPr>
          <p:nvPr>
            <p:ph type="ftr" sz="quarter" idx="11"/>
          </p:nvPr>
        </p:nvSpPr>
        <p:spPr>
          <a:xfrm>
            <a:off x="3089766" y="6356350"/>
            <a:ext cx="6219731" cy="365125"/>
          </a:xfrm>
        </p:spPr>
        <p:txBody>
          <a:bodyPr/>
          <a:lstStyle/>
          <a:p>
            <a:r>
              <a:rPr lang="en-US" sz="800" dirty="0" err="1"/>
              <a:t>Marjolaine</a:t>
            </a:r>
            <a:r>
              <a:rPr lang="en-US" sz="800" dirty="0"/>
              <a:t> MARTIN, Stéfany THIERRY - LLL University of Tours - Do not share on social media</a:t>
            </a:r>
          </a:p>
        </p:txBody>
      </p:sp>
      <p:sp>
        <p:nvSpPr>
          <p:cNvPr id="5" name="Espace réservé du numéro de diapositive 4">
            <a:extLst>
              <a:ext uri="{FF2B5EF4-FFF2-40B4-BE49-F238E27FC236}">
                <a16:creationId xmlns:a16="http://schemas.microsoft.com/office/drawing/2014/main" id="{969F5FAD-1B0D-F005-3E21-4740210407DA}"/>
              </a:ext>
            </a:extLst>
          </p:cNvPr>
          <p:cNvSpPr>
            <a:spLocks noGrp="1"/>
          </p:cNvSpPr>
          <p:nvPr>
            <p:ph type="sldNum" sz="quarter" idx="12"/>
          </p:nvPr>
        </p:nvSpPr>
        <p:spPr/>
        <p:txBody>
          <a:bodyPr/>
          <a:lstStyle/>
          <a:p>
            <a:fld id="{B2DC25EE-239B-4C5F-AAD1-255A7D5F1EE2}" type="slidenum">
              <a:rPr lang="en-US" smtClean="0"/>
              <a:t>29</a:t>
            </a:fld>
            <a:endParaRPr lang="en-US"/>
          </a:p>
        </p:txBody>
      </p:sp>
    </p:spTree>
    <p:extLst>
      <p:ext uri="{BB962C8B-B14F-4D97-AF65-F5344CB8AC3E}">
        <p14:creationId xmlns:p14="http://schemas.microsoft.com/office/powerpoint/2010/main" val="20844043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72C7A71F-A746-4AB2-8FF5-03D4135FAF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17FF8914-DDE9-46F8-AF0A-54FD0AC09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522F70BD-ED45-8824-CC40-5253CA8E9889}"/>
              </a:ext>
            </a:extLst>
          </p:cNvPr>
          <p:cNvSpPr>
            <a:spLocks noGrp="1"/>
          </p:cNvSpPr>
          <p:nvPr>
            <p:ph type="title"/>
          </p:nvPr>
        </p:nvSpPr>
        <p:spPr>
          <a:xfrm>
            <a:off x="1074419" y="1933575"/>
            <a:ext cx="7013448" cy="2990849"/>
          </a:xfrm>
        </p:spPr>
        <p:txBody>
          <a:bodyPr vert="horz" lIns="91440" tIns="45720" rIns="91440" bIns="45720" rtlCol="0" anchor="ctr">
            <a:normAutofit/>
          </a:bodyPr>
          <a:lstStyle/>
          <a:p>
            <a:r>
              <a:rPr lang="en-US" sz="5400" dirty="0"/>
              <a:t>1. Context of the study</a:t>
            </a:r>
          </a:p>
        </p:txBody>
      </p:sp>
      <p:sp>
        <p:nvSpPr>
          <p:cNvPr id="3" name="Espace réservé du texte 2">
            <a:extLst>
              <a:ext uri="{FF2B5EF4-FFF2-40B4-BE49-F238E27FC236}">
                <a16:creationId xmlns:a16="http://schemas.microsoft.com/office/drawing/2014/main" id="{758BF3CC-4FAD-8C93-132F-D442487CF672}"/>
              </a:ext>
            </a:extLst>
          </p:cNvPr>
          <p:cNvSpPr>
            <a:spLocks noGrp="1"/>
          </p:cNvSpPr>
          <p:nvPr>
            <p:ph type="body" idx="1"/>
          </p:nvPr>
        </p:nvSpPr>
        <p:spPr>
          <a:xfrm>
            <a:off x="8610600" y="1933574"/>
            <a:ext cx="2686812" cy="2990849"/>
          </a:xfrm>
        </p:spPr>
        <p:txBody>
          <a:bodyPr vert="horz" lIns="91440" tIns="45720" rIns="91440" bIns="45720" rtlCol="0" anchor="ctr">
            <a:normAutofit/>
          </a:bodyPr>
          <a:lstStyle/>
          <a:p>
            <a:r>
              <a:rPr lang="en-US" sz="2800" dirty="0"/>
              <a:t>Aims</a:t>
            </a:r>
          </a:p>
          <a:p>
            <a:r>
              <a:rPr lang="en-US" sz="2800" dirty="0" err="1"/>
              <a:t>Guierrian</a:t>
            </a:r>
            <a:r>
              <a:rPr lang="en-US" sz="2800" dirty="0"/>
              <a:t> approach </a:t>
            </a:r>
            <a:r>
              <a:rPr lang="en-US" sz="2800" dirty="0" err="1"/>
              <a:t>SAusE</a:t>
            </a:r>
            <a:r>
              <a:rPr lang="en-US" sz="2800" dirty="0"/>
              <a:t> </a:t>
            </a:r>
            <a:endParaRPr lang="en-US" sz="2800" i="1" dirty="0"/>
          </a:p>
          <a:p>
            <a:r>
              <a:rPr lang="en-US" sz="2800" dirty="0"/>
              <a:t>ILA</a:t>
            </a:r>
            <a:endParaRPr lang="en-US" sz="2800" i="1" dirty="0"/>
          </a:p>
        </p:txBody>
      </p:sp>
      <p:sp>
        <p:nvSpPr>
          <p:cNvPr id="16" name="Rectangle 15">
            <a:extLst>
              <a:ext uri="{FF2B5EF4-FFF2-40B4-BE49-F238E27FC236}">
                <a16:creationId xmlns:a16="http://schemas.microsoft.com/office/drawing/2014/main" id="{094C1DE0-31FE-4AD0-95EA-B65CA6B89D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084" y="2965074"/>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3F736409-6C07-4CE8-86F8-1174E2235C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360539" y="3424428"/>
            <a:ext cx="2103120"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Espace réservé du numéro de diapositive 4">
            <a:extLst>
              <a:ext uri="{FF2B5EF4-FFF2-40B4-BE49-F238E27FC236}">
                <a16:creationId xmlns:a16="http://schemas.microsoft.com/office/drawing/2014/main" id="{4820926B-F9DE-C6B1-ED8C-E9E51B23122A}"/>
              </a:ext>
            </a:extLst>
          </p:cNvPr>
          <p:cNvSpPr>
            <a:spLocks noGrp="1"/>
          </p:cNvSpPr>
          <p:nvPr>
            <p:ph type="sldNum" sz="quarter" idx="12"/>
          </p:nvPr>
        </p:nvSpPr>
        <p:spPr/>
        <p:txBody>
          <a:bodyPr/>
          <a:lstStyle/>
          <a:p>
            <a:fld id="{B2DC25EE-239B-4C5F-AAD1-255A7D5F1EE2}" type="slidenum">
              <a:rPr lang="en-US" smtClean="0"/>
              <a:t>3</a:t>
            </a:fld>
            <a:endParaRPr lang="en-US"/>
          </a:p>
        </p:txBody>
      </p:sp>
    </p:spTree>
    <p:extLst>
      <p:ext uri="{BB962C8B-B14F-4D97-AF65-F5344CB8AC3E}">
        <p14:creationId xmlns:p14="http://schemas.microsoft.com/office/powerpoint/2010/main" val="30351527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Freeform: Shape 12">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chemeClr val="tx2">
                <a:lumMod val="10000"/>
                <a:lumOff val="90000"/>
              </a:schemeClr>
            </a:solidFill>
          </a:ln>
          <a:effectLst>
            <a:outerShdw blurRad="63500" sx="102000" sy="102000" algn="ctr" rotWithShape="0">
              <a:schemeClr val="bg1">
                <a:lumMod val="8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5" name="Freeform: Shape 14">
            <a:extLst>
              <a:ext uri="{FF2B5EF4-FFF2-40B4-BE49-F238E27FC236}">
                <a16:creationId xmlns:a16="http://schemas.microsoft.com/office/drawing/2014/main" id="{9C45F024-2468-4D8A-9E11-BB2B1E0A3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E3E63473-CDF1-6482-39E4-C5FE572BA904}"/>
              </a:ext>
            </a:extLst>
          </p:cNvPr>
          <p:cNvSpPr>
            <a:spLocks noGrp="1"/>
          </p:cNvSpPr>
          <p:nvPr>
            <p:ph type="title"/>
          </p:nvPr>
        </p:nvSpPr>
        <p:spPr>
          <a:xfrm>
            <a:off x="1524003" y="1999615"/>
            <a:ext cx="9144000" cy="2764028"/>
          </a:xfrm>
        </p:spPr>
        <p:txBody>
          <a:bodyPr vert="horz" lIns="91440" tIns="45720" rIns="91440" bIns="45720" rtlCol="0" anchor="ctr">
            <a:normAutofit/>
          </a:bodyPr>
          <a:lstStyle/>
          <a:p>
            <a:pPr algn="ctr"/>
            <a:r>
              <a:rPr lang="en-US" sz="7200"/>
              <a:t>Thank you for your attention</a:t>
            </a:r>
          </a:p>
        </p:txBody>
      </p:sp>
      <p:sp>
        <p:nvSpPr>
          <p:cNvPr id="17" name="Rectangle 16">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Espace réservé du numéro de diapositive 3">
            <a:extLst>
              <a:ext uri="{FF2B5EF4-FFF2-40B4-BE49-F238E27FC236}">
                <a16:creationId xmlns:a16="http://schemas.microsoft.com/office/drawing/2014/main" id="{8013704F-2DA2-CCD1-0B4A-34238E92F2EE}"/>
              </a:ext>
            </a:extLst>
          </p:cNvPr>
          <p:cNvSpPr>
            <a:spLocks noGrp="1"/>
          </p:cNvSpPr>
          <p:nvPr>
            <p:ph type="sldNum" sz="quarter" idx="12"/>
          </p:nvPr>
        </p:nvSpPr>
        <p:spPr/>
        <p:txBody>
          <a:bodyPr/>
          <a:lstStyle/>
          <a:p>
            <a:fld id="{B2DC25EE-239B-4C5F-AAD1-255A7D5F1EE2}" type="slidenum">
              <a:rPr lang="en-US" smtClean="0"/>
              <a:t>30</a:t>
            </a:fld>
            <a:endParaRPr lang="en-US"/>
          </a:p>
        </p:txBody>
      </p:sp>
    </p:spTree>
    <p:extLst>
      <p:ext uri="{BB962C8B-B14F-4D97-AF65-F5344CB8AC3E}">
        <p14:creationId xmlns:p14="http://schemas.microsoft.com/office/powerpoint/2010/main" val="17232528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Freeform: Shape 12">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5" name="Freeform: Shape 14">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47CD8AC4-AACF-93D4-69F3-FBE8FC3A5741}"/>
              </a:ext>
            </a:extLst>
          </p:cNvPr>
          <p:cNvSpPr>
            <a:spLocks noGrp="1"/>
          </p:cNvSpPr>
          <p:nvPr>
            <p:ph type="title"/>
          </p:nvPr>
        </p:nvSpPr>
        <p:spPr>
          <a:xfrm>
            <a:off x="277641" y="194337"/>
            <a:ext cx="3561325" cy="646491"/>
          </a:xfrm>
        </p:spPr>
        <p:txBody>
          <a:bodyPr>
            <a:normAutofit/>
          </a:bodyPr>
          <a:lstStyle/>
          <a:p>
            <a:r>
              <a:rPr lang="fr-FR"/>
              <a:t>Bibliography</a:t>
            </a:r>
          </a:p>
        </p:txBody>
      </p:sp>
      <p:sp>
        <p:nvSpPr>
          <p:cNvPr id="17" name="Rectangle 16">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Espace réservé du contenu 5">
            <a:extLst>
              <a:ext uri="{FF2B5EF4-FFF2-40B4-BE49-F238E27FC236}">
                <a16:creationId xmlns:a16="http://schemas.microsoft.com/office/drawing/2014/main" id="{F8A9279F-80FE-0D6C-6764-3B8285D70384}"/>
              </a:ext>
            </a:extLst>
          </p:cNvPr>
          <p:cNvSpPr>
            <a:spLocks noGrp="1"/>
          </p:cNvSpPr>
          <p:nvPr>
            <p:ph idx="1"/>
          </p:nvPr>
        </p:nvSpPr>
        <p:spPr>
          <a:xfrm>
            <a:off x="277641" y="756745"/>
            <a:ext cx="11636718" cy="5599605"/>
          </a:xfrm>
        </p:spPr>
        <p:txBody>
          <a:bodyPr vert="horz" lIns="91440" tIns="45720" rIns="91440" bIns="45720" rtlCol="0" anchor="ctr">
            <a:noAutofit/>
          </a:bodyPr>
          <a:lstStyle/>
          <a:p>
            <a:pPr marL="0" indent="0">
              <a:lnSpc>
                <a:spcPct val="100000"/>
              </a:lnSpc>
              <a:spcBef>
                <a:spcPts val="0"/>
              </a:spcBef>
              <a:buNone/>
            </a:pPr>
            <a:r>
              <a:rPr lang="fr-FR" sz="1000" dirty="0">
                <a:ea typeface="+mn-lt"/>
                <a:cs typeface="+mn-lt"/>
              </a:rPr>
              <a:t>Butler, S. </a:t>
            </a:r>
            <a:r>
              <a:rPr lang="fr-FR" sz="1000" dirty="0" err="1">
                <a:ea typeface="+mn-lt"/>
                <a:cs typeface="+mn-lt"/>
              </a:rPr>
              <a:t>Australian</a:t>
            </a:r>
            <a:r>
              <a:rPr lang="fr-FR" sz="1000" dirty="0">
                <a:ea typeface="+mn-lt"/>
                <a:cs typeface="+mn-lt"/>
              </a:rPr>
              <a:t> English - an </a:t>
            </a:r>
            <a:r>
              <a:rPr lang="fr-FR" sz="1000" dirty="0" err="1">
                <a:ea typeface="+mn-lt"/>
                <a:cs typeface="+mn-lt"/>
              </a:rPr>
              <a:t>identity</a:t>
            </a:r>
            <a:r>
              <a:rPr lang="fr-FR" sz="1000" dirty="0">
                <a:ea typeface="+mn-lt"/>
                <a:cs typeface="+mn-lt"/>
              </a:rPr>
              <a:t> </a:t>
            </a:r>
            <a:r>
              <a:rPr lang="fr-FR" sz="1000" dirty="0" err="1">
                <a:ea typeface="+mn-lt"/>
                <a:cs typeface="+mn-lt"/>
              </a:rPr>
              <a:t>crisis</a:t>
            </a:r>
            <a:r>
              <a:rPr lang="fr-FR" sz="1000" dirty="0">
                <a:ea typeface="+mn-lt"/>
                <a:cs typeface="+mn-lt"/>
              </a:rPr>
              <a:t>. In : COLLINS, P., BLAIR, D., (éd.), </a:t>
            </a:r>
            <a:r>
              <a:rPr lang="fr-FR" sz="1000" i="1" dirty="0">
                <a:ea typeface="+mn-lt"/>
                <a:cs typeface="+mn-lt"/>
              </a:rPr>
              <a:t>English in </a:t>
            </a:r>
            <a:r>
              <a:rPr lang="fr-FR" sz="1000" i="1" dirty="0" err="1">
                <a:ea typeface="+mn-lt"/>
                <a:cs typeface="+mn-lt"/>
              </a:rPr>
              <a:t>Australia</a:t>
            </a:r>
            <a:r>
              <a:rPr lang="fr-FR" sz="1000" dirty="0">
                <a:ea typeface="+mn-lt"/>
                <a:cs typeface="+mn-lt"/>
              </a:rPr>
              <a:t>. Amsterdam : John Benjamins </a:t>
            </a:r>
            <a:r>
              <a:rPr lang="fr-FR" sz="1000" dirty="0" err="1">
                <a:ea typeface="+mn-lt"/>
                <a:cs typeface="+mn-lt"/>
              </a:rPr>
              <a:t>Publishing</a:t>
            </a:r>
            <a:r>
              <a:rPr lang="fr-FR" sz="1000" dirty="0">
                <a:ea typeface="+mn-lt"/>
                <a:cs typeface="+mn-lt"/>
              </a:rPr>
              <a:t> </a:t>
            </a:r>
            <a:r>
              <a:rPr lang="fr-FR" sz="1000" dirty="0" err="1">
                <a:ea typeface="+mn-lt"/>
                <a:cs typeface="+mn-lt"/>
              </a:rPr>
              <a:t>Company</a:t>
            </a:r>
            <a:r>
              <a:rPr lang="fr-FR" sz="1000" dirty="0">
                <a:ea typeface="+mn-lt"/>
                <a:cs typeface="+mn-lt"/>
              </a:rPr>
              <a:t>, 2001, p. 151–161.</a:t>
            </a:r>
            <a:endParaRPr lang="fr-FR" sz="1000" dirty="0"/>
          </a:p>
          <a:p>
            <a:pPr marL="0" indent="0">
              <a:lnSpc>
                <a:spcPct val="100000"/>
              </a:lnSpc>
              <a:spcBef>
                <a:spcPts val="0"/>
              </a:spcBef>
              <a:buNone/>
            </a:pPr>
            <a:r>
              <a:rPr lang="fr-FR" sz="1000" dirty="0" err="1">
                <a:ea typeface="+mn-lt"/>
                <a:cs typeface="+mn-lt"/>
              </a:rPr>
              <a:t>Clyne</a:t>
            </a:r>
            <a:r>
              <a:rPr lang="fr-FR" sz="1000" dirty="0">
                <a:ea typeface="+mn-lt"/>
                <a:cs typeface="+mn-lt"/>
              </a:rPr>
              <a:t>, M. </a:t>
            </a:r>
            <a:r>
              <a:rPr lang="fr-FR" sz="1000" dirty="0" err="1">
                <a:ea typeface="+mn-lt"/>
                <a:cs typeface="+mn-lt"/>
              </a:rPr>
              <a:t>Eisikovits</a:t>
            </a:r>
            <a:r>
              <a:rPr lang="fr-FR" sz="1000" dirty="0">
                <a:ea typeface="+mn-lt"/>
                <a:cs typeface="+mn-lt"/>
              </a:rPr>
              <a:t>, E. </a:t>
            </a:r>
            <a:r>
              <a:rPr lang="fr-FR" sz="1000" dirty="0" err="1">
                <a:ea typeface="+mn-lt"/>
                <a:cs typeface="+mn-lt"/>
              </a:rPr>
              <a:t>Tollfree</a:t>
            </a:r>
            <a:r>
              <a:rPr lang="fr-FR" sz="1000" dirty="0">
                <a:ea typeface="+mn-lt"/>
                <a:cs typeface="+mn-lt"/>
              </a:rPr>
              <a:t>, I. </a:t>
            </a:r>
            <a:r>
              <a:rPr lang="fr-FR" sz="1000" dirty="0" err="1">
                <a:ea typeface="+mn-lt"/>
                <a:cs typeface="+mn-lt"/>
              </a:rPr>
              <a:t>Ethnic</a:t>
            </a:r>
            <a:r>
              <a:rPr lang="fr-FR" sz="1000" dirty="0">
                <a:ea typeface="+mn-lt"/>
                <a:cs typeface="+mn-lt"/>
              </a:rPr>
              <a:t> </a:t>
            </a:r>
            <a:r>
              <a:rPr lang="fr-FR" sz="1000" dirty="0" err="1">
                <a:ea typeface="+mn-lt"/>
                <a:cs typeface="+mn-lt"/>
              </a:rPr>
              <a:t>Varieties</a:t>
            </a:r>
            <a:r>
              <a:rPr lang="fr-FR" sz="1000" dirty="0">
                <a:ea typeface="+mn-lt"/>
                <a:cs typeface="+mn-lt"/>
              </a:rPr>
              <a:t> of </a:t>
            </a:r>
            <a:r>
              <a:rPr lang="fr-FR" sz="1000" dirty="0" err="1">
                <a:ea typeface="+mn-lt"/>
                <a:cs typeface="+mn-lt"/>
              </a:rPr>
              <a:t>Australian</a:t>
            </a:r>
            <a:r>
              <a:rPr lang="fr-FR" sz="1000" dirty="0">
                <a:ea typeface="+mn-lt"/>
                <a:cs typeface="+mn-lt"/>
              </a:rPr>
              <a:t> English. In D. </a:t>
            </a:r>
            <a:r>
              <a:rPr lang="fr-FR" sz="1000" cap="small" dirty="0">
                <a:ea typeface="+mn-lt"/>
                <a:cs typeface="+mn-lt"/>
              </a:rPr>
              <a:t>Blair</a:t>
            </a:r>
            <a:r>
              <a:rPr lang="fr-FR" sz="1000" dirty="0">
                <a:ea typeface="+mn-lt"/>
                <a:cs typeface="+mn-lt"/>
              </a:rPr>
              <a:t> and P. </a:t>
            </a:r>
            <a:r>
              <a:rPr lang="fr-FR" sz="1000" cap="small" dirty="0">
                <a:ea typeface="+mn-lt"/>
                <a:cs typeface="+mn-lt"/>
              </a:rPr>
              <a:t>Collins</a:t>
            </a:r>
            <a:r>
              <a:rPr lang="fr-FR" sz="1000" dirty="0">
                <a:ea typeface="+mn-lt"/>
                <a:cs typeface="+mn-lt"/>
              </a:rPr>
              <a:t> (</a:t>
            </a:r>
            <a:r>
              <a:rPr lang="fr-FR" sz="1000" dirty="0" err="1">
                <a:ea typeface="+mn-lt"/>
                <a:cs typeface="+mn-lt"/>
              </a:rPr>
              <a:t>eds</a:t>
            </a:r>
            <a:r>
              <a:rPr lang="fr-FR" sz="1000" dirty="0">
                <a:ea typeface="+mn-lt"/>
                <a:cs typeface="+mn-lt"/>
              </a:rPr>
              <a:t>.), </a:t>
            </a:r>
            <a:r>
              <a:rPr lang="fr-FR" sz="1000" i="1" dirty="0" err="1">
                <a:ea typeface="+mn-lt"/>
                <a:cs typeface="+mn-lt"/>
              </a:rPr>
              <a:t>Varieties</a:t>
            </a:r>
            <a:r>
              <a:rPr lang="fr-FR" sz="1000" i="1" dirty="0">
                <a:ea typeface="+mn-lt"/>
                <a:cs typeface="+mn-lt"/>
              </a:rPr>
              <a:t> of English </a:t>
            </a:r>
            <a:r>
              <a:rPr lang="fr-FR" sz="1000" i="1" dirty="0" err="1">
                <a:ea typeface="+mn-lt"/>
                <a:cs typeface="+mn-lt"/>
              </a:rPr>
              <a:t>around</a:t>
            </a:r>
            <a:r>
              <a:rPr lang="fr-FR" sz="1000" i="1" dirty="0">
                <a:ea typeface="+mn-lt"/>
                <a:cs typeface="+mn-lt"/>
              </a:rPr>
              <a:t> the World: English in </a:t>
            </a:r>
            <a:r>
              <a:rPr lang="fr-FR" sz="1000" i="1" dirty="0" err="1">
                <a:ea typeface="+mn-lt"/>
                <a:cs typeface="+mn-lt"/>
              </a:rPr>
              <a:t>Australia</a:t>
            </a:r>
            <a:r>
              <a:rPr lang="fr-FR" sz="1000" dirty="0">
                <a:ea typeface="+mn-lt"/>
                <a:cs typeface="+mn-lt"/>
              </a:rPr>
              <a:t>, Amsterdam: John Benjamins, 2001, p.221-238</a:t>
            </a:r>
            <a:endParaRPr lang="fr-FR" sz="1000" dirty="0"/>
          </a:p>
          <a:p>
            <a:pPr marL="0" indent="0">
              <a:lnSpc>
                <a:spcPct val="100000"/>
              </a:lnSpc>
              <a:spcBef>
                <a:spcPts val="0"/>
              </a:spcBef>
              <a:buNone/>
            </a:pPr>
            <a:r>
              <a:rPr lang="fr-FR" sz="1000" dirty="0">
                <a:ea typeface="+mn-lt"/>
                <a:cs typeface="+mn-lt"/>
              </a:rPr>
              <a:t>Cox, F., &amp; Fletcher, J. (2017). </a:t>
            </a:r>
            <a:r>
              <a:rPr lang="fr-FR" sz="1000" i="1" dirty="0" err="1">
                <a:ea typeface="+mn-lt"/>
                <a:cs typeface="+mn-lt"/>
              </a:rPr>
              <a:t>Australian</a:t>
            </a:r>
            <a:r>
              <a:rPr lang="fr-FR" sz="1000" i="1" dirty="0">
                <a:ea typeface="+mn-lt"/>
                <a:cs typeface="+mn-lt"/>
              </a:rPr>
              <a:t> English; </a:t>
            </a:r>
            <a:r>
              <a:rPr lang="fr-FR" sz="1000" i="1" dirty="0" err="1">
                <a:ea typeface="+mn-lt"/>
                <a:cs typeface="+mn-lt"/>
              </a:rPr>
              <a:t>Pronunciation</a:t>
            </a:r>
            <a:r>
              <a:rPr lang="fr-FR" sz="1000" i="1" dirty="0">
                <a:ea typeface="+mn-lt"/>
                <a:cs typeface="+mn-lt"/>
              </a:rPr>
              <a:t> and Transcription</a:t>
            </a:r>
            <a:r>
              <a:rPr lang="fr-FR" sz="1000" dirty="0">
                <a:ea typeface="+mn-lt"/>
                <a:cs typeface="+mn-lt"/>
              </a:rPr>
              <a:t> (2ème édition). Cambridge </a:t>
            </a:r>
            <a:r>
              <a:rPr lang="fr-FR" sz="1000" dirty="0" err="1">
                <a:ea typeface="+mn-lt"/>
                <a:cs typeface="+mn-lt"/>
              </a:rPr>
              <a:t>University</a:t>
            </a:r>
            <a:r>
              <a:rPr lang="fr-FR" sz="1000" dirty="0">
                <a:ea typeface="+mn-lt"/>
                <a:cs typeface="+mn-lt"/>
              </a:rPr>
              <a:t> </a:t>
            </a:r>
            <a:r>
              <a:rPr lang="fr-FR" sz="1000" dirty="0" err="1">
                <a:ea typeface="+mn-lt"/>
                <a:cs typeface="+mn-lt"/>
              </a:rPr>
              <a:t>Press</a:t>
            </a:r>
            <a:r>
              <a:rPr lang="fr-FR" sz="1000" dirty="0">
                <a:ea typeface="+mn-lt"/>
                <a:cs typeface="+mn-lt"/>
              </a:rPr>
              <a:t>. </a:t>
            </a:r>
            <a:endParaRPr lang="fr-FR" sz="1000" dirty="0"/>
          </a:p>
          <a:p>
            <a:pPr marL="0" indent="0">
              <a:lnSpc>
                <a:spcPct val="100000"/>
              </a:lnSpc>
              <a:spcBef>
                <a:spcPts val="0"/>
              </a:spcBef>
              <a:buNone/>
            </a:pPr>
            <a:r>
              <a:rPr lang="fr-FR" sz="1000" dirty="0">
                <a:ea typeface="+mn-lt"/>
                <a:cs typeface="+mn-lt"/>
              </a:rPr>
              <a:t>Crystal, D. (2002). </a:t>
            </a:r>
            <a:r>
              <a:rPr lang="fr-FR" sz="1000" i="1" dirty="0">
                <a:ea typeface="+mn-lt"/>
                <a:cs typeface="+mn-lt"/>
              </a:rPr>
              <a:t>The English </a:t>
            </a:r>
            <a:r>
              <a:rPr lang="fr-FR" sz="1000" i="1" dirty="0" err="1">
                <a:ea typeface="+mn-lt"/>
                <a:cs typeface="+mn-lt"/>
              </a:rPr>
              <a:t>Language</a:t>
            </a:r>
            <a:r>
              <a:rPr lang="fr-FR" sz="1000" dirty="0">
                <a:ea typeface="+mn-lt"/>
                <a:cs typeface="+mn-lt"/>
              </a:rPr>
              <a:t> (2ème). Penguin books. </a:t>
            </a:r>
            <a:endParaRPr lang="fr-FR" sz="1000" dirty="0"/>
          </a:p>
          <a:p>
            <a:pPr marL="0" indent="0">
              <a:lnSpc>
                <a:spcPct val="100000"/>
              </a:lnSpc>
              <a:spcBef>
                <a:spcPts val="0"/>
              </a:spcBef>
              <a:buNone/>
            </a:pPr>
            <a:r>
              <a:rPr lang="fr-FR" sz="1000" dirty="0">
                <a:ea typeface="+mn-lt"/>
                <a:cs typeface="+mn-lt"/>
              </a:rPr>
              <a:t>Dixon, R. M. W. (1980). </a:t>
            </a:r>
            <a:r>
              <a:rPr lang="fr-FR" sz="1000" i="1" dirty="0">
                <a:ea typeface="+mn-lt"/>
                <a:cs typeface="+mn-lt"/>
              </a:rPr>
              <a:t>The </a:t>
            </a:r>
            <a:r>
              <a:rPr lang="fr-FR" sz="1000" i="1" dirty="0" err="1">
                <a:ea typeface="+mn-lt"/>
                <a:cs typeface="+mn-lt"/>
              </a:rPr>
              <a:t>Languages</a:t>
            </a:r>
            <a:r>
              <a:rPr lang="fr-FR" sz="1000" i="1" dirty="0">
                <a:ea typeface="+mn-lt"/>
                <a:cs typeface="+mn-lt"/>
              </a:rPr>
              <a:t> of </a:t>
            </a:r>
            <a:r>
              <a:rPr lang="fr-FR" sz="1000" i="1" dirty="0" err="1">
                <a:ea typeface="+mn-lt"/>
                <a:cs typeface="+mn-lt"/>
              </a:rPr>
              <a:t>Australia</a:t>
            </a:r>
            <a:r>
              <a:rPr lang="fr-FR" sz="1000" dirty="0">
                <a:ea typeface="+mn-lt"/>
                <a:cs typeface="+mn-lt"/>
              </a:rPr>
              <a:t>. Cambridge </a:t>
            </a:r>
            <a:r>
              <a:rPr lang="fr-FR" sz="1000" dirty="0" err="1">
                <a:ea typeface="+mn-lt"/>
                <a:cs typeface="+mn-lt"/>
              </a:rPr>
              <a:t>University</a:t>
            </a:r>
            <a:r>
              <a:rPr lang="fr-FR" sz="1000" dirty="0">
                <a:ea typeface="+mn-lt"/>
                <a:cs typeface="+mn-lt"/>
              </a:rPr>
              <a:t> </a:t>
            </a:r>
            <a:r>
              <a:rPr lang="fr-FR" sz="1000" dirty="0" err="1">
                <a:ea typeface="+mn-lt"/>
                <a:cs typeface="+mn-lt"/>
              </a:rPr>
              <a:t>Press</a:t>
            </a:r>
            <a:r>
              <a:rPr lang="fr-FR" sz="1000" dirty="0">
                <a:ea typeface="+mn-lt"/>
                <a:cs typeface="+mn-lt"/>
              </a:rPr>
              <a:t>. </a:t>
            </a:r>
          </a:p>
          <a:p>
            <a:pPr marL="0" indent="0">
              <a:lnSpc>
                <a:spcPct val="100000"/>
              </a:lnSpc>
              <a:spcBef>
                <a:spcPts val="0"/>
              </a:spcBef>
              <a:buNone/>
            </a:pPr>
            <a:r>
              <a:rPr lang="fr-FR" sz="1000" dirty="0">
                <a:ea typeface="+mn-lt"/>
                <a:cs typeface="+mn-lt"/>
              </a:rPr>
              <a:t>Dixon, R. M. W. (2002). </a:t>
            </a:r>
            <a:r>
              <a:rPr lang="fr-FR" sz="1000" i="1" dirty="0" err="1">
                <a:ea typeface="+mn-lt"/>
                <a:cs typeface="+mn-lt"/>
              </a:rPr>
              <a:t>Australian</a:t>
            </a:r>
            <a:r>
              <a:rPr lang="fr-FR" sz="1000" i="1" dirty="0">
                <a:ea typeface="+mn-lt"/>
                <a:cs typeface="+mn-lt"/>
              </a:rPr>
              <a:t> </a:t>
            </a:r>
            <a:r>
              <a:rPr lang="fr-FR" sz="1000" i="1" dirty="0" err="1">
                <a:ea typeface="+mn-lt"/>
                <a:cs typeface="+mn-lt"/>
              </a:rPr>
              <a:t>Languages</a:t>
            </a:r>
            <a:r>
              <a:rPr lang="fr-FR" sz="1000" i="1" dirty="0">
                <a:ea typeface="+mn-lt"/>
                <a:cs typeface="+mn-lt"/>
              </a:rPr>
              <a:t> : </a:t>
            </a:r>
            <a:r>
              <a:rPr lang="fr-FR" sz="1000" i="1" dirty="0" err="1">
                <a:ea typeface="+mn-lt"/>
                <a:cs typeface="+mn-lt"/>
              </a:rPr>
              <a:t>Their</a:t>
            </a:r>
            <a:r>
              <a:rPr lang="fr-FR" sz="1000" i="1" dirty="0">
                <a:ea typeface="+mn-lt"/>
                <a:cs typeface="+mn-lt"/>
              </a:rPr>
              <a:t> Nature and </a:t>
            </a:r>
            <a:r>
              <a:rPr lang="fr-FR" sz="1000" i="1" dirty="0" err="1">
                <a:ea typeface="+mn-lt"/>
                <a:cs typeface="+mn-lt"/>
              </a:rPr>
              <a:t>Development</a:t>
            </a:r>
            <a:r>
              <a:rPr lang="fr-FR" sz="1000" dirty="0">
                <a:ea typeface="+mn-lt"/>
                <a:cs typeface="+mn-lt"/>
              </a:rPr>
              <a:t>. Cambridge </a:t>
            </a:r>
            <a:r>
              <a:rPr lang="fr-FR" sz="1000" dirty="0" err="1">
                <a:ea typeface="+mn-lt"/>
                <a:cs typeface="+mn-lt"/>
              </a:rPr>
              <a:t>University</a:t>
            </a:r>
            <a:r>
              <a:rPr lang="fr-FR" sz="1000" dirty="0">
                <a:ea typeface="+mn-lt"/>
                <a:cs typeface="+mn-lt"/>
              </a:rPr>
              <a:t> </a:t>
            </a:r>
            <a:r>
              <a:rPr lang="fr-FR" sz="1000" dirty="0" err="1">
                <a:ea typeface="+mn-lt"/>
                <a:cs typeface="+mn-lt"/>
              </a:rPr>
              <a:t>Press</a:t>
            </a:r>
            <a:r>
              <a:rPr lang="fr-FR" sz="1000" dirty="0">
                <a:ea typeface="+mn-lt"/>
                <a:cs typeface="+mn-lt"/>
              </a:rPr>
              <a:t>. </a:t>
            </a:r>
            <a:endParaRPr lang="fr-FR" sz="1000" dirty="0"/>
          </a:p>
          <a:p>
            <a:pPr marL="0" indent="0">
              <a:lnSpc>
                <a:spcPct val="100000"/>
              </a:lnSpc>
              <a:spcBef>
                <a:spcPts val="0"/>
              </a:spcBef>
              <a:buNone/>
            </a:pPr>
            <a:r>
              <a:rPr lang="fr-FR" sz="1000" dirty="0">
                <a:ea typeface="+mn-lt"/>
                <a:cs typeface="+mn-lt"/>
              </a:rPr>
              <a:t>Dixon, R. M. W., Moore, B., </a:t>
            </a:r>
            <a:r>
              <a:rPr lang="fr-FR" sz="1000" dirty="0" err="1">
                <a:ea typeface="+mn-lt"/>
                <a:cs typeface="+mn-lt"/>
              </a:rPr>
              <a:t>Ramson</a:t>
            </a:r>
            <a:r>
              <a:rPr lang="fr-FR" sz="1000" dirty="0">
                <a:ea typeface="+mn-lt"/>
                <a:cs typeface="+mn-lt"/>
              </a:rPr>
              <a:t>, W. S., &amp; Thomas, M. (2006). </a:t>
            </a:r>
            <a:r>
              <a:rPr lang="fr-FR" sz="1000" i="1" dirty="0" err="1">
                <a:ea typeface="+mn-lt"/>
                <a:cs typeface="+mn-lt"/>
              </a:rPr>
              <a:t>Australian</a:t>
            </a:r>
            <a:r>
              <a:rPr lang="fr-FR" sz="1000" i="1" dirty="0">
                <a:ea typeface="+mn-lt"/>
                <a:cs typeface="+mn-lt"/>
              </a:rPr>
              <a:t> </a:t>
            </a:r>
            <a:r>
              <a:rPr lang="fr-FR" sz="1000" i="1" dirty="0" err="1">
                <a:ea typeface="+mn-lt"/>
                <a:cs typeface="+mn-lt"/>
              </a:rPr>
              <a:t>Aboriginal</a:t>
            </a:r>
            <a:r>
              <a:rPr lang="fr-FR" sz="1000" i="1" dirty="0">
                <a:ea typeface="+mn-lt"/>
                <a:cs typeface="+mn-lt"/>
              </a:rPr>
              <a:t> </a:t>
            </a:r>
            <a:r>
              <a:rPr lang="fr-FR" sz="1000" i="1" dirty="0" err="1">
                <a:ea typeface="+mn-lt"/>
                <a:cs typeface="+mn-lt"/>
              </a:rPr>
              <a:t>Words</a:t>
            </a:r>
            <a:r>
              <a:rPr lang="fr-FR" sz="1000" i="1" dirty="0">
                <a:ea typeface="+mn-lt"/>
                <a:cs typeface="+mn-lt"/>
              </a:rPr>
              <a:t> in English : </a:t>
            </a:r>
            <a:r>
              <a:rPr lang="fr-FR" sz="1000" i="1" dirty="0" err="1">
                <a:ea typeface="+mn-lt"/>
                <a:cs typeface="+mn-lt"/>
              </a:rPr>
              <a:t>Their</a:t>
            </a:r>
            <a:r>
              <a:rPr lang="fr-FR" sz="1000" i="1" dirty="0">
                <a:ea typeface="+mn-lt"/>
                <a:cs typeface="+mn-lt"/>
              </a:rPr>
              <a:t> </a:t>
            </a:r>
            <a:r>
              <a:rPr lang="fr-FR" sz="1000" i="1" dirty="0" err="1">
                <a:ea typeface="+mn-lt"/>
                <a:cs typeface="+mn-lt"/>
              </a:rPr>
              <a:t>origin</a:t>
            </a:r>
            <a:r>
              <a:rPr lang="fr-FR" sz="1000" i="1" dirty="0">
                <a:ea typeface="+mn-lt"/>
                <a:cs typeface="+mn-lt"/>
              </a:rPr>
              <a:t> and </a:t>
            </a:r>
            <a:r>
              <a:rPr lang="fr-FR" sz="1000" i="1" dirty="0" err="1">
                <a:ea typeface="+mn-lt"/>
                <a:cs typeface="+mn-lt"/>
              </a:rPr>
              <a:t>meaning</a:t>
            </a:r>
            <a:r>
              <a:rPr lang="fr-FR" sz="1000" dirty="0">
                <a:ea typeface="+mn-lt"/>
                <a:cs typeface="+mn-lt"/>
              </a:rPr>
              <a:t> (Oxford </a:t>
            </a:r>
            <a:r>
              <a:rPr lang="fr-FR" sz="1000" dirty="0" err="1">
                <a:ea typeface="+mn-lt"/>
                <a:cs typeface="+mn-lt"/>
              </a:rPr>
              <a:t>University</a:t>
            </a:r>
            <a:r>
              <a:rPr lang="fr-FR" sz="1000" dirty="0">
                <a:ea typeface="+mn-lt"/>
                <a:cs typeface="+mn-lt"/>
              </a:rPr>
              <a:t> </a:t>
            </a:r>
            <a:r>
              <a:rPr lang="fr-FR" sz="1000" dirty="0" err="1">
                <a:ea typeface="+mn-lt"/>
                <a:cs typeface="+mn-lt"/>
              </a:rPr>
              <a:t>Press</a:t>
            </a:r>
            <a:r>
              <a:rPr lang="fr-FR" sz="1000" dirty="0">
                <a:ea typeface="+mn-lt"/>
                <a:cs typeface="+mn-lt"/>
              </a:rPr>
              <a:t>) </a:t>
            </a:r>
            <a:endParaRPr lang="fr-FR" sz="1000" dirty="0"/>
          </a:p>
          <a:p>
            <a:pPr marL="0" indent="0">
              <a:lnSpc>
                <a:spcPct val="100000"/>
              </a:lnSpc>
              <a:spcBef>
                <a:spcPts val="0"/>
              </a:spcBef>
              <a:buNone/>
            </a:pPr>
            <a:r>
              <a:rPr lang="fr-FR" sz="1000" dirty="0" err="1">
                <a:ea typeface="+mn-lt"/>
                <a:cs typeface="+mn-lt"/>
              </a:rPr>
              <a:t>Delbridge</a:t>
            </a:r>
            <a:r>
              <a:rPr lang="fr-FR" sz="1000" dirty="0">
                <a:ea typeface="+mn-lt"/>
                <a:cs typeface="+mn-lt"/>
              </a:rPr>
              <a:t>, A. The </a:t>
            </a:r>
            <a:r>
              <a:rPr lang="fr-FR" sz="1000" dirty="0" err="1">
                <a:ea typeface="+mn-lt"/>
                <a:cs typeface="+mn-lt"/>
              </a:rPr>
              <a:t>need</a:t>
            </a:r>
            <a:r>
              <a:rPr lang="fr-FR" sz="1000" dirty="0">
                <a:ea typeface="+mn-lt"/>
                <a:cs typeface="+mn-lt"/>
              </a:rPr>
              <a:t> for an </a:t>
            </a:r>
            <a:r>
              <a:rPr lang="fr-FR" sz="1000" dirty="0" err="1">
                <a:ea typeface="+mn-lt"/>
                <a:cs typeface="+mn-lt"/>
              </a:rPr>
              <a:t>Australian</a:t>
            </a:r>
            <a:r>
              <a:rPr lang="fr-FR" sz="1000" dirty="0">
                <a:ea typeface="+mn-lt"/>
                <a:cs typeface="+mn-lt"/>
              </a:rPr>
              <a:t> </a:t>
            </a:r>
            <a:r>
              <a:rPr lang="fr-FR" sz="1000" dirty="0" err="1">
                <a:ea typeface="+mn-lt"/>
                <a:cs typeface="+mn-lt"/>
              </a:rPr>
              <a:t>dictionary</a:t>
            </a:r>
            <a:r>
              <a:rPr lang="fr-FR" sz="1000" dirty="0">
                <a:ea typeface="+mn-lt"/>
                <a:cs typeface="+mn-lt"/>
              </a:rPr>
              <a:t>. In : </a:t>
            </a:r>
            <a:r>
              <a:rPr lang="fr-FR" sz="1000" dirty="0" err="1">
                <a:ea typeface="+mn-lt"/>
                <a:cs typeface="+mn-lt"/>
              </a:rPr>
              <a:t>Delbridge</a:t>
            </a:r>
            <a:r>
              <a:rPr lang="fr-FR" sz="1000" dirty="0">
                <a:ea typeface="+mn-lt"/>
                <a:cs typeface="+mn-lt"/>
              </a:rPr>
              <a:t>, A., Bernard, J. R. L., Blair, D., </a:t>
            </a:r>
            <a:r>
              <a:rPr lang="fr-FR" sz="1000" dirty="0" err="1">
                <a:ea typeface="+mn-lt"/>
                <a:cs typeface="+mn-lt"/>
              </a:rPr>
              <a:t>Ramson</a:t>
            </a:r>
            <a:r>
              <a:rPr lang="fr-FR" sz="1000" dirty="0">
                <a:ea typeface="+mn-lt"/>
                <a:cs typeface="+mn-lt"/>
              </a:rPr>
              <a:t>, W. S., Butler, S., (éd.), </a:t>
            </a:r>
            <a:r>
              <a:rPr lang="fr-FR" sz="1000" i="1" dirty="0" err="1">
                <a:ea typeface="+mn-lt"/>
                <a:cs typeface="+mn-lt"/>
              </a:rPr>
              <a:t>Macquarie</a:t>
            </a:r>
            <a:r>
              <a:rPr lang="fr-FR" sz="1000" i="1" dirty="0">
                <a:ea typeface="+mn-lt"/>
                <a:cs typeface="+mn-lt"/>
              </a:rPr>
              <a:t> </a:t>
            </a:r>
            <a:r>
              <a:rPr lang="fr-FR" sz="1000" i="1" dirty="0" err="1">
                <a:ea typeface="+mn-lt"/>
                <a:cs typeface="+mn-lt"/>
              </a:rPr>
              <a:t>Dictionary</a:t>
            </a:r>
            <a:r>
              <a:rPr lang="fr-FR" sz="1000" dirty="0">
                <a:ea typeface="+mn-lt"/>
                <a:cs typeface="+mn-lt"/>
              </a:rPr>
              <a:t>. St </a:t>
            </a:r>
            <a:r>
              <a:rPr lang="fr-FR" sz="1000" dirty="0" err="1">
                <a:ea typeface="+mn-lt"/>
                <a:cs typeface="+mn-lt"/>
              </a:rPr>
              <a:t>Leonards</a:t>
            </a:r>
            <a:r>
              <a:rPr lang="fr-FR" sz="1000" dirty="0">
                <a:ea typeface="+mn-lt"/>
                <a:cs typeface="+mn-lt"/>
              </a:rPr>
              <a:t> : </a:t>
            </a:r>
            <a:r>
              <a:rPr lang="fr-FR" sz="1000" dirty="0" err="1">
                <a:ea typeface="+mn-lt"/>
                <a:cs typeface="+mn-lt"/>
              </a:rPr>
              <a:t>Macquarie</a:t>
            </a:r>
            <a:r>
              <a:rPr lang="fr-FR" sz="1000" dirty="0">
                <a:ea typeface="+mn-lt"/>
                <a:cs typeface="+mn-lt"/>
              </a:rPr>
              <a:t> Library, 1981. p. 12–17.</a:t>
            </a:r>
          </a:p>
          <a:p>
            <a:pPr marL="0" indent="0">
              <a:lnSpc>
                <a:spcPct val="100000"/>
              </a:lnSpc>
              <a:spcBef>
                <a:spcPts val="0"/>
              </a:spcBef>
              <a:buNone/>
            </a:pPr>
            <a:r>
              <a:rPr lang="fr-FR" sz="1000" dirty="0">
                <a:effectLst/>
                <a:ea typeface="MS Mincho" panose="02020609040205080304" pitchFamily="49" charset="-128"/>
                <a:cs typeface="Times New Roman" panose="02020603050405020304" pitchFamily="18" charset="0"/>
              </a:rPr>
              <a:t>Fournier, P. (2016) ‘Nouvelles perspectives sur l’accentuation des emprunts en anglais contemporain’, </a:t>
            </a:r>
            <a:r>
              <a:rPr lang="fr-FR" sz="1000" i="1" dirty="0">
                <a:effectLst/>
                <a:ea typeface="MS Mincho" panose="02020609040205080304" pitchFamily="49" charset="-128"/>
                <a:cs typeface="Times New Roman" panose="02020603050405020304" pitchFamily="18" charset="0"/>
              </a:rPr>
              <a:t>Itinéraires</a:t>
            </a:r>
            <a:r>
              <a:rPr lang="fr-FR" sz="1000" dirty="0">
                <a:effectLst/>
                <a:ea typeface="MS Mincho" panose="02020609040205080304" pitchFamily="49" charset="-128"/>
                <a:cs typeface="Times New Roman" panose="02020603050405020304" pitchFamily="18" charset="0"/>
              </a:rPr>
              <a:t>, 2015–2.</a:t>
            </a:r>
          </a:p>
          <a:p>
            <a:pPr marL="0" indent="0">
              <a:spcBef>
                <a:spcPts val="0"/>
              </a:spcBef>
              <a:buNone/>
            </a:pPr>
            <a:r>
              <a:rPr lang="en-GB" sz="1000" dirty="0">
                <a:effectLst/>
                <a:ea typeface="MS Mincho" panose="02020609040205080304" pitchFamily="49" charset="-128"/>
              </a:rPr>
              <a:t>Fournier, P. (2018) ‘Stress Assignment in Italian Loanwords in English and its Impact on the Stressing of Foreign Words by Native English Speakers’, </a:t>
            </a:r>
            <a:r>
              <a:rPr lang="en-GB" sz="1000" i="1" dirty="0" err="1">
                <a:effectLst/>
                <a:ea typeface="MS Mincho" panose="02020609040205080304" pitchFamily="49" charset="-128"/>
              </a:rPr>
              <a:t>Corela</a:t>
            </a:r>
            <a:r>
              <a:rPr lang="en-GB" sz="1000" i="1" dirty="0">
                <a:effectLst/>
                <a:ea typeface="MS Mincho" panose="02020609040205080304" pitchFamily="49" charset="-128"/>
              </a:rPr>
              <a:t> HS-24 Multicultural Spoken English</a:t>
            </a:r>
            <a:r>
              <a:rPr lang="en-GB" sz="1000" dirty="0">
                <a:effectLst/>
                <a:ea typeface="MS Mincho" panose="02020609040205080304" pitchFamily="49" charset="-128"/>
              </a:rPr>
              <a:t>. </a:t>
            </a:r>
            <a:endParaRPr lang="fr-FR" sz="1000" dirty="0"/>
          </a:p>
          <a:p>
            <a:pPr marL="0" indent="0">
              <a:lnSpc>
                <a:spcPct val="100000"/>
              </a:lnSpc>
              <a:spcBef>
                <a:spcPts val="0"/>
              </a:spcBef>
              <a:buNone/>
            </a:pPr>
            <a:r>
              <a:rPr lang="fr-FR" sz="1000" dirty="0">
                <a:ea typeface="+mn-lt"/>
                <a:cs typeface="+mn-lt"/>
              </a:rPr>
              <a:t>Harrington, J., Cox, F., &amp; Evans, Z. (1997). </a:t>
            </a:r>
            <a:r>
              <a:rPr lang="fr-FR" sz="1000" i="1" dirty="0">
                <a:ea typeface="+mn-lt"/>
                <a:cs typeface="+mn-lt"/>
              </a:rPr>
              <a:t>An </a:t>
            </a:r>
            <a:r>
              <a:rPr lang="fr-FR" sz="1000" i="1" dirty="0" err="1">
                <a:ea typeface="+mn-lt"/>
                <a:cs typeface="+mn-lt"/>
              </a:rPr>
              <a:t>acoustic</a:t>
            </a:r>
            <a:r>
              <a:rPr lang="fr-FR" sz="1000" i="1" dirty="0">
                <a:ea typeface="+mn-lt"/>
                <a:cs typeface="+mn-lt"/>
              </a:rPr>
              <a:t> </a:t>
            </a:r>
            <a:r>
              <a:rPr lang="fr-FR" sz="1000" i="1" dirty="0" err="1">
                <a:ea typeface="+mn-lt"/>
                <a:cs typeface="+mn-lt"/>
              </a:rPr>
              <a:t>phonetic</a:t>
            </a:r>
            <a:r>
              <a:rPr lang="fr-FR" sz="1000" i="1" dirty="0">
                <a:ea typeface="+mn-lt"/>
                <a:cs typeface="+mn-lt"/>
              </a:rPr>
              <a:t> </a:t>
            </a:r>
            <a:r>
              <a:rPr lang="fr-FR" sz="1000" i="1" dirty="0" err="1">
                <a:ea typeface="+mn-lt"/>
                <a:cs typeface="+mn-lt"/>
              </a:rPr>
              <a:t>study</a:t>
            </a:r>
            <a:r>
              <a:rPr lang="fr-FR" sz="1000" i="1" dirty="0">
                <a:ea typeface="+mn-lt"/>
                <a:cs typeface="+mn-lt"/>
              </a:rPr>
              <a:t> of Broad, General, and </a:t>
            </a:r>
            <a:r>
              <a:rPr lang="fr-FR" sz="1000" i="1" dirty="0" err="1">
                <a:ea typeface="+mn-lt"/>
                <a:cs typeface="+mn-lt"/>
              </a:rPr>
              <a:t>Cultivated</a:t>
            </a:r>
            <a:r>
              <a:rPr lang="fr-FR" sz="1000" i="1" dirty="0">
                <a:ea typeface="+mn-lt"/>
                <a:cs typeface="+mn-lt"/>
              </a:rPr>
              <a:t> </a:t>
            </a:r>
            <a:r>
              <a:rPr lang="fr-FR" sz="1000" i="1" dirty="0" err="1">
                <a:ea typeface="+mn-lt"/>
                <a:cs typeface="+mn-lt"/>
              </a:rPr>
              <a:t>Australian</a:t>
            </a:r>
            <a:r>
              <a:rPr lang="fr-FR" sz="1000" i="1" dirty="0">
                <a:ea typeface="+mn-lt"/>
                <a:cs typeface="+mn-lt"/>
              </a:rPr>
              <a:t> English </a:t>
            </a:r>
            <a:r>
              <a:rPr lang="fr-FR" sz="1000" i="1" dirty="0" err="1">
                <a:ea typeface="+mn-lt"/>
                <a:cs typeface="+mn-lt"/>
              </a:rPr>
              <a:t>Vowels</a:t>
            </a:r>
            <a:r>
              <a:rPr lang="fr-FR" sz="1000" dirty="0">
                <a:ea typeface="+mn-lt"/>
                <a:cs typeface="+mn-lt"/>
              </a:rPr>
              <a:t>. </a:t>
            </a:r>
            <a:r>
              <a:rPr lang="fr-FR" sz="1000" dirty="0" err="1">
                <a:ea typeface="+mn-lt"/>
                <a:cs typeface="+mn-lt"/>
              </a:rPr>
              <a:t>Australian</a:t>
            </a:r>
            <a:r>
              <a:rPr lang="fr-FR" sz="1000" dirty="0">
                <a:ea typeface="+mn-lt"/>
                <a:cs typeface="+mn-lt"/>
              </a:rPr>
              <a:t> Journal of </a:t>
            </a:r>
            <a:r>
              <a:rPr lang="fr-FR" sz="1000" dirty="0" err="1">
                <a:ea typeface="+mn-lt"/>
                <a:cs typeface="+mn-lt"/>
              </a:rPr>
              <a:t>Linguistics</a:t>
            </a:r>
            <a:r>
              <a:rPr lang="fr-FR" sz="1000" dirty="0">
                <a:ea typeface="+mn-lt"/>
                <a:cs typeface="+mn-lt"/>
              </a:rPr>
              <a:t>, 17, 155‑184. </a:t>
            </a:r>
            <a:endParaRPr lang="fr-FR" sz="1000" dirty="0"/>
          </a:p>
          <a:p>
            <a:pPr marL="0" indent="0">
              <a:lnSpc>
                <a:spcPct val="100000"/>
              </a:lnSpc>
              <a:spcBef>
                <a:spcPts val="0"/>
              </a:spcBef>
              <a:buNone/>
            </a:pPr>
            <a:r>
              <a:rPr lang="fr-FR" sz="1000" dirty="0" err="1">
                <a:ea typeface="+mn-lt"/>
                <a:cs typeface="+mn-lt"/>
              </a:rPr>
              <a:t>Haspelmath</a:t>
            </a:r>
            <a:r>
              <a:rPr lang="fr-FR" sz="1000" dirty="0">
                <a:ea typeface="+mn-lt"/>
                <a:cs typeface="+mn-lt"/>
              </a:rPr>
              <a:t>, M., &amp; </a:t>
            </a:r>
            <a:r>
              <a:rPr lang="fr-FR" sz="1000" dirty="0" err="1">
                <a:ea typeface="+mn-lt"/>
                <a:cs typeface="+mn-lt"/>
              </a:rPr>
              <a:t>Tadmor</a:t>
            </a:r>
            <a:r>
              <a:rPr lang="fr-FR" sz="1000" dirty="0">
                <a:ea typeface="+mn-lt"/>
                <a:cs typeface="+mn-lt"/>
              </a:rPr>
              <a:t>, U. (</a:t>
            </a:r>
            <a:r>
              <a:rPr lang="fr-FR" sz="1000" dirty="0" err="1">
                <a:ea typeface="+mn-lt"/>
                <a:cs typeface="+mn-lt"/>
              </a:rPr>
              <a:t>Éds</a:t>
            </a:r>
            <a:r>
              <a:rPr lang="fr-FR" sz="1000" dirty="0">
                <a:ea typeface="+mn-lt"/>
                <a:cs typeface="+mn-lt"/>
              </a:rPr>
              <a:t>.). (2009</a:t>
            </a:r>
            <a:r>
              <a:rPr lang="fr-FR" sz="1000" i="1" dirty="0">
                <a:ea typeface="+mn-lt"/>
                <a:cs typeface="+mn-lt"/>
              </a:rPr>
              <a:t>). </a:t>
            </a:r>
            <a:r>
              <a:rPr lang="fr-FR" sz="1000" i="1" dirty="0" err="1">
                <a:ea typeface="+mn-lt"/>
                <a:cs typeface="+mn-lt"/>
              </a:rPr>
              <a:t>Loanwords</a:t>
            </a:r>
            <a:r>
              <a:rPr lang="fr-FR" sz="1000" i="1" dirty="0">
                <a:ea typeface="+mn-lt"/>
                <a:cs typeface="+mn-lt"/>
              </a:rPr>
              <a:t> in the </a:t>
            </a:r>
            <a:r>
              <a:rPr lang="fr-FR" sz="1000" i="1" dirty="0" err="1">
                <a:ea typeface="+mn-lt"/>
                <a:cs typeface="+mn-lt"/>
              </a:rPr>
              <a:t>World’s</a:t>
            </a:r>
            <a:r>
              <a:rPr lang="fr-FR" sz="1000" i="1" dirty="0">
                <a:ea typeface="+mn-lt"/>
                <a:cs typeface="+mn-lt"/>
              </a:rPr>
              <a:t> </a:t>
            </a:r>
            <a:r>
              <a:rPr lang="fr-FR" sz="1000" i="1" dirty="0" err="1">
                <a:ea typeface="+mn-lt"/>
                <a:cs typeface="+mn-lt"/>
              </a:rPr>
              <a:t>Languages</a:t>
            </a:r>
            <a:r>
              <a:rPr lang="fr-FR" sz="1000" dirty="0">
                <a:ea typeface="+mn-lt"/>
                <a:cs typeface="+mn-lt"/>
              </a:rPr>
              <a:t>. De </a:t>
            </a:r>
            <a:r>
              <a:rPr lang="fr-FR" sz="1000" dirty="0" err="1">
                <a:ea typeface="+mn-lt"/>
                <a:cs typeface="+mn-lt"/>
              </a:rPr>
              <a:t>Gruyter</a:t>
            </a:r>
            <a:r>
              <a:rPr lang="fr-FR" sz="1000" dirty="0">
                <a:ea typeface="+mn-lt"/>
                <a:cs typeface="+mn-lt"/>
              </a:rPr>
              <a:t> Mouton. </a:t>
            </a:r>
            <a:endParaRPr lang="fr-FR" sz="1000" dirty="0"/>
          </a:p>
          <a:p>
            <a:pPr marL="0" indent="0">
              <a:lnSpc>
                <a:spcPct val="100000"/>
              </a:lnSpc>
              <a:spcBef>
                <a:spcPts val="0"/>
              </a:spcBef>
              <a:buNone/>
            </a:pPr>
            <a:r>
              <a:rPr lang="fr-FR" sz="1000" dirty="0">
                <a:ea typeface="+mn-lt"/>
                <a:cs typeface="+mn-lt"/>
              </a:rPr>
              <a:t>Koch, H., &amp; </a:t>
            </a:r>
            <a:r>
              <a:rPr lang="fr-FR" sz="1000" dirty="0" err="1">
                <a:ea typeface="+mn-lt"/>
                <a:cs typeface="+mn-lt"/>
              </a:rPr>
              <a:t>Nordlinger</a:t>
            </a:r>
            <a:r>
              <a:rPr lang="fr-FR" sz="1000" dirty="0">
                <a:ea typeface="+mn-lt"/>
                <a:cs typeface="+mn-lt"/>
              </a:rPr>
              <a:t>, R. (</a:t>
            </a:r>
            <a:r>
              <a:rPr lang="fr-FR" sz="1000" dirty="0" err="1">
                <a:ea typeface="+mn-lt"/>
                <a:cs typeface="+mn-lt"/>
              </a:rPr>
              <a:t>Éds</a:t>
            </a:r>
            <a:r>
              <a:rPr lang="fr-FR" sz="1000" dirty="0">
                <a:ea typeface="+mn-lt"/>
                <a:cs typeface="+mn-lt"/>
              </a:rPr>
              <a:t>.). (2014). </a:t>
            </a:r>
            <a:r>
              <a:rPr lang="fr-FR" sz="1000" i="1" dirty="0">
                <a:ea typeface="+mn-lt"/>
                <a:cs typeface="+mn-lt"/>
              </a:rPr>
              <a:t>The </a:t>
            </a:r>
            <a:r>
              <a:rPr lang="fr-FR" sz="1000" i="1" dirty="0" err="1">
                <a:ea typeface="+mn-lt"/>
                <a:cs typeface="+mn-lt"/>
              </a:rPr>
              <a:t>Languages</a:t>
            </a:r>
            <a:r>
              <a:rPr lang="fr-FR" sz="1000" i="1" dirty="0">
                <a:ea typeface="+mn-lt"/>
                <a:cs typeface="+mn-lt"/>
              </a:rPr>
              <a:t> and </a:t>
            </a:r>
            <a:r>
              <a:rPr lang="fr-FR" sz="1000" i="1" dirty="0" err="1">
                <a:ea typeface="+mn-lt"/>
                <a:cs typeface="+mn-lt"/>
              </a:rPr>
              <a:t>linguistics</a:t>
            </a:r>
            <a:r>
              <a:rPr lang="fr-FR" sz="1000" i="1" dirty="0">
                <a:ea typeface="+mn-lt"/>
                <a:cs typeface="+mn-lt"/>
              </a:rPr>
              <a:t> of </a:t>
            </a:r>
            <a:r>
              <a:rPr lang="fr-FR" sz="1000" i="1" dirty="0" err="1">
                <a:ea typeface="+mn-lt"/>
                <a:cs typeface="+mn-lt"/>
              </a:rPr>
              <a:t>Australia</a:t>
            </a:r>
            <a:r>
              <a:rPr lang="fr-FR" sz="1000" i="1" dirty="0">
                <a:ea typeface="+mn-lt"/>
                <a:cs typeface="+mn-lt"/>
              </a:rPr>
              <a:t> : A </a:t>
            </a:r>
            <a:r>
              <a:rPr lang="fr-FR" sz="1000" i="1" dirty="0" err="1">
                <a:ea typeface="+mn-lt"/>
                <a:cs typeface="+mn-lt"/>
              </a:rPr>
              <a:t>comprehensive</a:t>
            </a:r>
            <a:r>
              <a:rPr lang="fr-FR" sz="1000" dirty="0">
                <a:ea typeface="+mn-lt"/>
                <a:cs typeface="+mn-lt"/>
              </a:rPr>
              <a:t> Guide. De </a:t>
            </a:r>
            <a:r>
              <a:rPr lang="fr-FR" sz="1000" dirty="0" err="1">
                <a:ea typeface="+mn-lt"/>
                <a:cs typeface="+mn-lt"/>
              </a:rPr>
              <a:t>Gruyter</a:t>
            </a:r>
            <a:r>
              <a:rPr lang="fr-FR" sz="1000" dirty="0">
                <a:ea typeface="+mn-lt"/>
                <a:cs typeface="+mn-lt"/>
              </a:rPr>
              <a:t> Mouton. </a:t>
            </a:r>
            <a:endParaRPr lang="fr-FR" sz="1000" dirty="0"/>
          </a:p>
          <a:p>
            <a:pPr marL="0" indent="0">
              <a:lnSpc>
                <a:spcPct val="100000"/>
              </a:lnSpc>
              <a:spcBef>
                <a:spcPts val="0"/>
              </a:spcBef>
              <a:buNone/>
            </a:pPr>
            <a:r>
              <a:rPr lang="fr-FR" sz="1000" dirty="0" err="1">
                <a:ea typeface="+mn-lt"/>
                <a:cs typeface="+mn-lt"/>
              </a:rPr>
              <a:t>Macquarie</a:t>
            </a:r>
            <a:r>
              <a:rPr lang="fr-FR" sz="1000" dirty="0">
                <a:ea typeface="+mn-lt"/>
                <a:cs typeface="+mn-lt"/>
              </a:rPr>
              <a:t> </a:t>
            </a:r>
            <a:r>
              <a:rPr lang="fr-FR" sz="1000" dirty="0" err="1">
                <a:ea typeface="+mn-lt"/>
                <a:cs typeface="+mn-lt"/>
              </a:rPr>
              <a:t>Dictionary</a:t>
            </a:r>
            <a:r>
              <a:rPr lang="fr-FR" sz="1000" dirty="0">
                <a:ea typeface="+mn-lt"/>
                <a:cs typeface="+mn-lt"/>
              </a:rPr>
              <a:t> (5ème). (2009). Pan Macmillan. </a:t>
            </a:r>
            <a:endParaRPr lang="fr-FR" sz="1000" dirty="0"/>
          </a:p>
          <a:p>
            <a:pPr marL="0" indent="0">
              <a:lnSpc>
                <a:spcPct val="100000"/>
              </a:lnSpc>
              <a:spcBef>
                <a:spcPts val="0"/>
              </a:spcBef>
              <a:buNone/>
            </a:pPr>
            <a:r>
              <a:rPr lang="fr-FR" sz="1000" dirty="0" err="1">
                <a:ea typeface="+mn-lt"/>
                <a:cs typeface="+mn-lt"/>
              </a:rPr>
              <a:t>Macquarie</a:t>
            </a:r>
            <a:r>
              <a:rPr lang="fr-FR" sz="1000" dirty="0">
                <a:ea typeface="+mn-lt"/>
                <a:cs typeface="+mn-lt"/>
              </a:rPr>
              <a:t> </a:t>
            </a:r>
            <a:r>
              <a:rPr lang="fr-FR" sz="1000" dirty="0" err="1">
                <a:ea typeface="+mn-lt"/>
                <a:cs typeface="+mn-lt"/>
              </a:rPr>
              <a:t>Dictionary</a:t>
            </a:r>
            <a:r>
              <a:rPr lang="fr-FR" sz="1000" dirty="0">
                <a:ea typeface="+mn-lt"/>
                <a:cs typeface="+mn-lt"/>
              </a:rPr>
              <a:t> (8ème). (2020). Pan Macmillan. </a:t>
            </a:r>
            <a:endParaRPr lang="fr-FR" sz="1000" dirty="0"/>
          </a:p>
          <a:p>
            <a:pPr marL="0" indent="0">
              <a:lnSpc>
                <a:spcPct val="100000"/>
              </a:lnSpc>
              <a:spcBef>
                <a:spcPts val="0"/>
              </a:spcBef>
              <a:buNone/>
            </a:pPr>
            <a:r>
              <a:rPr lang="fr-FR" sz="1000" dirty="0" err="1">
                <a:ea typeface="+mn-lt"/>
                <a:cs typeface="+mn-lt"/>
              </a:rPr>
              <a:t>Macquarie</a:t>
            </a:r>
            <a:r>
              <a:rPr lang="fr-FR" sz="1000" dirty="0">
                <a:ea typeface="+mn-lt"/>
                <a:cs typeface="+mn-lt"/>
              </a:rPr>
              <a:t> </a:t>
            </a:r>
            <a:r>
              <a:rPr lang="fr-FR" sz="1000" dirty="0" err="1">
                <a:ea typeface="+mn-lt"/>
                <a:cs typeface="+mn-lt"/>
              </a:rPr>
              <a:t>Dictionary</a:t>
            </a:r>
            <a:r>
              <a:rPr lang="fr-FR" sz="1000" dirty="0">
                <a:ea typeface="+mn-lt"/>
                <a:cs typeface="+mn-lt"/>
              </a:rPr>
              <a:t> (</a:t>
            </a:r>
            <a:r>
              <a:rPr lang="fr-FR" sz="1000" dirty="0" err="1">
                <a:ea typeface="+mn-lt"/>
                <a:cs typeface="+mn-lt"/>
              </a:rPr>
              <a:t>onlne</a:t>
            </a:r>
            <a:r>
              <a:rPr lang="fr-FR" sz="1000" dirty="0">
                <a:ea typeface="+mn-lt"/>
                <a:cs typeface="+mn-lt"/>
              </a:rPr>
              <a:t> </a:t>
            </a:r>
            <a:r>
              <a:rPr lang="fr-FR" sz="1000" dirty="0" err="1">
                <a:ea typeface="+mn-lt"/>
                <a:cs typeface="+mn-lt"/>
              </a:rPr>
              <a:t>edition</a:t>
            </a:r>
            <a:r>
              <a:rPr lang="fr-FR" sz="1000" dirty="0">
                <a:ea typeface="+mn-lt"/>
                <a:cs typeface="+mn-lt"/>
              </a:rPr>
              <a:t>). (s. d.). Pan Macmillan. </a:t>
            </a:r>
            <a:r>
              <a:rPr lang="fr-FR" sz="1000" dirty="0">
                <a:ea typeface="+mn-lt"/>
                <a:cs typeface="+mn-lt"/>
                <a:hlinkClick r:id="rId2"/>
              </a:rPr>
              <a:t>https://www.macquariedictionary.com.au/</a:t>
            </a:r>
            <a:r>
              <a:rPr lang="fr-FR" sz="1000" dirty="0">
                <a:ea typeface="+mn-lt"/>
                <a:cs typeface="+mn-lt"/>
              </a:rPr>
              <a:t> </a:t>
            </a:r>
            <a:endParaRPr lang="fr-FR" sz="1000" dirty="0"/>
          </a:p>
          <a:p>
            <a:pPr marL="0" indent="0">
              <a:lnSpc>
                <a:spcPct val="100000"/>
              </a:lnSpc>
              <a:spcBef>
                <a:spcPts val="0"/>
              </a:spcBef>
              <a:buNone/>
            </a:pPr>
            <a:r>
              <a:rPr lang="fr-FR" sz="1000" dirty="0">
                <a:ea typeface="+mn-lt"/>
                <a:cs typeface="+mn-lt"/>
              </a:rPr>
              <a:t>Martin, M. (2011). </a:t>
            </a:r>
            <a:r>
              <a:rPr lang="fr-FR" sz="1000" i="1" dirty="0">
                <a:ea typeface="+mn-lt"/>
                <a:cs typeface="+mn-lt"/>
              </a:rPr>
              <a:t>De l’accentuation lexicale en anglais australien standard contemporain</a:t>
            </a:r>
            <a:r>
              <a:rPr lang="fr-FR" sz="1000" dirty="0">
                <a:ea typeface="+mn-lt"/>
                <a:cs typeface="+mn-lt"/>
              </a:rPr>
              <a:t> [Thèse de doctorat]. Université de Tours. </a:t>
            </a:r>
            <a:r>
              <a:rPr lang="fr-FR" sz="1000" dirty="0">
                <a:ea typeface="+mn-lt"/>
                <a:cs typeface="+mn-lt"/>
                <a:hlinkClick r:id="rId3"/>
              </a:rPr>
              <a:t>http://www.applis.univ-tours.fr/theses/2011/marjolaine.martin_2850.pdf</a:t>
            </a:r>
            <a:r>
              <a:rPr lang="fr-FR" sz="1000" dirty="0">
                <a:ea typeface="+mn-lt"/>
                <a:cs typeface="+mn-lt"/>
              </a:rPr>
              <a:t> </a:t>
            </a:r>
            <a:endParaRPr lang="fr-FR" sz="1000" dirty="0"/>
          </a:p>
          <a:p>
            <a:pPr marL="0" indent="0">
              <a:lnSpc>
                <a:spcPct val="100000"/>
              </a:lnSpc>
              <a:spcBef>
                <a:spcPts val="0"/>
              </a:spcBef>
              <a:buNone/>
            </a:pPr>
            <a:r>
              <a:rPr lang="fr-FR" sz="1000" dirty="0">
                <a:ea typeface="+mn-lt"/>
                <a:cs typeface="+mn-lt"/>
              </a:rPr>
              <a:t>Mitchell, A. G. (1951). </a:t>
            </a:r>
            <a:r>
              <a:rPr lang="fr-FR" sz="1000" i="1" dirty="0" err="1">
                <a:ea typeface="+mn-lt"/>
                <a:cs typeface="+mn-lt"/>
              </a:rPr>
              <a:t>Australian</a:t>
            </a:r>
            <a:r>
              <a:rPr lang="fr-FR" sz="1000" i="1" dirty="0">
                <a:ea typeface="+mn-lt"/>
                <a:cs typeface="+mn-lt"/>
              </a:rPr>
              <a:t> English</a:t>
            </a:r>
            <a:r>
              <a:rPr lang="fr-FR" sz="1000" dirty="0">
                <a:ea typeface="+mn-lt"/>
                <a:cs typeface="+mn-lt"/>
              </a:rPr>
              <a:t>. The </a:t>
            </a:r>
            <a:r>
              <a:rPr lang="fr-FR" sz="1000" dirty="0" err="1">
                <a:ea typeface="+mn-lt"/>
                <a:cs typeface="+mn-lt"/>
              </a:rPr>
              <a:t>Australian</a:t>
            </a:r>
            <a:r>
              <a:rPr lang="fr-FR" sz="1000" dirty="0">
                <a:ea typeface="+mn-lt"/>
                <a:cs typeface="+mn-lt"/>
              </a:rPr>
              <a:t> </a:t>
            </a:r>
            <a:r>
              <a:rPr lang="fr-FR" sz="1000" dirty="0" err="1">
                <a:ea typeface="+mn-lt"/>
                <a:cs typeface="+mn-lt"/>
              </a:rPr>
              <a:t>Quarterly</a:t>
            </a:r>
            <a:r>
              <a:rPr lang="fr-FR" sz="1000" dirty="0">
                <a:ea typeface="+mn-lt"/>
                <a:cs typeface="+mn-lt"/>
              </a:rPr>
              <a:t>, 23(1), 9‑17. </a:t>
            </a:r>
            <a:endParaRPr lang="fr-FR" sz="1000" dirty="0"/>
          </a:p>
          <a:p>
            <a:pPr marL="0" indent="0">
              <a:lnSpc>
                <a:spcPct val="100000"/>
              </a:lnSpc>
              <a:spcBef>
                <a:spcPts val="0"/>
              </a:spcBef>
              <a:buNone/>
            </a:pPr>
            <a:r>
              <a:rPr lang="fr-FR" sz="1000" dirty="0">
                <a:ea typeface="+mn-lt"/>
                <a:cs typeface="+mn-lt"/>
              </a:rPr>
              <a:t>Mitchell, A. G., &amp; </a:t>
            </a:r>
            <a:r>
              <a:rPr lang="fr-FR" sz="1000" dirty="0" err="1">
                <a:ea typeface="+mn-lt"/>
                <a:cs typeface="+mn-lt"/>
              </a:rPr>
              <a:t>Delbridge</a:t>
            </a:r>
            <a:r>
              <a:rPr lang="fr-FR" sz="1000" dirty="0">
                <a:ea typeface="+mn-lt"/>
                <a:cs typeface="+mn-lt"/>
              </a:rPr>
              <a:t>, A. (1965). </a:t>
            </a:r>
            <a:r>
              <a:rPr lang="fr-FR" sz="1000" i="1" dirty="0">
                <a:ea typeface="+mn-lt"/>
                <a:cs typeface="+mn-lt"/>
              </a:rPr>
              <a:t>The </a:t>
            </a:r>
            <a:r>
              <a:rPr lang="fr-FR" sz="1000" i="1" dirty="0" err="1">
                <a:ea typeface="+mn-lt"/>
                <a:cs typeface="+mn-lt"/>
              </a:rPr>
              <a:t>Pronunciation</a:t>
            </a:r>
            <a:r>
              <a:rPr lang="fr-FR" sz="1000" i="1" dirty="0">
                <a:ea typeface="+mn-lt"/>
                <a:cs typeface="+mn-lt"/>
              </a:rPr>
              <a:t> of English in </a:t>
            </a:r>
            <a:r>
              <a:rPr lang="fr-FR" sz="1000" i="1" dirty="0" err="1">
                <a:ea typeface="+mn-lt"/>
                <a:cs typeface="+mn-lt"/>
              </a:rPr>
              <a:t>Australia</a:t>
            </a:r>
            <a:r>
              <a:rPr lang="fr-FR" sz="1000" dirty="0">
                <a:ea typeface="+mn-lt"/>
                <a:cs typeface="+mn-lt"/>
              </a:rPr>
              <a:t>. Angus &amp; Robertson. </a:t>
            </a:r>
            <a:endParaRPr lang="fr-FR" sz="1000" dirty="0"/>
          </a:p>
          <a:p>
            <a:pPr marL="0" indent="0">
              <a:lnSpc>
                <a:spcPct val="100000"/>
              </a:lnSpc>
              <a:spcBef>
                <a:spcPts val="0"/>
              </a:spcBef>
              <a:buNone/>
            </a:pPr>
            <a:r>
              <a:rPr lang="fr-FR" sz="1000" dirty="0">
                <a:ea typeface="+mn-lt"/>
                <a:cs typeface="+mn-lt"/>
              </a:rPr>
              <a:t>Moore, B. (s. d.). </a:t>
            </a:r>
            <a:r>
              <a:rPr lang="fr-FR" sz="1000" i="1" dirty="0">
                <a:ea typeface="+mn-lt"/>
                <a:cs typeface="+mn-lt"/>
              </a:rPr>
              <a:t>The </a:t>
            </a:r>
            <a:r>
              <a:rPr lang="fr-FR" sz="1000" i="1" dirty="0" err="1">
                <a:ea typeface="+mn-lt"/>
                <a:cs typeface="+mn-lt"/>
              </a:rPr>
              <a:t>vocabulary</a:t>
            </a:r>
            <a:r>
              <a:rPr lang="fr-FR" sz="1000" i="1" dirty="0">
                <a:ea typeface="+mn-lt"/>
                <a:cs typeface="+mn-lt"/>
              </a:rPr>
              <a:t> of </a:t>
            </a:r>
            <a:r>
              <a:rPr lang="fr-FR" sz="1000" i="1" dirty="0" err="1">
                <a:ea typeface="+mn-lt"/>
                <a:cs typeface="+mn-lt"/>
              </a:rPr>
              <a:t>Australian</a:t>
            </a:r>
            <a:r>
              <a:rPr lang="fr-FR" sz="1000" i="1" dirty="0">
                <a:ea typeface="+mn-lt"/>
                <a:cs typeface="+mn-lt"/>
              </a:rPr>
              <a:t> English</a:t>
            </a:r>
            <a:r>
              <a:rPr lang="fr-FR" sz="1000" dirty="0">
                <a:ea typeface="+mn-lt"/>
                <a:cs typeface="+mn-lt"/>
              </a:rPr>
              <a:t>. </a:t>
            </a:r>
            <a:r>
              <a:rPr lang="fr-FR" sz="1000" dirty="0" err="1">
                <a:ea typeface="+mn-lt"/>
                <a:cs typeface="+mn-lt"/>
              </a:rPr>
              <a:t>Australian</a:t>
            </a:r>
            <a:r>
              <a:rPr lang="fr-FR" sz="1000" dirty="0">
                <a:ea typeface="+mn-lt"/>
                <a:cs typeface="+mn-lt"/>
              </a:rPr>
              <a:t> National </a:t>
            </a:r>
            <a:r>
              <a:rPr lang="fr-FR" sz="1000" dirty="0" err="1">
                <a:ea typeface="+mn-lt"/>
                <a:cs typeface="+mn-lt"/>
              </a:rPr>
              <a:t>Dictionary</a:t>
            </a:r>
            <a:r>
              <a:rPr lang="fr-FR" sz="1000" dirty="0">
                <a:ea typeface="+mn-lt"/>
                <a:cs typeface="+mn-lt"/>
              </a:rPr>
              <a:t> Center. </a:t>
            </a:r>
            <a:endParaRPr lang="fr-FR" sz="1000" dirty="0"/>
          </a:p>
          <a:p>
            <a:pPr marL="0" indent="0">
              <a:lnSpc>
                <a:spcPct val="100000"/>
              </a:lnSpc>
              <a:spcBef>
                <a:spcPts val="0"/>
              </a:spcBef>
              <a:buNone/>
            </a:pPr>
            <a:r>
              <a:rPr lang="fr-FR" sz="1000" dirty="0">
                <a:ea typeface="+mn-lt"/>
                <a:cs typeface="+mn-lt"/>
              </a:rPr>
              <a:t>Peters &amp; </a:t>
            </a:r>
            <a:r>
              <a:rPr lang="fr-FR" sz="1000" dirty="0" err="1">
                <a:ea typeface="+mn-lt"/>
                <a:cs typeface="+mn-lt"/>
              </a:rPr>
              <a:t>Delbridge</a:t>
            </a:r>
            <a:r>
              <a:rPr lang="fr-FR" sz="1000" dirty="0">
                <a:ea typeface="+mn-lt"/>
                <a:cs typeface="+mn-lt"/>
              </a:rPr>
              <a:t>. (1989). </a:t>
            </a:r>
            <a:r>
              <a:rPr lang="fr-FR" sz="1000" i="1" dirty="0">
                <a:ea typeface="+mn-lt"/>
                <a:cs typeface="+mn-lt"/>
              </a:rPr>
              <a:t>Standardisation in </a:t>
            </a:r>
            <a:r>
              <a:rPr lang="fr-FR" sz="1000" i="1" dirty="0" err="1">
                <a:ea typeface="+mn-lt"/>
                <a:cs typeface="+mn-lt"/>
              </a:rPr>
              <a:t>Australian</a:t>
            </a:r>
            <a:r>
              <a:rPr lang="fr-FR" sz="1000" i="1" dirty="0">
                <a:ea typeface="+mn-lt"/>
                <a:cs typeface="+mn-lt"/>
              </a:rPr>
              <a:t> English. In </a:t>
            </a:r>
            <a:r>
              <a:rPr lang="fr-FR" sz="1000" i="1" dirty="0" err="1">
                <a:ea typeface="+mn-lt"/>
                <a:cs typeface="+mn-lt"/>
              </a:rPr>
              <a:t>Australian</a:t>
            </a:r>
            <a:r>
              <a:rPr lang="fr-FR" sz="1000" i="1" dirty="0">
                <a:ea typeface="+mn-lt"/>
                <a:cs typeface="+mn-lt"/>
              </a:rPr>
              <a:t> English : The </a:t>
            </a:r>
            <a:r>
              <a:rPr lang="fr-FR" sz="1000" i="1" dirty="0" err="1">
                <a:ea typeface="+mn-lt"/>
                <a:cs typeface="+mn-lt"/>
              </a:rPr>
              <a:t>language</a:t>
            </a:r>
            <a:r>
              <a:rPr lang="fr-FR" sz="1000" i="1" dirty="0">
                <a:ea typeface="+mn-lt"/>
                <a:cs typeface="+mn-lt"/>
              </a:rPr>
              <a:t> of a new society</a:t>
            </a:r>
            <a:r>
              <a:rPr lang="fr-FR" sz="1000" dirty="0">
                <a:ea typeface="+mn-lt"/>
                <a:cs typeface="+mn-lt"/>
              </a:rPr>
              <a:t> (</a:t>
            </a:r>
            <a:r>
              <a:rPr lang="fr-FR" sz="1000" dirty="0" err="1">
                <a:ea typeface="+mn-lt"/>
                <a:cs typeface="+mn-lt"/>
              </a:rPr>
              <a:t>University</a:t>
            </a:r>
            <a:r>
              <a:rPr lang="fr-FR" sz="1000" dirty="0">
                <a:ea typeface="+mn-lt"/>
                <a:cs typeface="+mn-lt"/>
              </a:rPr>
              <a:t> of Queensland </a:t>
            </a:r>
            <a:r>
              <a:rPr lang="fr-FR" sz="1000" dirty="0" err="1">
                <a:ea typeface="+mn-lt"/>
                <a:cs typeface="+mn-lt"/>
              </a:rPr>
              <a:t>Press</a:t>
            </a:r>
            <a:r>
              <a:rPr lang="fr-FR" sz="1000" dirty="0">
                <a:ea typeface="+mn-lt"/>
                <a:cs typeface="+mn-lt"/>
              </a:rPr>
              <a:t>, </a:t>
            </a:r>
            <a:r>
              <a:rPr lang="fr-FR" sz="1000" dirty="0" err="1">
                <a:ea typeface="+mn-lt"/>
                <a:cs typeface="+mn-lt"/>
              </a:rPr>
              <a:t>University</a:t>
            </a:r>
            <a:r>
              <a:rPr lang="fr-FR" sz="1000" dirty="0">
                <a:ea typeface="+mn-lt"/>
                <a:cs typeface="+mn-lt"/>
              </a:rPr>
              <a:t> of Queensland </a:t>
            </a:r>
            <a:r>
              <a:rPr lang="fr-FR" sz="1000" dirty="0" err="1">
                <a:ea typeface="+mn-lt"/>
                <a:cs typeface="+mn-lt"/>
              </a:rPr>
              <a:t>Press</a:t>
            </a:r>
            <a:r>
              <a:rPr lang="fr-FR" sz="1000" dirty="0">
                <a:ea typeface="+mn-lt"/>
                <a:cs typeface="+mn-lt"/>
              </a:rPr>
              <a:t>, p. 127‑137). </a:t>
            </a:r>
            <a:endParaRPr lang="fr-FR" sz="1000" dirty="0"/>
          </a:p>
          <a:p>
            <a:pPr marL="0" indent="0">
              <a:lnSpc>
                <a:spcPct val="100000"/>
              </a:lnSpc>
              <a:spcBef>
                <a:spcPts val="0"/>
              </a:spcBef>
              <a:buNone/>
            </a:pPr>
            <a:r>
              <a:rPr lang="fr-FR" sz="1000" dirty="0" err="1">
                <a:ea typeface="+mn-lt"/>
                <a:cs typeface="+mn-lt"/>
              </a:rPr>
              <a:t>Poplack</a:t>
            </a:r>
            <a:r>
              <a:rPr lang="fr-FR" sz="1000" dirty="0">
                <a:ea typeface="+mn-lt"/>
                <a:cs typeface="+mn-lt"/>
              </a:rPr>
              <a:t>, S. (2018). </a:t>
            </a:r>
            <a:r>
              <a:rPr lang="fr-FR" sz="1000" i="1" dirty="0" err="1">
                <a:ea typeface="+mn-lt"/>
                <a:cs typeface="+mn-lt"/>
              </a:rPr>
              <a:t>Borrowing</a:t>
            </a:r>
            <a:r>
              <a:rPr lang="fr-FR" sz="1000" dirty="0">
                <a:ea typeface="+mn-lt"/>
                <a:cs typeface="+mn-lt"/>
              </a:rPr>
              <a:t>. Oxford </a:t>
            </a:r>
            <a:r>
              <a:rPr lang="fr-FR" sz="1000" dirty="0" err="1">
                <a:ea typeface="+mn-lt"/>
                <a:cs typeface="+mn-lt"/>
              </a:rPr>
              <a:t>University</a:t>
            </a:r>
            <a:r>
              <a:rPr lang="fr-FR" sz="1000" dirty="0">
                <a:ea typeface="+mn-lt"/>
                <a:cs typeface="+mn-lt"/>
              </a:rPr>
              <a:t> </a:t>
            </a:r>
            <a:r>
              <a:rPr lang="fr-FR" sz="1000" dirty="0" err="1">
                <a:ea typeface="+mn-lt"/>
                <a:cs typeface="+mn-lt"/>
              </a:rPr>
              <a:t>Press</a:t>
            </a:r>
            <a:r>
              <a:rPr lang="fr-FR" sz="1000" dirty="0">
                <a:ea typeface="+mn-lt"/>
                <a:cs typeface="+mn-lt"/>
              </a:rPr>
              <a:t>. </a:t>
            </a:r>
            <a:endParaRPr lang="fr-FR" sz="1000" dirty="0"/>
          </a:p>
          <a:p>
            <a:pPr marL="0" indent="0">
              <a:lnSpc>
                <a:spcPct val="100000"/>
              </a:lnSpc>
              <a:spcBef>
                <a:spcPts val="0"/>
              </a:spcBef>
              <a:buNone/>
            </a:pPr>
            <a:r>
              <a:rPr lang="fr-FR" sz="1000" dirty="0">
                <a:ea typeface="+mn-lt"/>
                <a:cs typeface="+mn-lt"/>
              </a:rPr>
              <a:t>Martin M., </a:t>
            </a:r>
            <a:r>
              <a:rPr lang="fr-FR" sz="1000" dirty="0" err="1">
                <a:ea typeface="+mn-lt"/>
                <a:cs typeface="+mn-lt"/>
              </a:rPr>
              <a:t>Przewozny</a:t>
            </a:r>
            <a:r>
              <a:rPr lang="fr-FR" sz="1000" dirty="0">
                <a:ea typeface="+mn-lt"/>
                <a:cs typeface="+mn-lt"/>
              </a:rPr>
              <a:t>-Desriaux A. Lexical Stress in Standard </a:t>
            </a:r>
            <a:r>
              <a:rPr lang="fr-FR" sz="1000" dirty="0" err="1">
                <a:ea typeface="+mn-lt"/>
                <a:cs typeface="+mn-lt"/>
              </a:rPr>
              <a:t>Aboriginal</a:t>
            </a:r>
            <a:r>
              <a:rPr lang="fr-FR" sz="1000" dirty="0">
                <a:ea typeface="+mn-lt"/>
                <a:cs typeface="+mn-lt"/>
              </a:rPr>
              <a:t> English: A comparative Corpus </a:t>
            </a:r>
            <a:r>
              <a:rPr lang="fr-FR" sz="1000" dirty="0" err="1">
                <a:ea typeface="+mn-lt"/>
                <a:cs typeface="+mn-lt"/>
              </a:rPr>
              <a:t>Based</a:t>
            </a:r>
            <a:r>
              <a:rPr lang="fr-FR" sz="1000" dirty="0">
                <a:ea typeface="+mn-lt"/>
                <a:cs typeface="+mn-lt"/>
              </a:rPr>
              <a:t> </a:t>
            </a:r>
            <a:r>
              <a:rPr lang="fr-FR" sz="1000" dirty="0" err="1">
                <a:ea typeface="+mn-lt"/>
                <a:cs typeface="+mn-lt"/>
              </a:rPr>
              <a:t>Account</a:t>
            </a:r>
            <a:r>
              <a:rPr lang="fr-FR" sz="1000" dirty="0">
                <a:ea typeface="+mn-lt"/>
                <a:cs typeface="+mn-lt"/>
              </a:rPr>
              <a:t> of </a:t>
            </a:r>
            <a:r>
              <a:rPr lang="fr-FR" sz="1000" dirty="0" err="1">
                <a:ea typeface="+mn-lt"/>
                <a:cs typeface="+mn-lt"/>
              </a:rPr>
              <a:t>Dictionary</a:t>
            </a:r>
            <a:r>
              <a:rPr lang="fr-FR" sz="1000" dirty="0">
                <a:ea typeface="+mn-lt"/>
                <a:cs typeface="+mn-lt"/>
              </a:rPr>
              <a:t> and </a:t>
            </a:r>
            <a:r>
              <a:rPr lang="fr-FR" sz="1000" dirty="0" err="1">
                <a:ea typeface="+mn-lt"/>
                <a:cs typeface="+mn-lt"/>
              </a:rPr>
              <a:t>Spoken</a:t>
            </a:r>
            <a:r>
              <a:rPr lang="fr-FR" sz="1000" dirty="0">
                <a:ea typeface="+mn-lt"/>
                <a:cs typeface="+mn-lt"/>
              </a:rPr>
              <a:t> Data. </a:t>
            </a:r>
            <a:r>
              <a:rPr lang="fr-FR" sz="1000" dirty="0" err="1">
                <a:ea typeface="+mn-lt"/>
                <a:cs typeface="+mn-lt"/>
              </a:rPr>
              <a:t>Phonology</a:t>
            </a:r>
            <a:r>
              <a:rPr lang="fr-FR" sz="1000" dirty="0">
                <a:ea typeface="+mn-lt"/>
                <a:cs typeface="+mn-lt"/>
              </a:rPr>
              <a:t> of </a:t>
            </a:r>
            <a:r>
              <a:rPr lang="fr-FR" sz="1000" dirty="0" err="1">
                <a:ea typeface="+mn-lt"/>
                <a:cs typeface="+mn-lt"/>
              </a:rPr>
              <a:t>Contemporary</a:t>
            </a:r>
            <a:r>
              <a:rPr lang="fr-FR" sz="1000" dirty="0">
                <a:ea typeface="+mn-lt"/>
                <a:cs typeface="+mn-lt"/>
              </a:rPr>
              <a:t> English 2021 (PAC2021), </a:t>
            </a:r>
            <a:r>
              <a:rPr lang="fr-FR" sz="1000" dirty="0" err="1">
                <a:ea typeface="+mn-lt"/>
                <a:cs typeface="+mn-lt"/>
              </a:rPr>
              <a:t>Phonology</a:t>
            </a:r>
            <a:r>
              <a:rPr lang="fr-FR" sz="1000" dirty="0">
                <a:ea typeface="+mn-lt"/>
                <a:cs typeface="+mn-lt"/>
              </a:rPr>
              <a:t> of </a:t>
            </a:r>
            <a:r>
              <a:rPr lang="fr-FR" sz="1000" dirty="0" err="1">
                <a:ea typeface="+mn-lt"/>
                <a:cs typeface="+mn-lt"/>
              </a:rPr>
              <a:t>Contemporary</a:t>
            </a:r>
            <a:r>
              <a:rPr lang="fr-FR" sz="1000" dirty="0">
                <a:ea typeface="+mn-lt"/>
                <a:cs typeface="+mn-lt"/>
              </a:rPr>
              <a:t> English - Phonologie de l'Anglais Contemporain, Sep 2021, Toulouse and Online, France. ⟨hal-03524481⟩</a:t>
            </a:r>
            <a:endParaRPr lang="fr-FR" sz="1000" dirty="0"/>
          </a:p>
          <a:p>
            <a:pPr marL="0" indent="0">
              <a:lnSpc>
                <a:spcPct val="100000"/>
              </a:lnSpc>
              <a:spcBef>
                <a:spcPts val="0"/>
              </a:spcBef>
              <a:buNone/>
            </a:pPr>
            <a:r>
              <a:rPr lang="fr-FR" sz="1000" dirty="0" err="1">
                <a:ea typeface="+mn-lt"/>
                <a:cs typeface="+mn-lt"/>
              </a:rPr>
              <a:t>Przewozny</a:t>
            </a:r>
            <a:r>
              <a:rPr lang="fr-FR" sz="1000" dirty="0">
                <a:ea typeface="+mn-lt"/>
                <a:cs typeface="+mn-lt"/>
              </a:rPr>
              <a:t>-Desriaux, A. (2016). </a:t>
            </a:r>
            <a:r>
              <a:rPr lang="fr-FR" sz="1000" i="1" dirty="0">
                <a:ea typeface="+mn-lt"/>
                <a:cs typeface="+mn-lt"/>
              </a:rPr>
              <a:t>La Langue des Australiens : Genèse et description de l’anglais australien contemporain</a:t>
            </a:r>
            <a:r>
              <a:rPr lang="fr-FR" sz="1000" dirty="0">
                <a:ea typeface="+mn-lt"/>
                <a:cs typeface="+mn-lt"/>
              </a:rPr>
              <a:t> (Lambert-Lucas) [Computer software]. Lambert-Lucas. </a:t>
            </a:r>
            <a:endParaRPr lang="fr-FR" sz="1000" dirty="0"/>
          </a:p>
          <a:p>
            <a:pPr marL="0" indent="0">
              <a:lnSpc>
                <a:spcPct val="100000"/>
              </a:lnSpc>
              <a:spcBef>
                <a:spcPts val="0"/>
              </a:spcBef>
              <a:buNone/>
            </a:pPr>
            <a:r>
              <a:rPr lang="fr-FR" sz="1000" dirty="0" err="1">
                <a:ea typeface="+mn-lt"/>
                <a:cs typeface="+mn-lt"/>
              </a:rPr>
              <a:t>Ramson</a:t>
            </a:r>
            <a:r>
              <a:rPr lang="fr-FR" sz="1000" dirty="0">
                <a:ea typeface="+mn-lt"/>
                <a:cs typeface="+mn-lt"/>
              </a:rPr>
              <a:t>, W. S. (1965). </a:t>
            </a:r>
            <a:r>
              <a:rPr lang="fr-FR" sz="1000" i="1" dirty="0" err="1">
                <a:ea typeface="+mn-lt"/>
                <a:cs typeface="+mn-lt"/>
              </a:rPr>
              <a:t>Australian</a:t>
            </a:r>
            <a:r>
              <a:rPr lang="fr-FR" sz="1000" i="1" dirty="0">
                <a:ea typeface="+mn-lt"/>
                <a:cs typeface="+mn-lt"/>
              </a:rPr>
              <a:t> English—An </a:t>
            </a:r>
            <a:r>
              <a:rPr lang="fr-FR" sz="1000" i="1" dirty="0" err="1">
                <a:ea typeface="+mn-lt"/>
                <a:cs typeface="+mn-lt"/>
              </a:rPr>
              <a:t>Historical</a:t>
            </a:r>
            <a:r>
              <a:rPr lang="fr-FR" sz="1000" i="1" dirty="0">
                <a:ea typeface="+mn-lt"/>
                <a:cs typeface="+mn-lt"/>
              </a:rPr>
              <a:t> </a:t>
            </a:r>
            <a:r>
              <a:rPr lang="fr-FR" sz="1000" i="1" dirty="0" err="1">
                <a:ea typeface="+mn-lt"/>
                <a:cs typeface="+mn-lt"/>
              </a:rPr>
              <a:t>Study</a:t>
            </a:r>
            <a:r>
              <a:rPr lang="fr-FR" sz="1000" i="1" dirty="0">
                <a:ea typeface="+mn-lt"/>
                <a:cs typeface="+mn-lt"/>
              </a:rPr>
              <a:t> of the </a:t>
            </a:r>
            <a:r>
              <a:rPr lang="fr-FR" sz="1000" i="1" dirty="0" err="1">
                <a:ea typeface="+mn-lt"/>
                <a:cs typeface="+mn-lt"/>
              </a:rPr>
              <a:t>Vocabulary</a:t>
            </a:r>
            <a:r>
              <a:rPr lang="fr-FR" sz="1000" i="1" dirty="0">
                <a:ea typeface="+mn-lt"/>
                <a:cs typeface="+mn-lt"/>
              </a:rPr>
              <a:t> 1788—1898</a:t>
            </a:r>
            <a:r>
              <a:rPr lang="fr-FR" sz="1000" dirty="0">
                <a:ea typeface="+mn-lt"/>
                <a:cs typeface="+mn-lt"/>
              </a:rPr>
              <a:t> (</a:t>
            </a:r>
            <a:r>
              <a:rPr lang="fr-FR" sz="1000" dirty="0" err="1">
                <a:ea typeface="+mn-lt"/>
                <a:cs typeface="+mn-lt"/>
              </a:rPr>
              <a:t>Australian</a:t>
            </a:r>
            <a:r>
              <a:rPr lang="fr-FR" sz="1000" dirty="0">
                <a:ea typeface="+mn-lt"/>
                <a:cs typeface="+mn-lt"/>
              </a:rPr>
              <a:t> National </a:t>
            </a:r>
            <a:r>
              <a:rPr lang="fr-FR" sz="1000" dirty="0" err="1">
                <a:ea typeface="+mn-lt"/>
                <a:cs typeface="+mn-lt"/>
              </a:rPr>
              <a:t>University</a:t>
            </a:r>
            <a:r>
              <a:rPr lang="fr-FR" sz="1000" dirty="0">
                <a:ea typeface="+mn-lt"/>
                <a:cs typeface="+mn-lt"/>
              </a:rPr>
              <a:t> </a:t>
            </a:r>
            <a:r>
              <a:rPr lang="fr-FR" sz="1000" dirty="0" err="1">
                <a:ea typeface="+mn-lt"/>
                <a:cs typeface="+mn-lt"/>
              </a:rPr>
              <a:t>Press</a:t>
            </a:r>
            <a:r>
              <a:rPr lang="fr-FR" sz="1000" dirty="0">
                <a:ea typeface="+mn-lt"/>
                <a:cs typeface="+mn-lt"/>
              </a:rPr>
              <a:t>) [Computer software]. </a:t>
            </a:r>
            <a:r>
              <a:rPr lang="fr-FR" sz="1000" dirty="0" err="1">
                <a:ea typeface="+mn-lt"/>
                <a:cs typeface="+mn-lt"/>
              </a:rPr>
              <a:t>Australian</a:t>
            </a:r>
            <a:r>
              <a:rPr lang="fr-FR" sz="1000" dirty="0">
                <a:ea typeface="+mn-lt"/>
                <a:cs typeface="+mn-lt"/>
              </a:rPr>
              <a:t> National </a:t>
            </a:r>
            <a:r>
              <a:rPr lang="fr-FR" sz="1000" dirty="0" err="1">
                <a:ea typeface="+mn-lt"/>
                <a:cs typeface="+mn-lt"/>
              </a:rPr>
              <a:t>University</a:t>
            </a:r>
            <a:r>
              <a:rPr lang="fr-FR" sz="1000" dirty="0">
                <a:ea typeface="+mn-lt"/>
                <a:cs typeface="+mn-lt"/>
              </a:rPr>
              <a:t> </a:t>
            </a:r>
            <a:r>
              <a:rPr lang="fr-FR" sz="1000" dirty="0" err="1">
                <a:ea typeface="+mn-lt"/>
                <a:cs typeface="+mn-lt"/>
              </a:rPr>
              <a:t>Press</a:t>
            </a:r>
            <a:r>
              <a:rPr lang="fr-FR" sz="1000" dirty="0">
                <a:ea typeface="+mn-lt"/>
                <a:cs typeface="+mn-lt"/>
              </a:rPr>
              <a:t>. </a:t>
            </a:r>
            <a:endParaRPr lang="fr-FR" sz="1000" dirty="0"/>
          </a:p>
          <a:p>
            <a:pPr marL="0" indent="0">
              <a:lnSpc>
                <a:spcPct val="100000"/>
              </a:lnSpc>
              <a:spcBef>
                <a:spcPts val="0"/>
              </a:spcBef>
              <a:buNone/>
            </a:pPr>
            <a:r>
              <a:rPr lang="fr-FR" sz="1000" dirty="0">
                <a:ea typeface="+mn-lt"/>
                <a:cs typeface="+mn-lt"/>
              </a:rPr>
              <a:t>Thierry, S. (2020). </a:t>
            </a:r>
            <a:r>
              <a:rPr lang="fr-FR" sz="1000" i="1" dirty="0">
                <a:ea typeface="+mn-lt"/>
                <a:cs typeface="+mn-lt"/>
              </a:rPr>
              <a:t>Intégrations phonétiques et phonologiques des emprunts lexicaux faits aux langues aborigènes dans la variété d’anglais australien standard contemporain</a:t>
            </a:r>
            <a:r>
              <a:rPr lang="fr-FR" sz="1000" dirty="0">
                <a:ea typeface="+mn-lt"/>
                <a:cs typeface="+mn-lt"/>
              </a:rPr>
              <a:t> (p. 156) [Mémoire de Master 2]. Université de Tours. </a:t>
            </a:r>
            <a:r>
              <a:rPr lang="fr-FR" sz="1000" dirty="0">
                <a:ea typeface="+mn-lt"/>
                <a:cs typeface="+mn-lt"/>
                <a:hlinkClick r:id="rId4"/>
              </a:rPr>
              <a:t>http://memoires.scd.univ-tours.fr/index.php?fichier=Linguistique/Master2/2020LING_M2_Thierry_Stefany.pdf</a:t>
            </a:r>
            <a:r>
              <a:rPr lang="fr-FR" sz="1000" dirty="0">
                <a:ea typeface="+mn-lt"/>
                <a:cs typeface="+mn-lt"/>
              </a:rPr>
              <a:t> </a:t>
            </a:r>
            <a:endParaRPr lang="fr-FR" sz="1000" dirty="0"/>
          </a:p>
          <a:p>
            <a:pPr marL="0" indent="0">
              <a:lnSpc>
                <a:spcPct val="100000"/>
              </a:lnSpc>
              <a:spcBef>
                <a:spcPts val="0"/>
              </a:spcBef>
              <a:buNone/>
            </a:pPr>
            <a:r>
              <a:rPr lang="fr-FR" sz="1000" dirty="0">
                <a:ea typeface="+mn-lt"/>
                <a:cs typeface="+mn-lt"/>
              </a:rPr>
              <a:t>Troy, J. (1990). </a:t>
            </a:r>
            <a:r>
              <a:rPr lang="fr-FR" sz="1000" i="1" dirty="0" err="1">
                <a:ea typeface="+mn-lt"/>
                <a:cs typeface="+mn-lt"/>
              </a:rPr>
              <a:t>Australian</a:t>
            </a:r>
            <a:r>
              <a:rPr lang="fr-FR" sz="1000" i="1" dirty="0">
                <a:ea typeface="+mn-lt"/>
                <a:cs typeface="+mn-lt"/>
              </a:rPr>
              <a:t> </a:t>
            </a:r>
            <a:r>
              <a:rPr lang="fr-FR" sz="1000" i="1" dirty="0" err="1">
                <a:ea typeface="+mn-lt"/>
                <a:cs typeface="+mn-lt"/>
              </a:rPr>
              <a:t>Aboriginal</a:t>
            </a:r>
            <a:r>
              <a:rPr lang="fr-FR" sz="1000" i="1" dirty="0">
                <a:ea typeface="+mn-lt"/>
                <a:cs typeface="+mn-lt"/>
              </a:rPr>
              <a:t> Contact </a:t>
            </a:r>
            <a:r>
              <a:rPr lang="fr-FR" sz="1000" i="1" dirty="0" err="1">
                <a:ea typeface="+mn-lt"/>
                <a:cs typeface="+mn-lt"/>
              </a:rPr>
              <a:t>with</a:t>
            </a:r>
            <a:r>
              <a:rPr lang="fr-FR" sz="1000" i="1" dirty="0">
                <a:ea typeface="+mn-lt"/>
                <a:cs typeface="+mn-lt"/>
              </a:rPr>
              <a:t> the English </a:t>
            </a:r>
            <a:r>
              <a:rPr lang="fr-FR" sz="1000" i="1" dirty="0" err="1">
                <a:ea typeface="+mn-lt"/>
                <a:cs typeface="+mn-lt"/>
              </a:rPr>
              <a:t>Language</a:t>
            </a:r>
            <a:r>
              <a:rPr lang="fr-FR" sz="1000" i="1" dirty="0">
                <a:ea typeface="+mn-lt"/>
                <a:cs typeface="+mn-lt"/>
              </a:rPr>
              <a:t> in New South Wales : 1788 to 1845</a:t>
            </a:r>
            <a:r>
              <a:rPr lang="fr-FR" sz="1000" dirty="0">
                <a:ea typeface="+mn-lt"/>
                <a:cs typeface="+mn-lt"/>
              </a:rPr>
              <a:t>. Pacific </a:t>
            </a:r>
            <a:r>
              <a:rPr lang="fr-FR" sz="1000" dirty="0" err="1">
                <a:ea typeface="+mn-lt"/>
                <a:cs typeface="+mn-lt"/>
              </a:rPr>
              <a:t>Linguistics</a:t>
            </a:r>
            <a:r>
              <a:rPr lang="fr-FR" sz="1000" dirty="0">
                <a:ea typeface="+mn-lt"/>
                <a:cs typeface="+mn-lt"/>
              </a:rPr>
              <a:t>. </a:t>
            </a:r>
            <a:endParaRPr lang="fr-FR" sz="1000" dirty="0"/>
          </a:p>
          <a:p>
            <a:pPr marL="0" indent="0">
              <a:lnSpc>
                <a:spcPct val="100000"/>
              </a:lnSpc>
              <a:spcBef>
                <a:spcPts val="0"/>
              </a:spcBef>
              <a:buNone/>
            </a:pPr>
            <a:r>
              <a:rPr lang="fr-FR" sz="1000" dirty="0" err="1">
                <a:ea typeface="+mn-lt"/>
                <a:cs typeface="+mn-lt"/>
              </a:rPr>
              <a:t>Treffers</a:t>
            </a:r>
            <a:r>
              <a:rPr lang="fr-FR" sz="1000" dirty="0">
                <a:ea typeface="+mn-lt"/>
                <a:cs typeface="+mn-lt"/>
              </a:rPr>
              <a:t>-Daller, J. (2007). </a:t>
            </a:r>
            <a:r>
              <a:rPr lang="fr-FR" sz="1000" i="1" dirty="0" err="1">
                <a:ea typeface="+mn-lt"/>
                <a:cs typeface="+mn-lt"/>
              </a:rPr>
              <a:t>Borrowing</a:t>
            </a:r>
            <a:r>
              <a:rPr lang="fr-FR" sz="1000" dirty="0">
                <a:ea typeface="+mn-lt"/>
                <a:cs typeface="+mn-lt"/>
              </a:rPr>
              <a:t>. John Benjamins </a:t>
            </a:r>
            <a:r>
              <a:rPr lang="fr-FR" sz="1000" dirty="0" err="1">
                <a:ea typeface="+mn-lt"/>
                <a:cs typeface="+mn-lt"/>
              </a:rPr>
              <a:t>Publishing</a:t>
            </a:r>
            <a:r>
              <a:rPr lang="fr-FR" sz="1000" dirty="0">
                <a:ea typeface="+mn-lt"/>
                <a:cs typeface="+mn-lt"/>
              </a:rPr>
              <a:t> </a:t>
            </a:r>
            <a:r>
              <a:rPr lang="fr-FR" sz="1000" dirty="0" err="1">
                <a:ea typeface="+mn-lt"/>
                <a:cs typeface="+mn-lt"/>
              </a:rPr>
              <a:t>Company</a:t>
            </a:r>
            <a:r>
              <a:rPr lang="fr-FR" sz="1000" dirty="0">
                <a:ea typeface="+mn-lt"/>
                <a:cs typeface="+mn-lt"/>
              </a:rPr>
              <a:t>, </a:t>
            </a:r>
            <a:r>
              <a:rPr lang="fr-FR" sz="1000" dirty="0" err="1">
                <a:ea typeface="+mn-lt"/>
                <a:cs typeface="+mn-lt"/>
              </a:rPr>
              <a:t>Handbook</a:t>
            </a:r>
            <a:r>
              <a:rPr lang="fr-FR" sz="1000" dirty="0">
                <a:ea typeface="+mn-lt"/>
                <a:cs typeface="+mn-lt"/>
              </a:rPr>
              <a:t> of </a:t>
            </a:r>
            <a:r>
              <a:rPr lang="fr-FR" sz="1000" dirty="0" err="1">
                <a:ea typeface="+mn-lt"/>
                <a:cs typeface="+mn-lt"/>
              </a:rPr>
              <a:t>Pragmatics</a:t>
            </a:r>
            <a:r>
              <a:rPr lang="fr-FR" sz="1000" dirty="0">
                <a:ea typeface="+mn-lt"/>
                <a:cs typeface="+mn-lt"/>
              </a:rPr>
              <a:t>. </a:t>
            </a:r>
            <a:endParaRPr lang="fr-FR" sz="1000" dirty="0"/>
          </a:p>
        </p:txBody>
      </p:sp>
      <p:sp>
        <p:nvSpPr>
          <p:cNvPr id="3" name="Espace réservé du pied de page 2">
            <a:extLst>
              <a:ext uri="{FF2B5EF4-FFF2-40B4-BE49-F238E27FC236}">
                <a16:creationId xmlns:a16="http://schemas.microsoft.com/office/drawing/2014/main" id="{B4DCA700-4039-EE92-6256-8EE5B66E72D6}"/>
              </a:ext>
            </a:extLst>
          </p:cNvPr>
          <p:cNvSpPr>
            <a:spLocks noGrp="1"/>
          </p:cNvSpPr>
          <p:nvPr>
            <p:ph type="ftr" sz="quarter" idx="11"/>
          </p:nvPr>
        </p:nvSpPr>
        <p:spPr>
          <a:xfrm>
            <a:off x="2995188" y="6510007"/>
            <a:ext cx="6201624" cy="365125"/>
          </a:xfrm>
        </p:spPr>
        <p:txBody>
          <a:bodyPr/>
          <a:lstStyle/>
          <a:p>
            <a:r>
              <a:rPr lang="en-US" sz="700" dirty="0" err="1"/>
              <a:t>Marjolaine</a:t>
            </a:r>
            <a:r>
              <a:rPr lang="en-US" sz="700" dirty="0"/>
              <a:t> </a:t>
            </a:r>
            <a:r>
              <a:rPr lang="en-US" sz="800" dirty="0"/>
              <a:t>MARTIN</a:t>
            </a:r>
            <a:r>
              <a:rPr lang="en-US" sz="700" dirty="0"/>
              <a:t>, Stéfany THIERRY - LLL University of Tours - Do not share on social media</a:t>
            </a:r>
          </a:p>
        </p:txBody>
      </p:sp>
      <p:sp>
        <p:nvSpPr>
          <p:cNvPr id="4" name="Espace réservé du numéro de diapositive 3">
            <a:extLst>
              <a:ext uri="{FF2B5EF4-FFF2-40B4-BE49-F238E27FC236}">
                <a16:creationId xmlns:a16="http://schemas.microsoft.com/office/drawing/2014/main" id="{FF9E4433-B709-AF21-5520-B679A7D00C75}"/>
              </a:ext>
            </a:extLst>
          </p:cNvPr>
          <p:cNvSpPr>
            <a:spLocks noGrp="1"/>
          </p:cNvSpPr>
          <p:nvPr>
            <p:ph type="sldNum" sz="quarter" idx="12"/>
          </p:nvPr>
        </p:nvSpPr>
        <p:spPr/>
        <p:txBody>
          <a:bodyPr/>
          <a:lstStyle/>
          <a:p>
            <a:fld id="{B2DC25EE-239B-4C5F-AAD1-255A7D5F1EE2}" type="slidenum">
              <a:rPr lang="en-US" smtClean="0"/>
              <a:t>31</a:t>
            </a:fld>
            <a:endParaRPr lang="en-US"/>
          </a:p>
        </p:txBody>
      </p:sp>
    </p:spTree>
    <p:extLst>
      <p:ext uri="{BB962C8B-B14F-4D97-AF65-F5344CB8AC3E}">
        <p14:creationId xmlns:p14="http://schemas.microsoft.com/office/powerpoint/2010/main" val="8358540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F76ACFA-6B7B-DF4C-A8C2-A40386C4B8F5}"/>
              </a:ext>
            </a:extLst>
          </p:cNvPr>
          <p:cNvSpPr>
            <a:spLocks noGrp="1"/>
          </p:cNvSpPr>
          <p:nvPr>
            <p:ph type="title"/>
          </p:nvPr>
        </p:nvSpPr>
        <p:spPr/>
        <p:txBody>
          <a:bodyPr/>
          <a:lstStyle/>
          <a:p>
            <a:r>
              <a:rPr lang="en-AU" dirty="0"/>
              <a:t>Reference books – ILA </a:t>
            </a:r>
          </a:p>
        </p:txBody>
      </p:sp>
      <p:sp>
        <p:nvSpPr>
          <p:cNvPr id="3" name="Espace réservé du contenu 2">
            <a:extLst>
              <a:ext uri="{FF2B5EF4-FFF2-40B4-BE49-F238E27FC236}">
                <a16:creationId xmlns:a16="http://schemas.microsoft.com/office/drawing/2014/main" id="{68B0576E-365D-BEC2-A424-E3DE19E0AFBD}"/>
              </a:ext>
            </a:extLst>
          </p:cNvPr>
          <p:cNvSpPr>
            <a:spLocks noGrp="1"/>
          </p:cNvSpPr>
          <p:nvPr>
            <p:ph idx="1"/>
          </p:nvPr>
        </p:nvSpPr>
        <p:spPr>
          <a:xfrm>
            <a:off x="662381" y="2145670"/>
            <a:ext cx="11237176" cy="4163689"/>
          </a:xfrm>
        </p:spPr>
        <p:txBody>
          <a:bodyPr>
            <a:normAutofit fontScale="40000" lnSpcReduction="20000"/>
          </a:bodyPr>
          <a:lstStyle/>
          <a:p>
            <a:r>
              <a:rPr lang="fr-FR" dirty="0">
                <a:effectLst/>
              </a:rPr>
              <a:t>Austin, P. K. (2013). </a:t>
            </a:r>
            <a:r>
              <a:rPr lang="fr-FR" i="1" dirty="0">
                <a:effectLst/>
              </a:rPr>
              <a:t>A </a:t>
            </a:r>
            <a:r>
              <a:rPr lang="fr-FR" i="1" dirty="0" err="1">
                <a:effectLst/>
              </a:rPr>
              <a:t>dictionary</a:t>
            </a:r>
            <a:r>
              <a:rPr lang="fr-FR" i="1" dirty="0">
                <a:effectLst/>
              </a:rPr>
              <a:t> of </a:t>
            </a:r>
            <a:r>
              <a:rPr lang="fr-FR" i="1" dirty="0" err="1">
                <a:effectLst/>
              </a:rPr>
              <a:t>Diyari</a:t>
            </a:r>
            <a:r>
              <a:rPr lang="fr-FR" i="1" dirty="0">
                <a:effectLst/>
              </a:rPr>
              <a:t>, South </a:t>
            </a:r>
            <a:r>
              <a:rPr lang="fr-FR" i="1" dirty="0" err="1">
                <a:effectLst/>
              </a:rPr>
              <a:t>Australia</a:t>
            </a:r>
            <a:r>
              <a:rPr lang="fr-FR" dirty="0">
                <a:effectLst/>
              </a:rPr>
              <a:t>. SOAS.</a:t>
            </a:r>
          </a:p>
          <a:p>
            <a:pPr>
              <a:lnSpc>
                <a:spcPct val="120000"/>
              </a:lnSpc>
              <a:spcBef>
                <a:spcPts val="0"/>
              </a:spcBef>
            </a:pPr>
            <a:r>
              <a:rPr lang="fr-FR" dirty="0">
                <a:effectLst/>
              </a:rPr>
              <a:t>Breen, G. (s. d.). Introduction. In </a:t>
            </a:r>
            <a:r>
              <a:rPr lang="fr-FR" i="1" dirty="0">
                <a:effectLst/>
              </a:rPr>
              <a:t>Innamincka </a:t>
            </a:r>
            <a:r>
              <a:rPr lang="fr-FR" i="1" dirty="0" err="1">
                <a:effectLst/>
              </a:rPr>
              <a:t>Words</a:t>
            </a:r>
            <a:r>
              <a:rPr lang="fr-FR" i="1" dirty="0">
                <a:effectLst/>
              </a:rPr>
              <a:t> ; </a:t>
            </a:r>
            <a:r>
              <a:rPr lang="fr-FR" i="1" dirty="0" err="1">
                <a:effectLst/>
              </a:rPr>
              <a:t>Yandruwandha</a:t>
            </a:r>
            <a:r>
              <a:rPr lang="fr-FR" i="1" dirty="0">
                <a:effectLst/>
              </a:rPr>
              <a:t> </a:t>
            </a:r>
            <a:r>
              <a:rPr lang="fr-FR" i="1" dirty="0" err="1">
                <a:effectLst/>
              </a:rPr>
              <a:t>dictionary</a:t>
            </a:r>
            <a:r>
              <a:rPr lang="fr-FR" i="1" dirty="0">
                <a:effectLst/>
              </a:rPr>
              <a:t> and stories</a:t>
            </a:r>
            <a:r>
              <a:rPr lang="fr-FR" dirty="0">
                <a:effectLst/>
              </a:rPr>
              <a:t>. ANU </a:t>
            </a:r>
            <a:r>
              <a:rPr lang="fr-FR" dirty="0" err="1">
                <a:effectLst/>
              </a:rPr>
              <a:t>Press</a:t>
            </a:r>
            <a:r>
              <a:rPr lang="fr-FR" dirty="0">
                <a:effectLst/>
              </a:rPr>
              <a:t>.</a:t>
            </a:r>
          </a:p>
          <a:p>
            <a:pPr>
              <a:lnSpc>
                <a:spcPct val="120000"/>
              </a:lnSpc>
              <a:spcBef>
                <a:spcPts val="0"/>
              </a:spcBef>
            </a:pPr>
            <a:r>
              <a:rPr lang="fr-FR" dirty="0" err="1">
                <a:effectLst/>
              </a:rPr>
              <a:t>Capell</a:t>
            </a:r>
            <a:r>
              <a:rPr lang="fr-FR" dirty="0">
                <a:effectLst/>
              </a:rPr>
              <a:t>, A. (1942). </a:t>
            </a:r>
            <a:r>
              <a:rPr lang="fr-FR" i="1" dirty="0" err="1">
                <a:effectLst/>
              </a:rPr>
              <a:t>Languages</a:t>
            </a:r>
            <a:r>
              <a:rPr lang="fr-FR" i="1" dirty="0">
                <a:effectLst/>
              </a:rPr>
              <a:t> of Arnhem Land, North </a:t>
            </a:r>
            <a:r>
              <a:rPr lang="fr-FR" i="1" dirty="0" err="1">
                <a:effectLst/>
              </a:rPr>
              <a:t>Australia</a:t>
            </a:r>
            <a:r>
              <a:rPr lang="fr-FR" dirty="0">
                <a:effectLst/>
              </a:rPr>
              <a:t>. </a:t>
            </a:r>
            <a:r>
              <a:rPr lang="fr-FR" i="1" dirty="0">
                <a:effectLst/>
              </a:rPr>
              <a:t>12</a:t>
            </a:r>
            <a:r>
              <a:rPr lang="fr-FR" dirty="0">
                <a:effectLst/>
              </a:rPr>
              <a:t>(4), 364‑392.</a:t>
            </a:r>
          </a:p>
          <a:p>
            <a:pPr>
              <a:lnSpc>
                <a:spcPct val="120000"/>
              </a:lnSpc>
              <a:spcBef>
                <a:spcPts val="0"/>
              </a:spcBef>
            </a:pPr>
            <a:r>
              <a:rPr lang="fr-FR" dirty="0">
                <a:effectLst/>
              </a:rPr>
              <a:t>Carroll, P. J. (1976). </a:t>
            </a:r>
            <a:r>
              <a:rPr lang="fr-FR" i="1" dirty="0">
                <a:effectLst/>
              </a:rPr>
              <a:t>KUNWINJKU A </a:t>
            </a:r>
            <a:r>
              <a:rPr lang="fr-FR" i="1" dirty="0" err="1">
                <a:effectLst/>
              </a:rPr>
              <a:t>Language</a:t>
            </a:r>
            <a:r>
              <a:rPr lang="fr-FR" i="1" dirty="0">
                <a:effectLst/>
              </a:rPr>
              <a:t> of Western Arnhem Land</a:t>
            </a:r>
            <a:r>
              <a:rPr lang="fr-FR" dirty="0">
                <a:effectLst/>
              </a:rPr>
              <a:t>. The </a:t>
            </a:r>
            <a:r>
              <a:rPr lang="fr-FR" dirty="0" err="1">
                <a:effectLst/>
              </a:rPr>
              <a:t>Australian</a:t>
            </a:r>
            <a:r>
              <a:rPr lang="fr-FR" dirty="0">
                <a:effectLst/>
              </a:rPr>
              <a:t> National </a:t>
            </a:r>
            <a:r>
              <a:rPr lang="fr-FR" dirty="0" err="1">
                <a:effectLst/>
              </a:rPr>
              <a:t>University</a:t>
            </a:r>
            <a:r>
              <a:rPr lang="fr-FR" dirty="0">
                <a:effectLst/>
              </a:rPr>
              <a:t>.</a:t>
            </a:r>
          </a:p>
          <a:p>
            <a:pPr>
              <a:lnSpc>
                <a:spcPct val="120000"/>
              </a:lnSpc>
              <a:spcBef>
                <a:spcPts val="0"/>
              </a:spcBef>
            </a:pPr>
            <a:r>
              <a:rPr lang="fr-FR" dirty="0">
                <a:effectLst/>
              </a:rPr>
              <a:t>Dixon, R. M. W. (2009). </a:t>
            </a:r>
            <a:r>
              <a:rPr lang="fr-FR" i="1" dirty="0">
                <a:effectLst/>
              </a:rPr>
              <a:t>The Dyirbal </a:t>
            </a:r>
            <a:r>
              <a:rPr lang="fr-FR" i="1" dirty="0" err="1">
                <a:effectLst/>
              </a:rPr>
              <a:t>language</a:t>
            </a:r>
            <a:r>
              <a:rPr lang="fr-FR" i="1" dirty="0">
                <a:effectLst/>
              </a:rPr>
              <a:t> </a:t>
            </a:r>
            <a:r>
              <a:rPr lang="fr-FR" i="1" dirty="0" err="1">
                <a:effectLst/>
              </a:rPr>
              <a:t>oj</a:t>
            </a:r>
            <a:r>
              <a:rPr lang="fr-FR" i="1" dirty="0">
                <a:effectLst/>
              </a:rPr>
              <a:t> North Queensland</a:t>
            </a:r>
            <a:r>
              <a:rPr lang="fr-FR" dirty="0">
                <a:effectLst/>
              </a:rPr>
              <a:t>. Cambridge </a:t>
            </a:r>
            <a:r>
              <a:rPr lang="fr-FR" dirty="0" err="1">
                <a:effectLst/>
              </a:rPr>
              <a:t>University</a:t>
            </a:r>
            <a:r>
              <a:rPr lang="fr-FR" dirty="0">
                <a:effectLst/>
              </a:rPr>
              <a:t> </a:t>
            </a:r>
            <a:r>
              <a:rPr lang="fr-FR" dirty="0" err="1">
                <a:effectLst/>
              </a:rPr>
              <a:t>Press</a:t>
            </a:r>
            <a:r>
              <a:rPr lang="fr-FR" dirty="0">
                <a:effectLst/>
              </a:rPr>
              <a:t>.</a:t>
            </a:r>
          </a:p>
          <a:p>
            <a:pPr>
              <a:lnSpc>
                <a:spcPct val="120000"/>
              </a:lnSpc>
              <a:spcBef>
                <a:spcPts val="0"/>
              </a:spcBef>
            </a:pPr>
            <a:r>
              <a:rPr lang="fr-FR" dirty="0">
                <a:effectLst/>
              </a:rPr>
              <a:t>Douglas, W. H. (1988). </a:t>
            </a:r>
            <a:r>
              <a:rPr lang="fr-FR" i="1" dirty="0">
                <a:effectLst/>
              </a:rPr>
              <a:t>An </a:t>
            </a:r>
            <a:r>
              <a:rPr lang="fr-FR" i="1" dirty="0" err="1">
                <a:effectLst/>
              </a:rPr>
              <a:t>introductory</a:t>
            </a:r>
            <a:r>
              <a:rPr lang="fr-FR" i="1" dirty="0">
                <a:effectLst/>
              </a:rPr>
              <a:t> </a:t>
            </a:r>
            <a:r>
              <a:rPr lang="fr-FR" i="1" dirty="0" err="1">
                <a:effectLst/>
              </a:rPr>
              <a:t>dictionary</a:t>
            </a:r>
            <a:r>
              <a:rPr lang="fr-FR" i="1" dirty="0">
                <a:effectLst/>
              </a:rPr>
              <a:t> of the Western </a:t>
            </a:r>
            <a:r>
              <a:rPr lang="fr-FR" i="1" dirty="0" err="1">
                <a:effectLst/>
              </a:rPr>
              <a:t>Desert</a:t>
            </a:r>
            <a:r>
              <a:rPr lang="fr-FR" i="1" dirty="0">
                <a:effectLst/>
              </a:rPr>
              <a:t> </a:t>
            </a:r>
            <a:r>
              <a:rPr lang="fr-FR" i="1" dirty="0" err="1">
                <a:effectLst/>
              </a:rPr>
              <a:t>language</a:t>
            </a:r>
            <a:r>
              <a:rPr lang="fr-FR" dirty="0">
                <a:effectLst/>
              </a:rPr>
              <a:t>. Edith Cowan </a:t>
            </a:r>
            <a:r>
              <a:rPr lang="fr-FR" dirty="0" err="1">
                <a:effectLst/>
              </a:rPr>
              <a:t>University</a:t>
            </a:r>
            <a:r>
              <a:rPr lang="fr-FR" dirty="0">
                <a:effectLst/>
              </a:rPr>
              <a:t>.</a:t>
            </a:r>
          </a:p>
          <a:p>
            <a:pPr>
              <a:lnSpc>
                <a:spcPct val="120000"/>
              </a:lnSpc>
              <a:spcBef>
                <a:spcPts val="0"/>
              </a:spcBef>
            </a:pPr>
            <a:r>
              <a:rPr lang="fr-FR" dirty="0">
                <a:effectLst/>
              </a:rPr>
              <a:t>Green, J. (2005). </a:t>
            </a:r>
            <a:r>
              <a:rPr lang="fr-FR" i="1" dirty="0">
                <a:effectLst/>
              </a:rPr>
              <a:t>A </a:t>
            </a:r>
            <a:r>
              <a:rPr lang="fr-FR" i="1" dirty="0" err="1">
                <a:effectLst/>
              </a:rPr>
              <a:t>Learner’s</a:t>
            </a:r>
            <a:r>
              <a:rPr lang="fr-FR" i="1" dirty="0">
                <a:effectLst/>
              </a:rPr>
              <a:t> Guide to </a:t>
            </a:r>
            <a:r>
              <a:rPr lang="fr-FR" i="1" dirty="0" err="1">
                <a:effectLst/>
              </a:rPr>
              <a:t>Eastern</a:t>
            </a:r>
            <a:r>
              <a:rPr lang="fr-FR" i="1" dirty="0">
                <a:effectLst/>
              </a:rPr>
              <a:t> and Central </a:t>
            </a:r>
            <a:r>
              <a:rPr lang="fr-FR" i="1" dirty="0" err="1">
                <a:effectLst/>
              </a:rPr>
              <a:t>Arrernte</a:t>
            </a:r>
            <a:r>
              <a:rPr lang="fr-FR" dirty="0">
                <a:effectLst/>
              </a:rPr>
              <a:t>. IAD </a:t>
            </a:r>
            <a:r>
              <a:rPr lang="fr-FR" dirty="0" err="1">
                <a:effectLst/>
              </a:rPr>
              <a:t>Press</a:t>
            </a:r>
            <a:r>
              <a:rPr lang="fr-FR" dirty="0">
                <a:effectLst/>
              </a:rPr>
              <a:t>.</a:t>
            </a:r>
          </a:p>
          <a:p>
            <a:pPr>
              <a:lnSpc>
                <a:spcPct val="120000"/>
              </a:lnSpc>
              <a:spcBef>
                <a:spcPts val="0"/>
              </a:spcBef>
            </a:pPr>
            <a:r>
              <a:rPr lang="fr-FR" dirty="0" err="1">
                <a:effectLst/>
              </a:rPr>
              <a:t>Haviland</a:t>
            </a:r>
            <a:r>
              <a:rPr lang="fr-FR" dirty="0">
                <a:effectLst/>
              </a:rPr>
              <a:t>, J. B. (s. d.). </a:t>
            </a:r>
            <a:r>
              <a:rPr lang="fr-FR" i="1" dirty="0">
                <a:effectLst/>
              </a:rPr>
              <a:t>A LAST LOOK AT COOK’S GUUGU YIMIDHIRR WORD LIST</a:t>
            </a:r>
            <a:r>
              <a:rPr lang="fr-FR" dirty="0">
                <a:effectLst/>
              </a:rPr>
              <a:t>. Harvard </a:t>
            </a:r>
            <a:r>
              <a:rPr lang="fr-FR" dirty="0" err="1">
                <a:effectLst/>
              </a:rPr>
              <a:t>University</a:t>
            </a:r>
            <a:r>
              <a:rPr lang="fr-FR" dirty="0">
                <a:effectLst/>
              </a:rPr>
              <a:t>.</a:t>
            </a:r>
          </a:p>
          <a:p>
            <a:pPr>
              <a:lnSpc>
                <a:spcPct val="120000"/>
              </a:lnSpc>
              <a:spcBef>
                <a:spcPts val="0"/>
              </a:spcBef>
            </a:pPr>
            <a:r>
              <a:rPr lang="fr-FR" dirty="0" err="1">
                <a:effectLst/>
              </a:rPr>
              <a:t>Hercus</a:t>
            </a:r>
            <a:r>
              <a:rPr lang="fr-FR" dirty="0">
                <a:effectLst/>
              </a:rPr>
              <a:t>, A. (1994). </a:t>
            </a:r>
            <a:r>
              <a:rPr lang="fr-FR" i="1" dirty="0">
                <a:effectLst/>
              </a:rPr>
              <a:t>A GRAMMAR OF THE ARABANA-W ANGKANGURRU LANGUAGE, LAKE EYRE BASIN, SOUTH AUSTRALIA</a:t>
            </a:r>
            <a:r>
              <a:rPr lang="fr-FR" dirty="0">
                <a:effectLst/>
              </a:rPr>
              <a:t>. Pacific </a:t>
            </a:r>
            <a:r>
              <a:rPr lang="fr-FR" dirty="0" err="1">
                <a:effectLst/>
              </a:rPr>
              <a:t>Linguistics</a:t>
            </a:r>
            <a:r>
              <a:rPr lang="fr-FR" dirty="0">
                <a:effectLst/>
              </a:rPr>
              <a:t>.</a:t>
            </a:r>
          </a:p>
          <a:p>
            <a:pPr>
              <a:lnSpc>
                <a:spcPct val="120000"/>
              </a:lnSpc>
              <a:spcBef>
                <a:spcPts val="0"/>
              </a:spcBef>
            </a:pPr>
            <a:r>
              <a:rPr lang="fr-FR" dirty="0" err="1">
                <a:effectLst/>
              </a:rPr>
              <a:t>Hercus</a:t>
            </a:r>
            <a:r>
              <a:rPr lang="fr-FR" dirty="0">
                <a:effectLst/>
              </a:rPr>
              <a:t>, L. A. (2011). </a:t>
            </a:r>
            <a:r>
              <a:rPr lang="fr-FR" i="1" dirty="0" err="1">
                <a:effectLst/>
              </a:rPr>
              <a:t>Paakantyi</a:t>
            </a:r>
            <a:r>
              <a:rPr lang="fr-FR" i="1" dirty="0">
                <a:effectLst/>
              </a:rPr>
              <a:t> </a:t>
            </a:r>
            <a:r>
              <a:rPr lang="fr-FR" i="1" dirty="0" err="1">
                <a:effectLst/>
              </a:rPr>
              <a:t>Dictionary</a:t>
            </a:r>
            <a:r>
              <a:rPr lang="fr-FR" dirty="0">
                <a:effectLst/>
              </a:rPr>
              <a:t>. Panther </a:t>
            </a:r>
            <a:r>
              <a:rPr lang="fr-FR" dirty="0" err="1">
                <a:effectLst/>
              </a:rPr>
              <a:t>Publishing</a:t>
            </a:r>
            <a:r>
              <a:rPr lang="fr-FR" dirty="0">
                <a:effectLst/>
              </a:rPr>
              <a:t> &amp; Printing.</a:t>
            </a:r>
          </a:p>
          <a:p>
            <a:pPr>
              <a:lnSpc>
                <a:spcPct val="120000"/>
              </a:lnSpc>
              <a:spcBef>
                <a:spcPts val="0"/>
              </a:spcBef>
            </a:pPr>
            <a:r>
              <a:rPr lang="fr-FR" dirty="0" err="1">
                <a:effectLst/>
              </a:rPr>
              <a:t>Hercus</a:t>
            </a:r>
            <a:r>
              <a:rPr lang="fr-FR" dirty="0">
                <a:effectLst/>
              </a:rPr>
              <a:t>, L. A. (2015a). </a:t>
            </a:r>
            <a:r>
              <a:rPr lang="fr-FR" i="1" dirty="0">
                <a:effectLst/>
              </a:rPr>
              <a:t>A </a:t>
            </a:r>
            <a:r>
              <a:rPr lang="fr-FR" i="1" dirty="0" err="1">
                <a:effectLst/>
              </a:rPr>
              <a:t>Grammar</a:t>
            </a:r>
            <a:r>
              <a:rPr lang="fr-FR" i="1" dirty="0">
                <a:effectLst/>
              </a:rPr>
              <a:t> of the </a:t>
            </a:r>
            <a:r>
              <a:rPr lang="fr-FR" i="1" dirty="0" err="1">
                <a:effectLst/>
              </a:rPr>
              <a:t>Arabana-Wangkangurru</a:t>
            </a:r>
            <a:r>
              <a:rPr lang="fr-FR" i="1" dirty="0">
                <a:effectLst/>
              </a:rPr>
              <a:t> </a:t>
            </a:r>
            <a:r>
              <a:rPr lang="fr-FR" i="1" dirty="0" err="1">
                <a:effectLst/>
              </a:rPr>
              <a:t>Language</a:t>
            </a:r>
            <a:r>
              <a:rPr lang="fr-FR" i="1" dirty="0">
                <a:effectLst/>
              </a:rPr>
              <a:t>, Lake Eyre Basin, South </a:t>
            </a:r>
            <a:r>
              <a:rPr lang="fr-FR" i="1" dirty="0" err="1">
                <a:effectLst/>
              </a:rPr>
              <a:t>Australia</a:t>
            </a:r>
            <a:r>
              <a:rPr lang="fr-FR" dirty="0">
                <a:effectLst/>
              </a:rPr>
              <a:t>. Pacific </a:t>
            </a:r>
            <a:r>
              <a:rPr lang="fr-FR" dirty="0" err="1">
                <a:effectLst/>
              </a:rPr>
              <a:t>Linguistics</a:t>
            </a:r>
            <a:r>
              <a:rPr lang="fr-FR" dirty="0">
                <a:effectLst/>
              </a:rPr>
              <a:t>.</a:t>
            </a:r>
          </a:p>
          <a:p>
            <a:pPr>
              <a:lnSpc>
                <a:spcPct val="120000"/>
              </a:lnSpc>
              <a:spcBef>
                <a:spcPts val="0"/>
              </a:spcBef>
            </a:pPr>
            <a:r>
              <a:rPr lang="fr-FR" dirty="0" err="1">
                <a:effectLst/>
              </a:rPr>
              <a:t>Hercus</a:t>
            </a:r>
            <a:r>
              <a:rPr lang="fr-FR" dirty="0">
                <a:effectLst/>
              </a:rPr>
              <a:t>, L. A. (2015b). </a:t>
            </a:r>
            <a:r>
              <a:rPr lang="fr-FR" i="1" dirty="0">
                <a:effectLst/>
              </a:rPr>
              <a:t>A </a:t>
            </a:r>
            <a:r>
              <a:rPr lang="fr-FR" i="1" dirty="0" err="1">
                <a:effectLst/>
              </a:rPr>
              <a:t>Grammar</a:t>
            </a:r>
            <a:r>
              <a:rPr lang="fr-FR" i="1" dirty="0">
                <a:effectLst/>
              </a:rPr>
              <a:t> of the </a:t>
            </a:r>
            <a:r>
              <a:rPr lang="fr-FR" i="1" dirty="0" err="1">
                <a:effectLst/>
              </a:rPr>
              <a:t>Wirangu</a:t>
            </a:r>
            <a:r>
              <a:rPr lang="fr-FR" i="1" dirty="0">
                <a:effectLst/>
              </a:rPr>
              <a:t> </a:t>
            </a:r>
            <a:r>
              <a:rPr lang="fr-FR" i="1" dirty="0" err="1">
                <a:effectLst/>
              </a:rPr>
              <a:t>Language</a:t>
            </a:r>
            <a:r>
              <a:rPr lang="fr-FR" i="1" dirty="0">
                <a:effectLst/>
              </a:rPr>
              <a:t> </a:t>
            </a:r>
            <a:r>
              <a:rPr lang="fr-FR" i="1" dirty="0" err="1">
                <a:effectLst/>
              </a:rPr>
              <a:t>from</a:t>
            </a:r>
            <a:r>
              <a:rPr lang="fr-FR" i="1" dirty="0">
                <a:effectLst/>
              </a:rPr>
              <a:t> the West </a:t>
            </a:r>
            <a:r>
              <a:rPr lang="fr-FR" i="1" dirty="0" err="1">
                <a:effectLst/>
              </a:rPr>
              <a:t>Coast</a:t>
            </a:r>
            <a:r>
              <a:rPr lang="fr-FR" i="1" dirty="0">
                <a:effectLst/>
              </a:rPr>
              <a:t> of South </a:t>
            </a:r>
            <a:r>
              <a:rPr lang="fr-FR" i="1" dirty="0" err="1">
                <a:effectLst/>
              </a:rPr>
              <a:t>Australia</a:t>
            </a:r>
            <a:r>
              <a:rPr lang="fr-FR" dirty="0">
                <a:effectLst/>
              </a:rPr>
              <a:t>. Pacific </a:t>
            </a:r>
            <a:r>
              <a:rPr lang="fr-FR" dirty="0" err="1">
                <a:effectLst/>
              </a:rPr>
              <a:t>Linguistics</a:t>
            </a:r>
            <a:r>
              <a:rPr lang="fr-FR" dirty="0">
                <a:effectLst/>
              </a:rPr>
              <a:t>.</a:t>
            </a:r>
          </a:p>
          <a:p>
            <a:pPr>
              <a:lnSpc>
                <a:spcPct val="120000"/>
              </a:lnSpc>
              <a:spcBef>
                <a:spcPts val="0"/>
              </a:spcBef>
            </a:pPr>
            <a:r>
              <a:rPr lang="fr-FR" dirty="0" err="1">
                <a:effectLst/>
              </a:rPr>
              <a:t>Hercus</a:t>
            </a:r>
            <a:r>
              <a:rPr lang="fr-FR" dirty="0">
                <a:effectLst/>
              </a:rPr>
              <a:t>, L. A. (2015c). </a:t>
            </a:r>
            <a:r>
              <a:rPr lang="fr-FR" i="1" dirty="0" err="1">
                <a:effectLst/>
              </a:rPr>
              <a:t>Victorian</a:t>
            </a:r>
            <a:r>
              <a:rPr lang="fr-FR" i="1" dirty="0">
                <a:effectLst/>
              </a:rPr>
              <a:t> </a:t>
            </a:r>
            <a:r>
              <a:rPr lang="fr-FR" i="1" dirty="0" err="1">
                <a:effectLst/>
              </a:rPr>
              <a:t>languages</a:t>
            </a:r>
            <a:r>
              <a:rPr lang="fr-FR" i="1" dirty="0">
                <a:effectLst/>
              </a:rPr>
              <a:t> : A </a:t>
            </a:r>
            <a:r>
              <a:rPr lang="fr-FR" i="1" dirty="0" err="1">
                <a:effectLst/>
              </a:rPr>
              <a:t>late</a:t>
            </a:r>
            <a:r>
              <a:rPr lang="fr-FR" i="1" dirty="0">
                <a:effectLst/>
              </a:rPr>
              <a:t> </a:t>
            </a:r>
            <a:r>
              <a:rPr lang="fr-FR" i="1" dirty="0" err="1">
                <a:effectLst/>
              </a:rPr>
              <a:t>survey</a:t>
            </a:r>
            <a:r>
              <a:rPr lang="fr-FR" dirty="0">
                <a:effectLst/>
              </a:rPr>
              <a:t>. Pacific </a:t>
            </a:r>
            <a:r>
              <a:rPr lang="fr-FR" dirty="0" err="1">
                <a:effectLst/>
              </a:rPr>
              <a:t>Linguistics</a:t>
            </a:r>
            <a:r>
              <a:rPr lang="fr-FR" dirty="0">
                <a:effectLst/>
              </a:rPr>
              <a:t>.</a:t>
            </a:r>
          </a:p>
          <a:p>
            <a:pPr>
              <a:lnSpc>
                <a:spcPct val="120000"/>
              </a:lnSpc>
              <a:spcBef>
                <a:spcPts val="0"/>
              </a:spcBef>
            </a:pPr>
            <a:r>
              <a:rPr lang="fr-FR" dirty="0">
                <a:effectLst/>
              </a:rPr>
              <a:t>Meyer, H. . A. E. (1843). </a:t>
            </a:r>
            <a:r>
              <a:rPr lang="fr-FR" i="1" dirty="0" err="1">
                <a:effectLst/>
              </a:rPr>
              <a:t>Vocabulary</a:t>
            </a:r>
            <a:r>
              <a:rPr lang="fr-FR" i="1" dirty="0">
                <a:effectLst/>
              </a:rPr>
              <a:t> of the </a:t>
            </a:r>
            <a:r>
              <a:rPr lang="fr-FR" i="1" dirty="0" err="1">
                <a:effectLst/>
              </a:rPr>
              <a:t>language</a:t>
            </a:r>
            <a:r>
              <a:rPr lang="fr-FR" i="1" dirty="0">
                <a:effectLst/>
              </a:rPr>
              <a:t> </a:t>
            </a:r>
            <a:r>
              <a:rPr lang="fr-FR" i="1" dirty="0" err="1">
                <a:effectLst/>
              </a:rPr>
              <a:t>spoken</a:t>
            </a:r>
            <a:r>
              <a:rPr lang="fr-FR" i="1" dirty="0">
                <a:effectLst/>
              </a:rPr>
              <a:t> by the </a:t>
            </a:r>
            <a:r>
              <a:rPr lang="fr-FR" i="1" dirty="0" err="1">
                <a:effectLst/>
              </a:rPr>
              <a:t>Aborigines</a:t>
            </a:r>
            <a:r>
              <a:rPr lang="fr-FR" i="1" dirty="0">
                <a:effectLst/>
              </a:rPr>
              <a:t> of the </a:t>
            </a:r>
            <a:r>
              <a:rPr lang="fr-FR" i="1" dirty="0" err="1">
                <a:effectLst/>
              </a:rPr>
              <a:t>Southern</a:t>
            </a:r>
            <a:r>
              <a:rPr lang="fr-FR" i="1" dirty="0">
                <a:effectLst/>
              </a:rPr>
              <a:t> and </a:t>
            </a:r>
            <a:r>
              <a:rPr lang="fr-FR" i="1" dirty="0" err="1">
                <a:effectLst/>
              </a:rPr>
              <a:t>Eastern</a:t>
            </a:r>
            <a:r>
              <a:rPr lang="fr-FR" i="1" dirty="0">
                <a:effectLst/>
              </a:rPr>
              <a:t> portions of the </a:t>
            </a:r>
            <a:r>
              <a:rPr lang="fr-FR" i="1" dirty="0" err="1">
                <a:effectLst/>
              </a:rPr>
              <a:t>settled</a:t>
            </a:r>
            <a:r>
              <a:rPr lang="fr-FR" i="1" dirty="0">
                <a:effectLst/>
              </a:rPr>
              <a:t> districts of South </a:t>
            </a:r>
            <a:r>
              <a:rPr lang="fr-FR" i="1" dirty="0" err="1">
                <a:effectLst/>
              </a:rPr>
              <a:t>Australia</a:t>
            </a:r>
            <a:r>
              <a:rPr lang="fr-FR" dirty="0">
                <a:effectLst/>
              </a:rPr>
              <a:t>. James Allen.</a:t>
            </a:r>
          </a:p>
          <a:p>
            <a:pPr>
              <a:lnSpc>
                <a:spcPct val="120000"/>
              </a:lnSpc>
              <a:spcBef>
                <a:spcPts val="0"/>
              </a:spcBef>
            </a:pPr>
            <a:r>
              <a:rPr lang="fr-FR" dirty="0" err="1">
                <a:effectLst/>
              </a:rPr>
              <a:t>Moorhouse</a:t>
            </a:r>
            <a:r>
              <a:rPr lang="fr-FR" dirty="0">
                <a:effectLst/>
              </a:rPr>
              <a:t>, M. (1990). </a:t>
            </a:r>
            <a:r>
              <a:rPr lang="fr-FR" i="1" dirty="0">
                <a:effectLst/>
              </a:rPr>
              <a:t>A </a:t>
            </a:r>
            <a:r>
              <a:rPr lang="fr-FR" i="1" dirty="0" err="1">
                <a:effectLst/>
              </a:rPr>
              <a:t>vocabulary</a:t>
            </a:r>
            <a:r>
              <a:rPr lang="fr-FR" i="1" dirty="0">
                <a:effectLst/>
              </a:rPr>
              <a:t> and </a:t>
            </a:r>
            <a:r>
              <a:rPr lang="fr-FR" i="1" dirty="0" err="1">
                <a:effectLst/>
              </a:rPr>
              <a:t>outlines</a:t>
            </a:r>
            <a:r>
              <a:rPr lang="fr-FR" i="1" dirty="0">
                <a:effectLst/>
              </a:rPr>
              <a:t> of the grammatical structure of the Murray River </a:t>
            </a:r>
            <a:r>
              <a:rPr lang="fr-FR" i="1" dirty="0" err="1">
                <a:effectLst/>
              </a:rPr>
              <a:t>language</a:t>
            </a:r>
            <a:r>
              <a:rPr lang="fr-FR" dirty="0">
                <a:effectLst/>
              </a:rPr>
              <a:t>.</a:t>
            </a:r>
          </a:p>
          <a:p>
            <a:pPr>
              <a:lnSpc>
                <a:spcPct val="120000"/>
              </a:lnSpc>
              <a:spcBef>
                <a:spcPts val="0"/>
              </a:spcBef>
            </a:pPr>
            <a:r>
              <a:rPr lang="fr-FR" i="1" dirty="0">
                <a:effectLst/>
              </a:rPr>
              <a:t>NGARLUMA DICTIONARY; ENGLISH-NGARLUMA WORDLIST AND TOPICAL WORDLISTS</a:t>
            </a:r>
            <a:r>
              <a:rPr lang="fr-FR" dirty="0">
                <a:effectLst/>
              </a:rPr>
              <a:t>. (2008). </a:t>
            </a:r>
            <a:r>
              <a:rPr lang="fr-FR" dirty="0" err="1">
                <a:effectLst/>
              </a:rPr>
              <a:t>Wangka</a:t>
            </a:r>
            <a:r>
              <a:rPr lang="fr-FR" dirty="0">
                <a:effectLst/>
              </a:rPr>
              <a:t> Maya Pilbara </a:t>
            </a:r>
            <a:r>
              <a:rPr lang="fr-FR" dirty="0" err="1">
                <a:effectLst/>
              </a:rPr>
              <a:t>Aboriginal</a:t>
            </a:r>
            <a:r>
              <a:rPr lang="fr-FR" dirty="0">
                <a:effectLst/>
              </a:rPr>
              <a:t> Center.</a:t>
            </a:r>
          </a:p>
          <a:p>
            <a:pPr>
              <a:lnSpc>
                <a:spcPct val="120000"/>
              </a:lnSpc>
              <a:spcBef>
                <a:spcPts val="0"/>
              </a:spcBef>
            </a:pPr>
            <a:r>
              <a:rPr lang="fr-FR" dirty="0" err="1">
                <a:effectLst/>
              </a:rPr>
              <a:t>Patz</a:t>
            </a:r>
            <a:r>
              <a:rPr lang="fr-FR" dirty="0">
                <a:effectLst/>
              </a:rPr>
              <a:t>, E. (2002). </a:t>
            </a:r>
            <a:r>
              <a:rPr lang="fr-FR" i="1" dirty="0">
                <a:effectLst/>
              </a:rPr>
              <a:t>A </a:t>
            </a:r>
            <a:r>
              <a:rPr lang="fr-FR" i="1" dirty="0" err="1">
                <a:effectLst/>
              </a:rPr>
              <a:t>grammar</a:t>
            </a:r>
            <a:r>
              <a:rPr lang="fr-FR" i="1" dirty="0">
                <a:effectLst/>
              </a:rPr>
              <a:t> of the </a:t>
            </a:r>
            <a:r>
              <a:rPr lang="fr-FR" i="1" dirty="0" err="1">
                <a:effectLst/>
              </a:rPr>
              <a:t>Kuku</a:t>
            </a:r>
            <a:r>
              <a:rPr lang="fr-FR" i="1" dirty="0">
                <a:effectLst/>
              </a:rPr>
              <a:t> </a:t>
            </a:r>
            <a:r>
              <a:rPr lang="fr-FR" i="1" dirty="0" err="1">
                <a:effectLst/>
              </a:rPr>
              <a:t>Yalanji</a:t>
            </a:r>
            <a:r>
              <a:rPr lang="fr-FR" i="1" dirty="0">
                <a:effectLst/>
              </a:rPr>
              <a:t> </a:t>
            </a:r>
            <a:r>
              <a:rPr lang="fr-FR" i="1" dirty="0" err="1">
                <a:effectLst/>
              </a:rPr>
              <a:t>language</a:t>
            </a:r>
            <a:r>
              <a:rPr lang="fr-FR" i="1" dirty="0">
                <a:effectLst/>
              </a:rPr>
              <a:t> of </a:t>
            </a:r>
            <a:r>
              <a:rPr lang="fr-FR" i="1" dirty="0" err="1">
                <a:effectLst/>
              </a:rPr>
              <a:t>north</a:t>
            </a:r>
            <a:r>
              <a:rPr lang="fr-FR" i="1" dirty="0">
                <a:effectLst/>
              </a:rPr>
              <a:t> Queensland</a:t>
            </a:r>
            <a:r>
              <a:rPr lang="fr-FR" dirty="0">
                <a:effectLst/>
              </a:rPr>
              <a:t>. Pacific </a:t>
            </a:r>
            <a:r>
              <a:rPr lang="fr-FR" dirty="0" err="1">
                <a:effectLst/>
              </a:rPr>
              <a:t>Linguistics</a:t>
            </a:r>
            <a:r>
              <a:rPr lang="fr-FR" dirty="0">
                <a:effectLst/>
              </a:rPr>
              <a:t>.</a:t>
            </a:r>
          </a:p>
          <a:p>
            <a:pPr>
              <a:lnSpc>
                <a:spcPct val="120000"/>
              </a:lnSpc>
              <a:spcBef>
                <a:spcPts val="0"/>
              </a:spcBef>
            </a:pPr>
            <a:r>
              <a:rPr lang="fr-FR" dirty="0" err="1">
                <a:effectLst/>
              </a:rPr>
              <a:t>Pensalfini</a:t>
            </a:r>
            <a:r>
              <a:rPr lang="fr-FR" dirty="0">
                <a:effectLst/>
              </a:rPr>
              <a:t>, R. (2003). </a:t>
            </a:r>
            <a:r>
              <a:rPr lang="fr-FR" i="1" dirty="0">
                <a:effectLst/>
              </a:rPr>
              <a:t>A </a:t>
            </a:r>
            <a:r>
              <a:rPr lang="fr-FR" i="1" dirty="0" err="1">
                <a:effectLst/>
              </a:rPr>
              <a:t>grammar</a:t>
            </a:r>
            <a:r>
              <a:rPr lang="fr-FR" i="1" dirty="0">
                <a:effectLst/>
              </a:rPr>
              <a:t> of </a:t>
            </a:r>
            <a:r>
              <a:rPr lang="fr-FR" i="1" dirty="0" err="1">
                <a:effectLst/>
              </a:rPr>
              <a:t>Jingulu</a:t>
            </a:r>
            <a:r>
              <a:rPr lang="fr-FR" i="1" dirty="0">
                <a:effectLst/>
              </a:rPr>
              <a:t>, an </a:t>
            </a:r>
            <a:r>
              <a:rPr lang="fr-FR" i="1" dirty="0" err="1">
                <a:effectLst/>
              </a:rPr>
              <a:t>Aboriginal</a:t>
            </a:r>
            <a:r>
              <a:rPr lang="fr-FR" i="1" dirty="0">
                <a:effectLst/>
              </a:rPr>
              <a:t> </a:t>
            </a:r>
            <a:r>
              <a:rPr lang="fr-FR" i="1" dirty="0" err="1">
                <a:effectLst/>
              </a:rPr>
              <a:t>language</a:t>
            </a:r>
            <a:r>
              <a:rPr lang="fr-FR" i="1" dirty="0">
                <a:effectLst/>
              </a:rPr>
              <a:t> of the </a:t>
            </a:r>
            <a:r>
              <a:rPr lang="fr-FR" i="1" dirty="0" err="1">
                <a:effectLst/>
              </a:rPr>
              <a:t>Northern</a:t>
            </a:r>
            <a:r>
              <a:rPr lang="fr-FR" i="1" dirty="0">
                <a:effectLst/>
              </a:rPr>
              <a:t> </a:t>
            </a:r>
            <a:r>
              <a:rPr lang="fr-FR" i="1" dirty="0" err="1">
                <a:effectLst/>
              </a:rPr>
              <a:t>Territory</a:t>
            </a:r>
            <a:r>
              <a:rPr lang="fr-FR" dirty="0">
                <a:effectLst/>
              </a:rPr>
              <a:t>. Pacific </a:t>
            </a:r>
            <a:r>
              <a:rPr lang="fr-FR" dirty="0" err="1">
                <a:effectLst/>
              </a:rPr>
              <a:t>Linguistics</a:t>
            </a:r>
            <a:r>
              <a:rPr lang="fr-FR" dirty="0">
                <a:effectLst/>
              </a:rPr>
              <a:t>.</a:t>
            </a:r>
          </a:p>
          <a:p>
            <a:pPr>
              <a:lnSpc>
                <a:spcPct val="120000"/>
              </a:lnSpc>
              <a:spcBef>
                <a:spcPts val="0"/>
              </a:spcBef>
            </a:pPr>
            <a:r>
              <a:rPr lang="fr-FR" dirty="0" err="1">
                <a:effectLst/>
              </a:rPr>
              <a:t>Terrill</a:t>
            </a:r>
            <a:r>
              <a:rPr lang="fr-FR" dirty="0">
                <a:effectLst/>
              </a:rPr>
              <a:t>, A. (1998). </a:t>
            </a:r>
            <a:r>
              <a:rPr lang="fr-FR" i="1" dirty="0">
                <a:effectLst/>
              </a:rPr>
              <a:t>Biri</a:t>
            </a:r>
            <a:r>
              <a:rPr lang="fr-FR" dirty="0">
                <a:effectLst/>
              </a:rPr>
              <a:t>. </a:t>
            </a:r>
            <a:r>
              <a:rPr lang="fr-FR" dirty="0" err="1">
                <a:effectLst/>
              </a:rPr>
              <a:t>Lincom</a:t>
            </a:r>
            <a:r>
              <a:rPr lang="fr-FR" dirty="0">
                <a:effectLst/>
              </a:rPr>
              <a:t> Europa.</a:t>
            </a:r>
          </a:p>
          <a:p>
            <a:pPr>
              <a:lnSpc>
                <a:spcPct val="120000"/>
              </a:lnSpc>
              <a:spcBef>
                <a:spcPts val="0"/>
              </a:spcBef>
            </a:pPr>
            <a:r>
              <a:rPr lang="fr-FR" dirty="0" err="1">
                <a:effectLst/>
              </a:rPr>
              <a:t>Terrill</a:t>
            </a:r>
            <a:r>
              <a:rPr lang="fr-FR" dirty="0">
                <a:effectLst/>
              </a:rPr>
              <a:t>, A. (2002). </a:t>
            </a:r>
            <a:r>
              <a:rPr lang="fr-FR" i="1" dirty="0" err="1">
                <a:effectLst/>
              </a:rPr>
              <a:t>Dharumbal</a:t>
            </a:r>
            <a:r>
              <a:rPr lang="fr-FR" i="1" dirty="0">
                <a:effectLst/>
              </a:rPr>
              <a:t> : The </a:t>
            </a:r>
            <a:r>
              <a:rPr lang="fr-FR" i="1" dirty="0" err="1">
                <a:effectLst/>
              </a:rPr>
              <a:t>Language</a:t>
            </a:r>
            <a:r>
              <a:rPr lang="fr-FR" i="1" dirty="0">
                <a:effectLst/>
              </a:rPr>
              <a:t> of </a:t>
            </a:r>
            <a:r>
              <a:rPr lang="fr-FR" i="1" dirty="0" err="1">
                <a:effectLst/>
              </a:rPr>
              <a:t>Rockampton</a:t>
            </a:r>
            <a:r>
              <a:rPr lang="fr-FR" i="1" dirty="0">
                <a:effectLst/>
              </a:rPr>
              <a:t>, </a:t>
            </a:r>
            <a:r>
              <a:rPr lang="fr-FR" i="1" dirty="0" err="1">
                <a:effectLst/>
              </a:rPr>
              <a:t>Australia</a:t>
            </a:r>
            <a:r>
              <a:rPr lang="fr-FR" dirty="0">
                <a:effectLst/>
              </a:rPr>
              <a:t>. Pacific </a:t>
            </a:r>
            <a:r>
              <a:rPr lang="fr-FR" dirty="0" err="1">
                <a:effectLst/>
              </a:rPr>
              <a:t>Linguistics</a:t>
            </a:r>
            <a:r>
              <a:rPr lang="fr-FR" dirty="0">
                <a:effectLst/>
              </a:rPr>
              <a:t>.</a:t>
            </a:r>
          </a:p>
          <a:p>
            <a:pPr>
              <a:lnSpc>
                <a:spcPct val="120000"/>
              </a:lnSpc>
              <a:spcBef>
                <a:spcPts val="0"/>
              </a:spcBef>
            </a:pPr>
            <a:r>
              <a:rPr lang="fr-FR" dirty="0" err="1">
                <a:effectLst/>
              </a:rPr>
              <a:t>Thieberger</a:t>
            </a:r>
            <a:r>
              <a:rPr lang="fr-FR" dirty="0">
                <a:effectLst/>
              </a:rPr>
              <a:t>, N. (1993). </a:t>
            </a:r>
            <a:r>
              <a:rPr lang="fr-FR" i="1" dirty="0" err="1">
                <a:effectLst/>
              </a:rPr>
              <a:t>Handbook</a:t>
            </a:r>
            <a:r>
              <a:rPr lang="fr-FR" i="1" dirty="0">
                <a:effectLst/>
              </a:rPr>
              <a:t> of Western </a:t>
            </a:r>
            <a:r>
              <a:rPr lang="fr-FR" i="1" dirty="0" err="1">
                <a:effectLst/>
              </a:rPr>
              <a:t>Australian</a:t>
            </a:r>
            <a:r>
              <a:rPr lang="fr-FR" i="1" dirty="0">
                <a:effectLst/>
              </a:rPr>
              <a:t> </a:t>
            </a:r>
            <a:r>
              <a:rPr lang="fr-FR" i="1" dirty="0" err="1">
                <a:effectLst/>
              </a:rPr>
              <a:t>Aboriginal</a:t>
            </a:r>
            <a:r>
              <a:rPr lang="fr-FR" i="1" dirty="0">
                <a:effectLst/>
              </a:rPr>
              <a:t> </a:t>
            </a:r>
            <a:r>
              <a:rPr lang="fr-FR" i="1" dirty="0" err="1">
                <a:effectLst/>
              </a:rPr>
              <a:t>languages</a:t>
            </a:r>
            <a:r>
              <a:rPr lang="fr-FR" i="1" dirty="0">
                <a:effectLst/>
              </a:rPr>
              <a:t> </a:t>
            </a:r>
            <a:r>
              <a:rPr lang="fr-FR" i="1" dirty="0" err="1">
                <a:effectLst/>
              </a:rPr>
              <a:t>south</a:t>
            </a:r>
            <a:r>
              <a:rPr lang="fr-FR" i="1" dirty="0">
                <a:effectLst/>
              </a:rPr>
              <a:t> of the Kimberley </a:t>
            </a:r>
            <a:r>
              <a:rPr lang="fr-FR" i="1" dirty="0" err="1">
                <a:effectLst/>
              </a:rPr>
              <a:t>Region</a:t>
            </a:r>
            <a:r>
              <a:rPr lang="fr-FR" dirty="0">
                <a:effectLst/>
              </a:rPr>
              <a:t>. Pacific </a:t>
            </a:r>
            <a:r>
              <a:rPr lang="fr-FR" dirty="0" err="1">
                <a:effectLst/>
              </a:rPr>
              <a:t>Linguistics</a:t>
            </a:r>
            <a:r>
              <a:rPr lang="fr-FR" dirty="0">
                <a:effectLst/>
              </a:rPr>
              <a:t>.</a:t>
            </a:r>
          </a:p>
          <a:p>
            <a:pPr>
              <a:lnSpc>
                <a:spcPct val="120000"/>
              </a:lnSpc>
              <a:spcBef>
                <a:spcPts val="0"/>
              </a:spcBef>
            </a:pPr>
            <a:r>
              <a:rPr lang="fr-FR" dirty="0" err="1">
                <a:effectLst/>
              </a:rPr>
              <a:t>Threlkeld</a:t>
            </a:r>
            <a:r>
              <a:rPr lang="fr-FR" dirty="0">
                <a:effectLst/>
              </a:rPr>
              <a:t>, I. E. (1892). </a:t>
            </a:r>
            <a:r>
              <a:rPr lang="fr-FR" i="1" dirty="0">
                <a:effectLst/>
              </a:rPr>
              <a:t>An </a:t>
            </a:r>
            <a:r>
              <a:rPr lang="fr-FR" i="1" dirty="0" err="1">
                <a:effectLst/>
              </a:rPr>
              <a:t>Australian</a:t>
            </a:r>
            <a:r>
              <a:rPr lang="fr-FR" i="1" dirty="0">
                <a:effectLst/>
              </a:rPr>
              <a:t> </a:t>
            </a:r>
            <a:r>
              <a:rPr lang="fr-FR" i="1" dirty="0" err="1">
                <a:effectLst/>
              </a:rPr>
              <a:t>Language</a:t>
            </a:r>
            <a:r>
              <a:rPr lang="fr-FR" i="1" dirty="0">
                <a:effectLst/>
              </a:rPr>
              <a:t> as </a:t>
            </a:r>
            <a:r>
              <a:rPr lang="fr-FR" i="1" dirty="0" err="1">
                <a:effectLst/>
              </a:rPr>
              <a:t>spoken</a:t>
            </a:r>
            <a:r>
              <a:rPr lang="fr-FR" i="1" dirty="0">
                <a:effectLst/>
              </a:rPr>
              <a:t> by the Awabakal people of </a:t>
            </a:r>
            <a:r>
              <a:rPr lang="fr-FR" i="1" dirty="0" err="1">
                <a:effectLst/>
              </a:rPr>
              <a:t>Awaba</a:t>
            </a:r>
            <a:r>
              <a:rPr lang="fr-FR" i="1" dirty="0">
                <a:effectLst/>
              </a:rPr>
              <a:t> or Lake </a:t>
            </a:r>
            <a:r>
              <a:rPr lang="fr-FR" i="1" dirty="0" err="1">
                <a:effectLst/>
              </a:rPr>
              <a:t>Macquarie</a:t>
            </a:r>
            <a:r>
              <a:rPr lang="fr-FR" dirty="0">
                <a:effectLst/>
              </a:rPr>
              <a:t>. Charles Potter.</a:t>
            </a:r>
          </a:p>
          <a:p>
            <a:pPr>
              <a:lnSpc>
                <a:spcPct val="120000"/>
              </a:lnSpc>
              <a:spcBef>
                <a:spcPts val="0"/>
              </a:spcBef>
            </a:pPr>
            <a:r>
              <a:rPr lang="fr-FR" dirty="0">
                <a:effectLst/>
              </a:rPr>
              <a:t>Troy, J. (1993). </a:t>
            </a:r>
            <a:r>
              <a:rPr lang="fr-FR" i="1" dirty="0">
                <a:effectLst/>
              </a:rPr>
              <a:t>The Sydney </a:t>
            </a:r>
            <a:r>
              <a:rPr lang="fr-FR" i="1" dirty="0" err="1">
                <a:effectLst/>
              </a:rPr>
              <a:t>Language</a:t>
            </a:r>
            <a:r>
              <a:rPr lang="fr-FR" dirty="0">
                <a:effectLst/>
              </a:rPr>
              <a:t>.</a:t>
            </a:r>
          </a:p>
          <a:p>
            <a:pPr>
              <a:lnSpc>
                <a:spcPct val="120000"/>
              </a:lnSpc>
              <a:spcBef>
                <a:spcPts val="0"/>
              </a:spcBef>
            </a:pPr>
            <a:r>
              <a:rPr lang="fr-FR" dirty="0" err="1">
                <a:effectLst/>
              </a:rPr>
              <a:t>Westerlund</a:t>
            </a:r>
            <a:r>
              <a:rPr lang="fr-FR" dirty="0">
                <a:effectLst/>
              </a:rPr>
              <a:t>, T. (2015). </a:t>
            </a:r>
            <a:r>
              <a:rPr lang="fr-FR" i="1" dirty="0">
                <a:effectLst/>
              </a:rPr>
              <a:t>A grammatical sketch of </a:t>
            </a:r>
            <a:r>
              <a:rPr lang="fr-FR" i="1" dirty="0" err="1">
                <a:effectLst/>
              </a:rPr>
              <a:t>Ngarla</a:t>
            </a:r>
            <a:r>
              <a:rPr lang="fr-FR" dirty="0">
                <a:effectLst/>
              </a:rPr>
              <a:t>. Asia-Pacific </a:t>
            </a:r>
            <a:r>
              <a:rPr lang="fr-FR" dirty="0" err="1">
                <a:effectLst/>
              </a:rPr>
              <a:t>Linguistics</a:t>
            </a:r>
            <a:r>
              <a:rPr lang="fr-FR" dirty="0">
                <a:effectLst/>
              </a:rPr>
              <a:t>.</a:t>
            </a:r>
          </a:p>
          <a:p>
            <a:pPr>
              <a:lnSpc>
                <a:spcPct val="120000"/>
              </a:lnSpc>
              <a:spcBef>
                <a:spcPts val="0"/>
              </a:spcBef>
            </a:pPr>
            <a:r>
              <a:rPr lang="fr-FR" dirty="0" err="1">
                <a:effectLst/>
              </a:rPr>
              <a:t>Whitehusrt</a:t>
            </a:r>
            <a:r>
              <a:rPr lang="fr-FR" dirty="0">
                <a:effectLst/>
              </a:rPr>
              <a:t>, R. (1997). </a:t>
            </a:r>
            <a:r>
              <a:rPr lang="fr-FR" i="1" dirty="0" err="1">
                <a:effectLst/>
              </a:rPr>
              <a:t>Noongar</a:t>
            </a:r>
            <a:r>
              <a:rPr lang="fr-FR" i="1" dirty="0">
                <a:effectLst/>
              </a:rPr>
              <a:t> </a:t>
            </a:r>
            <a:r>
              <a:rPr lang="fr-FR" i="1" dirty="0" err="1">
                <a:effectLst/>
              </a:rPr>
              <a:t>Dictionary</a:t>
            </a:r>
            <a:r>
              <a:rPr lang="fr-FR" i="1" dirty="0">
                <a:effectLst/>
              </a:rPr>
              <a:t>—</a:t>
            </a:r>
            <a:r>
              <a:rPr lang="fr-FR" i="1" dirty="0" err="1">
                <a:effectLst/>
              </a:rPr>
              <a:t>Noongar</a:t>
            </a:r>
            <a:r>
              <a:rPr lang="fr-FR" i="1" dirty="0">
                <a:effectLst/>
              </a:rPr>
              <a:t> to English and English to </a:t>
            </a:r>
            <a:r>
              <a:rPr lang="fr-FR" i="1" dirty="0" err="1">
                <a:effectLst/>
              </a:rPr>
              <a:t>Noongar</a:t>
            </a:r>
            <a:r>
              <a:rPr lang="fr-FR" dirty="0">
                <a:effectLst/>
              </a:rPr>
              <a:t> (Second Edition, Second Edition) [Computer software].</a:t>
            </a:r>
          </a:p>
          <a:p>
            <a:pPr>
              <a:lnSpc>
                <a:spcPct val="120000"/>
              </a:lnSpc>
              <a:spcBef>
                <a:spcPts val="0"/>
              </a:spcBef>
            </a:pPr>
            <a:r>
              <a:rPr lang="fr-FR" dirty="0" err="1">
                <a:effectLst/>
              </a:rPr>
              <a:t>Wordick</a:t>
            </a:r>
            <a:r>
              <a:rPr lang="fr-FR" dirty="0">
                <a:effectLst/>
              </a:rPr>
              <a:t>, F. J. F. (2015). </a:t>
            </a:r>
            <a:r>
              <a:rPr lang="fr-FR" i="1" dirty="0">
                <a:effectLst/>
              </a:rPr>
              <a:t>THE YINDJIBARNDI LANGUAGE</a:t>
            </a:r>
            <a:r>
              <a:rPr lang="fr-FR" dirty="0">
                <a:effectLst/>
              </a:rPr>
              <a:t>. Pacific </a:t>
            </a:r>
            <a:r>
              <a:rPr lang="fr-FR" dirty="0" err="1">
                <a:effectLst/>
              </a:rPr>
              <a:t>Linguistics</a:t>
            </a:r>
            <a:r>
              <a:rPr lang="fr-FR" dirty="0">
                <a:effectLst/>
              </a:rPr>
              <a:t>.</a:t>
            </a:r>
          </a:p>
          <a:p>
            <a:endParaRPr lang="en-AU" dirty="0"/>
          </a:p>
        </p:txBody>
      </p:sp>
      <p:sp>
        <p:nvSpPr>
          <p:cNvPr id="4" name="Espace réservé du pied de page 3">
            <a:extLst>
              <a:ext uri="{FF2B5EF4-FFF2-40B4-BE49-F238E27FC236}">
                <a16:creationId xmlns:a16="http://schemas.microsoft.com/office/drawing/2014/main" id="{B8EDD2C5-CD9F-5C1B-0D7E-275AB371190B}"/>
              </a:ext>
            </a:extLst>
          </p:cNvPr>
          <p:cNvSpPr>
            <a:spLocks noGrp="1"/>
          </p:cNvSpPr>
          <p:nvPr>
            <p:ph type="ftr" sz="quarter" idx="11"/>
          </p:nvPr>
        </p:nvSpPr>
        <p:spPr>
          <a:xfrm>
            <a:off x="2370016" y="6369207"/>
            <a:ext cx="7659232" cy="365125"/>
          </a:xfrm>
        </p:spPr>
        <p:txBody>
          <a:bodyPr/>
          <a:lstStyle/>
          <a:p>
            <a:r>
              <a:rPr lang="en-US" sz="800" dirty="0" err="1"/>
              <a:t>Marjolaine</a:t>
            </a:r>
            <a:r>
              <a:rPr lang="en-US" sz="800" dirty="0"/>
              <a:t> MARTIN, Stéfany THIERRY - LLL University of Tours - Do not share on social media</a:t>
            </a:r>
          </a:p>
        </p:txBody>
      </p:sp>
      <p:sp>
        <p:nvSpPr>
          <p:cNvPr id="5" name="Espace réservé du numéro de diapositive 4">
            <a:extLst>
              <a:ext uri="{FF2B5EF4-FFF2-40B4-BE49-F238E27FC236}">
                <a16:creationId xmlns:a16="http://schemas.microsoft.com/office/drawing/2014/main" id="{8BA2C81B-054D-96C1-AAD8-B84D1A8FBCAD}"/>
              </a:ext>
            </a:extLst>
          </p:cNvPr>
          <p:cNvSpPr>
            <a:spLocks noGrp="1"/>
          </p:cNvSpPr>
          <p:nvPr>
            <p:ph type="sldNum" sz="quarter" idx="12"/>
          </p:nvPr>
        </p:nvSpPr>
        <p:spPr/>
        <p:txBody>
          <a:bodyPr/>
          <a:lstStyle/>
          <a:p>
            <a:fld id="{B2DC25EE-239B-4C5F-AAD1-255A7D5F1EE2}" type="slidenum">
              <a:rPr lang="en-US" smtClean="0"/>
              <a:t>32</a:t>
            </a:fld>
            <a:endParaRPr lang="en-US"/>
          </a:p>
        </p:txBody>
      </p:sp>
    </p:spTree>
    <p:extLst>
      <p:ext uri="{BB962C8B-B14F-4D97-AF65-F5344CB8AC3E}">
        <p14:creationId xmlns:p14="http://schemas.microsoft.com/office/powerpoint/2010/main" val="16602764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CD8AC4-AACF-93D4-69F3-FBE8FC3A5741}"/>
              </a:ext>
            </a:extLst>
          </p:cNvPr>
          <p:cNvSpPr>
            <a:spLocks noGrp="1"/>
          </p:cNvSpPr>
          <p:nvPr>
            <p:ph type="title"/>
          </p:nvPr>
        </p:nvSpPr>
        <p:spPr>
          <a:xfrm>
            <a:off x="277641" y="194337"/>
            <a:ext cx="7095473" cy="646491"/>
          </a:xfrm>
        </p:spPr>
        <p:txBody>
          <a:bodyPr>
            <a:normAutofit/>
          </a:bodyPr>
          <a:lstStyle/>
          <a:p>
            <a:r>
              <a:rPr lang="fr-FR" dirty="0"/>
              <a:t>Web sites and Apps</a:t>
            </a:r>
          </a:p>
        </p:txBody>
      </p:sp>
      <p:sp>
        <p:nvSpPr>
          <p:cNvPr id="6" name="Espace réservé du contenu 5">
            <a:extLst>
              <a:ext uri="{FF2B5EF4-FFF2-40B4-BE49-F238E27FC236}">
                <a16:creationId xmlns:a16="http://schemas.microsoft.com/office/drawing/2014/main" id="{F8A9279F-80FE-0D6C-6764-3B8285D70384}"/>
              </a:ext>
            </a:extLst>
          </p:cNvPr>
          <p:cNvSpPr>
            <a:spLocks noGrp="1"/>
          </p:cNvSpPr>
          <p:nvPr>
            <p:ph idx="1"/>
          </p:nvPr>
        </p:nvSpPr>
        <p:spPr>
          <a:xfrm>
            <a:off x="277641" y="756745"/>
            <a:ext cx="11636718" cy="5906918"/>
          </a:xfrm>
        </p:spPr>
        <p:txBody>
          <a:bodyPr vert="horz" lIns="91440" tIns="45720" rIns="91440" bIns="45720" rtlCol="0" anchor="ctr">
            <a:noAutofit/>
          </a:bodyPr>
          <a:lstStyle/>
          <a:p>
            <a:pPr>
              <a:lnSpc>
                <a:spcPct val="100000"/>
              </a:lnSpc>
              <a:spcBef>
                <a:spcPts val="0"/>
              </a:spcBef>
            </a:pPr>
            <a:r>
              <a:rPr lang="fr-FR" sz="2000" dirty="0">
                <a:hlinkClick r:id="rId2"/>
              </a:rPr>
              <a:t>https://downloads.newcastle.edu.au/library/cultural%20collections/awaba//language/dictionary/dic001.html</a:t>
            </a:r>
            <a:r>
              <a:rPr lang="fr-FR" sz="2000" dirty="0"/>
              <a:t> </a:t>
            </a:r>
          </a:p>
          <a:p>
            <a:pPr>
              <a:lnSpc>
                <a:spcPct val="100000"/>
              </a:lnSpc>
              <a:spcBef>
                <a:spcPts val="0"/>
              </a:spcBef>
            </a:pPr>
            <a:r>
              <a:rPr lang="fr-FR" sz="2000" dirty="0">
                <a:hlinkClick r:id="rId3"/>
              </a:rPr>
              <a:t>https://www.omniglot.com/writing/paakantyi.htm</a:t>
            </a:r>
            <a:r>
              <a:rPr lang="fr-FR" sz="2000" dirty="0"/>
              <a:t>   </a:t>
            </a:r>
          </a:p>
          <a:p>
            <a:pPr>
              <a:lnSpc>
                <a:spcPct val="100000"/>
              </a:lnSpc>
              <a:spcBef>
                <a:spcPts val="0"/>
              </a:spcBef>
            </a:pPr>
            <a:r>
              <a:rPr lang="fr-FR" sz="2000" dirty="0">
                <a:hlinkClick r:id="rId4"/>
              </a:rPr>
              <a:t>https://dharug.dalang.com.au/language/dictionary</a:t>
            </a:r>
            <a:r>
              <a:rPr lang="fr-FR" sz="2000" dirty="0"/>
              <a:t> </a:t>
            </a:r>
          </a:p>
          <a:p>
            <a:pPr>
              <a:lnSpc>
                <a:spcPct val="100000"/>
              </a:lnSpc>
              <a:spcBef>
                <a:spcPts val="0"/>
              </a:spcBef>
            </a:pPr>
            <a:r>
              <a:rPr lang="fr-FR" sz="2000" dirty="0">
                <a:hlinkClick r:id="rId4"/>
              </a:rPr>
              <a:t>https://dharug.dalang.com.au/language/dictionary</a:t>
            </a:r>
            <a:r>
              <a:rPr lang="fr-FR" sz="2000" dirty="0"/>
              <a:t> </a:t>
            </a:r>
          </a:p>
          <a:p>
            <a:pPr>
              <a:lnSpc>
                <a:spcPct val="100000"/>
              </a:lnSpc>
              <a:spcBef>
                <a:spcPts val="0"/>
              </a:spcBef>
            </a:pPr>
            <a:r>
              <a:rPr lang="fr-FR" sz="2000" dirty="0">
                <a:hlinkClick r:id="rId5"/>
              </a:rPr>
              <a:t>https://omniglot.com/writing/jingulu.htm#:~:text=Jingulu%20(Djingili),are%2023%20speakers%20of%20Jingulu</a:t>
            </a:r>
            <a:r>
              <a:rPr lang="fr-FR" sz="2000" dirty="0"/>
              <a:t>. </a:t>
            </a:r>
          </a:p>
          <a:p>
            <a:pPr>
              <a:lnSpc>
                <a:spcPct val="100000"/>
              </a:lnSpc>
              <a:spcBef>
                <a:spcPts val="0"/>
              </a:spcBef>
            </a:pPr>
            <a:r>
              <a:rPr lang="fr-FR" sz="2000" dirty="0">
                <a:hlinkClick r:id="rId6"/>
              </a:rPr>
              <a:t>https://glosbe.com/dbl/en</a:t>
            </a:r>
            <a:r>
              <a:rPr lang="fr-FR" sz="2000" dirty="0"/>
              <a:t> </a:t>
            </a:r>
          </a:p>
          <a:p>
            <a:pPr>
              <a:lnSpc>
                <a:spcPct val="100000"/>
              </a:lnSpc>
              <a:spcBef>
                <a:spcPts val="0"/>
              </a:spcBef>
            </a:pPr>
            <a:r>
              <a:rPr lang="fr-FR" sz="2000" dirty="0">
                <a:hlinkClick r:id="rId7"/>
              </a:rPr>
              <a:t>https://gubbigubbidyungungoo.com/gubbi-gubbi-language</a:t>
            </a:r>
            <a:r>
              <a:rPr lang="fr-FR" sz="2000" dirty="0"/>
              <a:t> </a:t>
            </a:r>
            <a:r>
              <a:rPr lang="fr-FR" sz="2000" dirty="0">
                <a:hlinkClick r:id="rId8"/>
              </a:rPr>
              <a:t>http://doczz.net/doc/659217/dictionary-of-the-gubbi-gubbi-and-butchulla-languages</a:t>
            </a:r>
            <a:r>
              <a:rPr lang="fr-FR" sz="2000" dirty="0"/>
              <a:t> </a:t>
            </a:r>
          </a:p>
          <a:p>
            <a:pPr>
              <a:lnSpc>
                <a:spcPct val="100000"/>
              </a:lnSpc>
              <a:spcBef>
                <a:spcPts val="0"/>
              </a:spcBef>
            </a:pPr>
            <a:r>
              <a:rPr lang="fr-FR" sz="2000" dirty="0">
                <a:hlinkClick r:id="rId9"/>
              </a:rPr>
              <a:t>https://www.njamed.com/</a:t>
            </a:r>
            <a:r>
              <a:rPr lang="fr-FR" sz="2000" dirty="0"/>
              <a:t> </a:t>
            </a:r>
          </a:p>
          <a:p>
            <a:pPr>
              <a:lnSpc>
                <a:spcPct val="100000"/>
              </a:lnSpc>
              <a:spcBef>
                <a:spcPts val="0"/>
              </a:spcBef>
            </a:pPr>
            <a:r>
              <a:rPr lang="fr-FR" sz="2000" dirty="0">
                <a:hlinkClick r:id="rId10"/>
              </a:rPr>
              <a:t>https://www.yugambeh.com/learn-the-language</a:t>
            </a:r>
            <a:r>
              <a:rPr lang="fr-FR" sz="2000" dirty="0"/>
              <a:t> </a:t>
            </a:r>
          </a:p>
          <a:p>
            <a:pPr>
              <a:lnSpc>
                <a:spcPct val="100000"/>
              </a:lnSpc>
              <a:spcBef>
                <a:spcPts val="0"/>
              </a:spcBef>
            </a:pPr>
            <a:r>
              <a:rPr lang="fr-FR" sz="2000" dirty="0">
                <a:hlinkClick r:id="rId11"/>
              </a:rPr>
              <a:t>http://yolngudictionary.cdu.edu.au/</a:t>
            </a:r>
            <a:r>
              <a:rPr lang="fr-FR" sz="2000" dirty="0"/>
              <a:t>  </a:t>
            </a:r>
          </a:p>
          <a:p>
            <a:pPr>
              <a:lnSpc>
                <a:spcPct val="100000"/>
              </a:lnSpc>
              <a:spcBef>
                <a:spcPts val="0"/>
              </a:spcBef>
            </a:pPr>
            <a:r>
              <a:rPr lang="fr-FR" sz="2000" dirty="0">
                <a:hlinkClick r:id="rId12"/>
              </a:rPr>
              <a:t>https://dnathan.com/gaman/</a:t>
            </a:r>
            <a:r>
              <a:rPr lang="fr-FR" sz="2000" dirty="0"/>
              <a:t>  </a:t>
            </a:r>
          </a:p>
          <a:p>
            <a:pPr marL="0" indent="0">
              <a:lnSpc>
                <a:spcPct val="100000"/>
              </a:lnSpc>
              <a:spcBef>
                <a:spcPts val="0"/>
              </a:spcBef>
              <a:buNone/>
            </a:pPr>
            <a:endParaRPr lang="fr-FR" sz="1100" dirty="0"/>
          </a:p>
          <a:p>
            <a:pPr marL="0" indent="0">
              <a:lnSpc>
                <a:spcPct val="100000"/>
              </a:lnSpc>
              <a:spcBef>
                <a:spcPts val="0"/>
              </a:spcBef>
              <a:buNone/>
            </a:pPr>
            <a:endParaRPr lang="fr-FR" sz="1100" dirty="0"/>
          </a:p>
        </p:txBody>
      </p:sp>
      <p:sp>
        <p:nvSpPr>
          <p:cNvPr id="3" name="Espace réservé du pied de page 2">
            <a:extLst>
              <a:ext uri="{FF2B5EF4-FFF2-40B4-BE49-F238E27FC236}">
                <a16:creationId xmlns:a16="http://schemas.microsoft.com/office/drawing/2014/main" id="{5E122B85-8D8B-BFC5-8B3D-0E5622FA56B0}"/>
              </a:ext>
            </a:extLst>
          </p:cNvPr>
          <p:cNvSpPr>
            <a:spLocks noGrp="1"/>
          </p:cNvSpPr>
          <p:nvPr>
            <p:ph type="ftr" sz="quarter" idx="11"/>
          </p:nvPr>
        </p:nvSpPr>
        <p:spPr>
          <a:xfrm>
            <a:off x="2548263" y="6440433"/>
            <a:ext cx="7095473" cy="281042"/>
          </a:xfrm>
        </p:spPr>
        <p:txBody>
          <a:bodyPr/>
          <a:lstStyle/>
          <a:p>
            <a:r>
              <a:rPr lang="en-US" sz="800" dirty="0" err="1"/>
              <a:t>Marjolaine</a:t>
            </a:r>
            <a:r>
              <a:rPr lang="en-US" sz="800" dirty="0"/>
              <a:t> MARTIN, Stéfany THIERRY - LLL University of Tours - Do not share on social media</a:t>
            </a:r>
          </a:p>
        </p:txBody>
      </p:sp>
      <p:sp>
        <p:nvSpPr>
          <p:cNvPr id="4" name="Espace réservé du numéro de diapositive 3">
            <a:extLst>
              <a:ext uri="{FF2B5EF4-FFF2-40B4-BE49-F238E27FC236}">
                <a16:creationId xmlns:a16="http://schemas.microsoft.com/office/drawing/2014/main" id="{448BF8F4-3D6D-4F5F-6735-AA552CF6230F}"/>
              </a:ext>
            </a:extLst>
          </p:cNvPr>
          <p:cNvSpPr>
            <a:spLocks noGrp="1"/>
          </p:cNvSpPr>
          <p:nvPr>
            <p:ph type="sldNum" sz="quarter" idx="12"/>
          </p:nvPr>
        </p:nvSpPr>
        <p:spPr/>
        <p:txBody>
          <a:bodyPr/>
          <a:lstStyle/>
          <a:p>
            <a:fld id="{B2DC25EE-239B-4C5F-AAD1-255A7D5F1EE2}" type="slidenum">
              <a:rPr lang="en-US" smtClean="0"/>
              <a:t>33</a:t>
            </a:fld>
            <a:endParaRPr lang="en-US"/>
          </a:p>
        </p:txBody>
      </p:sp>
    </p:spTree>
    <p:extLst>
      <p:ext uri="{BB962C8B-B14F-4D97-AF65-F5344CB8AC3E}">
        <p14:creationId xmlns:p14="http://schemas.microsoft.com/office/powerpoint/2010/main" val="907202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D01CB4-C06D-4B63-577C-4EEDC47D5275}"/>
              </a:ext>
            </a:extLst>
          </p:cNvPr>
          <p:cNvSpPr>
            <a:spLocks noGrp="1"/>
          </p:cNvSpPr>
          <p:nvPr>
            <p:ph type="title"/>
          </p:nvPr>
        </p:nvSpPr>
        <p:spPr/>
        <p:txBody>
          <a:bodyPr/>
          <a:lstStyle/>
          <a:p>
            <a:r>
              <a:rPr lang="fr-FR" dirty="0" err="1"/>
              <a:t>Context</a:t>
            </a:r>
            <a:r>
              <a:rPr lang="fr-FR" dirty="0"/>
              <a:t> of the </a:t>
            </a:r>
            <a:r>
              <a:rPr lang="fr-FR" dirty="0" err="1"/>
              <a:t>study</a:t>
            </a:r>
            <a:r>
              <a:rPr lang="fr-FR" dirty="0"/>
              <a:t> and </a:t>
            </a:r>
            <a:r>
              <a:rPr lang="fr-FR" dirty="0" err="1"/>
              <a:t>aims</a:t>
            </a:r>
            <a:endParaRPr lang="fr-FR" dirty="0"/>
          </a:p>
        </p:txBody>
      </p:sp>
      <p:sp>
        <p:nvSpPr>
          <p:cNvPr id="3" name="Espace réservé du contenu 2">
            <a:extLst>
              <a:ext uri="{FF2B5EF4-FFF2-40B4-BE49-F238E27FC236}">
                <a16:creationId xmlns:a16="http://schemas.microsoft.com/office/drawing/2014/main" id="{45AED119-3459-3239-08E4-CA1CB7DA0C7B}"/>
              </a:ext>
            </a:extLst>
          </p:cNvPr>
          <p:cNvSpPr>
            <a:spLocks noGrp="1"/>
          </p:cNvSpPr>
          <p:nvPr>
            <p:ph idx="1"/>
          </p:nvPr>
        </p:nvSpPr>
        <p:spPr>
          <a:xfrm>
            <a:off x="379828" y="2478024"/>
            <a:ext cx="10903868" cy="3694176"/>
          </a:xfrm>
        </p:spPr>
        <p:txBody>
          <a:bodyPr vert="horz" lIns="91440" tIns="45720" rIns="91440" bIns="45720" rtlCol="0" anchor="t">
            <a:normAutofit lnSpcReduction="10000"/>
          </a:bodyPr>
          <a:lstStyle/>
          <a:p>
            <a:r>
              <a:rPr lang="en-AU" dirty="0"/>
              <a:t>Phonological and phonetical study on loanwords from Indigenous Languages of Australia (ILA</a:t>
            </a:r>
            <a:r>
              <a:rPr lang="fr-FR" dirty="0"/>
              <a:t>)</a:t>
            </a:r>
            <a:r>
              <a:rPr lang="en-AU" dirty="0"/>
              <a:t> - PhD by </a:t>
            </a:r>
            <a:r>
              <a:rPr lang="en-AU" dirty="0" err="1"/>
              <a:t>Stéfany</a:t>
            </a:r>
            <a:r>
              <a:rPr lang="en-AU" dirty="0"/>
              <a:t> THIERRY – still a WIP</a:t>
            </a:r>
          </a:p>
          <a:p>
            <a:r>
              <a:rPr lang="en-AU" dirty="0"/>
              <a:t>Dictionary study – Lionel </a:t>
            </a:r>
            <a:r>
              <a:rPr lang="en-AU" dirty="0" err="1"/>
              <a:t>Guierre’s</a:t>
            </a:r>
            <a:r>
              <a:rPr lang="en-AU" dirty="0"/>
              <a:t> and his followers’ approach</a:t>
            </a:r>
          </a:p>
          <a:p>
            <a:r>
              <a:rPr lang="en-AU" dirty="0"/>
              <a:t>Aims – to compare the pronunciation of loanwords from ILA in </a:t>
            </a:r>
            <a:r>
              <a:rPr lang="en-AU" dirty="0" err="1"/>
              <a:t>SAusE</a:t>
            </a:r>
            <a:r>
              <a:rPr lang="en-AU" dirty="0"/>
              <a:t> and in the source languages</a:t>
            </a:r>
          </a:p>
          <a:p>
            <a:pPr lvl="1"/>
            <a:r>
              <a:rPr lang="en-AU" dirty="0">
                <a:ea typeface="+mn-lt"/>
                <a:cs typeface="+mn-lt"/>
              </a:rPr>
              <a:t>What features are maintained, adopted, invented? The lexical stress pattern? The pronunciation of consonants?  Of stressed and unstressed vowels? What is the impact of their orthography? </a:t>
            </a:r>
          </a:p>
          <a:p>
            <a:pPr lvl="1"/>
            <a:r>
              <a:rPr lang="en-AU" dirty="0">
                <a:ea typeface="+mn-lt"/>
                <a:cs typeface="+mn-lt"/>
              </a:rPr>
              <a:t>How does it impact </a:t>
            </a:r>
            <a:r>
              <a:rPr lang="en-AU" dirty="0" err="1">
                <a:ea typeface="+mn-lt"/>
                <a:cs typeface="+mn-lt"/>
              </a:rPr>
              <a:t>SAusE</a:t>
            </a:r>
            <a:r>
              <a:rPr lang="en-AU" dirty="0">
                <a:ea typeface="+mn-lt"/>
                <a:cs typeface="+mn-lt"/>
              </a:rPr>
              <a:t>?</a:t>
            </a:r>
          </a:p>
          <a:p>
            <a:endParaRPr lang="en-AU" dirty="0">
              <a:highlight>
                <a:srgbClr val="FFFF00"/>
              </a:highlight>
            </a:endParaRPr>
          </a:p>
        </p:txBody>
      </p:sp>
      <p:sp>
        <p:nvSpPr>
          <p:cNvPr id="5" name="Espace réservé du numéro de diapositive 4">
            <a:extLst>
              <a:ext uri="{FF2B5EF4-FFF2-40B4-BE49-F238E27FC236}">
                <a16:creationId xmlns:a16="http://schemas.microsoft.com/office/drawing/2014/main" id="{E49FD64E-872A-8851-A319-4A1DEEB926CF}"/>
              </a:ext>
            </a:extLst>
          </p:cNvPr>
          <p:cNvSpPr>
            <a:spLocks noGrp="1"/>
          </p:cNvSpPr>
          <p:nvPr>
            <p:ph type="sldNum" sz="quarter" idx="12"/>
          </p:nvPr>
        </p:nvSpPr>
        <p:spPr/>
        <p:txBody>
          <a:bodyPr/>
          <a:lstStyle/>
          <a:p>
            <a:fld id="{B2DC25EE-239B-4C5F-AAD1-255A7D5F1EE2}" type="slidenum">
              <a:rPr lang="en-US" smtClean="0"/>
              <a:t>4</a:t>
            </a:fld>
            <a:endParaRPr lang="en-US"/>
          </a:p>
        </p:txBody>
      </p:sp>
      <p:sp>
        <p:nvSpPr>
          <p:cNvPr id="6" name="Espace réservé du pied de page 3">
            <a:extLst>
              <a:ext uri="{FF2B5EF4-FFF2-40B4-BE49-F238E27FC236}">
                <a16:creationId xmlns:a16="http://schemas.microsoft.com/office/drawing/2014/main" id="{67193277-5AD1-CB5E-2301-54277D3E1AA3}"/>
              </a:ext>
            </a:extLst>
          </p:cNvPr>
          <p:cNvSpPr>
            <a:spLocks noGrp="1"/>
          </p:cNvSpPr>
          <p:nvPr>
            <p:ph type="ftr" sz="quarter" idx="11"/>
          </p:nvPr>
        </p:nvSpPr>
        <p:spPr>
          <a:xfrm>
            <a:off x="3675601" y="6309360"/>
            <a:ext cx="5048061" cy="365125"/>
          </a:xfrm>
        </p:spPr>
        <p:txBody>
          <a:bodyPr/>
          <a:lstStyle/>
          <a:p>
            <a:r>
              <a:rPr lang="en-US" sz="700"/>
              <a:t>Marjolaine MARTIN, Stéfany THIERRY - LLL University of Tours - Do not share on social media</a:t>
            </a:r>
          </a:p>
        </p:txBody>
      </p:sp>
    </p:spTree>
    <p:extLst>
      <p:ext uri="{BB962C8B-B14F-4D97-AF65-F5344CB8AC3E}">
        <p14:creationId xmlns:p14="http://schemas.microsoft.com/office/powerpoint/2010/main" val="21918516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72C728C-A471-6085-14F2-C971B3C6A370}"/>
              </a:ext>
            </a:extLst>
          </p:cNvPr>
          <p:cNvSpPr>
            <a:spLocks noGrp="1"/>
          </p:cNvSpPr>
          <p:nvPr>
            <p:ph type="title"/>
          </p:nvPr>
        </p:nvSpPr>
        <p:spPr/>
        <p:txBody>
          <a:bodyPr/>
          <a:lstStyle/>
          <a:p>
            <a:r>
              <a:rPr lang="en-AU" dirty="0" err="1"/>
              <a:t>Guierrian</a:t>
            </a:r>
            <a:r>
              <a:rPr lang="en-AU" dirty="0"/>
              <a:t> approach</a:t>
            </a:r>
          </a:p>
        </p:txBody>
      </p:sp>
      <p:sp>
        <p:nvSpPr>
          <p:cNvPr id="3" name="Espace réservé du contenu 2">
            <a:extLst>
              <a:ext uri="{FF2B5EF4-FFF2-40B4-BE49-F238E27FC236}">
                <a16:creationId xmlns:a16="http://schemas.microsoft.com/office/drawing/2014/main" id="{2C0B452E-1FFC-3043-6D15-C31A55166BCF}"/>
              </a:ext>
            </a:extLst>
          </p:cNvPr>
          <p:cNvSpPr>
            <a:spLocks noGrp="1"/>
          </p:cNvSpPr>
          <p:nvPr>
            <p:ph idx="1"/>
          </p:nvPr>
        </p:nvSpPr>
        <p:spPr>
          <a:xfrm>
            <a:off x="548640" y="2111433"/>
            <a:ext cx="10735056" cy="4060767"/>
          </a:xfrm>
        </p:spPr>
        <p:txBody>
          <a:bodyPr>
            <a:normAutofit fontScale="70000" lnSpcReduction="20000"/>
          </a:bodyPr>
          <a:lstStyle/>
          <a:p>
            <a:pPr marL="0" lvl="0" indent="0">
              <a:buNone/>
            </a:pPr>
            <a:r>
              <a:rPr lang="en-GB" dirty="0"/>
              <a:t>An empirical approach on </a:t>
            </a:r>
            <a:r>
              <a:rPr lang="en-GB" b="1" dirty="0"/>
              <a:t>large datasets, often from computerised pronouncing dictionaries;</a:t>
            </a:r>
            <a:endParaRPr lang="fr-FR" b="1" dirty="0"/>
          </a:p>
          <a:p>
            <a:pPr marL="0" lvl="0" indent="0">
              <a:buNone/>
            </a:pPr>
            <a:r>
              <a:rPr lang="en-GB" b="1" dirty="0"/>
              <a:t>Orthographic information </a:t>
            </a:r>
            <a:r>
              <a:rPr lang="en-GB" dirty="0"/>
              <a:t>is taken into consideration : </a:t>
            </a:r>
            <a:r>
              <a:rPr lang="en-GB" b="1" dirty="0" err="1"/>
              <a:t>graphophonemics</a:t>
            </a:r>
            <a:endParaRPr lang="en-GB" b="1" dirty="0"/>
          </a:p>
          <a:p>
            <a:pPr marL="0" lvl="0" indent="0">
              <a:buNone/>
            </a:pPr>
            <a:r>
              <a:rPr lang="en-GB" dirty="0"/>
              <a:t>Our morphological approach assumes</a:t>
            </a:r>
            <a:r>
              <a:rPr lang="en-GB" b="1" dirty="0"/>
              <a:t> that semantically opaque constituents play a role in stress assignment (orthographic geminates &lt;</a:t>
            </a:r>
            <a:r>
              <a:rPr lang="en-GB" b="1" dirty="0" err="1"/>
              <a:t>oo</a:t>
            </a:r>
            <a:r>
              <a:rPr lang="en-GB" b="1" dirty="0"/>
              <a:t>, </a:t>
            </a:r>
            <a:r>
              <a:rPr lang="en-GB" b="1" dirty="0" err="1"/>
              <a:t>ee</a:t>
            </a:r>
            <a:r>
              <a:rPr lang="en-GB" b="1" dirty="0"/>
              <a:t>&gt; = strong ending if prefix or not)</a:t>
            </a:r>
            <a:endParaRPr lang="fr-FR" b="1" dirty="0"/>
          </a:p>
          <a:p>
            <a:pPr marL="0" lvl="0" indent="0">
              <a:buNone/>
            </a:pPr>
            <a:r>
              <a:rPr lang="en-GB" dirty="0"/>
              <a:t>We assume that </a:t>
            </a:r>
            <a:r>
              <a:rPr lang="en-GB" b="1" dirty="0"/>
              <a:t>English phonology includes a number of different subsystems which correspond to different lexical strata of borrowings (or words perceived as such). </a:t>
            </a:r>
            <a:r>
              <a:rPr lang="en-GB" dirty="0"/>
              <a:t>(‘Italian’ words, works on loanwords in </a:t>
            </a:r>
            <a:r>
              <a:rPr lang="en-GB" i="1" dirty="0"/>
              <a:t>-</a:t>
            </a:r>
            <a:r>
              <a:rPr lang="en-GB" i="1" dirty="0" err="1"/>
              <a:t>eur</a:t>
            </a:r>
            <a:r>
              <a:rPr lang="en-GB" i="1" dirty="0"/>
              <a:t>/</a:t>
            </a:r>
            <a:r>
              <a:rPr lang="en-GB" i="1" dirty="0" err="1"/>
              <a:t>euse</a:t>
            </a:r>
            <a:r>
              <a:rPr lang="en-GB" dirty="0"/>
              <a:t> – See P. Fournier 2016 and 2018)</a:t>
            </a:r>
            <a:endParaRPr lang="fr-FR" dirty="0"/>
          </a:p>
          <a:p>
            <a:pPr marL="0" indent="0">
              <a:buNone/>
            </a:pPr>
            <a:r>
              <a:rPr lang="en-GB" dirty="0"/>
              <a:t>A. C. </a:t>
            </a:r>
            <a:r>
              <a:rPr lang="en-GB" dirty="0" err="1"/>
              <a:t>Gimson</a:t>
            </a:r>
            <a:r>
              <a:rPr lang="en-GB" dirty="0"/>
              <a:t> about </a:t>
            </a:r>
            <a:r>
              <a:rPr lang="en-GB" dirty="0" err="1"/>
              <a:t>Guierre</a:t>
            </a:r>
            <a:r>
              <a:rPr lang="en-GB" dirty="0"/>
              <a:t> in the foreword of  </a:t>
            </a:r>
            <a:r>
              <a:rPr lang="en-GB" i="1" dirty="0"/>
              <a:t>Drills in English Stress-Patterns</a:t>
            </a:r>
            <a:r>
              <a:rPr lang="en-GB" dirty="0"/>
              <a:t> (1984 new ed.):</a:t>
            </a:r>
            <a:endParaRPr lang="fr-FR" dirty="0"/>
          </a:p>
          <a:p>
            <a:pPr marL="0" indent="0">
              <a:buNone/>
            </a:pPr>
            <a:r>
              <a:rPr lang="en-GB" i="1" dirty="0"/>
              <a:t>“L. </a:t>
            </a:r>
            <a:r>
              <a:rPr lang="en-GB" i="1" dirty="0" err="1"/>
              <a:t>Guierre</a:t>
            </a:r>
            <a:r>
              <a:rPr lang="en-GB" i="1" dirty="0"/>
              <a:t> has carried out a computer analysis of the stress-patterns of the majority of words in the Jones </a:t>
            </a:r>
            <a:r>
              <a:rPr lang="en-GB" dirty="0"/>
              <a:t>English Pronouncing Dictionary</a:t>
            </a:r>
            <a:r>
              <a:rPr lang="en-GB" i="1" dirty="0"/>
              <a:t> and has been able to derive from this analysis sufficient rules of general validity to be of great practical help for the foreign learner. […]</a:t>
            </a:r>
            <a:r>
              <a:rPr lang="fr-FR" dirty="0"/>
              <a:t> </a:t>
            </a:r>
            <a:r>
              <a:rPr lang="en-GB" i="1" dirty="0"/>
              <a:t>The tendencies of word-stress which have emerged are likely to reflect the underlying rules which the native English speaker has as part of his linguistic generative capability […]”</a:t>
            </a:r>
            <a:endParaRPr lang="fr-FR" dirty="0"/>
          </a:p>
        </p:txBody>
      </p:sp>
      <p:sp>
        <p:nvSpPr>
          <p:cNvPr id="5" name="Espace réservé du numéro de diapositive 4">
            <a:extLst>
              <a:ext uri="{FF2B5EF4-FFF2-40B4-BE49-F238E27FC236}">
                <a16:creationId xmlns:a16="http://schemas.microsoft.com/office/drawing/2014/main" id="{8D27DACC-D15E-1269-EE7E-0C5A918A5748}"/>
              </a:ext>
            </a:extLst>
          </p:cNvPr>
          <p:cNvSpPr>
            <a:spLocks noGrp="1"/>
          </p:cNvSpPr>
          <p:nvPr>
            <p:ph type="sldNum" sz="quarter" idx="12"/>
          </p:nvPr>
        </p:nvSpPr>
        <p:spPr/>
        <p:txBody>
          <a:bodyPr/>
          <a:lstStyle/>
          <a:p>
            <a:fld id="{B2DC25EE-239B-4C5F-AAD1-255A7D5F1EE2}" type="slidenum">
              <a:rPr lang="en-US" smtClean="0"/>
              <a:t>5</a:t>
            </a:fld>
            <a:endParaRPr lang="en-US"/>
          </a:p>
        </p:txBody>
      </p:sp>
      <p:sp>
        <p:nvSpPr>
          <p:cNvPr id="6" name="Espace réservé du pied de page 3">
            <a:extLst>
              <a:ext uri="{FF2B5EF4-FFF2-40B4-BE49-F238E27FC236}">
                <a16:creationId xmlns:a16="http://schemas.microsoft.com/office/drawing/2014/main" id="{05BFF335-98DE-B786-FAD3-54B664DC9245}"/>
              </a:ext>
            </a:extLst>
          </p:cNvPr>
          <p:cNvSpPr>
            <a:spLocks noGrp="1"/>
          </p:cNvSpPr>
          <p:nvPr>
            <p:ph type="ftr" sz="quarter" idx="11"/>
          </p:nvPr>
        </p:nvSpPr>
        <p:spPr>
          <a:xfrm>
            <a:off x="3392137" y="6309360"/>
            <a:ext cx="5048061" cy="365125"/>
          </a:xfrm>
        </p:spPr>
        <p:txBody>
          <a:bodyPr/>
          <a:lstStyle/>
          <a:p>
            <a:r>
              <a:rPr lang="en-US" sz="700"/>
              <a:t>Marjolaine MARTIN, Stéfany THIERRY - LLL University of Tours - Do not share on social media</a:t>
            </a:r>
          </a:p>
        </p:txBody>
      </p:sp>
    </p:spTree>
    <p:extLst>
      <p:ext uri="{BB962C8B-B14F-4D97-AF65-F5344CB8AC3E}">
        <p14:creationId xmlns:p14="http://schemas.microsoft.com/office/powerpoint/2010/main" val="42109837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82FF95-64BB-72FD-4443-68983C933E9B}"/>
              </a:ext>
            </a:extLst>
          </p:cNvPr>
          <p:cNvSpPr>
            <a:spLocks noGrp="1"/>
          </p:cNvSpPr>
          <p:nvPr>
            <p:ph type="title"/>
          </p:nvPr>
        </p:nvSpPr>
        <p:spPr/>
        <p:txBody>
          <a:bodyPr/>
          <a:lstStyle/>
          <a:p>
            <a:r>
              <a:rPr lang="fr-FR" dirty="0"/>
              <a:t>Standard </a:t>
            </a:r>
            <a:r>
              <a:rPr lang="fr-FR" dirty="0" err="1"/>
              <a:t>Australian</a:t>
            </a:r>
            <a:r>
              <a:rPr lang="fr-FR" dirty="0"/>
              <a:t> English (</a:t>
            </a:r>
            <a:r>
              <a:rPr lang="fr-FR" dirty="0" err="1"/>
              <a:t>SAusE</a:t>
            </a:r>
            <a:r>
              <a:rPr lang="fr-FR" dirty="0"/>
              <a:t>)</a:t>
            </a:r>
          </a:p>
        </p:txBody>
      </p:sp>
      <p:sp>
        <p:nvSpPr>
          <p:cNvPr id="3" name="Espace réservé du contenu 2">
            <a:extLst>
              <a:ext uri="{FF2B5EF4-FFF2-40B4-BE49-F238E27FC236}">
                <a16:creationId xmlns:a16="http://schemas.microsoft.com/office/drawing/2014/main" id="{972D52C4-F1BF-2760-2CF9-6C66706CC50C}"/>
              </a:ext>
            </a:extLst>
          </p:cNvPr>
          <p:cNvSpPr>
            <a:spLocks noGrp="1"/>
          </p:cNvSpPr>
          <p:nvPr>
            <p:ph idx="1"/>
          </p:nvPr>
        </p:nvSpPr>
        <p:spPr/>
        <p:txBody>
          <a:bodyPr vert="horz" lIns="91440" tIns="45720" rIns="91440" bIns="45720" rtlCol="0" anchor="t">
            <a:normAutofit fontScale="85000" lnSpcReduction="10000"/>
          </a:bodyPr>
          <a:lstStyle/>
          <a:p>
            <a:pPr marL="0" indent="0" algn="just">
              <a:buNone/>
            </a:pPr>
            <a:r>
              <a:rPr lang="en-AU" i="1" dirty="0">
                <a:ea typeface="+mn-lt"/>
                <a:cs typeface="+mn-lt"/>
              </a:rPr>
              <a:t>“By Australian English we mean that form of English that originated early in the nineteenth century among those children of British settlers who were born and raised in the colony. Australian English has had a continuous tradition ever since as the mother tongue of a large proportion of the Australian community. It is the national variety of English, and the variety which speakers of other varieties, or indeed of other languages, meet when they come to Australia, whether as visitors or as immigrants.”</a:t>
            </a:r>
            <a:r>
              <a:rPr lang="en-AU" dirty="0">
                <a:ea typeface="+mn-lt"/>
                <a:cs typeface="+mn-lt"/>
              </a:rPr>
              <a:t>(</a:t>
            </a:r>
            <a:r>
              <a:rPr lang="en-AU" dirty="0" err="1">
                <a:ea typeface="+mn-lt"/>
                <a:cs typeface="+mn-lt"/>
              </a:rPr>
              <a:t>Delbridge</a:t>
            </a:r>
            <a:r>
              <a:rPr lang="en-AU" dirty="0">
                <a:ea typeface="+mn-lt"/>
                <a:cs typeface="+mn-lt"/>
              </a:rPr>
              <a:t>, 1981, p.12)</a:t>
            </a:r>
            <a:endParaRPr lang="en-AU" dirty="0"/>
          </a:p>
          <a:p>
            <a:pPr marL="0" indent="0" algn="just">
              <a:buNone/>
            </a:pPr>
            <a:r>
              <a:rPr lang="en-AU" i="1" dirty="0">
                <a:ea typeface="+mn-lt"/>
                <a:cs typeface="+mn-lt"/>
              </a:rPr>
              <a:t>“</a:t>
            </a:r>
            <a:r>
              <a:rPr lang="en-AU" i="1" dirty="0" err="1">
                <a:ea typeface="+mn-lt"/>
                <a:cs typeface="+mn-lt"/>
              </a:rPr>
              <a:t>AusE</a:t>
            </a:r>
            <a:r>
              <a:rPr lang="en-AU" i="1" dirty="0">
                <a:ea typeface="+mn-lt"/>
                <a:cs typeface="+mn-lt"/>
              </a:rPr>
              <a:t> is dear to the hearts of those of us who are Australian – we know each other by the sound of the language we speak, by the special words we use, by the sense of shared experience and a common history that filters through it. </a:t>
            </a:r>
            <a:r>
              <a:rPr lang="en-AU" i="1" dirty="0" err="1">
                <a:ea typeface="+mn-lt"/>
                <a:cs typeface="+mn-lt"/>
              </a:rPr>
              <a:t>AusE</a:t>
            </a:r>
            <a:r>
              <a:rPr lang="en-AU" i="1" dirty="0">
                <a:ea typeface="+mn-lt"/>
                <a:cs typeface="+mn-lt"/>
              </a:rPr>
              <a:t> therefore becomes one of the icons of our </a:t>
            </a:r>
            <a:r>
              <a:rPr lang="en-AU" i="1" dirty="0" err="1">
                <a:ea typeface="+mn-lt"/>
                <a:cs typeface="+mn-lt"/>
              </a:rPr>
              <a:t>culture</a:t>
            </a:r>
            <a:r>
              <a:rPr lang="en-AU" dirty="0" err="1">
                <a:ea typeface="+mn-lt"/>
                <a:cs typeface="+mn-lt"/>
              </a:rPr>
              <a:t>.”Butler</a:t>
            </a:r>
            <a:r>
              <a:rPr lang="en-AU" dirty="0">
                <a:ea typeface="+mn-lt"/>
                <a:cs typeface="+mn-lt"/>
              </a:rPr>
              <a:t> (2001, p.151) </a:t>
            </a:r>
            <a:endParaRPr lang="en-AU" dirty="0"/>
          </a:p>
          <a:p>
            <a:endParaRPr lang="en-AU" dirty="0"/>
          </a:p>
        </p:txBody>
      </p:sp>
      <p:sp>
        <p:nvSpPr>
          <p:cNvPr id="5" name="Espace réservé du numéro de diapositive 4">
            <a:extLst>
              <a:ext uri="{FF2B5EF4-FFF2-40B4-BE49-F238E27FC236}">
                <a16:creationId xmlns:a16="http://schemas.microsoft.com/office/drawing/2014/main" id="{A4A049B5-6C72-7682-BC0E-4BAF0141E800}"/>
              </a:ext>
            </a:extLst>
          </p:cNvPr>
          <p:cNvSpPr>
            <a:spLocks noGrp="1"/>
          </p:cNvSpPr>
          <p:nvPr>
            <p:ph type="sldNum" sz="quarter" idx="12"/>
          </p:nvPr>
        </p:nvSpPr>
        <p:spPr/>
        <p:txBody>
          <a:bodyPr/>
          <a:lstStyle/>
          <a:p>
            <a:fld id="{B2DC25EE-239B-4C5F-AAD1-255A7D5F1EE2}" type="slidenum">
              <a:rPr lang="en-US" smtClean="0"/>
              <a:t>6</a:t>
            </a:fld>
            <a:endParaRPr lang="en-US"/>
          </a:p>
        </p:txBody>
      </p:sp>
      <p:sp>
        <p:nvSpPr>
          <p:cNvPr id="6" name="Espace réservé du pied de page 3">
            <a:extLst>
              <a:ext uri="{FF2B5EF4-FFF2-40B4-BE49-F238E27FC236}">
                <a16:creationId xmlns:a16="http://schemas.microsoft.com/office/drawing/2014/main" id="{158ED8D1-188B-3ED3-D6DE-4D383DB914D8}"/>
              </a:ext>
            </a:extLst>
          </p:cNvPr>
          <p:cNvSpPr>
            <a:spLocks noGrp="1"/>
          </p:cNvSpPr>
          <p:nvPr>
            <p:ph type="ftr" sz="quarter" idx="11"/>
          </p:nvPr>
        </p:nvSpPr>
        <p:spPr>
          <a:xfrm>
            <a:off x="3571969" y="6309360"/>
            <a:ext cx="5048061" cy="365125"/>
          </a:xfrm>
        </p:spPr>
        <p:txBody>
          <a:bodyPr/>
          <a:lstStyle/>
          <a:p>
            <a:r>
              <a:rPr lang="en-US" sz="700"/>
              <a:t>Marjolaine MARTIN, Stéfany THIERRY - LLL University of Tours - Do not share on social media</a:t>
            </a:r>
          </a:p>
        </p:txBody>
      </p:sp>
    </p:spTree>
    <p:extLst>
      <p:ext uri="{BB962C8B-B14F-4D97-AF65-F5344CB8AC3E}">
        <p14:creationId xmlns:p14="http://schemas.microsoft.com/office/powerpoint/2010/main" val="11872564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0B9FA6F-033F-CD34-A780-3480BB9FE9E6}"/>
              </a:ext>
            </a:extLst>
          </p:cNvPr>
          <p:cNvSpPr>
            <a:spLocks noGrp="1"/>
          </p:cNvSpPr>
          <p:nvPr>
            <p:ph type="title"/>
          </p:nvPr>
        </p:nvSpPr>
        <p:spPr/>
        <p:txBody>
          <a:bodyPr/>
          <a:lstStyle/>
          <a:p>
            <a:r>
              <a:rPr lang="fr-FR" err="1"/>
              <a:t>Indigenous</a:t>
            </a:r>
            <a:r>
              <a:rPr lang="fr-FR"/>
              <a:t> </a:t>
            </a:r>
            <a:r>
              <a:rPr lang="fr-FR" err="1"/>
              <a:t>Languages</a:t>
            </a:r>
            <a:r>
              <a:rPr lang="fr-FR"/>
              <a:t> of </a:t>
            </a:r>
            <a:r>
              <a:rPr lang="fr-FR" err="1"/>
              <a:t>Australia</a:t>
            </a:r>
            <a:r>
              <a:rPr lang="fr-FR"/>
              <a:t> (ILA)</a:t>
            </a:r>
          </a:p>
        </p:txBody>
      </p:sp>
      <p:sp>
        <p:nvSpPr>
          <p:cNvPr id="3" name="Espace réservé du contenu 2">
            <a:extLst>
              <a:ext uri="{FF2B5EF4-FFF2-40B4-BE49-F238E27FC236}">
                <a16:creationId xmlns:a16="http://schemas.microsoft.com/office/drawing/2014/main" id="{55498A83-048D-0DA6-59BE-C0C0B55E0948}"/>
              </a:ext>
            </a:extLst>
          </p:cNvPr>
          <p:cNvSpPr>
            <a:spLocks noGrp="1"/>
          </p:cNvSpPr>
          <p:nvPr>
            <p:ph idx="1"/>
          </p:nvPr>
        </p:nvSpPr>
        <p:spPr>
          <a:xfrm>
            <a:off x="654519" y="2478024"/>
            <a:ext cx="11011300" cy="3694176"/>
          </a:xfrm>
        </p:spPr>
        <p:txBody>
          <a:bodyPr vert="horz" lIns="91440" tIns="45720" rIns="91440" bIns="45720" rtlCol="0" anchor="t">
            <a:normAutofit fontScale="77500" lnSpcReduction="20000"/>
          </a:bodyPr>
          <a:lstStyle/>
          <a:p>
            <a:pPr marL="0" indent="0" algn="just">
              <a:buNone/>
            </a:pPr>
            <a:r>
              <a:rPr lang="en-AU" i="1" dirty="0">
                <a:ea typeface="+mn-lt"/>
                <a:cs typeface="+mn-lt"/>
              </a:rPr>
              <a:t>“Although English has been the dominant language in Australia for the last two centuries it has not been the only language spoken. </a:t>
            </a:r>
            <a:r>
              <a:rPr lang="en-AU" b="1" i="1" dirty="0">
                <a:ea typeface="+mn-lt"/>
                <a:cs typeface="+mn-lt"/>
              </a:rPr>
              <a:t>Many Aboriginal languages are still spoken, albeit by a vastly reduced number of speakers.”</a:t>
            </a:r>
            <a:r>
              <a:rPr lang="en-AU" dirty="0">
                <a:ea typeface="+mn-lt"/>
                <a:cs typeface="+mn-lt"/>
              </a:rPr>
              <a:t>(Collins, 1989, p.4)</a:t>
            </a:r>
            <a:endParaRPr lang="en-AU" dirty="0"/>
          </a:p>
          <a:p>
            <a:pPr marL="0" indent="0">
              <a:buNone/>
            </a:pPr>
            <a:r>
              <a:rPr lang="en-AU" dirty="0">
                <a:ea typeface="+mn-lt"/>
                <a:cs typeface="+mn-lt"/>
              </a:rPr>
              <a:t>Census 2021 : 237 ILA</a:t>
            </a:r>
          </a:p>
          <a:p>
            <a:pPr marL="0" indent="0">
              <a:buNone/>
            </a:pPr>
            <a:r>
              <a:rPr lang="en-AU" i="1" dirty="0">
                <a:ea typeface="+mn-lt"/>
                <a:cs typeface="+mn-lt"/>
              </a:rPr>
              <a:t>“Of the estimated 250 original Aboriginal and Torres Strait Islander languages in Australia, it was found in 2012 that 120 are still spoken and of these 13 are considered strong in the sense that they are still spoken by all age groups.</a:t>
            </a:r>
            <a:r>
              <a:rPr lang="en-AU" i="1" baseline="30000" dirty="0">
                <a:ea typeface="+mn-lt"/>
                <a:cs typeface="+mn-lt"/>
              </a:rPr>
              <a:t> </a:t>
            </a:r>
            <a:r>
              <a:rPr lang="en-AU" i="1" dirty="0">
                <a:ea typeface="+mn-lt"/>
                <a:cs typeface="+mn-lt"/>
              </a:rPr>
              <a:t>The 13 strongly spoken languages is a decline from the 18 found to be strong in 2004. Some languages considered to be strong also show signs of declining vitality.”</a:t>
            </a:r>
          </a:p>
          <a:p>
            <a:pPr marL="0" indent="0">
              <a:buNone/>
            </a:pPr>
            <a:r>
              <a:rPr lang="en-AU" b="1" i="1" dirty="0">
                <a:ea typeface="+mn-lt"/>
                <a:cs typeface="+mn-lt"/>
              </a:rPr>
              <a:t>Australian Government Action Plan for the 2019 International Year of Indigenous Languages</a:t>
            </a:r>
            <a:endParaRPr lang="en-AU" dirty="0"/>
          </a:p>
        </p:txBody>
      </p:sp>
      <p:sp>
        <p:nvSpPr>
          <p:cNvPr id="5" name="Espace réservé du numéro de diapositive 4">
            <a:extLst>
              <a:ext uri="{FF2B5EF4-FFF2-40B4-BE49-F238E27FC236}">
                <a16:creationId xmlns:a16="http://schemas.microsoft.com/office/drawing/2014/main" id="{FD2B679F-C241-0BD3-2EDC-2CD06AFE1519}"/>
              </a:ext>
            </a:extLst>
          </p:cNvPr>
          <p:cNvSpPr>
            <a:spLocks noGrp="1"/>
          </p:cNvSpPr>
          <p:nvPr>
            <p:ph type="sldNum" sz="quarter" idx="12"/>
          </p:nvPr>
        </p:nvSpPr>
        <p:spPr/>
        <p:txBody>
          <a:bodyPr/>
          <a:lstStyle/>
          <a:p>
            <a:fld id="{B2DC25EE-239B-4C5F-AAD1-255A7D5F1EE2}" type="slidenum">
              <a:rPr lang="en-US" smtClean="0"/>
              <a:t>7</a:t>
            </a:fld>
            <a:endParaRPr lang="en-US"/>
          </a:p>
        </p:txBody>
      </p:sp>
      <p:sp>
        <p:nvSpPr>
          <p:cNvPr id="6" name="Espace réservé du pied de page 3">
            <a:extLst>
              <a:ext uri="{FF2B5EF4-FFF2-40B4-BE49-F238E27FC236}">
                <a16:creationId xmlns:a16="http://schemas.microsoft.com/office/drawing/2014/main" id="{7B512FDB-B7F0-6254-CC98-6BC6D2B8DC86}"/>
              </a:ext>
            </a:extLst>
          </p:cNvPr>
          <p:cNvSpPr>
            <a:spLocks noGrp="1"/>
          </p:cNvSpPr>
          <p:nvPr>
            <p:ph type="ftr" sz="quarter" idx="11"/>
          </p:nvPr>
        </p:nvSpPr>
        <p:spPr>
          <a:xfrm>
            <a:off x="3571969" y="6309360"/>
            <a:ext cx="5048061" cy="365125"/>
          </a:xfrm>
        </p:spPr>
        <p:txBody>
          <a:bodyPr/>
          <a:lstStyle/>
          <a:p>
            <a:r>
              <a:rPr lang="en-US" sz="700"/>
              <a:t>Marjolaine MARTIN, Stéfany THIERRY - LLL University of Tours - Do not share on social media</a:t>
            </a:r>
          </a:p>
        </p:txBody>
      </p:sp>
    </p:spTree>
    <p:extLst>
      <p:ext uri="{BB962C8B-B14F-4D97-AF65-F5344CB8AC3E}">
        <p14:creationId xmlns:p14="http://schemas.microsoft.com/office/powerpoint/2010/main" val="21261653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72C7A71F-A746-4AB2-8FF5-03D4135FAF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17FF8914-DDE9-46F8-AF0A-54FD0AC09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32FCE302-B068-7FC7-1E28-24450CA06433}"/>
              </a:ext>
            </a:extLst>
          </p:cNvPr>
          <p:cNvSpPr>
            <a:spLocks noGrp="1"/>
          </p:cNvSpPr>
          <p:nvPr>
            <p:ph type="title"/>
          </p:nvPr>
        </p:nvSpPr>
        <p:spPr>
          <a:xfrm>
            <a:off x="1074419" y="1933575"/>
            <a:ext cx="7013448" cy="2990849"/>
          </a:xfrm>
        </p:spPr>
        <p:txBody>
          <a:bodyPr vert="horz" lIns="91440" tIns="45720" rIns="91440" bIns="45720" rtlCol="0" anchor="ctr">
            <a:normAutofit/>
          </a:bodyPr>
          <a:lstStyle/>
          <a:p>
            <a:r>
              <a:rPr lang="en-US" sz="5400" dirty="0"/>
              <a:t>2 . Collecting Data for the corpus</a:t>
            </a:r>
          </a:p>
        </p:txBody>
      </p:sp>
      <p:sp>
        <p:nvSpPr>
          <p:cNvPr id="3" name="Espace réservé du texte 2">
            <a:extLst>
              <a:ext uri="{FF2B5EF4-FFF2-40B4-BE49-F238E27FC236}">
                <a16:creationId xmlns:a16="http://schemas.microsoft.com/office/drawing/2014/main" id="{560296EF-06D3-A81C-A13F-33F39CB707B3}"/>
              </a:ext>
            </a:extLst>
          </p:cNvPr>
          <p:cNvSpPr>
            <a:spLocks noGrp="1"/>
          </p:cNvSpPr>
          <p:nvPr>
            <p:ph type="body" idx="1"/>
          </p:nvPr>
        </p:nvSpPr>
        <p:spPr>
          <a:xfrm>
            <a:off x="8610600" y="1933574"/>
            <a:ext cx="2686812" cy="2990849"/>
          </a:xfrm>
        </p:spPr>
        <p:txBody>
          <a:bodyPr vert="horz" lIns="91440" tIns="45720" rIns="91440" bIns="45720" rtlCol="0" anchor="ctr">
            <a:normAutofit/>
          </a:bodyPr>
          <a:lstStyle/>
          <a:p>
            <a:r>
              <a:rPr lang="en-US" sz="2800" dirty="0"/>
              <a:t> </a:t>
            </a:r>
          </a:p>
        </p:txBody>
      </p:sp>
      <p:sp>
        <p:nvSpPr>
          <p:cNvPr id="16" name="Rectangle 15">
            <a:extLst>
              <a:ext uri="{FF2B5EF4-FFF2-40B4-BE49-F238E27FC236}">
                <a16:creationId xmlns:a16="http://schemas.microsoft.com/office/drawing/2014/main" id="{094C1DE0-31FE-4AD0-95EA-B65CA6B89D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084" y="2965074"/>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3F736409-6C07-4CE8-86F8-1174E2235C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360539" y="3424428"/>
            <a:ext cx="2103120"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Espace réservé du numéro de diapositive 4">
            <a:extLst>
              <a:ext uri="{FF2B5EF4-FFF2-40B4-BE49-F238E27FC236}">
                <a16:creationId xmlns:a16="http://schemas.microsoft.com/office/drawing/2014/main" id="{EC993584-F676-5B58-0971-E74625A40255}"/>
              </a:ext>
            </a:extLst>
          </p:cNvPr>
          <p:cNvSpPr>
            <a:spLocks noGrp="1"/>
          </p:cNvSpPr>
          <p:nvPr>
            <p:ph type="sldNum" sz="quarter" idx="12"/>
          </p:nvPr>
        </p:nvSpPr>
        <p:spPr/>
        <p:txBody>
          <a:bodyPr/>
          <a:lstStyle/>
          <a:p>
            <a:fld id="{B2DC25EE-239B-4C5F-AAD1-255A7D5F1EE2}" type="slidenum">
              <a:rPr lang="en-US" smtClean="0"/>
              <a:t>8</a:t>
            </a:fld>
            <a:endParaRPr lang="en-US"/>
          </a:p>
        </p:txBody>
      </p:sp>
    </p:spTree>
    <p:extLst>
      <p:ext uri="{BB962C8B-B14F-4D97-AF65-F5344CB8AC3E}">
        <p14:creationId xmlns:p14="http://schemas.microsoft.com/office/powerpoint/2010/main" val="26495756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646893-CFB3-4BEA-6CAE-874CA77CB446}"/>
              </a:ext>
            </a:extLst>
          </p:cNvPr>
          <p:cNvSpPr>
            <a:spLocks noGrp="1"/>
          </p:cNvSpPr>
          <p:nvPr>
            <p:ph type="title"/>
          </p:nvPr>
        </p:nvSpPr>
        <p:spPr/>
        <p:txBody>
          <a:bodyPr>
            <a:normAutofit/>
          </a:bodyPr>
          <a:lstStyle/>
          <a:p>
            <a:r>
              <a:rPr lang="fr-FR" dirty="0" err="1"/>
              <a:t>Creating</a:t>
            </a:r>
            <a:r>
              <a:rPr lang="fr-FR" dirty="0"/>
              <a:t> an extensive corpus </a:t>
            </a:r>
            <a:r>
              <a:rPr lang="fr-FR" dirty="0" err="1"/>
              <a:t>including</a:t>
            </a:r>
            <a:endParaRPr lang="fr-FR" dirty="0"/>
          </a:p>
        </p:txBody>
      </p:sp>
      <p:sp>
        <p:nvSpPr>
          <p:cNvPr id="3" name="Espace réservé du contenu 2">
            <a:extLst>
              <a:ext uri="{FF2B5EF4-FFF2-40B4-BE49-F238E27FC236}">
                <a16:creationId xmlns:a16="http://schemas.microsoft.com/office/drawing/2014/main" id="{8DF53F14-4C18-99AC-B9DA-E6F88C2AE470}"/>
              </a:ext>
            </a:extLst>
          </p:cNvPr>
          <p:cNvSpPr>
            <a:spLocks noGrp="1"/>
          </p:cNvSpPr>
          <p:nvPr>
            <p:ph idx="1"/>
          </p:nvPr>
        </p:nvSpPr>
        <p:spPr>
          <a:xfrm>
            <a:off x="841246" y="2202042"/>
            <a:ext cx="4329269" cy="4521292"/>
          </a:xfrm>
        </p:spPr>
        <p:txBody>
          <a:bodyPr vert="horz" lIns="91440" tIns="45720" rIns="91440" bIns="45720" rtlCol="0" anchor="t">
            <a:normAutofit/>
          </a:bodyPr>
          <a:lstStyle/>
          <a:p>
            <a:pPr marL="0" indent="0">
              <a:buNone/>
            </a:pPr>
            <a:r>
              <a:rPr lang="en-AU" dirty="0">
                <a:ea typeface="+mn-lt"/>
                <a:cs typeface="+mn-lt"/>
              </a:rPr>
              <a:t>For each item in </a:t>
            </a:r>
            <a:r>
              <a:rPr lang="en-AU" dirty="0" err="1">
                <a:ea typeface="+mn-lt"/>
                <a:cs typeface="+mn-lt"/>
              </a:rPr>
              <a:t>SAusE</a:t>
            </a:r>
            <a:r>
              <a:rPr lang="en-AU" dirty="0">
                <a:ea typeface="+mn-lt"/>
                <a:cs typeface="+mn-lt"/>
              </a:rPr>
              <a:t> : </a:t>
            </a:r>
            <a:endParaRPr lang="en-AU" dirty="0"/>
          </a:p>
          <a:p>
            <a:pPr lvl="1"/>
            <a:r>
              <a:rPr lang="en-AU" dirty="0">
                <a:ea typeface="+mn-lt"/>
                <a:cs typeface="+mn-lt"/>
              </a:rPr>
              <a:t>Etymology</a:t>
            </a:r>
            <a:r>
              <a:rPr lang="en-AU" dirty="0"/>
              <a:t> (source language, </a:t>
            </a:r>
            <a:r>
              <a:rPr lang="en-AU" dirty="0">
                <a:ea typeface="+mn-lt"/>
                <a:cs typeface="+mn-lt"/>
              </a:rPr>
              <a:t>year of appearance in the </a:t>
            </a:r>
            <a:r>
              <a:rPr lang="en-AU" dirty="0" err="1">
                <a:ea typeface="+mn-lt"/>
                <a:cs typeface="+mn-lt"/>
              </a:rPr>
              <a:t>SAusE</a:t>
            </a:r>
            <a:r>
              <a:rPr lang="en-AU" dirty="0">
                <a:ea typeface="+mn-lt"/>
                <a:cs typeface="+mn-lt"/>
              </a:rPr>
              <a:t> lexicon)</a:t>
            </a:r>
          </a:p>
          <a:p>
            <a:pPr lvl="1"/>
            <a:r>
              <a:rPr lang="en-AU" dirty="0">
                <a:ea typeface="+mn-lt"/>
                <a:cs typeface="+mn-lt"/>
              </a:rPr>
              <a:t>Orthographies </a:t>
            </a:r>
            <a:endParaRPr lang="en-AU" dirty="0"/>
          </a:p>
          <a:p>
            <a:pPr lvl="1"/>
            <a:r>
              <a:rPr lang="en-AU" dirty="0"/>
              <a:t>Pronunciation(s) : IPA transcription and audio file</a:t>
            </a:r>
          </a:p>
          <a:p>
            <a:pPr lvl="1"/>
            <a:r>
              <a:rPr lang="en-AU" dirty="0">
                <a:ea typeface="+mn-lt"/>
                <a:cs typeface="+mn-lt"/>
              </a:rPr>
              <a:t>Grammatical category/</a:t>
            </a:r>
            <a:r>
              <a:rPr lang="en-AU" dirty="0" err="1">
                <a:ea typeface="+mn-lt"/>
                <a:cs typeface="+mn-lt"/>
              </a:rPr>
              <a:t>ies</a:t>
            </a:r>
            <a:endParaRPr lang="en-AU" dirty="0"/>
          </a:p>
          <a:p>
            <a:pPr lvl="1"/>
            <a:r>
              <a:rPr lang="en-AU" dirty="0">
                <a:ea typeface="+mn-lt"/>
                <a:cs typeface="+mn-lt"/>
              </a:rPr>
              <a:t>Definition</a:t>
            </a:r>
            <a:endParaRPr lang="en-AU" dirty="0"/>
          </a:p>
          <a:p>
            <a:pPr lvl="1"/>
            <a:r>
              <a:rPr lang="en-AU" dirty="0">
                <a:ea typeface="+mn-lt"/>
                <a:cs typeface="+mn-lt"/>
              </a:rPr>
              <a:t>Frequency of use</a:t>
            </a:r>
            <a:endParaRPr lang="en-AU" dirty="0"/>
          </a:p>
          <a:p>
            <a:endParaRPr lang="fr-FR" dirty="0"/>
          </a:p>
        </p:txBody>
      </p:sp>
      <p:sp>
        <p:nvSpPr>
          <p:cNvPr id="4" name="Espace réservé du contenu 2">
            <a:extLst>
              <a:ext uri="{FF2B5EF4-FFF2-40B4-BE49-F238E27FC236}">
                <a16:creationId xmlns:a16="http://schemas.microsoft.com/office/drawing/2014/main" id="{2FAA51F7-3978-7F95-BDA6-384D35A553B0}"/>
              </a:ext>
            </a:extLst>
          </p:cNvPr>
          <p:cNvSpPr txBox="1">
            <a:spLocks/>
          </p:cNvSpPr>
          <p:nvPr/>
        </p:nvSpPr>
        <p:spPr>
          <a:xfrm>
            <a:off x="6319335" y="2202042"/>
            <a:ext cx="5401610" cy="4439828"/>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11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dirty="0">
                <a:ea typeface="+mn-lt"/>
                <a:cs typeface="+mn-lt"/>
              </a:rPr>
              <a:t>For each corresponding item in ILA:</a:t>
            </a:r>
          </a:p>
          <a:p>
            <a:pPr marL="0" indent="0">
              <a:buNone/>
            </a:pPr>
            <a:endParaRPr lang="en-AU" dirty="0">
              <a:ea typeface="+mn-lt"/>
              <a:cs typeface="+mn-lt"/>
            </a:endParaRPr>
          </a:p>
          <a:p>
            <a:pPr marL="0" indent="0">
              <a:buNone/>
            </a:pPr>
            <a:r>
              <a:rPr lang="en-AU" dirty="0">
                <a:ea typeface="+mn-lt"/>
                <a:cs typeface="+mn-lt"/>
              </a:rPr>
              <a:t> </a:t>
            </a:r>
            <a:endParaRPr lang="en-AU" dirty="0"/>
          </a:p>
          <a:p>
            <a:pPr lvl="1"/>
            <a:r>
              <a:rPr lang="en-AU" dirty="0">
                <a:ea typeface="+mn-lt"/>
                <a:cs typeface="+mn-lt"/>
              </a:rPr>
              <a:t>Orthographies </a:t>
            </a:r>
          </a:p>
          <a:p>
            <a:pPr lvl="1"/>
            <a:r>
              <a:rPr lang="en-AU" dirty="0">
                <a:ea typeface="+mn-lt"/>
                <a:cs typeface="+mn-lt"/>
              </a:rPr>
              <a:t>Phonological description of the source language</a:t>
            </a:r>
            <a:endParaRPr lang="en-AU" dirty="0"/>
          </a:p>
          <a:p>
            <a:pPr lvl="1"/>
            <a:r>
              <a:rPr lang="en-AU" dirty="0"/>
              <a:t>Pronunciations : IPA transcription and/or audio file</a:t>
            </a:r>
          </a:p>
          <a:p>
            <a:pPr lvl="1"/>
            <a:r>
              <a:rPr lang="en-AU" dirty="0">
                <a:ea typeface="+mn-lt"/>
                <a:cs typeface="+mn-lt"/>
              </a:rPr>
              <a:t>Grammatical category/</a:t>
            </a:r>
            <a:r>
              <a:rPr lang="en-AU" dirty="0" err="1">
                <a:ea typeface="+mn-lt"/>
                <a:cs typeface="+mn-lt"/>
              </a:rPr>
              <a:t>ies</a:t>
            </a:r>
            <a:endParaRPr lang="en-AU" dirty="0"/>
          </a:p>
          <a:p>
            <a:pPr lvl="1"/>
            <a:r>
              <a:rPr lang="en-AU" dirty="0">
                <a:ea typeface="+mn-lt"/>
                <a:cs typeface="+mn-lt"/>
              </a:rPr>
              <a:t>Definition or meaning in ILA</a:t>
            </a:r>
          </a:p>
          <a:p>
            <a:pPr lvl="1"/>
            <a:r>
              <a:rPr lang="en-AU" dirty="0">
                <a:ea typeface="+mn-lt"/>
                <a:cs typeface="+mn-lt"/>
              </a:rPr>
              <a:t>Meaning in </a:t>
            </a:r>
            <a:r>
              <a:rPr lang="en-AU" dirty="0" err="1">
                <a:ea typeface="+mn-lt"/>
                <a:cs typeface="+mn-lt"/>
              </a:rPr>
              <a:t>SAusE</a:t>
            </a:r>
            <a:endParaRPr lang="en-AU" dirty="0"/>
          </a:p>
        </p:txBody>
      </p:sp>
      <p:sp>
        <p:nvSpPr>
          <p:cNvPr id="6" name="Espace réservé du numéro de diapositive 5">
            <a:extLst>
              <a:ext uri="{FF2B5EF4-FFF2-40B4-BE49-F238E27FC236}">
                <a16:creationId xmlns:a16="http://schemas.microsoft.com/office/drawing/2014/main" id="{E6CD4797-D8AB-33EE-45B9-8D9749423F9E}"/>
              </a:ext>
            </a:extLst>
          </p:cNvPr>
          <p:cNvSpPr>
            <a:spLocks noGrp="1"/>
          </p:cNvSpPr>
          <p:nvPr>
            <p:ph type="sldNum" sz="quarter" idx="12"/>
          </p:nvPr>
        </p:nvSpPr>
        <p:spPr/>
        <p:txBody>
          <a:bodyPr/>
          <a:lstStyle/>
          <a:p>
            <a:fld id="{B2DC25EE-239B-4C5F-AAD1-255A7D5F1EE2}" type="slidenum">
              <a:rPr lang="en-US" smtClean="0"/>
              <a:t>9</a:t>
            </a:fld>
            <a:endParaRPr lang="en-US"/>
          </a:p>
        </p:txBody>
      </p:sp>
      <p:sp>
        <p:nvSpPr>
          <p:cNvPr id="7" name="Espace réservé du pied de page 3">
            <a:extLst>
              <a:ext uri="{FF2B5EF4-FFF2-40B4-BE49-F238E27FC236}">
                <a16:creationId xmlns:a16="http://schemas.microsoft.com/office/drawing/2014/main" id="{9CF25AA1-AC39-6495-E3F2-5DF3572BFA26}"/>
              </a:ext>
            </a:extLst>
          </p:cNvPr>
          <p:cNvSpPr>
            <a:spLocks noGrp="1"/>
          </p:cNvSpPr>
          <p:nvPr>
            <p:ph type="ftr" sz="quarter" idx="11"/>
          </p:nvPr>
        </p:nvSpPr>
        <p:spPr>
          <a:xfrm>
            <a:off x="3571969" y="6459307"/>
            <a:ext cx="5048061" cy="365125"/>
          </a:xfrm>
        </p:spPr>
        <p:txBody>
          <a:bodyPr/>
          <a:lstStyle/>
          <a:p>
            <a:r>
              <a:rPr lang="en-US" sz="700"/>
              <a:t>Marjolaine MARTIN, Stéfany THIERRY - LLL University of Tours - Do not share on social media</a:t>
            </a:r>
          </a:p>
        </p:txBody>
      </p:sp>
    </p:spTree>
    <p:extLst>
      <p:ext uri="{BB962C8B-B14F-4D97-AF65-F5344CB8AC3E}">
        <p14:creationId xmlns:p14="http://schemas.microsoft.com/office/powerpoint/2010/main" val="3111447508"/>
      </p:ext>
    </p:extLst>
  </p:cSld>
  <p:clrMapOvr>
    <a:masterClrMapping/>
  </p:clrMapOvr>
</p:sld>
</file>

<file path=ppt/theme/theme1.xml><?xml version="1.0" encoding="utf-8"?>
<a:theme xmlns:a="http://schemas.openxmlformats.org/drawingml/2006/main" name="AccentBoxVTI">
  <a:themeElements>
    <a:clrScheme name="AnalogousFromDarkSeedLeftStep">
      <a:dk1>
        <a:srgbClr val="000000"/>
      </a:dk1>
      <a:lt1>
        <a:srgbClr val="FFFFFF"/>
      </a:lt1>
      <a:dk2>
        <a:srgbClr val="322A1C"/>
      </a:dk2>
      <a:lt2>
        <a:srgbClr val="E2E4E8"/>
      </a:lt2>
      <a:accent1>
        <a:srgbClr val="C3984D"/>
      </a:accent1>
      <a:accent2>
        <a:srgbClr val="B1553B"/>
      </a:accent2>
      <a:accent3>
        <a:srgbClr val="C34D64"/>
      </a:accent3>
      <a:accent4>
        <a:srgbClr val="B13B84"/>
      </a:accent4>
      <a:accent5>
        <a:srgbClr val="C04DC3"/>
      </a:accent5>
      <a:accent6>
        <a:srgbClr val="7C3BB1"/>
      </a:accent6>
      <a:hlink>
        <a:srgbClr val="BF3FAD"/>
      </a:hlink>
      <a:folHlink>
        <a:srgbClr val="7F7F7F"/>
      </a:folHlink>
    </a:clrScheme>
    <a:fontScheme name="Avenir">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2647CD09FBE6B4C830DE992696F80E0" ma:contentTypeVersion="8" ma:contentTypeDescription="Crée un document." ma:contentTypeScope="" ma:versionID="596785697341a3a857966c16be33cb1b">
  <xsd:schema xmlns:xsd="http://www.w3.org/2001/XMLSchema" xmlns:xs="http://www.w3.org/2001/XMLSchema" xmlns:p="http://schemas.microsoft.com/office/2006/metadata/properties" xmlns:ns2="debb8cc4-1c33-4794-af24-b2ad789f1f65" targetNamespace="http://schemas.microsoft.com/office/2006/metadata/properties" ma:root="true" ma:fieldsID="31d27241fa8d9b709ca46dbde21fd80a" ns2:_="">
    <xsd:import namespace="debb8cc4-1c33-4794-af24-b2ad789f1f65"/>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bb8cc4-1c33-4794-af24-b2ad789f1f6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Balises d’images" ma:readOnly="false" ma:fieldId="{5cf76f15-5ced-4ddc-b409-7134ff3c332f}" ma:taxonomyMulti="true" ma:sspId="2fee1a98-43a5-414c-ba74-85edd82ad231" ma:termSetId="09814cd3-568e-fe90-9814-8d621ff8fb84" ma:anchorId="fba54fb3-c3e1-fe81-a776-ca4b69148c4d" ma:open="true" ma:isKeyword="false">
      <xsd:complexType>
        <xsd:sequence>
          <xsd:element ref="pc:Terms" minOccurs="0" maxOccurs="1"/>
        </xsd:sequence>
      </xsd:complex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FEF888E-F523-44D4-8E07-EBE6355C46FC}">
  <ds:schemaRefs>
    <ds:schemaRef ds:uri="http://schemas.microsoft.com/sharepoint/v3/contenttype/forms"/>
  </ds:schemaRefs>
</ds:datastoreItem>
</file>

<file path=customXml/itemProps2.xml><?xml version="1.0" encoding="utf-8"?>
<ds:datastoreItem xmlns:ds="http://schemas.openxmlformats.org/officeDocument/2006/customXml" ds:itemID="{08ECB19E-D0E6-45D5-BF2C-7DBAF7E244ED}">
  <ds:schemaRefs>
    <ds:schemaRef ds:uri="debb8cc4-1c33-4794-af24-b2ad789f1f6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0/xmln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1043</TotalTime>
  <Words>4600</Words>
  <Application>Microsoft Office PowerPoint</Application>
  <PresentationFormat>Grand écran</PresentationFormat>
  <Paragraphs>526</Paragraphs>
  <Slides>33</Slides>
  <Notes>6</Notes>
  <HiddenSlides>0</HiddenSlides>
  <MMClips>3</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33</vt:i4>
      </vt:variant>
    </vt:vector>
  </HeadingPairs>
  <TitlesOfParts>
    <vt:vector size="39" baseType="lpstr">
      <vt:lpstr>Arial</vt:lpstr>
      <vt:lpstr>Avenir Next LT Pro</vt:lpstr>
      <vt:lpstr>Calibri</vt:lpstr>
      <vt:lpstr>Neue Haas Grotesk Text Pro</vt:lpstr>
      <vt:lpstr>Wingdings</vt:lpstr>
      <vt:lpstr>AccentBoxVTI</vt:lpstr>
      <vt:lpstr>A methodological approach on the study of Aboriginal language loanwords in contemporary standard Australian English : creating an extensive corpus</vt:lpstr>
      <vt:lpstr>Outline</vt:lpstr>
      <vt:lpstr>1. Context of the study</vt:lpstr>
      <vt:lpstr>Context of the study and aims</vt:lpstr>
      <vt:lpstr>Guierrian approach</vt:lpstr>
      <vt:lpstr>Standard Australian English (SAusE)</vt:lpstr>
      <vt:lpstr>Indigenous Languages of Australia (ILA)</vt:lpstr>
      <vt:lpstr>2 . Collecting Data for the corpus</vt:lpstr>
      <vt:lpstr>Creating an extensive corpus including</vt:lpstr>
      <vt:lpstr>Reference books – SAusE – </vt:lpstr>
      <vt:lpstr>SAusE - data</vt:lpstr>
      <vt:lpstr>Creating an extensive corpus including</vt:lpstr>
      <vt:lpstr>Etymology</vt:lpstr>
      <vt:lpstr>ILA at stake</vt:lpstr>
      <vt:lpstr>Source ILA and nb of loanwords</vt:lpstr>
      <vt:lpstr>Looking for data on the 75 ILA source languages</vt:lpstr>
      <vt:lpstr>ILA - data</vt:lpstr>
      <vt:lpstr>Example of a phonological description</vt:lpstr>
      <vt:lpstr>Apps</vt:lpstr>
      <vt:lpstr>Retrieved ILA data for the corpus</vt:lpstr>
      <vt:lpstr>Creating an extensive corpus including</vt:lpstr>
      <vt:lpstr>3 . Filling in gaps</vt:lpstr>
      <vt:lpstr>Transcribing </vt:lpstr>
      <vt:lpstr>Survey – AusE - ILA oral data and frequency perception test</vt:lpstr>
      <vt:lpstr>First results</vt:lpstr>
      <vt:lpstr>4 . Other ideas</vt:lpstr>
      <vt:lpstr>Other ideas</vt:lpstr>
      <vt:lpstr>5. Conclusion</vt:lpstr>
      <vt:lpstr>Conclusion</vt:lpstr>
      <vt:lpstr>Thank you for your attention</vt:lpstr>
      <vt:lpstr>Bibliography</vt:lpstr>
      <vt:lpstr>Reference books – ILA </vt:lpstr>
      <vt:lpstr>Web sites and Apps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THIERRY Stéfany</dc:creator>
  <cp:lastModifiedBy>THIERRY Stéfany</cp:lastModifiedBy>
  <cp:revision>55</cp:revision>
  <dcterms:created xsi:type="dcterms:W3CDTF">2022-08-25T09:54:42Z</dcterms:created>
  <dcterms:modified xsi:type="dcterms:W3CDTF">2022-12-02T13:24:51Z</dcterms:modified>
</cp:coreProperties>
</file>