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1932563" cy="41832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176" userDrawn="1">
          <p15:clr>
            <a:srgbClr val="A4A3A4"/>
          </p15:clr>
        </p15:guide>
        <p15:guide id="2" pos="1005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21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0705" autoAdjust="0"/>
    <p:restoredTop sz="94784" autoAdjust="0"/>
  </p:normalViewPr>
  <p:slideViewPr>
    <p:cSldViewPr snapToGrid="0">
      <p:cViewPr varScale="1">
        <p:scale>
          <a:sx n="14" d="100"/>
          <a:sy n="14" d="100"/>
        </p:scale>
        <p:origin x="3240" y="12"/>
      </p:cViewPr>
      <p:guideLst>
        <p:guide orient="horz" pos="13176"/>
        <p:guide pos="1005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mir\OneDrive\Bureau\Analyse%20des%20erreurs%20(Petits)%20th&#232;se%20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mir\OneDrive\Bureau\Analyse%20des%20erreurs%20(Petits)%20th&#232;se%20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mir\OneDrive\Bureau\OneDrive\Analyse%20des%20erreurs%20(Petits)%20th&#232;se%20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mir\OneDrive\Bureau\OneDrive\Analyse%20des%20erreurs%20(Petits)%20th&#232;se%20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38573317271705"/>
          <c:y val="0.15229777580241718"/>
          <c:w val="0.68010488477158093"/>
          <c:h val="0.6484122395284216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9320263538485763E-3"/>
                  <c:y val="0.3255967422676816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b="1"/>
                      <a:t>1,30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69D-459D-A720-D7F826CBB83F}"/>
                </c:ext>
              </c:extLst>
            </c:dLbl>
            <c:dLbl>
              <c:idx val="1"/>
              <c:layout>
                <c:manualLayout>
                  <c:x val="8.7867587980072926E-3"/>
                  <c:y val="0.2436630304932813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b="1"/>
                      <a:t>0,78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869D-459D-A720-D7F826CBB8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(Feuil1!$E$35,Feuil1!$T$35)</c:f>
              <c:numCache>
                <c:formatCode>General</c:formatCode>
                <c:ptCount val="2"/>
                <c:pt idx="0">
                  <c:v>1.303030303030303</c:v>
                </c:pt>
                <c:pt idx="1">
                  <c:v>0.78787878787878785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9D-459D-A720-D7F826CBB83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92238672"/>
        <c:axId val="392234080"/>
      </c:barChart>
      <c:catAx>
        <c:axId val="3922386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fr-FR" sz="1600" b="1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Bilingues</a:t>
                </a:r>
                <a:r>
                  <a:rPr lang="fr-FR" sz="1600" b="1" baseline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Monolingues</a:t>
                </a:r>
                <a:endParaRPr lang="fr-FR" sz="1600" b="1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0.25877555452508255"/>
              <c:y val="0.9013111233060403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fr-FR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92234080"/>
        <c:crosses val="autoZero"/>
        <c:auto val="1"/>
        <c:lblAlgn val="ctr"/>
        <c:lblOffset val="100"/>
        <c:noMultiLvlLbl val="0"/>
      </c:catAx>
      <c:valAx>
        <c:axId val="39223408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sz="1600" dirty="0">
                    <a:solidFill>
                      <a:srgbClr val="0070C0"/>
                    </a:solidFill>
                  </a:rPr>
                  <a:t>scores moyens (erreur-type)</a:t>
                </a:r>
                <a:r>
                  <a:rPr lang="fr-FR" sz="1600" baseline="0" dirty="0">
                    <a:solidFill>
                      <a:srgbClr val="0070C0"/>
                    </a:solidFill>
                  </a:rPr>
                  <a:t> </a:t>
                </a:r>
                <a:r>
                  <a:rPr lang="fr-FR" sz="1600" dirty="0">
                    <a:solidFill>
                      <a:srgbClr val="0070C0"/>
                    </a:solidFill>
                  </a:rPr>
                  <a:t>des erreurs de direction</a:t>
                </a:r>
              </a:p>
            </c:rich>
          </c:tx>
          <c:layout>
            <c:manualLayout>
              <c:xMode val="edge"/>
              <c:yMode val="edge"/>
              <c:x val="7.4592302996885809E-2"/>
              <c:y val="0.130296974265677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rgbClr val="0070C0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92238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14857582696162"/>
          <c:y val="0.10714619877400031"/>
          <c:w val="0.59897554462021096"/>
          <c:h val="0.7126651145679883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.2339485313231089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b="1"/>
                      <a:t>1,93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FE9-46C7-9296-B5AEA3DD49DB}"/>
                </c:ext>
              </c:extLst>
            </c:dLbl>
            <c:dLbl>
              <c:idx val="1"/>
              <c:layout>
                <c:manualLayout>
                  <c:x val="2.8860028860027802E-3"/>
                  <c:y val="0.2703405250844814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b="1"/>
                      <a:t>2,45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FE9-46C7-9296-B5AEA3DD49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(Feuil1!$F$35,Feuil1!$U$35)</c:f>
              <c:numCache>
                <c:formatCode>General</c:formatCode>
                <c:ptCount val="2"/>
                <c:pt idx="0">
                  <c:v>1.9393939393939394</c:v>
                </c:pt>
                <c:pt idx="1">
                  <c:v>2.4545454545454546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E9-46C7-9296-B5AEA3DD49D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97177544"/>
        <c:axId val="397174264"/>
      </c:barChart>
      <c:catAx>
        <c:axId val="3971775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sz="1600" b="1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Bilingues              </a:t>
                </a:r>
                <a:r>
                  <a:rPr lang="fr-FR" b="1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</a:t>
                </a:r>
                <a:r>
                  <a:rPr lang="fr-FR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Monolingues </a:t>
                </a:r>
              </a:p>
            </c:rich>
          </c:tx>
          <c:layout>
            <c:manualLayout>
              <c:xMode val="edge"/>
              <c:yMode val="edge"/>
              <c:x val="0.27156202728278461"/>
              <c:y val="0.9127783010003104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97174264"/>
        <c:crosses val="autoZero"/>
        <c:auto val="1"/>
        <c:lblAlgn val="ctr"/>
        <c:lblOffset val="100"/>
        <c:noMultiLvlLbl val="0"/>
      </c:catAx>
      <c:valAx>
        <c:axId val="39717426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sz="14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Scores moyens (erreur-</a:t>
                </a:r>
                <a:r>
                  <a:rPr lang="fr-FR" sz="1400" baseline="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type)  des erreurs de localisation</a:t>
                </a:r>
                <a:endParaRPr lang="fr-FR" sz="14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3.3082055848927726E-2"/>
              <c:y val="0.2261756135945103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97177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711606477012061"/>
          <c:y val="0.17804795463172621"/>
          <c:w val="0.66669195948091164"/>
          <c:h val="0.7435032079323418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2658227848101782E-3"/>
                  <c:y val="0.1666666666666667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b="1"/>
                      <a:t>0,81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5D7-4130-9F90-6E6441C3F59F}"/>
                </c:ext>
              </c:extLst>
            </c:dLbl>
            <c:dLbl>
              <c:idx val="1"/>
              <c:layout>
                <c:manualLayout>
                  <c:x val="4.7467800702127427E-3"/>
                  <c:y val="0.2731481481481481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b="1"/>
                      <a:t>1,87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5D7-4130-9F90-6E6441C3F5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(Feuil1!$F$35,Feuil1!$W$35)</c:f>
              <c:numCache>
                <c:formatCode>General</c:formatCode>
                <c:ptCount val="2"/>
                <c:pt idx="0">
                  <c:v>0.81818181818181823</c:v>
                </c:pt>
                <c:pt idx="1">
                  <c:v>1.8787878787878789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D7-4130-9F90-6E6441C3F59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97966864"/>
        <c:axId val="397973752"/>
      </c:barChart>
      <c:catAx>
        <c:axId val="3979668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 dirty="0" err="1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Bilingues</a:t>
                </a:r>
                <a:r>
                  <a:rPr lang="en-US" sz="1600" b="1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</a:t>
                </a:r>
                <a:r>
                  <a:rPr lang="en-US" sz="1600" b="1" dirty="0" err="1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Monolingues</a:t>
                </a:r>
                <a:r>
                  <a:rPr lang="en-US" sz="1600" b="1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c:rich>
          </c:tx>
          <c:layout>
            <c:manualLayout>
              <c:xMode val="edge"/>
              <c:yMode val="edge"/>
              <c:x val="0.22722422209032897"/>
              <c:y val="0.913467215597793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97973752"/>
        <c:crosses val="autoZero"/>
        <c:auto val="1"/>
        <c:lblAlgn val="ctr"/>
        <c:lblOffset val="100"/>
        <c:noMultiLvlLbl val="0"/>
      </c:catAx>
      <c:valAx>
        <c:axId val="39797375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>
                    <a:solidFill>
                      <a:srgbClr val="0070C0"/>
                    </a:solidFill>
                  </a:rPr>
                  <a:t>Scores </a:t>
                </a:r>
                <a:r>
                  <a:rPr lang="en-US" sz="1600" dirty="0" err="1">
                    <a:solidFill>
                      <a:srgbClr val="0070C0"/>
                    </a:solidFill>
                  </a:rPr>
                  <a:t>moyens</a:t>
                </a:r>
                <a:r>
                  <a:rPr lang="en-US" sz="1600" dirty="0">
                    <a:solidFill>
                      <a:srgbClr val="0070C0"/>
                    </a:solidFill>
                  </a:rPr>
                  <a:t> (</a:t>
                </a:r>
                <a:r>
                  <a:rPr lang="en-US" sz="1600" dirty="0" err="1">
                    <a:solidFill>
                      <a:srgbClr val="0070C0"/>
                    </a:solidFill>
                  </a:rPr>
                  <a:t>erreur</a:t>
                </a:r>
                <a:r>
                  <a:rPr lang="en-US" sz="1600" dirty="0">
                    <a:solidFill>
                      <a:srgbClr val="0070C0"/>
                    </a:solidFill>
                  </a:rPr>
                  <a:t>-type) des</a:t>
                </a:r>
                <a:r>
                  <a:rPr lang="en-US" sz="1600" baseline="0" dirty="0">
                    <a:solidFill>
                      <a:srgbClr val="0070C0"/>
                    </a:solidFill>
                  </a:rPr>
                  <a:t> </a:t>
                </a:r>
                <a:r>
                  <a:rPr lang="en-US" sz="1600" baseline="0" dirty="0" err="1">
                    <a:solidFill>
                      <a:srgbClr val="0070C0"/>
                    </a:solidFill>
                  </a:rPr>
                  <a:t>e</a:t>
                </a:r>
                <a:r>
                  <a:rPr lang="en-US" sz="1600" dirty="0" err="1">
                    <a:solidFill>
                      <a:srgbClr val="0070C0"/>
                    </a:solidFill>
                  </a:rPr>
                  <a:t>rreurs</a:t>
                </a:r>
                <a:r>
                  <a:rPr lang="en-US" sz="1600" dirty="0">
                    <a:solidFill>
                      <a:srgbClr val="0070C0"/>
                    </a:solidFill>
                  </a:rPr>
                  <a:t> de </a:t>
                </a:r>
                <a:r>
                  <a:rPr lang="en-US" sz="1600" dirty="0" err="1">
                    <a:solidFill>
                      <a:srgbClr val="0070C0"/>
                    </a:solidFill>
                  </a:rPr>
                  <a:t>nombre</a:t>
                </a:r>
                <a:endParaRPr lang="en-US" sz="1600" dirty="0">
                  <a:solidFill>
                    <a:srgbClr val="0070C0"/>
                  </a:solidFill>
                </a:endParaRPr>
              </a:p>
            </c:rich>
          </c:tx>
          <c:layout>
            <c:manualLayout>
              <c:xMode val="edge"/>
              <c:yMode val="edge"/>
              <c:x val="6.9972609761515033E-3"/>
              <c:y val="8.2133367264418097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97966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405617624291911"/>
          <c:y val="0.20053244473643161"/>
          <c:w val="0.69958481893513735"/>
          <c:h val="0.7170355163691751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7777777777777267E-3"/>
                  <c:y val="0.27314814814814814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12,96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5C5-413E-A29E-A64E078E79C8}"/>
                </c:ext>
              </c:extLst>
            </c:dLbl>
            <c:dLbl>
              <c:idx val="1"/>
              <c:layout>
                <c:manualLayout>
                  <c:x val="1.1111111111111112E-2"/>
                  <c:y val="0.31018518518518517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11,33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85C5-413E-A29E-A64E078E79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(Feuil1!$Q$35,Feuil1!$AJ$35)</c:f>
              <c:numCache>
                <c:formatCode>General</c:formatCode>
                <c:ptCount val="2"/>
                <c:pt idx="0">
                  <c:v>12.969696969696969</c:v>
                </c:pt>
                <c:pt idx="1">
                  <c:v>11.333333333333334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5C5-413E-A29E-A64E078E79C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05172624"/>
        <c:axId val="605175904"/>
      </c:barChart>
      <c:catAx>
        <c:axId val="6051726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fr-FR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Bilingues                                       Monolingues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05175904"/>
        <c:crosses val="autoZero"/>
        <c:auto val="1"/>
        <c:lblAlgn val="ctr"/>
        <c:lblOffset val="100"/>
        <c:noMultiLvlLbl val="0"/>
      </c:catAx>
      <c:valAx>
        <c:axId val="6051759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05172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0.42893</cdr:x>
      <cdr:y>0.19552</cdr:y>
    </cdr:from>
    <cdr:to>
      <cdr:x>0.72597</cdr:x>
      <cdr:y>0.31656</cdr:y>
    </cdr:to>
    <cdr:sp macro="" textlink="">
      <cdr:nvSpPr>
        <cdr:cNvPr id="3" name="Accolade ouvrante 2">
          <a:extLst xmlns:a="http://schemas.openxmlformats.org/drawingml/2006/main">
            <a:ext uri="{FF2B5EF4-FFF2-40B4-BE49-F238E27FC236}">
              <a16:creationId xmlns:a16="http://schemas.microsoft.com/office/drawing/2014/main" id="{85450078-040C-4B84-B9D9-D8256DC8E9A1}"/>
            </a:ext>
          </a:extLst>
        </cdr:cNvPr>
        <cdr:cNvSpPr/>
      </cdr:nvSpPr>
      <cdr:spPr>
        <a:xfrm xmlns:a="http://schemas.openxmlformats.org/drawingml/2006/main" rot="5400000">
          <a:off x="3822410" y="-154482"/>
          <a:ext cx="417059" cy="2073488"/>
        </a:xfrm>
        <a:prstGeom xmlns:a="http://schemas.openxmlformats.org/drawingml/2006/main" prst="leftBrace">
          <a:avLst>
            <a:gd name="adj1" fmla="val 8333"/>
            <a:gd name="adj2" fmla="val 46269"/>
          </a:avLst>
        </a:prstGeom>
        <a:noFill xmlns:a="http://schemas.openxmlformats.org/drawingml/2006/main"/>
        <a:ln xmlns:a="http://schemas.openxmlformats.org/drawingml/2006/main" w="6350" cap="flat" cmpd="sng" algn="in">
          <a:solidFill>
            <a:srgbClr val="F3C82E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Franklin Gothic Book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Franklin Gothic Book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Franklin Gothic Book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Franklin Gothic Book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Franklin Gothic Book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Franklin Gothic Book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Franklin Gothic Book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Franklin Gothic Book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Franklin Gothic Book"/>
            </a:defRPr>
          </a:lvl9pPr>
        </a:lstStyle>
        <a:p xmlns:a="http://schemas.openxmlformats.org/drawingml/2006/main">
          <a:endParaRPr lang="fr-FR"/>
        </a:p>
      </cdr:txBody>
    </cdr:sp>
  </cdr:relSizeAnchor>
  <cdr:relSizeAnchor xmlns:cdr="http://schemas.openxmlformats.org/drawingml/2006/chartDrawing">
    <cdr:from>
      <cdr:x>0.53812</cdr:x>
      <cdr:y>0.10768</cdr:y>
    </cdr:from>
    <cdr:to>
      <cdr:x>0.66472</cdr:x>
      <cdr:y>0.18545</cdr:y>
    </cdr:to>
    <cdr:sp macro="" textlink="">
      <cdr:nvSpPr>
        <cdr:cNvPr id="6" name="ZoneTexte 1">
          <a:extLst xmlns:a="http://schemas.openxmlformats.org/drawingml/2006/main">
            <a:ext uri="{FF2B5EF4-FFF2-40B4-BE49-F238E27FC236}">
              <a16:creationId xmlns:a16="http://schemas.microsoft.com/office/drawing/2014/main" id="{18D7CA54-09AC-9946-8ACA-B65329CB1C15}"/>
            </a:ext>
          </a:extLst>
        </cdr:cNvPr>
        <cdr:cNvSpPr txBox="1"/>
      </cdr:nvSpPr>
      <cdr:spPr>
        <a:xfrm xmlns:a="http://schemas.openxmlformats.org/drawingml/2006/main">
          <a:off x="3756424" y="404499"/>
          <a:ext cx="883722" cy="2921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100" dirty="0"/>
            <a:t>      </a:t>
          </a:r>
          <a:r>
            <a:rPr lang="fr-FR" sz="1800" dirty="0"/>
            <a:t>*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0.32031</cdr:x>
      <cdr:y>0.16128</cdr:y>
    </cdr:from>
    <cdr:to>
      <cdr:x>0.64643</cdr:x>
      <cdr:y>0.29587</cdr:y>
    </cdr:to>
    <cdr:sp macro="" textlink="">
      <cdr:nvSpPr>
        <cdr:cNvPr id="3" name="Accolade ouvrante 2">
          <a:extLst xmlns:a="http://schemas.openxmlformats.org/drawingml/2006/main">
            <a:ext uri="{FF2B5EF4-FFF2-40B4-BE49-F238E27FC236}">
              <a16:creationId xmlns:a16="http://schemas.microsoft.com/office/drawing/2014/main" id="{88C28E6B-6FD0-4D11-B292-4F7CE266C5CD}"/>
            </a:ext>
          </a:extLst>
        </cdr:cNvPr>
        <cdr:cNvSpPr/>
      </cdr:nvSpPr>
      <cdr:spPr>
        <a:xfrm xmlns:a="http://schemas.openxmlformats.org/drawingml/2006/main" rot="5400000">
          <a:off x="3532593" y="-418307"/>
          <a:ext cx="505605" cy="2553938"/>
        </a:xfrm>
        <a:prstGeom xmlns:a="http://schemas.openxmlformats.org/drawingml/2006/main" prst="leftBrace">
          <a:avLst>
            <a:gd name="adj1" fmla="val 8333"/>
            <a:gd name="adj2" fmla="val 46269"/>
          </a:avLst>
        </a:prstGeom>
        <a:noFill xmlns:a="http://schemas.openxmlformats.org/drawingml/2006/main"/>
        <a:ln xmlns:a="http://schemas.openxmlformats.org/drawingml/2006/main" w="6350" cap="flat" cmpd="sng" algn="in">
          <a:solidFill>
            <a:srgbClr val="F3C82E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Franklin Gothic Book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Franklin Gothic Book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Franklin Gothic Book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Franklin Gothic Book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Franklin Gothic Book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Franklin Gothic Book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Franklin Gothic Book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Franklin Gothic Book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Franklin Gothic Book"/>
            </a:defRPr>
          </a:lvl9pPr>
        </a:lstStyle>
        <a:p xmlns:a="http://schemas.openxmlformats.org/drawingml/2006/main">
          <a:endParaRPr lang="fr-FR"/>
        </a:p>
      </cdr:txBody>
    </cdr:sp>
  </cdr:relSizeAnchor>
  <cdr:relSizeAnchor xmlns:cdr="http://schemas.openxmlformats.org/drawingml/2006/chartDrawing">
    <cdr:from>
      <cdr:x>0.45162</cdr:x>
      <cdr:y>0.03742</cdr:y>
    </cdr:from>
    <cdr:to>
      <cdr:x>0.5594</cdr:x>
      <cdr:y>0.11231</cdr:y>
    </cdr:to>
    <cdr:sp macro="" textlink="">
      <cdr:nvSpPr>
        <cdr:cNvPr id="2" name="ZoneTexte 1">
          <a:extLst xmlns:a="http://schemas.openxmlformats.org/drawingml/2006/main">
            <a:ext uri="{FF2B5EF4-FFF2-40B4-BE49-F238E27FC236}">
              <a16:creationId xmlns:a16="http://schemas.microsoft.com/office/drawing/2014/main" id="{6E71395F-6CEE-2641-9FAD-F4EBE31903BF}"/>
            </a:ext>
          </a:extLst>
        </cdr:cNvPr>
        <cdr:cNvSpPr txBox="1"/>
      </cdr:nvSpPr>
      <cdr:spPr>
        <a:xfrm xmlns:a="http://schemas.openxmlformats.org/drawingml/2006/main">
          <a:off x="3536730" y="140555"/>
          <a:ext cx="844062" cy="2813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100" dirty="0"/>
            <a:t>      </a:t>
          </a:r>
          <a:r>
            <a:rPr lang="fr-FR" sz="1800" dirty="0"/>
            <a:t>*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0.28419</cdr:x>
      <cdr:y>0.21466</cdr:y>
    </cdr:from>
    <cdr:to>
      <cdr:x>0.591</cdr:x>
      <cdr:y>0.3054</cdr:y>
    </cdr:to>
    <cdr:sp macro="" textlink="">
      <cdr:nvSpPr>
        <cdr:cNvPr id="2" name="Accolade ouvrante 1"/>
        <cdr:cNvSpPr/>
      </cdr:nvSpPr>
      <cdr:spPr>
        <a:xfrm xmlns:a="http://schemas.openxmlformats.org/drawingml/2006/main" rot="5400000">
          <a:off x="3555100" y="-329186"/>
          <a:ext cx="340877" cy="2612062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/>
        <a:p xmlns:a="http://schemas.openxmlformats.org/drawingml/2006/main">
          <a:endParaRPr lang="fr-FR"/>
        </a:p>
      </cdr:txBody>
    </cdr:sp>
  </cdr:relSizeAnchor>
  <cdr:relSizeAnchor xmlns:cdr="http://schemas.openxmlformats.org/drawingml/2006/chartDrawing">
    <cdr:from>
      <cdr:x>0.38621</cdr:x>
      <cdr:y>0.08405</cdr:y>
    </cdr:from>
    <cdr:to>
      <cdr:x>0.48535</cdr:x>
      <cdr:y>0.15894</cdr:y>
    </cdr:to>
    <cdr:sp macro="" textlink="">
      <cdr:nvSpPr>
        <cdr:cNvPr id="5" name="ZoneTexte 1">
          <a:extLst xmlns:a="http://schemas.openxmlformats.org/drawingml/2006/main">
            <a:ext uri="{FF2B5EF4-FFF2-40B4-BE49-F238E27FC236}">
              <a16:creationId xmlns:a16="http://schemas.microsoft.com/office/drawing/2014/main" id="{D74384E5-BC16-9844-9F63-F27226B78657}"/>
            </a:ext>
          </a:extLst>
        </cdr:cNvPr>
        <cdr:cNvSpPr txBox="1"/>
      </cdr:nvSpPr>
      <cdr:spPr>
        <a:xfrm xmlns:a="http://schemas.openxmlformats.org/drawingml/2006/main">
          <a:off x="3288023" y="315738"/>
          <a:ext cx="844062" cy="2813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100" dirty="0"/>
            <a:t>      </a:t>
          </a:r>
          <a:r>
            <a:rPr lang="fr-FR" sz="1800" dirty="0"/>
            <a:t>*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0.46889</cdr:x>
      <cdr:y>0.18847</cdr:y>
    </cdr:from>
    <cdr:to>
      <cdr:x>0.73288</cdr:x>
      <cdr:y>0.25105</cdr:y>
    </cdr:to>
    <cdr:sp macro="" textlink="">
      <cdr:nvSpPr>
        <cdr:cNvPr id="2" name="Accolade ouvrante 1">
          <a:extLst xmlns:a="http://schemas.openxmlformats.org/drawingml/2006/main">
            <a:ext uri="{FF2B5EF4-FFF2-40B4-BE49-F238E27FC236}">
              <a16:creationId xmlns:a16="http://schemas.microsoft.com/office/drawing/2014/main" id="{24EC7634-4579-4FA7-80DD-34B85410ACF5}"/>
            </a:ext>
          </a:extLst>
        </cdr:cNvPr>
        <cdr:cNvSpPr/>
      </cdr:nvSpPr>
      <cdr:spPr>
        <a:xfrm xmlns:a="http://schemas.openxmlformats.org/drawingml/2006/main" rot="5400000">
          <a:off x="3778712" y="11886"/>
          <a:ext cx="247524" cy="1714500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fr-FR"/>
        </a:p>
      </cdr:txBody>
    </cdr:sp>
  </cdr:relSizeAnchor>
  <cdr:relSizeAnchor xmlns:cdr="http://schemas.openxmlformats.org/drawingml/2006/chartDrawing">
    <cdr:from>
      <cdr:x>0.56705</cdr:x>
      <cdr:y>0.07056</cdr:y>
    </cdr:from>
    <cdr:to>
      <cdr:x>0.68196</cdr:x>
      <cdr:y>0.14546</cdr:y>
    </cdr:to>
    <cdr:sp macro="" textlink="">
      <cdr:nvSpPr>
        <cdr:cNvPr id="4" name="ZoneTexte 1">
          <a:extLst xmlns:a="http://schemas.openxmlformats.org/drawingml/2006/main">
            <a:ext uri="{FF2B5EF4-FFF2-40B4-BE49-F238E27FC236}">
              <a16:creationId xmlns:a16="http://schemas.microsoft.com/office/drawing/2014/main" id="{D74384E5-BC16-9844-9F63-F27226B78657}"/>
            </a:ext>
          </a:extLst>
        </cdr:cNvPr>
        <cdr:cNvSpPr txBox="1"/>
      </cdr:nvSpPr>
      <cdr:spPr>
        <a:xfrm xmlns:a="http://schemas.openxmlformats.org/drawingml/2006/main">
          <a:off x="4440703" y="265083"/>
          <a:ext cx="899892" cy="2813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100" dirty="0"/>
            <a:t>      </a:t>
          </a:r>
          <a:r>
            <a:rPr lang="fr-FR" sz="1800" dirty="0"/>
            <a:t>*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8BF7529A-EBB9-416C-83A9-39EC856C10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F6A78CD-59F5-4EDF-BDE9-8AEED2D7137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80594-4B3A-486D-8407-0E6E062881C3}" type="datetimeFigureOut">
              <a:rPr lang="fr-FR" smtClean="0"/>
              <a:t>30/09/2022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A98DA1-261E-44F6-B2A7-F30F2F23221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CC49E5D-DEBB-473A-8BED-18BA0797360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B12A72-864A-450A-8382-5200DA4523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3392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A52071-3A37-4CE8-BD2E-7808375BDB33}" type="datetimeFigureOut">
              <a:rPr lang="fr-FR" smtClean="0"/>
              <a:t>30/09/2022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52663" y="1143000"/>
            <a:ext cx="23526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A68F35-7ECF-4AD5-BA41-773E610A4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523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40648" rtl="0" eaLnBrk="1" latinLnBrk="0" hangingPunct="1">
      <a:defRPr sz="4647" kern="1200">
        <a:solidFill>
          <a:schemeClr val="tx1"/>
        </a:solidFill>
        <a:latin typeface="+mn-lt"/>
        <a:ea typeface="+mn-ea"/>
        <a:cs typeface="+mn-cs"/>
      </a:defRPr>
    </a:lvl1pPr>
    <a:lvl2pPr marL="1770324" algn="l" defTabSz="3540648" rtl="0" eaLnBrk="1" latinLnBrk="0" hangingPunct="1">
      <a:defRPr sz="4647" kern="1200">
        <a:solidFill>
          <a:schemeClr val="tx1"/>
        </a:solidFill>
        <a:latin typeface="+mn-lt"/>
        <a:ea typeface="+mn-ea"/>
        <a:cs typeface="+mn-cs"/>
      </a:defRPr>
    </a:lvl2pPr>
    <a:lvl3pPr marL="3540648" algn="l" defTabSz="3540648" rtl="0" eaLnBrk="1" latinLnBrk="0" hangingPunct="1">
      <a:defRPr sz="4647" kern="1200">
        <a:solidFill>
          <a:schemeClr val="tx1"/>
        </a:solidFill>
        <a:latin typeface="+mn-lt"/>
        <a:ea typeface="+mn-ea"/>
        <a:cs typeface="+mn-cs"/>
      </a:defRPr>
    </a:lvl3pPr>
    <a:lvl4pPr marL="5310972" algn="l" defTabSz="3540648" rtl="0" eaLnBrk="1" latinLnBrk="0" hangingPunct="1">
      <a:defRPr sz="4647" kern="1200">
        <a:solidFill>
          <a:schemeClr val="tx1"/>
        </a:solidFill>
        <a:latin typeface="+mn-lt"/>
        <a:ea typeface="+mn-ea"/>
        <a:cs typeface="+mn-cs"/>
      </a:defRPr>
    </a:lvl4pPr>
    <a:lvl5pPr marL="7081296" algn="l" defTabSz="3540648" rtl="0" eaLnBrk="1" latinLnBrk="0" hangingPunct="1">
      <a:defRPr sz="4647" kern="1200">
        <a:solidFill>
          <a:schemeClr val="tx1"/>
        </a:solidFill>
        <a:latin typeface="+mn-lt"/>
        <a:ea typeface="+mn-ea"/>
        <a:cs typeface="+mn-cs"/>
      </a:defRPr>
    </a:lvl5pPr>
    <a:lvl6pPr marL="8851621" algn="l" defTabSz="3540648" rtl="0" eaLnBrk="1" latinLnBrk="0" hangingPunct="1">
      <a:defRPr sz="4647" kern="1200">
        <a:solidFill>
          <a:schemeClr val="tx1"/>
        </a:solidFill>
        <a:latin typeface="+mn-lt"/>
        <a:ea typeface="+mn-ea"/>
        <a:cs typeface="+mn-cs"/>
      </a:defRPr>
    </a:lvl6pPr>
    <a:lvl7pPr marL="10621945" algn="l" defTabSz="3540648" rtl="0" eaLnBrk="1" latinLnBrk="0" hangingPunct="1">
      <a:defRPr sz="4647" kern="1200">
        <a:solidFill>
          <a:schemeClr val="tx1"/>
        </a:solidFill>
        <a:latin typeface="+mn-lt"/>
        <a:ea typeface="+mn-ea"/>
        <a:cs typeface="+mn-cs"/>
      </a:defRPr>
    </a:lvl7pPr>
    <a:lvl8pPr marL="12392269" algn="l" defTabSz="3540648" rtl="0" eaLnBrk="1" latinLnBrk="0" hangingPunct="1">
      <a:defRPr sz="4647" kern="1200">
        <a:solidFill>
          <a:schemeClr val="tx1"/>
        </a:solidFill>
        <a:latin typeface="+mn-lt"/>
        <a:ea typeface="+mn-ea"/>
        <a:cs typeface="+mn-cs"/>
      </a:defRPr>
    </a:lvl8pPr>
    <a:lvl9pPr marL="14162593" algn="l" defTabSz="3540648" rtl="0" eaLnBrk="1" latinLnBrk="0" hangingPunct="1">
      <a:defRPr sz="464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252663" y="1143000"/>
            <a:ext cx="2352675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A68F35-7ECF-4AD5-BA41-773E610A4B6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3737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15990" y="10909156"/>
            <a:ext cx="21899236" cy="12798693"/>
          </a:xfrm>
        </p:spPr>
        <p:txBody>
          <a:bodyPr anchor="b">
            <a:noAutofit/>
          </a:bodyPr>
          <a:lstStyle>
            <a:lvl1pPr algn="ctr">
              <a:defRPr sz="20953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9054" y="24132396"/>
            <a:ext cx="17893113" cy="6625794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6286">
                <a:solidFill>
                  <a:schemeClr val="bg2"/>
                </a:solidFill>
              </a:defRPr>
            </a:lvl1pPr>
            <a:lvl2pPr marL="1197475" indent="0" algn="ctr">
              <a:buNone/>
              <a:defRPr sz="5238"/>
            </a:lvl2pPr>
            <a:lvl3pPr marL="2394951" indent="0" algn="ctr">
              <a:buNone/>
              <a:defRPr sz="4714"/>
            </a:lvl3pPr>
            <a:lvl4pPr marL="3592426" indent="0" algn="ctr">
              <a:buNone/>
              <a:defRPr sz="4191"/>
            </a:lvl4pPr>
            <a:lvl5pPr marL="4789902" indent="0" algn="ctr">
              <a:buNone/>
              <a:defRPr sz="4191"/>
            </a:lvl5pPr>
            <a:lvl6pPr marL="5987377" indent="0" algn="ctr">
              <a:buNone/>
              <a:defRPr sz="4191"/>
            </a:lvl6pPr>
            <a:lvl7pPr marL="7184852" indent="0" algn="ctr">
              <a:buNone/>
              <a:defRPr sz="4191"/>
            </a:lvl7pPr>
            <a:lvl8pPr marL="8382328" indent="0" algn="ctr">
              <a:buNone/>
              <a:defRPr sz="4191"/>
            </a:lvl8pPr>
            <a:lvl9pPr marL="9579803" indent="0" algn="ctr">
              <a:buNone/>
              <a:defRPr sz="4191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71843" y="39364161"/>
            <a:ext cx="4211432" cy="246805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AC4BBFE-724F-422D-8D8D-A166D06CD70C}" type="datetimeFigureOut">
              <a:rPr lang="fr-FR" smtClean="0"/>
              <a:t>30/09/2022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8004" y="39364161"/>
            <a:ext cx="18395213" cy="2468052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5747943" y="39364161"/>
            <a:ext cx="4180913" cy="246805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9B41B11-77A1-48F6-BB65-BB9A2DB1D92E}" type="slidenum">
              <a:rPr lang="fr-FR" smtClean="0"/>
              <a:t>‹N°›</a:t>
            </a:fld>
            <a:endParaRPr lang="fr-FR"/>
          </a:p>
        </p:txBody>
      </p:sp>
      <p:grpSp>
        <p:nvGrpSpPr>
          <p:cNvPr id="8" name="Group 7"/>
          <p:cNvGrpSpPr/>
          <p:nvPr/>
        </p:nvGrpSpPr>
        <p:grpSpPr>
          <a:xfrm>
            <a:off x="1971841" y="4541092"/>
            <a:ext cx="27957018" cy="32631755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139929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92414" y="14002180"/>
            <a:ext cx="25146893" cy="2178761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BBFE-724F-422D-8D8D-A166D06CD70C}" type="datetimeFigureOut">
              <a:rPr lang="fr-FR" smtClean="0"/>
              <a:t>30/09/2022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41B11-77A1-48F6-BB65-BB9A2DB1D9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1635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029034" y="3807207"/>
            <a:ext cx="5206677" cy="319825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92415" y="3807207"/>
            <a:ext cx="19991115" cy="319825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BBFE-724F-422D-8D8D-A166D06CD70C}" type="datetimeFigureOut">
              <a:rPr lang="fr-FR" smtClean="0"/>
              <a:t>30/09/2022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41B11-77A1-48F6-BB65-BB9A2DB1D9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481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BBFE-724F-422D-8D8D-A166D06CD70C}" type="datetimeFigureOut">
              <a:rPr lang="fr-FR" smtClean="0"/>
              <a:t>30/09/2022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41B11-77A1-48F6-BB65-BB9A2DB1D9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3353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3709" y="7938004"/>
            <a:ext cx="25177722" cy="17401036"/>
          </a:xfrm>
        </p:spPr>
        <p:txBody>
          <a:bodyPr anchor="b">
            <a:normAutofit/>
          </a:bodyPr>
          <a:lstStyle>
            <a:lvl1pPr algn="r">
              <a:defRPr sz="20953" cap="all" baseline="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3709" y="25718625"/>
            <a:ext cx="25177722" cy="6974012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6286">
                <a:solidFill>
                  <a:schemeClr val="tx2"/>
                </a:solidFill>
              </a:defRPr>
            </a:lvl1pPr>
            <a:lvl2pPr marL="1197475" indent="0">
              <a:buNone/>
              <a:defRPr sz="5238">
                <a:solidFill>
                  <a:schemeClr val="tx1">
                    <a:tint val="75000"/>
                  </a:schemeClr>
                </a:solidFill>
              </a:defRPr>
            </a:lvl2pPr>
            <a:lvl3pPr marL="2394951" indent="0">
              <a:buNone/>
              <a:defRPr sz="4714">
                <a:solidFill>
                  <a:schemeClr val="tx1">
                    <a:tint val="75000"/>
                  </a:schemeClr>
                </a:solidFill>
              </a:defRPr>
            </a:lvl3pPr>
            <a:lvl4pPr marL="3592426" indent="0">
              <a:buNone/>
              <a:defRPr sz="4191">
                <a:solidFill>
                  <a:schemeClr val="tx1">
                    <a:tint val="75000"/>
                  </a:schemeClr>
                </a:solidFill>
              </a:defRPr>
            </a:lvl4pPr>
            <a:lvl5pPr marL="4789902" indent="0">
              <a:buNone/>
              <a:defRPr sz="4191">
                <a:solidFill>
                  <a:schemeClr val="tx1">
                    <a:tint val="75000"/>
                  </a:schemeClr>
                </a:solidFill>
              </a:defRPr>
            </a:lvl5pPr>
            <a:lvl6pPr marL="5987377" indent="0">
              <a:buNone/>
              <a:defRPr sz="4191">
                <a:solidFill>
                  <a:schemeClr val="tx1">
                    <a:tint val="75000"/>
                  </a:schemeClr>
                </a:solidFill>
              </a:defRPr>
            </a:lvl6pPr>
            <a:lvl7pPr marL="7184852" indent="0">
              <a:buNone/>
              <a:defRPr sz="4191">
                <a:solidFill>
                  <a:schemeClr val="tx1">
                    <a:tint val="75000"/>
                  </a:schemeClr>
                </a:solidFill>
              </a:defRPr>
            </a:lvl7pPr>
            <a:lvl8pPr marL="8382328" indent="0">
              <a:buNone/>
              <a:defRPr sz="4191">
                <a:solidFill>
                  <a:schemeClr val="tx1">
                    <a:tint val="75000"/>
                  </a:schemeClr>
                </a:solidFill>
              </a:defRPr>
            </a:lvl8pPr>
            <a:lvl9pPr marL="9579803" indent="0">
              <a:buNone/>
              <a:defRPr sz="41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35306" y="39364161"/>
            <a:ext cx="4249318" cy="246805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C4BBFE-724F-422D-8D8D-A166D06CD70C}" type="datetimeFigureOut">
              <a:rPr lang="fr-FR" smtClean="0"/>
              <a:t>30/09/2022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8678" y="39364161"/>
            <a:ext cx="18395213" cy="2468052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5747943" y="39364161"/>
            <a:ext cx="4180913" cy="246805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B41B11-77A1-48F6-BB65-BB9A2DB1D92E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21351137" y="10282087"/>
            <a:ext cx="8577721" cy="26890757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21351137" y="10282087"/>
            <a:ext cx="8577721" cy="26890757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145357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2413" y="13944074"/>
            <a:ext cx="11649379" cy="21845717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090947" y="13944074"/>
            <a:ext cx="11649379" cy="21845717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BBFE-724F-422D-8D8D-A166D06CD70C}" type="datetimeFigureOut">
              <a:rPr lang="fr-FR" smtClean="0"/>
              <a:t>30/09/2022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41B11-77A1-48F6-BB65-BB9A2DB1D9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5704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2414" y="4183221"/>
            <a:ext cx="25146893" cy="906364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92413" y="14274861"/>
            <a:ext cx="11649379" cy="5025673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8381" b="0" baseline="0">
                <a:solidFill>
                  <a:schemeClr val="tx2"/>
                </a:solidFill>
              </a:defRPr>
            </a:lvl1pPr>
            <a:lvl2pPr marL="1197475" indent="0">
              <a:buNone/>
              <a:defRPr sz="5238" b="1"/>
            </a:lvl2pPr>
            <a:lvl3pPr marL="2394951" indent="0">
              <a:buNone/>
              <a:defRPr sz="4714" b="1"/>
            </a:lvl3pPr>
            <a:lvl4pPr marL="3592426" indent="0">
              <a:buNone/>
              <a:defRPr sz="4191" b="1"/>
            </a:lvl4pPr>
            <a:lvl5pPr marL="4789902" indent="0">
              <a:buNone/>
              <a:defRPr sz="4191" b="1"/>
            </a:lvl5pPr>
            <a:lvl6pPr marL="5987377" indent="0">
              <a:buNone/>
              <a:defRPr sz="4191" b="1"/>
            </a:lvl6pPr>
            <a:lvl7pPr marL="7184852" indent="0">
              <a:buNone/>
              <a:defRPr sz="4191" b="1"/>
            </a:lvl7pPr>
            <a:lvl8pPr marL="8382328" indent="0">
              <a:buNone/>
              <a:defRPr sz="4191" b="1"/>
            </a:lvl8pPr>
            <a:lvl9pPr marL="9579803" indent="0">
              <a:buNone/>
              <a:defRPr sz="4191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2415" y="20161007"/>
            <a:ext cx="11649375" cy="1562878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089928" y="14332955"/>
            <a:ext cx="11649379" cy="5025673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8381" b="0" baseline="0">
                <a:solidFill>
                  <a:schemeClr val="tx2"/>
                </a:solidFill>
              </a:defRPr>
            </a:lvl1pPr>
            <a:lvl2pPr marL="1197475" indent="0">
              <a:buNone/>
              <a:defRPr sz="5238" b="1"/>
            </a:lvl2pPr>
            <a:lvl3pPr marL="2394951" indent="0">
              <a:buNone/>
              <a:defRPr sz="4714" b="1"/>
            </a:lvl3pPr>
            <a:lvl4pPr marL="3592426" indent="0">
              <a:buNone/>
              <a:defRPr sz="4191" b="1"/>
            </a:lvl4pPr>
            <a:lvl5pPr marL="4789902" indent="0">
              <a:buNone/>
              <a:defRPr sz="4191" b="1"/>
            </a:lvl5pPr>
            <a:lvl6pPr marL="5987377" indent="0">
              <a:buNone/>
              <a:defRPr sz="4191" b="1"/>
            </a:lvl6pPr>
            <a:lvl7pPr marL="7184852" indent="0">
              <a:buNone/>
              <a:defRPr sz="4191" b="1"/>
            </a:lvl7pPr>
            <a:lvl8pPr marL="8382328" indent="0">
              <a:buNone/>
              <a:defRPr sz="4191" b="1"/>
            </a:lvl8pPr>
            <a:lvl9pPr marL="9579803" indent="0">
              <a:buNone/>
              <a:defRPr sz="4191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089928" y="20161007"/>
            <a:ext cx="11649379" cy="1562878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BBFE-724F-422D-8D8D-A166D06CD70C}" type="datetimeFigureOut">
              <a:rPr lang="fr-FR" smtClean="0"/>
              <a:t>30/09/2022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41B11-77A1-48F6-BB65-BB9A2DB1D9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9557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BBFE-724F-422D-8D8D-A166D06CD70C}" type="datetimeFigureOut">
              <a:rPr lang="fr-FR" smtClean="0"/>
              <a:t>30/09/2022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41B11-77A1-48F6-BB65-BB9A2DB1D9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8626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BBFE-724F-422D-8D8D-A166D06CD70C}" type="datetimeFigureOut">
              <a:rPr lang="fr-FR" smtClean="0"/>
              <a:t>30/09/2022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41B11-77A1-48F6-BB65-BB9A2DB1D9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42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2294"/>
            <a:ext cx="13890665" cy="418299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5996" y="4183221"/>
            <a:ext cx="10098673" cy="13162593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15366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85396" y="4183228"/>
            <a:ext cx="13651171" cy="31567827"/>
          </a:xfrm>
        </p:spPr>
        <p:txBody>
          <a:bodyPr/>
          <a:lstStyle>
            <a:lvl1pPr>
              <a:defRPr sz="5238"/>
            </a:lvl1pPr>
            <a:lvl2pPr>
              <a:defRPr sz="5238"/>
            </a:lvl2pPr>
            <a:lvl3pPr>
              <a:defRPr sz="4714"/>
            </a:lvl3pPr>
            <a:lvl4pPr>
              <a:defRPr sz="4714"/>
            </a:lvl4pPr>
            <a:lvl5pPr>
              <a:defRPr sz="4191"/>
            </a:lvl5pPr>
            <a:lvl6pPr>
              <a:defRPr sz="4191"/>
            </a:lvl6pPr>
            <a:lvl7pPr>
              <a:defRPr sz="4191"/>
            </a:lvl7pPr>
            <a:lvl8pPr>
              <a:defRPr sz="4191"/>
            </a:lvl8pPr>
            <a:lvl9pPr>
              <a:defRPr sz="419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95996" y="17423037"/>
            <a:ext cx="10098673" cy="18366745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5238"/>
              </a:spcAft>
              <a:buNone/>
              <a:defRPr sz="5588"/>
            </a:lvl1pPr>
            <a:lvl2pPr marL="1197475" indent="0">
              <a:buNone/>
              <a:defRPr sz="3667"/>
            </a:lvl2pPr>
            <a:lvl3pPr marL="2394951" indent="0">
              <a:buNone/>
              <a:defRPr sz="3143"/>
            </a:lvl3pPr>
            <a:lvl4pPr marL="3592426" indent="0">
              <a:buNone/>
              <a:defRPr sz="2619"/>
            </a:lvl4pPr>
            <a:lvl5pPr marL="4789902" indent="0">
              <a:buNone/>
              <a:defRPr sz="2619"/>
            </a:lvl5pPr>
            <a:lvl6pPr marL="5987377" indent="0">
              <a:buNone/>
              <a:defRPr sz="2619"/>
            </a:lvl6pPr>
            <a:lvl7pPr marL="7184852" indent="0">
              <a:buNone/>
              <a:defRPr sz="2619"/>
            </a:lvl7pPr>
            <a:lvl8pPr marL="8382328" indent="0">
              <a:buNone/>
              <a:defRPr sz="2619"/>
            </a:lvl8pPr>
            <a:lvl9pPr marL="9579803" indent="0">
              <a:buNone/>
              <a:defRPr sz="2619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895997" y="39364161"/>
            <a:ext cx="3154944" cy="246805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C4BBFE-724F-422D-8D8D-A166D06CD70C}" type="datetimeFigureOut">
              <a:rPr lang="fr-FR" smtClean="0"/>
              <a:t>30/09/2022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77681" y="39364161"/>
            <a:ext cx="6216988" cy="246805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5885336" y="39364161"/>
            <a:ext cx="4180913" cy="246805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B41B11-77A1-48F6-BB65-BB9A2DB1D92E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3890665" y="2294"/>
            <a:ext cx="598736" cy="418322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13890665" y="2294"/>
            <a:ext cx="598736" cy="418322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3068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2294"/>
            <a:ext cx="13890665" cy="418299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5996" y="4183221"/>
            <a:ext cx="10098673" cy="13162593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15366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489400" y="9"/>
            <a:ext cx="17443163" cy="41832207"/>
          </a:xfrm>
        </p:spPr>
        <p:txBody>
          <a:bodyPr anchor="t">
            <a:normAutofit/>
          </a:bodyPr>
          <a:lstStyle>
            <a:lvl1pPr marL="0" indent="0">
              <a:buNone/>
              <a:defRPr sz="5238"/>
            </a:lvl1pPr>
            <a:lvl2pPr marL="1197475" indent="0">
              <a:buNone/>
              <a:defRPr sz="5238"/>
            </a:lvl2pPr>
            <a:lvl3pPr marL="2394951" indent="0">
              <a:buNone/>
              <a:defRPr sz="5238"/>
            </a:lvl3pPr>
            <a:lvl4pPr marL="3592426" indent="0">
              <a:buNone/>
              <a:defRPr sz="5238"/>
            </a:lvl4pPr>
            <a:lvl5pPr marL="4789902" indent="0">
              <a:buNone/>
              <a:defRPr sz="5238"/>
            </a:lvl5pPr>
            <a:lvl6pPr marL="5987377" indent="0">
              <a:buNone/>
              <a:defRPr sz="5238"/>
            </a:lvl6pPr>
            <a:lvl7pPr marL="7184852" indent="0">
              <a:buNone/>
              <a:defRPr sz="5238"/>
            </a:lvl7pPr>
            <a:lvl8pPr marL="8382328" indent="0">
              <a:buNone/>
              <a:defRPr sz="5238"/>
            </a:lvl8pPr>
            <a:lvl9pPr marL="9579803" indent="0">
              <a:buNone/>
              <a:defRPr sz="5238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95996" y="17420744"/>
            <a:ext cx="10098673" cy="18369038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5238"/>
              </a:spcAft>
              <a:buNone/>
              <a:defRPr sz="5588"/>
            </a:lvl1pPr>
            <a:lvl2pPr marL="1197475" indent="0">
              <a:buNone/>
              <a:defRPr sz="3667"/>
            </a:lvl2pPr>
            <a:lvl3pPr marL="2394951" indent="0">
              <a:buNone/>
              <a:defRPr sz="3143"/>
            </a:lvl3pPr>
            <a:lvl4pPr marL="3592426" indent="0">
              <a:buNone/>
              <a:defRPr sz="2619"/>
            </a:lvl4pPr>
            <a:lvl5pPr marL="4789902" indent="0">
              <a:buNone/>
              <a:defRPr sz="2619"/>
            </a:lvl5pPr>
            <a:lvl6pPr marL="5987377" indent="0">
              <a:buNone/>
              <a:defRPr sz="2619"/>
            </a:lvl6pPr>
            <a:lvl7pPr marL="7184852" indent="0">
              <a:buNone/>
              <a:defRPr sz="2619"/>
            </a:lvl7pPr>
            <a:lvl8pPr marL="8382328" indent="0">
              <a:buNone/>
              <a:defRPr sz="2619"/>
            </a:lvl8pPr>
            <a:lvl9pPr marL="9579803" indent="0">
              <a:buNone/>
              <a:defRPr sz="2619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895997" y="39364161"/>
            <a:ext cx="3154944" cy="246805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C4BBFE-724F-422D-8D8D-A166D06CD70C}" type="datetimeFigureOut">
              <a:rPr lang="fr-FR" smtClean="0"/>
              <a:t>30/09/2022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77681" y="39364161"/>
            <a:ext cx="6216988" cy="246805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5885336" y="39364161"/>
            <a:ext cx="4180913" cy="246805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B41B11-77A1-48F6-BB65-BB9A2DB1D92E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3890665" y="2294"/>
            <a:ext cx="598736" cy="418322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13890665" y="2294"/>
            <a:ext cx="598736" cy="418322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91071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92414" y="4183221"/>
            <a:ext cx="25146893" cy="906364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92414" y="13944071"/>
            <a:ext cx="25146893" cy="218457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42308" y="39364161"/>
            <a:ext cx="3154944" cy="246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492" baseline="0">
                <a:solidFill>
                  <a:schemeClr val="tx2"/>
                </a:solidFill>
              </a:defRPr>
            </a:lvl1pPr>
          </a:lstStyle>
          <a:p>
            <a:fld id="{EAC4BBFE-724F-422D-8D8D-A166D06CD70C}" type="datetimeFigureOut">
              <a:rPr lang="fr-FR" smtClean="0"/>
              <a:t>30/09/2022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78653" y="39364161"/>
            <a:ext cx="16450379" cy="246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492"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810430" y="39364161"/>
            <a:ext cx="4180913" cy="246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492" baseline="0">
                <a:solidFill>
                  <a:schemeClr val="tx2"/>
                </a:solidFill>
              </a:defRPr>
            </a:lvl1pPr>
          </a:lstStyle>
          <a:p>
            <a:fld id="{D9B41B11-77A1-48F6-BB65-BB9A2DB1D92E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252197" y="2294"/>
            <a:ext cx="598736" cy="418322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1252197" y="2294"/>
            <a:ext cx="598736" cy="418322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1269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394951" rtl="0" eaLnBrk="1" latinLnBrk="0" hangingPunct="1">
        <a:lnSpc>
          <a:spcPct val="89000"/>
        </a:lnSpc>
        <a:spcBef>
          <a:spcPct val="0"/>
        </a:spcBef>
        <a:buNone/>
        <a:defRPr sz="15366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341172" indent="-1341172" algn="l" defTabSz="2394951" rtl="0" eaLnBrk="1" latinLnBrk="0" hangingPunct="1">
        <a:lnSpc>
          <a:spcPct val="94000"/>
        </a:lnSpc>
        <a:spcBef>
          <a:spcPts val="3492"/>
        </a:spcBef>
        <a:spcAft>
          <a:spcPts val="698"/>
        </a:spcAft>
        <a:buFont typeface="Franklin Gothic Book" panose="020B0503020102020204" pitchFamily="34" charset="0"/>
        <a:buChar char="■"/>
        <a:defRPr sz="6984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193268" indent="-1341172" algn="l" defTabSz="2394951" rtl="0" eaLnBrk="1" latinLnBrk="0" hangingPunct="1">
        <a:lnSpc>
          <a:spcPct val="94000"/>
        </a:lnSpc>
        <a:spcBef>
          <a:spcPts val="1746"/>
        </a:spcBef>
        <a:spcAft>
          <a:spcPts val="698"/>
        </a:spcAft>
        <a:buFont typeface="Franklin Gothic Book" panose="020B0503020102020204" pitchFamily="34" charset="0"/>
        <a:buChar char="–"/>
        <a:defRPr sz="6984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4789902" indent="-1341172" algn="l" defTabSz="2394951" rtl="0" eaLnBrk="1" latinLnBrk="0" hangingPunct="1">
        <a:lnSpc>
          <a:spcPct val="94000"/>
        </a:lnSpc>
        <a:spcBef>
          <a:spcPts val="1746"/>
        </a:spcBef>
        <a:spcAft>
          <a:spcPts val="698"/>
        </a:spcAft>
        <a:buFont typeface="Franklin Gothic Book" panose="020B0503020102020204" pitchFamily="34" charset="0"/>
        <a:buChar char="■"/>
        <a:defRPr sz="6286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6386535" indent="-1341172" algn="l" defTabSz="2394951" rtl="0" eaLnBrk="1" latinLnBrk="0" hangingPunct="1">
        <a:lnSpc>
          <a:spcPct val="94000"/>
        </a:lnSpc>
        <a:spcBef>
          <a:spcPts val="1746"/>
        </a:spcBef>
        <a:spcAft>
          <a:spcPts val="698"/>
        </a:spcAft>
        <a:buFont typeface="Franklin Gothic Book" panose="020B0503020102020204" pitchFamily="34" charset="0"/>
        <a:buChar char="–"/>
        <a:defRPr sz="6286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7983169" indent="-1341172" algn="l" defTabSz="2394951" rtl="0" eaLnBrk="1" latinLnBrk="0" hangingPunct="1">
        <a:lnSpc>
          <a:spcPct val="94000"/>
        </a:lnSpc>
        <a:spcBef>
          <a:spcPts val="1746"/>
        </a:spcBef>
        <a:spcAft>
          <a:spcPts val="698"/>
        </a:spcAft>
        <a:buFont typeface="Franklin Gothic Book" panose="020B0503020102020204" pitchFamily="34" charset="0"/>
        <a:buChar char="■"/>
        <a:defRPr sz="5588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9579803" indent="-1341172" algn="l" defTabSz="2394951" rtl="0" eaLnBrk="1" latinLnBrk="0" hangingPunct="1">
        <a:lnSpc>
          <a:spcPct val="94000"/>
        </a:lnSpc>
        <a:spcBef>
          <a:spcPts val="1746"/>
        </a:spcBef>
        <a:spcAft>
          <a:spcPts val="698"/>
        </a:spcAft>
        <a:buFont typeface="Franklin Gothic Book" panose="020B0503020102020204" pitchFamily="34" charset="0"/>
        <a:buChar char="–"/>
        <a:defRPr sz="5588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11176437" indent="-1341172" algn="l" defTabSz="2394951" rtl="0" eaLnBrk="1" latinLnBrk="0" hangingPunct="1">
        <a:lnSpc>
          <a:spcPct val="94000"/>
        </a:lnSpc>
        <a:spcBef>
          <a:spcPts val="1746"/>
        </a:spcBef>
        <a:spcAft>
          <a:spcPts val="698"/>
        </a:spcAft>
        <a:buFont typeface="Franklin Gothic Book" panose="020B0503020102020204" pitchFamily="34" charset="0"/>
        <a:buChar char="■"/>
        <a:defRPr sz="4889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2773071" indent="-1341172" algn="l" defTabSz="2394951" rtl="0" eaLnBrk="1" latinLnBrk="0" hangingPunct="1">
        <a:lnSpc>
          <a:spcPct val="94000"/>
        </a:lnSpc>
        <a:spcBef>
          <a:spcPts val="1746"/>
        </a:spcBef>
        <a:spcAft>
          <a:spcPts val="698"/>
        </a:spcAft>
        <a:buFont typeface="Franklin Gothic Book" panose="020B0503020102020204" pitchFamily="34" charset="0"/>
        <a:buChar char="–"/>
        <a:defRPr sz="4889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14369705" indent="-1341172" algn="l" defTabSz="2394951" rtl="0" eaLnBrk="1" latinLnBrk="0" hangingPunct="1">
        <a:lnSpc>
          <a:spcPct val="94000"/>
        </a:lnSpc>
        <a:spcBef>
          <a:spcPts val="1746"/>
        </a:spcBef>
        <a:spcAft>
          <a:spcPts val="698"/>
        </a:spcAft>
        <a:buFont typeface="Franklin Gothic Book" panose="020B0503020102020204" pitchFamily="34" charset="0"/>
        <a:buChar char="■"/>
        <a:defRPr sz="4889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94951" rtl="0" eaLnBrk="1" latinLnBrk="0" hangingPunct="1">
        <a:defRPr sz="4714" kern="1200">
          <a:solidFill>
            <a:schemeClr val="tx1"/>
          </a:solidFill>
          <a:latin typeface="+mn-lt"/>
          <a:ea typeface="+mn-ea"/>
          <a:cs typeface="+mn-cs"/>
        </a:defRPr>
      </a:lvl1pPr>
      <a:lvl2pPr marL="1197475" algn="l" defTabSz="2394951" rtl="0" eaLnBrk="1" latinLnBrk="0" hangingPunct="1">
        <a:defRPr sz="4714" kern="1200">
          <a:solidFill>
            <a:schemeClr val="tx1"/>
          </a:solidFill>
          <a:latin typeface="+mn-lt"/>
          <a:ea typeface="+mn-ea"/>
          <a:cs typeface="+mn-cs"/>
        </a:defRPr>
      </a:lvl2pPr>
      <a:lvl3pPr marL="2394951" algn="l" defTabSz="2394951" rtl="0" eaLnBrk="1" latinLnBrk="0" hangingPunct="1">
        <a:defRPr sz="4714" kern="1200">
          <a:solidFill>
            <a:schemeClr val="tx1"/>
          </a:solidFill>
          <a:latin typeface="+mn-lt"/>
          <a:ea typeface="+mn-ea"/>
          <a:cs typeface="+mn-cs"/>
        </a:defRPr>
      </a:lvl3pPr>
      <a:lvl4pPr marL="3592426" algn="l" defTabSz="2394951" rtl="0" eaLnBrk="1" latinLnBrk="0" hangingPunct="1">
        <a:defRPr sz="4714" kern="1200">
          <a:solidFill>
            <a:schemeClr val="tx1"/>
          </a:solidFill>
          <a:latin typeface="+mn-lt"/>
          <a:ea typeface="+mn-ea"/>
          <a:cs typeface="+mn-cs"/>
        </a:defRPr>
      </a:lvl4pPr>
      <a:lvl5pPr marL="4789902" algn="l" defTabSz="2394951" rtl="0" eaLnBrk="1" latinLnBrk="0" hangingPunct="1">
        <a:defRPr sz="4714" kern="1200">
          <a:solidFill>
            <a:schemeClr val="tx1"/>
          </a:solidFill>
          <a:latin typeface="+mn-lt"/>
          <a:ea typeface="+mn-ea"/>
          <a:cs typeface="+mn-cs"/>
        </a:defRPr>
      </a:lvl5pPr>
      <a:lvl6pPr marL="5987377" algn="l" defTabSz="2394951" rtl="0" eaLnBrk="1" latinLnBrk="0" hangingPunct="1">
        <a:defRPr sz="4714" kern="1200">
          <a:solidFill>
            <a:schemeClr val="tx1"/>
          </a:solidFill>
          <a:latin typeface="+mn-lt"/>
          <a:ea typeface="+mn-ea"/>
          <a:cs typeface="+mn-cs"/>
        </a:defRPr>
      </a:lvl6pPr>
      <a:lvl7pPr marL="7184852" algn="l" defTabSz="2394951" rtl="0" eaLnBrk="1" latinLnBrk="0" hangingPunct="1">
        <a:defRPr sz="4714" kern="1200">
          <a:solidFill>
            <a:schemeClr val="tx1"/>
          </a:solidFill>
          <a:latin typeface="+mn-lt"/>
          <a:ea typeface="+mn-ea"/>
          <a:cs typeface="+mn-cs"/>
        </a:defRPr>
      </a:lvl7pPr>
      <a:lvl8pPr marL="8382328" algn="l" defTabSz="2394951" rtl="0" eaLnBrk="1" latinLnBrk="0" hangingPunct="1">
        <a:defRPr sz="4714" kern="1200">
          <a:solidFill>
            <a:schemeClr val="tx1"/>
          </a:solidFill>
          <a:latin typeface="+mn-lt"/>
          <a:ea typeface="+mn-ea"/>
          <a:cs typeface="+mn-cs"/>
        </a:defRPr>
      </a:lvl8pPr>
      <a:lvl9pPr marL="9579803" algn="l" defTabSz="2394951" rtl="0" eaLnBrk="1" latinLnBrk="0" hangingPunct="1">
        <a:defRPr sz="47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1368">
          <p15:clr>
            <a:srgbClr val="F26B43"/>
          </p15:clr>
        </p15:guide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  <p15:guide id="11" pos="32184" userDrawn="1">
          <p15:clr>
            <a:srgbClr val="F26B43"/>
          </p15:clr>
        </p15:guide>
        <p15:guide id="12" pos="4358" userDrawn="1">
          <p15:clr>
            <a:srgbClr val="F26B43"/>
          </p15:clr>
        </p15:guide>
        <p15:guide id="13" pos="4023" userDrawn="1">
          <p15:clr>
            <a:srgbClr val="F26B43"/>
          </p15:clr>
        </p15:guide>
        <p15:guide id="14" orient="horz" pos="4694" userDrawn="1">
          <p15:clr>
            <a:srgbClr val="F26B43"/>
          </p15:clr>
        </p15:guide>
        <p15:guide id="15" orient="horz" pos="4941" userDrawn="1">
          <p15:clr>
            <a:srgbClr val="F26B43"/>
          </p15:clr>
        </p15:guide>
        <p15:guide id="16" orient="horz" pos="12681" userDrawn="1">
          <p15:clr>
            <a:srgbClr val="F26B43"/>
          </p15:clr>
        </p15:guide>
        <p15:guide id="17" orient="horz" pos="1482" userDrawn="1">
          <p15:clr>
            <a:srgbClr val="F26B43"/>
          </p15:clr>
        </p15:guide>
        <p15:guide id="18" orient="horz" pos="5188" userDrawn="1">
          <p15:clr>
            <a:srgbClr val="F26B43"/>
          </p15:clr>
        </p15:guide>
        <p15:guide id="19" pos="24138" userDrawn="1">
          <p15:clr>
            <a:srgbClr val="F26B43"/>
          </p15:clr>
        </p15:guide>
        <p15:guide id="20" pos="3269" userDrawn="1">
          <p15:clr>
            <a:srgbClr val="F26B43"/>
          </p15:clr>
        </p15:guide>
        <p15:guide id="21" pos="301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chart" Target="../charts/chart4.xml"/><Relationship Id="rId5" Type="http://schemas.openxmlformats.org/officeDocument/2006/relationships/image" Target="../media/image3.png"/><Relationship Id="rId10" Type="http://schemas.openxmlformats.org/officeDocument/2006/relationships/chart" Target="../charts/chart3.xml"/><Relationship Id="rId4" Type="http://schemas.openxmlformats.org/officeDocument/2006/relationships/image" Target="../media/image2.png"/><Relationship Id="rId9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9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2EC80AEF-9891-4E76-881F-D3AB69357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5673" y="41565"/>
            <a:ext cx="30186889" cy="660818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4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br>
              <a:rPr lang="fr-FR" sz="4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4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fr-FR" sz="540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12ème édition du Colloque des Jeunes Chercheur.se.s en Sciences Cognitives (CJC-</a:t>
            </a:r>
            <a:r>
              <a:rPr lang="fr-FR" sz="5400" dirty="0" err="1">
                <a:solidFill>
                  <a:srgbClr val="20212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SCo</a:t>
            </a:r>
            <a:r>
              <a:rPr lang="fr-FR" sz="5400" dirty="0">
                <a:solidFill>
                  <a:srgbClr val="20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fr-FR" sz="5400" dirty="0">
                <a:solidFill>
                  <a:srgbClr val="20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5400" dirty="0">
                <a:solidFill>
                  <a:srgbClr val="20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École Normale Supérieure – Paris</a:t>
            </a:r>
            <a:br>
              <a:rPr lang="fr-FR" sz="3600" dirty="0">
                <a:solidFill>
                  <a:srgbClr val="20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3600" dirty="0">
                <a:solidFill>
                  <a:srgbClr val="20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360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amedi 02 avril 2022 </a:t>
            </a:r>
            <a:br>
              <a:rPr lang="fr-FR" sz="800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sz="4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’apprentissage simultané des langues modifie t-il les stratégies de récupération de l’information en  mémoire de travail ?</a:t>
            </a:r>
            <a:br>
              <a:rPr lang="fr-FR" sz="4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S.  Bouayed</a:t>
            </a:r>
            <a:r>
              <a:rPr lang="fr-FR" sz="54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sz="5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L. Goyet</a:t>
            </a:r>
            <a:r>
              <a:rPr lang="fr-FR" sz="5300" baseline="300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</a:t>
            </a:r>
            <a:r>
              <a:rPr lang="fr-FR" sz="53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&amp; </a:t>
            </a:r>
            <a:r>
              <a:rPr lang="fr-FR" sz="5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Lammel</a:t>
            </a:r>
            <a:r>
              <a:rPr lang="fr-FR" sz="53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br>
              <a:rPr lang="fr-FR" sz="7300" baseline="30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Psychologue Doctorante , IME Excelsior, Laboratoire Paragraphe - EA349</a:t>
            </a:r>
            <a:br>
              <a:rPr lang="fr-FR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MCF Université Paris 8 -Vincennes-Saint-Denis, Laboratoire et Dysco</a:t>
            </a:r>
            <a:br>
              <a:rPr lang="fr-FR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3-MCF-HDR Université Paris 8 -Vincennes-Saint-Denis, Laboratoire Paragraphe - EA349</a:t>
            </a:r>
            <a:br>
              <a:rPr lang="fr-FR" sz="6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fr-FR" sz="6600" baseline="300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fr-FR" sz="6600" baseline="300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fr-FR" sz="6600" baseline="300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fr-FR" sz="6600" baseline="300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fr-FR" sz="6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Espace réservé du contenu 10">
            <a:extLst>
              <a:ext uri="{FF2B5EF4-FFF2-40B4-BE49-F238E27FC236}">
                <a16:creationId xmlns:a16="http://schemas.microsoft.com/office/drawing/2014/main" id="{4AD4471B-C577-4BC2-A1B3-28E9A85F53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8807" y="21717672"/>
            <a:ext cx="5400675" cy="700333"/>
          </a:xfrm>
          <a:solidFill>
            <a:srgbClr val="FFC000"/>
          </a:solidFill>
        </p:spPr>
      </p:pic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7D80940D-A054-483F-BCC0-4717EAD246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693095"/>
              </p:ext>
            </p:extLst>
          </p:nvPr>
        </p:nvGraphicFramePr>
        <p:xfrm>
          <a:off x="1395663" y="7833001"/>
          <a:ext cx="29732347" cy="43241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0248">
                  <a:extLst>
                    <a:ext uri="{9D8B030D-6E8A-4147-A177-3AD203B41FA5}">
                      <a16:colId xmlns:a16="http://schemas.microsoft.com/office/drawing/2014/main" val="246041586"/>
                    </a:ext>
                  </a:extLst>
                </a:gridCol>
                <a:gridCol w="13592099">
                  <a:extLst>
                    <a:ext uri="{9D8B030D-6E8A-4147-A177-3AD203B41FA5}">
                      <a16:colId xmlns:a16="http://schemas.microsoft.com/office/drawing/2014/main" val="2080896489"/>
                    </a:ext>
                  </a:extLst>
                </a:gridCol>
              </a:tblGrid>
              <a:tr h="40605462">
                <a:tc>
                  <a:txBody>
                    <a:bodyPr/>
                    <a:lstStyle/>
                    <a:p>
                      <a:pPr marL="0" marR="0" indent="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3200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457200" indent="-457200" algn="just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Pts val="2400"/>
                        <a:buFont typeface="Wingdings" panose="05000000000000000000" pitchFamily="2" charset="2"/>
                        <a:buChar char="Ø"/>
                      </a:pPr>
                      <a:r>
                        <a:rPr lang="fr-FR" sz="32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bilinguisme</a:t>
                      </a:r>
                      <a:r>
                        <a:rPr lang="fr-FR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fr-FR" sz="3200" b="0" i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 L’utilisation régulière de deux ou plusieurs langues ou dialectes dans la vie de tous les jours » (Grosjean, 2015).</a:t>
                      </a:r>
                      <a:endParaRPr lang="fr-FR" sz="3200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3200" b="1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Figure  1</a:t>
                      </a:r>
                      <a:r>
                        <a:rPr lang="fr-FR" sz="32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les avantage du bilinguisme selon une approche vie entière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3200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457200" marR="0" indent="-4572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457200" marR="0" indent="-4572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457200" marR="0" indent="-4572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457200" marR="0" indent="-4572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457200" marR="0" indent="-4572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457200" marR="0" indent="-4572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457200" marR="0" indent="-4572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457200" marR="0" indent="-4572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457200" marR="0" indent="-4572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457200" marR="0" indent="-4572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457200" marR="0" indent="-4572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457200" marR="0" indent="-4572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457200" indent="-457200" algn="just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600"/>
                        </a:spcAft>
                        <a:buClr>
                          <a:srgbClr val="FF0000"/>
                        </a:buClr>
                        <a:buSzPts val="2400"/>
                        <a:buFont typeface="Wingdings" panose="05000000000000000000" pitchFamily="2" charset="2"/>
                        <a:buChar char="Ø"/>
                      </a:pPr>
                      <a:r>
                        <a:rPr lang="fr-FR" sz="3200" b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L’apprentissage simultané de plusieurs langues influence bénéfiquement le développement des fonctions exécutives. (Costa et al., 2008 ; Bialystok, 2011 ; Pelham &amp; Abrams, 2014). </a:t>
                      </a:r>
                      <a:endParaRPr lang="fr-FR" sz="32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57200" indent="-457200" algn="just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600"/>
                        </a:spcAft>
                        <a:buClr>
                          <a:srgbClr val="FF0000"/>
                        </a:buClr>
                        <a:buSzPts val="2400"/>
                        <a:buFont typeface="Wingdings" panose="05000000000000000000" pitchFamily="2" charset="2"/>
                        <a:buChar char="Ø"/>
                      </a:pPr>
                      <a:r>
                        <a:rPr lang="fr-FR" sz="3200" b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 mémoire de travail : une fonction qui permet le stockage et le traitement de l’information pendant de courtes périodes et lors de la réalisation d’une activité (modèle structuraliste de Baddeley (1986). </a:t>
                      </a:r>
                      <a:endParaRPr lang="fr-FR" sz="32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457200" marR="0" indent="-4572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3200" b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L’apprentissage simultané de plusieurs langues entraine chez les bilingues une plus grande résistance à l’interférence (Costa et al., 2008 ; Bialystok, 2011 ; Pelham &amp; Abrams, 2014) par l’activation constante et simultanée des deux langues et ainsi influence bénéfiquement le développement des fonctions exécutives.</a:t>
                      </a:r>
                      <a:endParaRPr lang="fr-FR" sz="32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57200" marR="0" indent="-4572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Objectifs</a:t>
                      </a: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: </a:t>
                      </a: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Les stratégies de récupération de l’information sont-elles différentes chez les sujets bilingues comparées à celles des monolingues et impliquent-elles des profils cognitifs différents ?</a:t>
                      </a:r>
                      <a:endParaRPr lang="fr-FR" sz="32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457200" marR="0" indent="-4572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57200" marR="0" indent="-4572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57200" marR="0" indent="-4572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57200" marR="0" indent="-4572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57200" marR="0" indent="-4572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457200" marR="0" lvl="0" indent="-4572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32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Participants : </a:t>
                      </a:r>
                      <a:r>
                        <a:rPr lang="fr-FR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 enfants (N= filles; N= Garçons) de Cycle 2 (CP, CE1, CE2) : </a:t>
                      </a: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33 sujets bilingues d’âge moyen, M= 7,61 ; </a:t>
                      </a:r>
                      <a:r>
                        <a:rPr lang="el-G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σ</a:t>
                      </a: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= 0,81 et 33 sujets monolingues dont l’âge M = 7,52 ; </a:t>
                      </a:r>
                      <a:r>
                        <a:rPr lang="el-G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σ</a:t>
                      </a: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= 0,91. Passation individuelle au sein de l’établissement scolaire en Seine-Saint-Denis (93). </a:t>
                      </a:r>
                    </a:p>
                    <a:p>
                      <a:pPr marL="457200" marR="0" lvl="0" indent="-4572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32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Matériel : </a:t>
                      </a:r>
                      <a:r>
                        <a:rPr lang="fr-FR" sz="32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 blocs de Corsi sont utilisés pour évaluer la mémoire immédiate non verbale ou la mémoire de travail dans ses aspects visuo-spatiaux aussi bien chez l’enfant (De Agostini, </a:t>
                      </a:r>
                      <a:r>
                        <a:rPr lang="fr-FR" sz="3200" b="0" i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Kremin</a:t>
                      </a:r>
                      <a:r>
                        <a:rPr lang="fr-FR" sz="32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Curt, &amp; </a:t>
                      </a:r>
                      <a:r>
                        <a:rPr lang="fr-FR" sz="3200" b="0" i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Dellatolas</a:t>
                      </a:r>
                      <a:r>
                        <a:rPr lang="fr-FR" sz="32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1996 ; Orsini, </a:t>
                      </a:r>
                      <a:r>
                        <a:rPr lang="fr-FR" sz="3200" b="0" i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Schiappa</a:t>
                      </a:r>
                      <a:r>
                        <a:rPr lang="fr-FR" sz="32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&amp; Grossi, 1981), que l’adulte ou la personne âgée (Farrell </a:t>
                      </a:r>
                      <a:r>
                        <a:rPr lang="fr-FR" sz="3200" b="0" i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Pagulayan</a:t>
                      </a:r>
                      <a:r>
                        <a:rPr lang="fr-FR" sz="32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fr-FR" sz="3200" b="0" i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 al</a:t>
                      </a:r>
                      <a:r>
                        <a:rPr lang="fr-FR" sz="32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., 2006 ; Rowe, </a:t>
                      </a:r>
                      <a:r>
                        <a:rPr lang="fr-FR" sz="3200" b="0" i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Hasher</a:t>
                      </a:r>
                      <a:r>
                        <a:rPr lang="fr-FR" sz="32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&amp; Turcotte, 2008 ; </a:t>
                      </a:r>
                      <a:r>
                        <a:rPr lang="fr-FR" sz="3200" b="0" i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Saggino</a:t>
                      </a:r>
                      <a:r>
                        <a:rPr lang="fr-FR" sz="32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fr-FR" sz="3200" b="0" i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 al</a:t>
                      </a:r>
                      <a:r>
                        <a:rPr lang="fr-FR" sz="32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., 2004 ; Smyth &amp; Scholey, 1992). McLean et Hitch (1999).</a:t>
                      </a: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457200" marR="0" lvl="0" indent="-4572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457200" marR="0" lvl="0" indent="-4572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3200" b="1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Figure.2</a:t>
                      </a:r>
                      <a:r>
                        <a:rPr lang="fr-FR" sz="3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Illustration de l’épreuve originale des blocs de Corsi (Corsi, 1972 ; Milner, 1971)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57200" marR="0" lvl="0" indent="-4572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457200" marR="0" lvl="0" indent="-4572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457200" marR="0" lvl="0" indent="-4572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457200" marR="0" lvl="0" indent="-4572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457200" marR="0" lvl="0" indent="-4572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571500" marR="0" lvl="0" indent="-5715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fr-FR" sz="32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Procédure expérimentale </a:t>
                      </a: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 Reproduction d’une séquence de pointages. Exemple  ordre des cubes : </a:t>
                      </a:r>
                      <a:r>
                        <a:rPr lang="fr-FR" sz="3200" b="0" dirty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fr-FR" sz="32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et </a:t>
                      </a:r>
                      <a:r>
                        <a:rPr lang="fr-FR" sz="3200" b="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4, </a:t>
                      </a: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(cf</a:t>
                      </a:r>
                      <a:r>
                        <a:rPr lang="fr-FR" sz="3200" b="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fr-FR" sz="32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Figure. 2</a:t>
                      </a: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). </a:t>
                      </a: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57200" marR="0" lvl="0" indent="-4572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32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Critères de réussite </a:t>
                      </a: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</a:p>
                    <a:p>
                      <a:pPr marL="0" marR="0" lvl="0" indent="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32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=&gt;</a:t>
                      </a: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Direction (</a:t>
                      </a: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 sens du parcours est identique au schéma présenté par l’expérimentateur </a:t>
                      </a:r>
                      <a:r>
                        <a:rPr lang="fr-FR" sz="32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=&gt;</a:t>
                      </a: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erreurs de  direction, (e.g. 4, 3, 8)                                </a:t>
                      </a:r>
                    </a:p>
                    <a:p>
                      <a:pPr marL="0" marR="0" lvl="0" indent="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32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=&gt;</a:t>
                      </a: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Localisation (la bonne localisation du bloc pointé)</a:t>
                      </a:r>
                      <a:r>
                        <a:rPr lang="fr-FR" sz="32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=&gt;</a:t>
                      </a: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erreurs localisation (e.g. : 3, 9, 4)</a:t>
                      </a:r>
                    </a:p>
                    <a:p>
                      <a:pPr marL="0" marR="0" lvl="0" indent="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32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=&gt;</a:t>
                      </a: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(le nombre exacte des blocs pointés)</a:t>
                      </a:r>
                      <a:r>
                        <a:rPr lang="fr-FR" sz="32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=&gt; </a:t>
                      </a: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erreurs de nombre (e.g. : 3, 4)</a:t>
                      </a:r>
                    </a:p>
                    <a:p>
                      <a:pPr marL="0" marR="0" lvl="0" indent="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Symbol" pitchFamily="2" charset="2"/>
                        <a:buNone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1500" marR="0" lvl="0" indent="-5715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Symbol" pitchFamily="2" charset="2"/>
                        <a:buChar char="Þ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1500" marR="0" lvl="0" indent="-5715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Symbol" pitchFamily="2" charset="2"/>
                        <a:buChar char="Þ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1500" marR="0" lvl="0" indent="-57150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Symbol" pitchFamily="2" charset="2"/>
                        <a:buChar char="Þ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just">
                        <a:buClr>
                          <a:srgbClr val="FF0000"/>
                        </a:buClr>
                        <a:buFont typeface="Wingdings" panose="05000000000000000000" pitchFamily="2" charset="2"/>
                        <a:buNone/>
                      </a:pPr>
                      <a:endParaRPr lang="fr-FR" sz="3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just">
                        <a:buClr>
                          <a:srgbClr val="FF0000"/>
                        </a:buClr>
                        <a:buFont typeface="Wingdings" panose="05000000000000000000" pitchFamily="2" charset="2"/>
                        <a:buNone/>
                      </a:pPr>
                      <a:endParaRPr lang="fr-FR" sz="3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just">
                        <a:buClr>
                          <a:srgbClr val="FF0000"/>
                        </a:buClr>
                        <a:buFont typeface="Wingdings" panose="05000000000000000000" pitchFamily="2" charset="2"/>
                        <a:buNone/>
                      </a:pPr>
                      <a:endParaRPr lang="fr-FR" sz="3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just">
                        <a:buClr>
                          <a:srgbClr val="FF0000"/>
                        </a:buClr>
                        <a:buFont typeface="Wingdings" panose="05000000000000000000" pitchFamily="2" charset="2"/>
                        <a:buNone/>
                      </a:pPr>
                      <a:endParaRPr lang="fr-FR" sz="3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just">
                        <a:buClr>
                          <a:srgbClr val="FF0000"/>
                        </a:buClr>
                        <a:buFont typeface="Wingdings" panose="05000000000000000000" pitchFamily="2" charset="2"/>
                        <a:buNone/>
                      </a:pPr>
                      <a:endParaRPr lang="fr-FR" sz="3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just">
                        <a:buClr>
                          <a:srgbClr val="FF0000"/>
                        </a:buClr>
                        <a:buFont typeface="Wingdings" panose="05000000000000000000" pitchFamily="2" charset="2"/>
                        <a:buNone/>
                      </a:pPr>
                      <a:endParaRPr lang="fr-FR" sz="3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just">
                        <a:buClr>
                          <a:srgbClr val="FF0000"/>
                        </a:buClr>
                        <a:buFont typeface="Wingdings" panose="05000000000000000000" pitchFamily="2" charset="2"/>
                        <a:buNone/>
                      </a:pPr>
                      <a:endParaRPr lang="fr-FR" sz="3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just">
                        <a:buClr>
                          <a:srgbClr val="FF0000"/>
                        </a:buClr>
                        <a:buFont typeface="Wingdings" panose="05000000000000000000" pitchFamily="2" charset="2"/>
                        <a:buNone/>
                      </a:pPr>
                      <a:endParaRPr lang="fr-FR" sz="3200" b="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3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          </a:t>
                      </a: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400" b="1" i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just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i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Figure. 3: </a:t>
                      </a:r>
                      <a:r>
                        <a:rPr lang="fr-FR" sz="2400" b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Scores moyens (barre d’erreurs) réussite en Mémoire Visuo-spatial (bilingues vs monolingues)</a:t>
                      </a:r>
                      <a:endParaRPr lang="fr-FR" sz="2400" dirty="0">
                        <a:effectLst/>
                      </a:endParaRPr>
                    </a:p>
                    <a:p>
                      <a:pPr marL="0" indent="0" algn="just">
                        <a:buFont typeface="Arial"/>
                        <a:buNone/>
                      </a:pPr>
                      <a:endParaRPr lang="fr-FR" sz="3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457200" indent="-45720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buClr>
                          <a:srgbClr val="FF0000"/>
                        </a:buClr>
                        <a:buFont typeface="Wingdings" panose="05000000000000000000" pitchFamily="2" charset="2"/>
                        <a:buChar char="Ø"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457200" indent="-45720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buClr>
                          <a:srgbClr val="FF0000"/>
                        </a:buClr>
                        <a:buFont typeface="Wingdings" panose="05000000000000000000" pitchFamily="2" charset="2"/>
                        <a:buChar char="Ø"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457200" indent="-45720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buClr>
                          <a:srgbClr val="FF0000"/>
                        </a:buClr>
                        <a:buFont typeface="Wingdings" panose="05000000000000000000" pitchFamily="2" charset="2"/>
                        <a:buChar char="Ø"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just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i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Figure. 4 </a:t>
                      </a:r>
                      <a:r>
                        <a:rPr lang="fr-FR" sz="2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fr-FR" sz="2400" b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Scores moyens </a:t>
                      </a:r>
                      <a:r>
                        <a:rPr lang="fr-FR" sz="2400" b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(barre d’erreurs) </a:t>
                      </a:r>
                      <a:r>
                        <a:rPr lang="fr-FR" sz="2400" b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des erreurs de direction, localisation et nombre (barre d’erreurs) </a:t>
                      </a:r>
                      <a:r>
                        <a:rPr lang="fr-FR" sz="2400" b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(bilingues vs monolingues)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2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32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Les résultats montrent:</a:t>
                      </a: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une différence significative en terme d’empan visuo-spatial, en faveur des sujets bilingues (cf. </a:t>
                      </a:r>
                      <a:r>
                        <a:rPr lang="fr-FR" sz="32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Figure. 3</a:t>
                      </a: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). </a:t>
                      </a:r>
                      <a:endParaRPr lang="fr-FR" sz="3200" b="1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 score  significativement plus élevé en terme d’ erreurs de direction chez les bilingues (cf. </a:t>
                      </a:r>
                      <a:r>
                        <a:rPr lang="fr-FR" sz="32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Figure 4</a:t>
                      </a: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 que chez les monolingues 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indent="-342900" algn="just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Les sujets monolingues font significativement plus d’erreurs de localisation que les sujets bilingues.</a:t>
                      </a:r>
                      <a:r>
                        <a:rPr lang="fr-FR" sz="3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(cf. </a:t>
                      </a:r>
                      <a:r>
                        <a:rPr lang="fr-FR" sz="32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Figure 4</a:t>
                      </a: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).</a:t>
                      </a:r>
                    </a:p>
                    <a:p>
                      <a:pPr marL="457200" marR="0" lvl="0" indent="-4572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Les sujets monolingues font significativement plus d’erreurs de nombre que les sujets bilingues.</a:t>
                      </a:r>
                      <a:r>
                        <a:rPr lang="fr-FR" sz="3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(cf. </a:t>
                      </a:r>
                      <a:r>
                        <a:rPr lang="fr-FR" sz="32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Figure 4</a:t>
                      </a: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).</a:t>
                      </a:r>
                    </a:p>
                    <a:p>
                      <a:pPr marL="457200" marR="0" lvl="0" indent="-457200" algn="just" defTabSz="23949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Une activation simultanée des langues permet de switcher d’un système linguistique à un autre (Bialystok, 2004).</a:t>
                      </a: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 qui engendre peu d’erreurs de localisation et de nombre et montre le déploiement de traitements visuo-spatiaux moins coûteux cognitivement. D’où l’implication de flexibilité cognitive (Clément, 2006, 2008, 2009). 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 algn="just">
                        <a:buClr>
                          <a:srgbClr val="FF0000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Perspective d’étude  : </a:t>
                      </a:r>
                      <a:endParaRPr lang="fr-F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457200" indent="-457200" algn="just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fr-FR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Etude en cours avec des enfants scolarisés en cycle 3 (CM1-CM2).</a:t>
                      </a:r>
                    </a:p>
                    <a:p>
                      <a:pPr marL="457200" indent="-457200" algn="just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fr-FR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Etude de la dimension socioculturelle afin d’observer un effet différentiel du niveau d’étude sur la performance des tâches en faveur des sujets bilingues. </a:t>
                      </a:r>
                    </a:p>
                    <a:p>
                      <a:pPr marL="0" indent="0" algn="just">
                        <a:buFont typeface="Courier New" panose="02070309020205020404" pitchFamily="49" charset="0"/>
                        <a:buNone/>
                      </a:pPr>
                      <a:endParaRPr lang="fr-F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 algn="just">
                        <a:buFont typeface="Courier New" panose="02070309020205020404" pitchFamily="49" charset="0"/>
                        <a:buNone/>
                      </a:pPr>
                      <a:endParaRPr lang="fr-F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 algn="just">
                        <a:buFont typeface="Courier New" panose="02070309020205020404" pitchFamily="49" charset="0"/>
                        <a:buNone/>
                      </a:pPr>
                      <a:endParaRPr lang="fr-F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457200" indent="-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Clr>
                          <a:srgbClr val="FF000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GB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Bialystok, E., Craik, F.I.M., Klein, R. &amp; Viswanathan, M. (2004). Bilingualism, Aging, and Cognitive Control: Evidence from the Simon task. </a:t>
                      </a:r>
                      <a:r>
                        <a:rPr lang="en-GB" sz="32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Psychology and Aging, 19</a:t>
                      </a:r>
                      <a:r>
                        <a:rPr lang="en-GB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290-303.</a:t>
                      </a:r>
                    </a:p>
                    <a:p>
                      <a:pPr marL="457200" indent="-457200" algn="l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GB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Clément, E. (2009). </a:t>
                      </a:r>
                      <a:r>
                        <a:rPr lang="fr-FR" sz="3200" b="0" i="0" dirty="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résolution de problème. A la découverte de la Flexibilité cognitive : </a:t>
                      </a:r>
                      <a:r>
                        <a:rPr lang="fr-FR" sz="3200" b="0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Armand Colin . ISBN : 978-2-200-35513-5.</a:t>
                      </a:r>
                    </a:p>
                    <a:p>
                      <a:pPr marL="457200" indent="-457200" algn="l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fr-FR" sz="3200" b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Costa, A., Hernandez, M. &amp; Sebastian-Galles, N. (2008). </a:t>
                      </a:r>
                      <a:r>
                        <a:rPr lang="fr-FR" sz="3200" b="0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Bilingualism</a:t>
                      </a:r>
                      <a:r>
                        <a:rPr lang="fr-FR" sz="3200" b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3200" b="0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aids</a:t>
                      </a:r>
                      <a:r>
                        <a:rPr lang="fr-FR" sz="3200" b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3200" b="0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conflict</a:t>
                      </a:r>
                      <a:r>
                        <a:rPr lang="fr-FR" sz="3200" b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3200" b="0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resolution</a:t>
                      </a:r>
                      <a:r>
                        <a:rPr lang="fr-FR" sz="3200" b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 </a:t>
                      </a:r>
                      <a:r>
                        <a:rPr lang="fr-FR" sz="3200" b="0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evidence</a:t>
                      </a:r>
                      <a:r>
                        <a:rPr lang="fr-FR" sz="3200" b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3200" b="0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fr-FR" sz="3200" b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the ANT </a:t>
                      </a:r>
                      <a:r>
                        <a:rPr lang="fr-FR" sz="3200" b="0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fr-FR" sz="3200" b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Cognition 106, 59-86.</a:t>
                      </a:r>
                      <a:endParaRPr lang="en-GB" sz="3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457200" indent="-45720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buClr>
                          <a:srgbClr val="FF000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GB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Siegel, L.S. (1994). Working memory and reading: A life-span perspective. </a:t>
                      </a: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fr-FR" sz="32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nternational Journal of </a:t>
                      </a:r>
                      <a:r>
                        <a:rPr lang="fr-FR" sz="3200" b="0" i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Behavioral</a:t>
                      </a:r>
                      <a:r>
                        <a:rPr lang="fr-FR" sz="32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Development, 17</a:t>
                      </a: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109-124.</a:t>
                      </a:r>
                    </a:p>
                    <a:p>
                      <a:pPr marL="0" indent="0" algn="just">
                        <a:buFont typeface="Courier New" panose="02070309020205020404" pitchFamily="49" charset="0"/>
                        <a:buNone/>
                      </a:pPr>
                      <a:endParaRPr lang="fr-FR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153767"/>
                  </a:ext>
                </a:extLst>
              </a:tr>
              <a:tr h="508832">
                <a:tc>
                  <a:txBody>
                    <a:bodyPr/>
                    <a:lstStyle/>
                    <a:p>
                      <a:pPr algn="ctr"/>
                      <a:endParaRPr lang="fr-FR" sz="3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endParaRPr lang="fr-FR" sz="3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768301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4EFDB9C1-0133-4073-8445-C1DA732A968F}"/>
              </a:ext>
            </a:extLst>
          </p:cNvPr>
          <p:cNvSpPr/>
          <p:nvPr/>
        </p:nvSpPr>
        <p:spPr>
          <a:xfrm>
            <a:off x="1871817" y="6736792"/>
            <a:ext cx="7611732" cy="11576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3C8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r-FR" sz="5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NTRODUCTION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3B92192-B4DA-40CA-B8B5-9C520CFBD72E}"/>
              </a:ext>
            </a:extLst>
          </p:cNvPr>
          <p:cNvSpPr/>
          <p:nvPr/>
        </p:nvSpPr>
        <p:spPr>
          <a:xfrm>
            <a:off x="4525888" y="22982765"/>
            <a:ext cx="7611731" cy="11363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METHODOLOGIE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796AB16-E1A8-4E6D-8893-038D8D40D828}"/>
              </a:ext>
            </a:extLst>
          </p:cNvPr>
          <p:cNvSpPr/>
          <p:nvPr/>
        </p:nvSpPr>
        <p:spPr>
          <a:xfrm rot="10800000" flipV="1">
            <a:off x="23516278" y="6736793"/>
            <a:ext cx="7611732" cy="115765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RESULTATS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3727408-B162-4848-AABD-E21951130778}"/>
              </a:ext>
            </a:extLst>
          </p:cNvPr>
          <p:cNvSpPr/>
          <p:nvPr/>
        </p:nvSpPr>
        <p:spPr>
          <a:xfrm>
            <a:off x="20953024" y="22067838"/>
            <a:ext cx="7811003" cy="11363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Discussion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33E8725-3C85-48EA-9FBF-4D01FACB3BB8}"/>
              </a:ext>
            </a:extLst>
          </p:cNvPr>
          <p:cNvSpPr/>
          <p:nvPr/>
        </p:nvSpPr>
        <p:spPr>
          <a:xfrm>
            <a:off x="20897907" y="13900927"/>
            <a:ext cx="33178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A21EF7-38D0-4FBC-8E79-16F5B55D50F4}"/>
              </a:ext>
            </a:extLst>
          </p:cNvPr>
          <p:cNvSpPr/>
          <p:nvPr/>
        </p:nvSpPr>
        <p:spPr>
          <a:xfrm>
            <a:off x="25257158" y="13683085"/>
            <a:ext cx="3150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B3C26-5CD6-470D-9853-16E002293345}"/>
              </a:ext>
            </a:extLst>
          </p:cNvPr>
          <p:cNvSpPr/>
          <p:nvPr/>
        </p:nvSpPr>
        <p:spPr>
          <a:xfrm>
            <a:off x="22317298" y="13683085"/>
            <a:ext cx="7395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31" name="Rectangle 3">
            <a:extLst>
              <a:ext uri="{FF2B5EF4-FFF2-40B4-BE49-F238E27FC236}">
                <a16:creationId xmlns:a16="http://schemas.microsoft.com/office/drawing/2014/main" id="{D31C7F8F-B6AC-4CC0-82F2-12389947B1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37282" y="14237639"/>
            <a:ext cx="184731" cy="1164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" name="Rectangle 4">
            <a:extLst>
              <a:ext uri="{FF2B5EF4-FFF2-40B4-BE49-F238E27FC236}">
                <a16:creationId xmlns:a16="http://schemas.microsoft.com/office/drawing/2014/main" id="{5B86FEFD-6288-4AC7-9E96-A7B8A14E4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37282" y="15152039"/>
            <a:ext cx="184731" cy="1164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0" name="Image 29" descr="Capture d’écran 2019-04-08 à 15.10.2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4743" y="477456"/>
            <a:ext cx="3024407" cy="1518387"/>
          </a:xfrm>
          <a:prstGeom prst="rect">
            <a:avLst/>
          </a:prstGeom>
        </p:spPr>
      </p:pic>
      <p:pic>
        <p:nvPicPr>
          <p:cNvPr id="33" name="Image 32" descr="Capture d’écran 2019-04-08 à 15.10.25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5639" y="4406780"/>
            <a:ext cx="4120499" cy="1803855"/>
          </a:xfrm>
          <a:prstGeom prst="rect">
            <a:avLst/>
          </a:prstGeom>
        </p:spPr>
      </p:pic>
      <p:pic>
        <p:nvPicPr>
          <p:cNvPr id="34" name="Image 5" descr="article_178_laboratoire_paragraphe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578349" y="4457439"/>
            <a:ext cx="4549661" cy="151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Image 40">
            <a:extLst>
              <a:ext uri="{FF2B5EF4-FFF2-40B4-BE49-F238E27FC236}">
                <a16:creationId xmlns:a16="http://schemas.microsoft.com/office/drawing/2014/main" id="{2ADD653C-0051-4B1F-90E5-92AE01B8B26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11546" y="30863379"/>
            <a:ext cx="8144005" cy="3628608"/>
          </a:xfrm>
          <a:prstGeom prst="rect">
            <a:avLst/>
          </a:prstGeom>
        </p:spPr>
      </p:pic>
      <p:graphicFrame>
        <p:nvGraphicFramePr>
          <p:cNvPr id="42" name="Graphique 41">
            <a:extLst>
              <a:ext uri="{FF2B5EF4-FFF2-40B4-BE49-F238E27FC236}">
                <a16:creationId xmlns:a16="http://schemas.microsoft.com/office/drawing/2014/main" id="{EBC55B2E-ED25-4DF7-A0D7-A389203DF7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4020180"/>
              </p:ext>
            </p:extLst>
          </p:nvPr>
        </p:nvGraphicFramePr>
        <p:xfrm>
          <a:off x="17768688" y="13692853"/>
          <a:ext cx="6590218" cy="4486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3" name="Graphique 42">
            <a:extLst>
              <a:ext uri="{FF2B5EF4-FFF2-40B4-BE49-F238E27FC236}">
                <a16:creationId xmlns:a16="http://schemas.microsoft.com/office/drawing/2014/main" id="{4D687288-D6EE-4B1E-9A54-A5CEBD4AD6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5972538"/>
              </p:ext>
            </p:extLst>
          </p:nvPr>
        </p:nvGraphicFramePr>
        <p:xfrm>
          <a:off x="24183704" y="13764858"/>
          <a:ext cx="6436121" cy="4146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Graphique 43">
            <a:extLst>
              <a:ext uri="{FF2B5EF4-FFF2-40B4-BE49-F238E27FC236}">
                <a16:creationId xmlns:a16="http://schemas.microsoft.com/office/drawing/2014/main" id="{CDD2E2DB-09F5-4F25-B533-A85DB6726D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5092601"/>
              </p:ext>
            </p:extLst>
          </p:nvPr>
        </p:nvGraphicFramePr>
        <p:xfrm>
          <a:off x="20434826" y="18132543"/>
          <a:ext cx="8513617" cy="3756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45" name="Rectangle 44">
            <a:extLst>
              <a:ext uri="{FF2B5EF4-FFF2-40B4-BE49-F238E27FC236}">
                <a16:creationId xmlns:a16="http://schemas.microsoft.com/office/drawing/2014/main" id="{03727408-B162-4848-AABD-E21951130778}"/>
              </a:ext>
            </a:extLst>
          </p:cNvPr>
          <p:cNvSpPr/>
          <p:nvPr/>
        </p:nvSpPr>
        <p:spPr>
          <a:xfrm>
            <a:off x="20134087" y="32600228"/>
            <a:ext cx="7811002" cy="11363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5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 </a:t>
            </a:r>
            <a:r>
              <a:rPr lang="fr-FR" sz="5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graphicFrame>
        <p:nvGraphicFramePr>
          <p:cNvPr id="37" name="Graphique 36">
            <a:extLst>
              <a:ext uri="{FF2B5EF4-FFF2-40B4-BE49-F238E27FC236}">
                <a16:creationId xmlns:a16="http://schemas.microsoft.com/office/drawing/2014/main" id="{86E636A8-6F15-4EA3-A778-F371C3F8EA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5414587"/>
              </p:ext>
            </p:extLst>
          </p:nvPr>
        </p:nvGraphicFramePr>
        <p:xfrm>
          <a:off x="19509662" y="8795194"/>
          <a:ext cx="7831282" cy="3756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6" name="Ellipse 5">
            <a:extLst>
              <a:ext uri="{FF2B5EF4-FFF2-40B4-BE49-F238E27FC236}">
                <a16:creationId xmlns:a16="http://schemas.microsoft.com/office/drawing/2014/main" id="{C9022287-BB2F-4482-805D-F01316380078}"/>
              </a:ext>
            </a:extLst>
          </p:cNvPr>
          <p:cNvSpPr/>
          <p:nvPr/>
        </p:nvSpPr>
        <p:spPr>
          <a:xfrm>
            <a:off x="1508195" y="9851010"/>
            <a:ext cx="3230035" cy="3832075"/>
          </a:xfrm>
          <a:prstGeom prst="ellipse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72"/>
              </a:spcAft>
            </a:pPr>
            <a:r>
              <a:rPr lang="fr-FR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Bébés de 7 mois </a:t>
            </a:r>
            <a:endParaRPr lang="fr-FR" sz="2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ctr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72"/>
              </a:spcAft>
            </a:pPr>
            <a:r>
              <a:rPr lang="fr-FR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Meilleures capacités de contrôle cognitif.</a:t>
            </a:r>
            <a:endParaRPr lang="fr-FR" sz="2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ctr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72"/>
              </a:spcAft>
            </a:pPr>
            <a:r>
              <a:rPr lang="fr-FR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(Kovacs &amp; Mehler, 2009</a:t>
            </a: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fr-FR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2800" dirty="0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BBD1E156-CD68-4B4E-9F0B-D911A01DC975}"/>
              </a:ext>
            </a:extLst>
          </p:cNvPr>
          <p:cNvSpPr/>
          <p:nvPr/>
        </p:nvSpPr>
        <p:spPr>
          <a:xfrm>
            <a:off x="4655965" y="11882681"/>
            <a:ext cx="3371362" cy="4140479"/>
          </a:xfrm>
          <a:prstGeom prst="ellipse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>
              <a:spcBef>
                <a:spcPts val="0"/>
              </a:spcBef>
              <a:spcAft>
                <a:spcPts val="0"/>
              </a:spcAft>
            </a:pPr>
            <a:r>
              <a:rPr lang="fr-FR" sz="20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Enfants 7-10ans</a:t>
            </a:r>
            <a:endParaRPr lang="fr-FR" sz="2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Plus grande rapidité en flexibilité mentale et balayage visuel 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Abdelgafar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Moawad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2014</a:t>
            </a: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EF8EAE48-DD7C-4DEC-9699-F9D1BEF8BCE6}"/>
              </a:ext>
            </a:extLst>
          </p:cNvPr>
          <p:cNvSpPr/>
          <p:nvPr/>
        </p:nvSpPr>
        <p:spPr>
          <a:xfrm>
            <a:off x="8053157" y="9886188"/>
            <a:ext cx="3371361" cy="3930473"/>
          </a:xfrm>
          <a:prstGeom prst="ellipse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>
              <a:spcBef>
                <a:spcPts val="0"/>
              </a:spcBef>
              <a:spcAft>
                <a:spcPts val="0"/>
              </a:spcAft>
            </a:pPr>
            <a:r>
              <a:rPr lang="fr-F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r-FR" sz="20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dultes</a:t>
            </a:r>
            <a:r>
              <a:rPr lang="fr-FR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30-80ans</a:t>
            </a:r>
            <a:endParaRPr lang="fr-FR" sz="2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ctr">
              <a:spcBef>
                <a:spcPts val="0"/>
              </a:spcBef>
              <a:spcAft>
                <a:spcPts val="0"/>
              </a:spcAft>
            </a:pP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(Bialystok &amp; al., 2006; Costa &amp; al., 2008)</a:t>
            </a:r>
          </a:p>
          <a:p>
            <a:pPr algn="ctr"/>
            <a:r>
              <a:rPr lang="fr-F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Meilleur contrôle exécutif dans la prise de décision</a:t>
            </a:r>
          </a:p>
          <a:p>
            <a:pPr marL="0" algn="ctr">
              <a:spcBef>
                <a:spcPts val="0"/>
              </a:spcBef>
              <a:spcAft>
                <a:spcPts val="0"/>
              </a:spcAft>
            </a:pPr>
            <a:endParaRPr lang="fr-FR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dirty="0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BC87697A-B442-4CA7-975F-4CEFE715D873}"/>
              </a:ext>
            </a:extLst>
          </p:cNvPr>
          <p:cNvSpPr/>
          <p:nvPr/>
        </p:nvSpPr>
        <p:spPr>
          <a:xfrm>
            <a:off x="11289450" y="11877928"/>
            <a:ext cx="3371361" cy="3930473"/>
          </a:xfrm>
          <a:prstGeom prst="ellipse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>
              <a:spcBef>
                <a:spcPts val="0"/>
              </a:spcBef>
              <a:spcAft>
                <a:spcPts val="0"/>
              </a:spcAft>
            </a:pPr>
            <a:r>
              <a:rPr lang="fr-FR" sz="20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Les ainés</a:t>
            </a:r>
            <a:endParaRPr lang="fr-FR" sz="20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ctr">
              <a:spcBef>
                <a:spcPts val="0"/>
              </a:spcBef>
              <a:spcAft>
                <a:spcPts val="0"/>
              </a:spcAft>
            </a:pP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Réorganisation des réseaux neuronaux =&gt; retarde l’apparition de la maladie d’Alzheimer</a:t>
            </a:r>
            <a:endParaRPr lang="fr-FR" sz="2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ctr">
              <a:spcBef>
                <a:spcPts val="0"/>
              </a:spcBef>
              <a:spcAft>
                <a:spcPts val="0"/>
              </a:spcAft>
            </a:pP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(Bialystok, 1999)</a:t>
            </a:r>
            <a:endParaRPr lang="fr-FR" sz="2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dirty="0"/>
          </a:p>
        </p:txBody>
      </p:sp>
      <p:sp>
        <p:nvSpPr>
          <p:cNvPr id="29" name="Flèche : courbe vers le haut 28">
            <a:extLst>
              <a:ext uri="{FF2B5EF4-FFF2-40B4-BE49-F238E27FC236}">
                <a16:creationId xmlns:a16="http://schemas.microsoft.com/office/drawing/2014/main" id="{89E86B32-ED8D-442F-A276-64C288708AF8}"/>
              </a:ext>
            </a:extLst>
          </p:cNvPr>
          <p:cNvSpPr/>
          <p:nvPr/>
        </p:nvSpPr>
        <p:spPr>
          <a:xfrm rot="2287604">
            <a:off x="3347142" y="13409238"/>
            <a:ext cx="1882846" cy="791939"/>
          </a:xfrm>
          <a:prstGeom prst="curvedUp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8" name="Flèche : courbe vers le haut 37">
            <a:extLst>
              <a:ext uri="{FF2B5EF4-FFF2-40B4-BE49-F238E27FC236}">
                <a16:creationId xmlns:a16="http://schemas.microsoft.com/office/drawing/2014/main" id="{D569CFE4-474F-4AE3-8297-9074F3D447BC}"/>
              </a:ext>
            </a:extLst>
          </p:cNvPr>
          <p:cNvSpPr/>
          <p:nvPr/>
        </p:nvSpPr>
        <p:spPr>
          <a:xfrm rot="20179977">
            <a:off x="7729374" y="13591704"/>
            <a:ext cx="1882846" cy="731520"/>
          </a:xfrm>
          <a:prstGeom prst="curvedUp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0" name="Flèche vers le bas 49">
            <a:extLst>
              <a:ext uri="{FF2B5EF4-FFF2-40B4-BE49-F238E27FC236}">
                <a16:creationId xmlns:a16="http://schemas.microsoft.com/office/drawing/2014/main" id="{508EF87E-D4C7-8940-8770-BF8B4441BBA8}"/>
              </a:ext>
            </a:extLst>
          </p:cNvPr>
          <p:cNvSpPr/>
          <p:nvPr/>
        </p:nvSpPr>
        <p:spPr>
          <a:xfrm rot="2202688">
            <a:off x="11861240" y="30569104"/>
            <a:ext cx="300009" cy="1286405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1" name="Flèche vers le bas 50">
            <a:extLst>
              <a:ext uri="{FF2B5EF4-FFF2-40B4-BE49-F238E27FC236}">
                <a16:creationId xmlns:a16="http://schemas.microsoft.com/office/drawing/2014/main" id="{5D56EBED-88FF-C947-A474-D671D4EAD75B}"/>
              </a:ext>
            </a:extLst>
          </p:cNvPr>
          <p:cNvSpPr/>
          <p:nvPr/>
        </p:nvSpPr>
        <p:spPr>
          <a:xfrm rot="2202688">
            <a:off x="8237730" y="31321791"/>
            <a:ext cx="400744" cy="128640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Flèche vers le bas 51">
            <a:extLst>
              <a:ext uri="{FF2B5EF4-FFF2-40B4-BE49-F238E27FC236}">
                <a16:creationId xmlns:a16="http://schemas.microsoft.com/office/drawing/2014/main" id="{7CDDAE7E-E99D-6847-A0D3-0DFD8A83397D}"/>
              </a:ext>
            </a:extLst>
          </p:cNvPr>
          <p:cNvSpPr/>
          <p:nvPr/>
        </p:nvSpPr>
        <p:spPr>
          <a:xfrm rot="2202688">
            <a:off x="7713522" y="30855584"/>
            <a:ext cx="400744" cy="1286405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487788CE-5199-6940-8A85-5F841F7F7ECA}"/>
              </a:ext>
            </a:extLst>
          </p:cNvPr>
          <p:cNvSpPr txBox="1"/>
          <p:nvPr/>
        </p:nvSpPr>
        <p:spPr>
          <a:xfrm rot="16200000">
            <a:off x="17732428" y="10772722"/>
            <a:ext cx="31021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rgbClr val="0070C0"/>
                </a:solidFill>
              </a:rPr>
              <a:t>Scores moyens (erreur-type) de bonne réponse MT </a:t>
            </a:r>
          </a:p>
        </p:txBody>
      </p:sp>
      <p:sp>
        <p:nvSpPr>
          <p:cNvPr id="12" name="Flèche : courbe vers la gauche 11">
            <a:extLst>
              <a:ext uri="{FF2B5EF4-FFF2-40B4-BE49-F238E27FC236}">
                <a16:creationId xmlns:a16="http://schemas.microsoft.com/office/drawing/2014/main" id="{A3EDA88C-CCA4-4015-8B13-5B9C6E8AA203}"/>
              </a:ext>
            </a:extLst>
          </p:cNvPr>
          <p:cNvSpPr/>
          <p:nvPr/>
        </p:nvSpPr>
        <p:spPr>
          <a:xfrm rot="19191221">
            <a:off x="11518345" y="10613758"/>
            <a:ext cx="754047" cy="1775952"/>
          </a:xfrm>
          <a:prstGeom prst="curvedLef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37126"/>
      </p:ext>
    </p:extLst>
  </p:cSld>
  <p:clrMapOvr>
    <a:masterClrMapping/>
  </p:clrMapOvr>
</p:sld>
</file>

<file path=ppt/theme/theme1.xml><?xml version="1.0" encoding="utf-8"?>
<a:theme xmlns:a="http://schemas.openxmlformats.org/drawingml/2006/main" name="Cadrage">
  <a:themeElements>
    <a:clrScheme name="Cadrage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adrage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dra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Rogner</Template>
  <TotalTime>4137</TotalTime>
  <Words>1077</Words>
  <Application>Microsoft Office PowerPoint</Application>
  <PresentationFormat>Personnalisé</PresentationFormat>
  <Paragraphs>152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Calibri</vt:lpstr>
      <vt:lpstr>Courier New</vt:lpstr>
      <vt:lpstr>Franklin Gothic Book</vt:lpstr>
      <vt:lpstr>Symbol</vt:lpstr>
      <vt:lpstr>Times New Roman</vt:lpstr>
      <vt:lpstr>Wingdings</vt:lpstr>
      <vt:lpstr>Cadrage</vt:lpstr>
      <vt:lpstr>         12ème édition du Colloque des Jeunes Chercheur.se.s en Sciences Cognitives (CJC-SCo)  École Normale Supérieure – Paris Samedi 02 avril 2022  L’apprentissage simultané des langues modifie t-il les stratégies de récupération de l’information en  mémoire de travail ? S.  Bouayed1, L. Goyet2 &amp; A. Lammel3 1- Psychologue Doctorante , IME Excelsior, Laboratoire Paragraphe - EA349 2- MCF Université Paris 8 -Vincennes-Saint-Denis, Laboratoire et Dysco  3-MCF-HDR Université Paris 8 -Vincennes-Saint-Denis, Laboratoire Paragraphe - EA349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Effet du bilinguisme sur le développement des capacités de mémoire de travail chez l’enfant Samira Bouayed &amp; Louise Goyet  60ème Congrès National de la société Française de Psychologie (SFP) Université de Poitier -4-6 Septembre, 2019</dc:title>
  <dc:creator>Samira Ben-Mahdi</dc:creator>
  <cp:lastModifiedBy>Samira Ben-Mahdi</cp:lastModifiedBy>
  <cp:revision>88</cp:revision>
  <dcterms:created xsi:type="dcterms:W3CDTF">2019-04-06T16:18:50Z</dcterms:created>
  <dcterms:modified xsi:type="dcterms:W3CDTF">2022-09-30T09:04:06Z</dcterms:modified>
</cp:coreProperties>
</file>