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72" r:id="rId6"/>
    <p:sldId id="270" r:id="rId7"/>
    <p:sldId id="271" r:id="rId8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FFCC"/>
    <a:srgbClr val="30FF44"/>
    <a:srgbClr val="66FF66"/>
    <a:srgbClr val="21FF80"/>
    <a:srgbClr val="400080"/>
    <a:srgbClr val="FD8008"/>
    <a:srgbClr val="1080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70" autoAdjust="0"/>
  </p:normalViewPr>
  <p:slideViewPr>
    <p:cSldViewPr snapToGrid="0" snapToObjects="1">
      <p:cViewPr>
        <p:scale>
          <a:sx n="150" d="100"/>
          <a:sy n="150" d="100"/>
        </p:scale>
        <p:origin x="-1024" y="30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54A0-2DB1-8D44-8BD6-36D7567247D0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624E-3A93-8143-841A-FF308BB623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B624E-3A93-8143-841A-FF308BB623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6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0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64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8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62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6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2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41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4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77A5-1B9C-824F-A901-2A1E531D286D}" type="datetimeFigureOut">
              <a:rPr lang="fr-FR" smtClean="0"/>
              <a:t>08/09/22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FA29-3E57-CB45-AAF5-C7357F398A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er 75"/>
          <p:cNvGrpSpPr/>
          <p:nvPr/>
        </p:nvGrpSpPr>
        <p:grpSpPr>
          <a:xfrm>
            <a:off x="537403" y="584115"/>
            <a:ext cx="5841403" cy="3233521"/>
            <a:chOff x="485322" y="278972"/>
            <a:chExt cx="5841403" cy="3233521"/>
          </a:xfrm>
        </p:grpSpPr>
        <p:grpSp>
          <p:nvGrpSpPr>
            <p:cNvPr id="74" name="Grouper 73"/>
            <p:cNvGrpSpPr/>
            <p:nvPr/>
          </p:nvGrpSpPr>
          <p:grpSpPr>
            <a:xfrm>
              <a:off x="579372" y="278972"/>
              <a:ext cx="5747353" cy="3233521"/>
              <a:chOff x="367697" y="278972"/>
              <a:chExt cx="5747353" cy="3233521"/>
            </a:xfrm>
          </p:grpSpPr>
          <p:grpSp>
            <p:nvGrpSpPr>
              <p:cNvPr id="36" name="Grouper 35"/>
              <p:cNvGrpSpPr/>
              <p:nvPr/>
            </p:nvGrpSpPr>
            <p:grpSpPr>
              <a:xfrm>
                <a:off x="813005" y="278972"/>
                <a:ext cx="5002481" cy="725079"/>
                <a:chOff x="813005" y="278972"/>
                <a:chExt cx="5002481" cy="725079"/>
              </a:xfrm>
            </p:grpSpPr>
            <p:sp>
              <p:nvSpPr>
                <p:cNvPr id="5" name="ZoneTexte 4"/>
                <p:cNvSpPr txBox="1"/>
                <p:nvPr/>
              </p:nvSpPr>
              <p:spPr>
                <a:xfrm>
                  <a:off x="3226101" y="624479"/>
                  <a:ext cx="761699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F508del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813005" y="624479"/>
                  <a:ext cx="529808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/>
                      <a:cs typeface="Arial"/>
                    </a:rPr>
                    <a:t>WT#1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1304050" y="757829"/>
                  <a:ext cx="529808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/>
                      <a:cs typeface="Arial"/>
                    </a:rPr>
                    <a:t>WT#2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17" name="Connecteur droit 16"/>
                <p:cNvCxnSpPr/>
                <p:nvPr/>
              </p:nvCxnSpPr>
              <p:spPr>
                <a:xfrm flipH="1">
                  <a:off x="902373" y="645136"/>
                  <a:ext cx="187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ZoneTexte 17"/>
                <p:cNvSpPr txBox="1"/>
                <p:nvPr/>
              </p:nvSpPr>
              <p:spPr>
                <a:xfrm>
                  <a:off x="868959" y="355916"/>
                  <a:ext cx="1891600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HNE </a:t>
                  </a:r>
                  <a:r>
                    <a:rPr lang="en-US" sz="1000" dirty="0" smtClean="0">
                      <a:latin typeface="Arial"/>
                      <a:cs typeface="Arial"/>
                    </a:rPr>
                    <a:t>differentiated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19" name="Connecteur droit 18"/>
                <p:cNvCxnSpPr/>
                <p:nvPr/>
              </p:nvCxnSpPr>
              <p:spPr>
                <a:xfrm flipH="1">
                  <a:off x="2911315" y="648421"/>
                  <a:ext cx="91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ZoneTexte 19"/>
                <p:cNvSpPr txBox="1"/>
                <p:nvPr/>
              </p:nvSpPr>
              <p:spPr>
                <a:xfrm>
                  <a:off x="2532821" y="278972"/>
                  <a:ext cx="16439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/>
                      <a:cs typeface="Arial"/>
                    </a:rPr>
                    <a:t>HEK-293 </a:t>
                  </a:r>
                  <a:r>
                    <a:rPr lang="fr-FR" sz="1000" dirty="0">
                      <a:latin typeface="Arial"/>
                      <a:cs typeface="Arial"/>
                    </a:rPr>
                    <a:t>+ PRAF2-</a:t>
                  </a:r>
                  <a:r>
                    <a:rPr lang="fr-FR" sz="1000" dirty="0" smtClean="0">
                      <a:latin typeface="Arial"/>
                      <a:cs typeface="Arial"/>
                    </a:rPr>
                    <a:t>V5</a:t>
                  </a:r>
                </a:p>
                <a:p>
                  <a:pPr algn="ctr"/>
                  <a:r>
                    <a:rPr lang="fr-FR" sz="1000" dirty="0" smtClean="0">
                      <a:latin typeface="Arial"/>
                      <a:cs typeface="Arial"/>
                    </a:rPr>
                    <a:t> </a:t>
                  </a:r>
                  <a:r>
                    <a:rPr lang="fr-FR" sz="1000" dirty="0">
                      <a:latin typeface="Arial"/>
                      <a:cs typeface="Arial"/>
                    </a:rPr>
                    <a:t>+ CFTR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21" name="Connecteur droit 20"/>
                <p:cNvCxnSpPr/>
                <p:nvPr/>
              </p:nvCxnSpPr>
              <p:spPr>
                <a:xfrm flipH="1">
                  <a:off x="3930593" y="648421"/>
                  <a:ext cx="86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ZoneTexte 21"/>
                <p:cNvSpPr txBox="1"/>
                <p:nvPr/>
              </p:nvSpPr>
              <p:spPr>
                <a:xfrm>
                  <a:off x="3664869" y="355916"/>
                  <a:ext cx="1395447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HBE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3877749" y="624479"/>
                  <a:ext cx="529808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WT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1588879" y="624479"/>
                  <a:ext cx="917387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F508del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2183061" y="757829"/>
                  <a:ext cx="78237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/>
                      <a:cs typeface="Arial"/>
                    </a:rPr>
                    <a:t>3130delA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4420039" y="355916"/>
                  <a:ext cx="1395447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CFBE41o- </a:t>
                  </a: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4859631" y="624479"/>
                  <a:ext cx="529808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WT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2824051" y="624479"/>
                  <a:ext cx="529808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WT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4256039" y="624479"/>
                  <a:ext cx="779511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/>
                      <a:cs typeface="Arial"/>
                    </a:rPr>
                    <a:t>F508del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7" name="Grouper 36"/>
              <p:cNvGrpSpPr/>
              <p:nvPr/>
            </p:nvGrpSpPr>
            <p:grpSpPr>
              <a:xfrm>
                <a:off x="367697" y="997812"/>
                <a:ext cx="5747353" cy="816932"/>
                <a:chOff x="367697" y="1067662"/>
                <a:chExt cx="5747353" cy="816932"/>
              </a:xfrm>
            </p:grpSpPr>
            <p:pic>
              <p:nvPicPr>
                <p:cNvPr id="6" name="Obraz 5">
                  <a:extLst>
                    <a:ext uri="{FF2B5EF4-FFF2-40B4-BE49-F238E27FC236}">
                      <a16:creationId xmlns="" xmlns:a16="http://schemas.microsoft.com/office/drawing/2014/main" id="{7B8DD840-02DB-4D36-8EC3-74A48F1C4B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81" t="58572"/>
                <a:stretch/>
              </p:blipFill>
              <p:spPr>
                <a:xfrm>
                  <a:off x="781567" y="1080896"/>
                  <a:ext cx="4710345" cy="393942"/>
                </a:xfrm>
                <a:prstGeom prst="rect">
                  <a:avLst/>
                </a:prstGeom>
              </p:spPr>
            </p:pic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39"/>
                <a:stretch/>
              </p:blipFill>
              <p:spPr>
                <a:xfrm>
                  <a:off x="801697" y="1551030"/>
                  <a:ext cx="4690216" cy="333564"/>
                </a:xfrm>
                <a:prstGeom prst="rect">
                  <a:avLst/>
                </a:prstGeom>
              </p:spPr>
            </p:pic>
            <p:sp>
              <p:nvSpPr>
                <p:cNvPr id="8" name="ZoneTexte 7"/>
                <p:cNvSpPr txBox="1"/>
                <p:nvPr/>
              </p:nvSpPr>
              <p:spPr>
                <a:xfrm>
                  <a:off x="5486400" y="1067662"/>
                  <a:ext cx="6286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000" dirty="0">
                      <a:latin typeface="Arial"/>
                      <a:cs typeface="Arial"/>
                    </a:rPr>
                    <a:t>PRAF2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" name="ZoneTexte 8"/>
                <p:cNvSpPr txBox="1"/>
                <p:nvPr/>
              </p:nvSpPr>
              <p:spPr>
                <a:xfrm>
                  <a:off x="5491912" y="1541922"/>
                  <a:ext cx="615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err="1">
                      <a:latin typeface="Arial"/>
                      <a:cs typeface="Arial"/>
                    </a:rPr>
                    <a:t>Tubulin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10" name="Connecteur droit avec flèche 9"/>
                <p:cNvCxnSpPr/>
                <p:nvPr/>
              </p:nvCxnSpPr>
              <p:spPr>
                <a:xfrm flipH="1">
                  <a:off x="5479214" y="1197123"/>
                  <a:ext cx="9608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ZoneTexte 10"/>
                <p:cNvSpPr txBox="1"/>
                <p:nvPr/>
              </p:nvSpPr>
              <p:spPr>
                <a:xfrm>
                  <a:off x="412147" y="1294702"/>
                  <a:ext cx="337154" cy="246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000" dirty="0">
                      <a:latin typeface="Arial"/>
                      <a:cs typeface="Arial"/>
                    </a:rPr>
                    <a:t>15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367697" y="1553034"/>
                  <a:ext cx="38160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000" dirty="0">
                      <a:latin typeface="Arial"/>
                      <a:cs typeface="Arial"/>
                    </a:rPr>
                    <a:t>55</a:t>
                  </a:r>
                  <a:endParaRPr lang="en-US" sz="10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13" name="Connecteur droit 12"/>
                <p:cNvCxnSpPr/>
                <p:nvPr/>
              </p:nvCxnSpPr>
              <p:spPr>
                <a:xfrm flipH="1">
                  <a:off x="699164" y="1423997"/>
                  <a:ext cx="8276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 flipH="1">
                  <a:off x="711864" y="1690697"/>
                  <a:ext cx="8276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er 71"/>
              <p:cNvGrpSpPr/>
              <p:nvPr/>
            </p:nvGrpSpPr>
            <p:grpSpPr>
              <a:xfrm>
                <a:off x="499113" y="1855355"/>
                <a:ext cx="4799784" cy="1657138"/>
                <a:chOff x="499113" y="1770685"/>
                <a:chExt cx="4799784" cy="1657138"/>
              </a:xfrm>
            </p:grpSpPr>
            <p:grpSp>
              <p:nvGrpSpPr>
                <p:cNvPr id="65" name="Grouper 64"/>
                <p:cNvGrpSpPr/>
                <p:nvPr/>
              </p:nvGrpSpPr>
              <p:grpSpPr>
                <a:xfrm>
                  <a:off x="714197" y="1924067"/>
                  <a:ext cx="4584700" cy="1378960"/>
                  <a:chOff x="714197" y="1873265"/>
                  <a:chExt cx="4584700" cy="1378960"/>
                </a:xfrm>
              </p:grpSpPr>
              <p:grpSp>
                <p:nvGrpSpPr>
                  <p:cNvPr id="54" name="Grouper 53"/>
                  <p:cNvGrpSpPr/>
                  <p:nvPr/>
                </p:nvGrpSpPr>
                <p:grpSpPr>
                  <a:xfrm>
                    <a:off x="714197" y="1873265"/>
                    <a:ext cx="4584700" cy="1377950"/>
                    <a:chOff x="781933" y="2749550"/>
                    <a:chExt cx="4584700" cy="1377950"/>
                  </a:xfrm>
                </p:grpSpPr>
                <p:cxnSp>
                  <p:nvCxnSpPr>
                    <p:cNvPr id="41" name="Connecteur droit 40"/>
                    <p:cNvCxnSpPr/>
                    <p:nvPr/>
                  </p:nvCxnSpPr>
                  <p:spPr>
                    <a:xfrm flipH="1">
                      <a:off x="781933" y="4127500"/>
                      <a:ext cx="4584700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eur droit 43"/>
                    <p:cNvCxnSpPr/>
                    <p:nvPr/>
                  </p:nvCxnSpPr>
                  <p:spPr>
                    <a:xfrm flipV="1">
                      <a:off x="850792" y="2749550"/>
                      <a:ext cx="0" cy="137795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onnecteur droit 46"/>
                    <p:cNvCxnSpPr/>
                    <p:nvPr/>
                  </p:nvCxnSpPr>
                  <p:spPr>
                    <a:xfrm flipH="1">
                      <a:off x="794633" y="2759075"/>
                      <a:ext cx="64336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Connecteur droit 50"/>
                    <p:cNvCxnSpPr/>
                    <p:nvPr/>
                  </p:nvCxnSpPr>
                  <p:spPr>
                    <a:xfrm flipH="1">
                      <a:off x="794633" y="3101975"/>
                      <a:ext cx="64336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Connecteur droit 51"/>
                    <p:cNvCxnSpPr/>
                    <p:nvPr/>
                  </p:nvCxnSpPr>
                  <p:spPr>
                    <a:xfrm flipH="1">
                      <a:off x="794633" y="3448050"/>
                      <a:ext cx="64336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Connecteur droit 52"/>
                    <p:cNvCxnSpPr/>
                    <p:nvPr/>
                  </p:nvCxnSpPr>
                  <p:spPr>
                    <a:xfrm flipH="1">
                      <a:off x="794633" y="3784600"/>
                      <a:ext cx="64336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Rectangle 54"/>
                  <p:cNvSpPr/>
                  <p:nvPr/>
                </p:nvSpPr>
                <p:spPr>
                  <a:xfrm>
                    <a:off x="932389" y="2861699"/>
                    <a:ext cx="273050" cy="39052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1429805" y="2861699"/>
                    <a:ext cx="273050" cy="39052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1927998" y="2356874"/>
                    <a:ext cx="273050" cy="8953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2440930" y="2801375"/>
                    <a:ext cx="273050" cy="450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976030" y="2045724"/>
                    <a:ext cx="273050" cy="12065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3494628" y="2067948"/>
                    <a:ext cx="273050" cy="1184275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000976" y="2513478"/>
                    <a:ext cx="273050" cy="737737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500274" y="2242624"/>
                    <a:ext cx="273050" cy="1008542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4957926" y="2785371"/>
                    <a:ext cx="273050" cy="465795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" name="ZoneTexte 65"/>
                <p:cNvSpPr txBox="1"/>
                <p:nvPr/>
              </p:nvSpPr>
              <p:spPr>
                <a:xfrm>
                  <a:off x="499113" y="2820617"/>
                  <a:ext cx="2954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200" dirty="0" smtClean="0">
                      <a:latin typeface="Arial"/>
                      <a:cs typeface="Arial"/>
                    </a:rPr>
                    <a:t>1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499113" y="3150824"/>
                  <a:ext cx="2954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200" dirty="0" smtClean="0">
                      <a:latin typeface="Arial"/>
                      <a:cs typeface="Arial"/>
                    </a:rPr>
                    <a:t>0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ZoneTexte 67"/>
                <p:cNvSpPr txBox="1"/>
                <p:nvPr/>
              </p:nvSpPr>
              <p:spPr>
                <a:xfrm>
                  <a:off x="499113" y="2473458"/>
                  <a:ext cx="2954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200" dirty="0" smtClean="0">
                      <a:latin typeface="Arial"/>
                      <a:cs typeface="Arial"/>
                    </a:rPr>
                    <a:t>2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ZoneTexte 68"/>
                <p:cNvSpPr txBox="1"/>
                <p:nvPr/>
              </p:nvSpPr>
              <p:spPr>
                <a:xfrm>
                  <a:off x="499113" y="2126305"/>
                  <a:ext cx="2954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200" dirty="0" smtClean="0">
                      <a:latin typeface="Arial"/>
                      <a:cs typeface="Arial"/>
                    </a:rPr>
                    <a:t>3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499113" y="1770685"/>
                  <a:ext cx="2954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200" dirty="0" smtClean="0">
                      <a:latin typeface="Arial"/>
                      <a:cs typeface="Arial"/>
                    </a:rPr>
                    <a:t>4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75" name="ZoneTexte 74"/>
            <p:cNvSpPr txBox="1"/>
            <p:nvPr/>
          </p:nvSpPr>
          <p:spPr>
            <a:xfrm rot="16200000">
              <a:off x="-34125" y="2528184"/>
              <a:ext cx="1315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>
                  <a:latin typeface="Arial"/>
                  <a:cs typeface="Arial"/>
                </a:rPr>
                <a:t>PRAF2 / </a:t>
              </a:r>
              <a:r>
                <a:rPr lang="fr-FR" sz="1200" dirty="0" err="1" smtClean="0">
                  <a:latin typeface="Arial"/>
                  <a:cs typeface="Arial"/>
                </a:rPr>
                <a:t>Tubulin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439983" y="4187150"/>
            <a:ext cx="5938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/>
                <a:cs typeface="Arial"/>
              </a:rPr>
              <a:t>Supplementary Fig. 1. </a:t>
            </a:r>
            <a:r>
              <a:rPr lang="en-US" sz="1200" b="1" dirty="0">
                <a:latin typeface="Arial"/>
                <a:cs typeface="Arial"/>
              </a:rPr>
              <a:t>PRAF2 is expressed both in primary nasal epithelial cells from CF patients and controls and in cell lines.</a:t>
            </a:r>
          </a:p>
          <a:p>
            <a:pPr algn="just"/>
            <a:r>
              <a:rPr lang="en-US" sz="1200" dirty="0">
                <a:latin typeface="Arial"/>
                <a:cs typeface="Arial"/>
              </a:rPr>
              <a:t>Top. Fifty µg protein of the indicated cell extracts were separated on </a:t>
            </a:r>
            <a:r>
              <a:rPr lang="en-US" sz="1200" dirty="0" smtClean="0">
                <a:latin typeface="Arial"/>
                <a:cs typeface="Arial"/>
              </a:rPr>
              <a:t>SDS-PAGE</a:t>
            </a:r>
            <a:r>
              <a:rPr lang="en-US" sz="1200" dirty="0">
                <a:latin typeface="Arial"/>
                <a:cs typeface="Arial"/>
              </a:rPr>
              <a:t>, blotted and probed with anti-PRAF2 or </a:t>
            </a:r>
            <a:r>
              <a:rPr lang="en-US" sz="1200" dirty="0" smtClean="0">
                <a:latin typeface="Arial"/>
                <a:cs typeface="Arial"/>
              </a:rPr>
              <a:t>anti-tubulin </a:t>
            </a:r>
            <a:r>
              <a:rPr lang="en-US" sz="1200" dirty="0">
                <a:latin typeface="Arial"/>
                <a:cs typeface="Arial"/>
              </a:rPr>
              <a:t>(loading control) antibodies. </a:t>
            </a:r>
            <a:r>
              <a:rPr lang="en-US" sz="1200" dirty="0" smtClean="0">
                <a:latin typeface="Arial"/>
                <a:cs typeface="Arial"/>
              </a:rPr>
              <a:t>The specificity of the PRAF2 antibody used in this experiment was reported previously (see Ref 11). Human </a:t>
            </a:r>
            <a:r>
              <a:rPr lang="en-US" sz="1200" dirty="0">
                <a:latin typeface="Arial"/>
                <a:cs typeface="Arial"/>
              </a:rPr>
              <a:t>nasal epithelial cells (HNE) from normal (WT) or homozygous CF patients with the indicated mutations were differentiated </a:t>
            </a:r>
            <a:r>
              <a:rPr lang="en-US" sz="1200" i="1" dirty="0">
                <a:latin typeface="Arial"/>
                <a:cs typeface="Arial"/>
              </a:rPr>
              <a:t>in vitro </a:t>
            </a:r>
            <a:r>
              <a:rPr lang="en-US" sz="1200" dirty="0">
                <a:latin typeface="Arial"/>
                <a:cs typeface="Arial"/>
              </a:rPr>
              <a:t>(as described in Methods). 3130delA: deletion of A at 3130 with </a:t>
            </a:r>
            <a:r>
              <a:rPr lang="en-US" sz="1200" dirty="0" smtClean="0">
                <a:latin typeface="Arial"/>
                <a:cs typeface="Arial"/>
              </a:rPr>
              <a:t>frame shift</a:t>
            </a:r>
            <a:r>
              <a:rPr lang="en-US" sz="1200" dirty="0">
                <a:latin typeface="Arial"/>
                <a:cs typeface="Arial"/>
              </a:rPr>
              <a:t>.  HBE: human bronchiolar epithelial cell lines expressing exogenous WT or F508del CFTR. CFBE41o- cells: a human bronchial epithelial cell line derived from a CF patient, </a:t>
            </a:r>
            <a:r>
              <a:rPr lang="en-US" sz="1200" dirty="0" smtClean="0">
                <a:latin typeface="Arial"/>
                <a:cs typeface="Arial"/>
              </a:rPr>
              <a:t>homozygous for </a:t>
            </a:r>
            <a:r>
              <a:rPr lang="en-US" sz="1200" i="1" dirty="0" smtClean="0">
                <a:latin typeface="Arial"/>
                <a:cs typeface="Arial"/>
              </a:rPr>
              <a:t>CFTR-F508del</a:t>
            </a:r>
            <a:r>
              <a:rPr lang="en-US" sz="1200" dirty="0" smtClean="0">
                <a:latin typeface="Arial"/>
                <a:cs typeface="Arial"/>
              </a:rPr>
              <a:t>, expressing minimal amounts of the mutated channel. These cells were reconstituted with CFTR-WT. HEK-293 cells expressing exogenous WT </a:t>
            </a:r>
            <a:r>
              <a:rPr lang="en-US" sz="1200" dirty="0">
                <a:latin typeface="Arial"/>
                <a:cs typeface="Arial"/>
              </a:rPr>
              <a:t>or F508del </a:t>
            </a:r>
            <a:r>
              <a:rPr lang="en-US" sz="1200" dirty="0" smtClean="0">
                <a:latin typeface="Arial"/>
                <a:cs typeface="Arial"/>
              </a:rPr>
              <a:t>CFTR and epitope-tagged PRAF2 (HEK-293 + PRAF2-V5 + CFTR) were used as positive control. </a:t>
            </a:r>
            <a:r>
              <a:rPr lang="en-US" sz="1200" dirty="0">
                <a:latin typeface="Arial"/>
                <a:cs typeface="Arial"/>
              </a:rPr>
              <a:t>Bottom</a:t>
            </a:r>
            <a:r>
              <a:rPr lang="en-US" sz="1200" dirty="0" smtClean="0">
                <a:latin typeface="Arial"/>
                <a:cs typeface="Arial"/>
              </a:rPr>
              <a:t>. The level of total PRAF2 expression in the various extracts was </a:t>
            </a:r>
            <a:r>
              <a:rPr lang="en-US" sz="1200" dirty="0">
                <a:latin typeface="Arial"/>
                <a:cs typeface="Arial"/>
              </a:rPr>
              <a:t>compared after normalization with tubulin </a:t>
            </a:r>
            <a:r>
              <a:rPr lang="en-US" sz="1200" dirty="0" smtClean="0">
                <a:latin typeface="Arial"/>
                <a:cs typeface="Arial"/>
              </a:rPr>
              <a:t>level.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97549" y="1056733"/>
            <a:ext cx="52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/>
                <a:cs typeface="Arial"/>
              </a:rPr>
              <a:t>MW </a:t>
            </a:r>
            <a:r>
              <a:rPr lang="fr-FR" sz="1000" dirty="0" err="1">
                <a:latin typeface="Arial"/>
                <a:cs typeface="Arial"/>
              </a:rPr>
              <a:t>k</a:t>
            </a:r>
            <a:r>
              <a:rPr lang="fr-FR" sz="1000" dirty="0" err="1" smtClean="0">
                <a:latin typeface="Arial"/>
                <a:cs typeface="Arial"/>
              </a:rPr>
              <a:t>Da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48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FF8C0C6-51CD-534A-AEF5-94E4BD3505B3}"/>
              </a:ext>
            </a:extLst>
          </p:cNvPr>
          <p:cNvSpPr txBox="1"/>
          <p:nvPr/>
        </p:nvSpPr>
        <p:spPr>
          <a:xfrm>
            <a:off x="725078" y="5547241"/>
            <a:ext cx="54979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/>
                <a:cs typeface="Arial"/>
              </a:rPr>
              <a:t>Supplementary </a:t>
            </a:r>
            <a:r>
              <a:rPr lang="en-US" sz="1200" b="1" dirty="0">
                <a:latin typeface="Arial"/>
                <a:cs typeface="Arial"/>
              </a:rPr>
              <a:t>Fig. 2.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r>
              <a:rPr lang="en-US" sz="1200" b="1" dirty="0">
                <a:latin typeface="Arial"/>
                <a:cs typeface="Arial"/>
              </a:rPr>
              <a:t>CFTR CO-IP by endogenous PRAF2 in CFBE41o- cells</a:t>
            </a:r>
          </a:p>
          <a:p>
            <a:pPr algn="just"/>
            <a:r>
              <a:rPr lang="en-US" sz="1200" dirty="0">
                <a:latin typeface="Arial"/>
                <a:cs typeface="Arial"/>
              </a:rPr>
              <a:t>Whole cell </a:t>
            </a:r>
            <a:r>
              <a:rPr lang="en-US" sz="1200" dirty="0" smtClean="0">
                <a:latin typeface="Arial"/>
                <a:cs typeface="Arial"/>
              </a:rPr>
              <a:t>lysates </a:t>
            </a:r>
            <a:r>
              <a:rPr lang="en-US" sz="1200" dirty="0">
                <a:latin typeface="Arial"/>
                <a:cs typeface="Arial"/>
              </a:rPr>
              <a:t>were prepared from parental CFBE41o- cells (expressing minimal concentrations of endogenous CFTR-F508del) or CFBE41o-CFTR-F508del expressing </a:t>
            </a:r>
            <a:r>
              <a:rPr lang="en-US" sz="1200" dirty="0" smtClean="0">
                <a:latin typeface="Arial"/>
                <a:cs typeface="Arial"/>
              </a:rPr>
              <a:t>the exogenous </a:t>
            </a:r>
            <a:r>
              <a:rPr lang="en-US" sz="1200" dirty="0">
                <a:latin typeface="Arial"/>
                <a:cs typeface="Arial"/>
              </a:rPr>
              <a:t>mutant </a:t>
            </a:r>
            <a:r>
              <a:rPr lang="en-US" sz="1200" dirty="0" smtClean="0">
                <a:latin typeface="Arial"/>
                <a:cs typeface="Arial"/>
              </a:rPr>
              <a:t>CFTR, </a:t>
            </a:r>
            <a:r>
              <a:rPr lang="en-US" sz="1200" dirty="0">
                <a:latin typeface="Arial"/>
                <a:cs typeface="Arial"/>
              </a:rPr>
              <a:t>and immunoprecipitated with a polyclonal PRAF2 antibody against endogenous PRAF2 (see Methods). </a:t>
            </a:r>
            <a:r>
              <a:rPr lang="en-US" sz="1200" dirty="0" err="1">
                <a:latin typeface="Arial"/>
                <a:cs typeface="Arial"/>
              </a:rPr>
              <a:t>Immunoprecipitated</a:t>
            </a:r>
            <a:r>
              <a:rPr lang="en-US" sz="1200" dirty="0">
                <a:latin typeface="Arial"/>
                <a:cs typeface="Arial"/>
              </a:rPr>
              <a:t> and total proteins are detected by anti-CFTR, anti-</a:t>
            </a:r>
            <a:r>
              <a:rPr lang="en-US" sz="1200" dirty="0" err="1">
                <a:latin typeface="Arial"/>
                <a:cs typeface="Arial"/>
              </a:rPr>
              <a:t>vinculin</a:t>
            </a:r>
            <a:r>
              <a:rPr lang="en-US" sz="1200" dirty="0">
                <a:latin typeface="Arial"/>
                <a:cs typeface="Arial"/>
              </a:rPr>
              <a:t> and anti-PRAF2 antibodies. IB: </a:t>
            </a:r>
            <a:r>
              <a:rPr lang="en-US" sz="1200" dirty="0" err="1">
                <a:latin typeface="Arial"/>
                <a:cs typeface="Arial"/>
              </a:rPr>
              <a:t>Immunoblot</a:t>
            </a:r>
            <a:r>
              <a:rPr lang="en-US" sz="1200" dirty="0">
                <a:latin typeface="Arial"/>
                <a:cs typeface="Arial"/>
              </a:rPr>
              <a:t>. Arrowhead indicates Band B (core-glycosylated CFTR-F508del).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20" y="414880"/>
            <a:ext cx="4560570" cy="48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>
            <a:extLst>
              <a:ext uri="{FF2B5EF4-FFF2-40B4-BE49-F238E27FC236}">
                <a16:creationId xmlns:a16="http://schemas.microsoft.com/office/drawing/2014/main" xmlns="" id="{F1D96DFF-C925-464E-96A0-FF237486A610}"/>
              </a:ext>
            </a:extLst>
          </p:cNvPr>
          <p:cNvSpPr txBox="1"/>
          <p:nvPr/>
        </p:nvSpPr>
        <p:spPr>
          <a:xfrm>
            <a:off x="564859" y="4005712"/>
            <a:ext cx="5776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/>
                <a:cs typeface="Arial"/>
              </a:rPr>
              <a:t>Supplementary Fig. 3</a:t>
            </a:r>
            <a:r>
              <a:rPr lang="en-US" sz="1200" b="1" dirty="0" smtClean="0">
                <a:latin typeface="Arial"/>
                <a:cs typeface="Arial"/>
              </a:rPr>
              <a:t>. PRAF2 retains both CFTR WT and CFTR F508del</a:t>
            </a:r>
          </a:p>
          <a:p>
            <a:pPr algn="just"/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b="1" dirty="0" smtClean="0">
                <a:latin typeface="Arial"/>
                <a:cs typeface="Arial"/>
              </a:rPr>
              <a:t>a</a:t>
            </a:r>
            <a:r>
              <a:rPr lang="en-US" sz="1200" dirty="0" smtClean="0">
                <a:latin typeface="Arial"/>
                <a:cs typeface="Arial"/>
              </a:rPr>
              <a:t>) CFBE parental cells were transfected with the indicated plasmids and CFTR F508del was rescued by the treatment with VX-809. Whole cell lysates were separated by PAGE, blotted, and membranes were probed with anti-CFTR, anti-tubulin and anti-V5 antibodies. The ER-core glycosylated CFTR, referred to as band B, and the Golgi- glycosylated CFTR, referred to as band C, are indicated by the arrows. IB: </a:t>
            </a:r>
            <a:r>
              <a:rPr lang="en-US" sz="1200" dirty="0" err="1" smtClean="0">
                <a:latin typeface="Arial"/>
                <a:cs typeface="Arial"/>
              </a:rPr>
              <a:t>Immunoblot</a:t>
            </a:r>
            <a:r>
              <a:rPr lang="en-US" sz="1200" dirty="0" smtClean="0">
                <a:latin typeface="Arial"/>
                <a:cs typeface="Arial"/>
              </a:rPr>
              <a:t>. UT: </a:t>
            </a:r>
            <a:r>
              <a:rPr lang="en-US" sz="1200" dirty="0" err="1" smtClean="0">
                <a:latin typeface="Arial"/>
                <a:cs typeface="Arial"/>
              </a:rPr>
              <a:t>untransfected</a:t>
            </a:r>
            <a:r>
              <a:rPr lang="en-US" sz="1200" dirty="0" smtClean="0">
                <a:latin typeface="Arial"/>
                <a:cs typeface="Arial"/>
              </a:rPr>
              <a:t> (</a:t>
            </a:r>
            <a:r>
              <a:rPr lang="en-US" sz="1200" b="1" dirty="0" smtClean="0">
                <a:latin typeface="Arial"/>
                <a:cs typeface="Arial"/>
              </a:rPr>
              <a:t>b</a:t>
            </a:r>
            <a:r>
              <a:rPr lang="en-US" sz="1200" dirty="0" smtClean="0">
                <a:latin typeface="Arial"/>
                <a:cs typeface="Arial"/>
              </a:rPr>
              <a:t>) Quantification of band C; the % band C versus the total (B+C) was first determined for each condition. </a:t>
            </a:r>
            <a:r>
              <a:rPr lang="en-US" sz="1200" dirty="0" err="1" smtClean="0">
                <a:latin typeface="Arial"/>
                <a:cs typeface="Arial"/>
              </a:rPr>
              <a:t>Mean±SEM</a:t>
            </a:r>
            <a:r>
              <a:rPr lang="en-US" sz="1200" dirty="0" smtClean="0">
                <a:latin typeface="Arial"/>
                <a:cs typeface="Arial"/>
              </a:rPr>
              <a:t>; n=3; ****p&lt;0.0001; **p=0.005; *p=0.016; ns=not significant;  one way ANOVA followed by </a:t>
            </a:r>
            <a:r>
              <a:rPr lang="en-US" sz="1200" dirty="0" err="1" smtClean="0">
                <a:latin typeface="Arial"/>
                <a:cs typeface="Arial"/>
              </a:rPr>
              <a:t>Sidak’s</a:t>
            </a:r>
            <a:r>
              <a:rPr lang="en-US" sz="1200" dirty="0" smtClean="0">
                <a:latin typeface="Arial"/>
                <a:cs typeface="Arial"/>
              </a:rPr>
              <a:t> multiple comparison test.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517454" y="652909"/>
            <a:ext cx="5904764" cy="3024954"/>
            <a:chOff x="610591" y="441234"/>
            <a:chExt cx="5904764" cy="3024954"/>
          </a:xfrm>
        </p:grpSpPr>
        <p:sp>
          <p:nvSpPr>
            <p:cNvPr id="6" name="ZoneTexte 5"/>
            <p:cNvSpPr txBox="1"/>
            <p:nvPr/>
          </p:nvSpPr>
          <p:spPr>
            <a:xfrm>
              <a:off x="4408721" y="441234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/>
                  <a:cs typeface="Arial"/>
                </a:rPr>
                <a:t>b</a:t>
              </a:r>
              <a:endParaRPr lang="fr-FR" sz="1600" dirty="0">
                <a:latin typeface="Arial"/>
                <a:cs typeface="Arial"/>
              </a:endParaRPr>
            </a:p>
          </p:txBody>
        </p:sp>
        <p:pic>
          <p:nvPicPr>
            <p:cNvPr id="7" name="Image 6" descr="S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91" y="478188"/>
              <a:ext cx="3600159" cy="2988000"/>
            </a:xfrm>
            <a:prstGeom prst="rect">
              <a:avLst/>
            </a:prstGeom>
          </p:spPr>
        </p:pic>
        <p:pic>
          <p:nvPicPr>
            <p:cNvPr id="8" name="Image 7" descr="s3b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355" y="833325"/>
              <a:ext cx="2160000" cy="2575946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679691" y="500158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/>
                  <a:cs typeface="Arial"/>
                </a:rPr>
                <a:t>a</a:t>
              </a:r>
              <a:endParaRPr lang="fr-FR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19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15" y="689954"/>
            <a:ext cx="3025140" cy="2240280"/>
          </a:xfrm>
          <a:prstGeom prst="rect">
            <a:avLst/>
          </a:prstGeom>
        </p:spPr>
      </p:pic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223567" y="688232"/>
            <a:ext cx="3551611" cy="2321261"/>
            <a:chOff x="942620" y="811809"/>
            <a:chExt cx="4932799" cy="322397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t="58096" r="65409"/>
            <a:stretch/>
          </p:blipFill>
          <p:spPr>
            <a:xfrm>
              <a:off x="942620" y="1800579"/>
              <a:ext cx="2095500" cy="223520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/>
            <a:srcRect l="41928" t="58096" r="41929"/>
            <a:stretch/>
          </p:blipFill>
          <p:spPr>
            <a:xfrm>
              <a:off x="3352800" y="1777059"/>
              <a:ext cx="977900" cy="22352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18900000">
              <a:off x="1999685" y="1307988"/>
              <a:ext cx="1064332" cy="341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CFTR-WT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rot="18900000">
              <a:off x="3255437" y="1149681"/>
              <a:ext cx="1434296" cy="341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CFTR-F508del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68296" y="1125487"/>
              <a:ext cx="604894" cy="598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Arial"/>
                  <a:cs typeface="Arial"/>
                </a:rPr>
                <a:t>MW</a:t>
              </a:r>
            </a:p>
            <a:p>
              <a:r>
                <a:rPr lang="fr-FR" sz="1100" dirty="0" err="1" smtClean="0">
                  <a:latin typeface="Arial"/>
                  <a:cs typeface="Arial"/>
                </a:rPr>
                <a:t>kDa</a:t>
              </a:r>
              <a:endParaRPr lang="fr-FR" sz="1100" dirty="0">
                <a:latin typeface="Arial"/>
                <a:cs typeface="Arial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622626" y="1516721"/>
              <a:ext cx="490687" cy="341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UT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 rot="18900000">
              <a:off x="2353398" y="834384"/>
              <a:ext cx="2251332" cy="55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CFTR-WT</a:t>
              </a:r>
            </a:p>
            <a:p>
              <a:r>
                <a:rPr lang="fr-FR" sz="1000" dirty="0" smtClean="0">
                  <a:latin typeface="Arial"/>
                  <a:cs typeface="Arial"/>
                </a:rPr>
                <a:t>     R555K, LL435-436AA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18900000">
              <a:off x="3624087" y="811809"/>
              <a:ext cx="2251332" cy="55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CFTR-F508del</a:t>
              </a:r>
            </a:p>
            <a:p>
              <a:r>
                <a:rPr lang="fr-FR" sz="1000" dirty="0" smtClean="0">
                  <a:latin typeface="Arial"/>
                  <a:cs typeface="Arial"/>
                </a:rPr>
                <a:t>     R555K, LL435-436AA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440238" y="1564500"/>
              <a:ext cx="909876" cy="2244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latin typeface="Arial"/>
                  <a:cs typeface="Arial"/>
                </a:rPr>
                <a:t>IB</a:t>
              </a:r>
            </a:p>
            <a:p>
              <a:pPr algn="ctr"/>
              <a:endParaRPr lang="fr-FR" sz="1100" dirty="0">
                <a:latin typeface="Arial"/>
                <a:cs typeface="Arial"/>
              </a:endParaRPr>
            </a:p>
            <a:p>
              <a:pPr algn="ctr"/>
              <a:r>
                <a:rPr lang="fr-FR" sz="1100" dirty="0" smtClean="0">
                  <a:latin typeface="Arial"/>
                  <a:cs typeface="Arial"/>
                </a:rPr>
                <a:t>CFTR</a:t>
              </a:r>
            </a:p>
            <a:p>
              <a:pPr algn="ctr"/>
              <a:endParaRPr lang="fr-FR" sz="1100" dirty="0">
                <a:latin typeface="Arial"/>
                <a:cs typeface="Arial"/>
              </a:endParaRPr>
            </a:p>
            <a:p>
              <a:pPr algn="ctr"/>
              <a:endParaRPr lang="fr-FR" sz="1100" dirty="0" smtClean="0">
                <a:latin typeface="Arial"/>
                <a:cs typeface="Arial"/>
              </a:endParaRPr>
            </a:p>
            <a:p>
              <a:pPr algn="ctr"/>
              <a:endParaRPr lang="fr-FR" sz="1100" dirty="0" smtClean="0">
                <a:latin typeface="Arial"/>
                <a:cs typeface="Arial"/>
              </a:endParaRPr>
            </a:p>
            <a:p>
              <a:pPr algn="ctr"/>
              <a:endParaRPr lang="fr-FR" sz="1100" dirty="0">
                <a:latin typeface="Arial"/>
                <a:cs typeface="Arial"/>
              </a:endParaRPr>
            </a:p>
            <a:p>
              <a:pPr algn="ctr"/>
              <a:endParaRPr lang="fr-FR" sz="1100" dirty="0" smtClean="0">
                <a:latin typeface="Arial"/>
                <a:cs typeface="Arial"/>
              </a:endParaRPr>
            </a:p>
            <a:p>
              <a:pPr algn="ctr"/>
              <a:r>
                <a:rPr lang="fr-FR" sz="1100" dirty="0" err="1" smtClean="0">
                  <a:latin typeface="Arial"/>
                  <a:cs typeface="Arial"/>
                </a:rPr>
                <a:t>vinculin</a:t>
              </a:r>
              <a:endParaRPr lang="fr-FR" sz="1100" dirty="0">
                <a:latin typeface="Arial"/>
                <a:cs typeface="Arial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>
              <a:off x="4331959" y="2679700"/>
              <a:ext cx="342900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4331959" y="2984500"/>
              <a:ext cx="342900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612077" y="2805212"/>
              <a:ext cx="899161" cy="363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 smtClean="0">
                  <a:latin typeface="Arial"/>
                  <a:cs typeface="Arial"/>
                </a:rPr>
                <a:t>Band B</a:t>
              </a:r>
              <a:endParaRPr lang="fr-FR" sz="110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0996" y="2483476"/>
              <a:ext cx="909972" cy="363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 smtClean="0">
                  <a:latin typeface="Arial"/>
                  <a:cs typeface="Arial"/>
                </a:rPr>
                <a:t>Band C</a:t>
              </a:r>
              <a:endParaRPr lang="fr-FR" sz="1100" dirty="0">
                <a:latin typeface="Arial"/>
                <a:cs typeface="Arial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9910" y="3289289"/>
            <a:ext cx="55140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/>
                <a:cs typeface="Arial"/>
              </a:rPr>
              <a:t>Supplementary Fig</a:t>
            </a:r>
            <a:r>
              <a:rPr lang="en-US" sz="1200" b="1" dirty="0" smtClean="0">
                <a:latin typeface="Arial"/>
                <a:cs typeface="Arial"/>
              </a:rPr>
              <a:t>. 4. Targeting the </a:t>
            </a:r>
            <a:r>
              <a:rPr lang="en-US" sz="1200" b="1" baseline="-25000" dirty="0">
                <a:latin typeface="Arial"/>
                <a:cs typeface="Arial"/>
              </a:rPr>
              <a:t>553</a:t>
            </a:r>
            <a:r>
              <a:rPr lang="en-US" sz="1200" b="1" dirty="0">
                <a:latin typeface="Arial"/>
                <a:cs typeface="Arial"/>
              </a:rPr>
              <a:t>RXR</a:t>
            </a:r>
            <a:r>
              <a:rPr lang="en-US" sz="1200" b="1" baseline="-25000" dirty="0">
                <a:latin typeface="Arial"/>
                <a:cs typeface="Arial"/>
              </a:rPr>
              <a:t>555</a:t>
            </a:r>
            <a:r>
              <a:rPr lang="en-US" sz="1200" b="1" dirty="0">
                <a:latin typeface="Arial"/>
                <a:cs typeface="Arial"/>
              </a:rPr>
              <a:t> arginine-framed retention signal </a:t>
            </a:r>
            <a:r>
              <a:rPr lang="en-US" sz="1200" b="1" dirty="0" smtClean="0">
                <a:latin typeface="Arial"/>
                <a:cs typeface="Arial"/>
              </a:rPr>
              <a:t>partially rescues </a:t>
            </a:r>
            <a:r>
              <a:rPr lang="en-US" sz="1200" b="1" dirty="0">
                <a:latin typeface="Arial"/>
                <a:cs typeface="Arial"/>
              </a:rPr>
              <a:t>CFTR-F508del </a:t>
            </a:r>
            <a:r>
              <a:rPr lang="en-US" sz="1200" b="1" dirty="0" smtClean="0">
                <a:latin typeface="Arial"/>
                <a:cs typeface="Arial"/>
              </a:rPr>
              <a:t>in </a:t>
            </a:r>
            <a:r>
              <a:rPr lang="en-US" sz="1200" b="1" dirty="0">
                <a:latin typeface="Arial"/>
                <a:cs typeface="Arial"/>
              </a:rPr>
              <a:t>CFBE cells</a:t>
            </a:r>
          </a:p>
          <a:p>
            <a:pPr algn="just"/>
            <a:endParaRPr lang="en-US" sz="1200" b="1" dirty="0">
              <a:latin typeface="Arial"/>
              <a:cs typeface="Arial"/>
            </a:endParaRPr>
          </a:p>
          <a:p>
            <a:pPr algn="just"/>
            <a:r>
              <a:rPr lang="en-US" sz="1200" b="1" dirty="0" smtClean="0">
                <a:latin typeface="Arial"/>
                <a:cs typeface="Arial"/>
              </a:rPr>
              <a:t>a</a:t>
            </a:r>
            <a:r>
              <a:rPr lang="en-US" sz="1200" dirty="0" smtClean="0">
                <a:latin typeface="Arial"/>
                <a:cs typeface="Arial"/>
              </a:rPr>
              <a:t>) </a:t>
            </a:r>
            <a:r>
              <a:rPr lang="en-US" sz="1200" dirty="0">
                <a:latin typeface="Arial"/>
                <a:cs typeface="Arial"/>
              </a:rPr>
              <a:t>CFBE41o- cells were transfected with plasmids for CFTRWT, CFTR-F508del or </a:t>
            </a:r>
            <a:r>
              <a:rPr lang="en-US" sz="1200" dirty="0" smtClean="0">
                <a:latin typeface="Arial"/>
                <a:cs typeface="Arial"/>
              </a:rPr>
              <a:t>the indicated </a:t>
            </a:r>
            <a:r>
              <a:rPr lang="en-US" sz="1200" dirty="0">
                <a:latin typeface="Arial"/>
                <a:cs typeface="Arial"/>
              </a:rPr>
              <a:t>mutants. Cell lysates were processed </a:t>
            </a:r>
            <a:r>
              <a:rPr lang="en-US" sz="1200" dirty="0" smtClean="0">
                <a:latin typeface="Arial"/>
                <a:cs typeface="Arial"/>
              </a:rPr>
              <a:t>for </a:t>
            </a:r>
            <a:r>
              <a:rPr lang="en-US" sz="1200" dirty="0">
                <a:latin typeface="Arial"/>
                <a:cs typeface="Arial"/>
              </a:rPr>
              <a:t>immunoblots and probed with anti-CFTR and anti </a:t>
            </a:r>
            <a:r>
              <a:rPr lang="en-US" sz="1200" dirty="0" err="1">
                <a:latin typeface="Arial"/>
                <a:cs typeface="Arial"/>
              </a:rPr>
              <a:t>vinculin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(loading control) antibodies. </a:t>
            </a:r>
            <a:r>
              <a:rPr lang="en-US" sz="1200" b="1" dirty="0" smtClean="0">
                <a:latin typeface="Arial"/>
                <a:cs typeface="Arial"/>
              </a:rPr>
              <a:t>b</a:t>
            </a:r>
            <a:r>
              <a:rPr lang="en-US" sz="1200" dirty="0" smtClean="0">
                <a:latin typeface="Arial"/>
                <a:cs typeface="Arial"/>
              </a:rPr>
              <a:t>) </a:t>
            </a:r>
            <a:r>
              <a:rPr lang="en-US" sz="1200" dirty="0">
                <a:latin typeface="Arial"/>
                <a:cs typeface="Arial"/>
              </a:rPr>
              <a:t>Quantification of band C; the % band C versus the total (B+C) was </a:t>
            </a:r>
            <a:r>
              <a:rPr lang="en-US" sz="1200" dirty="0" smtClean="0">
                <a:latin typeface="Arial"/>
                <a:cs typeface="Arial"/>
              </a:rPr>
              <a:t>determined </a:t>
            </a:r>
            <a:r>
              <a:rPr lang="en-US" sz="1200" dirty="0">
                <a:latin typeface="Arial"/>
                <a:cs typeface="Arial"/>
              </a:rPr>
              <a:t>for each condition. Mean±SEM; n=3; ****p&lt;0.0001 one way ANOVA followed by Sidak’s multiple comparison </a:t>
            </a:r>
            <a:r>
              <a:rPr lang="en-US" sz="1200" dirty="0" smtClean="0">
                <a:latin typeface="Arial"/>
                <a:cs typeface="Arial"/>
              </a:rPr>
              <a:t>test </a:t>
            </a:r>
            <a:r>
              <a:rPr lang="en-US" sz="1200" dirty="0">
                <a:latin typeface="Arial"/>
                <a:cs typeface="Arial"/>
              </a:rPr>
              <a:t>ns= not </a:t>
            </a:r>
            <a:r>
              <a:rPr lang="en-US" sz="1200" dirty="0" smtClean="0">
                <a:latin typeface="Arial"/>
                <a:cs typeface="Arial"/>
              </a:rPr>
              <a:t>significant. UT: </a:t>
            </a:r>
            <a:r>
              <a:rPr lang="en-US" sz="1200" dirty="0" err="1" smtClean="0">
                <a:latin typeface="Arial"/>
                <a:cs typeface="Arial"/>
              </a:rPr>
              <a:t>untransfected</a:t>
            </a:r>
            <a:r>
              <a:rPr lang="en-US" sz="1200" dirty="0" smtClean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4316" y="59096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/>
                <a:cs typeface="Arial"/>
              </a:rPr>
              <a:t>a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67716" y="590969"/>
            <a:ext cx="31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/>
                <a:cs typeface="Arial"/>
              </a:rPr>
              <a:t>b</a:t>
            </a:r>
            <a:endParaRPr lang="fr-FR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950CE2A-7E2A-4785-A4B3-5651CBE9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589" y="4987731"/>
            <a:ext cx="2969009" cy="2456901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227577" y="282928"/>
            <a:ext cx="3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877" y="7511181"/>
            <a:ext cx="64735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100" b="1" dirty="0">
                <a:latin typeface="Arial"/>
                <a:cs typeface="Arial"/>
              </a:rPr>
              <a:t>Supplementary Fig. 5. Comparison of proteins enriched in the proximity assays with PRAF2-V5-TurboID and C1-TurboID-V5. </a:t>
            </a:r>
            <a:r>
              <a:rPr lang="en-US" sz="1100" b="1" dirty="0" smtClean="0">
                <a:latin typeface="Arial"/>
                <a:cs typeface="Arial"/>
              </a:rPr>
              <a:t>a</a:t>
            </a:r>
            <a:r>
              <a:rPr lang="en-US" sz="1100" dirty="0" smtClean="0">
                <a:latin typeface="Arial"/>
                <a:cs typeface="Arial"/>
              </a:rPr>
              <a:t>) </a:t>
            </a:r>
            <a:r>
              <a:rPr lang="en-US" sz="1100" dirty="0">
                <a:latin typeface="Arial"/>
                <a:cs typeface="Arial"/>
              </a:rPr>
              <a:t>Left panel: comparison of the expression level of the used constructs in HEK-293 cells; Middle panel: Streptavidin-HRP labeling of the cell lysates expressing the indicated constructs. Right panel: total number of protein labeled in each condition  </a:t>
            </a:r>
            <a:r>
              <a:rPr lang="en-US" sz="1100" b="1" dirty="0" err="1" smtClean="0">
                <a:latin typeface="Arial"/>
                <a:cs typeface="Arial"/>
              </a:rPr>
              <a:t>b,c</a:t>
            </a:r>
            <a:r>
              <a:rPr lang="en-US" sz="1100" b="1" dirty="0" smtClean="0">
                <a:latin typeface="Arial"/>
                <a:cs typeface="Arial"/>
              </a:rPr>
              <a:t>) </a:t>
            </a:r>
            <a:r>
              <a:rPr lang="en-US" sz="1100" dirty="0">
                <a:latin typeface="Arial"/>
                <a:cs typeface="Arial"/>
              </a:rPr>
              <a:t>Volcano plot showing significantly enriched proteins in PRAF2-V5-TurboID (B, 1613 proteins in blue) and C1-TurboID-V5 (C, 1766 proteins) compared to untagged PRAF2 (Ctrl Neg). These proteins were enriched (</a:t>
            </a:r>
            <a:r>
              <a:rPr lang="en-US" sz="1100" dirty="0" err="1">
                <a:latin typeface="Arial"/>
                <a:cs typeface="Arial"/>
              </a:rPr>
              <a:t>reactome</a:t>
            </a:r>
            <a:r>
              <a:rPr lang="en-US" sz="1100" dirty="0">
                <a:latin typeface="Arial"/>
                <a:cs typeface="Arial"/>
              </a:rPr>
              <a:t> pathways) in the indicated “biological processes”. Shown are q-values, corresponding to p values corrected for multiple testing within each category.</a:t>
            </a:r>
          </a:p>
        </p:txBody>
      </p:sp>
      <p:grpSp>
        <p:nvGrpSpPr>
          <p:cNvPr id="29" name="Grouper 28"/>
          <p:cNvGrpSpPr/>
          <p:nvPr/>
        </p:nvGrpSpPr>
        <p:grpSpPr>
          <a:xfrm>
            <a:off x="2778569" y="334601"/>
            <a:ext cx="2209481" cy="1996751"/>
            <a:chOff x="2676831" y="410804"/>
            <a:chExt cx="2209481" cy="1996751"/>
          </a:xfrm>
        </p:grpSpPr>
        <p:grpSp>
          <p:nvGrpSpPr>
            <p:cNvPr id="95" name="Grouper 94"/>
            <p:cNvGrpSpPr>
              <a:grpSpLocks noChangeAspect="1"/>
            </p:cNvGrpSpPr>
            <p:nvPr/>
          </p:nvGrpSpPr>
          <p:grpSpPr>
            <a:xfrm>
              <a:off x="2799444" y="410804"/>
              <a:ext cx="2086868" cy="1996751"/>
              <a:chOff x="4225560" y="551908"/>
              <a:chExt cx="2453699" cy="2347741"/>
            </a:xfrm>
          </p:grpSpPr>
          <p:grpSp>
            <p:nvGrpSpPr>
              <p:cNvPr id="22" name="Grouper 21"/>
              <p:cNvGrpSpPr/>
              <p:nvPr/>
            </p:nvGrpSpPr>
            <p:grpSpPr>
              <a:xfrm>
                <a:off x="4225560" y="1103548"/>
                <a:ext cx="1487061" cy="1632459"/>
                <a:chOff x="3812939" y="1261579"/>
                <a:chExt cx="1487061" cy="1632459"/>
              </a:xfrm>
            </p:grpSpPr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9908"/>
                <a:stretch/>
              </p:blipFill>
              <p:spPr>
                <a:xfrm>
                  <a:off x="4199469" y="1311078"/>
                  <a:ext cx="1100531" cy="1582960"/>
                </a:xfrm>
                <a:prstGeom prst="rect">
                  <a:avLst/>
                </a:prstGeom>
              </p:spPr>
            </p:pic>
            <p:sp>
              <p:nvSpPr>
                <p:cNvPr id="17" name="ZoneTexte 16"/>
                <p:cNvSpPr txBox="1"/>
                <p:nvPr/>
              </p:nvSpPr>
              <p:spPr>
                <a:xfrm>
                  <a:off x="3822892" y="1261579"/>
                  <a:ext cx="488733" cy="27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130-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3812939" y="1377699"/>
                  <a:ext cx="488733" cy="27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100-</a:t>
                  </a: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3898524" y="1614722"/>
                  <a:ext cx="413261" cy="27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55-</a:t>
                  </a: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3898524" y="1895558"/>
                  <a:ext cx="413261" cy="27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35-</a:t>
                  </a: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3898524" y="2550527"/>
                  <a:ext cx="413261" cy="271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15-</a:t>
                  </a:r>
                </a:p>
              </p:txBody>
            </p:sp>
          </p:grpSp>
          <p:sp>
            <p:nvSpPr>
              <p:cNvPr id="24" name="ZoneTexte 23"/>
              <p:cNvSpPr txBox="1"/>
              <p:nvPr/>
            </p:nvSpPr>
            <p:spPr>
              <a:xfrm>
                <a:off x="4343478" y="2628241"/>
                <a:ext cx="1446115" cy="27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latin typeface="Arial"/>
                    <a:cs typeface="Arial"/>
                  </a:rPr>
                  <a:t>Streptavidin</a:t>
                </a:r>
                <a:r>
                  <a:rPr lang="fr-FR" sz="900" dirty="0">
                    <a:latin typeface="Arial"/>
                    <a:cs typeface="Arial"/>
                  </a:rPr>
                  <a:t>-HRP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 rot="18900000">
                <a:off x="4710493" y="657966"/>
                <a:ext cx="1136899" cy="271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C1-TurboID-V5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8900000">
                <a:off x="5063494" y="745017"/>
                <a:ext cx="865698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PRAF2-V5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 rot="18900000">
                <a:off x="5283204" y="551908"/>
                <a:ext cx="1396055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PRAF2-V5-TurboID</a:t>
                </a: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2676831" y="663136"/>
              <a:ext cx="6360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MW </a:t>
              </a:r>
              <a:r>
                <a:rPr lang="fr-FR" sz="1000" dirty="0" err="1"/>
                <a:t>kDa</a:t>
              </a:r>
              <a:endParaRPr lang="fr-FR" sz="1000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82423" y="306443"/>
            <a:ext cx="2135634" cy="2106643"/>
            <a:chOff x="380823" y="382646"/>
            <a:chExt cx="2135634" cy="2106643"/>
          </a:xfrm>
        </p:grpSpPr>
        <p:grpSp>
          <p:nvGrpSpPr>
            <p:cNvPr id="34" name="Grouper 33"/>
            <p:cNvGrpSpPr>
              <a:grpSpLocks noChangeAspect="1"/>
            </p:cNvGrpSpPr>
            <p:nvPr/>
          </p:nvGrpSpPr>
          <p:grpSpPr>
            <a:xfrm>
              <a:off x="432073" y="382646"/>
              <a:ext cx="2084384" cy="2106643"/>
              <a:chOff x="615423" y="1446042"/>
              <a:chExt cx="2450776" cy="2476950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620400" y="2043730"/>
                <a:ext cx="488733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130-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15423" y="2151383"/>
                <a:ext cx="488733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100-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01008" y="2449162"/>
                <a:ext cx="413261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55-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01008" y="2729998"/>
                <a:ext cx="413261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35-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701008" y="3377989"/>
                <a:ext cx="413261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15-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985569" y="3651584"/>
                <a:ext cx="1089873" cy="27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latin typeface="Arial"/>
                    <a:cs typeface="Arial"/>
                  </a:rPr>
                  <a:t>Anti-V5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 rot="18900000">
                <a:off x="1064722" y="1568113"/>
                <a:ext cx="1136898" cy="271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C1-TurboID-V5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 rot="18900000">
                <a:off x="1444244" y="1637173"/>
                <a:ext cx="865696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PRAF2-V5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 rot="18900000">
                <a:off x="1670143" y="1446042"/>
                <a:ext cx="1396056" cy="27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PRAF2-V5-TurboID</a:t>
                </a:r>
              </a:p>
            </p:txBody>
          </p:sp>
          <p:pic>
            <p:nvPicPr>
              <p:cNvPr id="30" name="Image 29"/>
              <p:cNvPicPr>
                <a:picLocks noChangeAspect="1"/>
              </p:cNvPicPr>
              <p:nvPr/>
            </p:nvPicPr>
            <p:blipFill rotWithShape="1">
              <a:blip r:embed="rId5"/>
              <a:srcRect r="24692"/>
              <a:stretch/>
            </p:blipFill>
            <p:spPr>
              <a:xfrm>
                <a:off x="1017482" y="2064781"/>
                <a:ext cx="1100530" cy="1609349"/>
              </a:xfrm>
              <a:prstGeom prst="rect">
                <a:avLst/>
              </a:prstGeom>
            </p:spPr>
          </p:pic>
        </p:grpSp>
        <p:sp>
          <p:nvSpPr>
            <p:cNvPr id="137" name="ZoneTexte 136"/>
            <p:cNvSpPr txBox="1"/>
            <p:nvPr/>
          </p:nvSpPr>
          <p:spPr>
            <a:xfrm>
              <a:off x="380823" y="676309"/>
              <a:ext cx="6360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MW </a:t>
              </a:r>
              <a:r>
                <a:rPr lang="fr-FR" sz="1000" dirty="0" err="1"/>
                <a:t>kDa</a:t>
              </a:r>
              <a:endParaRPr lang="fr-FR" sz="1000" dirty="0"/>
            </a:p>
          </p:txBody>
        </p:sp>
      </p:grpSp>
      <p:sp>
        <p:nvSpPr>
          <p:cNvPr id="98" name="ZoneTexte 97"/>
          <p:cNvSpPr txBox="1"/>
          <p:nvPr/>
        </p:nvSpPr>
        <p:spPr>
          <a:xfrm flipH="1">
            <a:off x="214877" y="5013675"/>
            <a:ext cx="30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2" name="ZoneTexte 151"/>
          <p:cNvSpPr txBox="1"/>
          <p:nvPr/>
        </p:nvSpPr>
        <p:spPr>
          <a:xfrm flipH="1">
            <a:off x="214877" y="2492710"/>
            <a:ext cx="32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0" name="Grouper 34">
            <a:extLst>
              <a:ext uri="{FF2B5EF4-FFF2-40B4-BE49-F238E27FC236}">
                <a16:creationId xmlns:a16="http://schemas.microsoft.com/office/drawing/2014/main" xmlns="" id="{DA7BC26B-1887-4A35-A4C3-299AF00F7161}"/>
              </a:ext>
            </a:extLst>
          </p:cNvPr>
          <p:cNvGrpSpPr/>
          <p:nvPr/>
        </p:nvGrpSpPr>
        <p:grpSpPr>
          <a:xfrm>
            <a:off x="2915321" y="2794898"/>
            <a:ext cx="3811863" cy="2058660"/>
            <a:chOff x="2891582" y="2588654"/>
            <a:chExt cx="3811863" cy="2058660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418F20F5-12E9-4906-84D1-BB17D228F34B}"/>
                </a:ext>
              </a:extLst>
            </p:cNvPr>
            <p:cNvSpPr txBox="1"/>
            <p:nvPr/>
          </p:nvSpPr>
          <p:spPr>
            <a:xfrm>
              <a:off x="3487412" y="2588654"/>
              <a:ext cx="2334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Enriched in PRAF2-V5-TurboID </a:t>
              </a:r>
            </a:p>
          </p:txBody>
        </p:sp>
        <p:grpSp>
          <p:nvGrpSpPr>
            <p:cNvPr id="43" name="Grouper 12">
              <a:extLst>
                <a:ext uri="{FF2B5EF4-FFF2-40B4-BE49-F238E27FC236}">
                  <a16:creationId xmlns:a16="http://schemas.microsoft.com/office/drawing/2014/main" xmlns="" id="{36382534-112A-4A27-AF32-58B31A5BE3F2}"/>
                </a:ext>
              </a:extLst>
            </p:cNvPr>
            <p:cNvGrpSpPr/>
            <p:nvPr/>
          </p:nvGrpSpPr>
          <p:grpSpPr>
            <a:xfrm>
              <a:off x="2891582" y="3039504"/>
              <a:ext cx="1710725" cy="1071721"/>
              <a:chOff x="2891582" y="3033154"/>
              <a:chExt cx="1710725" cy="1071721"/>
            </a:xfrm>
          </p:grpSpPr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D8781623-5F45-43A2-BC96-2C74614EFF03}"/>
                  </a:ext>
                </a:extLst>
              </p:cNvPr>
              <p:cNvSpPr txBox="1"/>
              <p:nvPr/>
            </p:nvSpPr>
            <p:spPr>
              <a:xfrm>
                <a:off x="3314775" y="3033154"/>
                <a:ext cx="12875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Metabolism of RNA</a:t>
                </a:r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xmlns="" id="{B3C00697-D8CA-46C5-A9DA-873146AEC3B3}"/>
                  </a:ext>
                </a:extLst>
              </p:cNvPr>
              <p:cNvSpPr txBox="1"/>
              <p:nvPr/>
            </p:nvSpPr>
            <p:spPr>
              <a:xfrm>
                <a:off x="3788024" y="3198254"/>
                <a:ext cx="8142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Translation</a:t>
                </a: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7F22AB6C-19FC-461E-84D1-BEF9C7223132}"/>
                  </a:ext>
                </a:extLst>
              </p:cNvPr>
              <p:cNvSpPr txBox="1"/>
              <p:nvPr/>
            </p:nvSpPr>
            <p:spPr>
              <a:xfrm>
                <a:off x="3127537" y="3366529"/>
                <a:ext cx="14747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Metabolism of proteins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xmlns="" id="{660A5C4E-F65E-486C-82CA-F73285A140BD}"/>
                  </a:ext>
                </a:extLst>
              </p:cNvPr>
              <p:cNvSpPr txBox="1"/>
              <p:nvPr/>
            </p:nvSpPr>
            <p:spPr>
              <a:xfrm>
                <a:off x="2891582" y="3531629"/>
                <a:ext cx="17107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Vesicle-mediated transport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xmlns="" id="{046D411B-1F1B-459B-803B-91A33D80A43C}"/>
                  </a:ext>
                </a:extLst>
              </p:cNvPr>
              <p:cNvSpPr txBox="1"/>
              <p:nvPr/>
            </p:nvSpPr>
            <p:spPr>
              <a:xfrm>
                <a:off x="3222590" y="3693554"/>
                <a:ext cx="13797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Membrane trafficking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E62CF32A-C7B7-4874-A92F-4D3B819240C8}"/>
                  </a:ext>
                </a:extLst>
              </p:cNvPr>
              <p:cNvSpPr txBox="1"/>
              <p:nvPr/>
            </p:nvSpPr>
            <p:spPr>
              <a:xfrm>
                <a:off x="3391093" y="3858654"/>
                <a:ext cx="1211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Infectious disease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18AD5488-D25C-4353-8ECB-AC8C0627AE97}"/>
                </a:ext>
              </a:extLst>
            </p:cNvPr>
            <p:cNvSpPr/>
            <p:nvPr/>
          </p:nvSpPr>
          <p:spPr>
            <a:xfrm>
              <a:off x="4626051" y="3105464"/>
              <a:ext cx="1822450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E43ADD75-2860-45B8-B1C5-CAD2DBC508B3}"/>
                </a:ext>
              </a:extLst>
            </p:cNvPr>
            <p:cNvSpPr/>
            <p:nvPr/>
          </p:nvSpPr>
          <p:spPr>
            <a:xfrm>
              <a:off x="4626051" y="3270564"/>
              <a:ext cx="1304925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91044D7-BB4A-46F1-A2D9-8BC3B6EF1F55}"/>
                </a:ext>
              </a:extLst>
            </p:cNvPr>
            <p:cNvSpPr/>
            <p:nvPr/>
          </p:nvSpPr>
          <p:spPr>
            <a:xfrm>
              <a:off x="4626051" y="3438839"/>
              <a:ext cx="1304925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3E93A62-388D-4490-BE50-D45853E5FA83}"/>
                </a:ext>
              </a:extLst>
            </p:cNvPr>
            <p:cNvSpPr/>
            <p:nvPr/>
          </p:nvSpPr>
          <p:spPr>
            <a:xfrm>
              <a:off x="4626051" y="3603939"/>
              <a:ext cx="1050925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CFFBB7E-8262-40FB-9BC1-295197840FDD}"/>
                </a:ext>
              </a:extLst>
            </p:cNvPr>
            <p:cNvSpPr/>
            <p:nvPr/>
          </p:nvSpPr>
          <p:spPr>
            <a:xfrm>
              <a:off x="4626051" y="3765864"/>
              <a:ext cx="1050925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9E92B875-1344-4A02-A972-41E1877A0800}"/>
                </a:ext>
              </a:extLst>
            </p:cNvPr>
            <p:cNvSpPr/>
            <p:nvPr/>
          </p:nvSpPr>
          <p:spPr>
            <a:xfrm>
              <a:off x="4626051" y="3929550"/>
              <a:ext cx="987425" cy="11960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grpSp>
          <p:nvGrpSpPr>
            <p:cNvPr id="53" name="Grouper 4">
              <a:extLst>
                <a:ext uri="{FF2B5EF4-FFF2-40B4-BE49-F238E27FC236}">
                  <a16:creationId xmlns:a16="http://schemas.microsoft.com/office/drawing/2014/main" xmlns="" id="{C86E2B12-04F9-4665-B81F-2A5F91901D22}"/>
                </a:ext>
              </a:extLst>
            </p:cNvPr>
            <p:cNvGrpSpPr/>
            <p:nvPr/>
          </p:nvGrpSpPr>
          <p:grpSpPr>
            <a:xfrm>
              <a:off x="4498101" y="4219546"/>
              <a:ext cx="2205344" cy="427768"/>
              <a:chOff x="4498101" y="4454496"/>
              <a:chExt cx="2205344" cy="427768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xmlns="" id="{2C558D02-17E8-4BBB-BA91-25A7BFB662AA}"/>
                  </a:ext>
                </a:extLst>
              </p:cNvPr>
              <p:cNvCxnSpPr/>
              <p:nvPr/>
            </p:nvCxnSpPr>
            <p:spPr>
              <a:xfrm flipH="1">
                <a:off x="4613351" y="4468254"/>
                <a:ext cx="2047874" cy="3176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D4803C11-0245-4D8F-BBDB-ED76BBFE6561}"/>
                  </a:ext>
                </a:extLst>
              </p:cNvPr>
              <p:cNvSpPr txBox="1"/>
              <p:nvPr/>
            </p:nvSpPr>
            <p:spPr>
              <a:xfrm>
                <a:off x="5121481" y="4620654"/>
                <a:ext cx="10079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latin typeface="Arial"/>
                    <a:cs typeface="Arial"/>
                  </a:rPr>
                  <a:t>-log (q value)</a:t>
                </a:r>
              </a:p>
            </p:txBody>
          </p:sp>
          <p:grpSp>
            <p:nvGrpSpPr>
              <p:cNvPr id="56" name="Grouper 89">
                <a:extLst>
                  <a:ext uri="{FF2B5EF4-FFF2-40B4-BE49-F238E27FC236}">
                    <a16:creationId xmlns:a16="http://schemas.microsoft.com/office/drawing/2014/main" xmlns="" id="{E4A5AC10-82E4-4DEF-B2EC-391EAB6CAC01}"/>
                  </a:ext>
                </a:extLst>
              </p:cNvPr>
              <p:cNvGrpSpPr/>
              <p:nvPr/>
            </p:nvGrpSpPr>
            <p:grpSpPr>
              <a:xfrm>
                <a:off x="4498101" y="4454496"/>
                <a:ext cx="2205344" cy="230832"/>
                <a:chOff x="2787650" y="3232150"/>
                <a:chExt cx="2205344" cy="230832"/>
              </a:xfrm>
            </p:grpSpPr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xmlns="" id="{FC8494AF-FF4F-493F-9C90-08596588D9FC}"/>
                    </a:ext>
                  </a:extLst>
                </p:cNvPr>
                <p:cNvSpPr txBox="1"/>
                <p:nvPr/>
              </p:nvSpPr>
              <p:spPr>
                <a:xfrm>
                  <a:off x="2787650" y="3232150"/>
                  <a:ext cx="248855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xmlns="" id="{51383348-5080-4D54-AC89-691E96619B8F}"/>
                    </a:ext>
                  </a:extLst>
                </p:cNvPr>
                <p:cNvSpPr txBox="1"/>
                <p:nvPr/>
              </p:nvSpPr>
              <p:spPr>
                <a:xfrm>
                  <a:off x="302895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10</a:t>
                  </a:r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xmlns="" id="{59DD4B0F-B760-49FA-8845-0641CDC72C3F}"/>
                    </a:ext>
                  </a:extLst>
                </p:cNvPr>
                <p:cNvSpPr txBox="1"/>
                <p:nvPr/>
              </p:nvSpPr>
              <p:spPr>
                <a:xfrm>
                  <a:off x="329565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xmlns="" id="{02F70917-9AAC-4CF8-9755-737C4B503107}"/>
                    </a:ext>
                  </a:extLst>
                </p:cNvPr>
                <p:cNvSpPr txBox="1"/>
                <p:nvPr/>
              </p:nvSpPr>
              <p:spPr>
                <a:xfrm>
                  <a:off x="358140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30</a:t>
                  </a: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xmlns="" id="{19E04FD1-F8FD-42FF-B6FF-E783E312FA35}"/>
                    </a:ext>
                  </a:extLst>
                </p:cNvPr>
                <p:cNvSpPr txBox="1"/>
                <p:nvPr/>
              </p:nvSpPr>
              <p:spPr>
                <a:xfrm>
                  <a:off x="386080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40</a:t>
                  </a:r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xmlns="" id="{F7E544C4-B34D-49B8-BA2F-E3F45EEEA188}"/>
                    </a:ext>
                  </a:extLst>
                </p:cNvPr>
                <p:cNvSpPr txBox="1"/>
                <p:nvPr/>
              </p:nvSpPr>
              <p:spPr>
                <a:xfrm>
                  <a:off x="413385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50</a:t>
                  </a:r>
                </a:p>
              </p:txBody>
            </p:sp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xmlns="" id="{29D13DAB-196A-4C0F-93A9-CD84ACAF77D7}"/>
                    </a:ext>
                  </a:extLst>
                </p:cNvPr>
                <p:cNvSpPr txBox="1"/>
                <p:nvPr/>
              </p:nvSpPr>
              <p:spPr>
                <a:xfrm>
                  <a:off x="441325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60</a:t>
                  </a:r>
                </a:p>
              </p:txBody>
            </p:sp>
            <p:sp>
              <p:nvSpPr>
                <p:cNvPr id="64" name="ZoneTexte 63">
                  <a:extLst>
                    <a:ext uri="{FF2B5EF4-FFF2-40B4-BE49-F238E27FC236}">
                      <a16:creationId xmlns:a16="http://schemas.microsoft.com/office/drawing/2014/main" xmlns="" id="{B763575E-CFFC-4B1D-82A6-D5BD0661F443}"/>
                    </a:ext>
                  </a:extLst>
                </p:cNvPr>
                <p:cNvSpPr txBox="1"/>
                <p:nvPr/>
              </p:nvSpPr>
              <p:spPr>
                <a:xfrm>
                  <a:off x="4679950" y="3232150"/>
                  <a:ext cx="31304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/>
                      <a:cs typeface="Arial"/>
                    </a:rPr>
                    <a:t>70</a:t>
                  </a:r>
                </a:p>
              </p:txBody>
            </p:sp>
          </p:grpSp>
        </p:grpSp>
      </p:grpSp>
      <p:grpSp>
        <p:nvGrpSpPr>
          <p:cNvPr id="71" name="Grouper 35">
            <a:extLst>
              <a:ext uri="{FF2B5EF4-FFF2-40B4-BE49-F238E27FC236}">
                <a16:creationId xmlns:a16="http://schemas.microsoft.com/office/drawing/2014/main" xmlns="" id="{80333C52-4764-415A-8D87-044417D03EEF}"/>
              </a:ext>
            </a:extLst>
          </p:cNvPr>
          <p:cNvGrpSpPr/>
          <p:nvPr/>
        </p:nvGrpSpPr>
        <p:grpSpPr>
          <a:xfrm>
            <a:off x="2897540" y="5237237"/>
            <a:ext cx="3837264" cy="2197590"/>
            <a:chOff x="2866181" y="4932677"/>
            <a:chExt cx="3837264" cy="2197590"/>
          </a:xfrm>
        </p:grpSpPr>
        <p:grpSp>
          <p:nvGrpSpPr>
            <p:cNvPr id="72" name="Grouper 22">
              <a:extLst>
                <a:ext uri="{FF2B5EF4-FFF2-40B4-BE49-F238E27FC236}">
                  <a16:creationId xmlns:a16="http://schemas.microsoft.com/office/drawing/2014/main" xmlns="" id="{1D09BA4B-1756-4BB6-A043-4868B33C09BE}"/>
                </a:ext>
              </a:extLst>
            </p:cNvPr>
            <p:cNvGrpSpPr/>
            <p:nvPr/>
          </p:nvGrpSpPr>
          <p:grpSpPr>
            <a:xfrm>
              <a:off x="2866181" y="5554207"/>
              <a:ext cx="1710725" cy="1066442"/>
              <a:chOff x="2832313" y="5649457"/>
              <a:chExt cx="1710725" cy="1066442"/>
            </a:xfrm>
          </p:grpSpPr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xmlns="" id="{B0BD7FF2-D85F-45D6-9CE3-E10BA1379803}"/>
                  </a:ext>
                </a:extLst>
              </p:cNvPr>
              <p:cNvSpPr txBox="1"/>
              <p:nvPr/>
            </p:nvSpPr>
            <p:spPr>
              <a:xfrm>
                <a:off x="3255506" y="5649457"/>
                <a:ext cx="1287532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Metabolism of RNA</a:t>
                </a:r>
              </a:p>
            </p:txBody>
          </p:sp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xmlns="" id="{94F600E4-35A6-413C-9474-BF277F7B0218}"/>
                  </a:ext>
                </a:extLst>
              </p:cNvPr>
              <p:cNvSpPr txBox="1"/>
              <p:nvPr/>
            </p:nvSpPr>
            <p:spPr>
              <a:xfrm>
                <a:off x="3728755" y="5983898"/>
                <a:ext cx="814283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Translation</a:t>
                </a: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xmlns="" id="{B86CCD93-2B4B-4B30-A806-44FA5629FE2C}"/>
                  </a:ext>
                </a:extLst>
              </p:cNvPr>
              <p:cNvSpPr txBox="1"/>
              <p:nvPr/>
            </p:nvSpPr>
            <p:spPr>
              <a:xfrm>
                <a:off x="2832313" y="6469678"/>
                <a:ext cx="1710725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Vesicle-mediated transport</a:t>
                </a:r>
              </a:p>
            </p:txBody>
          </p: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xmlns="" id="{CA5DED4F-DD0C-48A3-BE43-D1294802BF8B}"/>
                  </a:ext>
                </a:extLst>
              </p:cNvPr>
              <p:cNvSpPr txBox="1"/>
              <p:nvPr/>
            </p:nvSpPr>
            <p:spPr>
              <a:xfrm>
                <a:off x="3163321" y="6306682"/>
                <a:ext cx="1379717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Membrane trafficking</a:t>
                </a:r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9026F148-D26E-47F5-AF77-B5B8F1B62257}"/>
                  </a:ext>
                </a:extLst>
              </p:cNvPr>
              <p:cNvSpPr txBox="1"/>
              <p:nvPr/>
            </p:nvSpPr>
            <p:spPr>
              <a:xfrm>
                <a:off x="3068268" y="5816667"/>
                <a:ext cx="1474770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Metabolism of proteins</a:t>
                </a:r>
              </a:p>
            </p:txBody>
          </p: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A40050A0-0EA2-4D9F-9409-A3E667766459}"/>
                  </a:ext>
                </a:extLst>
              </p:cNvPr>
              <p:cNvSpPr txBox="1"/>
              <p:nvPr/>
            </p:nvSpPr>
            <p:spPr>
              <a:xfrm>
                <a:off x="3331824" y="6146861"/>
                <a:ext cx="1211214" cy="246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latin typeface="Arial"/>
                    <a:cs typeface="Arial"/>
                  </a:rPr>
                  <a:t>Infectious disease</a:t>
                </a:r>
              </a:p>
            </p:txBody>
          </p:sp>
        </p:grp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xmlns="" id="{F660AFCF-33BD-4DA8-B841-FB781DF17006}"/>
                </a:ext>
              </a:extLst>
            </p:cNvPr>
            <p:cNvSpPr txBox="1"/>
            <p:nvPr/>
          </p:nvSpPr>
          <p:spPr>
            <a:xfrm>
              <a:off x="3780404" y="4932677"/>
              <a:ext cx="2123402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Enriched in C1-TurboID-V5 </a:t>
              </a:r>
            </a:p>
          </p:txBody>
        </p:sp>
        <p:grpSp>
          <p:nvGrpSpPr>
            <p:cNvPr id="74" name="Grouper 3">
              <a:extLst>
                <a:ext uri="{FF2B5EF4-FFF2-40B4-BE49-F238E27FC236}">
                  <a16:creationId xmlns:a16="http://schemas.microsoft.com/office/drawing/2014/main" xmlns="" id="{35FAC9E1-81EA-413E-B307-377134D70784}"/>
                </a:ext>
              </a:extLst>
            </p:cNvPr>
            <p:cNvGrpSpPr/>
            <p:nvPr/>
          </p:nvGrpSpPr>
          <p:grpSpPr>
            <a:xfrm>
              <a:off x="4498101" y="6678157"/>
              <a:ext cx="2205344" cy="452110"/>
              <a:chOff x="4498101" y="7027407"/>
              <a:chExt cx="2205344" cy="452110"/>
            </a:xfrm>
          </p:grpSpPr>
          <p:cxnSp>
            <p:nvCxnSpPr>
              <p:cNvPr id="82" name="Connecteur droit 81">
                <a:extLst>
                  <a:ext uri="{FF2B5EF4-FFF2-40B4-BE49-F238E27FC236}">
                    <a16:creationId xmlns:a16="http://schemas.microsoft.com/office/drawing/2014/main" xmlns="" id="{B2EFE4B7-B6EE-48E5-B120-0AF728C8C03A}"/>
                  </a:ext>
                </a:extLst>
              </p:cNvPr>
              <p:cNvCxnSpPr/>
              <p:nvPr/>
            </p:nvCxnSpPr>
            <p:spPr>
              <a:xfrm flipH="1">
                <a:off x="4609227" y="7027407"/>
                <a:ext cx="2047874" cy="3176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xmlns="" id="{C0E03311-ABBE-4C2D-9420-53A38F4EA04E}"/>
                  </a:ext>
                </a:extLst>
              </p:cNvPr>
              <p:cNvSpPr txBox="1"/>
              <p:nvPr/>
            </p:nvSpPr>
            <p:spPr>
              <a:xfrm>
                <a:off x="4498101" y="7040107"/>
                <a:ext cx="2488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xmlns="" id="{30621C35-6C6C-47D5-B674-53DE85DDE70E}"/>
                  </a:ext>
                </a:extLst>
              </p:cNvPr>
              <p:cNvSpPr txBox="1"/>
              <p:nvPr/>
            </p:nvSpPr>
            <p:spPr>
              <a:xfrm>
                <a:off x="473940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10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xmlns="" id="{AF3C183A-1E38-4FED-B717-167E74C69BB8}"/>
                  </a:ext>
                </a:extLst>
              </p:cNvPr>
              <p:cNvSpPr txBox="1"/>
              <p:nvPr/>
            </p:nvSpPr>
            <p:spPr>
              <a:xfrm>
                <a:off x="500610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20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xmlns="" id="{DF0451B5-1A96-4C59-8F8E-B7AAAC597D18}"/>
                  </a:ext>
                </a:extLst>
              </p:cNvPr>
              <p:cNvSpPr txBox="1"/>
              <p:nvPr/>
            </p:nvSpPr>
            <p:spPr>
              <a:xfrm>
                <a:off x="529185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30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xmlns="" id="{C87CA754-9092-4B23-9582-05389825182F}"/>
                  </a:ext>
                </a:extLst>
              </p:cNvPr>
              <p:cNvSpPr txBox="1"/>
              <p:nvPr/>
            </p:nvSpPr>
            <p:spPr>
              <a:xfrm>
                <a:off x="557125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40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xmlns="" id="{065DBDE9-9A06-4EB9-86AA-0E06B207FCF4}"/>
                  </a:ext>
                </a:extLst>
              </p:cNvPr>
              <p:cNvSpPr txBox="1"/>
              <p:nvPr/>
            </p:nvSpPr>
            <p:spPr>
              <a:xfrm>
                <a:off x="584430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50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xmlns="" id="{A382A956-D749-48C4-9F51-59E2A1D73592}"/>
                  </a:ext>
                </a:extLst>
              </p:cNvPr>
              <p:cNvSpPr txBox="1"/>
              <p:nvPr/>
            </p:nvSpPr>
            <p:spPr>
              <a:xfrm>
                <a:off x="612370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60</a:t>
                </a:r>
              </a:p>
            </p:txBody>
          </p: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xmlns="" id="{31010B40-127F-4D82-8FB0-CDE3C9DD9DE5}"/>
                  </a:ext>
                </a:extLst>
              </p:cNvPr>
              <p:cNvSpPr txBox="1"/>
              <p:nvPr/>
            </p:nvSpPr>
            <p:spPr>
              <a:xfrm>
                <a:off x="6390401" y="7027407"/>
                <a:ext cx="31304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/>
                    <a:cs typeface="Arial"/>
                  </a:rPr>
                  <a:t>70</a:t>
                </a: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xmlns="" id="{8AD2F307-97DF-495F-A2EE-DB050F8D99F9}"/>
                  </a:ext>
                </a:extLst>
              </p:cNvPr>
              <p:cNvSpPr txBox="1"/>
              <p:nvPr/>
            </p:nvSpPr>
            <p:spPr>
              <a:xfrm>
                <a:off x="5117357" y="7217907"/>
                <a:ext cx="1007908" cy="2616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latin typeface="Arial"/>
                    <a:cs typeface="Arial"/>
                  </a:rPr>
                  <a:t>-log (q value)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7D69B01-53EE-4F04-B8D7-8922DD83FA4A}"/>
                </a:ext>
              </a:extLst>
            </p:cNvPr>
            <p:cNvSpPr/>
            <p:nvPr/>
          </p:nvSpPr>
          <p:spPr>
            <a:xfrm>
              <a:off x="4598183" y="5557550"/>
              <a:ext cx="1757892" cy="11253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B5DB850F-BC5C-4FC5-8882-B45B81CBB50C}"/>
                </a:ext>
              </a:extLst>
            </p:cNvPr>
            <p:cNvSpPr/>
            <p:nvPr/>
          </p:nvSpPr>
          <p:spPr>
            <a:xfrm>
              <a:off x="4598183" y="5723877"/>
              <a:ext cx="1266826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ED58639-15C0-4367-AB6A-7A582D0A669D}"/>
                </a:ext>
              </a:extLst>
            </p:cNvPr>
            <p:cNvSpPr/>
            <p:nvPr/>
          </p:nvSpPr>
          <p:spPr>
            <a:xfrm>
              <a:off x="4598183" y="5891108"/>
              <a:ext cx="1182156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FF6AD78-49EA-4D56-8359-8FEAE0806B11}"/>
                </a:ext>
              </a:extLst>
            </p:cNvPr>
            <p:cNvSpPr/>
            <p:nvPr/>
          </p:nvSpPr>
          <p:spPr>
            <a:xfrm>
              <a:off x="4598183" y="6055254"/>
              <a:ext cx="953558" cy="11193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46698DCC-3B5F-43BB-A9A7-272B7EFB049D}"/>
                </a:ext>
              </a:extLst>
            </p:cNvPr>
            <p:cNvSpPr/>
            <p:nvPr/>
          </p:nvSpPr>
          <p:spPr>
            <a:xfrm>
              <a:off x="4598183" y="6376888"/>
              <a:ext cx="846666" cy="1143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BE4F6C50-AE86-4863-B901-F72905E797AC}"/>
                </a:ext>
              </a:extLst>
            </p:cNvPr>
            <p:cNvSpPr/>
            <p:nvPr/>
          </p:nvSpPr>
          <p:spPr>
            <a:xfrm>
              <a:off x="4598183" y="6212668"/>
              <a:ext cx="864657" cy="11674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366FF"/>
                </a:solidFill>
              </a:endParaRP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803F595-F9DD-4402-A505-74F85A3936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869" y="2466700"/>
            <a:ext cx="2792210" cy="2383743"/>
          </a:xfrm>
          <a:prstGeom prst="rect">
            <a:avLst/>
          </a:prstGeom>
        </p:spPr>
      </p:pic>
      <p:grpSp>
        <p:nvGrpSpPr>
          <p:cNvPr id="136" name="Groupe 135">
            <a:extLst>
              <a:ext uri="{FF2B5EF4-FFF2-40B4-BE49-F238E27FC236}">
                <a16:creationId xmlns:a16="http://schemas.microsoft.com/office/drawing/2014/main" xmlns="" id="{803ECB99-613F-4FAD-BEC1-CC5898CA7BE2}"/>
              </a:ext>
            </a:extLst>
          </p:cNvPr>
          <p:cNvGrpSpPr/>
          <p:nvPr/>
        </p:nvGrpSpPr>
        <p:grpSpPr>
          <a:xfrm>
            <a:off x="4954677" y="320648"/>
            <a:ext cx="1412700" cy="1942525"/>
            <a:chOff x="5034962" y="160066"/>
            <a:chExt cx="1412700" cy="1942525"/>
          </a:xfrm>
        </p:grpSpPr>
        <p:pic>
          <p:nvPicPr>
            <p:cNvPr id="94" name="Image 93"/>
            <p:cNvPicPr>
              <a:picLocks noChangeAspect="1"/>
            </p:cNvPicPr>
            <p:nvPr/>
          </p:nvPicPr>
          <p:blipFill rotWithShape="1">
            <a:blip r:embed="rId7"/>
            <a:srcRect b="36576"/>
            <a:stretch/>
          </p:blipFill>
          <p:spPr>
            <a:xfrm>
              <a:off x="5075522" y="160066"/>
              <a:ext cx="1310386" cy="1430128"/>
            </a:xfrm>
            <a:prstGeom prst="rect">
              <a:avLst/>
            </a:prstGeom>
          </p:spPr>
        </p:pic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xmlns="" id="{9E1A2D34-C400-46BB-9D13-3DC09E99932B}"/>
                </a:ext>
              </a:extLst>
            </p:cNvPr>
            <p:cNvSpPr txBox="1"/>
            <p:nvPr/>
          </p:nvSpPr>
          <p:spPr>
            <a:xfrm rot="18900000">
              <a:off x="5480731" y="1807836"/>
              <a:ext cx="9669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Arial"/>
                  <a:cs typeface="Arial"/>
                </a:rPr>
                <a:t>C1-TurboID-V5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xmlns="" id="{46570B2F-9F9E-41C9-ABA8-C881CE4AA222}"/>
                </a:ext>
              </a:extLst>
            </p:cNvPr>
            <p:cNvSpPr txBox="1"/>
            <p:nvPr/>
          </p:nvSpPr>
          <p:spPr>
            <a:xfrm rot="18900000">
              <a:off x="5163560" y="1724914"/>
              <a:ext cx="736275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Arial"/>
                  <a:cs typeface="Arial"/>
                </a:rPr>
                <a:t>PRAF2-V5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xmlns="" id="{ED5DC4D8-AAF1-4E58-A2E1-3F348C2662A3}"/>
                </a:ext>
              </a:extLst>
            </p:cNvPr>
            <p:cNvSpPr txBox="1"/>
            <p:nvPr/>
          </p:nvSpPr>
          <p:spPr>
            <a:xfrm rot="18900000">
              <a:off x="5034962" y="1871760"/>
              <a:ext cx="1187343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Arial"/>
                  <a:cs typeface="Arial"/>
                </a:rPr>
                <a:t>PRAF2-V5-TurboID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23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83" y="545563"/>
            <a:ext cx="3207242" cy="379234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FF8C0C6-51CD-534A-AEF5-94E4BD3505B3}"/>
              </a:ext>
            </a:extLst>
          </p:cNvPr>
          <p:cNvSpPr txBox="1"/>
          <p:nvPr/>
        </p:nvSpPr>
        <p:spPr>
          <a:xfrm>
            <a:off x="694271" y="4812062"/>
            <a:ext cx="5621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/>
                <a:cs typeface="Arial"/>
              </a:rPr>
              <a:t>Supplementary Fig. 6: Absence of VX-445 effect on BRET between GB1-Rluc and PRAF2-YFP. </a:t>
            </a:r>
            <a:r>
              <a:rPr lang="en-US" sz="1200" dirty="0" smtClean="0">
                <a:latin typeface="Arial"/>
                <a:cs typeface="Arial"/>
              </a:rPr>
              <a:t>The GB1 subunit of the GABA</a:t>
            </a:r>
            <a:r>
              <a:rPr lang="en-US" sz="1200" baseline="-25000" dirty="0" smtClean="0">
                <a:latin typeface="Arial"/>
                <a:cs typeface="Arial"/>
              </a:rPr>
              <a:t>B</a:t>
            </a:r>
            <a:r>
              <a:rPr lang="en-US" sz="1200" dirty="0" smtClean="0">
                <a:latin typeface="Arial"/>
                <a:cs typeface="Arial"/>
              </a:rPr>
              <a:t> receptor is retained in the ER by PRAF2 in the absence of the GB2 subunit. Previous studies demonstrated the proximity of these proteins in saturation BRET experiments [</a:t>
            </a:r>
            <a:r>
              <a:rPr lang="en-US" sz="1200" dirty="0" err="1" smtClean="0">
                <a:latin typeface="Arial"/>
                <a:cs typeface="Arial"/>
              </a:rPr>
              <a:t>Doly</a:t>
            </a:r>
            <a:r>
              <a:rPr lang="en-US" sz="1200" dirty="0" smtClean="0">
                <a:latin typeface="Arial"/>
                <a:cs typeface="Arial"/>
              </a:rPr>
              <a:t> S, </a:t>
            </a:r>
            <a:r>
              <a:rPr lang="en-US" sz="1200" dirty="0" err="1" smtClean="0">
                <a:latin typeface="Arial"/>
                <a:cs typeface="Arial"/>
              </a:rPr>
              <a:t>Shirvani</a:t>
            </a:r>
            <a:r>
              <a:rPr lang="en-US" sz="1200" dirty="0" smtClean="0">
                <a:latin typeface="Arial"/>
                <a:cs typeface="Arial"/>
              </a:rPr>
              <a:t> H, </a:t>
            </a:r>
            <a:r>
              <a:rPr lang="en-US" sz="1200" dirty="0" err="1" smtClean="0">
                <a:latin typeface="Arial"/>
                <a:cs typeface="Arial"/>
              </a:rPr>
              <a:t>Gäta</a:t>
            </a:r>
            <a:r>
              <a:rPr lang="en-US" sz="1200" dirty="0" smtClean="0">
                <a:latin typeface="Arial"/>
                <a:cs typeface="Arial"/>
              </a:rPr>
              <a:t> G, </a:t>
            </a:r>
            <a:r>
              <a:rPr lang="en-US" sz="1200" dirty="0" err="1" smtClean="0">
                <a:latin typeface="Arial"/>
                <a:cs typeface="Arial"/>
              </a:rPr>
              <a:t>Meye</a:t>
            </a:r>
            <a:r>
              <a:rPr lang="en-US" sz="1200" dirty="0" smtClean="0">
                <a:latin typeface="Arial"/>
                <a:cs typeface="Arial"/>
              </a:rPr>
              <a:t> FJ, </a:t>
            </a:r>
            <a:r>
              <a:rPr lang="en-US" sz="1200" dirty="0" err="1" smtClean="0">
                <a:latin typeface="Arial"/>
                <a:cs typeface="Arial"/>
              </a:rPr>
              <a:t>Emerit</a:t>
            </a:r>
            <a:r>
              <a:rPr lang="en-US" sz="1200" dirty="0" smtClean="0">
                <a:latin typeface="Arial"/>
                <a:cs typeface="Arial"/>
              </a:rPr>
              <a:t> MB, </a:t>
            </a:r>
            <a:r>
              <a:rPr lang="en-US" sz="1200" dirty="0" err="1" smtClean="0">
                <a:latin typeface="Arial"/>
                <a:cs typeface="Arial"/>
              </a:rPr>
              <a:t>Enslen</a:t>
            </a:r>
            <a:r>
              <a:rPr lang="en-US" sz="1200" dirty="0" smtClean="0">
                <a:latin typeface="Arial"/>
                <a:cs typeface="Arial"/>
              </a:rPr>
              <a:t> H, </a:t>
            </a:r>
            <a:r>
              <a:rPr lang="en-US" sz="1200" dirty="0" err="1" smtClean="0">
                <a:latin typeface="Arial"/>
                <a:cs typeface="Arial"/>
              </a:rPr>
              <a:t>Achour</a:t>
            </a:r>
            <a:r>
              <a:rPr lang="en-US" sz="1200" dirty="0" smtClean="0">
                <a:latin typeface="Arial"/>
                <a:cs typeface="Arial"/>
              </a:rPr>
              <a:t> L, </a:t>
            </a:r>
            <a:r>
              <a:rPr lang="en-US" sz="1200" dirty="0" err="1" smtClean="0">
                <a:latin typeface="Arial"/>
                <a:cs typeface="Arial"/>
              </a:rPr>
              <a:t>Pardo</a:t>
            </a:r>
            <a:r>
              <a:rPr lang="en-US" sz="1200" dirty="0" smtClean="0">
                <a:latin typeface="Arial"/>
                <a:cs typeface="Arial"/>
              </a:rPr>
              <a:t>-Lopez L, Yang SK, Armand V, </a:t>
            </a:r>
            <a:r>
              <a:rPr lang="en-US" sz="1200" dirty="0" err="1" smtClean="0">
                <a:latin typeface="Arial"/>
                <a:cs typeface="Arial"/>
              </a:rPr>
              <a:t>Gardette</a:t>
            </a:r>
            <a:r>
              <a:rPr lang="en-US" sz="1200" dirty="0" smtClean="0">
                <a:latin typeface="Arial"/>
                <a:cs typeface="Arial"/>
              </a:rPr>
              <a:t> R, </a:t>
            </a:r>
            <a:r>
              <a:rPr lang="en-US" sz="1200" dirty="0" err="1" smtClean="0">
                <a:latin typeface="Arial"/>
                <a:cs typeface="Arial"/>
              </a:rPr>
              <a:t>Giros</a:t>
            </a:r>
            <a:r>
              <a:rPr lang="en-US" sz="1200" dirty="0" smtClean="0">
                <a:latin typeface="Arial"/>
                <a:cs typeface="Arial"/>
              </a:rPr>
              <a:t> Bet al (2016) GABAB receptor cell surface export is controlled by an endoplasmic reticulum gatekeeper </a:t>
            </a:r>
            <a:r>
              <a:rPr lang="en-US" sz="1200" dirty="0" err="1" smtClean="0">
                <a:latin typeface="Arial"/>
                <a:cs typeface="Arial"/>
              </a:rPr>
              <a:t>Mol</a:t>
            </a:r>
            <a:r>
              <a:rPr lang="en-US" sz="1200" dirty="0" smtClean="0">
                <a:latin typeface="Arial"/>
                <a:cs typeface="Arial"/>
              </a:rPr>
              <a:t> Psychiatry 21: 480-490.] </a:t>
            </a:r>
            <a:r>
              <a:rPr lang="en-US" sz="1200" dirty="0" err="1" smtClean="0">
                <a:latin typeface="Arial"/>
                <a:cs typeface="Arial"/>
              </a:rPr>
              <a:t>Preincubation</a:t>
            </a:r>
            <a:r>
              <a:rPr lang="en-US" sz="1200" dirty="0" smtClean="0">
                <a:latin typeface="Arial"/>
                <a:cs typeface="Arial"/>
              </a:rPr>
              <a:t> of cells with VX-445 did not change significantly </a:t>
            </a:r>
            <a:r>
              <a:rPr lang="en-US" sz="1200" dirty="0" err="1" smtClean="0">
                <a:latin typeface="Arial"/>
                <a:cs typeface="Arial"/>
              </a:rPr>
              <a:t>BRET</a:t>
            </a:r>
            <a:r>
              <a:rPr lang="en-US" sz="1200" baseline="-25000" dirty="0" err="1" smtClean="0">
                <a:latin typeface="Arial"/>
                <a:cs typeface="Arial"/>
              </a:rPr>
              <a:t>max</a:t>
            </a:r>
            <a:r>
              <a:rPr lang="en-US" sz="1200" dirty="0" smtClean="0">
                <a:latin typeface="Arial"/>
                <a:cs typeface="Arial"/>
              </a:rPr>
              <a:t> and BRET</a:t>
            </a:r>
            <a:r>
              <a:rPr lang="en-US" sz="1200" baseline="-25000" dirty="0" smtClean="0">
                <a:latin typeface="Arial"/>
                <a:cs typeface="Arial"/>
              </a:rPr>
              <a:t>50</a:t>
            </a:r>
            <a:r>
              <a:rPr lang="en-US" sz="1200" dirty="0" smtClean="0">
                <a:latin typeface="Arial"/>
                <a:cs typeface="Arial"/>
              </a:rPr>
              <a:t> values (862±37 and 3.08±0.58, respectively, for control DMSO; 814±31 and 2.83±0.41respectively, for VX-445). The selectivity of VX-445 for CFTR confirms that VX-445 interacts with the transporter rather than with PRAF2.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29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ALEXAN~1\AppData\Local\Temp\image_NBD1_VX4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1" y="302689"/>
            <a:ext cx="6400588" cy="4709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45588" y="5217067"/>
            <a:ext cx="5508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Arial"/>
                <a:cs typeface="Arial"/>
              </a:rPr>
              <a:t>Supplementary Fig. 7</a:t>
            </a:r>
            <a:r>
              <a:rPr lang="en-US" sz="1200" b="1" dirty="0" smtClean="0">
                <a:latin typeface="Arial"/>
                <a:cs typeface="Arial"/>
              </a:rPr>
              <a:t>: VX</a:t>
            </a:r>
            <a:r>
              <a:rPr lang="en-US" sz="1200" b="1" dirty="0">
                <a:latin typeface="Arial"/>
                <a:cs typeface="Arial"/>
              </a:rPr>
              <a:t>-</a:t>
            </a:r>
            <a:r>
              <a:rPr lang="en-US" sz="1200" b="1" dirty="0" smtClean="0">
                <a:latin typeface="Arial"/>
                <a:cs typeface="Arial"/>
              </a:rPr>
              <a:t>445 binding site on NBD1 relatively to the RXR and LL motifs involved in the  interaction with PRAF2.</a:t>
            </a:r>
          </a:p>
          <a:p>
            <a:pPr algn="just"/>
            <a:r>
              <a:rPr lang="en-US" sz="1200" dirty="0" smtClean="0">
                <a:latin typeface="Arial"/>
                <a:cs typeface="Arial"/>
              </a:rPr>
              <a:t>The position of VX-445 within its proposed NBD1 binding site [</a:t>
            </a:r>
            <a:r>
              <a:rPr lang="en-US" sz="1200" dirty="0" err="1" smtClean="0">
                <a:latin typeface="Arial"/>
                <a:cs typeface="Arial"/>
              </a:rPr>
              <a:t>Baatallah</a:t>
            </a:r>
            <a:r>
              <a:rPr lang="en-US" sz="1200" dirty="0" smtClean="0">
                <a:latin typeface="Arial"/>
                <a:cs typeface="Arial"/>
              </a:rPr>
              <a:t> N, </a:t>
            </a:r>
            <a:r>
              <a:rPr lang="en-US" sz="1200" dirty="0" err="1" smtClean="0">
                <a:latin typeface="Arial"/>
                <a:cs typeface="Arial"/>
              </a:rPr>
              <a:t>Elbahnsi</a:t>
            </a:r>
            <a:r>
              <a:rPr lang="en-US" sz="1200" dirty="0" smtClean="0">
                <a:latin typeface="Arial"/>
                <a:cs typeface="Arial"/>
              </a:rPr>
              <a:t> A, </a:t>
            </a:r>
            <a:r>
              <a:rPr lang="en-US" sz="1200" dirty="0" err="1" smtClean="0">
                <a:latin typeface="Arial"/>
                <a:cs typeface="Arial"/>
              </a:rPr>
              <a:t>Mornon</a:t>
            </a:r>
            <a:r>
              <a:rPr lang="en-US" sz="1200" dirty="0" smtClean="0">
                <a:latin typeface="Arial"/>
                <a:cs typeface="Arial"/>
              </a:rPr>
              <a:t> JP, Chevalier B, </a:t>
            </a:r>
            <a:r>
              <a:rPr lang="en-US" sz="1200" dirty="0" err="1" smtClean="0">
                <a:latin typeface="Arial"/>
                <a:cs typeface="Arial"/>
              </a:rPr>
              <a:t>Pranke</a:t>
            </a:r>
            <a:r>
              <a:rPr lang="en-US" sz="1200" dirty="0" smtClean="0">
                <a:latin typeface="Arial"/>
                <a:cs typeface="Arial"/>
              </a:rPr>
              <a:t> I, </a:t>
            </a:r>
            <a:r>
              <a:rPr lang="en-US" sz="1200" dirty="0" err="1" smtClean="0">
                <a:latin typeface="Arial"/>
                <a:cs typeface="Arial"/>
              </a:rPr>
              <a:t>Servel</a:t>
            </a:r>
            <a:r>
              <a:rPr lang="en-US" sz="1200" dirty="0" smtClean="0">
                <a:latin typeface="Arial"/>
                <a:cs typeface="Arial"/>
              </a:rPr>
              <a:t> N, </a:t>
            </a:r>
            <a:r>
              <a:rPr lang="en-US" sz="1200" dirty="0" err="1" smtClean="0">
                <a:latin typeface="Arial"/>
                <a:cs typeface="Arial"/>
              </a:rPr>
              <a:t>Zelli</a:t>
            </a:r>
            <a:r>
              <a:rPr lang="en-US" sz="1200" dirty="0" smtClean="0">
                <a:latin typeface="Arial"/>
                <a:cs typeface="Arial"/>
              </a:rPr>
              <a:t> R, </a:t>
            </a:r>
            <a:r>
              <a:rPr lang="en-US" sz="1200" dirty="0" err="1" smtClean="0">
                <a:latin typeface="Arial"/>
                <a:cs typeface="Arial"/>
              </a:rPr>
              <a:t>Décout</a:t>
            </a:r>
            <a:r>
              <a:rPr lang="en-US" sz="1200" dirty="0" smtClean="0">
                <a:latin typeface="Arial"/>
                <a:cs typeface="Arial"/>
              </a:rPr>
              <a:t> JL, Edelman A, </a:t>
            </a:r>
            <a:r>
              <a:rPr lang="en-US" sz="1200" dirty="0" err="1" smtClean="0">
                <a:latin typeface="Arial"/>
                <a:cs typeface="Arial"/>
              </a:rPr>
              <a:t>Sermet-Gaudelus</a:t>
            </a:r>
            <a:r>
              <a:rPr lang="en-US" sz="1200" dirty="0" smtClean="0">
                <a:latin typeface="Arial"/>
                <a:cs typeface="Arial"/>
              </a:rPr>
              <a:t> I, </a:t>
            </a:r>
            <a:r>
              <a:rPr lang="en-US" sz="1200" dirty="0" err="1" smtClean="0">
                <a:latin typeface="Arial"/>
                <a:cs typeface="Arial"/>
              </a:rPr>
              <a:t>Callebaut</a:t>
            </a:r>
            <a:r>
              <a:rPr lang="en-US" sz="1200" dirty="0" smtClean="0">
                <a:latin typeface="Arial"/>
                <a:cs typeface="Arial"/>
              </a:rPr>
              <a:t> I, </a:t>
            </a:r>
            <a:r>
              <a:rPr lang="en-US" sz="1200" dirty="0" err="1" smtClean="0">
                <a:latin typeface="Arial"/>
                <a:cs typeface="Arial"/>
              </a:rPr>
              <a:t>Hinzpeter</a:t>
            </a:r>
            <a:r>
              <a:rPr lang="en-US" sz="1200" dirty="0" smtClean="0">
                <a:latin typeface="Arial"/>
                <a:cs typeface="Arial"/>
              </a:rPr>
              <a:t> A (2021) Pharmacological chaperones improve intra-domain stability and inter-domain assembly via distinct binding sites to rescue </a:t>
            </a:r>
            <a:r>
              <a:rPr lang="en-US" sz="1200" dirty="0" err="1" smtClean="0">
                <a:latin typeface="Arial"/>
                <a:cs typeface="Arial"/>
              </a:rPr>
              <a:t>misfolded</a:t>
            </a:r>
            <a:r>
              <a:rPr lang="en-US" sz="1200" dirty="0" smtClean="0">
                <a:latin typeface="Arial"/>
                <a:cs typeface="Arial"/>
              </a:rPr>
              <a:t> CFTR. Cell </a:t>
            </a:r>
            <a:r>
              <a:rPr lang="en-US" sz="1200" dirty="0" err="1" smtClean="0">
                <a:latin typeface="Arial"/>
                <a:cs typeface="Arial"/>
              </a:rPr>
              <a:t>Mol</a:t>
            </a:r>
            <a:r>
              <a:rPr lang="en-US" sz="1200" dirty="0" smtClean="0">
                <a:latin typeface="Arial"/>
                <a:cs typeface="Arial"/>
              </a:rPr>
              <a:t> Life </a:t>
            </a:r>
            <a:r>
              <a:rPr lang="en-US" sz="1200" dirty="0" err="1" smtClean="0">
                <a:latin typeface="Arial"/>
                <a:cs typeface="Arial"/>
              </a:rPr>
              <a:t>Sci</a:t>
            </a:r>
            <a:r>
              <a:rPr lang="en-US" sz="1200" dirty="0" smtClean="0">
                <a:latin typeface="Arial"/>
                <a:cs typeface="Arial"/>
              </a:rPr>
              <a:t> 78: 7813-7829] is shown. RXR and LL motifs are in green. These motifs are relatively distant from the drug binding site, suggesting a possible allosteric inhibiting effect of VX-445 on PRAF2 – NBD1 interaction.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608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7607</TotalTime>
  <Words>1328</Words>
  <Application>Microsoft Macintosh PowerPoint</Application>
  <PresentationFormat>Présentation à l'écran (4:3)</PresentationFormat>
  <Paragraphs>121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institut cochin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stefano marullo</dc:creator>
  <cp:lastModifiedBy>stefano marullo</cp:lastModifiedBy>
  <cp:revision>192</cp:revision>
  <cp:lastPrinted>2022-04-20T11:25:03Z</cp:lastPrinted>
  <dcterms:created xsi:type="dcterms:W3CDTF">2021-08-19T09:47:53Z</dcterms:created>
  <dcterms:modified xsi:type="dcterms:W3CDTF">2022-09-08T11:30:53Z</dcterms:modified>
</cp:coreProperties>
</file>