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73" r:id="rId4"/>
    <p:sldId id="259" r:id="rId5"/>
    <p:sldId id="268" r:id="rId6"/>
    <p:sldId id="269" r:id="rId7"/>
    <p:sldId id="272" r:id="rId8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CC"/>
    <a:srgbClr val="30FF44"/>
    <a:srgbClr val="66FF66"/>
    <a:srgbClr val="21FF80"/>
    <a:srgbClr val="400080"/>
    <a:srgbClr val="FD8008"/>
    <a:srgbClr val="108080"/>
    <a:srgbClr val="0F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70" autoAdjust="0"/>
  </p:normalViewPr>
  <p:slideViewPr>
    <p:cSldViewPr snapToGrid="0" snapToObjects="1">
      <p:cViewPr>
        <p:scale>
          <a:sx n="100" d="100"/>
          <a:sy n="100" d="100"/>
        </p:scale>
        <p:origin x="-1784" y="3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54A0-2DB1-8D44-8BD6-36D7567247D0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B624E-3A93-8143-841A-FF308BB623F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81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B624E-3A93-8143-841A-FF308BB623F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79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015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64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38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62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61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04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52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41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84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73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4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377A5-1B9C-824F-A901-2A1E531D286D}" type="datetimeFigureOut">
              <a:rPr lang="fr-FR" smtClean="0"/>
              <a:t>08/09/22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BFA29-3E57-CB45-AAF5-C7357F398AC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2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21.jpeg"/><Relationship Id="rId13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microsoft.com/office/2007/relationships/hdphoto" Target="../media/hdphoto1.wdp"/><Relationship Id="rId8" Type="http://schemas.openxmlformats.org/officeDocument/2006/relationships/image" Target="../media/image19.jpeg"/><Relationship Id="rId9" Type="http://schemas.microsoft.com/office/2007/relationships/hdphoto" Target="../media/hdphoto2.wdp"/><Relationship Id="rId10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33.tiff"/><Relationship Id="rId5" Type="http://schemas.openxmlformats.org/officeDocument/2006/relationships/image" Target="../media/image34.emf"/><Relationship Id="rId6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tiff"/><Relationship Id="rId7" Type="http://schemas.openxmlformats.org/officeDocument/2006/relationships/image" Target="../media/image41.emf"/><Relationship Id="rId8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661" y="3014160"/>
            <a:ext cx="3052445" cy="21932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97" y="638456"/>
            <a:ext cx="4229100" cy="2108200"/>
          </a:xfrm>
          <a:prstGeom prst="rect">
            <a:avLst/>
          </a:prstGeom>
        </p:spPr>
      </p:pic>
      <p:sp>
        <p:nvSpPr>
          <p:cNvPr id="14" name="TextBox 66">
            <a:extLst>
              <a:ext uri="{FF2B5EF4-FFF2-40B4-BE49-F238E27FC236}">
                <a16:creationId xmlns="" xmlns:a16="http://schemas.microsoft.com/office/drawing/2014/main" id="{245445D2-00B2-234A-B990-45A24A558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97" y="490188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67">
            <a:extLst>
              <a:ext uri="{FF2B5EF4-FFF2-40B4-BE49-F238E27FC236}">
                <a16:creationId xmlns="" xmlns:a16="http://schemas.microsoft.com/office/drawing/2014/main" id="{4811301E-1721-F84A-BD0B-20F9C6259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503" y="451112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9">
            <a:extLst>
              <a:ext uri="{FF2B5EF4-FFF2-40B4-BE49-F238E27FC236}">
                <a16:creationId xmlns="" xmlns:a16="http://schemas.microsoft.com/office/drawing/2014/main" id="{CF813A53-7B02-2041-8CB6-FCC3DC59F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97" y="2819512"/>
            <a:ext cx="287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70">
            <a:extLst>
              <a:ext uri="{FF2B5EF4-FFF2-40B4-BE49-F238E27FC236}">
                <a16:creationId xmlns="" xmlns:a16="http://schemas.microsoft.com/office/drawing/2014/main" id="{2A2B0DF4-9B66-FB44-B0E4-9BEC16852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890" y="2849805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71">
            <a:extLst>
              <a:ext uri="{FF2B5EF4-FFF2-40B4-BE49-F238E27FC236}">
                <a16:creationId xmlns="" xmlns:a16="http://schemas.microsoft.com/office/drawing/2014/main" id="{96DDD41A-1021-7444-9D25-3FE480211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97" y="5361146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72">
            <a:extLst>
              <a:ext uri="{FF2B5EF4-FFF2-40B4-BE49-F238E27FC236}">
                <a16:creationId xmlns="" xmlns:a16="http://schemas.microsoft.com/office/drawing/2014/main" id="{CBBE7EF7-2141-D24D-A17D-158FD20F4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182" y="5361146"/>
            <a:ext cx="2487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BB7C156-FF32-F041-AD5A-014C42AAF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065" y="874887"/>
            <a:ext cx="1882139" cy="163829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435600" y="8298934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  <a:latin typeface="Arial"/>
                <a:cs typeface="Arial"/>
              </a:rPr>
              <a:t>Figure 1</a:t>
            </a:r>
            <a:endParaRPr lang="fr-FR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392" y="5643060"/>
            <a:ext cx="3727450" cy="2470150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4036468" y="5699561"/>
            <a:ext cx="2705100" cy="2459668"/>
            <a:chOff x="4011067" y="5682627"/>
            <a:chExt cx="2705100" cy="245966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1067" y="5932495"/>
              <a:ext cx="2705100" cy="2209800"/>
            </a:xfrm>
            <a:prstGeom prst="rect">
              <a:avLst/>
            </a:prstGeom>
          </p:spPr>
        </p:pic>
        <p:grpSp>
          <p:nvGrpSpPr>
            <p:cNvPr id="121" name="Grouper 120"/>
            <p:cNvGrpSpPr/>
            <p:nvPr/>
          </p:nvGrpSpPr>
          <p:grpSpPr>
            <a:xfrm>
              <a:off x="4699000" y="5830381"/>
              <a:ext cx="1219200" cy="474662"/>
              <a:chOff x="4699000" y="5254625"/>
              <a:chExt cx="1219200" cy="474662"/>
            </a:xfrm>
          </p:grpSpPr>
          <p:cxnSp>
            <p:nvCxnSpPr>
              <p:cNvPr id="110" name="Connecteur droit 109"/>
              <p:cNvCxnSpPr/>
              <p:nvPr/>
            </p:nvCxnSpPr>
            <p:spPr>
              <a:xfrm flipH="1">
                <a:off x="4699000" y="5395912"/>
                <a:ext cx="1219200" cy="635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flipV="1">
                <a:off x="4702175" y="5399087"/>
                <a:ext cx="0" cy="33020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 flipV="1">
                <a:off x="5013325" y="5399087"/>
                <a:ext cx="0" cy="63499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 flipV="1">
                <a:off x="5318125" y="5395912"/>
                <a:ext cx="0" cy="63499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 flipV="1">
                <a:off x="5622925" y="5395912"/>
                <a:ext cx="0" cy="63499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/>
              <p:cNvCxnSpPr/>
              <p:nvPr/>
            </p:nvCxnSpPr>
            <p:spPr>
              <a:xfrm flipV="1">
                <a:off x="5915025" y="5395912"/>
                <a:ext cx="0" cy="63499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ZoneTexte 116"/>
              <p:cNvSpPr txBox="1"/>
              <p:nvPr/>
            </p:nvSpPr>
            <p:spPr>
              <a:xfrm>
                <a:off x="5273675" y="5254625"/>
                <a:ext cx="4042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smtClean="0">
                    <a:latin typeface="Arial"/>
                    <a:cs typeface="Arial"/>
                  </a:rPr>
                  <a:t>****</a:t>
                </a:r>
                <a:endParaRPr lang="fr-FR" sz="11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120" name="Grouper 119"/>
            <p:cNvGrpSpPr/>
            <p:nvPr/>
          </p:nvGrpSpPr>
          <p:grpSpPr>
            <a:xfrm>
              <a:off x="4806950" y="5682627"/>
              <a:ext cx="1219200" cy="477954"/>
              <a:chOff x="4806950" y="5106871"/>
              <a:chExt cx="1219200" cy="477954"/>
            </a:xfrm>
          </p:grpSpPr>
          <p:cxnSp>
            <p:nvCxnSpPr>
              <p:cNvPr id="95" name="Connecteur droit 94"/>
              <p:cNvCxnSpPr/>
              <p:nvPr/>
            </p:nvCxnSpPr>
            <p:spPr>
              <a:xfrm flipH="1">
                <a:off x="4806950" y="5251450"/>
                <a:ext cx="1219200" cy="6350"/>
              </a:xfrm>
              <a:prstGeom prst="line">
                <a:avLst/>
              </a:prstGeom>
              <a:ln w="6350" cmpd="sng">
                <a:solidFill>
                  <a:srgbClr val="0F8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/>
              <p:cNvCxnSpPr/>
              <p:nvPr/>
            </p:nvCxnSpPr>
            <p:spPr>
              <a:xfrm flipV="1">
                <a:off x="4810125" y="5254625"/>
                <a:ext cx="0" cy="330200"/>
              </a:xfrm>
              <a:prstGeom prst="line">
                <a:avLst/>
              </a:prstGeom>
              <a:ln w="6350" cmpd="sng">
                <a:solidFill>
                  <a:srgbClr val="0F8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/>
              <p:cNvCxnSpPr/>
              <p:nvPr/>
            </p:nvCxnSpPr>
            <p:spPr>
              <a:xfrm flipV="1">
                <a:off x="5121275" y="5251450"/>
                <a:ext cx="0" cy="63499"/>
              </a:xfrm>
              <a:prstGeom prst="line">
                <a:avLst/>
              </a:prstGeom>
              <a:ln w="6350" cmpd="sng">
                <a:solidFill>
                  <a:srgbClr val="0F8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 flipV="1">
                <a:off x="5426075" y="5251450"/>
                <a:ext cx="0" cy="63499"/>
              </a:xfrm>
              <a:prstGeom prst="line">
                <a:avLst/>
              </a:prstGeom>
              <a:ln w="6350" cmpd="sng">
                <a:solidFill>
                  <a:srgbClr val="0F8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 flipV="1">
                <a:off x="5730875" y="5251450"/>
                <a:ext cx="0" cy="63499"/>
              </a:xfrm>
              <a:prstGeom prst="line">
                <a:avLst/>
              </a:prstGeom>
              <a:ln w="6350" cmpd="sng">
                <a:solidFill>
                  <a:srgbClr val="0F8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 flipV="1">
                <a:off x="6022975" y="5248275"/>
                <a:ext cx="0" cy="63499"/>
              </a:xfrm>
              <a:prstGeom prst="line">
                <a:avLst/>
              </a:prstGeom>
              <a:ln w="6350" cmpd="sng">
                <a:solidFill>
                  <a:srgbClr val="0F8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ZoneTexte 118"/>
              <p:cNvSpPr txBox="1"/>
              <p:nvPr/>
            </p:nvSpPr>
            <p:spPr>
              <a:xfrm>
                <a:off x="5378450" y="5106871"/>
                <a:ext cx="40425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smtClean="0">
                    <a:solidFill>
                      <a:srgbClr val="0F80FF"/>
                    </a:solidFill>
                    <a:latin typeface="Arial"/>
                    <a:cs typeface="Arial"/>
                  </a:rPr>
                  <a:t>****</a:t>
                </a:r>
                <a:endParaRPr lang="fr-FR" sz="1100" dirty="0">
                  <a:solidFill>
                    <a:srgbClr val="0F80FF"/>
                  </a:solidFill>
                  <a:latin typeface="Arial"/>
                  <a:cs typeface="Arial"/>
                </a:endParaRPr>
              </a:p>
            </p:txBody>
          </p:sp>
        </p:grp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41" y="3014160"/>
            <a:ext cx="324104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8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age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488" y="2760044"/>
            <a:ext cx="2235200" cy="192087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597148"/>
            <a:ext cx="3967480" cy="232600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35600" y="8438634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  <a:latin typeface="Arial"/>
                <a:cs typeface="Arial"/>
              </a:rPr>
              <a:t>Figure 2</a:t>
            </a:r>
            <a:endParaRPr lang="fr-FR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="" xmlns:a16="http://schemas.microsoft.com/office/drawing/2014/main" id="{DAD10C6C-28F5-9D49-AAA7-E29A89D4C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70" y="349936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3">
            <a:extLst>
              <a:ext uri="{FF2B5EF4-FFF2-40B4-BE49-F238E27FC236}">
                <a16:creationId xmlns="" xmlns:a16="http://schemas.microsoft.com/office/drawing/2014/main" id="{1FE6F374-AFD7-254C-B556-0E6AF501E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91" y="2542140"/>
            <a:ext cx="2872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5">
            <a:extLst>
              <a:ext uri="{FF2B5EF4-FFF2-40B4-BE49-F238E27FC236}">
                <a16:creationId xmlns="" xmlns:a16="http://schemas.microsoft.com/office/drawing/2014/main" id="{F66E8851-4F39-3942-AE6F-5E9D8B695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91" y="5122047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36">
            <a:extLst>
              <a:ext uri="{FF2B5EF4-FFF2-40B4-BE49-F238E27FC236}">
                <a16:creationId xmlns="" xmlns:a16="http://schemas.microsoft.com/office/drawing/2014/main" id="{A75DFB0F-CD08-D142-B68A-B93647D65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408" y="5122047"/>
            <a:ext cx="2487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34">
            <a:extLst>
              <a:ext uri="{FF2B5EF4-FFF2-40B4-BE49-F238E27FC236}">
                <a16:creationId xmlns="" xmlns:a16="http://schemas.microsoft.com/office/drawing/2014/main" id="{F5E2F6EB-88B8-5C48-944E-71A205B06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0512" y="2542140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er 8"/>
          <p:cNvGrpSpPr>
            <a:grpSpLocks noChangeAspect="1"/>
          </p:cNvGrpSpPr>
          <p:nvPr/>
        </p:nvGrpSpPr>
        <p:grpSpPr>
          <a:xfrm>
            <a:off x="914655" y="5361071"/>
            <a:ext cx="1956063" cy="899662"/>
            <a:chOff x="2311651" y="3063676"/>
            <a:chExt cx="2445080" cy="1124578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2311651" y="3082726"/>
              <a:ext cx="2065616" cy="577850"/>
            </a:xfrm>
            <a:prstGeom prst="roundRect">
              <a:avLst/>
            </a:prstGeom>
            <a:noFill/>
            <a:ln w="76200" cmpd="sng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" name="Grouper 18"/>
            <p:cNvGrpSpPr/>
            <p:nvPr/>
          </p:nvGrpSpPr>
          <p:grpSpPr>
            <a:xfrm>
              <a:off x="3148479" y="3543660"/>
              <a:ext cx="254000" cy="438150"/>
              <a:chOff x="2768600" y="2120900"/>
              <a:chExt cx="254000" cy="438150"/>
            </a:xfrm>
          </p:grpSpPr>
          <p:cxnSp>
            <p:nvCxnSpPr>
              <p:cNvPr id="20" name="Connecteur droit 19"/>
              <p:cNvCxnSpPr/>
              <p:nvPr/>
            </p:nvCxnSpPr>
            <p:spPr>
              <a:xfrm flipV="1">
                <a:off x="2813050" y="2120900"/>
                <a:ext cx="0" cy="279400"/>
              </a:xfrm>
              <a:prstGeom prst="line">
                <a:avLst/>
              </a:prstGeom>
              <a:ln w="38100" cmpd="sng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flipV="1">
                <a:off x="2870200" y="2120900"/>
                <a:ext cx="0" cy="279400"/>
              </a:xfrm>
              <a:prstGeom prst="line">
                <a:avLst/>
              </a:prstGeom>
              <a:ln w="38100" cmpd="sng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2927350" y="2120900"/>
                <a:ext cx="0" cy="279400"/>
              </a:xfrm>
              <a:prstGeom prst="line">
                <a:avLst/>
              </a:prstGeom>
              <a:ln w="38100" cmpd="sng">
                <a:solidFill>
                  <a:srgbClr val="E46C0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V="1">
                <a:off x="2984500" y="2127250"/>
                <a:ext cx="0" cy="279400"/>
              </a:xfrm>
              <a:prstGeom prst="line">
                <a:avLst/>
              </a:prstGeom>
              <a:ln w="38100" cmpd="sng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en arc 26"/>
              <p:cNvCxnSpPr/>
              <p:nvPr/>
            </p:nvCxnSpPr>
            <p:spPr>
              <a:xfrm rot="5400000">
                <a:off x="2708275" y="2460625"/>
                <a:ext cx="158750" cy="38100"/>
              </a:xfrm>
              <a:prstGeom prst="curvedConnector3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en arc 27"/>
              <p:cNvCxnSpPr/>
              <p:nvPr/>
            </p:nvCxnSpPr>
            <p:spPr>
              <a:xfrm rot="16200000" flipH="1">
                <a:off x="2924175" y="2454274"/>
                <a:ext cx="158750" cy="38100"/>
              </a:xfrm>
              <a:prstGeom prst="curvedConnector3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28"/>
            <p:cNvSpPr txBox="1"/>
            <p:nvPr/>
          </p:nvSpPr>
          <p:spPr>
            <a:xfrm>
              <a:off x="2339799" y="3063676"/>
              <a:ext cx="86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"/>
                  <a:cs typeface="Arial"/>
                </a:rPr>
                <a:t>ER lumen</a:t>
              </a:r>
              <a:endParaRPr lang="fr-FR" sz="1200" dirty="0">
                <a:latin typeface="Arial"/>
                <a:cs typeface="Arial"/>
              </a:endParaRPr>
            </a:p>
          </p:txBody>
        </p:sp>
        <p:sp>
          <p:nvSpPr>
            <p:cNvPr id="30" name="Losange 29"/>
            <p:cNvSpPr/>
            <p:nvPr/>
          </p:nvSpPr>
          <p:spPr>
            <a:xfrm rot="5400000">
              <a:off x="3351679" y="3985841"/>
              <a:ext cx="101600" cy="67734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51297" y="3308190"/>
              <a:ext cx="79756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rgbClr val="FF6600"/>
                  </a:solidFill>
                  <a:latin typeface="Arial"/>
                  <a:cs typeface="Arial"/>
                </a:rPr>
                <a:t>PRAF2</a:t>
              </a:r>
              <a:r>
                <a:rPr lang="fr-FR" sz="1000" dirty="0" smtClean="0">
                  <a:latin typeface="Arial"/>
                  <a:cs typeface="Arial"/>
                </a:rPr>
                <a:t>-</a:t>
              </a:r>
              <a:r>
                <a:rPr lang="fr-FR" sz="1000" dirty="0" smtClean="0">
                  <a:solidFill>
                    <a:srgbClr val="FF0000"/>
                  </a:solidFill>
                  <a:latin typeface="Arial"/>
                  <a:cs typeface="Arial"/>
                </a:rPr>
                <a:t>V5</a:t>
              </a:r>
              <a:endParaRPr lang="fr-FR" sz="10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grpSp>
          <p:nvGrpSpPr>
            <p:cNvPr id="32" name="Grouper 31"/>
            <p:cNvGrpSpPr/>
            <p:nvPr/>
          </p:nvGrpSpPr>
          <p:grpSpPr>
            <a:xfrm>
              <a:off x="3865381" y="3613514"/>
              <a:ext cx="137160" cy="268553"/>
              <a:chOff x="5219941" y="3702407"/>
              <a:chExt cx="137160" cy="268553"/>
            </a:xfrm>
          </p:grpSpPr>
          <p:sp>
            <p:nvSpPr>
              <p:cNvPr id="33" name="Ellipse 32"/>
              <p:cNvSpPr>
                <a:spLocks noChangeAspect="1"/>
              </p:cNvSpPr>
              <p:nvPr/>
            </p:nvSpPr>
            <p:spPr>
              <a:xfrm>
                <a:off x="5219941" y="3833800"/>
                <a:ext cx="137160" cy="1371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9050" cmpd="sng">
                <a:solidFill>
                  <a:schemeClr val="accent5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266266" y="3702407"/>
                <a:ext cx="45719" cy="127000"/>
              </a:xfrm>
              <a:prstGeom prst="rect">
                <a:avLst/>
              </a:prstGeom>
              <a:solidFill>
                <a:srgbClr val="66FF6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5" name="Triangle rectangle 34"/>
            <p:cNvSpPr/>
            <p:nvPr/>
          </p:nvSpPr>
          <p:spPr>
            <a:xfrm rot="5400000">
              <a:off x="3949337" y="3533902"/>
              <a:ext cx="65363" cy="98295"/>
            </a:xfrm>
            <a:prstGeom prst="rt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74788" y="3880478"/>
              <a:ext cx="1281943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rgbClr val="0000FF"/>
                  </a:solidFill>
                  <a:latin typeface="Arial"/>
                  <a:cs typeface="Arial"/>
                </a:rPr>
                <a:t>Flag</a:t>
              </a:r>
              <a:r>
                <a:rPr lang="fr-FR" sz="1000" dirty="0" smtClean="0">
                  <a:latin typeface="Arial"/>
                  <a:cs typeface="Arial"/>
                </a:rPr>
                <a:t>-</a:t>
              </a:r>
              <a:r>
                <a:rPr lang="fr-FR" sz="1000" dirty="0" smtClean="0">
                  <a:solidFill>
                    <a:srgbClr val="30FF44"/>
                  </a:solidFill>
                  <a:latin typeface="Arial"/>
                  <a:cs typeface="Arial"/>
                </a:rPr>
                <a:t>C1</a:t>
              </a:r>
              <a:r>
                <a:rPr lang="fr-FR" sz="1000" dirty="0" smtClean="0">
                  <a:latin typeface="Arial"/>
                  <a:cs typeface="Arial"/>
                </a:rPr>
                <a:t>-</a:t>
              </a:r>
              <a:r>
                <a:rPr lang="fr-FR" sz="1000" dirty="0" smtClean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NBD1</a:t>
              </a:r>
              <a:endParaRPr lang="fr-FR" sz="1000" dirty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</p:grpSp>
      <p:pic>
        <p:nvPicPr>
          <p:cNvPr id="85" name="Imag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91" y="365360"/>
            <a:ext cx="2813050" cy="186055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338" y="466958"/>
            <a:ext cx="1941830" cy="2018665"/>
          </a:xfrm>
          <a:prstGeom prst="rect">
            <a:avLst/>
          </a:prstGeom>
        </p:spPr>
      </p:pic>
      <p:sp>
        <p:nvSpPr>
          <p:cNvPr id="7" name="TextBox 32">
            <a:extLst>
              <a:ext uri="{FF2B5EF4-FFF2-40B4-BE49-F238E27FC236}">
                <a16:creationId xmlns="" xmlns:a16="http://schemas.microsoft.com/office/drawing/2014/main" id="{E89576A6-6149-7141-BE5A-D4A7EC0C3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162" y="349936"/>
            <a:ext cx="29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x-non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x-non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5859" y="6264394"/>
            <a:ext cx="2501265" cy="2047240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424" y="5327866"/>
            <a:ext cx="2425700" cy="9461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37" y="6344121"/>
            <a:ext cx="3177540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45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ZoneTexte 59"/>
          <p:cNvSpPr txBox="1"/>
          <p:nvPr/>
        </p:nvSpPr>
        <p:spPr>
          <a:xfrm>
            <a:off x="5626100" y="8622784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90"/>
                </a:solidFill>
                <a:latin typeface="Arial"/>
                <a:cs typeface="Arial"/>
              </a:rPr>
              <a:t>Figure 3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202518" y="91440"/>
            <a:ext cx="82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2180352" y="91440"/>
            <a:ext cx="822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78168" y="299534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3445238" y="2995345"/>
            <a:ext cx="33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xmlns="" id="{9330DA6F-B70B-44CF-8B62-1A37D0D465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16" y="3218018"/>
            <a:ext cx="3377328" cy="3024368"/>
          </a:xfrm>
          <a:prstGeom prst="rect">
            <a:avLst/>
          </a:prstGeom>
        </p:spPr>
      </p:pic>
      <p:grpSp>
        <p:nvGrpSpPr>
          <p:cNvPr id="71" name="Groupe 15">
            <a:extLst>
              <a:ext uri="{FF2B5EF4-FFF2-40B4-BE49-F238E27FC236}">
                <a16:creationId xmlns:a16="http://schemas.microsoft.com/office/drawing/2014/main" xmlns="" id="{000C02F3-77AD-4F3D-A6C3-75C10541A18B}"/>
              </a:ext>
            </a:extLst>
          </p:cNvPr>
          <p:cNvGrpSpPr/>
          <p:nvPr/>
        </p:nvGrpSpPr>
        <p:grpSpPr>
          <a:xfrm>
            <a:off x="26169" y="3173346"/>
            <a:ext cx="3402832" cy="3150029"/>
            <a:chOff x="3385036" y="3276102"/>
            <a:chExt cx="3402832" cy="3150029"/>
          </a:xfrm>
        </p:grpSpPr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xmlns="" id="{84153010-CFFF-4134-9C77-FEC4065A0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7554"/>
            <a:stretch/>
          </p:blipFill>
          <p:spPr>
            <a:xfrm>
              <a:off x="3807451" y="3592110"/>
              <a:ext cx="2950448" cy="2274005"/>
            </a:xfrm>
            <a:prstGeom prst="rect">
              <a:avLst/>
            </a:prstGeom>
          </p:spPr>
        </p:pic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xmlns="" id="{99512612-A071-4C52-AE76-BE9204083A08}"/>
                </a:ext>
              </a:extLst>
            </p:cNvPr>
            <p:cNvSpPr txBox="1"/>
            <p:nvPr/>
          </p:nvSpPr>
          <p:spPr>
            <a:xfrm>
              <a:off x="4910431" y="3276102"/>
              <a:ext cx="18774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b="1" dirty="0">
                  <a:latin typeface="Arial"/>
                  <a:cs typeface="Arial"/>
                </a:rPr>
                <a:t>GO : Cellular Component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5907A8AA-F0AD-4859-A707-60671A264C37}"/>
                </a:ext>
              </a:extLst>
            </p:cNvPr>
            <p:cNvSpPr/>
            <p:nvPr/>
          </p:nvSpPr>
          <p:spPr>
            <a:xfrm>
              <a:off x="3826499" y="4165688"/>
              <a:ext cx="1788372" cy="91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1F39CAA9-508A-4B55-9BE8-58DBB9CB67DD}"/>
                </a:ext>
              </a:extLst>
            </p:cNvPr>
            <p:cNvSpPr/>
            <p:nvPr/>
          </p:nvSpPr>
          <p:spPr>
            <a:xfrm>
              <a:off x="4798896" y="3610477"/>
              <a:ext cx="815975" cy="123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xmlns="" id="{77FD4AFC-4564-4B17-8421-77A2DE1B1F3B}"/>
                </a:ext>
              </a:extLst>
            </p:cNvPr>
            <p:cNvSpPr txBox="1"/>
            <p:nvPr/>
          </p:nvSpPr>
          <p:spPr>
            <a:xfrm>
              <a:off x="4577670" y="3564961"/>
              <a:ext cx="10823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b="1" dirty="0">
                  <a:solidFill>
                    <a:srgbClr val="55AA55"/>
                  </a:solidFill>
                  <a:latin typeface="Arial"/>
                  <a:cs typeface="Arial"/>
                </a:rPr>
                <a:t>COPII </a:t>
              </a:r>
              <a:r>
                <a:rPr lang="fr-FR" sz="800" b="1" dirty="0" err="1">
                  <a:solidFill>
                    <a:srgbClr val="55AA55"/>
                  </a:solidFill>
                  <a:latin typeface="Arial"/>
                  <a:cs typeface="Arial"/>
                </a:rPr>
                <a:t>vesicle</a:t>
              </a:r>
              <a:r>
                <a:rPr lang="fr-FR" sz="800" b="1" dirty="0">
                  <a:solidFill>
                    <a:srgbClr val="55AA55"/>
                  </a:solidFill>
                  <a:latin typeface="Arial"/>
                  <a:cs typeface="Arial"/>
                </a:rPr>
                <a:t> </a:t>
              </a:r>
              <a:r>
                <a:rPr lang="fr-FR" sz="800" b="1" dirty="0" err="1">
                  <a:solidFill>
                    <a:srgbClr val="55AA55"/>
                  </a:solidFill>
                  <a:latin typeface="Arial"/>
                  <a:cs typeface="Arial"/>
                </a:rPr>
                <a:t>coat</a:t>
              </a:r>
              <a:endParaRPr lang="fr-FR" sz="800" b="1" dirty="0">
                <a:solidFill>
                  <a:srgbClr val="55AA55"/>
                </a:solidFill>
                <a:latin typeface="Arial"/>
                <a:cs typeface="Arial"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xmlns="" id="{A5BDE192-EA06-4879-B237-C0E35A758DA1}"/>
                </a:ext>
              </a:extLst>
            </p:cNvPr>
            <p:cNvSpPr txBox="1"/>
            <p:nvPr/>
          </p:nvSpPr>
          <p:spPr>
            <a:xfrm>
              <a:off x="3385036" y="4101255"/>
              <a:ext cx="22749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b="1" dirty="0">
                  <a:solidFill>
                    <a:srgbClr val="55AA55"/>
                  </a:solidFill>
                  <a:latin typeface="Arial"/>
                  <a:cs typeface="Arial"/>
                </a:rPr>
                <a:t>COPII-</a:t>
              </a:r>
              <a:r>
                <a:rPr lang="fr-FR" sz="800" b="1" dirty="0" err="1">
                  <a:solidFill>
                    <a:srgbClr val="55AA55"/>
                  </a:solidFill>
                  <a:latin typeface="Arial"/>
                  <a:cs typeface="Arial"/>
                </a:rPr>
                <a:t>coated</a:t>
              </a:r>
              <a:r>
                <a:rPr lang="fr-FR" sz="800" b="1" dirty="0">
                  <a:solidFill>
                    <a:srgbClr val="55AA55"/>
                  </a:solidFill>
                  <a:latin typeface="Arial"/>
                  <a:cs typeface="Arial"/>
                </a:rPr>
                <a:t> ER to Golgi transport </a:t>
              </a:r>
              <a:r>
                <a:rPr lang="fr-FR" sz="800" b="1" dirty="0" err="1">
                  <a:solidFill>
                    <a:srgbClr val="55AA55"/>
                  </a:solidFill>
                  <a:latin typeface="Arial"/>
                  <a:cs typeface="Arial"/>
                </a:rPr>
                <a:t>vesicle</a:t>
              </a:r>
              <a:endParaRPr lang="fr-FR" sz="800" b="1" dirty="0">
                <a:solidFill>
                  <a:srgbClr val="55AA55"/>
                </a:solidFill>
                <a:latin typeface="Arial"/>
                <a:cs typeface="Arial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C1A9F78C-719E-46F9-9EE1-C8331C955059}"/>
                </a:ext>
              </a:extLst>
            </p:cNvPr>
            <p:cNvSpPr/>
            <p:nvPr/>
          </p:nvSpPr>
          <p:spPr>
            <a:xfrm>
              <a:off x="4855968" y="3808422"/>
              <a:ext cx="750415" cy="103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xmlns="" id="{DDCF0E5A-F9C9-4701-AA7C-7444C672B22B}"/>
                </a:ext>
              </a:extLst>
            </p:cNvPr>
            <p:cNvSpPr txBox="1"/>
            <p:nvPr/>
          </p:nvSpPr>
          <p:spPr>
            <a:xfrm>
              <a:off x="4667439" y="3747294"/>
              <a:ext cx="9925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800" b="1" dirty="0">
                  <a:solidFill>
                    <a:srgbClr val="DF3C21"/>
                  </a:solidFill>
                  <a:latin typeface="Arial"/>
                  <a:cs typeface="Arial"/>
                </a:rPr>
                <a:t>SNARE </a:t>
              </a:r>
              <a:r>
                <a:rPr lang="fr-FR" sz="800" b="1" dirty="0" err="1">
                  <a:solidFill>
                    <a:srgbClr val="DF3C21"/>
                  </a:solidFill>
                  <a:latin typeface="Arial"/>
                  <a:cs typeface="Arial"/>
                </a:rPr>
                <a:t>complex</a:t>
              </a:r>
              <a:endParaRPr lang="fr-FR" sz="800" b="1" dirty="0">
                <a:solidFill>
                  <a:srgbClr val="DF3C21"/>
                </a:solidFill>
                <a:latin typeface="Arial"/>
                <a:cs typeface="Arial"/>
              </a:endParaRPr>
            </a:p>
          </p:txBody>
        </p:sp>
        <p:grpSp>
          <p:nvGrpSpPr>
            <p:cNvPr id="80" name="Groupe 4">
              <a:extLst>
                <a:ext uri="{FF2B5EF4-FFF2-40B4-BE49-F238E27FC236}">
                  <a16:creationId xmlns:a16="http://schemas.microsoft.com/office/drawing/2014/main" xmlns="" id="{F11F137A-1AA4-46E5-ABF6-9A61DE79912D}"/>
                </a:ext>
              </a:extLst>
            </p:cNvPr>
            <p:cNvGrpSpPr/>
            <p:nvPr/>
          </p:nvGrpSpPr>
          <p:grpSpPr>
            <a:xfrm>
              <a:off x="5915215" y="5998608"/>
              <a:ext cx="570886" cy="418136"/>
              <a:chOff x="5329428" y="6204119"/>
              <a:chExt cx="570886" cy="418136"/>
            </a:xfrm>
          </p:grpSpPr>
          <p:pic>
            <p:nvPicPr>
              <p:cNvPr id="88" name="Picture 14" descr="Plot object">
                <a:extLst>
                  <a:ext uri="{FF2B5EF4-FFF2-40B4-BE49-F238E27FC236}">
                    <a16:creationId xmlns:a16="http://schemas.microsoft.com/office/drawing/2014/main" xmlns="" id="{28F1A024-4458-4A5E-B768-6F5BB7D009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370" t="57160" r="10662" b="29217"/>
              <a:stretch/>
            </p:blipFill>
            <p:spPr bwMode="auto">
              <a:xfrm rot="16200000">
                <a:off x="5525971" y="6222357"/>
                <a:ext cx="177801" cy="408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14" descr="Plot object">
                <a:extLst>
                  <a:ext uri="{FF2B5EF4-FFF2-40B4-BE49-F238E27FC236}">
                    <a16:creationId xmlns:a16="http://schemas.microsoft.com/office/drawing/2014/main" xmlns="" id="{447A3EF5-A7F9-41E6-9DB1-9D80CEA920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750" t="52412" r="1300" b="43522"/>
              <a:stretch/>
            </p:blipFill>
            <p:spPr bwMode="auto">
              <a:xfrm>
                <a:off x="5329428" y="6204119"/>
                <a:ext cx="570886" cy="121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14" descr="Plot object">
                <a:extLst>
                  <a:ext uri="{FF2B5EF4-FFF2-40B4-BE49-F238E27FC236}">
                    <a16:creationId xmlns:a16="http://schemas.microsoft.com/office/drawing/2014/main" xmlns="" id="{3A078A63-F4DF-4D62-8DD1-E545247BD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450" t="57664" r="7156" b="38270"/>
              <a:stretch/>
            </p:blipFill>
            <p:spPr bwMode="auto">
              <a:xfrm>
                <a:off x="5403504" y="6500488"/>
                <a:ext cx="157279" cy="121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14" descr="Plot object">
                <a:extLst>
                  <a:ext uri="{FF2B5EF4-FFF2-40B4-BE49-F238E27FC236}">
                    <a16:creationId xmlns:a16="http://schemas.microsoft.com/office/drawing/2014/main" xmlns="" id="{1072AE96-0C9C-4EAD-8D92-0C75F4956B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450" t="61969" r="7156" b="33965"/>
              <a:stretch/>
            </p:blipFill>
            <p:spPr bwMode="auto">
              <a:xfrm>
                <a:off x="5531761" y="6500488"/>
                <a:ext cx="157279" cy="121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14" descr="Plot object">
                <a:extLst>
                  <a:ext uri="{FF2B5EF4-FFF2-40B4-BE49-F238E27FC236}">
                    <a16:creationId xmlns:a16="http://schemas.microsoft.com/office/drawing/2014/main" xmlns="" id="{4664F75A-954F-4988-9E9A-68A7C58B1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450" t="66274" r="7156" b="29660"/>
              <a:stretch/>
            </p:blipFill>
            <p:spPr bwMode="auto">
              <a:xfrm>
                <a:off x="5660018" y="6500488"/>
                <a:ext cx="157279" cy="121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" name="Groupe 7">
              <a:extLst>
                <a:ext uri="{FF2B5EF4-FFF2-40B4-BE49-F238E27FC236}">
                  <a16:creationId xmlns:a16="http://schemas.microsoft.com/office/drawing/2014/main" xmlns="" id="{C0946B27-458C-46D3-AA20-EEEB43B3446D}"/>
                </a:ext>
              </a:extLst>
            </p:cNvPr>
            <p:cNvGrpSpPr/>
            <p:nvPr/>
          </p:nvGrpSpPr>
          <p:grpSpPr>
            <a:xfrm>
              <a:off x="4566910" y="5970169"/>
              <a:ext cx="687042" cy="455962"/>
              <a:chOff x="4566910" y="5955021"/>
              <a:chExt cx="687042" cy="455962"/>
            </a:xfrm>
          </p:grpSpPr>
          <p:pic>
            <p:nvPicPr>
              <p:cNvPr id="82" name="Picture 14" descr="Plot object">
                <a:extLst>
                  <a:ext uri="{FF2B5EF4-FFF2-40B4-BE49-F238E27FC236}">
                    <a16:creationId xmlns:a16="http://schemas.microsoft.com/office/drawing/2014/main" xmlns="" id="{FEA8AB29-A911-4BC6-9A27-C002C7BB03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750" t="20226" b="74243"/>
              <a:stretch/>
            </p:blipFill>
            <p:spPr bwMode="auto">
              <a:xfrm>
                <a:off x="4601739" y="5955021"/>
                <a:ext cx="617384" cy="165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14" descr="Plot object">
                <a:extLst>
                  <a:ext uri="{FF2B5EF4-FFF2-40B4-BE49-F238E27FC236}">
                    <a16:creationId xmlns:a16="http://schemas.microsoft.com/office/drawing/2014/main" xmlns="" id="{2FEF3ECA-1202-49C3-842D-BBB02AEB11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73" t="25467" r="10994" b="51594"/>
              <a:stretch/>
            </p:blipFill>
            <p:spPr bwMode="auto">
              <a:xfrm rot="5400000">
                <a:off x="4825734" y="5866073"/>
                <a:ext cx="169394" cy="6870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14" descr="Plot object">
                <a:extLst>
                  <a:ext uri="{FF2B5EF4-FFF2-40B4-BE49-F238E27FC236}">
                    <a16:creationId xmlns:a16="http://schemas.microsoft.com/office/drawing/2014/main" xmlns="" id="{C4E73FD3-D0B6-457F-9C63-25DF21AB2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50" t="26924" r="7233" b="70291"/>
              <a:stretch/>
            </p:blipFill>
            <p:spPr bwMode="auto">
              <a:xfrm>
                <a:off x="5115310" y="6314750"/>
                <a:ext cx="136607" cy="834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14" descr="Plot object">
                <a:extLst>
                  <a:ext uri="{FF2B5EF4-FFF2-40B4-BE49-F238E27FC236}">
                    <a16:creationId xmlns:a16="http://schemas.microsoft.com/office/drawing/2014/main" xmlns="" id="{57AF8A46-331B-4391-8124-0DB23D1BA6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50" t="31290" r="7233" b="65168"/>
              <a:stretch/>
            </p:blipFill>
            <p:spPr bwMode="auto">
              <a:xfrm>
                <a:off x="4958173" y="6289528"/>
                <a:ext cx="136607" cy="1060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14" descr="Plot object">
                <a:extLst>
                  <a:ext uri="{FF2B5EF4-FFF2-40B4-BE49-F238E27FC236}">
                    <a16:creationId xmlns:a16="http://schemas.microsoft.com/office/drawing/2014/main" xmlns="" id="{5DEDA05B-1B8B-428C-9D34-86A1635DD7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50" t="41516" r="8281" b="54198"/>
              <a:stretch/>
            </p:blipFill>
            <p:spPr bwMode="auto">
              <a:xfrm>
                <a:off x="4661609" y="6282605"/>
                <a:ext cx="99104" cy="128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14" descr="Plot object">
                <a:extLst>
                  <a:ext uri="{FF2B5EF4-FFF2-40B4-BE49-F238E27FC236}">
                    <a16:creationId xmlns:a16="http://schemas.microsoft.com/office/drawing/2014/main" xmlns="" id="{1B188E8C-0148-411B-ABBB-00A0FC2AA4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50" t="36188" r="7233" b="59598"/>
              <a:stretch/>
            </p:blipFill>
            <p:spPr bwMode="auto">
              <a:xfrm>
                <a:off x="4800794" y="6276547"/>
                <a:ext cx="136606" cy="126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4" name="Groupe 12">
            <a:extLst>
              <a:ext uri="{FF2B5EF4-FFF2-40B4-BE49-F238E27FC236}">
                <a16:creationId xmlns:a16="http://schemas.microsoft.com/office/drawing/2014/main" xmlns="" id="{BB33AF52-1EBC-4ABE-ADD1-B902E8118521}"/>
              </a:ext>
            </a:extLst>
          </p:cNvPr>
          <p:cNvGrpSpPr/>
          <p:nvPr/>
        </p:nvGrpSpPr>
        <p:grpSpPr>
          <a:xfrm>
            <a:off x="2517079" y="329467"/>
            <a:ext cx="4009315" cy="2575197"/>
            <a:chOff x="2293888" y="360283"/>
            <a:chExt cx="4009315" cy="2575197"/>
          </a:xfrm>
        </p:grpSpPr>
        <p:sp>
          <p:nvSpPr>
            <p:cNvPr id="95" name="ZoneTexte 94"/>
            <p:cNvSpPr txBox="1"/>
            <p:nvPr/>
          </p:nvSpPr>
          <p:spPr>
            <a:xfrm>
              <a:off x="2629165" y="2673870"/>
              <a:ext cx="36484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Log</a:t>
              </a:r>
              <a:r>
                <a:rPr lang="en-US" sz="1100" baseline="-25000" dirty="0">
                  <a:latin typeface="Arial"/>
                  <a:cs typeface="Arial"/>
                </a:rPr>
                <a:t>2</a:t>
              </a:r>
              <a:r>
                <a:rPr lang="en-US" sz="1100" dirty="0">
                  <a:latin typeface="Arial"/>
                  <a:cs typeface="Arial"/>
                </a:rPr>
                <a:t> (</a:t>
              </a:r>
              <a:r>
                <a:rPr lang="en-US" sz="1100" dirty="0" smtClean="0">
                  <a:latin typeface="Arial"/>
                  <a:cs typeface="Arial"/>
                </a:rPr>
                <a:t>PRAF2-V5-TurboID </a:t>
              </a:r>
              <a:r>
                <a:rPr lang="en-US" sz="1100" i="1" dirty="0">
                  <a:latin typeface="Arial"/>
                  <a:cs typeface="Arial"/>
                </a:rPr>
                <a:t>vs</a:t>
              </a:r>
              <a:r>
                <a:rPr lang="en-US" sz="1100" dirty="0">
                  <a:latin typeface="Arial"/>
                  <a:cs typeface="Arial"/>
                </a:rPr>
                <a:t> C1-TurboID-V5)</a:t>
              </a:r>
            </a:p>
          </p:txBody>
        </p:sp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xmlns="" id="{18E40BD8-27C0-4DB7-9DE6-81479D923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5" r="14490" b="62440"/>
            <a:stretch/>
          </p:blipFill>
          <p:spPr>
            <a:xfrm>
              <a:off x="2293888" y="360283"/>
              <a:ext cx="4009315" cy="2360692"/>
            </a:xfrm>
            <a:prstGeom prst="rect">
              <a:avLst/>
            </a:prstGeom>
          </p:spPr>
        </p:pic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A8A67FBC-7352-4CC1-81A4-B2C5DEAA5270}"/>
              </a:ext>
            </a:extLst>
          </p:cNvPr>
          <p:cNvSpPr/>
          <p:nvPr/>
        </p:nvSpPr>
        <p:spPr>
          <a:xfrm>
            <a:off x="4515299" y="288131"/>
            <a:ext cx="335280" cy="55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/>
              <a:cs typeface="Arial"/>
            </a:endParaRPr>
          </a:p>
        </p:txBody>
      </p:sp>
      <p:grpSp>
        <p:nvGrpSpPr>
          <p:cNvPr id="100" name="Grouper 99"/>
          <p:cNvGrpSpPr/>
          <p:nvPr/>
        </p:nvGrpSpPr>
        <p:grpSpPr>
          <a:xfrm>
            <a:off x="496422" y="1353272"/>
            <a:ext cx="1638754" cy="1407809"/>
            <a:chOff x="959972" y="1842222"/>
            <a:chExt cx="1638754" cy="1407809"/>
          </a:xfrm>
        </p:grpSpPr>
        <p:grpSp>
          <p:nvGrpSpPr>
            <p:cNvPr id="101" name="Grouper 100"/>
            <p:cNvGrpSpPr/>
            <p:nvPr/>
          </p:nvGrpSpPr>
          <p:grpSpPr>
            <a:xfrm>
              <a:off x="959972" y="1842222"/>
              <a:ext cx="1638754" cy="1407809"/>
              <a:chOff x="959972" y="1880322"/>
              <a:chExt cx="1638754" cy="1407809"/>
            </a:xfrm>
          </p:grpSpPr>
          <p:grpSp>
            <p:nvGrpSpPr>
              <p:cNvPr id="103" name="Grouper 102"/>
              <p:cNvGrpSpPr/>
              <p:nvPr/>
            </p:nvGrpSpPr>
            <p:grpSpPr>
              <a:xfrm>
                <a:off x="959972" y="1880322"/>
                <a:ext cx="1638754" cy="1407809"/>
                <a:chOff x="959972" y="1880322"/>
                <a:chExt cx="1638754" cy="1407809"/>
              </a:xfrm>
            </p:grpSpPr>
            <p:grpSp>
              <p:nvGrpSpPr>
                <p:cNvPr id="110" name="Grouper 109"/>
                <p:cNvGrpSpPr>
                  <a:grpSpLocks noChangeAspect="1"/>
                </p:cNvGrpSpPr>
                <p:nvPr/>
              </p:nvGrpSpPr>
              <p:grpSpPr>
                <a:xfrm>
                  <a:off x="987116" y="1888101"/>
                  <a:ext cx="1139025" cy="1047750"/>
                  <a:chOff x="4187825" y="2127250"/>
                  <a:chExt cx="911225" cy="838200"/>
                </a:xfrm>
              </p:grpSpPr>
              <p:sp>
                <p:nvSpPr>
                  <p:cNvPr id="116" name="Forme libre 115"/>
                  <p:cNvSpPr/>
                  <p:nvPr/>
                </p:nvSpPr>
                <p:spPr>
                  <a:xfrm>
                    <a:off x="4187825" y="2477646"/>
                    <a:ext cx="298760" cy="125854"/>
                  </a:xfrm>
                  <a:custGeom>
                    <a:avLst/>
                    <a:gdLst>
                      <a:gd name="connsiteX0" fmla="*/ 0 w 298760"/>
                      <a:gd name="connsiteY0" fmla="*/ 40129 h 125854"/>
                      <a:gd name="connsiteX1" fmla="*/ 92075 w 298760"/>
                      <a:gd name="connsiteY1" fmla="*/ 36954 h 125854"/>
                      <a:gd name="connsiteX2" fmla="*/ 231775 w 298760"/>
                      <a:gd name="connsiteY2" fmla="*/ 2029 h 125854"/>
                      <a:gd name="connsiteX3" fmla="*/ 279400 w 298760"/>
                      <a:gd name="connsiteY3" fmla="*/ 8379 h 125854"/>
                      <a:gd name="connsiteX4" fmla="*/ 298450 w 298760"/>
                      <a:gd name="connsiteY4" fmla="*/ 43304 h 125854"/>
                      <a:gd name="connsiteX5" fmla="*/ 285750 w 298760"/>
                      <a:gd name="connsiteY5" fmla="*/ 71879 h 125854"/>
                      <a:gd name="connsiteX6" fmla="*/ 222250 w 298760"/>
                      <a:gd name="connsiteY6" fmla="*/ 94104 h 125854"/>
                      <a:gd name="connsiteX7" fmla="*/ 158750 w 298760"/>
                      <a:gd name="connsiteY7" fmla="*/ 106804 h 125854"/>
                      <a:gd name="connsiteX8" fmla="*/ 92075 w 298760"/>
                      <a:gd name="connsiteY8" fmla="*/ 122679 h 125854"/>
                      <a:gd name="connsiteX9" fmla="*/ 0 w 298760"/>
                      <a:gd name="connsiteY9" fmla="*/ 125854 h 125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98760" h="125854">
                        <a:moveTo>
                          <a:pt x="0" y="40129"/>
                        </a:moveTo>
                        <a:cubicBezTo>
                          <a:pt x="26723" y="41716"/>
                          <a:pt x="53446" y="43304"/>
                          <a:pt x="92075" y="36954"/>
                        </a:cubicBezTo>
                        <a:cubicBezTo>
                          <a:pt x="130704" y="30604"/>
                          <a:pt x="200554" y="6791"/>
                          <a:pt x="231775" y="2029"/>
                        </a:cubicBezTo>
                        <a:cubicBezTo>
                          <a:pt x="262996" y="-2733"/>
                          <a:pt x="268288" y="1500"/>
                          <a:pt x="279400" y="8379"/>
                        </a:cubicBezTo>
                        <a:cubicBezTo>
                          <a:pt x="290512" y="15258"/>
                          <a:pt x="297392" y="32721"/>
                          <a:pt x="298450" y="43304"/>
                        </a:cubicBezTo>
                        <a:cubicBezTo>
                          <a:pt x="299508" y="53887"/>
                          <a:pt x="298450" y="63412"/>
                          <a:pt x="285750" y="71879"/>
                        </a:cubicBezTo>
                        <a:cubicBezTo>
                          <a:pt x="273050" y="80346"/>
                          <a:pt x="243417" y="88283"/>
                          <a:pt x="222250" y="94104"/>
                        </a:cubicBezTo>
                        <a:cubicBezTo>
                          <a:pt x="201083" y="99925"/>
                          <a:pt x="180446" y="102042"/>
                          <a:pt x="158750" y="106804"/>
                        </a:cubicBezTo>
                        <a:cubicBezTo>
                          <a:pt x="137054" y="111566"/>
                          <a:pt x="118533" y="119504"/>
                          <a:pt x="92075" y="122679"/>
                        </a:cubicBezTo>
                        <a:cubicBezTo>
                          <a:pt x="65617" y="125854"/>
                          <a:pt x="0" y="125854"/>
                          <a:pt x="0" y="125854"/>
                        </a:cubicBezTo>
                      </a:path>
                    </a:pathLst>
                  </a:custGeom>
                  <a:ln w="12700" cmpd="sng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7" name="Forme libre 116"/>
                  <p:cNvSpPr/>
                  <p:nvPr/>
                </p:nvSpPr>
                <p:spPr>
                  <a:xfrm>
                    <a:off x="4511053" y="2139950"/>
                    <a:ext cx="264147" cy="367081"/>
                  </a:xfrm>
                  <a:custGeom>
                    <a:avLst/>
                    <a:gdLst>
                      <a:gd name="connsiteX0" fmla="*/ 178422 w 264147"/>
                      <a:gd name="connsiteY0" fmla="*/ 0 h 367081"/>
                      <a:gd name="connsiteX1" fmla="*/ 168897 w 264147"/>
                      <a:gd name="connsiteY1" fmla="*/ 63500 h 367081"/>
                      <a:gd name="connsiteX2" fmla="*/ 149847 w 264147"/>
                      <a:gd name="connsiteY2" fmla="*/ 117475 h 367081"/>
                      <a:gd name="connsiteX3" fmla="*/ 127622 w 264147"/>
                      <a:gd name="connsiteY3" fmla="*/ 161925 h 367081"/>
                      <a:gd name="connsiteX4" fmla="*/ 102222 w 264147"/>
                      <a:gd name="connsiteY4" fmla="*/ 203200 h 367081"/>
                      <a:gd name="connsiteX5" fmla="*/ 64122 w 264147"/>
                      <a:gd name="connsiteY5" fmla="*/ 241300 h 367081"/>
                      <a:gd name="connsiteX6" fmla="*/ 35547 w 264147"/>
                      <a:gd name="connsiteY6" fmla="*/ 263525 h 367081"/>
                      <a:gd name="connsiteX7" fmla="*/ 13322 w 264147"/>
                      <a:gd name="connsiteY7" fmla="*/ 276225 h 367081"/>
                      <a:gd name="connsiteX8" fmla="*/ 622 w 264147"/>
                      <a:gd name="connsiteY8" fmla="*/ 301625 h 367081"/>
                      <a:gd name="connsiteX9" fmla="*/ 3797 w 264147"/>
                      <a:gd name="connsiteY9" fmla="*/ 333375 h 367081"/>
                      <a:gd name="connsiteX10" fmla="*/ 19672 w 264147"/>
                      <a:gd name="connsiteY10" fmla="*/ 355600 h 367081"/>
                      <a:gd name="connsiteX11" fmla="*/ 67297 w 264147"/>
                      <a:gd name="connsiteY11" fmla="*/ 361950 h 367081"/>
                      <a:gd name="connsiteX12" fmla="*/ 146672 w 264147"/>
                      <a:gd name="connsiteY12" fmla="*/ 279400 h 367081"/>
                      <a:gd name="connsiteX13" fmla="*/ 187947 w 264147"/>
                      <a:gd name="connsiteY13" fmla="*/ 225425 h 367081"/>
                      <a:gd name="connsiteX14" fmla="*/ 235572 w 264147"/>
                      <a:gd name="connsiteY14" fmla="*/ 146050 h 367081"/>
                      <a:gd name="connsiteX15" fmla="*/ 254622 w 264147"/>
                      <a:gd name="connsiteY15" fmla="*/ 82550 h 367081"/>
                      <a:gd name="connsiteX16" fmla="*/ 264147 w 264147"/>
                      <a:gd name="connsiteY16" fmla="*/ 0 h 367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4147" h="367081">
                        <a:moveTo>
                          <a:pt x="178422" y="0"/>
                        </a:moveTo>
                        <a:cubicBezTo>
                          <a:pt x="176040" y="21960"/>
                          <a:pt x="173659" y="43921"/>
                          <a:pt x="168897" y="63500"/>
                        </a:cubicBezTo>
                        <a:cubicBezTo>
                          <a:pt x="164135" y="83079"/>
                          <a:pt x="156726" y="101071"/>
                          <a:pt x="149847" y="117475"/>
                        </a:cubicBezTo>
                        <a:cubicBezTo>
                          <a:pt x="142968" y="133879"/>
                          <a:pt x="135559" y="147638"/>
                          <a:pt x="127622" y="161925"/>
                        </a:cubicBezTo>
                        <a:cubicBezTo>
                          <a:pt x="119685" y="176212"/>
                          <a:pt x="112805" y="189971"/>
                          <a:pt x="102222" y="203200"/>
                        </a:cubicBezTo>
                        <a:cubicBezTo>
                          <a:pt x="91639" y="216429"/>
                          <a:pt x="75234" y="231246"/>
                          <a:pt x="64122" y="241300"/>
                        </a:cubicBezTo>
                        <a:cubicBezTo>
                          <a:pt x="53010" y="251354"/>
                          <a:pt x="44014" y="257704"/>
                          <a:pt x="35547" y="263525"/>
                        </a:cubicBezTo>
                        <a:cubicBezTo>
                          <a:pt x="27080" y="269346"/>
                          <a:pt x="19143" y="269875"/>
                          <a:pt x="13322" y="276225"/>
                        </a:cubicBezTo>
                        <a:cubicBezTo>
                          <a:pt x="7501" y="282575"/>
                          <a:pt x="2209" y="292100"/>
                          <a:pt x="622" y="301625"/>
                        </a:cubicBezTo>
                        <a:cubicBezTo>
                          <a:pt x="-966" y="311150"/>
                          <a:pt x="622" y="324379"/>
                          <a:pt x="3797" y="333375"/>
                        </a:cubicBezTo>
                        <a:cubicBezTo>
                          <a:pt x="6972" y="342371"/>
                          <a:pt x="9089" y="350838"/>
                          <a:pt x="19672" y="355600"/>
                        </a:cubicBezTo>
                        <a:cubicBezTo>
                          <a:pt x="30255" y="360363"/>
                          <a:pt x="46130" y="374650"/>
                          <a:pt x="67297" y="361950"/>
                        </a:cubicBezTo>
                        <a:cubicBezTo>
                          <a:pt x="88464" y="349250"/>
                          <a:pt x="126564" y="302154"/>
                          <a:pt x="146672" y="279400"/>
                        </a:cubicBezTo>
                        <a:cubicBezTo>
                          <a:pt x="166780" y="256646"/>
                          <a:pt x="173130" y="247650"/>
                          <a:pt x="187947" y="225425"/>
                        </a:cubicBezTo>
                        <a:cubicBezTo>
                          <a:pt x="202764" y="203200"/>
                          <a:pt x="224460" y="169863"/>
                          <a:pt x="235572" y="146050"/>
                        </a:cubicBezTo>
                        <a:cubicBezTo>
                          <a:pt x="246685" y="122238"/>
                          <a:pt x="249860" y="106892"/>
                          <a:pt x="254622" y="82550"/>
                        </a:cubicBezTo>
                        <a:cubicBezTo>
                          <a:pt x="259384" y="58208"/>
                          <a:pt x="264147" y="0"/>
                          <a:pt x="264147" y="0"/>
                        </a:cubicBezTo>
                      </a:path>
                    </a:pathLst>
                  </a:custGeom>
                  <a:ln w="12700" cmpd="sng">
                    <a:solidFill>
                      <a:srgbClr val="77933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8" name="Forme libre 117"/>
                  <p:cNvSpPr/>
                  <p:nvPr/>
                </p:nvSpPr>
                <p:spPr>
                  <a:xfrm>
                    <a:off x="4826430" y="2133600"/>
                    <a:ext cx="88705" cy="156518"/>
                  </a:xfrm>
                  <a:custGeom>
                    <a:avLst/>
                    <a:gdLst>
                      <a:gd name="connsiteX0" fmla="*/ 24970 w 88705"/>
                      <a:gd name="connsiteY0" fmla="*/ 6350 h 156518"/>
                      <a:gd name="connsiteX1" fmla="*/ 12270 w 88705"/>
                      <a:gd name="connsiteY1" fmla="*/ 66675 h 156518"/>
                      <a:gd name="connsiteX2" fmla="*/ 2745 w 88705"/>
                      <a:gd name="connsiteY2" fmla="*/ 120650 h 156518"/>
                      <a:gd name="connsiteX3" fmla="*/ 2745 w 88705"/>
                      <a:gd name="connsiteY3" fmla="*/ 149225 h 156518"/>
                      <a:gd name="connsiteX4" fmla="*/ 34495 w 88705"/>
                      <a:gd name="connsiteY4" fmla="*/ 155575 h 156518"/>
                      <a:gd name="connsiteX5" fmla="*/ 69420 w 88705"/>
                      <a:gd name="connsiteY5" fmla="*/ 133350 h 156518"/>
                      <a:gd name="connsiteX6" fmla="*/ 75770 w 88705"/>
                      <a:gd name="connsiteY6" fmla="*/ 107950 h 156518"/>
                      <a:gd name="connsiteX7" fmla="*/ 85295 w 88705"/>
                      <a:gd name="connsiteY7" fmla="*/ 63500 h 156518"/>
                      <a:gd name="connsiteX8" fmla="*/ 88470 w 88705"/>
                      <a:gd name="connsiteY8" fmla="*/ 19050 h 156518"/>
                      <a:gd name="connsiteX9" fmla="*/ 88470 w 88705"/>
                      <a:gd name="connsiteY9" fmla="*/ 0 h 156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8705" h="156518">
                        <a:moveTo>
                          <a:pt x="24970" y="6350"/>
                        </a:moveTo>
                        <a:cubicBezTo>
                          <a:pt x="20472" y="26987"/>
                          <a:pt x="15974" y="47625"/>
                          <a:pt x="12270" y="66675"/>
                        </a:cubicBezTo>
                        <a:cubicBezTo>
                          <a:pt x="8566" y="85725"/>
                          <a:pt x="4332" y="106892"/>
                          <a:pt x="2745" y="120650"/>
                        </a:cubicBezTo>
                        <a:cubicBezTo>
                          <a:pt x="1158" y="134408"/>
                          <a:pt x="-2547" y="143404"/>
                          <a:pt x="2745" y="149225"/>
                        </a:cubicBezTo>
                        <a:cubicBezTo>
                          <a:pt x="8037" y="155046"/>
                          <a:pt x="23382" y="158221"/>
                          <a:pt x="34495" y="155575"/>
                        </a:cubicBezTo>
                        <a:cubicBezTo>
                          <a:pt x="45608" y="152929"/>
                          <a:pt x="62541" y="141288"/>
                          <a:pt x="69420" y="133350"/>
                        </a:cubicBezTo>
                        <a:cubicBezTo>
                          <a:pt x="76299" y="125412"/>
                          <a:pt x="73124" y="119592"/>
                          <a:pt x="75770" y="107950"/>
                        </a:cubicBezTo>
                        <a:cubicBezTo>
                          <a:pt x="78416" y="96308"/>
                          <a:pt x="83178" y="78317"/>
                          <a:pt x="85295" y="63500"/>
                        </a:cubicBezTo>
                        <a:cubicBezTo>
                          <a:pt x="87412" y="48683"/>
                          <a:pt x="87941" y="29633"/>
                          <a:pt x="88470" y="19050"/>
                        </a:cubicBezTo>
                        <a:cubicBezTo>
                          <a:pt x="88999" y="8467"/>
                          <a:pt x="88470" y="0"/>
                          <a:pt x="88470" y="0"/>
                        </a:cubicBezTo>
                      </a:path>
                    </a:pathLst>
                  </a:custGeom>
                  <a:ln w="12700" cmpd="sng">
                    <a:solidFill>
                      <a:srgbClr val="77933C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19" name="Forme libre 118"/>
                  <p:cNvSpPr/>
                  <p:nvPr/>
                </p:nvSpPr>
                <p:spPr>
                  <a:xfrm>
                    <a:off x="4194175" y="2127250"/>
                    <a:ext cx="864133" cy="812336"/>
                  </a:xfrm>
                  <a:custGeom>
                    <a:avLst/>
                    <a:gdLst>
                      <a:gd name="connsiteX0" fmla="*/ 0 w 864133"/>
                      <a:gd name="connsiteY0" fmla="*/ 523078 h 812336"/>
                      <a:gd name="connsiteX1" fmla="*/ 88900 w 864133"/>
                      <a:gd name="connsiteY1" fmla="*/ 529428 h 812336"/>
                      <a:gd name="connsiteX2" fmla="*/ 193675 w 864133"/>
                      <a:gd name="connsiteY2" fmla="*/ 513553 h 812336"/>
                      <a:gd name="connsiteX3" fmla="*/ 298450 w 864133"/>
                      <a:gd name="connsiteY3" fmla="*/ 475453 h 812336"/>
                      <a:gd name="connsiteX4" fmla="*/ 384175 w 864133"/>
                      <a:gd name="connsiteY4" fmla="*/ 427828 h 812336"/>
                      <a:gd name="connsiteX5" fmla="*/ 479425 w 864133"/>
                      <a:gd name="connsiteY5" fmla="*/ 348453 h 812336"/>
                      <a:gd name="connsiteX6" fmla="*/ 530225 w 864133"/>
                      <a:gd name="connsiteY6" fmla="*/ 269078 h 812336"/>
                      <a:gd name="connsiteX7" fmla="*/ 558800 w 864133"/>
                      <a:gd name="connsiteY7" fmla="*/ 230978 h 812336"/>
                      <a:gd name="connsiteX8" fmla="*/ 577850 w 864133"/>
                      <a:gd name="connsiteY8" fmla="*/ 189703 h 812336"/>
                      <a:gd name="connsiteX9" fmla="*/ 622300 w 864133"/>
                      <a:gd name="connsiteY9" fmla="*/ 173828 h 812336"/>
                      <a:gd name="connsiteX10" fmla="*/ 654050 w 864133"/>
                      <a:gd name="connsiteY10" fmla="*/ 186528 h 812336"/>
                      <a:gd name="connsiteX11" fmla="*/ 654050 w 864133"/>
                      <a:gd name="connsiteY11" fmla="*/ 215103 h 812336"/>
                      <a:gd name="connsiteX12" fmla="*/ 628650 w 864133"/>
                      <a:gd name="connsiteY12" fmla="*/ 262728 h 812336"/>
                      <a:gd name="connsiteX13" fmla="*/ 606425 w 864133"/>
                      <a:gd name="connsiteY13" fmla="*/ 304003 h 812336"/>
                      <a:gd name="connsiteX14" fmla="*/ 571500 w 864133"/>
                      <a:gd name="connsiteY14" fmla="*/ 354803 h 812336"/>
                      <a:gd name="connsiteX15" fmla="*/ 536575 w 864133"/>
                      <a:gd name="connsiteY15" fmla="*/ 386553 h 812336"/>
                      <a:gd name="connsiteX16" fmla="*/ 523875 w 864133"/>
                      <a:gd name="connsiteY16" fmla="*/ 405603 h 812336"/>
                      <a:gd name="connsiteX17" fmla="*/ 523875 w 864133"/>
                      <a:gd name="connsiteY17" fmla="*/ 440528 h 812336"/>
                      <a:gd name="connsiteX18" fmla="*/ 536575 w 864133"/>
                      <a:gd name="connsiteY18" fmla="*/ 453228 h 812336"/>
                      <a:gd name="connsiteX19" fmla="*/ 565150 w 864133"/>
                      <a:gd name="connsiteY19" fmla="*/ 421478 h 812336"/>
                      <a:gd name="connsiteX20" fmla="*/ 641350 w 864133"/>
                      <a:gd name="connsiteY20" fmla="*/ 361153 h 812336"/>
                      <a:gd name="connsiteX21" fmla="*/ 673100 w 864133"/>
                      <a:gd name="connsiteY21" fmla="*/ 304003 h 812336"/>
                      <a:gd name="connsiteX22" fmla="*/ 701675 w 864133"/>
                      <a:gd name="connsiteY22" fmla="*/ 253203 h 812336"/>
                      <a:gd name="connsiteX23" fmla="*/ 733425 w 864133"/>
                      <a:gd name="connsiteY23" fmla="*/ 196053 h 812336"/>
                      <a:gd name="connsiteX24" fmla="*/ 746125 w 864133"/>
                      <a:gd name="connsiteY24" fmla="*/ 148428 h 812336"/>
                      <a:gd name="connsiteX25" fmla="*/ 749300 w 864133"/>
                      <a:gd name="connsiteY25" fmla="*/ 116678 h 812336"/>
                      <a:gd name="connsiteX26" fmla="*/ 758825 w 864133"/>
                      <a:gd name="connsiteY26" fmla="*/ 75403 h 812336"/>
                      <a:gd name="connsiteX27" fmla="*/ 762000 w 864133"/>
                      <a:gd name="connsiteY27" fmla="*/ 18253 h 812336"/>
                      <a:gd name="connsiteX28" fmla="*/ 762000 w 864133"/>
                      <a:gd name="connsiteY28" fmla="*/ 11903 h 812336"/>
                      <a:gd name="connsiteX29" fmla="*/ 860425 w 864133"/>
                      <a:gd name="connsiteY29" fmla="*/ 8728 h 812336"/>
                      <a:gd name="connsiteX30" fmla="*/ 841375 w 864133"/>
                      <a:gd name="connsiteY30" fmla="*/ 135728 h 812336"/>
                      <a:gd name="connsiteX31" fmla="*/ 822325 w 864133"/>
                      <a:gd name="connsiteY31" fmla="*/ 202403 h 812336"/>
                      <a:gd name="connsiteX32" fmla="*/ 784225 w 864133"/>
                      <a:gd name="connsiteY32" fmla="*/ 288128 h 812336"/>
                      <a:gd name="connsiteX33" fmla="*/ 755650 w 864133"/>
                      <a:gd name="connsiteY33" fmla="*/ 351628 h 812336"/>
                      <a:gd name="connsiteX34" fmla="*/ 688975 w 864133"/>
                      <a:gd name="connsiteY34" fmla="*/ 453228 h 812336"/>
                      <a:gd name="connsiteX35" fmla="*/ 587375 w 864133"/>
                      <a:gd name="connsiteY35" fmla="*/ 548478 h 812336"/>
                      <a:gd name="connsiteX36" fmla="*/ 530225 w 864133"/>
                      <a:gd name="connsiteY36" fmla="*/ 577053 h 812336"/>
                      <a:gd name="connsiteX37" fmla="*/ 438150 w 864133"/>
                      <a:gd name="connsiteY37" fmla="*/ 634203 h 812336"/>
                      <a:gd name="connsiteX38" fmla="*/ 346075 w 864133"/>
                      <a:gd name="connsiteY38" fmla="*/ 665953 h 812336"/>
                      <a:gd name="connsiteX39" fmla="*/ 301625 w 864133"/>
                      <a:gd name="connsiteY39" fmla="*/ 678653 h 812336"/>
                      <a:gd name="connsiteX40" fmla="*/ 276225 w 864133"/>
                      <a:gd name="connsiteY40" fmla="*/ 685003 h 812336"/>
                      <a:gd name="connsiteX41" fmla="*/ 266700 w 864133"/>
                      <a:gd name="connsiteY41" fmla="*/ 688178 h 812336"/>
                      <a:gd name="connsiteX42" fmla="*/ 285750 w 864133"/>
                      <a:gd name="connsiteY42" fmla="*/ 707228 h 812336"/>
                      <a:gd name="connsiteX43" fmla="*/ 307975 w 864133"/>
                      <a:gd name="connsiteY43" fmla="*/ 732628 h 812336"/>
                      <a:gd name="connsiteX44" fmla="*/ 301625 w 864133"/>
                      <a:gd name="connsiteY44" fmla="*/ 770728 h 812336"/>
                      <a:gd name="connsiteX45" fmla="*/ 263525 w 864133"/>
                      <a:gd name="connsiteY45" fmla="*/ 802478 h 812336"/>
                      <a:gd name="connsiteX46" fmla="*/ 228600 w 864133"/>
                      <a:gd name="connsiteY46" fmla="*/ 812003 h 812336"/>
                      <a:gd name="connsiteX47" fmla="*/ 200025 w 864133"/>
                      <a:gd name="connsiteY47" fmla="*/ 792953 h 812336"/>
                      <a:gd name="connsiteX48" fmla="*/ 193675 w 864133"/>
                      <a:gd name="connsiteY48" fmla="*/ 758028 h 812336"/>
                      <a:gd name="connsiteX49" fmla="*/ 209550 w 864133"/>
                      <a:gd name="connsiteY49" fmla="*/ 742153 h 812336"/>
                      <a:gd name="connsiteX50" fmla="*/ 219075 w 864133"/>
                      <a:gd name="connsiteY50" fmla="*/ 723103 h 812336"/>
                      <a:gd name="connsiteX51" fmla="*/ 225425 w 864133"/>
                      <a:gd name="connsiteY51" fmla="*/ 694528 h 812336"/>
                      <a:gd name="connsiteX52" fmla="*/ 174625 w 864133"/>
                      <a:gd name="connsiteY52" fmla="*/ 700878 h 812336"/>
                      <a:gd name="connsiteX53" fmla="*/ 139700 w 864133"/>
                      <a:gd name="connsiteY53" fmla="*/ 688178 h 812336"/>
                      <a:gd name="connsiteX54" fmla="*/ 133350 w 864133"/>
                      <a:gd name="connsiteY54" fmla="*/ 656428 h 812336"/>
                      <a:gd name="connsiteX55" fmla="*/ 152400 w 864133"/>
                      <a:gd name="connsiteY55" fmla="*/ 634203 h 812336"/>
                      <a:gd name="connsiteX56" fmla="*/ 187325 w 864133"/>
                      <a:gd name="connsiteY56" fmla="*/ 627853 h 812336"/>
                      <a:gd name="connsiteX57" fmla="*/ 254000 w 864133"/>
                      <a:gd name="connsiteY57" fmla="*/ 608803 h 812336"/>
                      <a:gd name="connsiteX58" fmla="*/ 314325 w 864133"/>
                      <a:gd name="connsiteY58" fmla="*/ 589753 h 812336"/>
                      <a:gd name="connsiteX59" fmla="*/ 384175 w 864133"/>
                      <a:gd name="connsiteY59" fmla="*/ 551653 h 812336"/>
                      <a:gd name="connsiteX60" fmla="*/ 434975 w 864133"/>
                      <a:gd name="connsiteY60" fmla="*/ 542128 h 812336"/>
                      <a:gd name="connsiteX61" fmla="*/ 488950 w 864133"/>
                      <a:gd name="connsiteY61" fmla="*/ 504028 h 812336"/>
                      <a:gd name="connsiteX62" fmla="*/ 511175 w 864133"/>
                      <a:gd name="connsiteY62" fmla="*/ 472278 h 812336"/>
                      <a:gd name="connsiteX63" fmla="*/ 488950 w 864133"/>
                      <a:gd name="connsiteY63" fmla="*/ 453228 h 812336"/>
                      <a:gd name="connsiteX64" fmla="*/ 447675 w 864133"/>
                      <a:gd name="connsiteY64" fmla="*/ 462753 h 812336"/>
                      <a:gd name="connsiteX65" fmla="*/ 403225 w 864133"/>
                      <a:gd name="connsiteY65" fmla="*/ 497678 h 812336"/>
                      <a:gd name="connsiteX66" fmla="*/ 355600 w 864133"/>
                      <a:gd name="connsiteY66" fmla="*/ 519903 h 812336"/>
                      <a:gd name="connsiteX67" fmla="*/ 273050 w 864133"/>
                      <a:gd name="connsiteY67" fmla="*/ 564353 h 812336"/>
                      <a:gd name="connsiteX68" fmla="*/ 219075 w 864133"/>
                      <a:gd name="connsiteY68" fmla="*/ 577053 h 812336"/>
                      <a:gd name="connsiteX69" fmla="*/ 139700 w 864133"/>
                      <a:gd name="connsiteY69" fmla="*/ 586578 h 812336"/>
                      <a:gd name="connsiteX70" fmla="*/ 98425 w 864133"/>
                      <a:gd name="connsiteY70" fmla="*/ 596103 h 812336"/>
                      <a:gd name="connsiteX71" fmla="*/ 63500 w 864133"/>
                      <a:gd name="connsiteY71" fmla="*/ 596103 h 812336"/>
                      <a:gd name="connsiteX72" fmla="*/ 9525 w 864133"/>
                      <a:gd name="connsiteY72" fmla="*/ 586578 h 812336"/>
                      <a:gd name="connsiteX73" fmla="*/ 6350 w 864133"/>
                      <a:gd name="connsiteY73" fmla="*/ 586578 h 812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</a:cxnLst>
                    <a:rect l="l" t="t" r="r" b="b"/>
                    <a:pathLst>
                      <a:path w="864133" h="812336">
                        <a:moveTo>
                          <a:pt x="0" y="523078"/>
                        </a:moveTo>
                        <a:cubicBezTo>
                          <a:pt x="28310" y="527046"/>
                          <a:pt x="56621" y="531015"/>
                          <a:pt x="88900" y="529428"/>
                        </a:cubicBezTo>
                        <a:cubicBezTo>
                          <a:pt x="121179" y="527841"/>
                          <a:pt x="158750" y="522549"/>
                          <a:pt x="193675" y="513553"/>
                        </a:cubicBezTo>
                        <a:cubicBezTo>
                          <a:pt x="228600" y="504557"/>
                          <a:pt x="266700" y="489740"/>
                          <a:pt x="298450" y="475453"/>
                        </a:cubicBezTo>
                        <a:cubicBezTo>
                          <a:pt x="330200" y="461165"/>
                          <a:pt x="354013" y="448995"/>
                          <a:pt x="384175" y="427828"/>
                        </a:cubicBezTo>
                        <a:cubicBezTo>
                          <a:pt x="414337" y="406661"/>
                          <a:pt x="455083" y="374911"/>
                          <a:pt x="479425" y="348453"/>
                        </a:cubicBezTo>
                        <a:cubicBezTo>
                          <a:pt x="503767" y="321995"/>
                          <a:pt x="516996" y="288657"/>
                          <a:pt x="530225" y="269078"/>
                        </a:cubicBezTo>
                        <a:cubicBezTo>
                          <a:pt x="543454" y="249499"/>
                          <a:pt x="550863" y="244207"/>
                          <a:pt x="558800" y="230978"/>
                        </a:cubicBezTo>
                        <a:cubicBezTo>
                          <a:pt x="566737" y="217749"/>
                          <a:pt x="567267" y="199228"/>
                          <a:pt x="577850" y="189703"/>
                        </a:cubicBezTo>
                        <a:cubicBezTo>
                          <a:pt x="588433" y="180178"/>
                          <a:pt x="609600" y="174357"/>
                          <a:pt x="622300" y="173828"/>
                        </a:cubicBezTo>
                        <a:cubicBezTo>
                          <a:pt x="635000" y="173299"/>
                          <a:pt x="648758" y="179649"/>
                          <a:pt x="654050" y="186528"/>
                        </a:cubicBezTo>
                        <a:cubicBezTo>
                          <a:pt x="659342" y="193407"/>
                          <a:pt x="658283" y="202403"/>
                          <a:pt x="654050" y="215103"/>
                        </a:cubicBezTo>
                        <a:cubicBezTo>
                          <a:pt x="649817" y="227803"/>
                          <a:pt x="628650" y="262728"/>
                          <a:pt x="628650" y="262728"/>
                        </a:cubicBezTo>
                        <a:cubicBezTo>
                          <a:pt x="620713" y="277545"/>
                          <a:pt x="615950" y="288657"/>
                          <a:pt x="606425" y="304003"/>
                        </a:cubicBezTo>
                        <a:cubicBezTo>
                          <a:pt x="596900" y="319349"/>
                          <a:pt x="583142" y="341045"/>
                          <a:pt x="571500" y="354803"/>
                        </a:cubicBezTo>
                        <a:cubicBezTo>
                          <a:pt x="559858" y="368561"/>
                          <a:pt x="544513" y="378086"/>
                          <a:pt x="536575" y="386553"/>
                        </a:cubicBezTo>
                        <a:cubicBezTo>
                          <a:pt x="528638" y="395020"/>
                          <a:pt x="525992" y="396607"/>
                          <a:pt x="523875" y="405603"/>
                        </a:cubicBezTo>
                        <a:cubicBezTo>
                          <a:pt x="521758" y="414599"/>
                          <a:pt x="521758" y="432591"/>
                          <a:pt x="523875" y="440528"/>
                        </a:cubicBezTo>
                        <a:cubicBezTo>
                          <a:pt x="525992" y="448465"/>
                          <a:pt x="529696" y="456403"/>
                          <a:pt x="536575" y="453228"/>
                        </a:cubicBezTo>
                        <a:cubicBezTo>
                          <a:pt x="543454" y="450053"/>
                          <a:pt x="547688" y="436824"/>
                          <a:pt x="565150" y="421478"/>
                        </a:cubicBezTo>
                        <a:cubicBezTo>
                          <a:pt x="582612" y="406132"/>
                          <a:pt x="623358" y="380732"/>
                          <a:pt x="641350" y="361153"/>
                        </a:cubicBezTo>
                        <a:cubicBezTo>
                          <a:pt x="659342" y="341574"/>
                          <a:pt x="663046" y="321995"/>
                          <a:pt x="673100" y="304003"/>
                        </a:cubicBezTo>
                        <a:cubicBezTo>
                          <a:pt x="683154" y="286011"/>
                          <a:pt x="691621" y="271195"/>
                          <a:pt x="701675" y="253203"/>
                        </a:cubicBezTo>
                        <a:cubicBezTo>
                          <a:pt x="711729" y="235211"/>
                          <a:pt x="726017" y="213515"/>
                          <a:pt x="733425" y="196053"/>
                        </a:cubicBezTo>
                        <a:cubicBezTo>
                          <a:pt x="740833" y="178591"/>
                          <a:pt x="743479" y="161657"/>
                          <a:pt x="746125" y="148428"/>
                        </a:cubicBezTo>
                        <a:cubicBezTo>
                          <a:pt x="748771" y="135199"/>
                          <a:pt x="747183" y="128849"/>
                          <a:pt x="749300" y="116678"/>
                        </a:cubicBezTo>
                        <a:cubicBezTo>
                          <a:pt x="751417" y="104507"/>
                          <a:pt x="756708" y="91807"/>
                          <a:pt x="758825" y="75403"/>
                        </a:cubicBezTo>
                        <a:cubicBezTo>
                          <a:pt x="760942" y="58999"/>
                          <a:pt x="761471" y="28836"/>
                          <a:pt x="762000" y="18253"/>
                        </a:cubicBezTo>
                        <a:cubicBezTo>
                          <a:pt x="762529" y="7670"/>
                          <a:pt x="745596" y="13490"/>
                          <a:pt x="762000" y="11903"/>
                        </a:cubicBezTo>
                        <a:cubicBezTo>
                          <a:pt x="778404" y="10316"/>
                          <a:pt x="847196" y="-11910"/>
                          <a:pt x="860425" y="8728"/>
                        </a:cubicBezTo>
                        <a:cubicBezTo>
                          <a:pt x="873654" y="29366"/>
                          <a:pt x="847725" y="103449"/>
                          <a:pt x="841375" y="135728"/>
                        </a:cubicBezTo>
                        <a:cubicBezTo>
                          <a:pt x="835025" y="168007"/>
                          <a:pt x="831850" y="177003"/>
                          <a:pt x="822325" y="202403"/>
                        </a:cubicBezTo>
                        <a:cubicBezTo>
                          <a:pt x="812800" y="227803"/>
                          <a:pt x="795337" y="263257"/>
                          <a:pt x="784225" y="288128"/>
                        </a:cubicBezTo>
                        <a:cubicBezTo>
                          <a:pt x="773113" y="312999"/>
                          <a:pt x="771525" y="324111"/>
                          <a:pt x="755650" y="351628"/>
                        </a:cubicBezTo>
                        <a:cubicBezTo>
                          <a:pt x="739775" y="379145"/>
                          <a:pt x="717021" y="420420"/>
                          <a:pt x="688975" y="453228"/>
                        </a:cubicBezTo>
                        <a:cubicBezTo>
                          <a:pt x="660929" y="486036"/>
                          <a:pt x="613833" y="527840"/>
                          <a:pt x="587375" y="548478"/>
                        </a:cubicBezTo>
                        <a:cubicBezTo>
                          <a:pt x="560917" y="569116"/>
                          <a:pt x="555096" y="562766"/>
                          <a:pt x="530225" y="577053"/>
                        </a:cubicBezTo>
                        <a:cubicBezTo>
                          <a:pt x="505354" y="591341"/>
                          <a:pt x="468842" y="619386"/>
                          <a:pt x="438150" y="634203"/>
                        </a:cubicBezTo>
                        <a:cubicBezTo>
                          <a:pt x="407458" y="649020"/>
                          <a:pt x="368829" y="658545"/>
                          <a:pt x="346075" y="665953"/>
                        </a:cubicBezTo>
                        <a:cubicBezTo>
                          <a:pt x="323321" y="673361"/>
                          <a:pt x="313267" y="675478"/>
                          <a:pt x="301625" y="678653"/>
                        </a:cubicBezTo>
                        <a:cubicBezTo>
                          <a:pt x="289983" y="681828"/>
                          <a:pt x="282046" y="683416"/>
                          <a:pt x="276225" y="685003"/>
                        </a:cubicBezTo>
                        <a:cubicBezTo>
                          <a:pt x="270404" y="686591"/>
                          <a:pt x="265113" y="684474"/>
                          <a:pt x="266700" y="688178"/>
                        </a:cubicBezTo>
                        <a:cubicBezTo>
                          <a:pt x="268287" y="691882"/>
                          <a:pt x="278871" y="699820"/>
                          <a:pt x="285750" y="707228"/>
                        </a:cubicBezTo>
                        <a:cubicBezTo>
                          <a:pt x="292629" y="714636"/>
                          <a:pt x="305329" y="722045"/>
                          <a:pt x="307975" y="732628"/>
                        </a:cubicBezTo>
                        <a:cubicBezTo>
                          <a:pt x="310621" y="743211"/>
                          <a:pt x="309033" y="759086"/>
                          <a:pt x="301625" y="770728"/>
                        </a:cubicBezTo>
                        <a:cubicBezTo>
                          <a:pt x="294217" y="782370"/>
                          <a:pt x="275696" y="795599"/>
                          <a:pt x="263525" y="802478"/>
                        </a:cubicBezTo>
                        <a:cubicBezTo>
                          <a:pt x="251354" y="809357"/>
                          <a:pt x="239183" y="813591"/>
                          <a:pt x="228600" y="812003"/>
                        </a:cubicBezTo>
                        <a:cubicBezTo>
                          <a:pt x="218017" y="810416"/>
                          <a:pt x="205846" y="801949"/>
                          <a:pt x="200025" y="792953"/>
                        </a:cubicBezTo>
                        <a:cubicBezTo>
                          <a:pt x="194204" y="783957"/>
                          <a:pt x="192088" y="766495"/>
                          <a:pt x="193675" y="758028"/>
                        </a:cubicBezTo>
                        <a:cubicBezTo>
                          <a:pt x="195262" y="749561"/>
                          <a:pt x="205317" y="747974"/>
                          <a:pt x="209550" y="742153"/>
                        </a:cubicBezTo>
                        <a:cubicBezTo>
                          <a:pt x="213783" y="736332"/>
                          <a:pt x="216429" y="731040"/>
                          <a:pt x="219075" y="723103"/>
                        </a:cubicBezTo>
                        <a:cubicBezTo>
                          <a:pt x="221721" y="715166"/>
                          <a:pt x="232833" y="698232"/>
                          <a:pt x="225425" y="694528"/>
                        </a:cubicBezTo>
                        <a:cubicBezTo>
                          <a:pt x="218017" y="690824"/>
                          <a:pt x="188912" y="701936"/>
                          <a:pt x="174625" y="700878"/>
                        </a:cubicBezTo>
                        <a:cubicBezTo>
                          <a:pt x="160338" y="699820"/>
                          <a:pt x="146579" y="695586"/>
                          <a:pt x="139700" y="688178"/>
                        </a:cubicBezTo>
                        <a:cubicBezTo>
                          <a:pt x="132821" y="680770"/>
                          <a:pt x="131233" y="665424"/>
                          <a:pt x="133350" y="656428"/>
                        </a:cubicBezTo>
                        <a:cubicBezTo>
                          <a:pt x="135467" y="647432"/>
                          <a:pt x="143404" y="638965"/>
                          <a:pt x="152400" y="634203"/>
                        </a:cubicBezTo>
                        <a:cubicBezTo>
                          <a:pt x="161396" y="629441"/>
                          <a:pt x="170392" y="632086"/>
                          <a:pt x="187325" y="627853"/>
                        </a:cubicBezTo>
                        <a:cubicBezTo>
                          <a:pt x="204258" y="623620"/>
                          <a:pt x="232833" y="615153"/>
                          <a:pt x="254000" y="608803"/>
                        </a:cubicBezTo>
                        <a:cubicBezTo>
                          <a:pt x="275167" y="602453"/>
                          <a:pt x="292629" y="599278"/>
                          <a:pt x="314325" y="589753"/>
                        </a:cubicBezTo>
                        <a:cubicBezTo>
                          <a:pt x="336021" y="580228"/>
                          <a:pt x="364067" y="559590"/>
                          <a:pt x="384175" y="551653"/>
                        </a:cubicBezTo>
                        <a:cubicBezTo>
                          <a:pt x="404283" y="543716"/>
                          <a:pt x="417513" y="550065"/>
                          <a:pt x="434975" y="542128"/>
                        </a:cubicBezTo>
                        <a:cubicBezTo>
                          <a:pt x="452437" y="534191"/>
                          <a:pt x="476250" y="515670"/>
                          <a:pt x="488950" y="504028"/>
                        </a:cubicBezTo>
                        <a:cubicBezTo>
                          <a:pt x="501650" y="492386"/>
                          <a:pt x="511175" y="480745"/>
                          <a:pt x="511175" y="472278"/>
                        </a:cubicBezTo>
                        <a:cubicBezTo>
                          <a:pt x="511175" y="463811"/>
                          <a:pt x="499533" y="454815"/>
                          <a:pt x="488950" y="453228"/>
                        </a:cubicBezTo>
                        <a:cubicBezTo>
                          <a:pt x="478367" y="451640"/>
                          <a:pt x="461962" y="455345"/>
                          <a:pt x="447675" y="462753"/>
                        </a:cubicBezTo>
                        <a:cubicBezTo>
                          <a:pt x="433388" y="470161"/>
                          <a:pt x="418571" y="488153"/>
                          <a:pt x="403225" y="497678"/>
                        </a:cubicBezTo>
                        <a:cubicBezTo>
                          <a:pt x="387879" y="507203"/>
                          <a:pt x="377296" y="508791"/>
                          <a:pt x="355600" y="519903"/>
                        </a:cubicBezTo>
                        <a:cubicBezTo>
                          <a:pt x="333904" y="531015"/>
                          <a:pt x="295804" y="554828"/>
                          <a:pt x="273050" y="564353"/>
                        </a:cubicBezTo>
                        <a:cubicBezTo>
                          <a:pt x="250296" y="573878"/>
                          <a:pt x="241300" y="573349"/>
                          <a:pt x="219075" y="577053"/>
                        </a:cubicBezTo>
                        <a:cubicBezTo>
                          <a:pt x="196850" y="580757"/>
                          <a:pt x="159808" y="583403"/>
                          <a:pt x="139700" y="586578"/>
                        </a:cubicBezTo>
                        <a:cubicBezTo>
                          <a:pt x="119592" y="589753"/>
                          <a:pt x="111125" y="594516"/>
                          <a:pt x="98425" y="596103"/>
                        </a:cubicBezTo>
                        <a:cubicBezTo>
                          <a:pt x="85725" y="597690"/>
                          <a:pt x="78317" y="597690"/>
                          <a:pt x="63500" y="596103"/>
                        </a:cubicBezTo>
                        <a:cubicBezTo>
                          <a:pt x="48683" y="594516"/>
                          <a:pt x="19050" y="588166"/>
                          <a:pt x="9525" y="586578"/>
                        </a:cubicBezTo>
                        <a:cubicBezTo>
                          <a:pt x="0" y="584991"/>
                          <a:pt x="6350" y="586578"/>
                          <a:pt x="6350" y="586578"/>
                        </a:cubicBezTo>
                      </a:path>
                    </a:pathLst>
                  </a:custGeom>
                  <a:ln w="12700" cmpd="sng">
                    <a:solidFill>
                      <a:schemeClr val="accent3">
                        <a:lumMod val="75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Arial"/>
                      <a:cs typeface="Arial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>
                  <a:xfrm>
                    <a:off x="4187825" y="2130425"/>
                    <a:ext cx="911225" cy="835025"/>
                  </a:xfrm>
                  <a:prstGeom prst="rect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Arial"/>
                      <a:cs typeface="Arial"/>
                    </a:endParaRPr>
                  </a:p>
                </p:txBody>
              </p:sp>
            </p:grpSp>
            <p:sp>
              <p:nvSpPr>
                <p:cNvPr id="111" name="ZoneTexte 110"/>
                <p:cNvSpPr txBox="1"/>
                <p:nvPr/>
              </p:nvSpPr>
              <p:spPr>
                <a:xfrm>
                  <a:off x="959972" y="1880322"/>
                  <a:ext cx="62668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latin typeface="Arial"/>
                      <a:cs typeface="Arial"/>
                    </a:rPr>
                    <a:t>nucleus</a:t>
                  </a:r>
                </a:p>
              </p:txBody>
            </p:sp>
            <p:sp>
              <p:nvSpPr>
                <p:cNvPr id="112" name="ZoneTexte 111"/>
                <p:cNvSpPr txBox="1"/>
                <p:nvPr/>
              </p:nvSpPr>
              <p:spPr>
                <a:xfrm>
                  <a:off x="2234524" y="2190285"/>
                  <a:ext cx="36420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latin typeface="Arial"/>
                      <a:cs typeface="Arial"/>
                    </a:rPr>
                    <a:t>ER</a:t>
                  </a:r>
                </a:p>
              </p:txBody>
            </p:sp>
            <p:sp>
              <p:nvSpPr>
                <p:cNvPr id="113" name="ZoneTexte 112"/>
                <p:cNvSpPr txBox="1"/>
                <p:nvPr/>
              </p:nvSpPr>
              <p:spPr>
                <a:xfrm>
                  <a:off x="968547" y="3041910"/>
                  <a:ext cx="53388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000" dirty="0">
                      <a:latin typeface="Arial"/>
                      <a:cs typeface="Arial"/>
                    </a:rPr>
                    <a:t>ERES</a:t>
                  </a:r>
                </a:p>
              </p:txBody>
            </p:sp>
            <p:cxnSp>
              <p:nvCxnSpPr>
                <p:cNvPr id="114" name="Connecteur droit avec flèche 113"/>
                <p:cNvCxnSpPr>
                  <a:endCxn id="119" idx="33"/>
                </p:cNvCxnSpPr>
                <p:nvPr/>
              </p:nvCxnSpPr>
              <p:spPr>
                <a:xfrm flipH="1">
                  <a:off x="1939610" y="2326096"/>
                  <a:ext cx="320725" cy="1540"/>
                </a:xfrm>
                <a:prstGeom prst="straightConnector1">
                  <a:avLst/>
                </a:prstGeom>
                <a:ln w="12700" cmpd="sng">
                  <a:solidFill>
                    <a:srgbClr val="000000"/>
                  </a:solidFill>
                  <a:tailEnd type="oval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cteur droit avec flèche 114"/>
                <p:cNvCxnSpPr/>
                <p:nvPr/>
              </p:nvCxnSpPr>
              <p:spPr>
                <a:xfrm flipV="1">
                  <a:off x="1235489" y="2898667"/>
                  <a:ext cx="71481" cy="206743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oval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" name="Grouper 103"/>
              <p:cNvGrpSpPr/>
              <p:nvPr/>
            </p:nvGrpSpPr>
            <p:grpSpPr>
              <a:xfrm>
                <a:off x="1896249" y="2410401"/>
                <a:ext cx="125401" cy="146026"/>
                <a:chOff x="2470150" y="2667000"/>
                <a:chExt cx="125401" cy="146026"/>
              </a:xfrm>
            </p:grpSpPr>
            <p:sp>
              <p:nvSpPr>
                <p:cNvPr id="108" name="Secteurs 107"/>
                <p:cNvSpPr>
                  <a:spLocks noChangeAspect="1"/>
                </p:cNvSpPr>
                <p:nvPr/>
              </p:nvSpPr>
              <p:spPr>
                <a:xfrm rot="5400000">
                  <a:off x="2487965" y="2705440"/>
                  <a:ext cx="107950" cy="107222"/>
                </a:xfrm>
                <a:prstGeom prst="pi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09" name="Rectangle 108"/>
                <p:cNvSpPr>
                  <a:spLocks noChangeAspect="1"/>
                </p:cNvSpPr>
                <p:nvPr/>
              </p:nvSpPr>
              <p:spPr>
                <a:xfrm rot="18900000" flipH="1">
                  <a:off x="2470150" y="2667000"/>
                  <a:ext cx="22861" cy="60516"/>
                </a:xfrm>
                <a:prstGeom prst="rect">
                  <a:avLst/>
                </a:prstGeom>
                <a:solidFill>
                  <a:srgbClr val="66FF66"/>
                </a:solidFill>
                <a:ln w="6350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05" name="Grouper 104"/>
              <p:cNvGrpSpPr/>
              <p:nvPr/>
            </p:nvGrpSpPr>
            <p:grpSpPr>
              <a:xfrm>
                <a:off x="1452972" y="2652351"/>
                <a:ext cx="185255" cy="174116"/>
                <a:chOff x="1424397" y="2633301"/>
                <a:chExt cx="185255" cy="174116"/>
              </a:xfrm>
            </p:grpSpPr>
            <p:sp>
              <p:nvSpPr>
                <p:cNvPr id="106" name="Forme libre 105"/>
                <p:cNvSpPr/>
                <p:nvPr/>
              </p:nvSpPr>
              <p:spPr>
                <a:xfrm rot="19620000">
                  <a:off x="1424397" y="2633301"/>
                  <a:ext cx="80171" cy="144559"/>
                </a:xfrm>
                <a:custGeom>
                  <a:avLst/>
                  <a:gdLst>
                    <a:gd name="connsiteX0" fmla="*/ 3971 w 80171"/>
                    <a:gd name="connsiteY0" fmla="*/ 217584 h 217584"/>
                    <a:gd name="connsiteX1" fmla="*/ 3971 w 80171"/>
                    <a:gd name="connsiteY1" fmla="*/ 27084 h 217584"/>
                    <a:gd name="connsiteX2" fmla="*/ 45246 w 80171"/>
                    <a:gd name="connsiteY2" fmla="*/ 1684 h 217584"/>
                    <a:gd name="connsiteX3" fmla="*/ 73821 w 80171"/>
                    <a:gd name="connsiteY3" fmla="*/ 30259 h 217584"/>
                    <a:gd name="connsiteX4" fmla="*/ 80171 w 80171"/>
                    <a:gd name="connsiteY4" fmla="*/ 211234 h 217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171" h="217584">
                      <a:moveTo>
                        <a:pt x="3971" y="217584"/>
                      </a:moveTo>
                      <a:cubicBezTo>
                        <a:pt x="531" y="140325"/>
                        <a:pt x="-2908" y="63067"/>
                        <a:pt x="3971" y="27084"/>
                      </a:cubicBezTo>
                      <a:cubicBezTo>
                        <a:pt x="10850" y="-8899"/>
                        <a:pt x="33604" y="1155"/>
                        <a:pt x="45246" y="1684"/>
                      </a:cubicBezTo>
                      <a:cubicBezTo>
                        <a:pt x="56888" y="2213"/>
                        <a:pt x="68000" y="-4666"/>
                        <a:pt x="73821" y="30259"/>
                      </a:cubicBezTo>
                      <a:cubicBezTo>
                        <a:pt x="79642" y="65184"/>
                        <a:pt x="80171" y="211234"/>
                        <a:pt x="80171" y="211234"/>
                      </a:cubicBezTo>
                    </a:path>
                  </a:pathLst>
                </a:custGeom>
                <a:ln w="19050" cmpd="sng">
                  <a:solidFill>
                    <a:srgbClr val="0F8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Arial"/>
                    <a:cs typeface="Arial"/>
                  </a:endParaRPr>
                </a:p>
              </p:txBody>
            </p:sp>
            <p:sp>
              <p:nvSpPr>
                <p:cNvPr id="107" name="Secteurs 106"/>
                <p:cNvSpPr>
                  <a:spLocks noChangeAspect="1"/>
                </p:cNvSpPr>
                <p:nvPr/>
              </p:nvSpPr>
              <p:spPr>
                <a:xfrm rot="5400000">
                  <a:off x="1502066" y="2699831"/>
                  <a:ext cx="107950" cy="107222"/>
                </a:xfrm>
                <a:prstGeom prst="pie">
                  <a:avLst/>
                </a:prstGeom>
                <a:solidFill>
                  <a:srgbClr val="FF00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02" name="Forme libre 101"/>
            <p:cNvSpPr/>
            <p:nvPr/>
          </p:nvSpPr>
          <p:spPr>
            <a:xfrm rot="19620000">
              <a:off x="1708927" y="2469530"/>
              <a:ext cx="80171" cy="144559"/>
            </a:xfrm>
            <a:custGeom>
              <a:avLst/>
              <a:gdLst>
                <a:gd name="connsiteX0" fmla="*/ 3971 w 80171"/>
                <a:gd name="connsiteY0" fmla="*/ 217584 h 217584"/>
                <a:gd name="connsiteX1" fmla="*/ 3971 w 80171"/>
                <a:gd name="connsiteY1" fmla="*/ 27084 h 217584"/>
                <a:gd name="connsiteX2" fmla="*/ 45246 w 80171"/>
                <a:gd name="connsiteY2" fmla="*/ 1684 h 217584"/>
                <a:gd name="connsiteX3" fmla="*/ 73821 w 80171"/>
                <a:gd name="connsiteY3" fmla="*/ 30259 h 217584"/>
                <a:gd name="connsiteX4" fmla="*/ 80171 w 80171"/>
                <a:gd name="connsiteY4" fmla="*/ 211234 h 21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71" h="217584">
                  <a:moveTo>
                    <a:pt x="3971" y="217584"/>
                  </a:moveTo>
                  <a:cubicBezTo>
                    <a:pt x="531" y="140325"/>
                    <a:pt x="-2908" y="63067"/>
                    <a:pt x="3971" y="27084"/>
                  </a:cubicBezTo>
                  <a:cubicBezTo>
                    <a:pt x="10850" y="-8899"/>
                    <a:pt x="33604" y="1155"/>
                    <a:pt x="45246" y="1684"/>
                  </a:cubicBezTo>
                  <a:cubicBezTo>
                    <a:pt x="56888" y="2213"/>
                    <a:pt x="68000" y="-4666"/>
                    <a:pt x="73821" y="30259"/>
                  </a:cubicBezTo>
                  <a:cubicBezTo>
                    <a:pt x="79642" y="65184"/>
                    <a:pt x="80171" y="211234"/>
                    <a:pt x="80171" y="211234"/>
                  </a:cubicBezTo>
                </a:path>
              </a:pathLst>
            </a:custGeom>
            <a:ln w="19050" cmpd="sng">
              <a:solidFill>
                <a:srgbClr val="0F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</p:grpSp>
      <p:sp>
        <p:nvSpPr>
          <p:cNvPr id="93" name="ZoneTexte 92"/>
          <p:cNvSpPr txBox="1"/>
          <p:nvPr/>
        </p:nvSpPr>
        <p:spPr>
          <a:xfrm>
            <a:off x="270242" y="6525945"/>
            <a:ext cx="333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622640" y="6617710"/>
            <a:ext cx="5650839" cy="1690187"/>
            <a:chOff x="438490" y="6814560"/>
            <a:chExt cx="5650839" cy="1690187"/>
          </a:xfrm>
        </p:grpSpPr>
        <p:pic>
          <p:nvPicPr>
            <p:cNvPr id="142" name="Picture 8" descr="A picture containing grass, object, sign, sitting&#10;&#10;Description automatically generated">
              <a:extLst>
                <a:ext uri="{FF2B5EF4-FFF2-40B4-BE49-F238E27FC236}">
                  <a16:creationId xmlns:a16="http://schemas.microsoft.com/office/drawing/2014/main" xmlns="" id="{24BBE387-BBE1-464F-A33C-B0C26E373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73949" y="6814560"/>
              <a:ext cx="1615380" cy="1690187"/>
            </a:xfrm>
            <a:prstGeom prst="rect">
              <a:avLst/>
            </a:prstGeom>
          </p:spPr>
        </p:pic>
        <p:pic>
          <p:nvPicPr>
            <p:cNvPr id="143" name="Picture 2" descr="A star in the dark&#10;&#10;Description automatically generated">
              <a:extLst>
                <a:ext uri="{FF2B5EF4-FFF2-40B4-BE49-F238E27FC236}">
                  <a16:creationId xmlns:a16="http://schemas.microsoft.com/office/drawing/2014/main" xmlns="" id="{B5F2F1E6-DC9C-A142-B308-F2EBFE0AA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3714"/>
            <a:stretch/>
          </p:blipFill>
          <p:spPr>
            <a:xfrm>
              <a:off x="438490" y="7047032"/>
              <a:ext cx="1211534" cy="1220564"/>
            </a:xfrm>
            <a:prstGeom prst="rect">
              <a:avLst/>
            </a:prstGeom>
          </p:spPr>
        </p:pic>
        <p:pic>
          <p:nvPicPr>
            <p:cNvPr id="144" name="Picture 4" descr="A picture containing green, grass, sitting, light&#10;&#10;Description automatically generated">
              <a:extLst>
                <a:ext uri="{FF2B5EF4-FFF2-40B4-BE49-F238E27FC236}">
                  <a16:creationId xmlns:a16="http://schemas.microsoft.com/office/drawing/2014/main" xmlns="" id="{ECEA9FE2-279A-E748-B2D5-06D5C1392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3714"/>
            <a:stretch/>
          </p:blipFill>
          <p:spPr>
            <a:xfrm>
              <a:off x="1672579" y="7047027"/>
              <a:ext cx="1211534" cy="1220564"/>
            </a:xfrm>
            <a:prstGeom prst="rect">
              <a:avLst/>
            </a:prstGeom>
          </p:spPr>
        </p:pic>
        <p:pic>
          <p:nvPicPr>
            <p:cNvPr id="145" name="Picture 6" descr="A picture containing grass, sitting, light, dark&#10;&#10;Description automatically generated">
              <a:extLst>
                <a:ext uri="{FF2B5EF4-FFF2-40B4-BE49-F238E27FC236}">
                  <a16:creationId xmlns:a16="http://schemas.microsoft.com/office/drawing/2014/main" xmlns="" id="{E6F03BD2-332D-154B-8BA4-DAD4C61A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3745"/>
            <a:stretch/>
          </p:blipFill>
          <p:spPr>
            <a:xfrm>
              <a:off x="2917463" y="7046645"/>
              <a:ext cx="1211534" cy="122016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A0C5DD34-C7C9-244C-A0E8-E8E1BB7A0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9807" y="7359999"/>
              <a:ext cx="521675" cy="556903"/>
            </a:xfrm>
            <a:prstGeom prst="rect">
              <a:avLst/>
            </a:prstGeom>
            <a:noFill/>
            <a:ln w="12700" cmpd="sng">
              <a:solidFill>
                <a:srgbClr val="66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47" name="TextBox 12">
              <a:extLst>
                <a:ext uri="{FF2B5EF4-FFF2-40B4-BE49-F238E27FC236}">
                  <a16:creationId xmlns:a16="http://schemas.microsoft.com/office/drawing/2014/main" xmlns="" id="{FD6B7335-A2BB-7F46-83B5-6EFDE760E67E}"/>
                </a:ext>
              </a:extLst>
            </p:cNvPr>
            <p:cNvSpPr txBox="1"/>
            <p:nvPr/>
          </p:nvSpPr>
          <p:spPr>
            <a:xfrm>
              <a:off x="2916615" y="7046645"/>
              <a:ext cx="6208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/>
                  <a:cs typeface="Arial"/>
                </a:rPr>
                <a:t>Merge</a:t>
              </a:r>
            </a:p>
          </p:txBody>
        </p:sp>
        <p:sp>
          <p:nvSpPr>
            <p:cNvPr id="148" name="TextBox 20">
              <a:extLst>
                <a:ext uri="{FF2B5EF4-FFF2-40B4-BE49-F238E27FC236}">
                  <a16:creationId xmlns:a16="http://schemas.microsoft.com/office/drawing/2014/main" xmlns="" id="{FCC461DC-5721-324B-9322-2B3EC43F13E3}"/>
                </a:ext>
              </a:extLst>
            </p:cNvPr>
            <p:cNvSpPr txBox="1"/>
            <p:nvPr/>
          </p:nvSpPr>
          <p:spPr>
            <a:xfrm>
              <a:off x="439936" y="7046645"/>
              <a:ext cx="68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PRAF2</a:t>
              </a:r>
              <a:endParaRPr lang="en-US" sz="1200" dirty="0">
                <a:solidFill>
                  <a:srgbClr val="80FF0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358C62E0-1296-CE49-8C4F-BCAB60116757}"/>
                </a:ext>
              </a:extLst>
            </p:cNvPr>
            <p:cNvSpPr/>
            <p:nvPr/>
          </p:nvSpPr>
          <p:spPr>
            <a:xfrm>
              <a:off x="1674159" y="7046645"/>
              <a:ext cx="6210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80FF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Sec31</a:t>
              </a:r>
              <a:endParaRPr lang="fr-FR" sz="1200" dirty="0"/>
            </a:p>
          </p:txBody>
        </p:sp>
        <p:cxnSp>
          <p:nvCxnSpPr>
            <p:cNvPr id="3" name="Connecteur droit 2"/>
            <p:cNvCxnSpPr/>
            <p:nvPr/>
          </p:nvCxnSpPr>
          <p:spPr>
            <a:xfrm flipV="1">
              <a:off x="3761482" y="6814560"/>
              <a:ext cx="712467" cy="545440"/>
            </a:xfrm>
            <a:prstGeom prst="line">
              <a:avLst/>
            </a:prstGeom>
            <a:ln w="19050" cmpd="sng">
              <a:solidFill>
                <a:srgbClr val="66FF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/>
            <p:nvPr/>
          </p:nvCxnSpPr>
          <p:spPr>
            <a:xfrm>
              <a:off x="3772763" y="7916903"/>
              <a:ext cx="701186" cy="587844"/>
            </a:xfrm>
            <a:prstGeom prst="line">
              <a:avLst/>
            </a:prstGeom>
            <a:ln w="19050" cmpd="sng">
              <a:solidFill>
                <a:srgbClr val="66FF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F3B92101-E1FF-481E-9A13-AA9E588B7622}"/>
              </a:ext>
            </a:extLst>
          </p:cNvPr>
          <p:cNvGrpSpPr/>
          <p:nvPr/>
        </p:nvGrpSpPr>
        <p:grpSpPr>
          <a:xfrm>
            <a:off x="261605" y="421499"/>
            <a:ext cx="1800528" cy="832000"/>
            <a:chOff x="261605" y="421499"/>
            <a:chExt cx="1800528" cy="832000"/>
          </a:xfrm>
        </p:grpSpPr>
        <p:sp>
          <p:nvSpPr>
            <p:cNvPr id="121" name="Rectangle 120"/>
            <p:cNvSpPr>
              <a:spLocks noChangeAspect="1"/>
            </p:cNvSpPr>
            <p:nvPr/>
          </p:nvSpPr>
          <p:spPr>
            <a:xfrm>
              <a:off x="637100" y="483013"/>
              <a:ext cx="1004873" cy="1422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  <p:sp>
          <p:nvSpPr>
            <p:cNvPr id="122" name="Rectangle 121"/>
            <p:cNvSpPr>
              <a:spLocks noChangeAspect="1"/>
            </p:cNvSpPr>
            <p:nvPr/>
          </p:nvSpPr>
          <p:spPr>
            <a:xfrm>
              <a:off x="488958" y="483013"/>
              <a:ext cx="148142" cy="142240"/>
            </a:xfrm>
            <a:prstGeom prst="rect">
              <a:avLst/>
            </a:prstGeom>
            <a:solidFill>
              <a:srgbClr val="66FF6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66FF66"/>
                </a:solidFill>
                <a:latin typeface="Arial"/>
                <a:cs typeface="Arial"/>
              </a:endParaRPr>
            </a:p>
          </p:txBody>
        </p:sp>
        <p:sp>
          <p:nvSpPr>
            <p:cNvPr id="124" name="Rectangle 123"/>
            <p:cNvSpPr>
              <a:spLocks noChangeAspect="1"/>
            </p:cNvSpPr>
            <p:nvPr/>
          </p:nvSpPr>
          <p:spPr>
            <a:xfrm>
              <a:off x="495862" y="1068792"/>
              <a:ext cx="470552" cy="142240"/>
            </a:xfrm>
            <a:prstGeom prst="rect">
              <a:avLst/>
            </a:prstGeom>
            <a:solidFill>
              <a:srgbClr val="0F8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  <p:sp>
          <p:nvSpPr>
            <p:cNvPr id="128" name="Rectangle 127"/>
            <p:cNvSpPr>
              <a:spLocks noChangeAspect="1"/>
            </p:cNvSpPr>
            <p:nvPr/>
          </p:nvSpPr>
          <p:spPr>
            <a:xfrm>
              <a:off x="1093865" y="1068792"/>
              <a:ext cx="968268" cy="1422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799557" y="445309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err="1">
                  <a:solidFill>
                    <a:schemeClr val="bg1"/>
                  </a:solidFill>
                  <a:latin typeface="Arial"/>
                  <a:cs typeface="Arial"/>
                </a:rPr>
                <a:t>TurboID</a:t>
              </a:r>
              <a:endParaRPr lang="fr-FR" sz="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1316807" y="1035167"/>
              <a:ext cx="5565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err="1">
                  <a:solidFill>
                    <a:schemeClr val="bg1"/>
                  </a:solidFill>
                  <a:latin typeface="Arial"/>
                  <a:cs typeface="Arial"/>
                </a:rPr>
                <a:t>TurboID</a:t>
              </a:r>
              <a:endParaRPr lang="fr-FR" sz="8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1" name="ZoneTexte 130"/>
            <p:cNvSpPr txBox="1"/>
            <p:nvPr/>
          </p:nvSpPr>
          <p:spPr>
            <a:xfrm>
              <a:off x="261605" y="421499"/>
              <a:ext cx="3199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"/>
                  <a:cs typeface="Arial"/>
                </a:rPr>
                <a:t>N-</a:t>
              </a:r>
            </a:p>
          </p:txBody>
        </p:sp>
        <p:sp>
          <p:nvSpPr>
            <p:cNvPr id="132" name="ZoneTexte 131"/>
            <p:cNvSpPr txBox="1"/>
            <p:nvPr/>
          </p:nvSpPr>
          <p:spPr>
            <a:xfrm>
              <a:off x="270841" y="711815"/>
              <a:ext cx="3199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"/>
                  <a:cs typeface="Arial"/>
                </a:rPr>
                <a:t>N-</a:t>
              </a:r>
            </a:p>
          </p:txBody>
        </p:sp>
        <p:sp>
          <p:nvSpPr>
            <p:cNvPr id="133" name="ZoneTexte 132"/>
            <p:cNvSpPr txBox="1"/>
            <p:nvPr/>
          </p:nvSpPr>
          <p:spPr>
            <a:xfrm>
              <a:off x="269600" y="1007278"/>
              <a:ext cx="3199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Arial"/>
                  <a:cs typeface="Arial"/>
                </a:rPr>
                <a:t>N-</a:t>
              </a:r>
            </a:p>
          </p:txBody>
        </p:sp>
        <p:sp>
          <p:nvSpPr>
            <p:cNvPr id="134" name="ZoneTexte 133"/>
            <p:cNvSpPr txBox="1"/>
            <p:nvPr/>
          </p:nvSpPr>
          <p:spPr>
            <a:xfrm>
              <a:off x="413202" y="446411"/>
              <a:ext cx="4166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latin typeface="Arial"/>
                  <a:cs typeface="Arial"/>
                </a:rPr>
                <a:t>C1</a:t>
              </a:r>
            </a:p>
          </p:txBody>
        </p:sp>
        <p:sp>
          <p:nvSpPr>
            <p:cNvPr id="138" name="Rectangle 137"/>
            <p:cNvSpPr>
              <a:spLocks noChangeAspect="1"/>
            </p:cNvSpPr>
            <p:nvPr/>
          </p:nvSpPr>
          <p:spPr>
            <a:xfrm>
              <a:off x="495862" y="770948"/>
              <a:ext cx="470552" cy="142240"/>
            </a:xfrm>
            <a:prstGeom prst="rect">
              <a:avLst/>
            </a:prstGeom>
            <a:solidFill>
              <a:srgbClr val="0F8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480404" y="738900"/>
              <a:ext cx="6338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  <a:latin typeface="Arial"/>
                  <a:cs typeface="Arial"/>
                </a:rPr>
                <a:t>PRAF2</a:t>
              </a: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484372" y="1035167"/>
              <a:ext cx="6266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  <a:latin typeface="Arial"/>
                  <a:cs typeface="Arial"/>
                </a:rPr>
                <a:t>PRAF2</a:t>
              </a:r>
            </a:p>
          </p:txBody>
        </p:sp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xmlns="" id="{313474A6-9AAD-4D1E-A8DE-146EB40C61E2}"/>
                </a:ext>
              </a:extLst>
            </p:cNvPr>
            <p:cNvGrpSpPr/>
            <p:nvPr/>
          </p:nvGrpSpPr>
          <p:grpSpPr>
            <a:xfrm>
              <a:off x="881767" y="734346"/>
              <a:ext cx="312906" cy="215444"/>
              <a:chOff x="886529" y="756909"/>
              <a:chExt cx="312906" cy="215444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xmlns="" id="{03BF5D84-35C1-48CA-9D2A-1CD3658B6C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28" y="793512"/>
                <a:ext cx="132547" cy="142239"/>
              </a:xfrm>
              <a:prstGeom prst="rect">
                <a:avLst/>
              </a:prstGeom>
              <a:solidFill>
                <a:srgbClr val="40008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151" name="ZoneTexte 150">
                <a:extLst>
                  <a:ext uri="{FF2B5EF4-FFF2-40B4-BE49-F238E27FC236}">
                    <a16:creationId xmlns:a16="http://schemas.microsoft.com/office/drawing/2014/main" xmlns="" id="{41639DED-2F22-4C93-BD7B-1CEECE1ED6AE}"/>
                  </a:ext>
                </a:extLst>
              </p:cNvPr>
              <p:cNvSpPr txBox="1"/>
              <p:nvPr/>
            </p:nvSpPr>
            <p:spPr>
              <a:xfrm>
                <a:off x="886529" y="756909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bg1"/>
                    </a:solidFill>
                    <a:latin typeface="Arial"/>
                    <a:cs typeface="Arial"/>
                  </a:rPr>
                  <a:t>V5</a:t>
                </a:r>
              </a:p>
            </p:txBody>
          </p:sp>
        </p:grpSp>
        <p:grpSp>
          <p:nvGrpSpPr>
            <p:cNvPr id="152" name="Groupe 151">
              <a:extLst>
                <a:ext uri="{FF2B5EF4-FFF2-40B4-BE49-F238E27FC236}">
                  <a16:creationId xmlns:a16="http://schemas.microsoft.com/office/drawing/2014/main" xmlns="" id="{0C5EBB3D-FCBF-43F5-801A-6E1354F8BC4F}"/>
                </a:ext>
              </a:extLst>
            </p:cNvPr>
            <p:cNvGrpSpPr/>
            <p:nvPr/>
          </p:nvGrpSpPr>
          <p:grpSpPr>
            <a:xfrm>
              <a:off x="1555719" y="446411"/>
              <a:ext cx="312906" cy="215444"/>
              <a:chOff x="886529" y="756909"/>
              <a:chExt cx="312906" cy="215444"/>
            </a:xfrm>
          </p:grpSpPr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xmlns="" id="{BAFE952E-BA4B-40B5-B912-115D121F9A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28" y="793512"/>
                <a:ext cx="132547" cy="142239"/>
              </a:xfrm>
              <a:prstGeom prst="rect">
                <a:avLst/>
              </a:prstGeom>
              <a:solidFill>
                <a:srgbClr val="40008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xmlns="" id="{32360672-58F7-4EF2-91C5-EC9B3276D589}"/>
                  </a:ext>
                </a:extLst>
              </p:cNvPr>
              <p:cNvSpPr txBox="1"/>
              <p:nvPr/>
            </p:nvSpPr>
            <p:spPr>
              <a:xfrm>
                <a:off x="886529" y="756909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bg1"/>
                    </a:solidFill>
                    <a:latin typeface="Arial"/>
                    <a:cs typeface="Arial"/>
                  </a:rPr>
                  <a:t>V5</a:t>
                </a:r>
              </a:p>
            </p:txBody>
          </p:sp>
        </p:grpSp>
        <p:grpSp>
          <p:nvGrpSpPr>
            <p:cNvPr id="155" name="Groupe 154">
              <a:extLst>
                <a:ext uri="{FF2B5EF4-FFF2-40B4-BE49-F238E27FC236}">
                  <a16:creationId xmlns:a16="http://schemas.microsoft.com/office/drawing/2014/main" xmlns="" id="{914472D6-2DC4-4B36-85B1-982A792FBD36}"/>
                </a:ext>
              </a:extLst>
            </p:cNvPr>
            <p:cNvGrpSpPr/>
            <p:nvPr/>
          </p:nvGrpSpPr>
          <p:grpSpPr>
            <a:xfrm>
              <a:off x="876068" y="1035167"/>
              <a:ext cx="311304" cy="215444"/>
              <a:chOff x="886529" y="759886"/>
              <a:chExt cx="311304" cy="215444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xmlns="" id="{99252941-972D-498D-A8F5-29A49F854D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4328" y="793512"/>
                <a:ext cx="132547" cy="142239"/>
              </a:xfrm>
              <a:prstGeom prst="rect">
                <a:avLst/>
              </a:prstGeom>
              <a:solidFill>
                <a:srgbClr val="40008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Arial"/>
                  <a:cs typeface="Arial"/>
                </a:endParaRPr>
              </a:p>
            </p:txBody>
          </p:sp>
          <p:sp>
            <p:nvSpPr>
              <p:cNvPr id="157" name="ZoneTexte 156">
                <a:extLst>
                  <a:ext uri="{FF2B5EF4-FFF2-40B4-BE49-F238E27FC236}">
                    <a16:creationId xmlns:a16="http://schemas.microsoft.com/office/drawing/2014/main" xmlns="" id="{F3AA5A02-BE6D-4D15-A6BE-B0A18EA5BE1E}"/>
                  </a:ext>
                </a:extLst>
              </p:cNvPr>
              <p:cNvSpPr txBox="1"/>
              <p:nvPr/>
            </p:nvSpPr>
            <p:spPr>
              <a:xfrm>
                <a:off x="886529" y="759886"/>
                <a:ext cx="3113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>
                    <a:solidFill>
                      <a:schemeClr val="bg1"/>
                    </a:solidFill>
                    <a:latin typeface="Arial"/>
                    <a:cs typeface="Arial"/>
                  </a:rPr>
                  <a:t>V5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696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45" y="3140281"/>
            <a:ext cx="5065268" cy="292557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35600" y="8298934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  <a:latin typeface="Arial"/>
                <a:cs typeface="Arial"/>
              </a:rPr>
              <a:t>Figure 4</a:t>
            </a:r>
            <a:endParaRPr lang="fr-FR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742961" y="452126"/>
            <a:ext cx="3168650" cy="2243645"/>
            <a:chOff x="742961" y="452126"/>
            <a:chExt cx="3168650" cy="224364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961" y="625671"/>
              <a:ext cx="3168650" cy="2070100"/>
            </a:xfrm>
            <a:prstGeom prst="rect">
              <a:avLst/>
            </a:prstGeom>
          </p:spPr>
        </p:pic>
        <p:sp>
          <p:nvSpPr>
            <p:cNvPr id="8" name="TextBox 64">
              <a:extLst>
                <a:ext uri="{FF2B5EF4-FFF2-40B4-BE49-F238E27FC236}">
                  <a16:creationId xmlns="" xmlns:a16="http://schemas.microsoft.com/office/drawing/2014/main" id="{9BFBB748-9CCF-C941-ABB7-44658E3D34E8}"/>
                </a:ext>
              </a:extLst>
            </p:cNvPr>
            <p:cNvSpPr txBox="1"/>
            <p:nvPr/>
          </p:nvSpPr>
          <p:spPr>
            <a:xfrm>
              <a:off x="916710" y="452126"/>
              <a:ext cx="239523" cy="314588"/>
            </a:xfrm>
            <a:prstGeom prst="rect">
              <a:avLst/>
            </a:prstGeom>
            <a:noFill/>
          </p:spPr>
          <p:txBody>
            <a:bodyPr wrap="square" lIns="82945" tIns="41473" rIns="82945" bIns="41473" rtlCol="0">
              <a:spAutoFit/>
            </a:bodyPr>
            <a:lstStyle/>
            <a:p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r 5"/>
          <p:cNvGrpSpPr/>
          <p:nvPr/>
        </p:nvGrpSpPr>
        <p:grpSpPr>
          <a:xfrm>
            <a:off x="3914839" y="452126"/>
            <a:ext cx="1971622" cy="2345245"/>
            <a:chOff x="3914839" y="452126"/>
            <a:chExt cx="1971622" cy="2345245"/>
          </a:xfrm>
        </p:grpSpPr>
        <p:sp>
          <p:nvSpPr>
            <p:cNvPr id="9" name="TextBox 65">
              <a:extLst>
                <a:ext uri="{FF2B5EF4-FFF2-40B4-BE49-F238E27FC236}">
                  <a16:creationId xmlns="" xmlns:a16="http://schemas.microsoft.com/office/drawing/2014/main" id="{3D874867-66F5-7B48-AD97-11EA9BCF8BBD}"/>
                </a:ext>
              </a:extLst>
            </p:cNvPr>
            <p:cNvSpPr txBox="1"/>
            <p:nvPr/>
          </p:nvSpPr>
          <p:spPr>
            <a:xfrm>
              <a:off x="3914839" y="452126"/>
              <a:ext cx="239523" cy="314588"/>
            </a:xfrm>
            <a:prstGeom prst="rect">
              <a:avLst/>
            </a:prstGeom>
            <a:noFill/>
          </p:spPr>
          <p:txBody>
            <a:bodyPr wrap="square" lIns="82945" tIns="41473" rIns="82945" bIns="41473" rtlCol="0">
              <a:spAutoFit/>
            </a:bodyPr>
            <a:lstStyle/>
            <a:p>
              <a:r>
                <a:rPr lang="en-US" sz="15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7511" y="612971"/>
              <a:ext cx="1758950" cy="2184400"/>
            </a:xfrm>
            <a:prstGeom prst="rect">
              <a:avLst/>
            </a:prstGeom>
          </p:spPr>
        </p:pic>
      </p:grpSp>
      <p:sp>
        <p:nvSpPr>
          <p:cNvPr id="10" name="TextBox 66">
            <a:extLst>
              <a:ext uri="{FF2B5EF4-FFF2-40B4-BE49-F238E27FC236}">
                <a16:creationId xmlns="" xmlns:a16="http://schemas.microsoft.com/office/drawing/2014/main" id="{0C22E670-4A0E-AC44-8006-07F4E6FA60C5}"/>
              </a:ext>
            </a:extLst>
          </p:cNvPr>
          <p:cNvSpPr txBox="1"/>
          <p:nvPr/>
        </p:nvSpPr>
        <p:spPr>
          <a:xfrm>
            <a:off x="925456" y="3047143"/>
            <a:ext cx="239523" cy="314588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8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00" y="3081867"/>
            <a:ext cx="1930400" cy="25463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35600" y="8298934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  <a:latin typeface="Arial"/>
                <a:cs typeface="Arial"/>
              </a:rPr>
              <a:t>Figure 5</a:t>
            </a:r>
            <a:endParaRPr lang="fr-FR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6" name="Image 5" descr="3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83" y="463542"/>
            <a:ext cx="1889760" cy="2446020"/>
          </a:xfrm>
          <a:prstGeom prst="rect">
            <a:avLst/>
          </a:prstGeom>
        </p:spPr>
      </p:pic>
      <p:pic>
        <p:nvPicPr>
          <p:cNvPr id="7" name="Image 6" descr="3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96" y="659121"/>
            <a:ext cx="1882139" cy="222504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0A4897EC-E6C3-7B40-84EB-21FBA190DA40}"/>
              </a:ext>
            </a:extLst>
          </p:cNvPr>
          <p:cNvSpPr txBox="1"/>
          <p:nvPr/>
        </p:nvSpPr>
        <p:spPr>
          <a:xfrm>
            <a:off x="400909" y="298234"/>
            <a:ext cx="2916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0A4897EC-E6C3-7B40-84EB-21FBA190DA40}"/>
              </a:ext>
            </a:extLst>
          </p:cNvPr>
          <p:cNvSpPr txBox="1"/>
          <p:nvPr/>
        </p:nvSpPr>
        <p:spPr>
          <a:xfrm>
            <a:off x="2702704" y="298234"/>
            <a:ext cx="3564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0A4897EC-E6C3-7B40-84EB-21FBA190DA40}"/>
              </a:ext>
            </a:extLst>
          </p:cNvPr>
          <p:cNvSpPr txBox="1"/>
          <p:nvPr/>
        </p:nvSpPr>
        <p:spPr>
          <a:xfrm>
            <a:off x="4596050" y="298234"/>
            <a:ext cx="3564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 descr="3ehist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69" y="3185769"/>
            <a:ext cx="2204720" cy="2284730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xmlns="" id="{0A4897EC-E6C3-7B40-84EB-21FBA190DA40}"/>
              </a:ext>
            </a:extLst>
          </p:cNvPr>
          <p:cNvSpPr txBox="1"/>
          <p:nvPr/>
        </p:nvSpPr>
        <p:spPr>
          <a:xfrm>
            <a:off x="400909" y="3176592"/>
            <a:ext cx="3564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5" y="596001"/>
            <a:ext cx="2377440" cy="2154555"/>
          </a:xfrm>
          <a:prstGeom prst="rect">
            <a:avLst/>
          </a:prstGeom>
        </p:spPr>
      </p:pic>
      <p:grpSp>
        <p:nvGrpSpPr>
          <p:cNvPr id="25" name="Grouper 24"/>
          <p:cNvGrpSpPr>
            <a:grpSpLocks noChangeAspect="1"/>
          </p:cNvGrpSpPr>
          <p:nvPr/>
        </p:nvGrpSpPr>
        <p:grpSpPr>
          <a:xfrm>
            <a:off x="4259206" y="3154508"/>
            <a:ext cx="2382838" cy="1905223"/>
            <a:chOff x="4259205" y="5216575"/>
            <a:chExt cx="2508250" cy="2005493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9205" y="5545668"/>
              <a:ext cx="2508250" cy="1676400"/>
            </a:xfrm>
            <a:prstGeom prst="rect">
              <a:avLst/>
            </a:prstGeom>
          </p:spPr>
        </p:pic>
        <p:sp>
          <p:nvSpPr>
            <p:cNvPr id="16" name="TextBox 1">
              <a:extLst>
                <a:ext uri="{FF2B5EF4-FFF2-40B4-BE49-F238E27FC236}">
                  <a16:creationId xmlns:a16="http://schemas.microsoft.com/office/drawing/2014/main" xmlns="" id="{0A4897EC-E6C3-7B40-84EB-21FBA190DA40}"/>
                </a:ext>
              </a:extLst>
            </p:cNvPr>
            <p:cNvSpPr txBox="1"/>
            <p:nvPr/>
          </p:nvSpPr>
          <p:spPr>
            <a:xfrm>
              <a:off x="4422943" y="5216575"/>
              <a:ext cx="356422" cy="34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33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13" y="777892"/>
            <a:ext cx="1949450" cy="23368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35600" y="8298934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  <a:latin typeface="Arial"/>
                <a:cs typeface="Arial"/>
              </a:rPr>
              <a:t>Figure 6</a:t>
            </a:r>
            <a:endParaRPr lang="fr-FR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0A4897EC-E6C3-7B40-84EB-21FBA190DA40}"/>
              </a:ext>
            </a:extLst>
          </p:cNvPr>
          <p:cNvSpPr txBox="1"/>
          <p:nvPr/>
        </p:nvSpPr>
        <p:spPr>
          <a:xfrm>
            <a:off x="1615809" y="520223"/>
            <a:ext cx="2916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 descr="A picture containing light, traffic, dark&#10;&#10;Description automatically generated">
            <a:extLst>
              <a:ext uri="{FF2B5EF4-FFF2-40B4-BE49-F238E27FC236}">
                <a16:creationId xmlns:a16="http://schemas.microsoft.com/office/drawing/2014/main" xmlns="" id="{F6441F2B-683C-3540-9B18-8D960D07E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59" y="1031257"/>
            <a:ext cx="1732280" cy="1830070"/>
          </a:xfrm>
          <a:prstGeom prst="rect">
            <a:avLst/>
          </a:prstGeom>
        </p:spPr>
      </p:pic>
      <p:pic>
        <p:nvPicPr>
          <p:cNvPr id="9" name="Picture 20" descr="A picture containing light, dark&#10;&#10;Description automatically generated">
            <a:extLst>
              <a:ext uri="{FF2B5EF4-FFF2-40B4-BE49-F238E27FC236}">
                <a16:creationId xmlns:a16="http://schemas.microsoft.com/office/drawing/2014/main" xmlns="" id="{5435C4B8-A54B-B144-A061-482F4DCB2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059" y="3677286"/>
            <a:ext cx="1732280" cy="204660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739" y="3522663"/>
            <a:ext cx="1866900" cy="235585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5F6C3AE2-392E-9949-842F-450224B91A9B}"/>
              </a:ext>
            </a:extLst>
          </p:cNvPr>
          <p:cNvSpPr txBox="1"/>
          <p:nvPr/>
        </p:nvSpPr>
        <p:spPr>
          <a:xfrm>
            <a:off x="1658913" y="3299691"/>
            <a:ext cx="239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er 15"/>
          <p:cNvGrpSpPr>
            <a:grpSpLocks noChangeAspect="1"/>
          </p:cNvGrpSpPr>
          <p:nvPr/>
        </p:nvGrpSpPr>
        <p:grpSpPr>
          <a:xfrm>
            <a:off x="2287766" y="6310311"/>
            <a:ext cx="2639428" cy="1555394"/>
            <a:chOff x="295854" y="4182425"/>
            <a:chExt cx="2513741" cy="1481328"/>
          </a:xfrm>
        </p:grpSpPr>
        <p:pic>
          <p:nvPicPr>
            <p:cNvPr id="17" name="Picture 22" descr="Text&#10;&#10;Description automatically generated">
              <a:extLst>
                <a:ext uri="{FF2B5EF4-FFF2-40B4-BE49-F238E27FC236}">
                  <a16:creationId xmlns:a16="http://schemas.microsoft.com/office/drawing/2014/main" xmlns="" id="{A27DEF34-B208-8E4C-A5CB-7386267E5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028" y="4182425"/>
              <a:ext cx="2258567" cy="1481328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295854" y="4775204"/>
              <a:ext cx="627057" cy="1962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fr-FR" sz="900" dirty="0" smtClean="0">
                  <a:latin typeface="Arial"/>
                  <a:cs typeface="Arial"/>
                </a:rPr>
                <a:t>MW </a:t>
              </a:r>
              <a:r>
                <a:rPr lang="fr-FR" sz="900" dirty="0" err="1" smtClean="0">
                  <a:latin typeface="Arial"/>
                  <a:cs typeface="Arial"/>
                </a:rPr>
                <a:t>kDa</a:t>
              </a:r>
              <a:endParaRPr lang="fr-FR" sz="900" dirty="0">
                <a:latin typeface="Arial"/>
                <a:cs typeface="Arial"/>
              </a:endParaRPr>
            </a:p>
          </p:txBody>
        </p:sp>
      </p:grpSp>
      <p:sp>
        <p:nvSpPr>
          <p:cNvPr id="19" name="TextBox 2">
            <a:extLst>
              <a:ext uri="{FF2B5EF4-FFF2-40B4-BE49-F238E27FC236}">
                <a16:creationId xmlns:a16="http://schemas.microsoft.com/office/drawing/2014/main" xmlns="" id="{5F6C3AE2-392E-9949-842F-450224B91A9B}"/>
              </a:ext>
            </a:extLst>
          </p:cNvPr>
          <p:cNvSpPr txBox="1"/>
          <p:nvPr/>
        </p:nvSpPr>
        <p:spPr>
          <a:xfrm>
            <a:off x="1658913" y="6307319"/>
            <a:ext cx="239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97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599515" y="8610084"/>
            <a:ext cx="103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90"/>
                </a:solidFill>
                <a:latin typeface="Arial"/>
                <a:cs typeface="Arial"/>
              </a:rPr>
              <a:t>Figure 7</a:t>
            </a:r>
            <a:endParaRPr lang="fr-FR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35" y="2563639"/>
            <a:ext cx="3733800" cy="1828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7CC1EAC6-00C9-254E-A25D-D8269C5E148F}"/>
              </a:ext>
            </a:extLst>
          </p:cNvPr>
          <p:cNvSpPr txBox="1"/>
          <p:nvPr/>
        </p:nvSpPr>
        <p:spPr>
          <a:xfrm>
            <a:off x="450713" y="2445077"/>
            <a:ext cx="3553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8" descr="A picture containing text, red, traffic light, light&#10;&#10;Description automatically generated">
            <a:extLst>
              <a:ext uri="{FF2B5EF4-FFF2-40B4-BE49-F238E27FC236}">
                <a16:creationId xmlns:a16="http://schemas.microsoft.com/office/drawing/2014/main" xmlns="" id="{3972554F-DDA3-5948-88D9-1C067CD25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053" y="2639839"/>
            <a:ext cx="1882140" cy="16764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B22CE68C-7600-5644-8445-B78D5B7EBA99}"/>
              </a:ext>
            </a:extLst>
          </p:cNvPr>
          <p:cNvSpPr txBox="1"/>
          <p:nvPr/>
        </p:nvSpPr>
        <p:spPr>
          <a:xfrm>
            <a:off x="4083549" y="2445077"/>
            <a:ext cx="2876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B22CE68C-7600-5644-8445-B78D5B7EBA99}"/>
              </a:ext>
            </a:extLst>
          </p:cNvPr>
          <p:cNvSpPr txBox="1"/>
          <p:nvPr/>
        </p:nvSpPr>
        <p:spPr>
          <a:xfrm>
            <a:off x="450713" y="4401527"/>
            <a:ext cx="2876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168" y="427047"/>
            <a:ext cx="2863850" cy="2044700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xmlns="" id="{3FCD87BE-82F1-2248-BD79-8F3323012E3C}"/>
              </a:ext>
            </a:extLst>
          </p:cNvPr>
          <p:cNvSpPr txBox="1"/>
          <p:nvPr/>
        </p:nvSpPr>
        <p:spPr>
          <a:xfrm>
            <a:off x="1760661" y="314513"/>
            <a:ext cx="3770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961076" y="4567142"/>
            <a:ext cx="2266950" cy="3359581"/>
            <a:chOff x="827726" y="4828310"/>
            <a:chExt cx="2266950" cy="335958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/>
            <a:srcRect t="9538"/>
            <a:stretch/>
          </p:blipFill>
          <p:spPr>
            <a:xfrm>
              <a:off x="827726" y="5197642"/>
              <a:ext cx="2266950" cy="1599599"/>
            </a:xfrm>
            <a:prstGeom prst="rect">
              <a:avLst/>
            </a:prstGeom>
          </p:spPr>
        </p:pic>
        <p:pic>
          <p:nvPicPr>
            <p:cNvPr id="11" name="Picture 74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13B9288-4F41-A64C-B28C-92BC92294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6976" y="6822641"/>
              <a:ext cx="1568450" cy="136525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519877" y="4828310"/>
              <a:ext cx="8826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"/>
                  <a:cs typeface="Arial"/>
                </a:rPr>
                <a:t>CFTR-WT</a:t>
              </a:r>
              <a:endParaRPr lang="fr-FR" sz="1200" dirty="0">
                <a:latin typeface="Arial"/>
                <a:cs typeface="Arial"/>
              </a:endParaRPr>
            </a:p>
          </p:txBody>
        </p:sp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xmlns="" id="{B22CE68C-7600-5644-8445-B78D5B7EBA99}"/>
              </a:ext>
            </a:extLst>
          </p:cNvPr>
          <p:cNvSpPr txBox="1"/>
          <p:nvPr/>
        </p:nvSpPr>
        <p:spPr>
          <a:xfrm>
            <a:off x="4083549" y="4401527"/>
            <a:ext cx="2876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4114959" y="4567142"/>
            <a:ext cx="2355850" cy="3696949"/>
            <a:chOff x="4051459" y="4586192"/>
            <a:chExt cx="2355850" cy="369694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7"/>
            <a:srcRect t="9563"/>
            <a:stretch/>
          </p:blipFill>
          <p:spPr>
            <a:xfrm>
              <a:off x="4051459" y="4944110"/>
              <a:ext cx="2355850" cy="1885348"/>
            </a:xfrm>
            <a:prstGeom prst="rect">
              <a:avLst/>
            </a:prstGeom>
          </p:spPr>
        </p:pic>
        <p:pic>
          <p:nvPicPr>
            <p:cNvPr id="12" name="Picture 7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B4314B9-5BF1-A343-9839-D2A76B69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984" y="6892491"/>
              <a:ext cx="1574800" cy="1390650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4628236" y="4586192"/>
              <a:ext cx="1202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"/>
                  <a:cs typeface="Arial"/>
                </a:rPr>
                <a:t>CFTR-F508del</a:t>
              </a:r>
              <a:endParaRPr lang="fr-FR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3215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7660</TotalTime>
  <Words>125</Words>
  <Application>Microsoft Macintosh PowerPoint</Application>
  <PresentationFormat>Présentation à l'écran (4:3)</PresentationFormat>
  <Paragraphs>71</Paragraphs>
  <Slides>7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institut cochin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stefano marullo</dc:creator>
  <cp:lastModifiedBy>stefano marullo</cp:lastModifiedBy>
  <cp:revision>193</cp:revision>
  <cp:lastPrinted>2022-04-20T11:25:03Z</cp:lastPrinted>
  <dcterms:created xsi:type="dcterms:W3CDTF">2021-08-19T09:47:53Z</dcterms:created>
  <dcterms:modified xsi:type="dcterms:W3CDTF">2022-09-08T08:33:00Z</dcterms:modified>
</cp:coreProperties>
</file>