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21"/>
  </p:notesMasterIdLst>
  <p:handoutMasterIdLst>
    <p:handoutMasterId r:id="rId22"/>
  </p:handoutMasterIdLst>
  <p:sldIdLst>
    <p:sldId id="259" r:id="rId2"/>
    <p:sldId id="288" r:id="rId3"/>
    <p:sldId id="303" r:id="rId4"/>
    <p:sldId id="306" r:id="rId5"/>
    <p:sldId id="729" r:id="rId6"/>
    <p:sldId id="305" r:id="rId7"/>
    <p:sldId id="275" r:id="rId8"/>
    <p:sldId id="276" r:id="rId9"/>
    <p:sldId id="739" r:id="rId10"/>
    <p:sldId id="724" r:id="rId11"/>
    <p:sldId id="283" r:id="rId12"/>
    <p:sldId id="284" r:id="rId13"/>
    <p:sldId id="256" r:id="rId14"/>
    <p:sldId id="279" r:id="rId15"/>
    <p:sldId id="736" r:id="rId16"/>
    <p:sldId id="726" r:id="rId17"/>
    <p:sldId id="285" r:id="rId18"/>
    <p:sldId id="738" r:id="rId19"/>
    <p:sldId id="73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F79"/>
    <a:srgbClr val="E55265"/>
    <a:srgbClr val="7769B8"/>
    <a:srgbClr val="6442B1"/>
    <a:srgbClr val="563998"/>
    <a:srgbClr val="FF6A5B"/>
    <a:srgbClr val="F01B37"/>
    <a:srgbClr val="442D78"/>
    <a:srgbClr val="7D6F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3742" autoAdjust="0"/>
  </p:normalViewPr>
  <p:slideViewPr>
    <p:cSldViewPr snapToGrid="0" snapToObjects="1">
      <p:cViewPr varScale="1">
        <p:scale>
          <a:sx n="122" d="100"/>
          <a:sy n="122" d="100"/>
        </p:scale>
        <p:origin x="184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7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42E415-E947-A04B-8A31-37CA003BC2DE}" type="datetime1">
              <a:rPr lang="fr-FR" smtClean="0"/>
              <a:t>12/09/2022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7418ED-CEE1-B44C-87AE-8661887671EC}" type="slidenum">
              <a:rPr lang="fr-FR" smtClean="0"/>
              <a:t>‹N°›</a:t>
            </a:fld>
            <a:endParaRPr lang="fr-FR"/>
          </a:p>
        </p:txBody>
      </p:sp>
    </p:spTree>
    <p:extLst>
      <p:ext uri="{BB962C8B-B14F-4D97-AF65-F5344CB8AC3E}">
        <p14:creationId xmlns:p14="http://schemas.microsoft.com/office/powerpoint/2010/main" val="889775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CF039-F473-7344-B150-4CFC34AC4399}" type="datetime1">
              <a:rPr lang="fr-FR" smtClean="0"/>
              <a:t>12/09/2022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C45330-569C-1645-85E2-D9A987B7BF21}" type="slidenum">
              <a:rPr lang="fr-FR" smtClean="0"/>
              <a:t>‹N°›</a:t>
            </a:fld>
            <a:endParaRPr lang="fr-FR"/>
          </a:p>
        </p:txBody>
      </p:sp>
    </p:spTree>
    <p:extLst>
      <p:ext uri="{BB962C8B-B14F-4D97-AF65-F5344CB8AC3E}">
        <p14:creationId xmlns:p14="http://schemas.microsoft.com/office/powerpoint/2010/main" val="40727378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kJQIeN5LKQw"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youtube.com/watch?v=qSDFfoy-1bI" TargetMode="External"/><Relationship Id="rId4" Type="http://schemas.openxmlformats.org/officeDocument/2006/relationships/hyperlink" Target="https://www.youtube.com/watch?v=ErUr0xvMPhk"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 Lire les titres)</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a:t>- T. placé dans l’approche non pas du compliqué </a:t>
            </a:r>
            <a:r>
              <a:rPr lang="mr-IN" dirty="0"/>
              <a:t>–</a:t>
            </a:r>
            <a:r>
              <a:rPr lang="fr-FR" dirty="0"/>
              <a:t> </a:t>
            </a:r>
            <a:r>
              <a:rPr lang="fr-FR" dirty="0" err="1"/>
              <a:t>ie</a:t>
            </a:r>
            <a:r>
              <a:rPr lang="fr-FR" dirty="0"/>
              <a:t>. </a:t>
            </a:r>
            <a:r>
              <a:rPr lang="fr-FR" dirty="0" err="1"/>
              <a:t>reversibilité</a:t>
            </a:r>
            <a:r>
              <a:rPr lang="fr-FR" dirty="0"/>
              <a:t> de l’action</a:t>
            </a:r>
            <a:r>
              <a:rPr lang="fr-FR" baseline="0" dirty="0"/>
              <a:t> (monter / démonter un avion) </a:t>
            </a:r>
            <a:r>
              <a:rPr lang="mr-IN" baseline="0" dirty="0"/>
              <a:t>–</a:t>
            </a:r>
            <a:r>
              <a:rPr lang="fr-FR" baseline="0" dirty="0"/>
              <a:t> mais de la complexité (action sans retour possible, ex. géo-ingénierie). Et aussi « système de systèmes ».</a:t>
            </a:r>
            <a:endParaRPr lang="fr-FR" dirty="0"/>
          </a:p>
          <a:p>
            <a:r>
              <a:rPr lang="fr-FR" dirty="0"/>
              <a:t>- DU Angers : trouver la diapo où il sera question de neurosciences</a:t>
            </a:r>
          </a:p>
        </p:txBody>
      </p:sp>
      <p:sp>
        <p:nvSpPr>
          <p:cNvPr id="4" name="Espace réservé du numéro de diapositive 3"/>
          <p:cNvSpPr>
            <a:spLocks noGrp="1"/>
          </p:cNvSpPr>
          <p:nvPr>
            <p:ph type="sldNum" sz="quarter" idx="10"/>
          </p:nvPr>
        </p:nvSpPr>
        <p:spPr/>
        <p:txBody>
          <a:bodyPr/>
          <a:lstStyle/>
          <a:p>
            <a:fld id="{1BC45330-569C-1645-85E2-D9A987B7BF21}" type="slidenum">
              <a:rPr lang="fr-FR" smtClean="0"/>
              <a:t>1</a:t>
            </a:fld>
            <a:endParaRPr lang="fr-FR"/>
          </a:p>
        </p:txBody>
      </p:sp>
    </p:spTree>
    <p:extLst>
      <p:ext uri="{BB962C8B-B14F-4D97-AF65-F5344CB8AC3E}">
        <p14:creationId xmlns:p14="http://schemas.microsoft.com/office/powerpoint/2010/main" val="4207128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structure s’applique à toutes</a:t>
            </a:r>
            <a:r>
              <a:rPr lang="fr-FR" baseline="0" dirty="0"/>
              <a:t> sortes de situation</a:t>
            </a:r>
            <a:endParaRPr lang="fr-FR" dirty="0"/>
          </a:p>
        </p:txBody>
      </p:sp>
      <p:sp>
        <p:nvSpPr>
          <p:cNvPr id="4" name="Espace réservé du numéro de diapositive 3"/>
          <p:cNvSpPr>
            <a:spLocks noGrp="1"/>
          </p:cNvSpPr>
          <p:nvPr>
            <p:ph type="sldNum" sz="quarter" idx="10"/>
          </p:nvPr>
        </p:nvSpPr>
        <p:spPr/>
        <p:txBody>
          <a:bodyPr/>
          <a:lstStyle/>
          <a:p>
            <a:fld id="{1BC45330-569C-1645-85E2-D9A987B7BF21}" type="slidenum">
              <a:rPr lang="fr-FR" smtClean="0"/>
              <a:t>11</a:t>
            </a:fld>
            <a:endParaRPr lang="fr-FR"/>
          </a:p>
        </p:txBody>
      </p:sp>
    </p:spTree>
    <p:extLst>
      <p:ext uri="{BB962C8B-B14F-4D97-AF65-F5344CB8AC3E}">
        <p14:creationId xmlns:p14="http://schemas.microsoft.com/office/powerpoint/2010/main" val="2565019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 / Implication : même terme que dans « analyse statistique implicative » </a:t>
            </a:r>
            <a:r>
              <a:rPr lang="fr-FR"/>
              <a:t>(Terme </a:t>
            </a:r>
            <a:r>
              <a:rPr lang="fr-FR" dirty="0"/>
              <a:t>commun avec </a:t>
            </a:r>
            <a:r>
              <a:rPr lang="fr-FR"/>
              <a:t>JCR !).</a:t>
            </a:r>
            <a:endParaRPr lang="fr-FR" dirty="0"/>
          </a:p>
          <a:p>
            <a:r>
              <a:rPr lang="fr-FR" sz="1200" dirty="0">
                <a:solidFill>
                  <a:prstClr val="black"/>
                </a:solidFill>
                <a:latin typeface="Garamond"/>
              </a:rPr>
              <a:t>2) La « dimension implicative est certes déjà comprise par définition dans la dimension intégrative mais est cependant mise en exergue car très importante voir nécessaire dans notre processus d’éducation émancipatrice. </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1BC45330-569C-1645-85E2-D9A987B7BF21}" type="slidenum">
              <a:rPr lang="fr-FR" smtClean="0"/>
              <a:t>14</a:t>
            </a:fld>
            <a:endParaRPr lang="fr-FR"/>
          </a:p>
        </p:txBody>
      </p:sp>
    </p:spTree>
    <p:extLst>
      <p:ext uri="{BB962C8B-B14F-4D97-AF65-F5344CB8AC3E}">
        <p14:creationId xmlns:p14="http://schemas.microsoft.com/office/powerpoint/2010/main" val="3120817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8971421E-8051-E54E-82A9-B43A0C90EFCF}" type="slidenum">
              <a:rPr lang="fr-FR" sz="1200">
                <a:latin typeface="Tahoma" charset="0"/>
              </a:rPr>
              <a:pPr/>
              <a:t>15</a:t>
            </a:fld>
            <a:endParaRPr lang="fr-FR" sz="1200">
              <a:latin typeface="Tahoma" charset="0"/>
            </a:endParaRPr>
          </a:p>
        </p:txBody>
      </p:sp>
      <p:sp>
        <p:nvSpPr>
          <p:cNvPr id="17411" name="Text Box 1"/>
          <p:cNvSpPr>
            <a:spLocks noGrp="1" noRot="1" noChangeAspect="1" noChangeArrowheads="1" noTextEdit="1"/>
          </p:cNvSpPr>
          <p:nvPr>
            <p:ph type="sldImg"/>
          </p:nvPr>
        </p:nvSpPr>
        <p:spPr>
          <a:xfrm>
            <a:off x="1106488" y="812800"/>
            <a:ext cx="5345112" cy="4008438"/>
          </a:xfrm>
          <a:solidFill>
            <a:srgbClr val="FFFFFF"/>
          </a:solidFill>
          <a:ln/>
        </p:spPr>
      </p:sp>
      <p:sp>
        <p:nvSpPr>
          <p:cNvPr id="17412" name="Text Box 2"/>
          <p:cNvSpPr>
            <a:spLocks noGrp="1" noChangeArrowheads="1"/>
          </p:cNvSpPr>
          <p:nvPr>
            <p:ph type="body" idx="1"/>
          </p:nvPr>
        </p:nvSpPr>
        <p:spPr>
          <a:xfrm>
            <a:off x="755650" y="5078413"/>
            <a:ext cx="6048375" cy="48117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r>
              <a:rPr lang="fr-FR" dirty="0">
                <a:latin typeface="Arial" charset="0"/>
                <a:ea typeface="ＭＳ Ｐゴシック" charset="0"/>
                <a:cs typeface="ＭＳ Ｐゴシック" charset="0"/>
              </a:rPr>
              <a:t>Qui est satisfait de l’état du monde ?</a:t>
            </a:r>
          </a:p>
          <a:p>
            <a:r>
              <a:rPr lang="en-US" dirty="0">
                <a:latin typeface="Arial" charset="0"/>
                <a:ea typeface="ＭＳ Ｐゴシック" charset="0"/>
                <a:cs typeface="ＭＳ Ｐゴシック" charset="0"/>
              </a:rPr>
              <a:t>W</a:t>
            </a:r>
            <a:r>
              <a:rPr lang="fr-FR" dirty="0">
                <a:latin typeface="Arial" charset="0"/>
                <a:ea typeface="ＭＳ Ｐゴシック" charset="0"/>
                <a:cs typeface="ＭＳ Ｐゴシック" charset="0"/>
              </a:rPr>
              <a:t>ho </a:t>
            </a:r>
            <a:r>
              <a:rPr lang="fr-FR" dirty="0" err="1">
                <a:latin typeface="Arial" charset="0"/>
                <a:ea typeface="ＭＳ Ｐゴシック" charset="0"/>
                <a:cs typeface="ＭＳ Ｐゴシック" charset="0"/>
              </a:rPr>
              <a:t>is</a:t>
            </a:r>
            <a:r>
              <a:rPr lang="fr-FR" dirty="0">
                <a:latin typeface="Arial" charset="0"/>
                <a:ea typeface="ＭＳ Ｐゴシック" charset="0"/>
                <a:cs typeface="ＭＳ Ｐゴシック" charset="0"/>
              </a:rPr>
              <a:t> </a:t>
            </a:r>
            <a:r>
              <a:rPr lang="fr-FR" dirty="0" err="1">
                <a:latin typeface="Arial" charset="0"/>
                <a:ea typeface="ＭＳ Ｐゴシック" charset="0"/>
                <a:cs typeface="ＭＳ Ｐゴシック" charset="0"/>
              </a:rPr>
              <a:t>satisfied</a:t>
            </a:r>
            <a:r>
              <a:rPr lang="fr-FR" dirty="0">
                <a:latin typeface="Arial" charset="0"/>
                <a:ea typeface="ＭＳ Ｐゴシック" charset="0"/>
                <a:cs typeface="ＭＳ Ｐゴシック" charset="0"/>
              </a:rPr>
              <a:t> about the world as </a:t>
            </a:r>
            <a:r>
              <a:rPr lang="fr-FR" dirty="0" err="1">
                <a:latin typeface="Arial" charset="0"/>
                <a:ea typeface="ＭＳ Ｐゴシック" charset="0"/>
                <a:cs typeface="ＭＳ Ｐゴシック" charset="0"/>
              </a:rPr>
              <a:t>its</a:t>
            </a:r>
            <a:r>
              <a:rPr lang="fr-FR" dirty="0">
                <a:latin typeface="Arial" charset="0"/>
                <a:ea typeface="ＭＳ Ｐゴシック" charset="0"/>
                <a:cs typeface="ＭＳ Ｐゴシック" charset="0"/>
              </a:rPr>
              <a:t> </a:t>
            </a:r>
            <a:r>
              <a:rPr lang="fr-FR" dirty="0" err="1">
                <a:latin typeface="Arial" charset="0"/>
                <a:ea typeface="ＭＳ Ｐゴシック" charset="0"/>
                <a:cs typeface="ＭＳ Ｐゴシック" charset="0"/>
              </a:rPr>
              <a:t>going</a:t>
            </a:r>
            <a:r>
              <a:rPr lang="fr-FR" baseline="0" dirty="0">
                <a:latin typeface="Arial" charset="0"/>
                <a:ea typeface="ＭＳ Ｐゴシック" charset="0"/>
                <a:cs typeface="ＭＳ Ｐゴシック" charset="0"/>
              </a:rPr>
              <a:t> on </a:t>
            </a:r>
            <a:r>
              <a:rPr lang="fr-FR" baseline="0" dirty="0" err="1">
                <a:latin typeface="Arial" charset="0"/>
                <a:ea typeface="ＭＳ Ｐゴシック" charset="0"/>
                <a:cs typeface="ＭＳ Ｐゴシック" charset="0"/>
              </a:rPr>
              <a:t>now</a:t>
            </a:r>
            <a:r>
              <a:rPr lang="fr-FR" baseline="0" dirty="0">
                <a:latin typeface="Arial" charset="0"/>
                <a:ea typeface="ＭＳ Ｐゴシック" charset="0"/>
                <a:cs typeface="ＭＳ Ｐゴシック" charset="0"/>
              </a:rPr>
              <a:t>?</a:t>
            </a:r>
            <a:endParaRPr lang="fr-FR"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de similarité - Ce type d'analyse est basé sur la théorie des graphes (Marchand &amp; </a:t>
            </a:r>
            <a:r>
              <a:rPr lang="fr-FR" dirty="0" err="1"/>
              <a:t>Ratinaud</a:t>
            </a:r>
            <a:r>
              <a:rPr lang="fr-FR" dirty="0"/>
              <a:t>, 2012) et est fréquemment utilisé par les chercheurs représentations sociales (cognition sociale). Il permet d'identifier les cooccurrences entre les mots et leur résultat apporte des indications sur la connexion entre les mots, aider à identifier la structure de représentation.</a:t>
            </a:r>
            <a:br>
              <a:rPr lang="fr-FR" dirty="0"/>
            </a:br>
            <a:br>
              <a:rPr lang="fr-FR" dirty="0"/>
            </a:br>
            <a:r>
              <a:rPr lang="fr-FR" dirty="0"/>
              <a:t>Marchand, P.; P. </a:t>
            </a:r>
            <a:r>
              <a:rPr lang="fr-FR" dirty="0" err="1"/>
              <a:t>Ratinaud</a:t>
            </a:r>
            <a:r>
              <a:rPr lang="fr-FR" dirty="0"/>
              <a:t>. (2012). L'analyse de similitude </a:t>
            </a:r>
            <a:r>
              <a:rPr lang="fr-FR" dirty="0" err="1"/>
              <a:t>appliqueé</a:t>
            </a:r>
            <a:r>
              <a:rPr lang="fr-FR" dirty="0"/>
              <a:t> aux corpus </a:t>
            </a:r>
            <a:r>
              <a:rPr lang="fr-FR" dirty="0" err="1"/>
              <a:t>textueles</a:t>
            </a:r>
            <a:r>
              <a:rPr lang="fr-FR" dirty="0"/>
              <a:t>: les primaires socialistes pour l'</a:t>
            </a:r>
            <a:r>
              <a:rPr lang="fr-FR" dirty="0" err="1"/>
              <a:t>election</a:t>
            </a:r>
            <a:r>
              <a:rPr lang="fr-FR" dirty="0"/>
              <a:t> présidentielle française. </a:t>
            </a:r>
            <a:r>
              <a:rPr lang="fr-FR" dirty="0" err="1"/>
              <a:t>Em</a:t>
            </a:r>
            <a:r>
              <a:rPr lang="fr-FR" dirty="0"/>
              <a:t>: Actes des 11eme Journées internationales d’Analyse statistique des Données Textuelles. JADT 2012. (687–699). </a:t>
            </a:r>
            <a:r>
              <a:rPr lang="fr-FR" dirty="0" err="1"/>
              <a:t>Presented</a:t>
            </a:r>
            <a:r>
              <a:rPr lang="fr-FR" dirty="0"/>
              <a:t> at the 11eme Journées internationales d’Analyse statistique des Données Textuelles. JADT 2012., Liège, Belgique.</a:t>
            </a:r>
            <a:br>
              <a:rPr lang="fr-FR" dirty="0"/>
            </a:br>
            <a:br>
              <a:rPr lang="fr-FR" dirty="0"/>
            </a:br>
            <a:r>
              <a:rPr lang="fr-FR" dirty="0"/>
              <a:t>il y a ces </a:t>
            </a:r>
            <a:r>
              <a:rPr lang="fr-FR" dirty="0" err="1"/>
              <a:t>videos</a:t>
            </a:r>
            <a:r>
              <a:rPr lang="fr-FR" dirty="0"/>
              <a:t> (principalement le 3o) que je pense ils </a:t>
            </a:r>
            <a:r>
              <a:rPr lang="fr-FR" dirty="0" err="1"/>
              <a:t>peutent</a:t>
            </a:r>
            <a:r>
              <a:rPr lang="fr-FR" dirty="0"/>
              <a:t> t'aider. J'ai trouvé maintenant sur l'internet. Ils sont très rapides (courte durée)</a:t>
            </a:r>
            <a:br>
              <a:rPr lang="fr-FR" dirty="0"/>
            </a:br>
            <a:r>
              <a:rPr lang="fr-FR" dirty="0"/>
              <a:t>1)  Partie 1 : Explication théorique (</a:t>
            </a:r>
            <a:r>
              <a:rPr lang="fr-FR" dirty="0" err="1"/>
              <a:t>iramuteq</a:t>
            </a:r>
            <a:r>
              <a:rPr lang="fr-FR" dirty="0"/>
              <a:t>)  </a:t>
            </a:r>
            <a:r>
              <a:rPr lang="fr-FR" dirty="0">
                <a:hlinkClick r:id="rId3"/>
              </a:rPr>
              <a:t>https://www.youtube.com/watch?v=kJQIeN5LKQw</a:t>
            </a:r>
            <a:br>
              <a:rPr lang="fr-FR" dirty="0"/>
            </a:br>
            <a:r>
              <a:rPr lang="fr-FR" dirty="0"/>
              <a:t>2) Partie 2 : Les types d'analyses (</a:t>
            </a:r>
            <a:r>
              <a:rPr lang="fr-FR" dirty="0" err="1"/>
              <a:t>iramuteq</a:t>
            </a:r>
            <a:r>
              <a:rPr lang="fr-FR" dirty="0"/>
              <a:t>)  </a:t>
            </a:r>
            <a:r>
              <a:rPr lang="fr-FR" dirty="0">
                <a:hlinkClick r:id="rId4"/>
              </a:rPr>
              <a:t>https://www.youtube.com/watch?v=ErUr0xvMPhk</a:t>
            </a:r>
            <a:br>
              <a:rPr lang="fr-FR" dirty="0"/>
            </a:br>
            <a:r>
              <a:rPr lang="fr-FR" dirty="0"/>
              <a:t>3) Partie 3 : Illustration avec un cas pratique (</a:t>
            </a:r>
            <a:r>
              <a:rPr lang="fr-FR" dirty="0" err="1"/>
              <a:t>iramuteq</a:t>
            </a:r>
            <a:r>
              <a:rPr lang="fr-FR" dirty="0"/>
              <a:t>) </a:t>
            </a:r>
            <a:r>
              <a:rPr lang="fr-FR" dirty="0">
                <a:hlinkClick r:id="rId5"/>
              </a:rPr>
              <a:t>https://www.youtube.com/watch?v=qSDFfoy-1bI</a:t>
            </a:r>
            <a:br>
              <a:rPr lang="fr-FR" dirty="0"/>
            </a:br>
            <a:endParaRPr lang="fr-FR" dirty="0"/>
          </a:p>
        </p:txBody>
      </p:sp>
      <p:sp>
        <p:nvSpPr>
          <p:cNvPr id="4" name="Espace réservé du numéro de diapositive 3"/>
          <p:cNvSpPr>
            <a:spLocks noGrp="1"/>
          </p:cNvSpPr>
          <p:nvPr>
            <p:ph type="sldNum" sz="quarter" idx="5"/>
          </p:nvPr>
        </p:nvSpPr>
        <p:spPr/>
        <p:txBody>
          <a:bodyPr/>
          <a:lstStyle/>
          <a:p>
            <a:fld id="{1BC45330-569C-1645-85E2-D9A987B7BF21}" type="slidenum">
              <a:rPr lang="fr-FR" smtClean="0"/>
              <a:t>16</a:t>
            </a:fld>
            <a:endParaRPr lang="fr-FR"/>
          </a:p>
        </p:txBody>
      </p:sp>
    </p:spTree>
    <p:extLst>
      <p:ext uri="{BB962C8B-B14F-4D97-AF65-F5344CB8AC3E}">
        <p14:creationId xmlns:p14="http://schemas.microsoft.com/office/powerpoint/2010/main" val="428132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C45330-569C-1645-85E2-D9A987B7BF21}" type="slidenum">
              <a:rPr lang="fr-FR" smtClean="0"/>
              <a:t>17</a:t>
            </a:fld>
            <a:endParaRPr lang="fr-FR"/>
          </a:p>
        </p:txBody>
      </p:sp>
    </p:spTree>
    <p:extLst>
      <p:ext uri="{BB962C8B-B14F-4D97-AF65-F5344CB8AC3E}">
        <p14:creationId xmlns:p14="http://schemas.microsoft.com/office/powerpoint/2010/main" val="612969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C45330-569C-1645-85E2-D9A987B7BF21}" type="slidenum">
              <a:rPr lang="fr-FR" smtClean="0"/>
              <a:t>18</a:t>
            </a:fld>
            <a:endParaRPr lang="fr-FR"/>
          </a:p>
        </p:txBody>
      </p:sp>
    </p:spTree>
    <p:extLst>
      <p:ext uri="{BB962C8B-B14F-4D97-AF65-F5344CB8AC3E}">
        <p14:creationId xmlns:p14="http://schemas.microsoft.com/office/powerpoint/2010/main" val="311590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HDR : notamment </a:t>
            </a:r>
            <a:r>
              <a:rPr lang="fr-FR" dirty="0" err="1"/>
              <a:t>métareflexion</a:t>
            </a:r>
            <a:r>
              <a:rPr lang="fr-FR" dirty="0"/>
              <a:t> sur parcours réalisé. 21 ans de travaux résumés en 30 minutes et 27 diapos</a:t>
            </a:r>
          </a:p>
          <a:p>
            <a:endParaRPr lang="fr-FR" dirty="0"/>
          </a:p>
        </p:txBody>
      </p:sp>
      <p:sp>
        <p:nvSpPr>
          <p:cNvPr id="4" name="Espace réservé du numéro de diapositive 3"/>
          <p:cNvSpPr>
            <a:spLocks noGrp="1"/>
          </p:cNvSpPr>
          <p:nvPr>
            <p:ph type="sldNum" sz="quarter" idx="10"/>
          </p:nvPr>
        </p:nvSpPr>
        <p:spPr/>
        <p:txBody>
          <a:bodyPr/>
          <a:lstStyle/>
          <a:p>
            <a:fld id="{1BC45330-569C-1645-85E2-D9A987B7BF21}" type="slidenum">
              <a:rPr lang="fr-FR" smtClean="0"/>
              <a:t>2</a:t>
            </a:fld>
            <a:endParaRPr lang="fr-FR"/>
          </a:p>
        </p:txBody>
      </p:sp>
    </p:spTree>
    <p:extLst>
      <p:ext uri="{BB962C8B-B14F-4D97-AF65-F5344CB8AC3E}">
        <p14:creationId xmlns:p14="http://schemas.microsoft.com/office/powerpoint/2010/main" val="296870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 J’ai pris mes fonctions en 1998 à l’IUFM de Paris, plein </a:t>
            </a:r>
            <a:r>
              <a:rPr lang="fr-FR" sz="1200" b="1" dirty="0"/>
              <a:t>d’imaginaire</a:t>
            </a:r>
            <a:r>
              <a:rPr lang="fr-FR" sz="1200" dirty="0"/>
              <a:t> sur un métier et un environnement que j’imaginais voué à la pure et </a:t>
            </a:r>
            <a:r>
              <a:rPr lang="fr-FR" sz="1200" b="1" dirty="0"/>
              <a:t>noble transmission du « Savoir »</a:t>
            </a:r>
            <a:r>
              <a:rPr lang="fr-FR" sz="1200" dirty="0"/>
              <a:t>.</a:t>
            </a:r>
          </a:p>
          <a:p>
            <a:r>
              <a:rPr lang="fr-FR" sz="1200" dirty="0"/>
              <a:t>* Depuis, les corps enseignants font le constat que </a:t>
            </a:r>
            <a:r>
              <a:rPr lang="fr-FR" sz="1200" b="1" dirty="0"/>
              <a:t>les aspects administratif et évaluatifs prennent toujours plus de place</a:t>
            </a:r>
            <a:r>
              <a:rPr lang="fr-FR" sz="1200" dirty="0"/>
              <a:t> dans l’exercice du métier (cf. les enseignants </a:t>
            </a:r>
            <a:r>
              <a:rPr lang="fr-FR" sz="1200" b="1" dirty="0"/>
              <a:t>« évaluateurs-</a:t>
            </a:r>
            <a:r>
              <a:rPr lang="fr-FR" sz="1200" b="1" dirty="0" err="1"/>
              <a:t>cocheurs</a:t>
            </a:r>
            <a:r>
              <a:rPr lang="fr-FR" sz="1200" b="1" dirty="0"/>
              <a:t> »</a:t>
            </a:r>
            <a:r>
              <a:rPr lang="fr-FR" sz="1200" dirty="0"/>
              <a:t>).</a:t>
            </a:r>
          </a:p>
          <a:p>
            <a:pPr marL="171450" indent="-171450">
              <a:buFontTx/>
              <a:buChar char="•"/>
            </a:pPr>
            <a:r>
              <a:rPr lang="fr-FR" sz="1200" dirty="0"/>
              <a:t>Ils sont également soumis au </a:t>
            </a:r>
            <a:r>
              <a:rPr lang="fr-FR" sz="1200" b="1" dirty="0"/>
              <a:t>syndrome scientiste et productiviste  « PDT » (Pascal, Descartes, Taylor)</a:t>
            </a:r>
            <a:endParaRPr lang="fr-FR" sz="1200" b="0" dirty="0"/>
          </a:p>
          <a:p>
            <a:pPr marL="171450" indent="-171450">
              <a:buFontTx/>
              <a:buChar char="•"/>
            </a:pPr>
            <a:r>
              <a:rPr lang="fr-FR" sz="1200" dirty="0"/>
              <a:t>les conditions du  métier se dégrade (</a:t>
            </a:r>
            <a:r>
              <a:rPr lang="fr-FR" sz="1200" b="1" dirty="0"/>
              <a:t>suicide</a:t>
            </a:r>
            <a:r>
              <a:rPr lang="fr-FR" sz="1200" dirty="0"/>
              <a:t> des personnels et des enfants/étudiants : </a:t>
            </a:r>
            <a:r>
              <a:rPr lang="fr-FR" sz="1200" b="1" dirty="0"/>
              <a:t>VEO</a:t>
            </a:r>
            <a:r>
              <a:rPr lang="fr-FR" sz="1200" dirty="0"/>
              <a:t> ?).</a:t>
            </a:r>
          </a:p>
          <a:p>
            <a:pPr marL="171450" indent="-171450">
              <a:buFontTx/>
              <a:buChar char="•"/>
            </a:pPr>
            <a:r>
              <a:rPr lang="fr-FR" sz="1200" b="1" dirty="0"/>
              <a:t>Problème : la perte de sens du système éducatif (comme dans la société ?).</a:t>
            </a:r>
          </a:p>
          <a:p>
            <a:pPr marL="171450" indent="-171450">
              <a:buFontTx/>
              <a:buChar char="•"/>
            </a:pPr>
            <a:r>
              <a:rPr lang="fr-FR" sz="1200" b="1" kern="1200" dirty="0">
                <a:solidFill>
                  <a:schemeClr val="tx1"/>
                </a:solidFill>
                <a:effectLst/>
                <a:latin typeface="+mn-lt"/>
                <a:ea typeface="+mn-ea"/>
                <a:cs typeface="+mn-cs"/>
              </a:rPr>
              <a:t>Question de recherche :</a:t>
            </a:r>
            <a:r>
              <a:rPr lang="fr-FR" dirty="0">
                <a:effectLst/>
              </a:rPr>
              <a:t> </a:t>
            </a:r>
            <a:r>
              <a:rPr lang="fr-FR" sz="1200" dirty="0"/>
              <a:t>comment construire du sens et non le décréter (ne marche pas : ex : école de la confiance,</a:t>
            </a:r>
            <a:r>
              <a:rPr lang="fr-FR" sz="1200" baseline="0" dirty="0"/>
              <a:t> </a:t>
            </a:r>
            <a:r>
              <a:rPr lang="fr-FR" sz="1200" dirty="0"/>
              <a:t>de la bienveillance) ? S’intéresser aux</a:t>
            </a:r>
            <a:r>
              <a:rPr lang="fr-FR" sz="1200" baseline="0" dirty="0"/>
              <a:t> finalités : les dimensions existentielles, ontologiques et spirituelles ?</a:t>
            </a:r>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1BC45330-569C-1645-85E2-D9A987B7BF21}" type="slidenum">
              <a:rPr lang="fr-FR" smtClean="0"/>
              <a:t>3</a:t>
            </a:fld>
            <a:endParaRPr lang="fr-FR"/>
          </a:p>
        </p:txBody>
      </p:sp>
    </p:spTree>
    <p:extLst>
      <p:ext uri="{BB962C8B-B14F-4D97-AF65-F5344CB8AC3E}">
        <p14:creationId xmlns:p14="http://schemas.microsoft.com/office/powerpoint/2010/main" val="278209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Déjà le questionnement ontologique parait : « apprendre à être ».</a:t>
            </a:r>
          </a:p>
        </p:txBody>
      </p:sp>
      <p:sp>
        <p:nvSpPr>
          <p:cNvPr id="4" name="Espace réservé du numéro de diapositive 3"/>
          <p:cNvSpPr>
            <a:spLocks noGrp="1"/>
          </p:cNvSpPr>
          <p:nvPr>
            <p:ph type="sldNum" sz="quarter" idx="5"/>
          </p:nvPr>
        </p:nvSpPr>
        <p:spPr/>
        <p:txBody>
          <a:bodyPr/>
          <a:lstStyle/>
          <a:p>
            <a:fld id="{1BC45330-569C-1645-85E2-D9A987B7BF21}" type="slidenum">
              <a:rPr lang="fr-FR" smtClean="0"/>
              <a:t>4</a:t>
            </a:fld>
            <a:endParaRPr lang="fr-FR"/>
          </a:p>
        </p:txBody>
      </p:sp>
    </p:spTree>
    <p:extLst>
      <p:ext uri="{BB962C8B-B14F-4D97-AF65-F5344CB8AC3E}">
        <p14:creationId xmlns:p14="http://schemas.microsoft.com/office/powerpoint/2010/main" val="242985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C45330-569C-1645-85E2-D9A987B7BF21}" type="slidenum">
              <a:rPr lang="fr-FR" smtClean="0"/>
              <a:t>6</a:t>
            </a:fld>
            <a:endParaRPr lang="fr-FR"/>
          </a:p>
        </p:txBody>
      </p:sp>
    </p:spTree>
    <p:extLst>
      <p:ext uri="{BB962C8B-B14F-4D97-AF65-F5344CB8AC3E}">
        <p14:creationId xmlns:p14="http://schemas.microsoft.com/office/powerpoint/2010/main" val="355544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C45330-569C-1645-85E2-D9A987B7BF21}" type="slidenum">
              <a:rPr lang="fr-FR" smtClean="0"/>
              <a:t>7</a:t>
            </a:fld>
            <a:endParaRPr lang="fr-FR"/>
          </a:p>
        </p:txBody>
      </p:sp>
    </p:spTree>
    <p:extLst>
      <p:ext uri="{BB962C8B-B14F-4D97-AF65-F5344CB8AC3E}">
        <p14:creationId xmlns:p14="http://schemas.microsoft.com/office/powerpoint/2010/main" val="226899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sz="1200" kern="1200" dirty="0">
                <a:solidFill>
                  <a:schemeClr val="tx1"/>
                </a:solidFill>
                <a:effectLst/>
                <a:latin typeface="+mn-lt"/>
                <a:ea typeface="+mn-ea"/>
                <a:cs typeface="+mn-cs"/>
              </a:rPr>
              <a:t>/technontologie : terme utilisé par 8 personnes, jusqu’en 2012 (et rien depuis) : Lemos</a:t>
            </a:r>
            <a:r>
              <a:rPr lang="fr-FR" sz="1200" kern="1200" baseline="0" dirty="0">
                <a:solidFill>
                  <a:schemeClr val="tx1"/>
                </a:solidFill>
                <a:effectLst/>
                <a:latin typeface="+mn-lt"/>
                <a:ea typeface="+mn-ea"/>
                <a:cs typeface="+mn-cs"/>
              </a:rPr>
              <a:t> et al.,</a:t>
            </a:r>
            <a:r>
              <a:rPr lang="fr-FR" sz="1200" kern="1200" dirty="0">
                <a:solidFill>
                  <a:schemeClr val="tx1"/>
                </a:solidFill>
                <a:effectLst/>
                <a:latin typeface="+mn-lt"/>
                <a:ea typeface="+mn-ea"/>
                <a:cs typeface="+mn-cs"/>
              </a:rPr>
              <a:t> chercheurs, Australie (2007 et 2009 / </a:t>
            </a:r>
            <a:r>
              <a:rPr lang="fr-FR" sz="1200" kern="1200" dirty="0" err="1">
                <a:solidFill>
                  <a:schemeClr val="tx1"/>
                </a:solidFill>
                <a:effectLst/>
                <a:latin typeface="+mn-lt"/>
                <a:ea typeface="+mn-ea"/>
                <a:cs typeface="+mn-cs"/>
              </a:rPr>
              <a:t>pancommunication</a:t>
            </a:r>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 </a:t>
            </a:r>
            <a:r>
              <a:rPr lang="fr-FR" sz="1200" kern="1200" dirty="0">
                <a:solidFill>
                  <a:schemeClr val="tx1"/>
                </a:solidFill>
                <a:effectLst/>
                <a:latin typeface="+mn-lt"/>
                <a:ea typeface="+mn-ea"/>
                <a:cs typeface="+mn-cs"/>
              </a:rPr>
              <a:t>Filho, Oliveira et Morales, 2012</a:t>
            </a:r>
            <a:r>
              <a:rPr lang="fr-FR" dirty="0">
                <a:effectLst/>
              </a:rPr>
              <a:t> (/</a:t>
            </a:r>
            <a:r>
              <a:rPr lang="fr-FR" sz="1200" i="1" kern="1200" dirty="0">
                <a:solidFill>
                  <a:schemeClr val="tx1"/>
                </a:solidFill>
                <a:effectLst/>
                <a:latin typeface="+mn-lt"/>
                <a:ea typeface="+mn-ea"/>
                <a:cs typeface="+mn-cs"/>
              </a:rPr>
              <a:t>for knowledge management </a:t>
            </a:r>
            <a:r>
              <a:rPr lang="fr-FR" sz="1200" i="0" kern="1200" dirty="0">
                <a:solidFill>
                  <a:schemeClr val="tx1"/>
                </a:solidFill>
                <a:effectLst/>
                <a:latin typeface="+mn-lt"/>
                <a:ea typeface="+mn-ea"/>
                <a:cs typeface="+mn-cs"/>
              </a:rPr>
              <a:t>)</a:t>
            </a:r>
            <a:r>
              <a:rPr lang="fr-FR" sz="1200" i="0" kern="1200" baseline="0" dirty="0">
                <a:solidFill>
                  <a:schemeClr val="tx1"/>
                </a:solidFill>
                <a:effectLst/>
                <a:latin typeface="+mn-lt"/>
                <a:ea typeface="+mn-ea"/>
                <a:cs typeface="+mn-cs"/>
              </a:rPr>
              <a:t> ; </a:t>
            </a:r>
            <a:r>
              <a:rPr lang="fr-FR" sz="1200" kern="1200" baseline="0" dirty="0">
                <a:solidFill>
                  <a:schemeClr val="tx1"/>
                </a:solidFill>
                <a:effectLst/>
                <a:latin typeface="+mn-lt"/>
                <a:ea typeface="+mn-ea"/>
                <a:cs typeface="+mn-cs"/>
              </a:rPr>
              <a:t>l</a:t>
            </a:r>
            <a:r>
              <a:rPr lang="fr-FR" sz="1200" kern="1200" dirty="0">
                <a:solidFill>
                  <a:schemeClr val="tx1"/>
                </a:solidFill>
                <a:effectLst/>
                <a:latin typeface="+mn-lt"/>
                <a:ea typeface="+mn-ea"/>
                <a:cs typeface="+mn-cs"/>
              </a:rPr>
              <a:t>’artiste francophone Grégory Chatonsky 2012</a:t>
            </a:r>
            <a:r>
              <a:rPr lang="fr-FR" dirty="0">
                <a:effectLst/>
              </a:rPr>
              <a:t> (le technontologique / création de ce qui est).</a:t>
            </a:r>
          </a:p>
          <a:p>
            <a:pPr marL="171450" indent="-171450">
              <a:buFontTx/>
              <a:buChar char="•"/>
            </a:pPr>
            <a:r>
              <a:rPr lang="fr-FR" dirty="0">
                <a:effectLst/>
              </a:rPr>
              <a:t>Le post humain amène </a:t>
            </a:r>
            <a:r>
              <a:rPr lang="fr-FR" sz="1200" kern="1200" dirty="0">
                <a:solidFill>
                  <a:schemeClr val="tx1"/>
                </a:solidFill>
                <a:effectLst/>
                <a:latin typeface="+mn-lt"/>
                <a:ea typeface="+mn-ea"/>
                <a:cs typeface="+mn-cs"/>
              </a:rPr>
              <a:t>facilement </a:t>
            </a:r>
            <a:r>
              <a:rPr lang="fr-FR" dirty="0">
                <a:effectLst/>
              </a:rPr>
              <a:t>au transhumanisme.</a:t>
            </a:r>
          </a:p>
          <a:p>
            <a:pPr marL="171450" indent="-171450">
              <a:buFontTx/>
              <a:buChar char="•"/>
            </a:pPr>
            <a:r>
              <a:rPr lang="fr-FR" dirty="0">
                <a:effectLst/>
              </a:rPr>
              <a:t>Exemple de technontologie : les implants (/surveillance maladies, ouverture des portes</a:t>
            </a:r>
            <a:r>
              <a:rPr lang="mr-IN" dirty="0">
                <a:effectLst/>
              </a:rPr>
              <a:t>…</a:t>
            </a:r>
            <a:r>
              <a:rPr lang="fr-FR" dirty="0">
                <a:effectLst/>
              </a:rPr>
              <a:t>).</a:t>
            </a:r>
            <a:endParaRPr lang="fr-FR" dirty="0"/>
          </a:p>
        </p:txBody>
      </p:sp>
      <p:sp>
        <p:nvSpPr>
          <p:cNvPr id="4" name="Espace réservé du numéro de diapositive 3"/>
          <p:cNvSpPr>
            <a:spLocks noGrp="1"/>
          </p:cNvSpPr>
          <p:nvPr>
            <p:ph type="sldNum" sz="quarter" idx="10"/>
          </p:nvPr>
        </p:nvSpPr>
        <p:spPr/>
        <p:txBody>
          <a:bodyPr/>
          <a:lstStyle/>
          <a:p>
            <a:fld id="{1BC45330-569C-1645-85E2-D9A987B7BF21}" type="slidenum">
              <a:rPr lang="fr-FR" smtClean="0"/>
              <a:t>8</a:t>
            </a:fld>
            <a:endParaRPr lang="fr-FR"/>
          </a:p>
        </p:txBody>
      </p:sp>
    </p:spTree>
    <p:extLst>
      <p:ext uri="{BB962C8B-B14F-4D97-AF65-F5344CB8AC3E}">
        <p14:creationId xmlns:p14="http://schemas.microsoft.com/office/powerpoint/2010/main" val="3714381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sz="1200" kern="1200" dirty="0">
                <a:solidFill>
                  <a:schemeClr val="tx1"/>
                </a:solidFill>
                <a:effectLst/>
                <a:latin typeface="+mn-lt"/>
                <a:ea typeface="+mn-ea"/>
                <a:cs typeface="+mn-cs"/>
              </a:rPr>
              <a:t>/technontologie : terme utilisé par 8 personnes, jusqu’en 2012 (et rien depuis) : Lemos</a:t>
            </a:r>
            <a:r>
              <a:rPr lang="fr-FR" sz="1200" kern="1200" baseline="0" dirty="0">
                <a:solidFill>
                  <a:schemeClr val="tx1"/>
                </a:solidFill>
                <a:effectLst/>
                <a:latin typeface="+mn-lt"/>
                <a:ea typeface="+mn-ea"/>
                <a:cs typeface="+mn-cs"/>
              </a:rPr>
              <a:t> et al.,</a:t>
            </a:r>
            <a:r>
              <a:rPr lang="fr-FR" sz="1200" kern="1200" dirty="0">
                <a:solidFill>
                  <a:schemeClr val="tx1"/>
                </a:solidFill>
                <a:effectLst/>
                <a:latin typeface="+mn-lt"/>
                <a:ea typeface="+mn-ea"/>
                <a:cs typeface="+mn-cs"/>
              </a:rPr>
              <a:t> chercheurs, Australie (2007 et 2009 / </a:t>
            </a:r>
            <a:r>
              <a:rPr lang="fr-FR" sz="1200" kern="1200" dirty="0" err="1">
                <a:solidFill>
                  <a:schemeClr val="tx1"/>
                </a:solidFill>
                <a:effectLst/>
                <a:latin typeface="+mn-lt"/>
                <a:ea typeface="+mn-ea"/>
                <a:cs typeface="+mn-cs"/>
              </a:rPr>
              <a:t>pancommunication</a:t>
            </a:r>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 </a:t>
            </a:r>
            <a:r>
              <a:rPr lang="fr-FR" sz="1200" kern="1200" dirty="0">
                <a:solidFill>
                  <a:schemeClr val="tx1"/>
                </a:solidFill>
                <a:effectLst/>
                <a:latin typeface="+mn-lt"/>
                <a:ea typeface="+mn-ea"/>
                <a:cs typeface="+mn-cs"/>
              </a:rPr>
              <a:t>Filho, Oliveira et Morales, 2012</a:t>
            </a:r>
            <a:r>
              <a:rPr lang="fr-FR" dirty="0">
                <a:effectLst/>
              </a:rPr>
              <a:t> (/</a:t>
            </a:r>
            <a:r>
              <a:rPr lang="fr-FR" sz="1200" i="1" kern="1200" dirty="0">
                <a:solidFill>
                  <a:schemeClr val="tx1"/>
                </a:solidFill>
                <a:effectLst/>
                <a:latin typeface="+mn-lt"/>
                <a:ea typeface="+mn-ea"/>
                <a:cs typeface="+mn-cs"/>
              </a:rPr>
              <a:t>for knowledge management </a:t>
            </a:r>
            <a:r>
              <a:rPr lang="fr-FR" sz="1200" i="0" kern="1200" dirty="0">
                <a:solidFill>
                  <a:schemeClr val="tx1"/>
                </a:solidFill>
                <a:effectLst/>
                <a:latin typeface="+mn-lt"/>
                <a:ea typeface="+mn-ea"/>
                <a:cs typeface="+mn-cs"/>
              </a:rPr>
              <a:t>)</a:t>
            </a:r>
            <a:r>
              <a:rPr lang="fr-FR" sz="1200" i="0" kern="1200" baseline="0" dirty="0">
                <a:solidFill>
                  <a:schemeClr val="tx1"/>
                </a:solidFill>
                <a:effectLst/>
                <a:latin typeface="+mn-lt"/>
                <a:ea typeface="+mn-ea"/>
                <a:cs typeface="+mn-cs"/>
              </a:rPr>
              <a:t> ; </a:t>
            </a:r>
            <a:r>
              <a:rPr lang="fr-FR" sz="1200" kern="1200" baseline="0" dirty="0">
                <a:solidFill>
                  <a:schemeClr val="tx1"/>
                </a:solidFill>
                <a:effectLst/>
                <a:latin typeface="+mn-lt"/>
                <a:ea typeface="+mn-ea"/>
                <a:cs typeface="+mn-cs"/>
              </a:rPr>
              <a:t>l</a:t>
            </a:r>
            <a:r>
              <a:rPr lang="fr-FR" sz="1200" kern="1200" dirty="0">
                <a:solidFill>
                  <a:schemeClr val="tx1"/>
                </a:solidFill>
                <a:effectLst/>
                <a:latin typeface="+mn-lt"/>
                <a:ea typeface="+mn-ea"/>
                <a:cs typeface="+mn-cs"/>
              </a:rPr>
              <a:t>’artiste francophone Grégory Chatonsky 2012</a:t>
            </a:r>
            <a:r>
              <a:rPr lang="fr-FR" dirty="0">
                <a:effectLst/>
              </a:rPr>
              <a:t> (le technontologique / création de ce qui est).</a:t>
            </a:r>
          </a:p>
          <a:p>
            <a:pPr marL="171450" indent="-171450">
              <a:buFontTx/>
              <a:buChar char="•"/>
            </a:pPr>
            <a:r>
              <a:rPr lang="fr-FR" dirty="0">
                <a:effectLst/>
              </a:rPr>
              <a:t>Le post humain amène </a:t>
            </a:r>
            <a:r>
              <a:rPr lang="fr-FR" sz="1200" kern="1200" dirty="0">
                <a:solidFill>
                  <a:schemeClr val="tx1"/>
                </a:solidFill>
                <a:effectLst/>
                <a:latin typeface="+mn-lt"/>
                <a:ea typeface="+mn-ea"/>
                <a:cs typeface="+mn-cs"/>
              </a:rPr>
              <a:t>facilement </a:t>
            </a:r>
            <a:r>
              <a:rPr lang="fr-FR" dirty="0">
                <a:effectLst/>
              </a:rPr>
              <a:t>au transhumanisme.</a:t>
            </a:r>
          </a:p>
          <a:p>
            <a:pPr marL="171450" indent="-171450">
              <a:buFontTx/>
              <a:buChar char="•"/>
            </a:pPr>
            <a:r>
              <a:rPr lang="fr-FR" dirty="0">
                <a:effectLst/>
              </a:rPr>
              <a:t>Exemple de technontologie : les implants (/surveillance maladies, ouverture des portes</a:t>
            </a:r>
            <a:r>
              <a:rPr lang="mr-IN" dirty="0">
                <a:effectLst/>
              </a:rPr>
              <a:t>…</a:t>
            </a:r>
            <a:r>
              <a:rPr lang="fr-FR" dirty="0">
                <a:effectLst/>
              </a:rPr>
              <a:t>).</a:t>
            </a:r>
            <a:endParaRPr lang="fr-FR" dirty="0"/>
          </a:p>
        </p:txBody>
      </p:sp>
      <p:sp>
        <p:nvSpPr>
          <p:cNvPr id="4" name="Espace réservé du numéro de diapositive 3"/>
          <p:cNvSpPr>
            <a:spLocks noGrp="1"/>
          </p:cNvSpPr>
          <p:nvPr>
            <p:ph type="sldNum" sz="quarter" idx="10"/>
          </p:nvPr>
        </p:nvSpPr>
        <p:spPr/>
        <p:txBody>
          <a:bodyPr/>
          <a:lstStyle/>
          <a:p>
            <a:fld id="{1BC45330-569C-1645-85E2-D9A987B7BF21}" type="slidenum">
              <a:rPr lang="fr-FR" smtClean="0"/>
              <a:t>9</a:t>
            </a:fld>
            <a:endParaRPr lang="fr-FR"/>
          </a:p>
        </p:txBody>
      </p:sp>
    </p:spTree>
    <p:extLst>
      <p:ext uri="{BB962C8B-B14F-4D97-AF65-F5344CB8AC3E}">
        <p14:creationId xmlns:p14="http://schemas.microsoft.com/office/powerpoint/2010/main" val="425723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idx="5"/>
          </p:nvPr>
        </p:nvSpPr>
        <p:spPr>
          <a:noFill/>
          <a:ln>
            <a:miter lim="800000"/>
            <a:headEnd/>
            <a:tailEnd/>
          </a:ln>
        </p:spPr>
        <p:txBody>
          <a:bodyPr/>
          <a:lstStyle/>
          <a:p>
            <a:fld id="{CEF5E489-D965-9940-BEE2-3B5C12BBDACB}" type="slidenum">
              <a:rPr lang="fr-FR">
                <a:latin typeface="Tahoma" charset="0"/>
              </a:rPr>
              <a:pPr/>
              <a:t>10</a:t>
            </a:fld>
            <a:endParaRPr lang="fr-FR">
              <a:latin typeface="Tahoma" charset="0"/>
            </a:endParaRPr>
          </a:p>
        </p:txBody>
      </p:sp>
      <p:sp>
        <p:nvSpPr>
          <p:cNvPr id="41987" name="Text Box 1"/>
          <p:cNvSpPr>
            <a:spLocks noGrp="1" noRot="1" noChangeAspect="1" noChangeArrowheads="1"/>
          </p:cNvSpPr>
          <p:nvPr>
            <p:ph type="sldImg"/>
          </p:nvPr>
        </p:nvSpPr>
        <p:spPr>
          <a:xfrm>
            <a:off x="1106488" y="812800"/>
            <a:ext cx="5345112" cy="4008438"/>
          </a:xfrm>
          <a:solidFill>
            <a:srgbClr val="FFFFFF"/>
          </a:solidFill>
          <a:ln/>
        </p:spPr>
      </p:sp>
      <p:sp>
        <p:nvSpPr>
          <p:cNvPr id="41988" name="Text Box 2"/>
          <p:cNvSpPr>
            <a:spLocks noGrp="1" noChangeArrowheads="1"/>
          </p:cNvSpPr>
          <p:nvPr>
            <p:ph type="body" idx="1"/>
          </p:nvPr>
        </p:nvSpPr>
        <p:spPr>
          <a:xfrm>
            <a:off x="755650" y="5078413"/>
            <a:ext cx="6048375" cy="4811712"/>
          </a:xfrm>
          <a:noFill/>
        </p:spPr>
        <p:txBody>
          <a:bodyPr wrap="none" anchor="ctr"/>
          <a:lstStyle/>
          <a:p>
            <a:r>
              <a:rPr lang="fr-FR" dirty="0"/>
              <a:t>A partir de ces 3 épistémologies. Modèle.</a:t>
            </a:r>
          </a:p>
          <a:p>
            <a:pPr marL="171450" indent="-171450">
              <a:buFontTx/>
              <a:buChar char="-"/>
            </a:pPr>
            <a:r>
              <a:rPr lang="fr-FR" dirty="0">
                <a:latin typeface="Arial" charset="0"/>
                <a:ea typeface="ＭＳ Ｐゴシック" charset="-128"/>
                <a:cs typeface="ＭＳ Ｐゴシック" charset="-128"/>
              </a:rPr>
              <a:t>Socle</a:t>
            </a:r>
            <a:r>
              <a:rPr lang="fr-FR" baseline="0" dirty="0">
                <a:latin typeface="Arial" charset="0"/>
                <a:ea typeface="ＭＳ Ｐゴシック" charset="-128"/>
                <a:cs typeface="ＭＳ Ｐゴシック" charset="-128"/>
              </a:rPr>
              <a:t> : mes milieux de naissance (se rappeler, voir ses attachements)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fr-FR" dirty="0">
                <a:latin typeface="Arial" charset="0"/>
                <a:ea typeface="ＭＳ Ｐゴシック" charset="-128"/>
                <a:cs typeface="ＭＳ Ｐゴシック" charset="-128"/>
              </a:rPr>
              <a:t>C1 : s’étirer </a:t>
            </a:r>
            <a:r>
              <a:rPr lang="mr-IN" dirty="0">
                <a:latin typeface="Arial" charset="0"/>
                <a:ea typeface="ＭＳ Ｐゴシック" charset="-128"/>
                <a:cs typeface="ＭＳ Ｐゴシック" charset="-128"/>
              </a:rPr>
              <a:t>–</a:t>
            </a:r>
            <a:r>
              <a:rPr lang="fr-FR" dirty="0">
                <a:latin typeface="Arial" charset="0"/>
                <a:ea typeface="ＭＳ Ｐゴシック" charset="-128"/>
                <a:cs typeface="ＭＳ Ｐゴシック" charset="-128"/>
              </a:rPr>
              <a:t> bouger colonne </a:t>
            </a:r>
            <a:r>
              <a:rPr lang="fr-FR" dirty="0" err="1">
                <a:latin typeface="Arial" charset="0"/>
                <a:ea typeface="ＭＳ Ｐゴシック" charset="-128"/>
                <a:cs typeface="ＭＳ Ｐゴシック" charset="-128"/>
              </a:rPr>
              <a:t>vertebrale</a:t>
            </a:r>
            <a:r>
              <a:rPr lang="fr-FR" baseline="0" dirty="0">
                <a:latin typeface="Arial" charset="0"/>
                <a:ea typeface="ＭＳ Ｐゴシック" charset="-128"/>
                <a:cs typeface="ＭＳ Ｐゴシック" charset="-128"/>
              </a:rPr>
              <a:t> ; lemniscate main (</a:t>
            </a:r>
            <a:r>
              <a:rPr lang="fr-FR" baseline="0" dirty="0" err="1">
                <a:latin typeface="Arial" charset="0"/>
                <a:ea typeface="ＭＳ Ｐゴシック" charset="-128"/>
                <a:cs typeface="ＭＳ Ｐゴシック" charset="-128"/>
              </a:rPr>
              <a:t>gypsis</a:t>
            </a:r>
            <a:r>
              <a:rPr lang="fr-FR" baseline="0" dirty="0">
                <a:latin typeface="Arial" charset="0"/>
                <a:ea typeface="ＭＳ Ｐゴシック" charset="-128"/>
                <a:cs typeface="ＭＳ Ｐゴシック" charset="-128"/>
              </a:rPr>
              <a:t>) / harmonisation cerveau droit/gauche ; une main en rond, une en carré ; double rotation inverse des mains en 3D</a:t>
            </a:r>
            <a:endParaRPr lang="fr-FR" dirty="0">
              <a:latin typeface="Arial" charset="0"/>
              <a:ea typeface="ＭＳ Ｐゴシック" charset="-128"/>
              <a:cs typeface="ＭＳ Ｐゴシック" charset="-128"/>
            </a:endParaRPr>
          </a:p>
          <a:p>
            <a:pPr marL="171450" indent="-171450">
              <a:buFontTx/>
              <a:buChar char="-"/>
            </a:pPr>
            <a:r>
              <a:rPr lang="fr-FR" baseline="0" dirty="0">
                <a:latin typeface="Arial" charset="0"/>
                <a:ea typeface="ＭＳ Ｐゴシック" charset="-128"/>
                <a:cs typeface="ＭＳ Ｐゴシック" charset="-128"/>
              </a:rPr>
              <a:t>C2 respirer en conscience (trajet de la respiration </a:t>
            </a:r>
            <a:r>
              <a:rPr lang="fr-FR" baseline="0" dirty="0" err="1">
                <a:latin typeface="Arial" charset="0"/>
                <a:ea typeface="ＭＳ Ｐゴシック" charset="-128"/>
                <a:cs typeface="ＭＳ Ｐゴシック" charset="-128"/>
              </a:rPr>
              <a:t>vipassanah</a:t>
            </a:r>
            <a:r>
              <a:rPr lang="fr-FR" baseline="0" dirty="0">
                <a:latin typeface="Arial" charset="0"/>
                <a:ea typeface="ＭＳ Ｐゴシック" charset="-128"/>
                <a:cs typeface="ＭＳ Ｐゴシック" charset="-128"/>
              </a:rPr>
              <a:t>) - </a:t>
            </a:r>
            <a:r>
              <a:rPr lang="fr-FR" baseline="0" dirty="0" err="1">
                <a:latin typeface="Arial" charset="0"/>
                <a:ea typeface="ＭＳ Ｐゴシック" charset="-128"/>
                <a:cs typeface="ＭＳ Ｐゴシック" charset="-128"/>
              </a:rPr>
              <a:t>meteo</a:t>
            </a:r>
            <a:r>
              <a:rPr lang="fr-FR" baseline="0" dirty="0">
                <a:latin typeface="Arial" charset="0"/>
                <a:ea typeface="ＭＳ Ｐゴシック" charset="-128"/>
                <a:cs typeface="ＭＳ Ｐゴシック" charset="-128"/>
              </a:rPr>
              <a:t> </a:t>
            </a:r>
            <a:r>
              <a:rPr lang="fr-FR" baseline="0" dirty="0" err="1">
                <a:latin typeface="Arial" charset="0"/>
                <a:ea typeface="ＭＳ Ｐゴシック" charset="-128"/>
                <a:cs typeface="ＭＳ Ｐゴシック" charset="-128"/>
              </a:rPr>
              <a:t>interieure</a:t>
            </a:r>
            <a:r>
              <a:rPr lang="fr-FR" baseline="0" dirty="0">
                <a:latin typeface="Arial" charset="0"/>
                <a:ea typeface="ＭＳ Ｐゴシック" charset="-128"/>
                <a:cs typeface="ＭＳ Ｐゴシック" charset="-128"/>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baseline="0" dirty="0">
                <a:latin typeface="Arial" charset="0"/>
                <a:ea typeface="ＭＳ Ｐゴシック" charset="-128"/>
                <a:cs typeface="ＭＳ Ｐゴシック" charset="-128"/>
              </a:rPr>
              <a:t>C3 : programmes scolaires et </a:t>
            </a:r>
            <a:r>
              <a:rPr lang="fr-FR" baseline="0" dirty="0" err="1">
                <a:latin typeface="Arial" charset="0"/>
                <a:ea typeface="ＭＳ Ｐゴシック" charset="-128"/>
                <a:cs typeface="ＭＳ Ｐゴシック" charset="-128"/>
              </a:rPr>
              <a:t>univ</a:t>
            </a:r>
            <a:r>
              <a:rPr lang="fr-FR" baseline="0" dirty="0">
                <a:latin typeface="Arial" charset="0"/>
                <a:ea typeface="ＭＳ Ｐゴシック" charset="-128"/>
                <a:cs typeface="ＭＳ Ｐゴシック" charset="-128"/>
              </a:rPr>
              <a: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fr-FR" baseline="0" dirty="0">
                <a:latin typeface="Arial" charset="0"/>
                <a:ea typeface="ＭＳ Ｐゴシック" charset="-128"/>
                <a:cs typeface="ＭＳ Ｐゴシック" charset="-128"/>
              </a:rPr>
              <a:t>C4 compter chacun son tour de 1 a n ; frapper des mains ensemble (jusqu’à standing ovation </a:t>
            </a:r>
            <a:r>
              <a:rPr lang="fr-FR" baseline="0" dirty="0" err="1">
                <a:latin typeface="Arial" charset="0"/>
                <a:ea typeface="ＭＳ Ｐゴシック" charset="-128"/>
                <a:cs typeface="ＭＳ Ｐゴシック" charset="-128"/>
              </a:rPr>
              <a:t>debour</a:t>
            </a:r>
            <a:r>
              <a:rPr lang="fr-FR" baseline="0" dirty="0">
                <a:latin typeface="Arial" charset="0"/>
                <a:ea typeface="ＭＳ Ｐゴシック" charset="-128"/>
                <a:cs typeface="ＭＳ Ｐゴシック" charset="-128"/>
              </a:rPr>
              <a:t>) ;</a:t>
            </a:r>
          </a:p>
          <a:p>
            <a:pPr marL="171450" indent="-171450">
              <a:buFontTx/>
              <a:buChar char="-"/>
            </a:pPr>
            <a:r>
              <a:rPr lang="fr-FR" baseline="0" dirty="0">
                <a:latin typeface="Arial" charset="0"/>
                <a:ea typeface="ＭＳ Ｐゴシック" charset="-128"/>
                <a:cs typeface="ＭＳ Ｐゴシック" charset="-128"/>
              </a:rPr>
              <a:t>C5  ma valeur éthique fondamentale (raison de vivre) ; (</a:t>
            </a:r>
            <a:r>
              <a:rPr lang="fr-FR" baseline="0" dirty="0" err="1">
                <a:latin typeface="Arial" charset="0"/>
                <a:ea typeface="ＭＳ Ｐゴシック" charset="-128"/>
                <a:cs typeface="ＭＳ Ｐゴシック" charset="-128"/>
              </a:rPr>
              <a:t>unipaz</a:t>
            </a:r>
            <a:r>
              <a:rPr lang="fr-FR" baseline="0" dirty="0">
                <a:latin typeface="Arial" charset="0"/>
                <a:ea typeface="ＭＳ Ｐゴシック" charset="-128"/>
                <a:cs typeface="ＭＳ Ｐゴシック" charset="-128"/>
              </a:rPr>
              <a:t>)</a:t>
            </a:r>
          </a:p>
          <a:p>
            <a:pPr marL="0" indent="0">
              <a:buFontTx/>
              <a:buNone/>
            </a:pPr>
            <a:r>
              <a:rPr lang="fr-FR" baseline="0" dirty="0">
                <a:latin typeface="Arial" charset="0"/>
                <a:ea typeface="ＭＳ Ｐゴシック" charset="-128"/>
                <a:cs typeface="ＭＳ Ｐゴシック" charset="-128"/>
              </a:rPr>
              <a:t>- Fronton : 1 minute de pleine conscience</a:t>
            </a:r>
          </a:p>
        </p:txBody>
      </p:sp>
    </p:spTree>
    <p:extLst>
      <p:ext uri="{BB962C8B-B14F-4D97-AF65-F5344CB8AC3E}">
        <p14:creationId xmlns:p14="http://schemas.microsoft.com/office/powerpoint/2010/main" val="121834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fr-FR"/>
              <a:t>Modifiez le style du titre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9EE6D0-F217-994A-BC39-20E0E31E674B}" type="datetime1">
              <a:rPr lang="fr-FR" smtClean="0"/>
              <a:t>12/09/2022</a:t>
            </a:fld>
            <a:endParaRPr lang="fr-FR"/>
          </a:p>
        </p:txBody>
      </p:sp>
      <p:sp>
        <p:nvSpPr>
          <p:cNvPr id="5" name="Footer Placeholder 4"/>
          <p:cNvSpPr>
            <a:spLocks noGrp="1"/>
          </p:cNvSpPr>
          <p:nvPr>
            <p:ph type="ftr" sz="quarter" idx="11"/>
          </p:nvPr>
        </p:nvSpPr>
        <p:spPr>
          <a:xfrm>
            <a:off x="2396319" y="329308"/>
            <a:ext cx="3086292" cy="309201"/>
          </a:xfrm>
        </p:spPr>
        <p:txBody>
          <a:bodyPr/>
          <a:lstStyle/>
          <a:p>
            <a:endParaRPr lang="fr-FR"/>
          </a:p>
        </p:txBody>
      </p:sp>
      <p:sp>
        <p:nvSpPr>
          <p:cNvPr id="6" name="Slide Number Placeholder 5"/>
          <p:cNvSpPr>
            <a:spLocks noGrp="1"/>
          </p:cNvSpPr>
          <p:nvPr>
            <p:ph type="sldNum" sz="quarter" idx="12"/>
          </p:nvPr>
        </p:nvSpPr>
        <p:spPr>
          <a:xfrm>
            <a:off x="1434703" y="798973"/>
            <a:ext cx="802005" cy="503578"/>
          </a:xfrm>
        </p:spPr>
        <p:txBody>
          <a:bodyPr/>
          <a:lstStyle/>
          <a:p>
            <a:fld id="{14DFA590-A7D2-3A4A-B396-26E1981FD743}" type="slidenum">
              <a:rPr lang="fr-FR" smtClean="0"/>
              <a:t>‹N°›</a:t>
            </a:fld>
            <a:endParaRPr lang="fr-F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051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66A253-1F10-944A-8D8B-467A4608F864}" type="datetime1">
              <a:rPr lang="fr-FR" smtClean="0"/>
              <a:t>12/09/2022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DFA590-A7D2-3A4A-B396-26E1981FD743}" type="slidenum">
              <a:rPr lang="fr-FR" smtClean="0"/>
              <a:t>‹N°›</a:t>
            </a:fld>
            <a:endParaRPr lang="fr-FR"/>
          </a:p>
        </p:txBody>
      </p:sp>
    </p:spTree>
    <p:extLst>
      <p:ext uri="{BB962C8B-B14F-4D97-AF65-F5344CB8AC3E}">
        <p14:creationId xmlns:p14="http://schemas.microsoft.com/office/powerpoint/2010/main" val="312265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01B778-A1E5-064E-BD24-1B982AB0A516}" type="datetime1">
              <a:rPr lang="fr-FR" smtClean="0"/>
              <a:t>12/09/2022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DFA590-A7D2-3A4A-B396-26E1981FD743}" type="slidenum">
              <a:rPr lang="fr-FR" smtClean="0"/>
              <a:t>‹N°›</a:t>
            </a:fld>
            <a:endParaRPr lang="fr-F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7701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5800" y="2130425"/>
            <a:ext cx="7770813" cy="1468438"/>
          </a:xfrm>
        </p:spPr>
        <p:txBody>
          <a:bodyPr/>
          <a:lstStyle/>
          <a:p>
            <a:r>
              <a:rPr lang="fr-FR"/>
              <a:t>Cliquez et modifiez le titre</a:t>
            </a:r>
          </a:p>
        </p:txBody>
      </p:sp>
      <p:sp>
        <p:nvSpPr>
          <p:cNvPr id="3" name="Espace réservé de la date 2"/>
          <p:cNvSpPr>
            <a:spLocks noGrp="1"/>
          </p:cNvSpPr>
          <p:nvPr>
            <p:ph type="dt" idx="10"/>
          </p:nvPr>
        </p:nvSpPr>
        <p:spPr>
          <a:xfrm>
            <a:off x="457200" y="6356350"/>
            <a:ext cx="2132013" cy="363538"/>
          </a:xfrm>
        </p:spPr>
        <p:txBody>
          <a:bodyPr/>
          <a:lstStyle>
            <a:lvl1pPr>
              <a:defRPr/>
            </a:lvl1pPr>
          </a:lstStyle>
          <a:p>
            <a:pPr>
              <a:defRPr/>
            </a:pPr>
            <a:endParaRPr lang="fr-FR"/>
          </a:p>
        </p:txBody>
      </p:sp>
      <p:sp>
        <p:nvSpPr>
          <p:cNvPr id="4" name="Espace réservé du numéro de diapositive 3"/>
          <p:cNvSpPr>
            <a:spLocks noGrp="1"/>
          </p:cNvSpPr>
          <p:nvPr>
            <p:ph type="sldNum" idx="11"/>
          </p:nvPr>
        </p:nvSpPr>
        <p:spPr>
          <a:xfrm>
            <a:off x="6553200" y="6356350"/>
            <a:ext cx="2132013" cy="363538"/>
          </a:xfrm>
        </p:spPr>
        <p:txBody>
          <a:bodyPr/>
          <a:lstStyle>
            <a:lvl1pPr>
              <a:defRPr/>
            </a:lvl1pPr>
          </a:lstStyle>
          <a:p>
            <a:pPr>
              <a:defRPr/>
            </a:pPr>
            <a:fld id="{D7419ED2-79AC-C74A-ADA8-33EFED5183DF}" type="slidenum">
              <a:rPr lang="fr-FR"/>
              <a:pPr>
                <a:defRPr/>
              </a:pPr>
              <a:t>‹N°›</a:t>
            </a:fld>
            <a:endParaRPr lang="fr-FR"/>
          </a:p>
        </p:txBody>
      </p:sp>
    </p:spTree>
    <p:extLst>
      <p:ext uri="{BB962C8B-B14F-4D97-AF65-F5344CB8AC3E}">
        <p14:creationId xmlns:p14="http://schemas.microsoft.com/office/powerpoint/2010/main" val="249168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1A3E614-6219-CF47-9BD6-FE30498BFA04}" type="datetime1">
              <a:rPr lang="fr-FR" smtClean="0"/>
              <a:t>12/09/2022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DFA590-A7D2-3A4A-B396-26E1981FD743}" type="slidenum">
              <a:rPr lang="fr-FR" smtClean="0"/>
              <a:t>‹N°›</a:t>
            </a:fld>
            <a:endParaRPr lang="fr-F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59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fr-FR"/>
              <a:t>Modifiez le style du titre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50C5677-4B88-7D4D-9C74-39EA35423DEF}" type="datetime1">
              <a:rPr lang="fr-FR" smtClean="0"/>
              <a:t>12/09/2022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DFA590-A7D2-3A4A-B396-26E1981FD743}" type="slidenum">
              <a:rPr lang="fr-FR" smtClean="0"/>
              <a:t>‹N°›</a:t>
            </a:fld>
            <a:endParaRPr lang="fr-F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61650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CC41850-C637-9F4C-A65F-2D371A74E04D}" type="datetime1">
              <a:rPr lang="fr-FR" smtClean="0"/>
              <a:t>12/09/2022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4DFA590-A7D2-3A4A-B396-26E1981FD743}" type="slidenum">
              <a:rPr lang="fr-FR" smtClean="0"/>
              <a:t>‹N°›</a:t>
            </a:fld>
            <a:endParaRPr lang="fr-F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875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1443491" y="2824270"/>
            <a:ext cx="3125766"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889182" y="2821491"/>
            <a:ext cx="31256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165B6BA-47AA-E24B-81DE-6E6D58F22BDE}" type="datetime1">
              <a:rPr lang="fr-FR" smtClean="0"/>
              <a:t>12/09/2022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4DFA590-A7D2-3A4A-B396-26E1981FD743}" type="slidenum">
              <a:rPr lang="fr-FR" smtClean="0"/>
              <a:t>‹N°›</a:t>
            </a:fld>
            <a:endParaRPr lang="fr-FR"/>
          </a:p>
        </p:txBody>
      </p:sp>
    </p:spTree>
    <p:extLst>
      <p:ext uri="{BB962C8B-B14F-4D97-AF65-F5344CB8AC3E}">
        <p14:creationId xmlns:p14="http://schemas.microsoft.com/office/powerpoint/2010/main" val="207344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9F5105C-AFB4-D14A-960E-4CDC95E8AD63}" type="datetime1">
              <a:rPr lang="fr-FR" smtClean="0"/>
              <a:t>12/09/2022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4DFA590-A7D2-3A4A-B396-26E1981FD743}" type="slidenum">
              <a:rPr lang="fr-FR" smtClean="0"/>
              <a:t>‹N°›</a:t>
            </a:fld>
            <a:endParaRPr lang="fr-FR"/>
          </a:p>
        </p:txBody>
      </p:sp>
    </p:spTree>
    <p:extLst>
      <p:ext uri="{BB962C8B-B14F-4D97-AF65-F5344CB8AC3E}">
        <p14:creationId xmlns:p14="http://schemas.microsoft.com/office/powerpoint/2010/main" val="330863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C20FE-AD4F-5D49-BA75-62D83E873129}" type="datetime1">
              <a:rPr lang="fr-FR" smtClean="0"/>
              <a:t>12/09/2022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4DFA590-A7D2-3A4A-B396-26E1981FD743}" type="slidenum">
              <a:rPr lang="fr-FR" smtClean="0"/>
              <a:t>‹N°›</a:t>
            </a:fld>
            <a:endParaRPr lang="fr-FR"/>
          </a:p>
        </p:txBody>
      </p:sp>
    </p:spTree>
    <p:extLst>
      <p:ext uri="{BB962C8B-B14F-4D97-AF65-F5344CB8AC3E}">
        <p14:creationId xmlns:p14="http://schemas.microsoft.com/office/powerpoint/2010/main" val="268921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AEA3202-60CE-164B-B908-00E6B35F7F0E}" type="datetime1">
              <a:rPr lang="fr-FR" smtClean="0"/>
              <a:t>12/09/2022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4DFA590-A7D2-3A4A-B396-26E1981FD743}" type="slidenum">
              <a:rPr lang="fr-FR" smtClean="0"/>
              <a:t>‹N°›</a:t>
            </a:fld>
            <a:endParaRPr lang="fr-F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34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ADABAC4A-868D-5D4C-A3F7-DB20D80AE124}" type="datetime1">
              <a:rPr lang="fr-FR" smtClean="0"/>
              <a:t>12/09/2022</a:t>
            </a:fld>
            <a:endParaRPr lang="fr-FR"/>
          </a:p>
        </p:txBody>
      </p:sp>
      <p:sp>
        <p:nvSpPr>
          <p:cNvPr id="6" name="Footer Placeholder 5"/>
          <p:cNvSpPr>
            <a:spLocks noGrp="1"/>
          </p:cNvSpPr>
          <p:nvPr>
            <p:ph type="ftr" sz="quarter" idx="11"/>
          </p:nvPr>
        </p:nvSpPr>
        <p:spPr>
          <a:xfrm>
            <a:off x="1437530" y="318641"/>
            <a:ext cx="3251553" cy="320931"/>
          </a:xfrm>
        </p:spPr>
        <p:txBody>
          <a:bodyPr/>
          <a:lstStyle/>
          <a:p>
            <a:endParaRPr lang="fr-FR"/>
          </a:p>
        </p:txBody>
      </p:sp>
      <p:sp>
        <p:nvSpPr>
          <p:cNvPr id="7" name="Slide Number Placeholder 6"/>
          <p:cNvSpPr>
            <a:spLocks noGrp="1"/>
          </p:cNvSpPr>
          <p:nvPr>
            <p:ph type="sldNum" sz="quarter" idx="12"/>
          </p:nvPr>
        </p:nvSpPr>
        <p:spPr/>
        <p:txBody>
          <a:bodyPr/>
          <a:lstStyle/>
          <a:p>
            <a:fld id="{14DFA590-A7D2-3A4A-B396-26E1981FD743}" type="slidenum">
              <a:rPr lang="fr-FR" smtClean="0"/>
              <a:t>‹N°›</a:t>
            </a:fld>
            <a:endParaRPr lang="fr-F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385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50C5677-4B88-7D4D-9C74-39EA35423DEF}" type="datetime1">
              <a:rPr lang="fr-FR" smtClean="0"/>
              <a:t>12/09/2022</a:t>
            </a:fld>
            <a:endParaRPr lang="fr-F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14DFA590-A7D2-3A4A-B396-26E1981FD743}" type="slidenum">
              <a:rPr lang="fr-FR" smtClean="0"/>
              <a:t>‹N°›</a:t>
            </a:fld>
            <a:endParaRPr lang="fr-FR"/>
          </a:p>
        </p:txBody>
      </p:sp>
    </p:spTree>
    <p:extLst>
      <p:ext uri="{BB962C8B-B14F-4D97-AF65-F5344CB8AC3E}">
        <p14:creationId xmlns:p14="http://schemas.microsoft.com/office/powerpoint/2010/main" val="110661664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oleObject" Target="file:///localhost/Users/FP2/iCloud&#160;Drive%20(archive)/Documents/enseignant%20chercheur/HDR,%20publis%20et%20qualif%20CNU/Ecriture%20de%20l'HDR/Preao%20soutenance%20HDR%20a%20faire/Macintosh%20HD:Users:FP2:iCloud&#160;Drive%20(archive):Documents:enseignant%20chercheur:HDR,%20publis%20et%20qualif%20CNU:Ecriture%20de%20l'HDR:Note%20de%20synthe&#768;se%20PASQUIER%20HDR%20Volume%201%20MASTER.docx!OLE_LINK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hal.archives-ouvertes.fr/halshs-00402479/docu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oleObject" Target="file:///localhost/Users/FP2/iCloud&#160;Drive%20(archive)/Documents/enseignant%20chercheur/HDR,%20publis%20et%20qualif%20CNU/Ecriture%20de%20l'HDR/Preao%20soutenance%20HDR%20a%20faire/Macintosh%20HD:Users:FP2:iCloud&#160;Drive%20(archive):Documents:enseignant%20chercheur:HDR,%20publis%20et%20qualif%20CNU:Ecriture%20de%20l'HDR:Note%20de%20synthe&#768;se%20PASQUIER%20HDR%20Volume%20I.docx!OLE_LINK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025" y="2041372"/>
            <a:ext cx="9101628" cy="1809874"/>
          </a:xfrm>
        </p:spPr>
        <p:txBody>
          <a:bodyPr>
            <a:normAutofit fontScale="90000"/>
          </a:bodyPr>
          <a:lstStyle/>
          <a:p>
            <a:pPr>
              <a:lnSpc>
                <a:spcPct val="150000"/>
              </a:lnSpc>
            </a:pPr>
            <a:r>
              <a:rPr lang="fr-FR" sz="2200" b="1" dirty="0">
                <a:solidFill>
                  <a:schemeClr val="accent3">
                    <a:lumMod val="50000"/>
                  </a:schemeClr>
                </a:solidFill>
                <a:latin typeface="Arial"/>
                <a:cs typeface="Arial"/>
              </a:rPr>
              <a:t>Des transformations des technologies éducatives à l’ère du numérique en éducation, de l’imprimerie de Freinet à la </a:t>
            </a:r>
            <a:r>
              <a:rPr lang="fr-FR" sz="2200" b="1" dirty="0" err="1">
                <a:solidFill>
                  <a:schemeClr val="accent3">
                    <a:lumMod val="50000"/>
                  </a:schemeClr>
                </a:solidFill>
                <a:latin typeface="Arial"/>
                <a:cs typeface="Arial"/>
              </a:rPr>
              <a:t>technontologie</a:t>
            </a:r>
            <a:r>
              <a:rPr lang="fr-FR" sz="2200" b="1" dirty="0">
                <a:solidFill>
                  <a:schemeClr val="accent3">
                    <a:lumMod val="50000"/>
                  </a:schemeClr>
                </a:solidFill>
                <a:latin typeface="Arial"/>
                <a:cs typeface="Arial"/>
              </a:rPr>
              <a:t> : </a:t>
            </a:r>
            <a:r>
              <a:rPr lang="fr-FR" sz="2200" b="1" i="1" dirty="0">
                <a:solidFill>
                  <a:schemeClr val="accent3">
                    <a:lumMod val="50000"/>
                  </a:schemeClr>
                </a:solidFill>
                <a:latin typeface="Arial"/>
                <a:cs typeface="Arial"/>
              </a:rPr>
              <a:t>limites, apports et (r)évolution pédagogique</a:t>
            </a:r>
            <a:endParaRPr lang="fr-FR" sz="1600" b="1" i="1" dirty="0">
              <a:solidFill>
                <a:srgbClr val="FF6A5B"/>
              </a:solidFill>
            </a:endParaRPr>
          </a:p>
        </p:txBody>
      </p:sp>
      <p:sp>
        <p:nvSpPr>
          <p:cNvPr id="5" name="Espace réservé du numéro de diapositive 4"/>
          <p:cNvSpPr>
            <a:spLocks noGrp="1"/>
          </p:cNvSpPr>
          <p:nvPr>
            <p:ph type="sldNum" sz="quarter" idx="12"/>
          </p:nvPr>
        </p:nvSpPr>
        <p:spPr/>
        <p:txBody>
          <a:bodyPr/>
          <a:lstStyle/>
          <a:p>
            <a:fld id="{14DFA590-A7D2-3A4A-B396-26E1981FD743}" type="slidenum">
              <a:rPr lang="fr-FR" smtClean="0"/>
              <a:t>1</a:t>
            </a:fld>
            <a:endParaRPr lang="fr-FR" dirty="0"/>
          </a:p>
        </p:txBody>
      </p:sp>
      <p:sp>
        <p:nvSpPr>
          <p:cNvPr id="3" name="ZoneTexte 2"/>
          <p:cNvSpPr txBox="1"/>
          <p:nvPr/>
        </p:nvSpPr>
        <p:spPr>
          <a:xfrm>
            <a:off x="-363893" y="3833064"/>
            <a:ext cx="8938726" cy="1600438"/>
          </a:xfrm>
          <a:prstGeom prst="rect">
            <a:avLst/>
          </a:prstGeom>
          <a:noFill/>
        </p:spPr>
        <p:txBody>
          <a:bodyPr wrap="square" rtlCol="0">
            <a:spAutoFit/>
          </a:bodyPr>
          <a:lstStyle/>
          <a:p>
            <a:pPr algn="r"/>
            <a:r>
              <a:rPr lang="fr-FR" sz="1400" dirty="0"/>
              <a:t>Florent Pasquier</a:t>
            </a:r>
          </a:p>
          <a:p>
            <a:pPr algn="r"/>
            <a:r>
              <a:rPr lang="fr-FR" sz="1400" i="1" dirty="0"/>
              <a:t>MCF HDR, Sorbonne Université</a:t>
            </a:r>
          </a:p>
          <a:p>
            <a:pPr algn="r"/>
            <a:r>
              <a:rPr lang="fr-FR" sz="1400" i="1" dirty="0" err="1"/>
              <a:t>Costech</a:t>
            </a:r>
            <a:r>
              <a:rPr lang="fr-FR" sz="1400" i="1" dirty="0"/>
              <a:t>, Connaissance Organisation et Systèmes </a:t>
            </a:r>
            <a:r>
              <a:rPr lang="fr-FR" sz="1400" i="1" dirty="0" err="1"/>
              <a:t>TECHniques</a:t>
            </a:r>
            <a:r>
              <a:rPr lang="fr-FR" sz="1400" i="1" dirty="0"/>
              <a:t> - (EA2223), UTC.</a:t>
            </a:r>
          </a:p>
          <a:p>
            <a:pPr algn="r"/>
            <a:endParaRPr lang="fr-FR" sz="1400" i="1" dirty="0"/>
          </a:p>
          <a:p>
            <a:pPr algn="r"/>
            <a:r>
              <a:rPr lang="fr-FR" sz="1400" dirty="0"/>
              <a:t>Jean-Claude Régnier</a:t>
            </a:r>
          </a:p>
          <a:p>
            <a:pPr algn="r"/>
            <a:r>
              <a:rPr lang="fr-FR" sz="1400" i="1" dirty="0"/>
              <a:t>Professeur des universités émérite, université Lyon2</a:t>
            </a:r>
          </a:p>
          <a:p>
            <a:pPr algn="r"/>
            <a:r>
              <a:rPr lang="fr-FR" sz="1400" i="1" dirty="0"/>
              <a:t>UMR 5191 ICAR Interactions Corpus Apprentissages Représentations</a:t>
            </a:r>
          </a:p>
        </p:txBody>
      </p:sp>
      <p:sp>
        <p:nvSpPr>
          <p:cNvPr id="6" name="Rectangle 2">
            <a:extLst>
              <a:ext uri="{FF2B5EF4-FFF2-40B4-BE49-F238E27FC236}">
                <a16:creationId xmlns:a16="http://schemas.microsoft.com/office/drawing/2014/main" id="{88D987AA-4A1C-7E46-AEC5-0FE0459446ED}"/>
              </a:ext>
            </a:extLst>
          </p:cNvPr>
          <p:cNvSpPr>
            <a:spLocks noChangeArrowheads="1"/>
          </p:cNvSpPr>
          <p:nvPr/>
        </p:nvSpPr>
        <p:spPr bwMode="auto">
          <a:xfrm>
            <a:off x="413658" y="43542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9" name="Image 8">
            <a:extLst>
              <a:ext uri="{FF2B5EF4-FFF2-40B4-BE49-F238E27FC236}">
                <a16:creationId xmlns:a16="http://schemas.microsoft.com/office/drawing/2014/main" id="{4F6E916C-5466-1A48-D765-9205531795C9}"/>
              </a:ext>
            </a:extLst>
          </p:cNvPr>
          <p:cNvPicPr>
            <a:picLocks noChangeAspect="1"/>
          </p:cNvPicPr>
          <p:nvPr/>
        </p:nvPicPr>
        <p:blipFill>
          <a:blip r:embed="rId3"/>
          <a:stretch>
            <a:fillRect/>
          </a:stretch>
        </p:blipFill>
        <p:spPr>
          <a:xfrm>
            <a:off x="623077" y="-14551"/>
            <a:ext cx="7897846" cy="2055920"/>
          </a:xfrm>
          <a:prstGeom prst="rect">
            <a:avLst/>
          </a:prstGeom>
        </p:spPr>
      </p:pic>
    </p:spTree>
    <p:extLst>
      <p:ext uri="{BB962C8B-B14F-4D97-AF65-F5344CB8AC3E}">
        <p14:creationId xmlns:p14="http://schemas.microsoft.com/office/powerpoint/2010/main" val="868192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apèze 12"/>
          <p:cNvSpPr/>
          <p:nvPr/>
        </p:nvSpPr>
        <p:spPr bwMode="auto">
          <a:xfrm>
            <a:off x="0" y="5670376"/>
            <a:ext cx="9144000" cy="1143000"/>
          </a:xfrm>
          <a:prstGeom prst="trapezoid">
            <a:avLst/>
          </a:prstGeom>
          <a:solidFill>
            <a:schemeClr val="accent6">
              <a:lumMod val="75000"/>
            </a:schemeClr>
          </a:solidFill>
          <a:ln w="9525" cap="flat" cmpd="sng" algn="ctr">
            <a:solidFill>
              <a:schemeClr val="tx1"/>
            </a:solidFill>
            <a:prstDash val="solid"/>
            <a:miter lim="800000"/>
            <a:headEnd type="none" w="med" len="med"/>
            <a:tailEnd type="none" w="med" len="med"/>
          </a:ln>
          <a:effectLst/>
        </p:spPr>
        <p:txBody>
          <a:bodyPr wrap="none"/>
          <a:lstStyle/>
          <a:p>
            <a:pPr algn="ctr"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fr-FR" b="1" i="1" dirty="0">
              <a:solidFill>
                <a:srgbClr val="FFFFFF"/>
              </a:solidFill>
              <a:ea typeface="SimSun" charset="0"/>
              <a:cs typeface="SimSun" charset="0"/>
            </a:endParaRPr>
          </a:p>
          <a:p>
            <a:pPr algn="ctr"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r-FR" sz="1600" b="1" i="1" dirty="0">
                <a:solidFill>
                  <a:srgbClr val="FFFFFF"/>
                </a:solidFill>
                <a:ea typeface="SimSun" charset="0"/>
                <a:cs typeface="SimSun" charset="0"/>
              </a:rPr>
              <a:t>Chamanisme – Sagesse - Religion – Savoir – Connaissance - Spiritualité </a:t>
            </a:r>
            <a:r>
              <a:rPr lang="mr-IN" sz="1600" b="1" i="1" dirty="0">
                <a:solidFill>
                  <a:srgbClr val="FFFFFF"/>
                </a:solidFill>
                <a:ea typeface="SimSun" charset="0"/>
                <a:cs typeface="SimSun" charset="0"/>
              </a:rPr>
              <a:t>–</a:t>
            </a:r>
            <a:r>
              <a:rPr lang="fr-FR" sz="1600" b="1" i="1" dirty="0">
                <a:solidFill>
                  <a:srgbClr val="FFFFFF"/>
                </a:solidFill>
                <a:ea typeface="SimSun" charset="0"/>
                <a:cs typeface="SimSun" charset="0"/>
              </a:rPr>
              <a:t> Culture </a:t>
            </a:r>
            <a:r>
              <a:rPr lang="mr-IN" sz="1600" b="1" i="1" dirty="0">
                <a:solidFill>
                  <a:srgbClr val="FFFFFF"/>
                </a:solidFill>
                <a:ea typeface="SimSun" charset="0"/>
                <a:cs typeface="SimSun" charset="0"/>
              </a:rPr>
              <a:t>–</a:t>
            </a:r>
            <a:r>
              <a:rPr lang="fr-FR" sz="1600" b="1" i="1" dirty="0">
                <a:solidFill>
                  <a:srgbClr val="FFFFFF"/>
                </a:solidFill>
                <a:ea typeface="SimSun" charset="0"/>
                <a:cs typeface="SimSun" charset="0"/>
              </a:rPr>
              <a:t> Société</a:t>
            </a:r>
          </a:p>
          <a:p>
            <a:pPr algn="ctr"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r-FR" sz="1600" b="1" i="1" dirty="0">
                <a:solidFill>
                  <a:srgbClr val="FFFFFF"/>
                </a:solidFill>
                <a:ea typeface="SimSun" charset="0"/>
                <a:cs typeface="SimSun" charset="0"/>
              </a:rPr>
              <a:t>- expressions du Tiers Caché -</a:t>
            </a:r>
          </a:p>
          <a:p>
            <a:pPr algn="ctr"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fr-FR" sz="1600" b="1" i="1" dirty="0">
              <a:solidFill>
                <a:srgbClr val="FFFFFF"/>
              </a:solidFill>
              <a:ea typeface="SimSun" charset="0"/>
              <a:cs typeface="SimSun" charset="0"/>
            </a:endParaRPr>
          </a:p>
        </p:txBody>
      </p:sp>
      <p:sp>
        <p:nvSpPr>
          <p:cNvPr id="14" name="AutoShape 3"/>
          <p:cNvSpPr>
            <a:spLocks noChangeArrowheads="1"/>
          </p:cNvSpPr>
          <p:nvPr/>
        </p:nvSpPr>
        <p:spPr bwMode="auto">
          <a:xfrm>
            <a:off x="533400" y="2171006"/>
            <a:ext cx="1447800" cy="3754437"/>
          </a:xfrm>
          <a:prstGeom prst="can">
            <a:avLst>
              <a:gd name="adj" fmla="val 65478"/>
            </a:avLst>
          </a:prstGeom>
          <a:solidFill>
            <a:srgbClr val="BBE0E3"/>
          </a:solidFill>
          <a:ln w="25560">
            <a:solidFill>
              <a:srgbClr val="8AA5A7"/>
            </a:solidFill>
            <a:round/>
            <a:headEnd/>
            <a:tailEnd/>
          </a:ln>
        </p:spPr>
        <p:txBody>
          <a:bodyPr lIns="90000" tIns="45000" rIns="90000" bIns="45000" anchor="ctr"/>
          <a:lstStyle/>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r>
              <a:rPr lang="fr-FR" sz="1400" b="1" dirty="0">
                <a:solidFill>
                  <a:schemeClr val="accent4"/>
                </a:solidFill>
                <a:ea typeface="SimSun" charset="0"/>
                <a:cs typeface="SimSun" charset="0"/>
              </a:rPr>
              <a:t>Énergétique</a:t>
            </a: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r>
              <a:rPr lang="fr-FR" sz="1400" b="1" dirty="0">
                <a:solidFill>
                  <a:schemeClr val="accent4"/>
                </a:solidFill>
                <a:ea typeface="SimSun" charset="0"/>
                <a:cs typeface="SimSun" charset="0"/>
              </a:rPr>
              <a:t>Biologique</a:t>
            </a: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r>
              <a:rPr lang="fr-FR" sz="1400" b="1" dirty="0">
                <a:solidFill>
                  <a:schemeClr val="accent4"/>
                </a:solidFill>
                <a:ea typeface="SimSun" charset="0"/>
                <a:cs typeface="SimSun" charset="0"/>
              </a:rPr>
              <a:t>Physique</a:t>
            </a: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dirty="0">
              <a:solidFill>
                <a:schemeClr val="accent4"/>
              </a:solidFill>
              <a:ea typeface="SimSun" charset="0"/>
              <a:cs typeface="SimSun" charset="0"/>
            </a:endParaRPr>
          </a:p>
        </p:txBody>
      </p:sp>
      <p:sp>
        <p:nvSpPr>
          <p:cNvPr id="15" name="AutoShape 4"/>
          <p:cNvSpPr>
            <a:spLocks noChangeArrowheads="1"/>
          </p:cNvSpPr>
          <p:nvPr/>
        </p:nvSpPr>
        <p:spPr bwMode="auto">
          <a:xfrm>
            <a:off x="2232025" y="2226568"/>
            <a:ext cx="1433513" cy="3754438"/>
          </a:xfrm>
          <a:prstGeom prst="can">
            <a:avLst>
              <a:gd name="adj" fmla="val 65476"/>
            </a:avLst>
          </a:prstGeom>
          <a:solidFill>
            <a:srgbClr val="BBE0E3"/>
          </a:solidFill>
          <a:ln w="25560">
            <a:solidFill>
              <a:srgbClr val="8AA5A7"/>
            </a:solidFill>
            <a:round/>
            <a:headEnd/>
            <a:tailEnd/>
          </a:ln>
        </p:spPr>
        <p:txBody>
          <a:bodyPr lIns="90000" tIns="45000" rIns="90000" bIns="45000" anchor="ctr"/>
          <a:lstStyle/>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r>
              <a:rPr lang="fr-FR" sz="1400" b="1" dirty="0">
                <a:solidFill>
                  <a:schemeClr val="accent4"/>
                </a:solidFill>
                <a:ea typeface="SimSun" charset="0"/>
                <a:cs typeface="SimSun" charset="0"/>
              </a:rPr>
              <a:t> Sensible</a:t>
            </a: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r>
              <a:rPr lang="fr-FR" sz="1400" b="1" dirty="0">
                <a:solidFill>
                  <a:schemeClr val="accent4"/>
                </a:solidFill>
                <a:ea typeface="SimSun" charset="0"/>
                <a:cs typeface="SimSun" charset="0"/>
              </a:rPr>
              <a:t>Émotionnel</a:t>
            </a: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p:txBody>
      </p:sp>
      <p:sp>
        <p:nvSpPr>
          <p:cNvPr id="16" name="AutoShape 5"/>
          <p:cNvSpPr>
            <a:spLocks noChangeArrowheads="1"/>
          </p:cNvSpPr>
          <p:nvPr/>
        </p:nvSpPr>
        <p:spPr bwMode="auto">
          <a:xfrm>
            <a:off x="3919538" y="2226568"/>
            <a:ext cx="1433512" cy="3754438"/>
          </a:xfrm>
          <a:prstGeom prst="can">
            <a:avLst>
              <a:gd name="adj" fmla="val 65476"/>
            </a:avLst>
          </a:prstGeom>
          <a:solidFill>
            <a:srgbClr val="BBE0E3"/>
          </a:solidFill>
          <a:ln w="25560">
            <a:solidFill>
              <a:srgbClr val="8AA5A7"/>
            </a:solidFill>
            <a:round/>
            <a:headEnd/>
            <a:tailEnd/>
          </a:ln>
        </p:spPr>
        <p:txBody>
          <a:bodyPr lIns="90000" tIns="45000" rIns="90000" bIns="45000" anchor="ctr"/>
          <a:lstStyle/>
          <a:p>
            <a:pPr algn="ctr" hangingPunct="1">
              <a:tabLst>
                <a:tab pos="723900" algn="l"/>
              </a:tabLst>
            </a:pPr>
            <a:r>
              <a:rPr lang="fr-FR" sz="1400" b="1" dirty="0">
                <a:solidFill>
                  <a:schemeClr val="accent4"/>
                </a:solidFill>
                <a:ea typeface="SimSun" charset="0"/>
                <a:cs typeface="SimSun" charset="0"/>
              </a:rPr>
              <a:t>  </a:t>
            </a:r>
          </a:p>
          <a:p>
            <a:pPr algn="ctr" hangingPunct="1">
              <a:tabLst>
                <a:tab pos="723900" algn="l"/>
              </a:tabLst>
            </a:pPr>
            <a:r>
              <a:rPr lang="fr-FR" sz="1400" b="1" dirty="0">
                <a:solidFill>
                  <a:schemeClr val="accent4"/>
                </a:solidFill>
                <a:ea typeface="SimSun" charset="0"/>
                <a:cs typeface="SimSun" charset="0"/>
              </a:rPr>
              <a:t>Mental</a:t>
            </a: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r>
              <a:rPr lang="fr-FR" sz="1400" b="1" dirty="0">
                <a:solidFill>
                  <a:schemeClr val="accent4"/>
                </a:solidFill>
                <a:ea typeface="SimSun" charset="0"/>
                <a:cs typeface="SimSun" charset="0"/>
              </a:rPr>
              <a:t>Cognitif</a:t>
            </a:r>
          </a:p>
          <a:p>
            <a:pPr algn="ctr" hangingPunct="1">
              <a:tabLst>
                <a:tab pos="723900" algn="l"/>
              </a:tabLst>
            </a:pPr>
            <a:endParaRPr lang="fr-FR" sz="1400" b="1" dirty="0">
              <a:solidFill>
                <a:schemeClr val="accent4"/>
              </a:solidFill>
              <a:ea typeface="SimSun" charset="0"/>
              <a:cs typeface="SimSun" charset="0"/>
            </a:endParaRPr>
          </a:p>
          <a:p>
            <a:pPr algn="ctr" hangingPunct="1">
              <a:tabLst>
                <a:tab pos="723900" algn="l"/>
              </a:tabLst>
            </a:pPr>
            <a:endParaRPr lang="fr-FR" sz="1400" b="1" dirty="0">
              <a:solidFill>
                <a:schemeClr val="accent4"/>
              </a:solidFill>
              <a:ea typeface="SimSun" charset="0"/>
              <a:cs typeface="SimSun" charset="0"/>
            </a:endParaRPr>
          </a:p>
        </p:txBody>
      </p:sp>
      <p:sp>
        <p:nvSpPr>
          <p:cNvPr id="17" name="AutoShape 6"/>
          <p:cNvSpPr>
            <a:spLocks noChangeArrowheads="1"/>
          </p:cNvSpPr>
          <p:nvPr/>
        </p:nvSpPr>
        <p:spPr bwMode="auto">
          <a:xfrm>
            <a:off x="5626100" y="2171006"/>
            <a:ext cx="1433513" cy="3754437"/>
          </a:xfrm>
          <a:prstGeom prst="can">
            <a:avLst>
              <a:gd name="adj" fmla="val 65476"/>
            </a:avLst>
          </a:prstGeom>
          <a:solidFill>
            <a:srgbClr val="BBE0E3"/>
          </a:solidFill>
          <a:ln w="25560">
            <a:solidFill>
              <a:srgbClr val="8AA5A7"/>
            </a:solidFill>
            <a:round/>
            <a:headEnd/>
            <a:tailEnd/>
          </a:ln>
        </p:spPr>
        <p:txBody>
          <a:bodyPr lIns="90000" tIns="45000" rIns="90000" bIns="45000" anchor="ctr"/>
          <a:lstStyle/>
          <a:p>
            <a:pPr algn="ctr" hangingPunct="1">
              <a:tabLst>
                <a:tab pos="723900" algn="l"/>
              </a:tabLst>
            </a:pPr>
            <a:endParaRPr lang="fr-FR" sz="1200" b="1" dirty="0">
              <a:solidFill>
                <a:schemeClr val="accent4"/>
              </a:solidFill>
              <a:ea typeface="SimSun" charset="0"/>
              <a:cs typeface="SimSun" charset="0"/>
            </a:endParaRPr>
          </a:p>
          <a:p>
            <a:pPr algn="ctr" hangingPunct="1">
              <a:tabLst>
                <a:tab pos="723900" algn="l"/>
              </a:tabLst>
            </a:pPr>
            <a:endParaRPr lang="fr-FR" sz="1200" b="1" dirty="0">
              <a:solidFill>
                <a:schemeClr val="accent4"/>
              </a:solidFill>
              <a:ea typeface="SimSun" charset="0"/>
              <a:cs typeface="SimSun" charset="0"/>
            </a:endParaRPr>
          </a:p>
          <a:p>
            <a:pPr algn="ctr" hangingPunct="1">
              <a:tabLst>
                <a:tab pos="723900" algn="l"/>
              </a:tabLst>
            </a:pPr>
            <a:r>
              <a:rPr lang="fr-FR" sz="1200" b="1" dirty="0">
                <a:solidFill>
                  <a:schemeClr val="accent4"/>
                </a:solidFill>
                <a:ea typeface="SimSun" charset="0"/>
                <a:cs typeface="SimSun" charset="0"/>
              </a:rPr>
              <a:t>Social</a:t>
            </a:r>
          </a:p>
          <a:p>
            <a:pPr algn="ctr" hangingPunct="1">
              <a:tabLst>
                <a:tab pos="723900" algn="l"/>
              </a:tabLst>
            </a:pPr>
            <a:endParaRPr lang="fr-FR" sz="1200" b="1" dirty="0">
              <a:solidFill>
                <a:schemeClr val="accent4"/>
              </a:solidFill>
              <a:ea typeface="SimSun" charset="0"/>
              <a:cs typeface="SimSun" charset="0"/>
            </a:endParaRPr>
          </a:p>
          <a:p>
            <a:pPr algn="ctr" hangingPunct="1">
              <a:tabLst>
                <a:tab pos="723900" algn="l"/>
              </a:tabLst>
            </a:pPr>
            <a:r>
              <a:rPr lang="fr-FR" sz="1200" b="1" dirty="0">
                <a:solidFill>
                  <a:schemeClr val="accent4"/>
                </a:solidFill>
                <a:ea typeface="SimSun" charset="0"/>
                <a:cs typeface="SimSun" charset="0"/>
              </a:rPr>
              <a:t>Groupal</a:t>
            </a:r>
          </a:p>
          <a:p>
            <a:pPr algn="ctr" hangingPunct="1">
              <a:tabLst>
                <a:tab pos="723900" algn="l"/>
              </a:tabLst>
            </a:pPr>
            <a:endParaRPr lang="fr-FR" sz="1200" b="1" dirty="0">
              <a:solidFill>
                <a:schemeClr val="accent4"/>
              </a:solidFill>
              <a:ea typeface="SimSun" charset="0"/>
              <a:cs typeface="SimSun" charset="0"/>
            </a:endParaRPr>
          </a:p>
          <a:p>
            <a:pPr algn="ctr" hangingPunct="1">
              <a:tabLst>
                <a:tab pos="723900" algn="l"/>
              </a:tabLst>
            </a:pPr>
            <a:endParaRPr lang="fr-FR" sz="1200" b="1" dirty="0">
              <a:solidFill>
                <a:schemeClr val="accent4"/>
              </a:solidFill>
              <a:ea typeface="SimSun" charset="0"/>
              <a:cs typeface="SimSun" charset="0"/>
            </a:endParaRPr>
          </a:p>
          <a:p>
            <a:pPr algn="ctr" hangingPunct="1">
              <a:tabLst>
                <a:tab pos="723900" algn="l"/>
              </a:tabLst>
            </a:pPr>
            <a:endParaRPr lang="fr-FR" sz="1200" b="1" dirty="0">
              <a:solidFill>
                <a:schemeClr val="accent4"/>
              </a:solidFill>
              <a:ea typeface="SimSun" charset="0"/>
              <a:cs typeface="SimSun" charset="0"/>
            </a:endParaRPr>
          </a:p>
          <a:p>
            <a:pPr algn="ctr" hangingPunct="1">
              <a:tabLst>
                <a:tab pos="723900" algn="l"/>
              </a:tabLst>
            </a:pPr>
            <a:endParaRPr lang="fr-FR" sz="1200" b="1" dirty="0">
              <a:solidFill>
                <a:schemeClr val="accent4"/>
              </a:solidFill>
              <a:ea typeface="SimSun" charset="0"/>
              <a:cs typeface="SimSun" charset="0"/>
            </a:endParaRPr>
          </a:p>
          <a:p>
            <a:pPr algn="ctr" hangingPunct="1">
              <a:tabLst>
                <a:tab pos="723900" algn="l"/>
              </a:tabLst>
            </a:pPr>
            <a:r>
              <a:rPr lang="fr-FR" sz="1200" b="1" dirty="0">
                <a:solidFill>
                  <a:schemeClr val="accent4"/>
                </a:solidFill>
                <a:ea typeface="SimSun" charset="0"/>
                <a:cs typeface="SimSun" charset="0"/>
              </a:rPr>
              <a:t>   </a:t>
            </a:r>
          </a:p>
          <a:p>
            <a:pPr algn="ctr" hangingPunct="1">
              <a:tabLst>
                <a:tab pos="723900" algn="l"/>
              </a:tabLst>
            </a:pPr>
            <a:endParaRPr lang="fr-FR" sz="1200" b="1" dirty="0">
              <a:solidFill>
                <a:schemeClr val="accent4"/>
              </a:solidFill>
              <a:ea typeface="SimSun" charset="0"/>
              <a:cs typeface="SimSun" charset="0"/>
            </a:endParaRPr>
          </a:p>
        </p:txBody>
      </p:sp>
      <p:sp>
        <p:nvSpPr>
          <p:cNvPr id="18" name="AutoShape 7"/>
          <p:cNvSpPr>
            <a:spLocks noChangeArrowheads="1"/>
          </p:cNvSpPr>
          <p:nvPr/>
        </p:nvSpPr>
        <p:spPr bwMode="auto">
          <a:xfrm>
            <a:off x="7391400" y="2205931"/>
            <a:ext cx="1327150" cy="3754437"/>
          </a:xfrm>
          <a:prstGeom prst="can">
            <a:avLst>
              <a:gd name="adj" fmla="val 65472"/>
            </a:avLst>
          </a:prstGeom>
          <a:solidFill>
            <a:srgbClr val="BBE0E3"/>
          </a:solidFill>
          <a:ln w="25560">
            <a:solidFill>
              <a:srgbClr val="8AA5A7"/>
            </a:solidFill>
            <a:round/>
            <a:headEnd/>
            <a:tailEnd/>
          </a:ln>
        </p:spPr>
        <p:txBody>
          <a:bodyPr lIns="90000" tIns="45000" rIns="90000" bIns="45000" anchor="ctr"/>
          <a:lstStyle/>
          <a:p>
            <a:pPr algn="ctr" hangingPunct="1">
              <a:tabLst>
                <a:tab pos="723900" algn="l"/>
              </a:tabLst>
            </a:pPr>
            <a:r>
              <a:rPr lang="fr-FR" sz="1200" b="1" dirty="0">
                <a:solidFill>
                  <a:schemeClr val="accent4"/>
                </a:solidFill>
                <a:ea typeface="SimSun" charset="0"/>
                <a:cs typeface="SimSun" charset="0"/>
              </a:rPr>
              <a:t>Existentiel </a:t>
            </a:r>
          </a:p>
          <a:p>
            <a:pPr algn="ctr" hangingPunct="1">
              <a:tabLst>
                <a:tab pos="723900" algn="l"/>
              </a:tabLst>
            </a:pPr>
            <a:endParaRPr lang="fr-FR" sz="1200" b="1" dirty="0">
              <a:solidFill>
                <a:schemeClr val="accent4"/>
              </a:solidFill>
              <a:ea typeface="SimSun" charset="0"/>
              <a:cs typeface="SimSun" charset="0"/>
            </a:endParaRPr>
          </a:p>
          <a:p>
            <a:pPr algn="ctr" hangingPunct="1">
              <a:tabLst>
                <a:tab pos="723900" algn="l"/>
              </a:tabLst>
            </a:pPr>
            <a:r>
              <a:rPr lang="fr-FR" sz="1200" b="1" dirty="0">
                <a:solidFill>
                  <a:schemeClr val="accent4"/>
                </a:solidFill>
                <a:ea typeface="SimSun" charset="0"/>
                <a:cs typeface="SimSun" charset="0"/>
              </a:rPr>
              <a:t>Post-</a:t>
            </a:r>
            <a:r>
              <a:rPr lang="fr-FR" sz="1100" b="1" dirty="0">
                <a:solidFill>
                  <a:schemeClr val="accent4"/>
                </a:solidFill>
                <a:ea typeface="SimSun" charset="0"/>
                <a:cs typeface="SimSun" charset="0"/>
              </a:rPr>
              <a:t>métaphysique</a:t>
            </a:r>
          </a:p>
          <a:p>
            <a:pPr algn="ctr" hangingPunct="1">
              <a:tabLst>
                <a:tab pos="723900" algn="l"/>
              </a:tabLst>
            </a:pPr>
            <a:endParaRPr lang="fr-FR" sz="1200" b="1" dirty="0">
              <a:solidFill>
                <a:schemeClr val="accent4"/>
              </a:solidFill>
              <a:ea typeface="SimSun" charset="0"/>
              <a:cs typeface="SimSun" charset="0"/>
            </a:endParaRPr>
          </a:p>
          <a:p>
            <a:pPr algn="ctr" hangingPunct="1">
              <a:tabLst>
                <a:tab pos="723900" algn="l"/>
              </a:tabLst>
            </a:pPr>
            <a:r>
              <a:rPr lang="fr-FR" sz="1200" b="1" dirty="0">
                <a:solidFill>
                  <a:schemeClr val="accent4"/>
                </a:solidFill>
                <a:ea typeface="SimSun" charset="0"/>
                <a:cs typeface="SimSun" charset="0"/>
              </a:rPr>
              <a:t>Axiologique</a:t>
            </a:r>
          </a:p>
          <a:p>
            <a:pPr algn="ctr" hangingPunct="1">
              <a:tabLst>
                <a:tab pos="723900" algn="l"/>
              </a:tabLst>
            </a:pPr>
            <a:endParaRPr lang="fr-FR" sz="1200" b="1" dirty="0">
              <a:solidFill>
                <a:schemeClr val="accent4"/>
              </a:solidFill>
              <a:ea typeface="SimSun" charset="0"/>
              <a:cs typeface="SimSun" charset="0"/>
            </a:endParaRPr>
          </a:p>
          <a:p>
            <a:pPr algn="ctr" hangingPunct="1">
              <a:tabLst>
                <a:tab pos="723900" algn="l"/>
              </a:tabLst>
            </a:pPr>
            <a:endParaRPr lang="fr-FR" sz="1200" b="1" dirty="0">
              <a:solidFill>
                <a:schemeClr val="accent4"/>
              </a:solidFill>
              <a:ea typeface="SimSun" charset="0"/>
              <a:cs typeface="SimSun" charset="0"/>
            </a:endParaRPr>
          </a:p>
          <a:p>
            <a:pPr algn="ctr" hangingPunct="1">
              <a:tabLst>
                <a:tab pos="723900" algn="l"/>
              </a:tabLst>
            </a:pPr>
            <a:endParaRPr lang="fr-FR" sz="1200" b="1" dirty="0">
              <a:solidFill>
                <a:schemeClr val="accent4"/>
              </a:solidFill>
              <a:ea typeface="SimSun" charset="0"/>
              <a:cs typeface="SimSun" charset="0"/>
            </a:endParaRPr>
          </a:p>
          <a:p>
            <a:pPr algn="ctr" hangingPunct="1">
              <a:tabLst>
                <a:tab pos="723900" algn="l"/>
              </a:tabLst>
            </a:pPr>
            <a:endParaRPr lang="fr-FR" sz="1200" b="1" dirty="0">
              <a:solidFill>
                <a:schemeClr val="accent4"/>
              </a:solidFill>
              <a:ea typeface="SimSun" charset="0"/>
              <a:cs typeface="SimSun" charset="0"/>
            </a:endParaRPr>
          </a:p>
          <a:p>
            <a:pPr algn="ctr" hangingPunct="1">
              <a:tabLst>
                <a:tab pos="723900" algn="l"/>
              </a:tabLst>
            </a:pPr>
            <a:endParaRPr lang="fr-FR" sz="1200" b="1" dirty="0">
              <a:solidFill>
                <a:schemeClr val="accent4"/>
              </a:solidFill>
              <a:ea typeface="SimSun" charset="0"/>
              <a:cs typeface="SimSun" charset="0"/>
            </a:endParaRPr>
          </a:p>
        </p:txBody>
      </p:sp>
      <p:sp>
        <p:nvSpPr>
          <p:cNvPr id="19" name="AutoShape 8"/>
          <p:cNvSpPr>
            <a:spLocks noChangeArrowheads="1"/>
          </p:cNvSpPr>
          <p:nvPr/>
        </p:nvSpPr>
        <p:spPr bwMode="auto">
          <a:xfrm>
            <a:off x="0" y="585093"/>
            <a:ext cx="9144000" cy="1985963"/>
          </a:xfrm>
          <a:prstGeom prst="triangle">
            <a:avLst>
              <a:gd name="adj" fmla="val 50000"/>
            </a:avLst>
          </a:prstGeom>
          <a:solidFill>
            <a:srgbClr val="FFC000"/>
          </a:solidFill>
          <a:ln w="25560">
            <a:solidFill>
              <a:srgbClr val="8AA5A7"/>
            </a:solidFill>
            <a:round/>
            <a:headEnd/>
            <a:tailEnd/>
          </a:ln>
        </p:spPr>
        <p:txBody>
          <a:bodyPr lIns="90000" tIns="45000" rIns="90000" bIns="45000" anchor="ctr"/>
          <a:lstStyle/>
          <a:p>
            <a:pPr algn="ctr"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b="1" dirty="0">
                <a:ea typeface="SimSun" charset="0"/>
                <a:cs typeface="SimSun" charset="0"/>
              </a:rPr>
              <a:t>Ontologique :</a:t>
            </a:r>
          </a:p>
          <a:p>
            <a:pPr algn="ctr"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b="1" dirty="0">
                <a:ea typeface="SimSun" charset="0"/>
                <a:cs typeface="SimSun" charset="0"/>
              </a:rPr>
              <a:t>« CONNAIS-TOI TOI-MÊME ET</a:t>
            </a:r>
          </a:p>
          <a:p>
            <a:pPr algn="ctr"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b="1" dirty="0">
                <a:ea typeface="SimSun" charset="0"/>
                <a:cs typeface="SimSun" charset="0"/>
              </a:rPr>
              <a:t>TU CONNAÎTRAS L’UNIVERS</a:t>
            </a:r>
          </a:p>
          <a:p>
            <a:pPr algn="ctr"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b="1" dirty="0">
                <a:ea typeface="SimSun" charset="0"/>
                <a:cs typeface="SimSun" charset="0"/>
              </a:rPr>
              <a:t>ET LES DIEUX » (temple de Delphes)</a:t>
            </a:r>
          </a:p>
          <a:p>
            <a:pPr algn="ctr"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b="1" i="1" dirty="0">
                <a:ea typeface="SimSun" charset="0"/>
                <a:cs typeface="SimSun" charset="0"/>
              </a:rPr>
              <a:t> - expression du tiers inclus -</a:t>
            </a:r>
          </a:p>
          <a:p>
            <a:pPr algn="ctr"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600" b="1" i="1" dirty="0">
              <a:ea typeface="SimSun" charset="0"/>
              <a:cs typeface="SimSun" charset="0"/>
            </a:endParaRPr>
          </a:p>
          <a:p>
            <a:pPr algn="ctr"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600" b="1" i="1" dirty="0">
              <a:ea typeface="SimSun" charset="0"/>
              <a:cs typeface="SimSun" charset="0"/>
            </a:endParaRPr>
          </a:p>
          <a:p>
            <a:pPr algn="ctr"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600" b="1" dirty="0">
              <a:ea typeface="SimSun" charset="0"/>
              <a:cs typeface="SimSun" charset="0"/>
            </a:endParaRPr>
          </a:p>
        </p:txBody>
      </p:sp>
      <p:sp>
        <p:nvSpPr>
          <p:cNvPr id="2" name="Espace réservé du numéro de diapositive 1"/>
          <p:cNvSpPr>
            <a:spLocks noGrp="1"/>
          </p:cNvSpPr>
          <p:nvPr>
            <p:ph type="sldNum" sz="quarter" idx="12"/>
          </p:nvPr>
        </p:nvSpPr>
        <p:spPr>
          <a:xfrm>
            <a:off x="6553200" y="5960368"/>
            <a:ext cx="1905000" cy="457200"/>
          </a:xfrm>
        </p:spPr>
        <p:txBody>
          <a:bodyPr/>
          <a:lstStyle/>
          <a:p>
            <a:fld id="{EB1952D8-F529-BA42-9FF2-7EDDC9AB9AFC}" type="slidenum">
              <a:rPr lang="fr-FR" smtClean="0"/>
              <a:pPr/>
              <a:t>10</a:t>
            </a:fld>
            <a:endParaRPr lang="fr-FR"/>
          </a:p>
        </p:txBody>
      </p:sp>
      <p:sp>
        <p:nvSpPr>
          <p:cNvPr id="21" name="Rectangle 20"/>
          <p:cNvSpPr/>
          <p:nvPr/>
        </p:nvSpPr>
        <p:spPr>
          <a:xfrm>
            <a:off x="-126025" y="-119144"/>
            <a:ext cx="9144000" cy="830997"/>
          </a:xfrm>
          <a:prstGeom prst="rect">
            <a:avLst/>
          </a:prstGeom>
        </p:spPr>
        <p:txBody>
          <a:bodyPr wrap="square">
            <a:spAutoFit/>
          </a:bodyPr>
          <a:lstStyle/>
          <a:p>
            <a:pPr algn="ctr"/>
            <a:r>
              <a:rPr lang="fr-FR" sz="2300" dirty="0"/>
              <a:t>Synthèse : conception de la métaphore de la</a:t>
            </a:r>
          </a:p>
          <a:p>
            <a:pPr algn="ctr"/>
            <a:r>
              <a:rPr lang="fr-FR" sz="2300" dirty="0"/>
              <a:t>«</a:t>
            </a:r>
            <a:r>
              <a:rPr lang="fr-FR" sz="2300" b="1" dirty="0"/>
              <a:t> Structure - Temple </a:t>
            </a:r>
            <a:r>
              <a:rPr lang="fr-FR" sz="2300" dirty="0"/>
              <a:t>» et des </a:t>
            </a:r>
            <a:r>
              <a:rPr lang="fr-FR" sz="2300" b="1" dirty="0"/>
              <a:t>T.I.C.</a:t>
            </a:r>
            <a:endParaRPr lang="fr-FR" sz="2300" b="1" dirty="0">
              <a:solidFill>
                <a:srgbClr val="E55265"/>
              </a:solidFill>
              <a:latin typeface="Arial"/>
              <a:cs typeface="Arial"/>
            </a:endParaRPr>
          </a:p>
        </p:txBody>
      </p:sp>
      <p:sp>
        <p:nvSpPr>
          <p:cNvPr id="3" name="ZoneTexte 2">
            <a:hlinkClick r:id="" action="ppaction://noaction" highlightClick="1"/>
            <a:extLst>
              <a:ext uri="{FF2B5EF4-FFF2-40B4-BE49-F238E27FC236}">
                <a16:creationId xmlns:a16="http://schemas.microsoft.com/office/drawing/2014/main" id="{B7CF0D5D-969A-DA43-AC47-ECDF5DAC3B67}"/>
              </a:ext>
            </a:extLst>
          </p:cNvPr>
          <p:cNvSpPr txBox="1"/>
          <p:nvPr/>
        </p:nvSpPr>
        <p:spPr>
          <a:xfrm>
            <a:off x="7369625" y="2514595"/>
            <a:ext cx="1373453" cy="369332"/>
          </a:xfrm>
          <a:prstGeom prst="rect">
            <a:avLst/>
          </a:prstGeom>
          <a:noFill/>
        </p:spPr>
        <p:txBody>
          <a:bodyPr wrap="none" rtlCol="0">
            <a:spAutoFit/>
          </a:bodyPr>
          <a:lstStyle/>
          <a:p>
            <a:r>
              <a:rPr lang="fr-FR" b="1" dirty="0">
                <a:solidFill>
                  <a:schemeClr val="accent4"/>
                </a:solidFill>
                <a:ea typeface="SimSun" charset="0"/>
                <a:cs typeface="SimSun" charset="0"/>
              </a:rPr>
              <a:t>OUVERTURE</a:t>
            </a:r>
            <a:endParaRPr lang="fr-FR" dirty="0">
              <a:solidFill>
                <a:schemeClr val="accent4"/>
              </a:solidFill>
            </a:endParaRPr>
          </a:p>
        </p:txBody>
      </p:sp>
      <p:sp>
        <p:nvSpPr>
          <p:cNvPr id="4" name="Rectangle à quatre flèches 3">
            <a:extLst>
              <a:ext uri="{FF2B5EF4-FFF2-40B4-BE49-F238E27FC236}">
                <a16:creationId xmlns:a16="http://schemas.microsoft.com/office/drawing/2014/main" id="{D6977D2A-F64A-AA48-A2E8-D41D2A00FE9F}"/>
              </a:ext>
            </a:extLst>
          </p:cNvPr>
          <p:cNvSpPr/>
          <p:nvPr/>
        </p:nvSpPr>
        <p:spPr>
          <a:xfrm>
            <a:off x="1426464" y="2635355"/>
            <a:ext cx="6473951" cy="951226"/>
          </a:xfrm>
          <a:prstGeom prst="quad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Technologies de l’Information et de la Communication</a:t>
            </a:r>
          </a:p>
        </p:txBody>
      </p:sp>
    </p:spTree>
    <p:extLst>
      <p:ext uri="{BB962C8B-B14F-4D97-AF65-F5344CB8AC3E}">
        <p14:creationId xmlns:p14="http://schemas.microsoft.com/office/powerpoint/2010/main" val="289870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14"/>
                                        </p:tgtEl>
                                        <p:attrNameLst>
                                          <p:attrName>style.visibility</p:attrName>
                                        </p:attrNameLst>
                                      </p:cBhvr>
                                      <p:to>
                                        <p:strVal val="visible"/>
                                      </p:to>
                                    </p:set>
                                    <p:anim calcmode="lin" valueType="num">
                                      <p:cBhvr additive="repl">
                                        <p:cTn id="12" dur="500" fill="hold"/>
                                        <p:tgtEl>
                                          <p:spTgt spid="14"/>
                                        </p:tgtEl>
                                        <p:attrNameLst>
                                          <p:attrName>ppt_x</p:attrName>
                                        </p:attrNameLst>
                                      </p:cBhvr>
                                      <p:tavLst>
                                        <p:tav tm="100000">
                                          <p:val>
                                            <p:strVal val="#ppt_x"/>
                                          </p:val>
                                        </p:tav>
                                        <p:tav>
                                          <p:val>
                                            <p:strVal val="#ppt_x"/>
                                          </p:val>
                                        </p:tav>
                                      </p:tavLst>
                                    </p:anim>
                                    <p:anim calcmode="lin" valueType="num">
                                      <p:cBhvr additive="repl">
                                        <p:cTn id="13" dur="500" fill="hold"/>
                                        <p:tgtEl>
                                          <p:spTgt spid="14"/>
                                        </p:tgtEl>
                                        <p:attrNameLst>
                                          <p:attrName>ppt_y</p:attrName>
                                        </p:attrNameLst>
                                      </p:cBhvr>
                                      <p:tavLst>
                                        <p:tav tm="100000">
                                          <p:val>
                                            <p:strVal val="1+#ppt_h/2"/>
                                          </p:val>
                                        </p:tav>
                                        <p:tav>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additive="repl">
                                        <p:cTn id="17" dur="1" fill="hold">
                                          <p:stCondLst>
                                            <p:cond delay="0"/>
                                          </p:stCondLst>
                                        </p:cTn>
                                        <p:tgtEl>
                                          <p:spTgt spid="15"/>
                                        </p:tgtEl>
                                        <p:attrNameLst>
                                          <p:attrName>style.visibility</p:attrName>
                                        </p:attrNameLst>
                                      </p:cBhvr>
                                      <p:to>
                                        <p:strVal val="visible"/>
                                      </p:to>
                                    </p:set>
                                    <p:anim calcmode="lin" valueType="num">
                                      <p:cBhvr additive="repl">
                                        <p:cTn id="18" dur="500" fill="hold"/>
                                        <p:tgtEl>
                                          <p:spTgt spid="15"/>
                                        </p:tgtEl>
                                        <p:attrNameLst>
                                          <p:attrName>ppt_x</p:attrName>
                                        </p:attrNameLst>
                                      </p:cBhvr>
                                      <p:tavLst>
                                        <p:tav tm="100000">
                                          <p:val>
                                            <p:strVal val="#ppt_x"/>
                                          </p:val>
                                        </p:tav>
                                        <p:tav>
                                          <p:val>
                                            <p:strVal val="#ppt_x"/>
                                          </p:val>
                                        </p:tav>
                                      </p:tavLst>
                                    </p:anim>
                                    <p:anim calcmode="lin" valueType="num">
                                      <p:cBhvr additive="repl">
                                        <p:cTn id="19" dur="500" fill="hold"/>
                                        <p:tgtEl>
                                          <p:spTgt spid="15"/>
                                        </p:tgtEl>
                                        <p:attrNameLst>
                                          <p:attrName>ppt_y</p:attrName>
                                        </p:attrNameLst>
                                      </p:cBhvr>
                                      <p:tavLst>
                                        <p:tav tm="100000">
                                          <p:val>
                                            <p:strVal val="1+#ppt_h/2"/>
                                          </p:val>
                                        </p:tav>
                                        <p:tav>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additive="repl">
                                        <p:cTn id="23" dur="1" fill="hold">
                                          <p:stCondLst>
                                            <p:cond delay="0"/>
                                          </p:stCondLst>
                                        </p:cTn>
                                        <p:tgtEl>
                                          <p:spTgt spid="16"/>
                                        </p:tgtEl>
                                        <p:attrNameLst>
                                          <p:attrName>style.visibility</p:attrName>
                                        </p:attrNameLst>
                                      </p:cBhvr>
                                      <p:to>
                                        <p:strVal val="visible"/>
                                      </p:to>
                                    </p:set>
                                    <p:anim calcmode="lin" valueType="num">
                                      <p:cBhvr additive="repl">
                                        <p:cTn id="24" dur="500" fill="hold"/>
                                        <p:tgtEl>
                                          <p:spTgt spid="16"/>
                                        </p:tgtEl>
                                        <p:attrNameLst>
                                          <p:attrName>ppt_x</p:attrName>
                                        </p:attrNameLst>
                                      </p:cBhvr>
                                      <p:tavLst>
                                        <p:tav tm="100000">
                                          <p:val>
                                            <p:strVal val="#ppt_x"/>
                                          </p:val>
                                        </p:tav>
                                        <p:tav>
                                          <p:val>
                                            <p:strVal val="#ppt_x"/>
                                          </p:val>
                                        </p:tav>
                                      </p:tavLst>
                                    </p:anim>
                                    <p:anim calcmode="lin" valueType="num">
                                      <p:cBhvr additive="repl">
                                        <p:cTn id="25" dur="500" fill="hold"/>
                                        <p:tgtEl>
                                          <p:spTgt spid="16"/>
                                        </p:tgtEl>
                                        <p:attrNameLst>
                                          <p:attrName>ppt_y</p:attrName>
                                        </p:attrNameLst>
                                      </p:cBhvr>
                                      <p:tavLst>
                                        <p:tav tm="100000">
                                          <p:val>
                                            <p:strVal val="1+#ppt_h/2"/>
                                          </p:val>
                                        </p:tav>
                                        <p:tav>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additive="repl">
                                        <p:cTn id="29" dur="1" fill="hold">
                                          <p:stCondLst>
                                            <p:cond delay="0"/>
                                          </p:stCondLst>
                                        </p:cTn>
                                        <p:tgtEl>
                                          <p:spTgt spid="17"/>
                                        </p:tgtEl>
                                        <p:attrNameLst>
                                          <p:attrName>style.visibility</p:attrName>
                                        </p:attrNameLst>
                                      </p:cBhvr>
                                      <p:to>
                                        <p:strVal val="visible"/>
                                      </p:to>
                                    </p:set>
                                    <p:anim calcmode="lin" valueType="num">
                                      <p:cBhvr additive="repl">
                                        <p:cTn id="30" dur="500" fill="hold"/>
                                        <p:tgtEl>
                                          <p:spTgt spid="17"/>
                                        </p:tgtEl>
                                        <p:attrNameLst>
                                          <p:attrName>ppt_x</p:attrName>
                                        </p:attrNameLst>
                                      </p:cBhvr>
                                      <p:tavLst>
                                        <p:tav tm="100000">
                                          <p:val>
                                            <p:strVal val="#ppt_x"/>
                                          </p:val>
                                        </p:tav>
                                        <p:tav>
                                          <p:val>
                                            <p:strVal val="#ppt_x"/>
                                          </p:val>
                                        </p:tav>
                                      </p:tavLst>
                                    </p:anim>
                                    <p:anim calcmode="lin" valueType="num">
                                      <p:cBhvr additive="repl">
                                        <p:cTn id="31" dur="500" fill="hold"/>
                                        <p:tgtEl>
                                          <p:spTgt spid="17"/>
                                        </p:tgtEl>
                                        <p:attrNameLst>
                                          <p:attrName>ppt_y</p:attrName>
                                        </p:attrNameLst>
                                      </p:cBhvr>
                                      <p:tavLst>
                                        <p:tav tm="100000">
                                          <p:val>
                                            <p:strVal val="1+#ppt_h/2"/>
                                          </p:val>
                                        </p:tav>
                                        <p:tav>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additive="repl">
                                        <p:cTn id="35" dur="1" fill="hold">
                                          <p:stCondLst>
                                            <p:cond delay="0"/>
                                          </p:stCondLst>
                                        </p:cTn>
                                        <p:tgtEl>
                                          <p:spTgt spid="18"/>
                                        </p:tgtEl>
                                        <p:attrNameLst>
                                          <p:attrName>style.visibility</p:attrName>
                                        </p:attrNameLst>
                                      </p:cBhvr>
                                      <p:to>
                                        <p:strVal val="visible"/>
                                      </p:to>
                                    </p:set>
                                    <p:anim calcmode="lin" valueType="num">
                                      <p:cBhvr additive="repl">
                                        <p:cTn id="36" dur="500" fill="hold"/>
                                        <p:tgtEl>
                                          <p:spTgt spid="18"/>
                                        </p:tgtEl>
                                        <p:attrNameLst>
                                          <p:attrName>ppt_x</p:attrName>
                                        </p:attrNameLst>
                                      </p:cBhvr>
                                      <p:tavLst>
                                        <p:tav tm="100000">
                                          <p:val>
                                            <p:strVal val="#ppt_x"/>
                                          </p:val>
                                        </p:tav>
                                        <p:tav>
                                          <p:val>
                                            <p:strVal val="#ppt_x"/>
                                          </p:val>
                                        </p:tav>
                                      </p:tavLst>
                                    </p:anim>
                                    <p:anim calcmode="lin" valueType="num">
                                      <p:cBhvr additive="repl">
                                        <p:cTn id="37" dur="500" fill="hold"/>
                                        <p:tgtEl>
                                          <p:spTgt spid="18"/>
                                        </p:tgtEl>
                                        <p:attrNameLst>
                                          <p:attrName>ppt_y</p:attrName>
                                        </p:attrNameLst>
                                      </p:cBhvr>
                                      <p:tavLst>
                                        <p:tav tm="100000">
                                          <p:val>
                                            <p:strVal val="1+#ppt_h/2"/>
                                          </p:val>
                                        </p:tav>
                                        <p:tav>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nodeType="clickEffect">
                                  <p:stCondLst>
                                    <p:cond delay="0"/>
                                  </p:stCondLst>
                                  <p:childTnLst>
                                    <p:set>
                                      <p:cBhvr additive="repl">
                                        <p:cTn id="49" dur="1" fill="hold">
                                          <p:stCondLst>
                                            <p:cond delay="0"/>
                                          </p:stCondLst>
                                        </p:cTn>
                                        <p:tgtEl>
                                          <p:spTgt spid="19"/>
                                        </p:tgtEl>
                                        <p:attrNameLst>
                                          <p:attrName>style.visibility</p:attrName>
                                        </p:attrNameLst>
                                      </p:cBhvr>
                                      <p:to>
                                        <p:strVal val="visible"/>
                                      </p:to>
                                    </p:set>
                                    <p:anim calcmode="lin" valueType="num">
                                      <p:cBhvr additive="repl">
                                        <p:cTn id="50" dur="500" fill="hold"/>
                                        <p:tgtEl>
                                          <p:spTgt spid="19"/>
                                        </p:tgtEl>
                                        <p:attrNameLst>
                                          <p:attrName>ppt_x</p:attrName>
                                        </p:attrNameLst>
                                      </p:cBhvr>
                                      <p:tavLst>
                                        <p:tav tm="100000">
                                          <p:val>
                                            <p:strVal val="#ppt_x"/>
                                          </p:val>
                                        </p:tav>
                                        <p:tav>
                                          <p:val>
                                            <p:strVal val="#ppt_x"/>
                                          </p:val>
                                        </p:tav>
                                      </p:tavLst>
                                    </p:anim>
                                    <p:anim calcmode="lin" valueType="num">
                                      <p:cBhvr additive="repl">
                                        <p:cTn id="51" dur="500" fill="hold"/>
                                        <p:tgtEl>
                                          <p:spTgt spid="19"/>
                                        </p:tgtEl>
                                        <p:attrNameLst>
                                          <p:attrName>ppt_y</p:attrName>
                                        </p:attrNameLst>
                                      </p:cBhvr>
                                      <p:tavLst>
                                        <p:tav tm="100000">
                                          <p:val>
                                            <p:strVal val="0-#ppt_h/2"/>
                                          </p:val>
                                        </p:tav>
                                        <p:tav>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1"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3000" fill="hold"/>
                                        <p:tgtEl>
                                          <p:spTgt spid="4"/>
                                        </p:tgtEl>
                                        <p:attrNameLst>
                                          <p:attrName>ppt_w</p:attrName>
                                        </p:attrNameLst>
                                      </p:cBhvr>
                                      <p:tavLst>
                                        <p:tav tm="0">
                                          <p:val>
                                            <p:fltVal val="0"/>
                                          </p:val>
                                        </p:tav>
                                        <p:tav tm="100000">
                                          <p:val>
                                            <p:strVal val="#ppt_w"/>
                                          </p:val>
                                        </p:tav>
                                      </p:tavLst>
                                    </p:anim>
                                    <p:anim calcmode="lin" valueType="num">
                                      <p:cBhvr>
                                        <p:cTn id="57" dur="3000" fill="hold"/>
                                        <p:tgtEl>
                                          <p:spTgt spid="4"/>
                                        </p:tgtEl>
                                        <p:attrNameLst>
                                          <p:attrName>ppt_h</p:attrName>
                                        </p:attrNameLst>
                                      </p:cBhvr>
                                      <p:tavLst>
                                        <p:tav tm="0">
                                          <p:val>
                                            <p:fltVal val="0"/>
                                          </p:val>
                                        </p:tav>
                                        <p:tav tm="100000">
                                          <p:val>
                                            <p:strVal val="#ppt_h"/>
                                          </p:val>
                                        </p:tav>
                                      </p:tavLst>
                                    </p:anim>
                                    <p:animEffect transition="in" filter="fade">
                                      <p:cBhvr>
                                        <p:cTn id="58"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483" y="499343"/>
            <a:ext cx="9144000" cy="1411922"/>
          </a:xfrm>
        </p:spPr>
        <p:txBody>
          <a:bodyPr>
            <a:noAutofit/>
          </a:bodyPr>
          <a:lstStyle/>
          <a:p>
            <a:r>
              <a:rPr lang="fr-FR" sz="2400" dirty="0"/>
              <a:t>Déclinaison de la Structure-Temple en pédagogie</a:t>
            </a:r>
            <a:br>
              <a:rPr lang="fr-FR" sz="2400" dirty="0"/>
            </a:br>
            <a:r>
              <a:rPr lang="fr-FR" sz="2400" dirty="0"/>
              <a:t>(version multicouche en éducation et en formation)</a:t>
            </a:r>
          </a:p>
        </p:txBody>
      </p:sp>
      <p:sp>
        <p:nvSpPr>
          <p:cNvPr id="3" name="Espace réservé du contenu 2"/>
          <p:cNvSpPr>
            <a:spLocks noGrp="1"/>
          </p:cNvSpPr>
          <p:nvPr>
            <p:ph idx="1"/>
          </p:nvPr>
        </p:nvSpPr>
        <p:spPr>
          <a:xfrm rot="10800000" flipV="1">
            <a:off x="714791" y="6082956"/>
            <a:ext cx="8247079" cy="376782"/>
          </a:xfrm>
        </p:spPr>
        <p:txBody>
          <a:bodyPr>
            <a:normAutofit fontScale="85000" lnSpcReduction="10000"/>
          </a:bodyPr>
          <a:lstStyle/>
          <a:p>
            <a:pPr marL="0" indent="0">
              <a:buNone/>
            </a:pPr>
            <a:r>
              <a:rPr lang="fr-FR" i="1" dirty="0"/>
              <a:t>Disciplines scolaires, périscolaire, extra-scolaire et transversalité</a:t>
            </a:r>
            <a:endParaRPr lang="fr-FR" dirty="0"/>
          </a:p>
        </p:txBody>
      </p:sp>
      <p:sp>
        <p:nvSpPr>
          <p:cNvPr id="4" name="Espace réservé du numéro de diapositive 3"/>
          <p:cNvSpPr>
            <a:spLocks noGrp="1"/>
          </p:cNvSpPr>
          <p:nvPr>
            <p:ph type="sldNum" sz="quarter" idx="12"/>
          </p:nvPr>
        </p:nvSpPr>
        <p:spPr>
          <a:xfrm>
            <a:off x="403750" y="1553243"/>
            <a:ext cx="795746" cy="503578"/>
          </a:xfrm>
        </p:spPr>
        <p:txBody>
          <a:bodyPr/>
          <a:lstStyle/>
          <a:p>
            <a:fld id="{14DFA590-A7D2-3A4A-B396-26E1981FD743}" type="slidenum">
              <a:rPr lang="fr-FR" smtClean="0"/>
              <a:t>11</a:t>
            </a:fld>
            <a:endParaRPr lang="fr-FR" dirty="0"/>
          </a:p>
        </p:txBody>
      </p:sp>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1504762" y="1247063"/>
            <a:ext cx="6444919" cy="4743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8711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4DFA590-A7D2-3A4A-B396-26E1981FD743}" type="slidenum">
              <a:rPr lang="fr-FR" smtClean="0"/>
              <a:t>12</a:t>
            </a:fld>
            <a:endParaRPr lang="fr-FR" dirty="0"/>
          </a:p>
        </p:txBody>
      </p:sp>
      <p:pic>
        <p:nvPicPr>
          <p:cNvPr id="8" name="Image 7"/>
          <p:cNvPicPr/>
          <p:nvPr/>
        </p:nvPicPr>
        <p:blipFill>
          <a:blip r:embed="rId2">
            <a:extLst>
              <a:ext uri="{28A0092B-C50C-407E-A947-70E740481C1C}">
                <a14:useLocalDpi xmlns:a14="http://schemas.microsoft.com/office/drawing/2010/main" val="0"/>
              </a:ext>
            </a:extLst>
          </a:blip>
          <a:stretch>
            <a:fillRect/>
          </a:stretch>
        </p:blipFill>
        <p:spPr>
          <a:xfrm>
            <a:off x="1463279" y="702309"/>
            <a:ext cx="7192995" cy="5353258"/>
          </a:xfrm>
          <a:prstGeom prst="rect">
            <a:avLst/>
          </a:prstGeom>
        </p:spPr>
      </p:pic>
      <p:sp>
        <p:nvSpPr>
          <p:cNvPr id="10" name="Titre 1"/>
          <p:cNvSpPr txBox="1">
            <a:spLocks/>
          </p:cNvSpPr>
          <p:nvPr/>
        </p:nvSpPr>
        <p:spPr>
          <a:xfrm>
            <a:off x="-185302" y="-334962"/>
            <a:ext cx="9543494" cy="14119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900" dirty="0"/>
              <a:t>Déclinaison de la Structure-Temple (multicouche/objets TIC)</a:t>
            </a:r>
          </a:p>
        </p:txBody>
      </p:sp>
    </p:spTree>
    <p:extLst>
      <p:ext uri="{BB962C8B-B14F-4D97-AF65-F5344CB8AC3E}">
        <p14:creationId xmlns:p14="http://schemas.microsoft.com/office/powerpoint/2010/main" val="208119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re 1"/>
          <p:cNvSpPr>
            <a:spLocks noGrp="1"/>
          </p:cNvSpPr>
          <p:nvPr>
            <p:ph type="ctrTitle"/>
          </p:nvPr>
        </p:nvSpPr>
        <p:spPr>
          <a:xfrm>
            <a:off x="1089462" y="962902"/>
            <a:ext cx="3132288" cy="2380828"/>
          </a:xfrm>
        </p:spPr>
        <p:txBody>
          <a:bodyPr>
            <a:normAutofit/>
          </a:bodyPr>
          <a:lstStyle/>
          <a:p>
            <a:r>
              <a:rPr lang="fr-FR" sz="1700"/>
              <a:t>Rendre opérationnelle la Structure-Temple en pédagogie par la</a:t>
            </a:r>
            <a:br>
              <a:rPr lang="fr-FR" sz="1700"/>
            </a:br>
            <a:r>
              <a:rPr lang="fr-FR" sz="1700" b="1"/>
              <a:t>théorie du « triple développement » :</a:t>
            </a:r>
            <a:br>
              <a:rPr lang="fr-FR" sz="1700" b="1"/>
            </a:br>
            <a:r>
              <a:rPr lang="fr-FR" sz="1700"/>
              <a:t>Genèse et positionnement d’une Pédagogie Intégrative, Implicative et Intentionnelle</a:t>
            </a:r>
          </a:p>
        </p:txBody>
      </p:sp>
      <p:cxnSp>
        <p:nvCxnSpPr>
          <p:cNvPr id="16" name="Straight Connector 15">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462" y="3528543"/>
            <a:ext cx="31286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Image 6">
            <a:extLst>
              <a:ext uri="{FF2B5EF4-FFF2-40B4-BE49-F238E27FC236}">
                <a16:creationId xmlns:a16="http://schemas.microsoft.com/office/drawing/2014/main" id="{6DEB3A01-4180-43BE-9E5B-C7FFA34B8711}"/>
              </a:ext>
            </a:extLst>
          </p:cNvPr>
          <p:cNvPicPr>
            <a:picLocks noChangeAspect="1"/>
          </p:cNvPicPr>
          <p:nvPr/>
        </p:nvPicPr>
        <p:blipFill>
          <a:blip r:embed="rId2"/>
          <a:stretch>
            <a:fillRect/>
          </a:stretch>
        </p:blipFill>
        <p:spPr>
          <a:xfrm>
            <a:off x="4570808" y="1643181"/>
            <a:ext cx="4579770" cy="3675265"/>
          </a:xfrm>
          <a:prstGeom prst="rect">
            <a:avLst/>
          </a:prstGeom>
        </p:spPr>
      </p:pic>
      <p:pic>
        <p:nvPicPr>
          <p:cNvPr id="18" name="Picture 17">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 name="Straight Connector 19">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3">
            <a:extLst>
              <a:ext uri="{FF2B5EF4-FFF2-40B4-BE49-F238E27FC236}">
                <a16:creationId xmlns:a16="http://schemas.microsoft.com/office/drawing/2014/main" id="{9FFAC110-C4D8-4D49-822F-D3EA5CB543A3}"/>
              </a:ext>
            </a:extLst>
          </p:cNvPr>
          <p:cNvSpPr>
            <a:spLocks noGrp="1"/>
          </p:cNvSpPr>
          <p:nvPr>
            <p:ph type="sldNum" sz="quarter" idx="12"/>
          </p:nvPr>
        </p:nvSpPr>
        <p:spPr>
          <a:xfrm>
            <a:off x="117348" y="3340270"/>
            <a:ext cx="795746" cy="503578"/>
          </a:xfrm>
        </p:spPr>
        <p:txBody>
          <a:bodyPr/>
          <a:lstStyle/>
          <a:p>
            <a:fld id="{14DFA590-A7D2-3A4A-B396-26E1981FD743}" type="slidenum">
              <a:rPr lang="fr-FR" smtClean="0"/>
              <a:t>13</a:t>
            </a:fld>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880" y="458702"/>
            <a:ext cx="8829040" cy="1547379"/>
          </a:xfrm>
        </p:spPr>
        <p:txBody>
          <a:bodyPr>
            <a:noAutofit/>
          </a:bodyPr>
          <a:lstStyle/>
          <a:p>
            <a:pPr algn="ctr"/>
            <a:r>
              <a:rPr lang="fr-FR" sz="2000" dirty="0">
                <a:latin typeface="+mn-lt"/>
              </a:rPr>
              <a:t>Conceptualisation d’une Pédagogie Intégrative, Implicative et Intentionnelle (P3i), </a:t>
            </a:r>
            <a:r>
              <a:rPr lang="fr-FR" sz="2000" i="1" dirty="0">
                <a:latin typeface="+mn-lt"/>
              </a:rPr>
              <a:t>dans la lignée de l’Éducation Nouvelle </a:t>
            </a:r>
            <a:r>
              <a:rPr lang="fr-FR" sz="2000" dirty="0">
                <a:latin typeface="+mn-lt"/>
              </a:rPr>
              <a:t>(cf. charte de 1915 d’Adolphe Ferrière)</a:t>
            </a:r>
          </a:p>
        </p:txBody>
      </p:sp>
      <p:sp>
        <p:nvSpPr>
          <p:cNvPr id="5" name="Espace réservé du contenu 4"/>
          <p:cNvSpPr>
            <a:spLocks noGrp="1"/>
          </p:cNvSpPr>
          <p:nvPr>
            <p:ph idx="1"/>
          </p:nvPr>
        </p:nvSpPr>
        <p:spPr>
          <a:xfrm>
            <a:off x="213360" y="2465259"/>
            <a:ext cx="2588409" cy="3466363"/>
          </a:xfrm>
        </p:spPr>
        <p:txBody>
          <a:bodyPr>
            <a:normAutofit fontScale="92500" lnSpcReduction="10000"/>
          </a:bodyPr>
          <a:lstStyle/>
          <a:p>
            <a:pPr marL="0" indent="0">
              <a:buNone/>
            </a:pPr>
            <a:r>
              <a:rPr lang="fr-FR" b="1" dirty="0">
                <a:solidFill>
                  <a:srgbClr val="FF0000"/>
                </a:solidFill>
              </a:rPr>
              <a:t>Intégration</a:t>
            </a:r>
          </a:p>
          <a:p>
            <a:pPr marL="0" indent="0" algn="just">
              <a:buNone/>
            </a:pPr>
            <a:r>
              <a:rPr lang="fr-FR" sz="1200" dirty="0"/>
              <a:t>La P3i est intégrative, car elle fonctionne sur le </a:t>
            </a:r>
            <a:r>
              <a:rPr lang="fr-FR" sz="1200" b="1" dirty="0"/>
              <a:t>modèle du « ET AUSSI » et non plus sur ceux du « OU » ou du « MAIS »</a:t>
            </a:r>
            <a:r>
              <a:rPr lang="fr-FR" sz="1200" dirty="0"/>
              <a:t>, qui sont réductionnistes. Passer du réductionnisme au </a:t>
            </a:r>
            <a:r>
              <a:rPr lang="fr-FR" sz="1200" b="1" dirty="0"/>
              <a:t>non-réductionnisme</a:t>
            </a:r>
            <a:r>
              <a:rPr lang="fr-FR" sz="1200" dirty="0"/>
              <a:t> peut se faire par la recherche de l'action juste, ou mieux de la </a:t>
            </a:r>
            <a:r>
              <a:rPr lang="fr-FR" sz="1200" b="1" dirty="0"/>
              <a:t>justesse.</a:t>
            </a:r>
          </a:p>
          <a:p>
            <a:pPr marL="0" indent="0" algn="just">
              <a:buNone/>
            </a:pPr>
            <a:r>
              <a:rPr lang="fr-FR" sz="1200" dirty="0"/>
              <a:t>Toute situation et tout public de formation comportent ainsi plusieurs variables qu'il convient d'ajuster selon toute méthode se révélant adéquate selon le moment concerné.</a:t>
            </a:r>
            <a:br>
              <a:rPr lang="fr-FR" sz="1200" dirty="0"/>
            </a:br>
            <a:r>
              <a:rPr lang="fr-FR" sz="1200" dirty="0"/>
              <a:t>L’intégration amène à </a:t>
            </a:r>
            <a:r>
              <a:rPr lang="fr-FR" sz="1200" b="1" dirty="0"/>
              <a:t>l’intégral (holisme)</a:t>
            </a:r>
            <a:r>
              <a:rPr lang="fr-FR" sz="1200" dirty="0"/>
              <a:t>.</a:t>
            </a:r>
          </a:p>
        </p:txBody>
      </p:sp>
      <p:sp>
        <p:nvSpPr>
          <p:cNvPr id="4" name="Espace réservé du numéro de diapositive 3"/>
          <p:cNvSpPr>
            <a:spLocks noGrp="1"/>
          </p:cNvSpPr>
          <p:nvPr>
            <p:ph type="sldNum" sz="quarter" idx="12"/>
          </p:nvPr>
        </p:nvSpPr>
        <p:spPr>
          <a:xfrm>
            <a:off x="-240393" y="0"/>
            <a:ext cx="795746" cy="503578"/>
          </a:xfrm>
        </p:spPr>
        <p:txBody>
          <a:bodyPr/>
          <a:lstStyle/>
          <a:p>
            <a:fld id="{14DFA590-A7D2-3A4A-B396-26E1981FD743}" type="slidenum">
              <a:rPr lang="fr-FR" smtClean="0"/>
              <a:t>14</a:t>
            </a:fld>
            <a:endParaRPr lang="fr-FR" dirty="0"/>
          </a:p>
        </p:txBody>
      </p:sp>
      <p:sp>
        <p:nvSpPr>
          <p:cNvPr id="6" name="Rectangle 5"/>
          <p:cNvSpPr/>
          <p:nvPr/>
        </p:nvSpPr>
        <p:spPr>
          <a:xfrm>
            <a:off x="3089237" y="2465259"/>
            <a:ext cx="2935049" cy="3693319"/>
          </a:xfrm>
          <a:prstGeom prst="rect">
            <a:avLst/>
          </a:prstGeom>
        </p:spPr>
        <p:txBody>
          <a:bodyPr wrap="square">
            <a:spAutoFit/>
          </a:bodyPr>
          <a:lstStyle/>
          <a:p>
            <a:r>
              <a:rPr lang="fr-FR" sz="2400" b="1" dirty="0">
                <a:solidFill>
                  <a:srgbClr val="FF0000"/>
                </a:solidFill>
              </a:rPr>
              <a:t>Implication</a:t>
            </a:r>
          </a:p>
          <a:p>
            <a:pPr algn="just"/>
            <a:r>
              <a:rPr lang="fr-FR" sz="1400" dirty="0"/>
              <a:t>La P3i procède d‘un mouvement qui part de l’enseignant (autorisant) et va vers l’apprenant pour « </a:t>
            </a:r>
            <a:r>
              <a:rPr lang="fr-FR" sz="1400" b="1" dirty="0"/>
              <a:t>l’auteuriser</a:t>
            </a:r>
            <a:r>
              <a:rPr lang="fr-FR" sz="1400" dirty="0"/>
              <a:t> » (le rendre auteur et acteur de ses processus).</a:t>
            </a:r>
          </a:p>
          <a:p>
            <a:pPr algn="just"/>
            <a:r>
              <a:rPr lang="fr-FR" sz="1400" dirty="0"/>
              <a:t>Ensuite, il est demandé à ce dernier de restituer au groupe-classe le fruit de ses travaux pour que chacun bénéficie des apports de tous.</a:t>
            </a:r>
          </a:p>
          <a:p>
            <a:pPr algn="just"/>
            <a:r>
              <a:rPr lang="fr-FR" sz="1400" dirty="0"/>
              <a:t>La pédagogie implicative vise à </a:t>
            </a:r>
            <a:r>
              <a:rPr lang="fr-FR" sz="1400" b="1" dirty="0"/>
              <a:t>donner du sens </a:t>
            </a:r>
            <a:r>
              <a:rPr lang="fr-FR" sz="1400" dirty="0"/>
              <a:t>aux démarches d’apprentissages, en permettant à l’apprenant d’être auteur et acteur de ses démarches, tout en le </a:t>
            </a:r>
            <a:r>
              <a:rPr lang="fr-FR" sz="1400" b="1" dirty="0"/>
              <a:t>responsabilisant</a:t>
            </a:r>
            <a:r>
              <a:rPr lang="fr-FR" sz="1400" dirty="0"/>
              <a:t>.</a:t>
            </a:r>
          </a:p>
        </p:txBody>
      </p:sp>
      <p:sp>
        <p:nvSpPr>
          <p:cNvPr id="3" name="ZoneTexte 2">
            <a:extLst>
              <a:ext uri="{FF2B5EF4-FFF2-40B4-BE49-F238E27FC236}">
                <a16:creationId xmlns:a16="http://schemas.microsoft.com/office/drawing/2014/main" id="{6AA63F6E-2927-3A4B-A1CD-D3472EE32F79}"/>
              </a:ext>
            </a:extLst>
          </p:cNvPr>
          <p:cNvSpPr txBox="1"/>
          <p:nvPr/>
        </p:nvSpPr>
        <p:spPr>
          <a:xfrm>
            <a:off x="132080" y="1529027"/>
            <a:ext cx="8717280" cy="954107"/>
          </a:xfrm>
          <a:prstGeom prst="rect">
            <a:avLst/>
          </a:prstGeom>
          <a:solidFill>
            <a:schemeClr val="bg1"/>
          </a:solidFill>
        </p:spPr>
        <p:txBody>
          <a:bodyPr wrap="square" rtlCol="0">
            <a:spAutoFit/>
          </a:bodyPr>
          <a:lstStyle/>
          <a:p>
            <a:r>
              <a:rPr lang="fr-FR" sz="1400" dirty="0"/>
              <a:t>La P3i s’élabore comme application des approches transversales et </a:t>
            </a:r>
            <a:r>
              <a:rPr lang="fr-FR" sz="1400" dirty="0" err="1"/>
              <a:t>multiréférentielles</a:t>
            </a:r>
            <a:r>
              <a:rPr lang="fr-FR" sz="1400" dirty="0"/>
              <a:t> en éducation (René Barbier).</a:t>
            </a:r>
          </a:p>
          <a:p>
            <a:r>
              <a:rPr lang="fr-FR" sz="1400" dirty="0"/>
              <a:t>Elle repose sur deux grands types de pratiques mises en synergie : des pratiques dites d’intégration de méthodes multimodales portées par l’enseignant d’une part, couplées avec des pratiques dites d’implication plutôt centrées sur l’énaction des apprenants, d’autre part, le tout porté par une auto-analyse (du praticien et des apprenant, réflexifs).</a:t>
            </a:r>
          </a:p>
        </p:txBody>
      </p:sp>
      <p:sp>
        <p:nvSpPr>
          <p:cNvPr id="7" name="Rectangle 6">
            <a:extLst>
              <a:ext uri="{FF2B5EF4-FFF2-40B4-BE49-F238E27FC236}">
                <a16:creationId xmlns:a16="http://schemas.microsoft.com/office/drawing/2014/main" id="{E7582B7B-5638-677E-831A-288BA1F98987}"/>
              </a:ext>
            </a:extLst>
          </p:cNvPr>
          <p:cNvSpPr/>
          <p:nvPr/>
        </p:nvSpPr>
        <p:spPr>
          <a:xfrm>
            <a:off x="6300987" y="2567416"/>
            <a:ext cx="2629653" cy="2185214"/>
          </a:xfrm>
          <a:prstGeom prst="rect">
            <a:avLst/>
          </a:prstGeom>
        </p:spPr>
        <p:txBody>
          <a:bodyPr wrap="square">
            <a:spAutoFit/>
          </a:bodyPr>
          <a:lstStyle/>
          <a:p>
            <a:r>
              <a:rPr lang="fr-FR" sz="2400" b="1" dirty="0">
                <a:solidFill>
                  <a:srgbClr val="FF0000"/>
                </a:solidFill>
              </a:rPr>
              <a:t>Intention</a:t>
            </a:r>
            <a:endParaRPr lang="fr-FR" sz="3200" b="1" dirty="0">
              <a:solidFill>
                <a:srgbClr val="FF0000"/>
              </a:solidFill>
            </a:endParaRPr>
          </a:p>
          <a:p>
            <a:pPr algn="just"/>
            <a:r>
              <a:rPr lang="fr-FR" sz="1400" dirty="0"/>
              <a:t>En situation éducative, l’analyse de l’intention passe par la compréhension de la question de la </a:t>
            </a:r>
            <a:r>
              <a:rPr lang="fr-FR" sz="1400" b="1" dirty="0"/>
              <a:t>conscience</a:t>
            </a:r>
            <a:r>
              <a:rPr lang="fr-FR" sz="1400" dirty="0"/>
              <a:t> et l’étude de son déploiement dans les activités humaines (</a:t>
            </a:r>
            <a:r>
              <a:rPr lang="fr-FR" sz="1400" b="1" dirty="0"/>
              <a:t>sujet/objet/projet</a:t>
            </a:r>
            <a:r>
              <a:rPr lang="fr-FR" sz="1400" dirty="0"/>
              <a:t>), tant du côté de l’enseignant que de celui de l’enseigné.</a:t>
            </a:r>
            <a:endParaRPr lang="fr-FR" dirty="0"/>
          </a:p>
        </p:txBody>
      </p:sp>
    </p:spTree>
    <p:extLst>
      <p:ext uri="{BB962C8B-B14F-4D97-AF65-F5344CB8AC3E}">
        <p14:creationId xmlns:p14="http://schemas.microsoft.com/office/powerpoint/2010/main" val="3844513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84"/>
            <a:ext cx="9186863"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4" name="Titre 3">
            <a:extLst>
              <a:ext uri="{FF2B5EF4-FFF2-40B4-BE49-F238E27FC236}">
                <a16:creationId xmlns:a16="http://schemas.microsoft.com/office/drawing/2014/main" id="{8CF834CF-70CD-BAF4-1F88-CAF30FE823A4}"/>
              </a:ext>
            </a:extLst>
          </p:cNvPr>
          <p:cNvSpPr>
            <a:spLocks noGrp="1"/>
          </p:cNvSpPr>
          <p:nvPr>
            <p:ph type="title"/>
          </p:nvPr>
        </p:nvSpPr>
        <p:spPr/>
        <p:txBody>
          <a:bodyPr/>
          <a:lstStyle/>
          <a:p>
            <a:endParaRPr lang="fr-FR"/>
          </a:p>
        </p:txBody>
      </p:sp>
      <p:sp>
        <p:nvSpPr>
          <p:cNvPr id="2" name="Espace réservé du numéro de diapositive 1"/>
          <p:cNvSpPr>
            <a:spLocks noGrp="1"/>
          </p:cNvSpPr>
          <p:nvPr>
            <p:ph type="sldNum" idx="11"/>
          </p:nvPr>
        </p:nvSpPr>
        <p:spPr/>
        <p:txBody>
          <a:bodyPr/>
          <a:lstStyle/>
          <a:p>
            <a:pPr>
              <a:defRPr/>
            </a:pPr>
            <a:fld id="{D7419ED2-79AC-C74A-ADA8-33EFED5183DF}" type="slidenum">
              <a:rPr lang="fr-FR" smtClean="0"/>
              <a:pPr>
                <a:defRPr/>
              </a:pPr>
              <a:t>15</a:t>
            </a:fld>
            <a:endParaRPr lang="fr-FR"/>
          </a:p>
        </p:txBody>
      </p:sp>
      <p:sp>
        <p:nvSpPr>
          <p:cNvPr id="7" name="Rectangle 2">
            <a:extLst>
              <a:ext uri="{FF2B5EF4-FFF2-40B4-BE49-F238E27FC236}">
                <a16:creationId xmlns:a16="http://schemas.microsoft.com/office/drawing/2014/main" id="{DCFFC0E5-64E5-AD8D-D074-BDC002948E2D}"/>
              </a:ext>
            </a:extLst>
          </p:cNvPr>
          <p:cNvSpPr txBox="1">
            <a:spLocks noChangeArrowheads="1"/>
          </p:cNvSpPr>
          <p:nvPr/>
        </p:nvSpPr>
        <p:spPr>
          <a:xfrm>
            <a:off x="685800" y="1539523"/>
            <a:ext cx="8157740" cy="3438084"/>
          </a:xfrm>
          <a:prstGeom prst="rect">
            <a:avLst/>
          </a:prstGeom>
          <a:ln w="9525" cap="flat"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tabLst>
                <a:tab pos="723900" algn="l"/>
                <a:tab pos="1447800" algn="l"/>
                <a:tab pos="2171700" algn="l"/>
                <a:tab pos="2895600" algn="l"/>
                <a:tab pos="3619500" algn="l"/>
                <a:tab pos="4343400" algn="l"/>
                <a:tab pos="5067300" algn="l"/>
                <a:tab pos="5791200" algn="l"/>
                <a:tab pos="6515100" algn="l"/>
                <a:tab pos="7239000" algn="l"/>
              </a:tabLst>
            </a:pPr>
            <a:r>
              <a:rPr lang="fr-FR" sz="1600" b="1" dirty="0">
                <a:latin typeface="Arial" charset="0"/>
                <a:ea typeface="ＭＳ Ｐゴシック" charset="0"/>
                <a:cs typeface="ＭＳ Ｐゴシック" charset="0"/>
              </a:rPr>
              <a:t>Exemple d’utilisation en Master 1 MEEF, cours de Technologies Éducatives</a:t>
            </a:r>
          </a:p>
          <a:p>
            <a:pPr algn="l">
              <a:tabLst>
                <a:tab pos="723900" algn="l"/>
                <a:tab pos="1447800" algn="l"/>
                <a:tab pos="2171700" algn="l"/>
                <a:tab pos="2895600" algn="l"/>
                <a:tab pos="3619500" algn="l"/>
                <a:tab pos="4343400" algn="l"/>
                <a:tab pos="5067300" algn="l"/>
                <a:tab pos="5791200" algn="l"/>
                <a:tab pos="6515100" algn="l"/>
                <a:tab pos="7239000" algn="l"/>
              </a:tabLst>
            </a:pPr>
            <a:br>
              <a:rPr lang="fr-FR" sz="700" b="1" dirty="0">
                <a:latin typeface="Arial" charset="0"/>
                <a:ea typeface="ＭＳ Ｐゴシック" charset="0"/>
                <a:cs typeface="ＭＳ Ｐゴシック" charset="0"/>
              </a:rPr>
            </a:br>
            <a:r>
              <a:rPr lang="fr-FR" sz="2400" dirty="0">
                <a:latin typeface="Arial" charset="0"/>
                <a:ea typeface="ＭＳ Ｐゴシック" charset="0"/>
                <a:cs typeface="ＭＳ Ｐゴシック" charset="0"/>
              </a:rPr>
              <a:t>- </a:t>
            </a:r>
            <a:r>
              <a:rPr lang="fr-FR" sz="1800" dirty="0"/>
              <a:t>La bienveillance et la confiance comme pivot de la relation éducative (</a:t>
            </a:r>
            <a:r>
              <a:rPr lang="fr-FR" sz="1800" dirty="0" err="1"/>
              <a:t>co</a:t>
            </a:r>
            <a:r>
              <a:rPr lang="fr-FR" sz="1800" dirty="0"/>
              <a:t>-élaboration d’une charte du vivre ensemble au premier cours).</a:t>
            </a:r>
            <a:br>
              <a:rPr lang="fr-FR" sz="1800" dirty="0"/>
            </a:br>
            <a:r>
              <a:rPr lang="fr-FR" sz="1800" dirty="0"/>
              <a:t>- La coopération, le travail de groupe sur objectifs (la gamification, le plaisir d’apprendre).</a:t>
            </a:r>
            <a:br>
              <a:rPr lang="fr-FR" sz="1800" dirty="0"/>
            </a:br>
            <a:r>
              <a:rPr lang="fr-FR" sz="1800" dirty="0"/>
              <a:t>- L’étudiant est placé au centre du dispositif : choix des contenus selon maquette, du rythme de travail…</a:t>
            </a:r>
            <a:br>
              <a:rPr lang="fr-FR" sz="1800" dirty="0"/>
            </a:br>
            <a:r>
              <a:rPr lang="fr-FR" sz="1800" dirty="0"/>
              <a:t>- Le respect des besoins du corps (pot d’accueil, pauses volontaires selon la fatigue...).</a:t>
            </a:r>
            <a:br>
              <a:rPr lang="fr-FR" sz="1800" dirty="0"/>
            </a:br>
            <a:r>
              <a:rPr lang="fr-FR" sz="1800" dirty="0"/>
              <a:t>- Évaluation par la présence attentive et le suivi du travail réalisé (même non terminé).</a:t>
            </a:r>
            <a:br>
              <a:rPr lang="fr-FR" sz="1800" dirty="0"/>
            </a:br>
            <a:r>
              <a:rPr lang="fr-FR" sz="1800" dirty="0"/>
              <a:t>- Mise en pratique d’un Journal Réflexif systématique (5-15 minutes) à chaque fin de cours (3h) : qu’est-ce que j’ai fait, qu’est-ce que cela m’a fait, pourquoi ceci m’a fait cela ?</a:t>
            </a:r>
            <a:br>
              <a:rPr lang="fr-FR" sz="1400" dirty="0"/>
            </a:br>
            <a:endParaRPr lang="fr-FR" sz="600" b="1" dirty="0">
              <a:solidFill>
                <a:srgbClr val="3366FF"/>
              </a:solidFill>
              <a:latin typeface="Arial" charset="0"/>
              <a:ea typeface="ＭＳ Ｐゴシック" charset="0"/>
              <a:cs typeface="Arial" charset="0"/>
            </a:endParaRPr>
          </a:p>
        </p:txBody>
      </p:sp>
    </p:spTree>
    <p:extLst>
      <p:ext uri="{BB962C8B-B14F-4D97-AF65-F5344CB8AC3E}">
        <p14:creationId xmlns:p14="http://schemas.microsoft.com/office/powerpoint/2010/main" val="3489070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5537A-8571-144E-AE86-CBB3934FA5CF}"/>
              </a:ext>
            </a:extLst>
          </p:cNvPr>
          <p:cNvSpPr>
            <a:spLocks noGrp="1"/>
          </p:cNvSpPr>
          <p:nvPr>
            <p:ph type="title"/>
          </p:nvPr>
        </p:nvSpPr>
        <p:spPr>
          <a:xfrm>
            <a:off x="457200" y="591721"/>
            <a:ext cx="8229600" cy="686415"/>
          </a:xfrm>
        </p:spPr>
        <p:txBody>
          <a:bodyPr>
            <a:noAutofit/>
          </a:bodyPr>
          <a:lstStyle/>
          <a:p>
            <a:r>
              <a:rPr lang="fr-FR" sz="2000" dirty="0"/>
              <a:t>Analyse lexicographique (logiciel </a:t>
            </a:r>
            <a:r>
              <a:rPr lang="fr-FR" sz="2000" dirty="0" err="1"/>
              <a:t>Iramutec</a:t>
            </a:r>
            <a:r>
              <a:rPr lang="fr-FR" sz="2000" dirty="0"/>
              <a:t>)</a:t>
            </a:r>
            <a:br>
              <a:rPr lang="fr-FR" sz="2000" dirty="0"/>
            </a:br>
            <a:r>
              <a:rPr lang="fr-FR" sz="2000" dirty="0"/>
              <a:t>des cahiers-journaux de 3 séances de </a:t>
            </a:r>
            <a:r>
              <a:rPr lang="fr-FR" sz="2000" dirty="0" err="1"/>
              <a:t>TICe</a:t>
            </a:r>
            <a:r>
              <a:rPr lang="fr-FR" sz="2000" dirty="0"/>
              <a:t>, Master 2, 2020</a:t>
            </a:r>
          </a:p>
        </p:txBody>
      </p:sp>
      <p:sp>
        <p:nvSpPr>
          <p:cNvPr id="4" name="Espace réservé du numéro de diapositive 3">
            <a:extLst>
              <a:ext uri="{FF2B5EF4-FFF2-40B4-BE49-F238E27FC236}">
                <a16:creationId xmlns:a16="http://schemas.microsoft.com/office/drawing/2014/main" id="{46FB0789-3811-5E47-8082-DB5157B17B56}"/>
              </a:ext>
            </a:extLst>
          </p:cNvPr>
          <p:cNvSpPr>
            <a:spLocks noGrp="1"/>
          </p:cNvSpPr>
          <p:nvPr>
            <p:ph type="sldNum" sz="quarter" idx="12"/>
          </p:nvPr>
        </p:nvSpPr>
        <p:spPr>
          <a:xfrm>
            <a:off x="443322" y="1508425"/>
            <a:ext cx="795746" cy="503578"/>
          </a:xfrm>
        </p:spPr>
        <p:txBody>
          <a:bodyPr/>
          <a:lstStyle/>
          <a:p>
            <a:fld id="{14DFA590-A7D2-3A4A-B396-26E1981FD743}" type="slidenum">
              <a:rPr lang="fr-FR" smtClean="0"/>
              <a:t>16</a:t>
            </a:fld>
            <a:endParaRPr lang="fr-FR" dirty="0"/>
          </a:p>
        </p:txBody>
      </p:sp>
      <p:pic>
        <p:nvPicPr>
          <p:cNvPr id="5" name="Picture 2">
            <a:extLst>
              <a:ext uri="{FF2B5EF4-FFF2-40B4-BE49-F238E27FC236}">
                <a16:creationId xmlns:a16="http://schemas.microsoft.com/office/drawing/2014/main" id="{5E04D37A-1CAA-394E-B109-62BF68F2EEA8}"/>
              </a:ext>
            </a:extLst>
          </p:cNvPr>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0"/>
                    </a14:imgEffect>
                    <a14:imgEffect>
                      <a14:brightnessContrast contrast="-40000"/>
                    </a14:imgEffect>
                  </a14:imgLayer>
                </a14:imgProps>
              </a:ext>
            </a:extLst>
          </a:blip>
          <a:srcRect l="11654" t="12161" r="10484" b="11834"/>
          <a:stretch/>
        </p:blipFill>
        <p:spPr bwMode="auto">
          <a:xfrm>
            <a:off x="83975" y="4450080"/>
            <a:ext cx="2984345" cy="2407921"/>
          </a:xfrm>
          <a:prstGeom prst="rect">
            <a:avLst/>
          </a:prstGeom>
          <a:noFill/>
          <a:ln>
            <a:solidFill>
              <a:schemeClr val="tx1"/>
            </a:solidFill>
          </a:ln>
          <a:extLst>
            <a:ext uri="{53640926-AAD7-44D8-BBD7-CCE9431645EC}">
              <a14:shadowObscured xmlns:a14="http://schemas.microsoft.com/office/drawing/2010/main"/>
            </a:ext>
          </a:extLst>
        </p:spPr>
      </p:pic>
      <p:pic>
        <p:nvPicPr>
          <p:cNvPr id="6" name="Picture 2">
            <a:extLst>
              <a:ext uri="{FF2B5EF4-FFF2-40B4-BE49-F238E27FC236}">
                <a16:creationId xmlns:a16="http://schemas.microsoft.com/office/drawing/2014/main" id="{B3968197-93D5-F247-9645-4EAEE4BB2E53}"/>
              </a:ext>
            </a:extLst>
          </p:cNvPr>
          <p:cNvPicPr/>
          <p:nvPr/>
        </p:nvPicPr>
        <p:blipFill>
          <a:blip r:embed="rId5" cstate="print"/>
          <a:srcRect/>
          <a:stretch>
            <a:fillRect/>
          </a:stretch>
        </p:blipFill>
        <p:spPr bwMode="auto">
          <a:xfrm>
            <a:off x="3068321" y="1696721"/>
            <a:ext cx="5991704" cy="5161280"/>
          </a:xfrm>
          <a:prstGeom prst="rect">
            <a:avLst/>
          </a:prstGeom>
          <a:noFill/>
          <a:ln w="9525">
            <a:solidFill>
              <a:schemeClr val="tx1"/>
            </a:solidFill>
            <a:miter lim="800000"/>
            <a:headEnd/>
            <a:tailEnd/>
          </a:ln>
        </p:spPr>
      </p:pic>
      <p:sp>
        <p:nvSpPr>
          <p:cNvPr id="7" name="ZoneTexte 6">
            <a:extLst>
              <a:ext uri="{FF2B5EF4-FFF2-40B4-BE49-F238E27FC236}">
                <a16:creationId xmlns:a16="http://schemas.microsoft.com/office/drawing/2014/main" id="{9B3FFAB7-E256-E34A-A4E9-A432ECBB4AB3}"/>
              </a:ext>
            </a:extLst>
          </p:cNvPr>
          <p:cNvSpPr txBox="1"/>
          <p:nvPr/>
        </p:nvSpPr>
        <p:spPr>
          <a:xfrm>
            <a:off x="284480" y="4069265"/>
            <a:ext cx="1909177" cy="369332"/>
          </a:xfrm>
          <a:prstGeom prst="rect">
            <a:avLst/>
          </a:prstGeom>
          <a:noFill/>
        </p:spPr>
        <p:txBody>
          <a:bodyPr wrap="none" rtlCol="0">
            <a:spAutoFit/>
          </a:bodyPr>
          <a:lstStyle/>
          <a:p>
            <a:r>
              <a:rPr lang="fr-FR" dirty="0">
                <a:solidFill>
                  <a:srgbClr val="FF0000"/>
                </a:solidFill>
              </a:rPr>
              <a:t>(a) Nuage de mots</a:t>
            </a:r>
          </a:p>
        </p:txBody>
      </p:sp>
      <p:sp>
        <p:nvSpPr>
          <p:cNvPr id="8" name="ZoneTexte 7">
            <a:extLst>
              <a:ext uri="{FF2B5EF4-FFF2-40B4-BE49-F238E27FC236}">
                <a16:creationId xmlns:a16="http://schemas.microsoft.com/office/drawing/2014/main" id="{BD90D955-5395-2F46-B131-2C17545E1EAC}"/>
              </a:ext>
            </a:extLst>
          </p:cNvPr>
          <p:cNvSpPr txBox="1"/>
          <p:nvPr/>
        </p:nvSpPr>
        <p:spPr>
          <a:xfrm>
            <a:off x="4927600" y="1323759"/>
            <a:ext cx="2456185" cy="369332"/>
          </a:xfrm>
          <a:prstGeom prst="rect">
            <a:avLst/>
          </a:prstGeom>
          <a:noFill/>
        </p:spPr>
        <p:txBody>
          <a:bodyPr wrap="none" rtlCol="0">
            <a:spAutoFit/>
          </a:bodyPr>
          <a:lstStyle/>
          <a:p>
            <a:r>
              <a:rPr lang="fr-FR" dirty="0">
                <a:solidFill>
                  <a:srgbClr val="FF0000"/>
                </a:solidFill>
              </a:rPr>
              <a:t>(b) Graphe de similitude</a:t>
            </a:r>
          </a:p>
        </p:txBody>
      </p:sp>
    </p:spTree>
    <p:extLst>
      <p:ext uri="{BB962C8B-B14F-4D97-AF65-F5344CB8AC3E}">
        <p14:creationId xmlns:p14="http://schemas.microsoft.com/office/powerpoint/2010/main" val="2125023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87725" y="655560"/>
            <a:ext cx="8290560" cy="635000"/>
          </a:xfrm>
        </p:spPr>
        <p:txBody>
          <a:bodyPr>
            <a:noAutofit/>
          </a:bodyPr>
          <a:lstStyle/>
          <a:p>
            <a:pPr marL="0" indent="0" algn="ctr">
              <a:buNone/>
            </a:pPr>
            <a:r>
              <a:rPr lang="fr-FR" sz="2800" b="1" dirty="0"/>
              <a:t>En conclusion (1/2), cette recherche vise à :</a:t>
            </a:r>
          </a:p>
          <a:p>
            <a:pPr marL="0" indent="0">
              <a:buNone/>
            </a:pPr>
            <a:endParaRPr lang="fr-FR" sz="2800" dirty="0"/>
          </a:p>
        </p:txBody>
      </p:sp>
      <p:sp>
        <p:nvSpPr>
          <p:cNvPr id="4" name="Espace réservé du numéro de diapositive 3"/>
          <p:cNvSpPr>
            <a:spLocks noGrp="1"/>
          </p:cNvSpPr>
          <p:nvPr>
            <p:ph type="sldNum" sz="quarter" idx="12"/>
          </p:nvPr>
        </p:nvSpPr>
        <p:spPr>
          <a:xfrm>
            <a:off x="0" y="1407496"/>
            <a:ext cx="795746" cy="503578"/>
          </a:xfrm>
        </p:spPr>
        <p:txBody>
          <a:bodyPr/>
          <a:lstStyle/>
          <a:p>
            <a:fld id="{14DFA590-A7D2-3A4A-B396-26E1981FD743}" type="slidenum">
              <a:rPr lang="fr-FR" smtClean="0"/>
              <a:t>17</a:t>
            </a:fld>
            <a:endParaRPr lang="fr-FR" dirty="0"/>
          </a:p>
        </p:txBody>
      </p:sp>
      <p:sp>
        <p:nvSpPr>
          <p:cNvPr id="2" name="ZoneTexte 1">
            <a:extLst>
              <a:ext uri="{FF2B5EF4-FFF2-40B4-BE49-F238E27FC236}">
                <a16:creationId xmlns:a16="http://schemas.microsoft.com/office/drawing/2014/main" id="{3F97AF74-FC21-492B-8D64-1618E30EDA21}"/>
              </a:ext>
            </a:extLst>
          </p:cNvPr>
          <p:cNvSpPr txBox="1"/>
          <p:nvPr/>
        </p:nvSpPr>
        <p:spPr>
          <a:xfrm>
            <a:off x="307911" y="2017115"/>
            <a:ext cx="7772400" cy="3539430"/>
          </a:xfrm>
          <a:prstGeom prst="rect">
            <a:avLst/>
          </a:prstGeom>
          <a:noFill/>
        </p:spPr>
        <p:txBody>
          <a:bodyPr wrap="square" rtlCol="0">
            <a:spAutoFit/>
          </a:bodyPr>
          <a:lstStyle/>
          <a:p>
            <a:pPr marL="400050" lvl="1" indent="0" algn="just">
              <a:buNone/>
            </a:pPr>
            <a:r>
              <a:rPr lang="fr-FR" sz="3200" dirty="0"/>
              <a:t>- participer à la compréhension de la question de la </a:t>
            </a:r>
            <a:r>
              <a:rPr lang="fr-FR" sz="3200" i="1" dirty="0"/>
              <a:t>conscience</a:t>
            </a:r>
            <a:r>
              <a:rPr lang="fr-FR" sz="3200" dirty="0"/>
              <a:t> et de son déploiement dans les activités humaines (</a:t>
            </a:r>
            <a:r>
              <a:rPr lang="fr-FR" sz="3200" i="1" dirty="0"/>
              <a:t>sujet/objet/projet</a:t>
            </a:r>
            <a:r>
              <a:rPr lang="fr-FR" sz="3200" dirty="0"/>
              <a:t>),</a:t>
            </a:r>
          </a:p>
          <a:p>
            <a:pPr marL="400050" lvl="1" indent="0" algn="just">
              <a:buNone/>
            </a:pPr>
            <a:r>
              <a:rPr lang="fr-FR" sz="3200" dirty="0"/>
              <a:t>- particulièrement en situation éducative,</a:t>
            </a:r>
          </a:p>
          <a:p>
            <a:pPr marL="400050" lvl="1" indent="0" algn="just">
              <a:buNone/>
            </a:pPr>
            <a:r>
              <a:rPr lang="fr-FR" sz="3200" dirty="0"/>
              <a:t>- en prenant l’</a:t>
            </a:r>
            <a:r>
              <a:rPr lang="fr-FR" sz="3200" i="1" dirty="0"/>
              <a:t>intention </a:t>
            </a:r>
            <a:r>
              <a:rPr lang="fr-FR" sz="3200" dirty="0"/>
              <a:t>comme premier critère d’analyse.</a:t>
            </a:r>
          </a:p>
        </p:txBody>
      </p:sp>
    </p:spTree>
    <p:extLst>
      <p:ext uri="{BB962C8B-B14F-4D97-AF65-F5344CB8AC3E}">
        <p14:creationId xmlns:p14="http://schemas.microsoft.com/office/powerpoint/2010/main" val="3361507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96240" y="90646"/>
            <a:ext cx="8290560" cy="635000"/>
          </a:xfrm>
        </p:spPr>
        <p:txBody>
          <a:bodyPr>
            <a:noAutofit/>
          </a:bodyPr>
          <a:lstStyle/>
          <a:p>
            <a:pPr marL="0" indent="0" algn="ctr">
              <a:buNone/>
            </a:pPr>
            <a:r>
              <a:rPr lang="fr-FR" sz="2800" b="1" dirty="0"/>
              <a:t>En conclusion (2/2) , cette recherche vise à :</a:t>
            </a:r>
          </a:p>
          <a:p>
            <a:pPr marL="0" indent="0">
              <a:buNone/>
            </a:pPr>
            <a:endParaRPr lang="fr-FR" sz="2400" dirty="0"/>
          </a:p>
          <a:p>
            <a:pPr marL="0" indent="0">
              <a:buNone/>
            </a:pPr>
            <a:endParaRPr lang="fr-FR" sz="2800" dirty="0"/>
          </a:p>
        </p:txBody>
      </p:sp>
      <p:sp>
        <p:nvSpPr>
          <p:cNvPr id="4" name="Espace réservé du numéro de diapositive 3"/>
          <p:cNvSpPr>
            <a:spLocks noGrp="1"/>
          </p:cNvSpPr>
          <p:nvPr>
            <p:ph type="sldNum" sz="quarter" idx="12"/>
          </p:nvPr>
        </p:nvSpPr>
        <p:spPr>
          <a:xfrm>
            <a:off x="396240" y="1377471"/>
            <a:ext cx="795746" cy="503578"/>
          </a:xfrm>
        </p:spPr>
        <p:txBody>
          <a:bodyPr/>
          <a:lstStyle/>
          <a:p>
            <a:fld id="{14DFA590-A7D2-3A4A-B396-26E1981FD743}" type="slidenum">
              <a:rPr lang="fr-FR" smtClean="0"/>
              <a:t>18</a:t>
            </a:fld>
            <a:endParaRPr lang="fr-FR" dirty="0"/>
          </a:p>
        </p:txBody>
      </p:sp>
      <p:sp>
        <p:nvSpPr>
          <p:cNvPr id="2" name="ZoneTexte 1">
            <a:extLst>
              <a:ext uri="{FF2B5EF4-FFF2-40B4-BE49-F238E27FC236}">
                <a16:creationId xmlns:a16="http://schemas.microsoft.com/office/drawing/2014/main" id="{D49006D3-C74A-4CB8-8E06-DBCB75B663A3}"/>
              </a:ext>
            </a:extLst>
          </p:cNvPr>
          <p:cNvSpPr txBox="1"/>
          <p:nvPr/>
        </p:nvSpPr>
        <p:spPr>
          <a:xfrm>
            <a:off x="286761" y="1781756"/>
            <a:ext cx="8570478" cy="3108543"/>
          </a:xfrm>
          <a:prstGeom prst="rect">
            <a:avLst/>
          </a:prstGeom>
          <a:noFill/>
        </p:spPr>
        <p:txBody>
          <a:bodyPr wrap="square" rtlCol="0">
            <a:spAutoFit/>
          </a:bodyPr>
          <a:lstStyle/>
          <a:p>
            <a:r>
              <a:rPr lang="fr-FR" sz="2800" dirty="0"/>
              <a:t>En vue de proposer, pour dépasser le syndrome PDT et « raccrocher les apprenants » :</a:t>
            </a:r>
          </a:p>
          <a:p>
            <a:r>
              <a:rPr lang="fr-FR" sz="2800" dirty="0"/>
              <a:t> 	- de créer collectivement du </a:t>
            </a:r>
            <a:r>
              <a:rPr lang="fr-FR" sz="2800" dirty="0" err="1"/>
              <a:t>sens-ible</a:t>
            </a:r>
            <a:r>
              <a:rPr lang="fr-FR" sz="2800" dirty="0"/>
              <a:t>,</a:t>
            </a:r>
          </a:p>
          <a:p>
            <a:r>
              <a:rPr lang="fr-FR" sz="2800" dirty="0"/>
              <a:t>	- avec des outils et des pratiques multi-référentielles et transversales, incluant les TIC, ce qui pourrait amener à </a:t>
            </a:r>
            <a:r>
              <a:rPr lang="fr-FR" sz="2800" b="1" dirty="0"/>
              <a:t>« (R)Éveiller la dimension spirituelle de l’éducation »</a:t>
            </a:r>
          </a:p>
          <a:p>
            <a:endParaRPr lang="pt-BR" sz="2800" dirty="0"/>
          </a:p>
        </p:txBody>
      </p:sp>
      <p:sp>
        <p:nvSpPr>
          <p:cNvPr id="3" name="ZoneTexte 2">
            <a:extLst>
              <a:ext uri="{FF2B5EF4-FFF2-40B4-BE49-F238E27FC236}">
                <a16:creationId xmlns:a16="http://schemas.microsoft.com/office/drawing/2014/main" id="{C908762D-49CE-4809-ADCB-C2835850E387}"/>
              </a:ext>
            </a:extLst>
          </p:cNvPr>
          <p:cNvSpPr txBox="1"/>
          <p:nvPr/>
        </p:nvSpPr>
        <p:spPr>
          <a:xfrm>
            <a:off x="905070" y="4890299"/>
            <a:ext cx="6988628" cy="1200329"/>
          </a:xfrm>
          <a:prstGeom prst="rect">
            <a:avLst/>
          </a:prstGeom>
          <a:noFill/>
        </p:spPr>
        <p:txBody>
          <a:bodyPr wrap="square" rtlCol="0">
            <a:spAutoFit/>
          </a:bodyPr>
          <a:lstStyle/>
          <a:p>
            <a:r>
              <a:rPr lang="fr-FR" dirty="0"/>
              <a:t>Meirieu (2018) : </a:t>
            </a:r>
            <a:r>
              <a:rPr lang="fr-FR" i="1" dirty="0"/>
              <a:t>« la prière laïque de Buisson » </a:t>
            </a:r>
          </a:p>
          <a:p>
            <a:r>
              <a:rPr lang="fr-FR" dirty="0"/>
              <a:t>Lamarre (2020) </a:t>
            </a:r>
            <a:r>
              <a:rPr lang="fr-FR" i="1" dirty="0"/>
              <a:t>: « À l’origine (Quinet, Buisson, Jaurès), la laïcité est une laïcité spirituelle et l’école républicaine est une école sans religion mais pas sans spiritualité ».</a:t>
            </a:r>
            <a:endParaRPr lang="fr-FR" sz="2800" i="1" dirty="0"/>
          </a:p>
        </p:txBody>
      </p:sp>
    </p:spTree>
    <p:extLst>
      <p:ext uri="{BB962C8B-B14F-4D97-AF65-F5344CB8AC3E}">
        <p14:creationId xmlns:p14="http://schemas.microsoft.com/office/powerpoint/2010/main" val="3236852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A6C9B-B804-481E-9310-F3E8CF0F6CA1}"/>
              </a:ext>
            </a:extLst>
          </p:cNvPr>
          <p:cNvSpPr>
            <a:spLocks noGrp="1"/>
          </p:cNvSpPr>
          <p:nvPr>
            <p:ph type="title"/>
          </p:nvPr>
        </p:nvSpPr>
        <p:spPr/>
        <p:txBody>
          <a:bodyPr/>
          <a:lstStyle/>
          <a:p>
            <a:endParaRPr lang="pt-BR"/>
          </a:p>
        </p:txBody>
      </p:sp>
      <p:sp>
        <p:nvSpPr>
          <p:cNvPr id="3" name="Espace réservé du contenu 2">
            <a:extLst>
              <a:ext uri="{FF2B5EF4-FFF2-40B4-BE49-F238E27FC236}">
                <a16:creationId xmlns:a16="http://schemas.microsoft.com/office/drawing/2014/main" id="{1568EF71-C172-4FF3-A1FD-E74FD8855C64}"/>
              </a:ext>
            </a:extLst>
          </p:cNvPr>
          <p:cNvSpPr>
            <a:spLocks noGrp="1"/>
          </p:cNvSpPr>
          <p:nvPr>
            <p:ph idx="1"/>
          </p:nvPr>
        </p:nvSpPr>
        <p:spPr/>
        <p:txBody>
          <a:bodyPr/>
          <a:lstStyle/>
          <a:p>
            <a:endParaRPr lang="pt-BR" dirty="0"/>
          </a:p>
        </p:txBody>
      </p:sp>
      <p:sp>
        <p:nvSpPr>
          <p:cNvPr id="4" name="Espace réservé du numéro de diapositive 3">
            <a:extLst>
              <a:ext uri="{FF2B5EF4-FFF2-40B4-BE49-F238E27FC236}">
                <a16:creationId xmlns:a16="http://schemas.microsoft.com/office/drawing/2014/main" id="{525DFA76-9176-4CEC-A4BE-43DB72889ED0}"/>
              </a:ext>
            </a:extLst>
          </p:cNvPr>
          <p:cNvSpPr>
            <a:spLocks noGrp="1"/>
          </p:cNvSpPr>
          <p:nvPr>
            <p:ph type="sldNum" sz="quarter" idx="12"/>
          </p:nvPr>
        </p:nvSpPr>
        <p:spPr/>
        <p:txBody>
          <a:bodyPr/>
          <a:lstStyle/>
          <a:p>
            <a:fld id="{14DFA590-A7D2-3A4A-B396-26E1981FD743}" type="slidenum">
              <a:rPr lang="fr-FR" smtClean="0"/>
              <a:t>19</a:t>
            </a:fld>
            <a:endParaRPr lang="fr-FR"/>
          </a:p>
        </p:txBody>
      </p:sp>
      <p:pic>
        <p:nvPicPr>
          <p:cNvPr id="5" name="Image 4">
            <a:extLst>
              <a:ext uri="{FF2B5EF4-FFF2-40B4-BE49-F238E27FC236}">
                <a16:creationId xmlns:a16="http://schemas.microsoft.com/office/drawing/2014/main" id="{53518887-4A19-4592-9A09-08790A42130C}"/>
              </a:ext>
            </a:extLst>
          </p:cNvPr>
          <p:cNvPicPr>
            <a:picLocks noChangeAspect="1"/>
          </p:cNvPicPr>
          <p:nvPr/>
        </p:nvPicPr>
        <p:blipFill>
          <a:blip r:embed="rId2"/>
          <a:stretch>
            <a:fillRect/>
          </a:stretch>
        </p:blipFill>
        <p:spPr>
          <a:xfrm>
            <a:off x="1369118" y="804520"/>
            <a:ext cx="4653776" cy="3595270"/>
          </a:xfrm>
          <a:prstGeom prst="rect">
            <a:avLst/>
          </a:prstGeom>
        </p:spPr>
      </p:pic>
      <p:pic>
        <p:nvPicPr>
          <p:cNvPr id="6" name="Image 5">
            <a:extLst>
              <a:ext uri="{FF2B5EF4-FFF2-40B4-BE49-F238E27FC236}">
                <a16:creationId xmlns:a16="http://schemas.microsoft.com/office/drawing/2014/main" id="{7E1F7CCB-3CDE-4C1E-BC10-7736CF8361B3}"/>
              </a:ext>
            </a:extLst>
          </p:cNvPr>
          <p:cNvPicPr>
            <a:picLocks noChangeAspect="1"/>
          </p:cNvPicPr>
          <p:nvPr/>
        </p:nvPicPr>
        <p:blipFill>
          <a:blip r:embed="rId3"/>
          <a:stretch>
            <a:fillRect/>
          </a:stretch>
        </p:blipFill>
        <p:spPr>
          <a:xfrm>
            <a:off x="5999486" y="3232809"/>
            <a:ext cx="1701023" cy="1166981"/>
          </a:xfrm>
          <a:prstGeom prst="rect">
            <a:avLst/>
          </a:prstGeom>
        </p:spPr>
      </p:pic>
      <p:pic>
        <p:nvPicPr>
          <p:cNvPr id="7" name="Image 6">
            <a:extLst>
              <a:ext uri="{FF2B5EF4-FFF2-40B4-BE49-F238E27FC236}">
                <a16:creationId xmlns:a16="http://schemas.microsoft.com/office/drawing/2014/main" id="{F20A113B-EBD2-4D42-B65F-3620DAEB4563}"/>
              </a:ext>
            </a:extLst>
          </p:cNvPr>
          <p:cNvPicPr>
            <a:picLocks noChangeAspect="1"/>
          </p:cNvPicPr>
          <p:nvPr/>
        </p:nvPicPr>
        <p:blipFill>
          <a:blip r:embed="rId4"/>
          <a:stretch>
            <a:fillRect/>
          </a:stretch>
        </p:blipFill>
        <p:spPr>
          <a:xfrm>
            <a:off x="1844598" y="4292223"/>
            <a:ext cx="2855762" cy="940312"/>
          </a:xfrm>
          <a:prstGeom prst="rect">
            <a:avLst/>
          </a:prstGeom>
        </p:spPr>
      </p:pic>
    </p:spTree>
    <p:extLst>
      <p:ext uri="{BB962C8B-B14F-4D97-AF65-F5344CB8AC3E}">
        <p14:creationId xmlns:p14="http://schemas.microsoft.com/office/powerpoint/2010/main" val="331851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a:t>
            </a:r>
            <a:endParaRPr lang="fr-FR" i="1" dirty="0"/>
          </a:p>
        </p:txBody>
      </p:sp>
      <p:sp>
        <p:nvSpPr>
          <p:cNvPr id="3" name="Espace réservé du contenu 2"/>
          <p:cNvSpPr>
            <a:spLocks noGrp="1"/>
          </p:cNvSpPr>
          <p:nvPr>
            <p:ph idx="1"/>
          </p:nvPr>
        </p:nvSpPr>
        <p:spPr>
          <a:xfrm>
            <a:off x="133165" y="1960564"/>
            <a:ext cx="9010835" cy="4223545"/>
          </a:xfrm>
        </p:spPr>
        <p:txBody>
          <a:bodyPr>
            <a:normAutofit lnSpcReduction="10000"/>
          </a:bodyPr>
          <a:lstStyle/>
          <a:p>
            <a:r>
              <a:rPr lang="fr-FR" sz="1800" dirty="0"/>
              <a:t>Origine de l’intérêt porté à l’objet de cette recherche</a:t>
            </a:r>
          </a:p>
          <a:p>
            <a:r>
              <a:rPr lang="fr-FR" sz="1800" dirty="0"/>
              <a:t>Pédagogie Freinet : cadre historique de références</a:t>
            </a:r>
          </a:p>
          <a:p>
            <a:r>
              <a:rPr lang="fr-FR" sz="1800" dirty="0"/>
              <a:t>Actualisation par trois approches épistémologiques contemporaines : transdisciplinarité, transpersonnel, humanités numériques</a:t>
            </a:r>
          </a:p>
          <a:p>
            <a:r>
              <a:rPr lang="fr-FR" sz="1800" dirty="0"/>
              <a:t>Synthèse : la métaphore « structure-temple »</a:t>
            </a:r>
          </a:p>
          <a:p>
            <a:r>
              <a:rPr lang="fr-FR" sz="1800" dirty="0"/>
              <a:t>Ses déclinaisons dans les domaines de l’éducation et de la formation</a:t>
            </a:r>
          </a:p>
          <a:p>
            <a:r>
              <a:rPr lang="fr-FR" sz="1800" dirty="0"/>
              <a:t>Un triple développement : personnel, professionnel et collectif, pour la conceptualisation d’une Pédagogie Intégrative, Implicative et Intentionnelle (P3i)</a:t>
            </a:r>
          </a:p>
          <a:p>
            <a:r>
              <a:rPr lang="fr-FR" sz="1800" dirty="0"/>
              <a:t>Utilisation dans les situations d’apprentissage des </a:t>
            </a:r>
            <a:r>
              <a:rPr lang="fr-FR" sz="1800" dirty="0" err="1"/>
              <a:t>TICe</a:t>
            </a:r>
            <a:endParaRPr lang="fr-FR" sz="1800" dirty="0"/>
          </a:p>
          <a:p>
            <a:r>
              <a:rPr lang="fr-FR" sz="1800" dirty="0"/>
              <a:t>Conclusion, ouverture et prolongement</a:t>
            </a:r>
          </a:p>
          <a:p>
            <a:endParaRPr lang="fr-FR" sz="1800" dirty="0"/>
          </a:p>
          <a:p>
            <a:endParaRPr lang="fr-FR" sz="1800" dirty="0"/>
          </a:p>
        </p:txBody>
      </p:sp>
      <p:sp>
        <p:nvSpPr>
          <p:cNvPr id="4" name="Espace réservé du numéro de diapositive 3"/>
          <p:cNvSpPr>
            <a:spLocks noGrp="1"/>
          </p:cNvSpPr>
          <p:nvPr>
            <p:ph type="sldNum" sz="quarter" idx="12"/>
          </p:nvPr>
        </p:nvSpPr>
        <p:spPr/>
        <p:txBody>
          <a:bodyPr/>
          <a:lstStyle/>
          <a:p>
            <a:fld id="{14DFA590-A7D2-3A4A-B396-26E1981FD743}" type="slidenum">
              <a:rPr lang="fr-FR" smtClean="0"/>
              <a:t>2</a:t>
            </a:fld>
            <a:endParaRPr lang="fr-FR"/>
          </a:p>
        </p:txBody>
      </p:sp>
      <p:sp>
        <p:nvSpPr>
          <p:cNvPr id="5" name="ZoneTexte 4"/>
          <p:cNvSpPr txBox="1"/>
          <p:nvPr/>
        </p:nvSpPr>
        <p:spPr>
          <a:xfrm>
            <a:off x="7426960" y="3596640"/>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19046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9900" y="314960"/>
            <a:ext cx="9064100" cy="3416320"/>
          </a:xfrm>
          <a:prstGeom prst="rect">
            <a:avLst/>
          </a:prstGeom>
          <a:noFill/>
        </p:spPr>
        <p:txBody>
          <a:bodyPr wrap="square" rtlCol="0">
            <a:spAutoFit/>
          </a:bodyPr>
          <a:lstStyle/>
          <a:p>
            <a:r>
              <a:rPr lang="fr-FR" sz="2400" b="1" dirty="0"/>
              <a:t>Motivation : les « décrochés » de l’éducation.</a:t>
            </a:r>
          </a:p>
          <a:p>
            <a:r>
              <a:rPr lang="fr-FR" sz="2400" dirty="0"/>
              <a:t>Des résultats décevants par rapport au 1er budget de la Nation (52% en 2018). Comment et pourquoi : un syndrome PDT ?</a:t>
            </a:r>
          </a:p>
          <a:p>
            <a:r>
              <a:rPr lang="fr-FR" sz="2400" i="1" dirty="0"/>
              <a:t>Pascal, Descartes, Taylor : rationalisme, réductionnisme, productivisme</a:t>
            </a:r>
            <a:endParaRPr lang="fr-FR" sz="2800" i="1" dirty="0"/>
          </a:p>
          <a:p>
            <a:endParaRPr lang="fr-FR" sz="2400" dirty="0"/>
          </a:p>
          <a:p>
            <a:endParaRPr lang="fr-FR" sz="2400" dirty="0"/>
          </a:p>
          <a:p>
            <a:endParaRPr lang="fr-FR" sz="2400" dirty="0"/>
          </a:p>
          <a:p>
            <a:endParaRPr lang="fr-FR" sz="2400" dirty="0"/>
          </a:p>
          <a:p>
            <a:endParaRPr lang="fr-FR" sz="2400" dirty="0"/>
          </a:p>
        </p:txBody>
      </p:sp>
      <p:pic>
        <p:nvPicPr>
          <p:cNvPr id="5" name="Image 4" descr="Capture d’écran 2016-04-10 à 16.02.01.jpg"/>
          <p:cNvPicPr/>
          <p:nvPr/>
        </p:nvPicPr>
        <p:blipFill rotWithShape="1">
          <a:blip r:embed="rId3"/>
          <a:srcRect t="8068"/>
          <a:stretch/>
        </p:blipFill>
        <p:spPr bwMode="auto">
          <a:xfrm>
            <a:off x="909318" y="1886028"/>
            <a:ext cx="7217646" cy="4188201"/>
          </a:xfrm>
          <a:prstGeom prst="rect">
            <a:avLst/>
          </a:prstGeom>
          <a:ln>
            <a:solidFill>
              <a:schemeClr val="tx1"/>
            </a:solidFill>
          </a:ln>
          <a:extLst>
            <a:ext uri="{53640926-AAD7-44D8-BBD7-CCE9431645EC}">
              <a14:shadowObscured xmlns:a14="http://schemas.microsoft.com/office/drawing/2010/main"/>
            </a:ext>
          </a:extLst>
        </p:spPr>
      </p:pic>
      <p:graphicFrame>
        <p:nvGraphicFramePr>
          <p:cNvPr id="4" name="Objet 3"/>
          <p:cNvGraphicFramePr>
            <a:graphicFrameLocks noChangeAspect="1"/>
          </p:cNvGraphicFramePr>
          <p:nvPr>
            <p:extLst>
              <p:ext uri="{D42A27DB-BD31-4B8C-83A1-F6EECF244321}">
                <p14:modId xmlns:p14="http://schemas.microsoft.com/office/powerpoint/2010/main" val="727653213"/>
              </p:ext>
            </p:extLst>
          </p:nvPr>
        </p:nvGraphicFramePr>
        <p:xfrm>
          <a:off x="396240" y="6502400"/>
          <a:ext cx="6197600" cy="355600"/>
        </p:xfrm>
        <a:graphic>
          <a:graphicData uri="http://schemas.openxmlformats.org/presentationml/2006/ole">
            <mc:AlternateContent xmlns:mc="http://schemas.openxmlformats.org/markup-compatibility/2006">
              <mc:Choice xmlns:v="urn:schemas-microsoft-com:vml" Requires="v">
                <p:oleObj name="Document" r:id="rId4" imgW="5969000" imgH="355600" progId="Word.Document.12">
                  <p:link updateAutomatic="1"/>
                </p:oleObj>
              </mc:Choice>
              <mc:Fallback>
                <p:oleObj name="Document" r:id="rId4" imgW="5969000" imgH="355600" progId="Word.Document.12">
                  <p:link updateAutomatic="1"/>
                  <p:pic>
                    <p:nvPicPr>
                      <p:cNvPr id="0" name=""/>
                      <p:cNvPicPr/>
                      <p:nvPr/>
                    </p:nvPicPr>
                    <p:blipFill>
                      <a:blip r:embed="rId5"/>
                      <a:stretch>
                        <a:fillRect/>
                      </a:stretch>
                    </p:blipFill>
                    <p:spPr>
                      <a:xfrm>
                        <a:off x="396240" y="6502400"/>
                        <a:ext cx="6197600" cy="355600"/>
                      </a:xfrm>
                      <a:prstGeom prst="rect">
                        <a:avLst/>
                      </a:prstGeom>
                    </p:spPr>
                  </p:pic>
                </p:oleObj>
              </mc:Fallback>
            </mc:AlternateContent>
          </a:graphicData>
        </a:graphic>
      </p:graphicFrame>
    </p:spTree>
    <p:extLst>
      <p:ext uri="{BB962C8B-B14F-4D97-AF65-F5344CB8AC3E}">
        <p14:creationId xmlns:p14="http://schemas.microsoft.com/office/powerpoint/2010/main" val="427743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546059AB-1986-0E45-B177-41B3EF9444A3}"/>
              </a:ext>
            </a:extLst>
          </p:cNvPr>
          <p:cNvPicPr>
            <a:picLocks noGrp="1" noChangeAspect="1"/>
          </p:cNvPicPr>
          <p:nvPr>
            <p:ph idx="1"/>
          </p:nvPr>
        </p:nvPicPr>
        <p:blipFill>
          <a:blip r:embed="rId3"/>
          <a:stretch>
            <a:fillRect/>
          </a:stretch>
        </p:blipFill>
        <p:spPr>
          <a:xfrm>
            <a:off x="707066" y="759296"/>
            <a:ext cx="7596509" cy="4628707"/>
          </a:xfrm>
        </p:spPr>
      </p:pic>
      <p:sp>
        <p:nvSpPr>
          <p:cNvPr id="4" name="Espace réservé du numéro de diapositive 3">
            <a:extLst>
              <a:ext uri="{FF2B5EF4-FFF2-40B4-BE49-F238E27FC236}">
                <a16:creationId xmlns:a16="http://schemas.microsoft.com/office/drawing/2014/main" id="{91DDCB0A-E530-CA4B-B72F-20B7F189570E}"/>
              </a:ext>
            </a:extLst>
          </p:cNvPr>
          <p:cNvSpPr>
            <a:spLocks noGrp="1"/>
          </p:cNvSpPr>
          <p:nvPr>
            <p:ph type="sldNum" sz="quarter" idx="12"/>
          </p:nvPr>
        </p:nvSpPr>
        <p:spPr/>
        <p:txBody>
          <a:bodyPr/>
          <a:lstStyle/>
          <a:p>
            <a:fld id="{14DFA590-A7D2-3A4A-B396-26E1981FD743}" type="slidenum">
              <a:rPr lang="fr-FR" smtClean="0"/>
              <a:t>4</a:t>
            </a:fld>
            <a:endParaRPr lang="fr-FR" dirty="0"/>
          </a:p>
        </p:txBody>
      </p:sp>
      <p:sp>
        <p:nvSpPr>
          <p:cNvPr id="7" name="ZoneTexte 6">
            <a:extLst>
              <a:ext uri="{FF2B5EF4-FFF2-40B4-BE49-F238E27FC236}">
                <a16:creationId xmlns:a16="http://schemas.microsoft.com/office/drawing/2014/main" id="{7C0BCDF7-A5EC-1B4A-8FD7-DCFE7FC995B3}"/>
              </a:ext>
            </a:extLst>
          </p:cNvPr>
          <p:cNvSpPr txBox="1"/>
          <p:nvPr/>
        </p:nvSpPr>
        <p:spPr>
          <a:xfrm>
            <a:off x="-1388" y="5668533"/>
            <a:ext cx="7414245" cy="553998"/>
          </a:xfrm>
          <a:prstGeom prst="rect">
            <a:avLst/>
          </a:prstGeom>
          <a:noFill/>
        </p:spPr>
        <p:txBody>
          <a:bodyPr wrap="square" rtlCol="0">
            <a:spAutoFit/>
          </a:bodyPr>
          <a:lstStyle/>
          <a:p>
            <a:r>
              <a:rPr lang="fr-FR" sz="1000" dirty="0"/>
              <a:t>Régnier, J.-C. (1998). Méthode naturelle et tâtonnement expérimental, dans Actes du congrès Freinet 1996. </a:t>
            </a:r>
            <a:r>
              <a:rPr lang="fr-FR" sz="1000" i="1" dirty="0"/>
              <a:t>Actes du congrès Freinet 1996.</a:t>
            </a:r>
            <a:r>
              <a:rPr lang="fr-FR" sz="1000" dirty="0"/>
              <a:t>, 312‑325. </a:t>
            </a:r>
            <a:r>
              <a:rPr lang="fr-FR" sz="1000" dirty="0">
                <a:hlinkClick r:id="rId4"/>
              </a:rPr>
              <a:t>https://hal.archives-ouvertes.fr/halshs-00402479/document</a:t>
            </a:r>
            <a:endParaRPr lang="fr-FR" sz="1000" dirty="0"/>
          </a:p>
          <a:p>
            <a:endParaRPr lang="fr-FR" sz="1000" dirty="0"/>
          </a:p>
        </p:txBody>
      </p:sp>
      <p:sp>
        <p:nvSpPr>
          <p:cNvPr id="8" name="Titre 1">
            <a:extLst>
              <a:ext uri="{FF2B5EF4-FFF2-40B4-BE49-F238E27FC236}">
                <a16:creationId xmlns:a16="http://schemas.microsoft.com/office/drawing/2014/main" id="{6015B8EE-2240-A04C-8E19-169EC75FADDE}"/>
              </a:ext>
            </a:extLst>
          </p:cNvPr>
          <p:cNvSpPr txBox="1">
            <a:spLocks/>
          </p:cNvSpPr>
          <p:nvPr/>
        </p:nvSpPr>
        <p:spPr>
          <a:xfrm>
            <a:off x="-18143" y="-77361"/>
            <a:ext cx="9162143"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600" dirty="0"/>
              <a:t>Mais d’abord, sait-on comment, quoi et pourquoi apprendre ? </a:t>
            </a:r>
          </a:p>
        </p:txBody>
      </p:sp>
      <p:sp>
        <p:nvSpPr>
          <p:cNvPr id="2" name="ZoneTexte 1">
            <a:extLst>
              <a:ext uri="{FF2B5EF4-FFF2-40B4-BE49-F238E27FC236}">
                <a16:creationId xmlns:a16="http://schemas.microsoft.com/office/drawing/2014/main" id="{9B7E0E3D-2192-6746-AA68-3E65D81D8584}"/>
              </a:ext>
            </a:extLst>
          </p:cNvPr>
          <p:cNvSpPr txBox="1"/>
          <p:nvPr/>
        </p:nvSpPr>
        <p:spPr>
          <a:xfrm>
            <a:off x="6125594" y="4247043"/>
            <a:ext cx="3018407" cy="1200329"/>
          </a:xfrm>
          <a:prstGeom prst="rect">
            <a:avLst/>
          </a:prstGeom>
          <a:solidFill>
            <a:schemeClr val="bg1"/>
          </a:solidFill>
        </p:spPr>
        <p:txBody>
          <a:bodyPr wrap="square" rtlCol="0">
            <a:spAutoFit/>
          </a:bodyPr>
          <a:lstStyle/>
          <a:p>
            <a:pPr algn="ctr"/>
            <a:r>
              <a:rPr lang="fr-FR" dirty="0">
                <a:solidFill>
                  <a:srgbClr val="FF0000"/>
                </a:solidFill>
              </a:rPr>
              <a:t>Pour entraîner la motivation :</a:t>
            </a:r>
          </a:p>
          <a:p>
            <a:pPr algn="ctr"/>
            <a:r>
              <a:rPr lang="fr-FR" dirty="0">
                <a:solidFill>
                  <a:srgbClr val="FF0000"/>
                </a:solidFill>
              </a:rPr>
              <a:t>° Ouvrir aux sens,</a:t>
            </a:r>
          </a:p>
          <a:p>
            <a:pPr algn="ctr"/>
            <a:r>
              <a:rPr lang="fr-FR" dirty="0">
                <a:solidFill>
                  <a:srgbClr val="FF0000"/>
                </a:solidFill>
              </a:rPr>
              <a:t>° S’intéresser au «</a:t>
            </a:r>
            <a:r>
              <a:rPr lang="fr-FR" dirty="0" err="1">
                <a:solidFill>
                  <a:srgbClr val="FF0000"/>
                </a:solidFill>
              </a:rPr>
              <a:t>sens-ible</a:t>
            </a:r>
            <a:r>
              <a:rPr lang="fr-FR" dirty="0">
                <a:solidFill>
                  <a:srgbClr val="FF0000"/>
                </a:solidFill>
              </a:rPr>
              <a:t>»,</a:t>
            </a:r>
          </a:p>
          <a:p>
            <a:pPr algn="ctr"/>
            <a:r>
              <a:rPr lang="fr-FR" dirty="0">
                <a:solidFill>
                  <a:srgbClr val="FF0000"/>
                </a:solidFill>
              </a:rPr>
              <a:t>° À la «vie de l’esprit» ?</a:t>
            </a:r>
          </a:p>
        </p:txBody>
      </p:sp>
      <p:sp>
        <p:nvSpPr>
          <p:cNvPr id="5" name="Rectangle 4">
            <a:extLst>
              <a:ext uri="{FF2B5EF4-FFF2-40B4-BE49-F238E27FC236}">
                <a16:creationId xmlns:a16="http://schemas.microsoft.com/office/drawing/2014/main" id="{4EDA0CAE-2952-8341-9849-BBDF33F68951}"/>
              </a:ext>
            </a:extLst>
          </p:cNvPr>
          <p:cNvSpPr/>
          <p:nvPr/>
        </p:nvSpPr>
        <p:spPr>
          <a:xfrm>
            <a:off x="1846555" y="4847208"/>
            <a:ext cx="1171853" cy="443883"/>
          </a:xfrm>
          <a:prstGeom prst="rect">
            <a:avLst/>
          </a:prstGeom>
          <a:solidFill>
            <a:srgbClr val="FFFF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C6DABDEF-86FA-134F-B30E-FCFD1E6E0250}"/>
              </a:ext>
            </a:extLst>
          </p:cNvPr>
          <p:cNvSpPr/>
          <p:nvPr/>
        </p:nvSpPr>
        <p:spPr>
          <a:xfrm>
            <a:off x="3915053" y="3889899"/>
            <a:ext cx="1180536" cy="443883"/>
          </a:xfrm>
          <a:prstGeom prst="rect">
            <a:avLst/>
          </a:prstGeom>
          <a:solidFill>
            <a:srgbClr val="FFFF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ED423FB2-DB74-454A-9681-1FCEEE78062D}"/>
              </a:ext>
            </a:extLst>
          </p:cNvPr>
          <p:cNvSpPr/>
          <p:nvPr/>
        </p:nvSpPr>
        <p:spPr>
          <a:xfrm>
            <a:off x="4435371" y="5388003"/>
            <a:ext cx="1171853" cy="443883"/>
          </a:xfrm>
          <a:prstGeom prst="rect">
            <a:avLst/>
          </a:prstGeom>
          <a:solidFill>
            <a:srgbClr val="FFFF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77123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490ED0-320E-87DD-5065-FB4C758B0CF1}"/>
              </a:ext>
            </a:extLst>
          </p:cNvPr>
          <p:cNvSpPr>
            <a:spLocks noGrp="1"/>
          </p:cNvSpPr>
          <p:nvPr>
            <p:ph type="title"/>
          </p:nvPr>
        </p:nvSpPr>
        <p:spPr>
          <a:xfrm>
            <a:off x="503856" y="414595"/>
            <a:ext cx="8406880" cy="1264914"/>
          </a:xfrm>
        </p:spPr>
        <p:txBody>
          <a:bodyPr>
            <a:noAutofit/>
          </a:bodyPr>
          <a:lstStyle/>
          <a:p>
            <a:r>
              <a:rPr lang="fr-FR" sz="2000" b="1" dirty="0"/>
              <a:t>Un cadre historique de références issues des années 1920: les techniques de la pédagogie de l’École moderne – Pédagogie Freinet</a:t>
            </a:r>
          </a:p>
        </p:txBody>
      </p:sp>
      <p:sp>
        <p:nvSpPr>
          <p:cNvPr id="3" name="Espace réservé du contenu 2">
            <a:extLst>
              <a:ext uri="{FF2B5EF4-FFF2-40B4-BE49-F238E27FC236}">
                <a16:creationId xmlns:a16="http://schemas.microsoft.com/office/drawing/2014/main" id="{761A4559-0080-36DA-11FB-D91C337FC2DE}"/>
              </a:ext>
            </a:extLst>
          </p:cNvPr>
          <p:cNvSpPr>
            <a:spLocks noGrp="1"/>
          </p:cNvSpPr>
          <p:nvPr>
            <p:ph idx="1"/>
          </p:nvPr>
        </p:nvSpPr>
        <p:spPr>
          <a:xfrm>
            <a:off x="335902" y="2150707"/>
            <a:ext cx="8229600" cy="3027784"/>
          </a:xfrm>
        </p:spPr>
        <p:txBody>
          <a:bodyPr>
            <a:normAutofit/>
          </a:bodyPr>
          <a:lstStyle/>
          <a:p>
            <a:pPr algn="just"/>
            <a:r>
              <a:rPr lang="fr-FR" dirty="0"/>
              <a:t>Apports et limites des pratiques développées par Elise et Célestin Freinet  : initiateurs (1920) ayant entraîné des mouvements coopératifs en France: ICEM et à l’échelle internationale: FIMEM</a:t>
            </a:r>
          </a:p>
          <a:p>
            <a:pPr algn="just"/>
            <a:r>
              <a:rPr lang="fr-FR" dirty="0"/>
              <a:t>Techniques historiques: Imprimerie, Journal scolaire, Cinéma scolaire [CEL], Texte libre, Libre Recherche mathématique, Organisation et gestion coopérative de la classe, …</a:t>
            </a:r>
          </a:p>
        </p:txBody>
      </p:sp>
      <p:sp>
        <p:nvSpPr>
          <p:cNvPr id="5" name="Espace réservé du numéro de diapositive 3">
            <a:extLst>
              <a:ext uri="{FF2B5EF4-FFF2-40B4-BE49-F238E27FC236}">
                <a16:creationId xmlns:a16="http://schemas.microsoft.com/office/drawing/2014/main" id="{1E174D9A-1605-4273-A195-6D19C58535E0}"/>
              </a:ext>
            </a:extLst>
          </p:cNvPr>
          <p:cNvSpPr>
            <a:spLocks noGrp="1"/>
          </p:cNvSpPr>
          <p:nvPr>
            <p:ph type="sldNum" sz="quarter" idx="12"/>
          </p:nvPr>
        </p:nvSpPr>
        <p:spPr>
          <a:xfrm>
            <a:off x="487725" y="1536091"/>
            <a:ext cx="795746" cy="503578"/>
          </a:xfrm>
        </p:spPr>
        <p:txBody>
          <a:bodyPr/>
          <a:lstStyle/>
          <a:p>
            <a:fld id="{14DFA590-A7D2-3A4A-B396-26E1981FD743}" type="slidenum">
              <a:rPr lang="fr-FR" smtClean="0"/>
              <a:t>5</a:t>
            </a:fld>
            <a:endParaRPr lang="fr-FR" dirty="0"/>
          </a:p>
        </p:txBody>
      </p:sp>
    </p:spTree>
    <p:extLst>
      <p:ext uri="{BB962C8B-B14F-4D97-AF65-F5344CB8AC3E}">
        <p14:creationId xmlns:p14="http://schemas.microsoft.com/office/powerpoint/2010/main" val="171425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 descr="LE TIERS.jpg"/>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a:stretch>
            <a:fillRect/>
          </a:stretch>
        </p:blipFill>
        <p:spPr bwMode="auto">
          <a:xfrm>
            <a:off x="-38100" y="0"/>
            <a:ext cx="9182100" cy="6858000"/>
          </a:xfrm>
          <a:prstGeom prst="rect">
            <a:avLst/>
          </a:prstGeom>
          <a:noFill/>
          <a:ln w="9525">
            <a:noFill/>
            <a:miter lim="800000"/>
            <a:headEnd/>
            <a:tailEnd/>
          </a:ln>
        </p:spPr>
      </p:pic>
      <p:sp>
        <p:nvSpPr>
          <p:cNvPr id="4" name="ZoneTexte 3"/>
          <p:cNvSpPr txBox="1"/>
          <p:nvPr/>
        </p:nvSpPr>
        <p:spPr>
          <a:xfrm>
            <a:off x="228600" y="152400"/>
            <a:ext cx="2728331" cy="369332"/>
          </a:xfrm>
          <a:prstGeom prst="rect">
            <a:avLst/>
          </a:prstGeom>
          <a:noFill/>
        </p:spPr>
        <p:txBody>
          <a:bodyPr wrap="none" rtlCol="0">
            <a:spAutoFit/>
          </a:bodyPr>
          <a:lstStyle/>
          <a:p>
            <a:r>
              <a:rPr lang="fr-FR" dirty="0"/>
              <a:t>Les niveaux de réalité</a:t>
            </a:r>
          </a:p>
        </p:txBody>
      </p:sp>
      <p:pic>
        <p:nvPicPr>
          <p:cNvPr id="6" name="Image 5"/>
          <p:cNvPicPr>
            <a:picLocks noChangeAspect="1"/>
          </p:cNvPicPr>
          <p:nvPr/>
        </p:nvPicPr>
        <p:blipFill>
          <a:blip r:embed="rId5"/>
          <a:stretch>
            <a:fillRect/>
          </a:stretch>
        </p:blipFill>
        <p:spPr>
          <a:xfrm rot="20041106">
            <a:off x="931756" y="3821766"/>
            <a:ext cx="1121618" cy="3121025"/>
          </a:xfrm>
          <a:prstGeom prst="rect">
            <a:avLst/>
          </a:prstGeom>
        </p:spPr>
      </p:pic>
      <p:pic>
        <p:nvPicPr>
          <p:cNvPr id="7" name="Image 6"/>
          <p:cNvPicPr>
            <a:picLocks noChangeAspect="1"/>
          </p:cNvPicPr>
          <p:nvPr/>
        </p:nvPicPr>
        <p:blipFill>
          <a:blip r:embed="rId6"/>
          <a:stretch>
            <a:fillRect/>
          </a:stretch>
        </p:blipFill>
        <p:spPr>
          <a:xfrm rot="1935635">
            <a:off x="6629400" y="3684264"/>
            <a:ext cx="1858963" cy="3120620"/>
          </a:xfrm>
          <a:prstGeom prst="rect">
            <a:avLst/>
          </a:prstGeom>
        </p:spPr>
      </p:pic>
      <p:sp>
        <p:nvSpPr>
          <p:cNvPr id="8" name="ZoneTexte 7"/>
          <p:cNvSpPr txBox="1"/>
          <p:nvPr/>
        </p:nvSpPr>
        <p:spPr>
          <a:xfrm>
            <a:off x="3962400" y="5410200"/>
            <a:ext cx="1340519" cy="369332"/>
          </a:xfrm>
          <a:prstGeom prst="rect">
            <a:avLst/>
          </a:prstGeom>
          <a:noFill/>
        </p:spPr>
        <p:txBody>
          <a:bodyPr wrap="none" rtlCol="0">
            <a:spAutoFit/>
          </a:bodyPr>
          <a:lstStyle/>
          <a:p>
            <a:r>
              <a:rPr lang="fr-FR" dirty="0"/>
              <a:t>VERSUS ?</a:t>
            </a:r>
          </a:p>
        </p:txBody>
      </p:sp>
      <p:sp>
        <p:nvSpPr>
          <p:cNvPr id="9" name="Espace réservé du numéro de diapositive 8"/>
          <p:cNvSpPr>
            <a:spLocks noGrp="1"/>
          </p:cNvSpPr>
          <p:nvPr>
            <p:ph type="sldNum" idx="11"/>
          </p:nvPr>
        </p:nvSpPr>
        <p:spPr/>
        <p:txBody>
          <a:bodyPr/>
          <a:lstStyle/>
          <a:p>
            <a:pPr>
              <a:defRPr/>
            </a:pPr>
            <a:fld id="{D7419ED2-79AC-C74A-ADA8-33EFED5183DF}" type="slidenum">
              <a:rPr lang="fr-FR" smtClean="0"/>
              <a:pPr>
                <a:defRPr/>
              </a:pPr>
              <a:t>6</a:t>
            </a:fld>
            <a:endParaRPr lang="fr-FR"/>
          </a:p>
        </p:txBody>
      </p:sp>
      <p:pic>
        <p:nvPicPr>
          <p:cNvPr id="13" name="Image 12"/>
          <p:cNvPicPr>
            <a:picLocks noChangeAspect="1"/>
          </p:cNvPicPr>
          <p:nvPr/>
        </p:nvPicPr>
        <p:blipFill>
          <a:blip r:embed="rId5"/>
          <a:stretch>
            <a:fillRect/>
          </a:stretch>
        </p:blipFill>
        <p:spPr>
          <a:xfrm rot="20041106">
            <a:off x="931756" y="3821766"/>
            <a:ext cx="1121618" cy="3121025"/>
          </a:xfrm>
          <a:prstGeom prst="rect">
            <a:avLst/>
          </a:prstGeom>
        </p:spPr>
      </p:pic>
      <p:pic>
        <p:nvPicPr>
          <p:cNvPr id="14" name="Image 13"/>
          <p:cNvPicPr>
            <a:picLocks noChangeAspect="1"/>
          </p:cNvPicPr>
          <p:nvPr/>
        </p:nvPicPr>
        <p:blipFill>
          <a:blip r:embed="rId6"/>
          <a:stretch>
            <a:fillRect/>
          </a:stretch>
        </p:blipFill>
        <p:spPr>
          <a:xfrm rot="1935635">
            <a:off x="6629400" y="3684264"/>
            <a:ext cx="1858963" cy="3120620"/>
          </a:xfrm>
          <a:prstGeom prst="rect">
            <a:avLst/>
          </a:prstGeom>
        </p:spPr>
      </p:pic>
      <p:sp>
        <p:nvSpPr>
          <p:cNvPr id="16" name="Espace réservé du numéro de diapositive 8"/>
          <p:cNvSpPr txBox="1">
            <a:spLocks/>
          </p:cNvSpPr>
          <p:nvPr/>
        </p:nvSpPr>
        <p:spPr bwMode="auto">
          <a:xfrm>
            <a:off x="6553200" y="6356350"/>
            <a:ext cx="2132013" cy="363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fr-FR"/>
            </a:defPPr>
            <a:lvl1pPr algn="r" rtl="0" eaLnBrk="0" fontAlgn="base" hangingPunct="0">
              <a:spcBef>
                <a:spcPct val="0"/>
              </a:spcBef>
              <a:spcAft>
                <a:spcPct val="0"/>
              </a:spcAft>
              <a:defRPr sz="1400" kern="1200">
                <a:solidFill>
                  <a:schemeClr val="tx1"/>
                </a:solidFill>
                <a:latin typeface="Trebuchet MS"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7419ED2-79AC-C74A-ADA8-33EFED5183DF}" type="slidenum">
              <a:rPr lang="fr-FR" smtClean="0"/>
              <a:pPr>
                <a:defRPr/>
              </a:pPr>
              <a:t>6</a:t>
            </a:fld>
            <a:endParaRPr lang="fr-FR"/>
          </a:p>
        </p:txBody>
      </p:sp>
      <p:sp>
        <p:nvSpPr>
          <p:cNvPr id="21" name="Flèche vers la droite 20"/>
          <p:cNvSpPr/>
          <p:nvPr/>
        </p:nvSpPr>
        <p:spPr>
          <a:xfrm rot="11788531">
            <a:off x="6011543" y="3933846"/>
            <a:ext cx="1981200" cy="228600"/>
          </a:xfrm>
          <a:prstGeom prst="rightArrow">
            <a:avLst/>
          </a:prstGeom>
          <a:solidFill>
            <a:schemeClr val="accent6">
              <a:lumMod val="40000"/>
              <a:lumOff val="60000"/>
            </a:schemeClr>
          </a:solidFill>
          <a:ln>
            <a:solidFill>
              <a:srgbClr val="BBE0E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 name="Flèche vers la droite 21"/>
          <p:cNvSpPr/>
          <p:nvPr/>
        </p:nvSpPr>
        <p:spPr>
          <a:xfrm rot="20579907">
            <a:off x="1524000" y="3962400"/>
            <a:ext cx="1981200" cy="228600"/>
          </a:xfrm>
          <a:prstGeom prst="rightArrow">
            <a:avLst/>
          </a:prstGeom>
          <a:solidFill>
            <a:schemeClr val="accent6">
              <a:lumMod val="40000"/>
              <a:lumOff val="60000"/>
            </a:schemeClr>
          </a:solidFill>
          <a:ln>
            <a:solidFill>
              <a:srgbClr val="BBE0E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3" name="Flèche vers la droite 22"/>
          <p:cNvSpPr/>
          <p:nvPr/>
        </p:nvSpPr>
        <p:spPr>
          <a:xfrm rot="19433544">
            <a:off x="5804246" y="2798325"/>
            <a:ext cx="932419" cy="228600"/>
          </a:xfrm>
          <a:prstGeom prst="rightArrow">
            <a:avLst/>
          </a:prstGeom>
          <a:solidFill>
            <a:schemeClr val="accent6">
              <a:lumMod val="40000"/>
              <a:lumOff val="60000"/>
            </a:schemeClr>
          </a:solidFill>
          <a:ln>
            <a:solidFill>
              <a:srgbClr val="BBE0E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4" name="Flèche vers la droite 23"/>
          <p:cNvSpPr/>
          <p:nvPr/>
        </p:nvSpPr>
        <p:spPr>
          <a:xfrm rot="11788531">
            <a:off x="2600599" y="2666128"/>
            <a:ext cx="1101683" cy="228600"/>
          </a:xfrm>
          <a:prstGeom prst="rightArrow">
            <a:avLst/>
          </a:prstGeom>
          <a:solidFill>
            <a:schemeClr val="accent6">
              <a:lumMod val="40000"/>
              <a:lumOff val="60000"/>
            </a:schemeClr>
          </a:solidFill>
          <a:ln>
            <a:solidFill>
              <a:srgbClr val="BBE0E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Rectangle 1"/>
          <p:cNvSpPr/>
          <p:nvPr/>
        </p:nvSpPr>
        <p:spPr>
          <a:xfrm>
            <a:off x="365760" y="203815"/>
            <a:ext cx="7863840" cy="1477328"/>
          </a:xfrm>
          <a:prstGeom prst="rect">
            <a:avLst/>
          </a:prstGeom>
        </p:spPr>
        <p:txBody>
          <a:bodyPr wrap="square">
            <a:spAutoFit/>
          </a:bodyPr>
          <a:lstStyle/>
          <a:p>
            <a:r>
              <a:rPr lang="fr-FR" b="1" dirty="0">
                <a:solidFill>
                  <a:schemeClr val="bg1"/>
                </a:solidFill>
              </a:rPr>
              <a:t>ACTUALISATION DE LA PÉDAGOGIE ET DES TECHNIQUES DE FREINET</a:t>
            </a:r>
          </a:p>
          <a:p>
            <a:endParaRPr lang="fr-FR" b="1" dirty="0">
              <a:solidFill>
                <a:schemeClr val="bg1"/>
              </a:solidFill>
            </a:endParaRPr>
          </a:p>
          <a:p>
            <a:r>
              <a:rPr lang="fr-FR" b="1" dirty="0">
                <a:solidFill>
                  <a:schemeClr val="bg1"/>
                </a:solidFill>
              </a:rPr>
              <a:t>Apport épistémologique 1 : La</a:t>
            </a:r>
            <a:r>
              <a:rPr lang="fr-FR" dirty="0">
                <a:solidFill>
                  <a:schemeClr val="bg1"/>
                </a:solidFill>
              </a:rPr>
              <a:t> </a:t>
            </a:r>
            <a:r>
              <a:rPr lang="fr-FR" b="1" dirty="0">
                <a:solidFill>
                  <a:schemeClr val="bg1"/>
                </a:solidFill>
              </a:rPr>
              <a:t>Transdisciplinarité (Basarab </a:t>
            </a:r>
            <a:r>
              <a:rPr lang="fr-FR" b="1" dirty="0" err="1">
                <a:solidFill>
                  <a:schemeClr val="bg1"/>
                </a:solidFill>
              </a:rPr>
              <a:t>Nicolescu</a:t>
            </a:r>
            <a:r>
              <a:rPr lang="fr-FR" b="1" dirty="0">
                <a:solidFill>
                  <a:schemeClr val="bg1"/>
                </a:solidFill>
              </a:rPr>
              <a:t>) (et la complexité de Morin)</a:t>
            </a:r>
            <a:r>
              <a:rPr lang="fr-FR" dirty="0">
                <a:solidFill>
                  <a:schemeClr val="bg1"/>
                </a:solidFill>
              </a:rPr>
              <a:t>.</a:t>
            </a:r>
            <a:br>
              <a:rPr lang="fr-FR" dirty="0">
                <a:solidFill>
                  <a:schemeClr val="bg1"/>
                </a:solidFill>
              </a:rPr>
            </a:br>
            <a:r>
              <a:rPr lang="fr-FR" dirty="0">
                <a:solidFill>
                  <a:schemeClr val="bg1"/>
                </a:solidFill>
              </a:rPr>
              <a:t>Axiome du tiers inclus (</a:t>
            </a:r>
            <a:r>
              <a:rPr lang="fr-FR" dirty="0">
                <a:solidFill>
                  <a:srgbClr val="FFFFFF"/>
                </a:solidFill>
              </a:rPr>
              <a:t>Stéphane </a:t>
            </a:r>
            <a:r>
              <a:rPr lang="fr-FR" dirty="0">
                <a:solidFill>
                  <a:schemeClr val="bg1"/>
                </a:solidFill>
              </a:rPr>
              <a:t>Lupasco)</a:t>
            </a:r>
          </a:p>
        </p:txBody>
      </p:sp>
    </p:spTree>
    <p:extLst>
      <p:ext uri="{BB962C8B-B14F-4D97-AF65-F5344CB8AC3E}">
        <p14:creationId xmlns:p14="http://schemas.microsoft.com/office/powerpoint/2010/main" val="4288808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3471" y="835392"/>
            <a:ext cx="6270171" cy="646331"/>
          </a:xfrm>
        </p:spPr>
        <p:txBody>
          <a:bodyPr>
            <a:noAutofit/>
          </a:bodyPr>
          <a:lstStyle/>
          <a:p>
            <a:r>
              <a:rPr lang="fr-FR" sz="2400" dirty="0"/>
              <a:t>De la pyramide des besoins de Maslow à l’escalier des valeurs</a:t>
            </a:r>
          </a:p>
        </p:txBody>
      </p:sp>
      <p:sp>
        <p:nvSpPr>
          <p:cNvPr id="4" name="Espace réservé du numéro de diapositive 3"/>
          <p:cNvSpPr>
            <a:spLocks noGrp="1"/>
          </p:cNvSpPr>
          <p:nvPr>
            <p:ph type="sldNum" sz="quarter" idx="12"/>
          </p:nvPr>
        </p:nvSpPr>
        <p:spPr>
          <a:xfrm>
            <a:off x="487725" y="1427658"/>
            <a:ext cx="795746" cy="503578"/>
          </a:xfrm>
        </p:spPr>
        <p:txBody>
          <a:bodyPr/>
          <a:lstStyle/>
          <a:p>
            <a:fld id="{14DFA590-A7D2-3A4A-B396-26E1981FD743}" type="slidenum">
              <a:rPr lang="fr-FR" smtClean="0"/>
              <a:t>7</a:t>
            </a:fld>
            <a:endParaRPr lang="fr-FR" dirty="0"/>
          </a:p>
        </p:txBody>
      </p:sp>
      <p:graphicFrame>
        <p:nvGraphicFramePr>
          <p:cNvPr id="5" name="Objet 4"/>
          <p:cNvGraphicFramePr>
            <a:graphicFrameLocks noChangeAspect="1"/>
          </p:cNvGraphicFramePr>
          <p:nvPr>
            <p:extLst>
              <p:ext uri="{D42A27DB-BD31-4B8C-83A1-F6EECF244321}">
                <p14:modId xmlns:p14="http://schemas.microsoft.com/office/powerpoint/2010/main" val="1830189785"/>
              </p:ext>
            </p:extLst>
          </p:nvPr>
        </p:nvGraphicFramePr>
        <p:xfrm>
          <a:off x="600832" y="1931236"/>
          <a:ext cx="7942335" cy="4158343"/>
        </p:xfrm>
        <a:graphic>
          <a:graphicData uri="http://schemas.openxmlformats.org/presentationml/2006/ole">
            <mc:AlternateContent xmlns:mc="http://schemas.openxmlformats.org/markup-compatibility/2006">
              <mc:Choice xmlns:v="urn:schemas-microsoft-com:vml" Requires="v">
                <p:oleObj name="Document" r:id="rId3" imgW="5969000" imgH="2578100" progId="Word.Document.12">
                  <p:link updateAutomatic="1"/>
                </p:oleObj>
              </mc:Choice>
              <mc:Fallback>
                <p:oleObj name="Document" r:id="rId3" imgW="5969000" imgH="2578100" progId="Word.Document.12">
                  <p:link updateAutomatic="1"/>
                  <p:pic>
                    <p:nvPicPr>
                      <p:cNvPr id="0" name=""/>
                      <p:cNvPicPr/>
                      <p:nvPr/>
                    </p:nvPicPr>
                    <p:blipFill>
                      <a:blip r:embed="rId4"/>
                      <a:stretch>
                        <a:fillRect/>
                      </a:stretch>
                    </p:blipFill>
                    <p:spPr>
                      <a:xfrm>
                        <a:off x="600832" y="1931236"/>
                        <a:ext cx="7942335" cy="4158343"/>
                      </a:xfrm>
                      <a:prstGeom prst="rect">
                        <a:avLst/>
                      </a:prstGeom>
                    </p:spPr>
                  </p:pic>
                </p:oleObj>
              </mc:Fallback>
            </mc:AlternateContent>
          </a:graphicData>
        </a:graphic>
      </p:graphicFrame>
      <p:sp>
        <p:nvSpPr>
          <p:cNvPr id="9" name="ZoneTexte 8"/>
          <p:cNvSpPr txBox="1"/>
          <p:nvPr/>
        </p:nvSpPr>
        <p:spPr>
          <a:xfrm>
            <a:off x="30480" y="294640"/>
            <a:ext cx="9113520" cy="646331"/>
          </a:xfrm>
          <a:prstGeom prst="rect">
            <a:avLst/>
          </a:prstGeom>
          <a:noFill/>
        </p:spPr>
        <p:txBody>
          <a:bodyPr wrap="square" rtlCol="0">
            <a:spAutoFit/>
          </a:bodyPr>
          <a:lstStyle/>
          <a:p>
            <a:r>
              <a:rPr lang="fr-FR" b="1" dirty="0"/>
              <a:t>Apport épistémologique 2 : </a:t>
            </a:r>
            <a:r>
              <a:rPr lang="fr-FR" b="1" dirty="0">
                <a:solidFill>
                  <a:srgbClr val="00B050"/>
                </a:solidFill>
              </a:rPr>
              <a:t>la psychologie transpersonnelle</a:t>
            </a:r>
            <a:r>
              <a:rPr lang="fr-FR" dirty="0"/>
              <a:t>, Marc-Alain Descamps (Paris 5)</a:t>
            </a:r>
          </a:p>
        </p:txBody>
      </p:sp>
    </p:spTree>
    <p:extLst>
      <p:ext uri="{BB962C8B-B14F-4D97-AF65-F5344CB8AC3E}">
        <p14:creationId xmlns:p14="http://schemas.microsoft.com/office/powerpoint/2010/main" val="2531057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5388" y="1093858"/>
            <a:ext cx="6596743" cy="744050"/>
          </a:xfrm>
        </p:spPr>
        <p:txBody>
          <a:bodyPr>
            <a:noAutofit/>
          </a:bodyPr>
          <a:lstStyle/>
          <a:p>
            <a:r>
              <a:rPr lang="fr-FR" sz="3600" dirty="0">
                <a:solidFill>
                  <a:schemeClr val="accent4"/>
                </a:solidFill>
              </a:rPr>
              <a:t>La </a:t>
            </a:r>
            <a:r>
              <a:rPr lang="fr-FR" sz="3600" dirty="0" err="1">
                <a:solidFill>
                  <a:schemeClr val="accent4"/>
                </a:solidFill>
              </a:rPr>
              <a:t>technontologie</a:t>
            </a:r>
            <a:r>
              <a:rPr lang="fr-FR" sz="3600" dirty="0">
                <a:solidFill>
                  <a:schemeClr val="accent4"/>
                </a:solidFill>
              </a:rPr>
              <a:t> (1/2)</a:t>
            </a:r>
          </a:p>
        </p:txBody>
      </p:sp>
      <p:sp>
        <p:nvSpPr>
          <p:cNvPr id="3" name="Espace réservé du contenu 2"/>
          <p:cNvSpPr>
            <a:spLocks noGrp="1"/>
          </p:cNvSpPr>
          <p:nvPr>
            <p:ph idx="1"/>
          </p:nvPr>
        </p:nvSpPr>
        <p:spPr>
          <a:xfrm>
            <a:off x="394329" y="1951885"/>
            <a:ext cx="8453120" cy="4117366"/>
          </a:xfrm>
        </p:spPr>
        <p:txBody>
          <a:bodyPr>
            <a:noAutofit/>
          </a:bodyPr>
          <a:lstStyle/>
          <a:p>
            <a:pPr marL="0" indent="0">
              <a:buNone/>
            </a:pPr>
            <a:r>
              <a:rPr lang="fr-FR" dirty="0"/>
              <a:t>Nous disons que les dispositifs technologiques qui impactent les dimensions ontologiques (</a:t>
            </a:r>
            <a:r>
              <a:rPr lang="fr-FR" dirty="0" err="1"/>
              <a:t>ie</a:t>
            </a:r>
            <a:r>
              <a:rPr lang="fr-FR" dirty="0"/>
              <a:t>. </a:t>
            </a:r>
            <a:r>
              <a:rPr lang="fr-FR" dirty="0" err="1"/>
              <a:t>Posthuman</a:t>
            </a:r>
            <a:r>
              <a:rPr lang="fr-FR" dirty="0"/>
              <a:t> </a:t>
            </a:r>
            <a:r>
              <a:rPr lang="fr-FR" dirty="0" err="1"/>
              <a:t>capacity</a:t>
            </a:r>
            <a:r>
              <a:rPr lang="fr-FR" dirty="0"/>
              <a:t>, </a:t>
            </a:r>
            <a:r>
              <a:rPr lang="fr-FR" dirty="0" err="1"/>
              <a:t>Bostrom</a:t>
            </a:r>
            <a:r>
              <a:rPr lang="fr-FR" dirty="0"/>
              <a:t>) sont un domaine d’étude que nous appelons « technontologie ».</a:t>
            </a:r>
          </a:p>
          <a:p>
            <a:pPr marL="0" indent="0">
              <a:buNone/>
            </a:pPr>
            <a:r>
              <a:rPr lang="fr-FR" dirty="0"/>
              <a:t>Nous la définissons comme suit. La </a:t>
            </a:r>
            <a:r>
              <a:rPr lang="fr-FR" dirty="0" err="1"/>
              <a:t>technontologie</a:t>
            </a:r>
            <a:r>
              <a:rPr lang="fr-FR" dirty="0"/>
              <a:t> est :</a:t>
            </a:r>
          </a:p>
          <a:p>
            <a:pPr marL="0" indent="0">
              <a:lnSpc>
                <a:spcPct val="100000"/>
              </a:lnSpc>
              <a:buNone/>
            </a:pPr>
            <a:r>
              <a:rPr lang="fr-FR" dirty="0"/>
              <a:t>- l’ensemble des dispositifs artificiels de tout type en lien avec les </a:t>
            </a:r>
            <a:r>
              <a:rPr lang="fr-FR" dirty="0" err="1"/>
              <a:t>corporéïtés</a:t>
            </a:r>
            <a:r>
              <a:rPr lang="fr-FR" dirty="0"/>
              <a:t> de toute nature (</a:t>
            </a:r>
            <a:r>
              <a:rPr lang="fr-FR" dirty="0" err="1"/>
              <a:t>bio-physique</a:t>
            </a:r>
            <a:r>
              <a:rPr lang="fr-FR" dirty="0"/>
              <a:t>, psycho-émotionnelle, </a:t>
            </a:r>
            <a:r>
              <a:rPr lang="fr-FR" dirty="0" err="1"/>
              <a:t>neuro-cognitive</a:t>
            </a:r>
            <a:r>
              <a:rPr lang="fr-FR" dirty="0"/>
              <a:t>),</a:t>
            </a:r>
          </a:p>
          <a:p>
            <a:pPr marL="0" indent="0">
              <a:lnSpc>
                <a:spcPct val="100000"/>
              </a:lnSpc>
              <a:buNone/>
            </a:pPr>
            <a:r>
              <a:rPr lang="fr-FR" dirty="0"/>
              <a:t>- qui engendrent en contexte individuel ou collectif par rapprochement, mise en relation proche ou lointaine, juxtaposition ou interpénétration d’environnements humains et d’environnements non-humains,</a:t>
            </a:r>
          </a:p>
          <a:p>
            <a:pPr marL="0" indent="0">
              <a:buNone/>
            </a:pPr>
            <a:endParaRPr lang="fr-FR" b="1" dirty="0"/>
          </a:p>
          <a:p>
            <a:pPr marL="0" indent="0">
              <a:buNone/>
            </a:pPr>
            <a:r>
              <a:rPr lang="fr-FR" b="1" dirty="0"/>
              <a:t>-</a:t>
            </a:r>
            <a:endParaRPr lang="fr-FR" dirty="0"/>
          </a:p>
        </p:txBody>
      </p:sp>
      <p:sp>
        <p:nvSpPr>
          <p:cNvPr id="4" name="Espace réservé du numéro de diapositive 3"/>
          <p:cNvSpPr>
            <a:spLocks noGrp="1"/>
          </p:cNvSpPr>
          <p:nvPr>
            <p:ph type="sldNum" sz="quarter" idx="12"/>
          </p:nvPr>
        </p:nvSpPr>
        <p:spPr/>
        <p:txBody>
          <a:bodyPr/>
          <a:lstStyle/>
          <a:p>
            <a:fld id="{14DFA590-A7D2-3A4A-B396-26E1981FD743}" type="slidenum">
              <a:rPr lang="fr-FR" smtClean="0"/>
              <a:t>8</a:t>
            </a:fld>
            <a:endParaRPr lang="fr-FR" dirty="0"/>
          </a:p>
        </p:txBody>
      </p:sp>
      <p:sp>
        <p:nvSpPr>
          <p:cNvPr id="5" name="ZoneTexte 4"/>
          <p:cNvSpPr txBox="1"/>
          <p:nvPr/>
        </p:nvSpPr>
        <p:spPr>
          <a:xfrm>
            <a:off x="167951" y="159863"/>
            <a:ext cx="5415072" cy="923330"/>
          </a:xfrm>
          <a:prstGeom prst="rect">
            <a:avLst/>
          </a:prstGeom>
          <a:noFill/>
        </p:spPr>
        <p:txBody>
          <a:bodyPr wrap="none" rtlCol="0">
            <a:spAutoFit/>
          </a:bodyPr>
          <a:lstStyle/>
          <a:p>
            <a:r>
              <a:rPr lang="fr-FR" b="1" dirty="0"/>
              <a:t>Apport épistémologique 3 </a:t>
            </a:r>
            <a:r>
              <a:rPr lang="fr-FR" dirty="0"/>
              <a:t>: </a:t>
            </a:r>
            <a:r>
              <a:rPr lang="fr-FR" b="1" dirty="0">
                <a:solidFill>
                  <a:srgbClr val="00B050"/>
                </a:solidFill>
              </a:rPr>
              <a:t>les Humanités Numériques</a:t>
            </a:r>
          </a:p>
          <a:p>
            <a:r>
              <a:rPr lang="fr-FR" b="1" dirty="0">
                <a:solidFill>
                  <a:srgbClr val="00B050"/>
                </a:solidFill>
              </a:rPr>
              <a:t>						    (</a:t>
            </a:r>
            <a:r>
              <a:rPr lang="fr-FR" i="1" dirty="0">
                <a:solidFill>
                  <a:srgbClr val="00B050"/>
                </a:solidFill>
              </a:rPr>
              <a:t>transhumanisme ?</a:t>
            </a:r>
            <a:r>
              <a:rPr lang="fr-FR" b="1" dirty="0">
                <a:solidFill>
                  <a:srgbClr val="00B050"/>
                </a:solidFill>
              </a:rPr>
              <a:t>)</a:t>
            </a:r>
            <a:br>
              <a:rPr lang="fr-FR" dirty="0"/>
            </a:br>
            <a:endParaRPr lang="fr-FR" dirty="0"/>
          </a:p>
        </p:txBody>
      </p:sp>
      <p:pic>
        <p:nvPicPr>
          <p:cNvPr id="6" name="Image 5">
            <a:extLst>
              <a:ext uri="{FF2B5EF4-FFF2-40B4-BE49-F238E27FC236}">
                <a16:creationId xmlns:a16="http://schemas.microsoft.com/office/drawing/2014/main" id="{21F4E2AE-80B5-6A4E-9D91-BB40C6E7BD98}"/>
              </a:ext>
            </a:extLst>
          </p:cNvPr>
          <p:cNvPicPr/>
          <p:nvPr/>
        </p:nvPicPr>
        <p:blipFill>
          <a:blip r:embed="rId3"/>
          <a:stretch>
            <a:fillRect/>
          </a:stretch>
        </p:blipFill>
        <p:spPr>
          <a:xfrm flipH="1">
            <a:off x="7471748" y="511393"/>
            <a:ext cx="1326515" cy="1326515"/>
          </a:xfrm>
          <a:prstGeom prst="rect">
            <a:avLst/>
          </a:prstGeom>
        </p:spPr>
      </p:pic>
    </p:spTree>
    <p:extLst>
      <p:ext uri="{BB962C8B-B14F-4D97-AF65-F5344CB8AC3E}">
        <p14:creationId xmlns:p14="http://schemas.microsoft.com/office/powerpoint/2010/main" val="3508604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5388" y="1093858"/>
            <a:ext cx="6596743" cy="744050"/>
          </a:xfrm>
        </p:spPr>
        <p:txBody>
          <a:bodyPr>
            <a:noAutofit/>
          </a:bodyPr>
          <a:lstStyle/>
          <a:p>
            <a:r>
              <a:rPr lang="fr-FR" sz="3600" dirty="0">
                <a:solidFill>
                  <a:schemeClr val="accent4"/>
                </a:solidFill>
              </a:rPr>
              <a:t>La </a:t>
            </a:r>
            <a:r>
              <a:rPr lang="fr-FR" sz="3600" dirty="0" err="1">
                <a:solidFill>
                  <a:schemeClr val="accent4"/>
                </a:solidFill>
              </a:rPr>
              <a:t>technontologie</a:t>
            </a:r>
            <a:r>
              <a:rPr lang="fr-FR" sz="3600" dirty="0">
                <a:solidFill>
                  <a:schemeClr val="accent4"/>
                </a:solidFill>
              </a:rPr>
              <a:t> (2/2)</a:t>
            </a:r>
          </a:p>
        </p:txBody>
      </p:sp>
      <p:sp>
        <p:nvSpPr>
          <p:cNvPr id="3" name="Espace réservé du contenu 2"/>
          <p:cNvSpPr>
            <a:spLocks noGrp="1"/>
          </p:cNvSpPr>
          <p:nvPr>
            <p:ph idx="1"/>
          </p:nvPr>
        </p:nvSpPr>
        <p:spPr>
          <a:xfrm>
            <a:off x="487725" y="1941661"/>
            <a:ext cx="8453120" cy="3348796"/>
          </a:xfrm>
        </p:spPr>
        <p:txBody>
          <a:bodyPr>
            <a:noAutofit/>
          </a:bodyPr>
          <a:lstStyle/>
          <a:p>
            <a:pPr marL="0" indent="0">
              <a:buNone/>
            </a:pPr>
            <a:r>
              <a:rPr lang="fr-FR" dirty="0"/>
              <a:t>- une ou des modifications qualitatives ou quantitatives durables des personnes, par rapport à leur état naturel,</a:t>
            </a:r>
          </a:p>
          <a:p>
            <a:pPr marL="0" indent="0">
              <a:buNone/>
            </a:pPr>
            <a:r>
              <a:rPr lang="fr-FR" dirty="0"/>
              <a:t>- concernant leurs modalités et leurs capacités d’action, d’analyse, de sensibilité ou de conscience envers eux-mêmes, envers les autres ou envers le monde.</a:t>
            </a:r>
          </a:p>
          <a:p>
            <a:pPr marL="0" indent="0">
              <a:buNone/>
            </a:pPr>
            <a:endParaRPr lang="fr-FR" b="1" dirty="0"/>
          </a:p>
          <a:p>
            <a:pPr marL="0" indent="0">
              <a:buNone/>
            </a:pPr>
            <a:r>
              <a:rPr lang="fr-FR" dirty="0"/>
              <a:t>En conséquence, la  </a:t>
            </a:r>
            <a:r>
              <a:rPr lang="fr-FR" dirty="0" err="1"/>
              <a:t>technontologie</a:t>
            </a:r>
            <a:r>
              <a:rPr lang="fr-FR" dirty="0"/>
              <a:t> est en lien avec la nature humaine et nécessite d’être questionnée en fonction de ses intentions annoncées et supposées, spécialement au prisme de l’éthique.</a:t>
            </a:r>
          </a:p>
        </p:txBody>
      </p:sp>
      <p:sp>
        <p:nvSpPr>
          <p:cNvPr id="4" name="Espace réservé du numéro de diapositive 3"/>
          <p:cNvSpPr>
            <a:spLocks noGrp="1"/>
          </p:cNvSpPr>
          <p:nvPr>
            <p:ph type="sldNum" sz="quarter" idx="12"/>
          </p:nvPr>
        </p:nvSpPr>
        <p:spPr/>
        <p:txBody>
          <a:bodyPr/>
          <a:lstStyle/>
          <a:p>
            <a:fld id="{14DFA590-A7D2-3A4A-B396-26E1981FD743}" type="slidenum">
              <a:rPr lang="fr-FR" smtClean="0"/>
              <a:t>9</a:t>
            </a:fld>
            <a:endParaRPr lang="fr-FR" dirty="0"/>
          </a:p>
        </p:txBody>
      </p:sp>
      <p:sp>
        <p:nvSpPr>
          <p:cNvPr id="5" name="ZoneTexte 4"/>
          <p:cNvSpPr txBox="1"/>
          <p:nvPr/>
        </p:nvSpPr>
        <p:spPr>
          <a:xfrm>
            <a:off x="167951" y="159863"/>
            <a:ext cx="5415072" cy="923330"/>
          </a:xfrm>
          <a:prstGeom prst="rect">
            <a:avLst/>
          </a:prstGeom>
          <a:noFill/>
        </p:spPr>
        <p:txBody>
          <a:bodyPr wrap="none" rtlCol="0">
            <a:spAutoFit/>
          </a:bodyPr>
          <a:lstStyle/>
          <a:p>
            <a:r>
              <a:rPr lang="fr-FR" b="1" dirty="0"/>
              <a:t>Apport épistémologique 3 </a:t>
            </a:r>
            <a:r>
              <a:rPr lang="fr-FR" dirty="0"/>
              <a:t>: </a:t>
            </a:r>
            <a:r>
              <a:rPr lang="fr-FR" b="1" dirty="0">
                <a:solidFill>
                  <a:srgbClr val="00B050"/>
                </a:solidFill>
              </a:rPr>
              <a:t>les Humanités Numériques</a:t>
            </a:r>
          </a:p>
          <a:p>
            <a:r>
              <a:rPr lang="fr-FR" b="1" dirty="0">
                <a:solidFill>
                  <a:srgbClr val="00B050"/>
                </a:solidFill>
              </a:rPr>
              <a:t>						    (</a:t>
            </a:r>
            <a:r>
              <a:rPr lang="fr-FR" i="1" dirty="0">
                <a:solidFill>
                  <a:srgbClr val="00B050"/>
                </a:solidFill>
              </a:rPr>
              <a:t>transhumanisme ?</a:t>
            </a:r>
            <a:r>
              <a:rPr lang="fr-FR" b="1" dirty="0">
                <a:solidFill>
                  <a:srgbClr val="00B050"/>
                </a:solidFill>
              </a:rPr>
              <a:t>)</a:t>
            </a:r>
            <a:br>
              <a:rPr lang="fr-FR" dirty="0"/>
            </a:br>
            <a:endParaRPr lang="fr-FR" dirty="0"/>
          </a:p>
        </p:txBody>
      </p:sp>
      <p:pic>
        <p:nvPicPr>
          <p:cNvPr id="6" name="Image 5">
            <a:extLst>
              <a:ext uri="{FF2B5EF4-FFF2-40B4-BE49-F238E27FC236}">
                <a16:creationId xmlns:a16="http://schemas.microsoft.com/office/drawing/2014/main" id="{21F4E2AE-80B5-6A4E-9D91-BB40C6E7BD98}"/>
              </a:ext>
            </a:extLst>
          </p:cNvPr>
          <p:cNvPicPr/>
          <p:nvPr/>
        </p:nvPicPr>
        <p:blipFill>
          <a:blip r:embed="rId3"/>
          <a:stretch>
            <a:fillRect/>
          </a:stretch>
        </p:blipFill>
        <p:spPr>
          <a:xfrm flipH="1">
            <a:off x="7471748" y="511393"/>
            <a:ext cx="1326515" cy="1326515"/>
          </a:xfrm>
          <a:prstGeom prst="rect">
            <a:avLst/>
          </a:prstGeom>
        </p:spPr>
      </p:pic>
    </p:spTree>
    <p:extLst>
      <p:ext uri="{BB962C8B-B14F-4D97-AF65-F5344CB8AC3E}">
        <p14:creationId xmlns:p14="http://schemas.microsoft.com/office/powerpoint/2010/main" val="2877879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TotalTime>
  <Words>2346</Words>
  <Application>Microsoft Macintosh PowerPoint</Application>
  <PresentationFormat>Affichage à l'écran (4:3)</PresentationFormat>
  <Paragraphs>211</Paragraphs>
  <Slides>19</Slides>
  <Notes>15</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Liens</vt:lpstr>
      </vt:variant>
      <vt:variant>
        <vt:i4>2</vt:i4>
      </vt:variant>
      <vt:variant>
        <vt:lpstr>Titres des diapositives</vt:lpstr>
      </vt:variant>
      <vt:variant>
        <vt:i4>19</vt:i4>
      </vt:variant>
    </vt:vector>
  </HeadingPairs>
  <TitlesOfParts>
    <vt:vector size="28" baseType="lpstr">
      <vt:lpstr>Arial</vt:lpstr>
      <vt:lpstr>Calibri</vt:lpstr>
      <vt:lpstr>Garamond</vt:lpstr>
      <vt:lpstr>Gill Sans MT</vt:lpstr>
      <vt:lpstr>Tahoma</vt:lpstr>
      <vt:lpstr>Trebuchet MS</vt:lpstr>
      <vt:lpstr>Galerie</vt:lpstr>
      <vt:lpstr>file:///\\localhost\Users\FP2\iCloud Drive%20(archive)\Documents\enseignant%20chercheur\HDR,%20publis%20et%20qualif%20CNU\Ecriture%20de%20l'HDR\Preao%20soutenance%20HDR%20a%20faire\Macintosh%20HD:Users:FP2:iCloud Drive%20(archive):Documents:enseignant%20chercheur:HDR,%20publis%20et%20qualif%20CNU:Ecriture%20de%20l'HDR:Note%20de%20synthèse%20PASQUIER%20HDR%20Volume%201%20MASTER.docx!OLE_LINK4</vt:lpstr>
      <vt:lpstr>file:///\\localhost\Users\FP2\iCloud Drive%20(archive)\Documents\enseignant%20chercheur\HDR,%20publis%20et%20qualif%20CNU\Ecriture%20de%20l'HDR\Preao%20soutenance%20HDR%20a%20faire\Macintosh%20HD:Users:FP2:iCloud Drive%20(archive):Documents:enseignant%20chercheur:HDR,%20publis%20et%20qualif%20CNU:Ecriture%20de%20l'HDR:Note%20de%20synthèse%20PASQUIER%20HDR%20Volume%20I.docx!OLE_LINK7</vt:lpstr>
      <vt:lpstr>Des transformations des technologies éducatives à l’ère du numérique en éducation, de l’imprimerie de Freinet à la technontologie : limites, apports et (r)évolution pédagogique</vt:lpstr>
      <vt:lpstr>Plan</vt:lpstr>
      <vt:lpstr>Présentation PowerPoint</vt:lpstr>
      <vt:lpstr>Présentation PowerPoint</vt:lpstr>
      <vt:lpstr>Un cadre historique de références issues des années 1920: les techniques de la pédagogie de l’École moderne – Pédagogie Freinet</vt:lpstr>
      <vt:lpstr>Présentation PowerPoint</vt:lpstr>
      <vt:lpstr>De la pyramide des besoins de Maslow à l’escalier des valeurs</vt:lpstr>
      <vt:lpstr>La technontologie (1/2)</vt:lpstr>
      <vt:lpstr>La technontologie (2/2)</vt:lpstr>
      <vt:lpstr>Présentation PowerPoint</vt:lpstr>
      <vt:lpstr>Déclinaison de la Structure-Temple en pédagogie (version multicouche en éducation et en formation)</vt:lpstr>
      <vt:lpstr>Présentation PowerPoint</vt:lpstr>
      <vt:lpstr>Rendre opérationnelle la Structure-Temple en pédagogie par la théorie du « triple développement » : Genèse et positionnement d’une Pédagogie Intégrative, Implicative et Intentionnelle</vt:lpstr>
      <vt:lpstr>Conceptualisation d’une Pédagogie Intégrative, Implicative et Intentionnelle (P3i), dans la lignée de l’Éducation Nouvelle (cf. charte de 1915 d’Adolphe Ferrière)</vt:lpstr>
      <vt:lpstr>Présentation PowerPoint</vt:lpstr>
      <vt:lpstr>Analyse lexicographique (logiciel Iramutec) des cahiers-journaux de 3 séances de TICe, Master 2, 2020</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transformations des technologies éducatives à l’ère du numérique en éducation, de l’imprimerie de Freinet à la technontologie : limites, apports et (r)évolution pédagogique</dc:title>
  <dc:creator>Jean-Claude Regnier</dc:creator>
  <cp:lastModifiedBy>florent pasquier</cp:lastModifiedBy>
  <cp:revision>4</cp:revision>
  <dcterms:created xsi:type="dcterms:W3CDTF">2022-09-11T11:21:18Z</dcterms:created>
  <dcterms:modified xsi:type="dcterms:W3CDTF">2022-09-12T07:27:11Z</dcterms:modified>
</cp:coreProperties>
</file>