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59" userDrawn="1">
          <p15:clr>
            <a:srgbClr val="A4A3A4"/>
          </p15:clr>
        </p15:guide>
        <p15:guide id="2" pos="9536" userDrawn="1">
          <p15:clr>
            <a:srgbClr val="A4A3A4"/>
          </p15:clr>
        </p15:guide>
        <p15:guide id="3" pos="14298" userDrawn="1">
          <p15:clr>
            <a:srgbClr val="A4A3A4"/>
          </p15:clr>
        </p15:guide>
        <p15:guide id="4" pos="47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y" initials="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4660"/>
  </p:normalViewPr>
  <p:slideViewPr>
    <p:cSldViewPr snapToGrid="0" showGuides="1">
      <p:cViewPr>
        <p:scale>
          <a:sx n="33" d="100"/>
          <a:sy n="33" d="100"/>
        </p:scale>
        <p:origin x="2448" y="-3864"/>
      </p:cViewPr>
      <p:guideLst>
        <p:guide orient="horz" pos="13459"/>
        <p:guide pos="9536"/>
        <p:guide pos="14298"/>
        <p:guide pos="47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Gorgone\data\PROOFER\Resultats\Alpha_Val_byR_proc\Strict_filters_4I\valeur_de_alpha_filtr&#233;e_par_protID.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Gorgone\data\PROOFER\Resultats\Alpha_Val_byR_proc\Strict_filters_4I\Ech_t0\Validated_ResultFinal_15N_Result_Ratio_Ech_Slyco_t0_Narrow_4I_StrictParams_RatioAv_Theo_0-6pc_60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5870516185478"/>
          <c:y val="5.0925925925925923E-2"/>
          <c:w val="0.72993307086614179"/>
          <c:h val="0.79132691746864992"/>
        </c:manualLayout>
      </c:layout>
      <c:scatterChart>
        <c:scatterStyle val="smoothMarker"/>
        <c:varyColors val="0"/>
        <c:ser>
          <c:idx val="0"/>
          <c:order val="0"/>
          <c:tx>
            <c:strRef>
              <c:f>valeur_de_alpha_filtrée_par_pro!$L$1</c:f>
              <c:strCache>
                <c:ptCount val="1"/>
                <c:pt idx="0">
                  <c:v>t0</c:v>
                </c:pt>
              </c:strCache>
            </c:strRef>
          </c:tx>
          <c:spPr>
            <a:ln w="19050" cap="rnd">
              <a:solidFill>
                <a:schemeClr val="accent1"/>
              </a:solidFill>
              <a:round/>
            </a:ln>
            <a:effectLst/>
          </c:spPr>
          <c:marker>
            <c:symbol val="none"/>
          </c:marker>
          <c:xVal>
            <c:numRef>
              <c:f>valeur_de_alpha_filtrée_par_pro!$K$4:$K$68</c:f>
              <c:numCache>
                <c:formatCode>General</c:formatCode>
                <c:ptCount val="65"/>
                <c:pt idx="0">
                  <c:v>0.06</c:v>
                </c:pt>
                <c:pt idx="1">
                  <c:v>0.08</c:v>
                </c:pt>
                <c:pt idx="2">
                  <c:v>0.1</c:v>
                </c:pt>
                <c:pt idx="3">
                  <c:v>0.12</c:v>
                </c:pt>
                <c:pt idx="4">
                  <c:v>0.14000000000000001</c:v>
                </c:pt>
                <c:pt idx="5">
                  <c:v>0.16</c:v>
                </c:pt>
                <c:pt idx="6">
                  <c:v>0.18</c:v>
                </c:pt>
                <c:pt idx="7">
                  <c:v>0.2</c:v>
                </c:pt>
                <c:pt idx="8">
                  <c:v>0.22</c:v>
                </c:pt>
                <c:pt idx="9">
                  <c:v>0.24</c:v>
                </c:pt>
                <c:pt idx="10">
                  <c:v>0.26</c:v>
                </c:pt>
                <c:pt idx="11">
                  <c:v>0.28000000000000003</c:v>
                </c:pt>
                <c:pt idx="12">
                  <c:v>0.3</c:v>
                </c:pt>
                <c:pt idx="13">
                  <c:v>0.32</c:v>
                </c:pt>
                <c:pt idx="14">
                  <c:v>0.34</c:v>
                </c:pt>
                <c:pt idx="15">
                  <c:v>0.36</c:v>
                </c:pt>
                <c:pt idx="16">
                  <c:v>0.38</c:v>
                </c:pt>
                <c:pt idx="17">
                  <c:v>0.4</c:v>
                </c:pt>
                <c:pt idx="18">
                  <c:v>0.42</c:v>
                </c:pt>
                <c:pt idx="19">
                  <c:v>0.44</c:v>
                </c:pt>
                <c:pt idx="20">
                  <c:v>0.46</c:v>
                </c:pt>
                <c:pt idx="21">
                  <c:v>0.48</c:v>
                </c:pt>
                <c:pt idx="22">
                  <c:v>0.5</c:v>
                </c:pt>
                <c:pt idx="23">
                  <c:v>0.52</c:v>
                </c:pt>
                <c:pt idx="24">
                  <c:v>0.54</c:v>
                </c:pt>
                <c:pt idx="25">
                  <c:v>0.56000000000000005</c:v>
                </c:pt>
                <c:pt idx="26">
                  <c:v>0.57999999999999996</c:v>
                </c:pt>
                <c:pt idx="27">
                  <c:v>0.6</c:v>
                </c:pt>
                <c:pt idx="28">
                  <c:v>0.62</c:v>
                </c:pt>
                <c:pt idx="29">
                  <c:v>0.64</c:v>
                </c:pt>
                <c:pt idx="30">
                  <c:v>0.66</c:v>
                </c:pt>
                <c:pt idx="31">
                  <c:v>0.68</c:v>
                </c:pt>
                <c:pt idx="32">
                  <c:v>0.7</c:v>
                </c:pt>
                <c:pt idx="33">
                  <c:v>0.72</c:v>
                </c:pt>
                <c:pt idx="34">
                  <c:v>0.74</c:v>
                </c:pt>
                <c:pt idx="35">
                  <c:v>0.76</c:v>
                </c:pt>
                <c:pt idx="36">
                  <c:v>0.78</c:v>
                </c:pt>
                <c:pt idx="37">
                  <c:v>0.8</c:v>
                </c:pt>
                <c:pt idx="38">
                  <c:v>0.82</c:v>
                </c:pt>
                <c:pt idx="39">
                  <c:v>0.84</c:v>
                </c:pt>
                <c:pt idx="40">
                  <c:v>0.86</c:v>
                </c:pt>
                <c:pt idx="41">
                  <c:v>0.88</c:v>
                </c:pt>
                <c:pt idx="42">
                  <c:v>0.9</c:v>
                </c:pt>
                <c:pt idx="43">
                  <c:v>0.92</c:v>
                </c:pt>
                <c:pt idx="44">
                  <c:v>0.94</c:v>
                </c:pt>
                <c:pt idx="45">
                  <c:v>0.96</c:v>
                </c:pt>
                <c:pt idx="46">
                  <c:v>0.98</c:v>
                </c:pt>
                <c:pt idx="47">
                  <c:v>1</c:v>
                </c:pt>
                <c:pt idx="48">
                  <c:v>1.02</c:v>
                </c:pt>
                <c:pt idx="49">
                  <c:v>1.04</c:v>
                </c:pt>
                <c:pt idx="50">
                  <c:v>1.06</c:v>
                </c:pt>
                <c:pt idx="51">
                  <c:v>1.08</c:v>
                </c:pt>
                <c:pt idx="52">
                  <c:v>1.1000000000000001</c:v>
                </c:pt>
                <c:pt idx="53">
                  <c:v>1.1200000000000001</c:v>
                </c:pt>
                <c:pt idx="54">
                  <c:v>1.1399999999999999</c:v>
                </c:pt>
                <c:pt idx="55">
                  <c:v>1.1599999999999999</c:v>
                </c:pt>
                <c:pt idx="56">
                  <c:v>1.18</c:v>
                </c:pt>
                <c:pt idx="57">
                  <c:v>1.2</c:v>
                </c:pt>
                <c:pt idx="58">
                  <c:v>1.22</c:v>
                </c:pt>
                <c:pt idx="59">
                  <c:v>1.24</c:v>
                </c:pt>
                <c:pt idx="60">
                  <c:v>1.26</c:v>
                </c:pt>
                <c:pt idx="61">
                  <c:v>1.28</c:v>
                </c:pt>
                <c:pt idx="62">
                  <c:v>1.3</c:v>
                </c:pt>
              </c:numCache>
            </c:numRef>
          </c:xVal>
          <c:yVal>
            <c:numRef>
              <c:f>valeur_de_alpha_filtrée_par_pro!$L$4:$L$68</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0</c:v>
                </c:pt>
                <c:pt idx="32">
                  <c:v>1</c:v>
                </c:pt>
                <c:pt idx="33">
                  <c:v>1</c:v>
                </c:pt>
                <c:pt idx="34">
                  <c:v>1</c:v>
                </c:pt>
                <c:pt idx="35">
                  <c:v>2</c:v>
                </c:pt>
                <c:pt idx="36">
                  <c:v>2</c:v>
                </c:pt>
                <c:pt idx="37">
                  <c:v>1</c:v>
                </c:pt>
                <c:pt idx="38">
                  <c:v>2</c:v>
                </c:pt>
                <c:pt idx="39">
                  <c:v>7</c:v>
                </c:pt>
                <c:pt idx="40">
                  <c:v>8</c:v>
                </c:pt>
                <c:pt idx="41">
                  <c:v>13</c:v>
                </c:pt>
                <c:pt idx="42">
                  <c:v>34</c:v>
                </c:pt>
                <c:pt idx="43">
                  <c:v>45</c:v>
                </c:pt>
                <c:pt idx="44">
                  <c:v>81</c:v>
                </c:pt>
                <c:pt idx="45">
                  <c:v>240</c:v>
                </c:pt>
                <c:pt idx="46">
                  <c:v>373</c:v>
                </c:pt>
                <c:pt idx="47">
                  <c:v>355</c:v>
                </c:pt>
                <c:pt idx="48">
                  <c:v>209</c:v>
                </c:pt>
                <c:pt idx="49">
                  <c:v>79</c:v>
                </c:pt>
                <c:pt idx="50">
                  <c:v>32</c:v>
                </c:pt>
                <c:pt idx="51">
                  <c:v>9</c:v>
                </c:pt>
                <c:pt idx="52">
                  <c:v>1</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0-7A34-4936-AA96-62A47A6029AB}"/>
            </c:ext>
          </c:extLst>
        </c:ser>
        <c:ser>
          <c:idx val="1"/>
          <c:order val="1"/>
          <c:tx>
            <c:strRef>
              <c:f>valeur_de_alpha_filtrée_par_pro!$M$1</c:f>
              <c:strCache>
                <c:ptCount val="1"/>
                <c:pt idx="0">
                  <c:v>t1</c:v>
                </c:pt>
              </c:strCache>
            </c:strRef>
          </c:tx>
          <c:spPr>
            <a:ln w="19050" cap="rnd">
              <a:solidFill>
                <a:schemeClr val="accent2"/>
              </a:solidFill>
              <a:round/>
            </a:ln>
            <a:effectLst/>
          </c:spPr>
          <c:marker>
            <c:symbol val="none"/>
          </c:marker>
          <c:xVal>
            <c:numRef>
              <c:f>valeur_de_alpha_filtrée_par_pro!$K$4:$K$68</c:f>
              <c:numCache>
                <c:formatCode>General</c:formatCode>
                <c:ptCount val="65"/>
                <c:pt idx="0">
                  <c:v>0.06</c:v>
                </c:pt>
                <c:pt idx="1">
                  <c:v>0.08</c:v>
                </c:pt>
                <c:pt idx="2">
                  <c:v>0.1</c:v>
                </c:pt>
                <c:pt idx="3">
                  <c:v>0.12</c:v>
                </c:pt>
                <c:pt idx="4">
                  <c:v>0.14000000000000001</c:v>
                </c:pt>
                <c:pt idx="5">
                  <c:v>0.16</c:v>
                </c:pt>
                <c:pt idx="6">
                  <c:v>0.18</c:v>
                </c:pt>
                <c:pt idx="7">
                  <c:v>0.2</c:v>
                </c:pt>
                <c:pt idx="8">
                  <c:v>0.22</c:v>
                </c:pt>
                <c:pt idx="9">
                  <c:v>0.24</c:v>
                </c:pt>
                <c:pt idx="10">
                  <c:v>0.26</c:v>
                </c:pt>
                <c:pt idx="11">
                  <c:v>0.28000000000000003</c:v>
                </c:pt>
                <c:pt idx="12">
                  <c:v>0.3</c:v>
                </c:pt>
                <c:pt idx="13">
                  <c:v>0.32</c:v>
                </c:pt>
                <c:pt idx="14">
                  <c:v>0.34</c:v>
                </c:pt>
                <c:pt idx="15">
                  <c:v>0.36</c:v>
                </c:pt>
                <c:pt idx="16">
                  <c:v>0.38</c:v>
                </c:pt>
                <c:pt idx="17">
                  <c:v>0.4</c:v>
                </c:pt>
                <c:pt idx="18">
                  <c:v>0.42</c:v>
                </c:pt>
                <c:pt idx="19">
                  <c:v>0.44</c:v>
                </c:pt>
                <c:pt idx="20">
                  <c:v>0.46</c:v>
                </c:pt>
                <c:pt idx="21">
                  <c:v>0.48</c:v>
                </c:pt>
                <c:pt idx="22">
                  <c:v>0.5</c:v>
                </c:pt>
                <c:pt idx="23">
                  <c:v>0.52</c:v>
                </c:pt>
                <c:pt idx="24">
                  <c:v>0.54</c:v>
                </c:pt>
                <c:pt idx="25">
                  <c:v>0.56000000000000005</c:v>
                </c:pt>
                <c:pt idx="26">
                  <c:v>0.57999999999999996</c:v>
                </c:pt>
                <c:pt idx="27">
                  <c:v>0.6</c:v>
                </c:pt>
                <c:pt idx="28">
                  <c:v>0.62</c:v>
                </c:pt>
                <c:pt idx="29">
                  <c:v>0.64</c:v>
                </c:pt>
                <c:pt idx="30">
                  <c:v>0.66</c:v>
                </c:pt>
                <c:pt idx="31">
                  <c:v>0.68</c:v>
                </c:pt>
                <c:pt idx="32">
                  <c:v>0.7</c:v>
                </c:pt>
                <c:pt idx="33">
                  <c:v>0.72</c:v>
                </c:pt>
                <c:pt idx="34">
                  <c:v>0.74</c:v>
                </c:pt>
                <c:pt idx="35">
                  <c:v>0.76</c:v>
                </c:pt>
                <c:pt idx="36">
                  <c:v>0.78</c:v>
                </c:pt>
                <c:pt idx="37">
                  <c:v>0.8</c:v>
                </c:pt>
                <c:pt idx="38">
                  <c:v>0.82</c:v>
                </c:pt>
                <c:pt idx="39">
                  <c:v>0.84</c:v>
                </c:pt>
                <c:pt idx="40">
                  <c:v>0.86</c:v>
                </c:pt>
                <c:pt idx="41">
                  <c:v>0.88</c:v>
                </c:pt>
                <c:pt idx="42">
                  <c:v>0.9</c:v>
                </c:pt>
                <c:pt idx="43">
                  <c:v>0.92</c:v>
                </c:pt>
                <c:pt idx="44">
                  <c:v>0.94</c:v>
                </c:pt>
                <c:pt idx="45">
                  <c:v>0.96</c:v>
                </c:pt>
                <c:pt idx="46">
                  <c:v>0.98</c:v>
                </c:pt>
                <c:pt idx="47">
                  <c:v>1</c:v>
                </c:pt>
                <c:pt idx="48">
                  <c:v>1.02</c:v>
                </c:pt>
                <c:pt idx="49">
                  <c:v>1.04</c:v>
                </c:pt>
                <c:pt idx="50">
                  <c:v>1.06</c:v>
                </c:pt>
                <c:pt idx="51">
                  <c:v>1.08</c:v>
                </c:pt>
                <c:pt idx="52">
                  <c:v>1.1000000000000001</c:v>
                </c:pt>
                <c:pt idx="53">
                  <c:v>1.1200000000000001</c:v>
                </c:pt>
                <c:pt idx="54">
                  <c:v>1.1399999999999999</c:v>
                </c:pt>
                <c:pt idx="55">
                  <c:v>1.1599999999999999</c:v>
                </c:pt>
                <c:pt idx="56">
                  <c:v>1.18</c:v>
                </c:pt>
                <c:pt idx="57">
                  <c:v>1.2</c:v>
                </c:pt>
                <c:pt idx="58">
                  <c:v>1.22</c:v>
                </c:pt>
                <c:pt idx="59">
                  <c:v>1.24</c:v>
                </c:pt>
                <c:pt idx="60">
                  <c:v>1.26</c:v>
                </c:pt>
                <c:pt idx="61">
                  <c:v>1.28</c:v>
                </c:pt>
                <c:pt idx="62">
                  <c:v>1.3</c:v>
                </c:pt>
              </c:numCache>
            </c:numRef>
          </c:xVal>
          <c:yVal>
            <c:numRef>
              <c:f>valeur_de_alpha_filtrée_par_pro!$M$4:$M$68</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1</c:v>
                </c:pt>
                <c:pt idx="27">
                  <c:v>0</c:v>
                </c:pt>
                <c:pt idx="28">
                  <c:v>0</c:v>
                </c:pt>
                <c:pt idx="29">
                  <c:v>1</c:v>
                </c:pt>
                <c:pt idx="30">
                  <c:v>0</c:v>
                </c:pt>
                <c:pt idx="31">
                  <c:v>0</c:v>
                </c:pt>
                <c:pt idx="32">
                  <c:v>1</c:v>
                </c:pt>
                <c:pt idx="33">
                  <c:v>0</c:v>
                </c:pt>
                <c:pt idx="34">
                  <c:v>2</c:v>
                </c:pt>
                <c:pt idx="35">
                  <c:v>3</c:v>
                </c:pt>
                <c:pt idx="36">
                  <c:v>8</c:v>
                </c:pt>
                <c:pt idx="37">
                  <c:v>12</c:v>
                </c:pt>
                <c:pt idx="38">
                  <c:v>20</c:v>
                </c:pt>
                <c:pt idx="39">
                  <c:v>33</c:v>
                </c:pt>
                <c:pt idx="40">
                  <c:v>67</c:v>
                </c:pt>
                <c:pt idx="41">
                  <c:v>113</c:v>
                </c:pt>
                <c:pt idx="42">
                  <c:v>226</c:v>
                </c:pt>
                <c:pt idx="43">
                  <c:v>295</c:v>
                </c:pt>
                <c:pt idx="44">
                  <c:v>320</c:v>
                </c:pt>
                <c:pt idx="45">
                  <c:v>221</c:v>
                </c:pt>
                <c:pt idx="46">
                  <c:v>94</c:v>
                </c:pt>
                <c:pt idx="47">
                  <c:v>51</c:v>
                </c:pt>
                <c:pt idx="48">
                  <c:v>16</c:v>
                </c:pt>
                <c:pt idx="49">
                  <c:v>4</c:v>
                </c:pt>
                <c:pt idx="50">
                  <c:v>4</c:v>
                </c:pt>
                <c:pt idx="51">
                  <c:v>2</c:v>
                </c:pt>
                <c:pt idx="52">
                  <c:v>1</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1-7A34-4936-AA96-62A47A6029AB}"/>
            </c:ext>
          </c:extLst>
        </c:ser>
        <c:ser>
          <c:idx val="2"/>
          <c:order val="2"/>
          <c:tx>
            <c:strRef>
              <c:f>valeur_de_alpha_filtrée_par_pro!$N$1</c:f>
              <c:strCache>
                <c:ptCount val="1"/>
                <c:pt idx="0">
                  <c:v>t2</c:v>
                </c:pt>
              </c:strCache>
            </c:strRef>
          </c:tx>
          <c:spPr>
            <a:ln w="19050" cap="rnd">
              <a:solidFill>
                <a:schemeClr val="accent3"/>
              </a:solidFill>
              <a:round/>
            </a:ln>
            <a:effectLst/>
          </c:spPr>
          <c:marker>
            <c:symbol val="none"/>
          </c:marker>
          <c:xVal>
            <c:numRef>
              <c:f>valeur_de_alpha_filtrée_par_pro!$K$4:$K$68</c:f>
              <c:numCache>
                <c:formatCode>General</c:formatCode>
                <c:ptCount val="65"/>
                <c:pt idx="0">
                  <c:v>0.06</c:v>
                </c:pt>
                <c:pt idx="1">
                  <c:v>0.08</c:v>
                </c:pt>
                <c:pt idx="2">
                  <c:v>0.1</c:v>
                </c:pt>
                <c:pt idx="3">
                  <c:v>0.12</c:v>
                </c:pt>
                <c:pt idx="4">
                  <c:v>0.14000000000000001</c:v>
                </c:pt>
                <c:pt idx="5">
                  <c:v>0.16</c:v>
                </c:pt>
                <c:pt idx="6">
                  <c:v>0.18</c:v>
                </c:pt>
                <c:pt idx="7">
                  <c:v>0.2</c:v>
                </c:pt>
                <c:pt idx="8">
                  <c:v>0.22</c:v>
                </c:pt>
                <c:pt idx="9">
                  <c:v>0.24</c:v>
                </c:pt>
                <c:pt idx="10">
                  <c:v>0.26</c:v>
                </c:pt>
                <c:pt idx="11">
                  <c:v>0.28000000000000003</c:v>
                </c:pt>
                <c:pt idx="12">
                  <c:v>0.3</c:v>
                </c:pt>
                <c:pt idx="13">
                  <c:v>0.32</c:v>
                </c:pt>
                <c:pt idx="14">
                  <c:v>0.34</c:v>
                </c:pt>
                <c:pt idx="15">
                  <c:v>0.36</c:v>
                </c:pt>
                <c:pt idx="16">
                  <c:v>0.38</c:v>
                </c:pt>
                <c:pt idx="17">
                  <c:v>0.4</c:v>
                </c:pt>
                <c:pt idx="18">
                  <c:v>0.42</c:v>
                </c:pt>
                <c:pt idx="19">
                  <c:v>0.44</c:v>
                </c:pt>
                <c:pt idx="20">
                  <c:v>0.46</c:v>
                </c:pt>
                <c:pt idx="21">
                  <c:v>0.48</c:v>
                </c:pt>
                <c:pt idx="22">
                  <c:v>0.5</c:v>
                </c:pt>
                <c:pt idx="23">
                  <c:v>0.52</c:v>
                </c:pt>
                <c:pt idx="24">
                  <c:v>0.54</c:v>
                </c:pt>
                <c:pt idx="25">
                  <c:v>0.56000000000000005</c:v>
                </c:pt>
                <c:pt idx="26">
                  <c:v>0.57999999999999996</c:v>
                </c:pt>
                <c:pt idx="27">
                  <c:v>0.6</c:v>
                </c:pt>
                <c:pt idx="28">
                  <c:v>0.62</c:v>
                </c:pt>
                <c:pt idx="29">
                  <c:v>0.64</c:v>
                </c:pt>
                <c:pt idx="30">
                  <c:v>0.66</c:v>
                </c:pt>
                <c:pt idx="31">
                  <c:v>0.68</c:v>
                </c:pt>
                <c:pt idx="32">
                  <c:v>0.7</c:v>
                </c:pt>
                <c:pt idx="33">
                  <c:v>0.72</c:v>
                </c:pt>
                <c:pt idx="34">
                  <c:v>0.74</c:v>
                </c:pt>
                <c:pt idx="35">
                  <c:v>0.76</c:v>
                </c:pt>
                <c:pt idx="36">
                  <c:v>0.78</c:v>
                </c:pt>
                <c:pt idx="37">
                  <c:v>0.8</c:v>
                </c:pt>
                <c:pt idx="38">
                  <c:v>0.82</c:v>
                </c:pt>
                <c:pt idx="39">
                  <c:v>0.84</c:v>
                </c:pt>
                <c:pt idx="40">
                  <c:v>0.86</c:v>
                </c:pt>
                <c:pt idx="41">
                  <c:v>0.88</c:v>
                </c:pt>
                <c:pt idx="42">
                  <c:v>0.9</c:v>
                </c:pt>
                <c:pt idx="43">
                  <c:v>0.92</c:v>
                </c:pt>
                <c:pt idx="44">
                  <c:v>0.94</c:v>
                </c:pt>
                <c:pt idx="45">
                  <c:v>0.96</c:v>
                </c:pt>
                <c:pt idx="46">
                  <c:v>0.98</c:v>
                </c:pt>
                <c:pt idx="47">
                  <c:v>1</c:v>
                </c:pt>
                <c:pt idx="48">
                  <c:v>1.02</c:v>
                </c:pt>
                <c:pt idx="49">
                  <c:v>1.04</c:v>
                </c:pt>
                <c:pt idx="50">
                  <c:v>1.06</c:v>
                </c:pt>
                <c:pt idx="51">
                  <c:v>1.08</c:v>
                </c:pt>
                <c:pt idx="52">
                  <c:v>1.1000000000000001</c:v>
                </c:pt>
                <c:pt idx="53">
                  <c:v>1.1200000000000001</c:v>
                </c:pt>
                <c:pt idx="54">
                  <c:v>1.1399999999999999</c:v>
                </c:pt>
                <c:pt idx="55">
                  <c:v>1.1599999999999999</c:v>
                </c:pt>
                <c:pt idx="56">
                  <c:v>1.18</c:v>
                </c:pt>
                <c:pt idx="57">
                  <c:v>1.2</c:v>
                </c:pt>
                <c:pt idx="58">
                  <c:v>1.22</c:v>
                </c:pt>
                <c:pt idx="59">
                  <c:v>1.24</c:v>
                </c:pt>
                <c:pt idx="60">
                  <c:v>1.26</c:v>
                </c:pt>
                <c:pt idx="61">
                  <c:v>1.28</c:v>
                </c:pt>
                <c:pt idx="62">
                  <c:v>1.3</c:v>
                </c:pt>
              </c:numCache>
            </c:numRef>
          </c:xVal>
          <c:yVal>
            <c:numRef>
              <c:f>valeur_de_alpha_filtrée_par_pro!$N$4:$N$68</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2</c:v>
                </c:pt>
                <c:pt idx="28">
                  <c:v>0</c:v>
                </c:pt>
                <c:pt idx="29">
                  <c:v>0</c:v>
                </c:pt>
                <c:pt idx="30">
                  <c:v>1</c:v>
                </c:pt>
                <c:pt idx="31">
                  <c:v>2</c:v>
                </c:pt>
                <c:pt idx="32">
                  <c:v>1</c:v>
                </c:pt>
                <c:pt idx="33">
                  <c:v>0</c:v>
                </c:pt>
                <c:pt idx="34">
                  <c:v>3</c:v>
                </c:pt>
                <c:pt idx="35">
                  <c:v>5</c:v>
                </c:pt>
                <c:pt idx="36">
                  <c:v>8</c:v>
                </c:pt>
                <c:pt idx="37">
                  <c:v>22</c:v>
                </c:pt>
                <c:pt idx="38">
                  <c:v>37</c:v>
                </c:pt>
                <c:pt idx="39">
                  <c:v>86</c:v>
                </c:pt>
                <c:pt idx="40">
                  <c:v>166</c:v>
                </c:pt>
                <c:pt idx="41">
                  <c:v>288</c:v>
                </c:pt>
                <c:pt idx="42">
                  <c:v>285</c:v>
                </c:pt>
                <c:pt idx="43">
                  <c:v>270</c:v>
                </c:pt>
                <c:pt idx="44">
                  <c:v>139</c:v>
                </c:pt>
                <c:pt idx="45">
                  <c:v>86</c:v>
                </c:pt>
                <c:pt idx="46">
                  <c:v>37</c:v>
                </c:pt>
                <c:pt idx="47">
                  <c:v>15</c:v>
                </c:pt>
                <c:pt idx="48">
                  <c:v>6</c:v>
                </c:pt>
                <c:pt idx="49">
                  <c:v>1</c:v>
                </c:pt>
                <c:pt idx="50">
                  <c:v>2</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2-7A34-4936-AA96-62A47A6029AB}"/>
            </c:ext>
          </c:extLst>
        </c:ser>
        <c:ser>
          <c:idx val="3"/>
          <c:order val="3"/>
          <c:tx>
            <c:strRef>
              <c:f>valeur_de_alpha_filtrée_par_pro!$O$1</c:f>
              <c:strCache>
                <c:ptCount val="1"/>
                <c:pt idx="0">
                  <c:v>t4</c:v>
                </c:pt>
              </c:strCache>
            </c:strRef>
          </c:tx>
          <c:spPr>
            <a:ln w="19050" cap="rnd">
              <a:solidFill>
                <a:schemeClr val="accent4"/>
              </a:solidFill>
              <a:round/>
            </a:ln>
            <a:effectLst/>
          </c:spPr>
          <c:marker>
            <c:symbol val="none"/>
          </c:marker>
          <c:xVal>
            <c:numRef>
              <c:f>valeur_de_alpha_filtrée_par_pro!$K$4:$K$68</c:f>
              <c:numCache>
                <c:formatCode>General</c:formatCode>
                <c:ptCount val="65"/>
                <c:pt idx="0">
                  <c:v>0.06</c:v>
                </c:pt>
                <c:pt idx="1">
                  <c:v>0.08</c:v>
                </c:pt>
                <c:pt idx="2">
                  <c:v>0.1</c:v>
                </c:pt>
                <c:pt idx="3">
                  <c:v>0.12</c:v>
                </c:pt>
                <c:pt idx="4">
                  <c:v>0.14000000000000001</c:v>
                </c:pt>
                <c:pt idx="5">
                  <c:v>0.16</c:v>
                </c:pt>
                <c:pt idx="6">
                  <c:v>0.18</c:v>
                </c:pt>
                <c:pt idx="7">
                  <c:v>0.2</c:v>
                </c:pt>
                <c:pt idx="8">
                  <c:v>0.22</c:v>
                </c:pt>
                <c:pt idx="9">
                  <c:v>0.24</c:v>
                </c:pt>
                <c:pt idx="10">
                  <c:v>0.26</c:v>
                </c:pt>
                <c:pt idx="11">
                  <c:v>0.28000000000000003</c:v>
                </c:pt>
                <c:pt idx="12">
                  <c:v>0.3</c:v>
                </c:pt>
                <c:pt idx="13">
                  <c:v>0.32</c:v>
                </c:pt>
                <c:pt idx="14">
                  <c:v>0.34</c:v>
                </c:pt>
                <c:pt idx="15">
                  <c:v>0.36</c:v>
                </c:pt>
                <c:pt idx="16">
                  <c:v>0.38</c:v>
                </c:pt>
                <c:pt idx="17">
                  <c:v>0.4</c:v>
                </c:pt>
                <c:pt idx="18">
                  <c:v>0.42</c:v>
                </c:pt>
                <c:pt idx="19">
                  <c:v>0.44</c:v>
                </c:pt>
                <c:pt idx="20">
                  <c:v>0.46</c:v>
                </c:pt>
                <c:pt idx="21">
                  <c:v>0.48</c:v>
                </c:pt>
                <c:pt idx="22">
                  <c:v>0.5</c:v>
                </c:pt>
                <c:pt idx="23">
                  <c:v>0.52</c:v>
                </c:pt>
                <c:pt idx="24">
                  <c:v>0.54</c:v>
                </c:pt>
                <c:pt idx="25">
                  <c:v>0.56000000000000005</c:v>
                </c:pt>
                <c:pt idx="26">
                  <c:v>0.57999999999999996</c:v>
                </c:pt>
                <c:pt idx="27">
                  <c:v>0.6</c:v>
                </c:pt>
                <c:pt idx="28">
                  <c:v>0.62</c:v>
                </c:pt>
                <c:pt idx="29">
                  <c:v>0.64</c:v>
                </c:pt>
                <c:pt idx="30">
                  <c:v>0.66</c:v>
                </c:pt>
                <c:pt idx="31">
                  <c:v>0.68</c:v>
                </c:pt>
                <c:pt idx="32">
                  <c:v>0.7</c:v>
                </c:pt>
                <c:pt idx="33">
                  <c:v>0.72</c:v>
                </c:pt>
                <c:pt idx="34">
                  <c:v>0.74</c:v>
                </c:pt>
                <c:pt idx="35">
                  <c:v>0.76</c:v>
                </c:pt>
                <c:pt idx="36">
                  <c:v>0.78</c:v>
                </c:pt>
                <c:pt idx="37">
                  <c:v>0.8</c:v>
                </c:pt>
                <c:pt idx="38">
                  <c:v>0.82</c:v>
                </c:pt>
                <c:pt idx="39">
                  <c:v>0.84</c:v>
                </c:pt>
                <c:pt idx="40">
                  <c:v>0.86</c:v>
                </c:pt>
                <c:pt idx="41">
                  <c:v>0.88</c:v>
                </c:pt>
                <c:pt idx="42">
                  <c:v>0.9</c:v>
                </c:pt>
                <c:pt idx="43">
                  <c:v>0.92</c:v>
                </c:pt>
                <c:pt idx="44">
                  <c:v>0.94</c:v>
                </c:pt>
                <c:pt idx="45">
                  <c:v>0.96</c:v>
                </c:pt>
                <c:pt idx="46">
                  <c:v>0.98</c:v>
                </c:pt>
                <c:pt idx="47">
                  <c:v>1</c:v>
                </c:pt>
                <c:pt idx="48">
                  <c:v>1.02</c:v>
                </c:pt>
                <c:pt idx="49">
                  <c:v>1.04</c:v>
                </c:pt>
                <c:pt idx="50">
                  <c:v>1.06</c:v>
                </c:pt>
                <c:pt idx="51">
                  <c:v>1.08</c:v>
                </c:pt>
                <c:pt idx="52">
                  <c:v>1.1000000000000001</c:v>
                </c:pt>
                <c:pt idx="53">
                  <c:v>1.1200000000000001</c:v>
                </c:pt>
                <c:pt idx="54">
                  <c:v>1.1399999999999999</c:v>
                </c:pt>
                <c:pt idx="55">
                  <c:v>1.1599999999999999</c:v>
                </c:pt>
                <c:pt idx="56">
                  <c:v>1.18</c:v>
                </c:pt>
                <c:pt idx="57">
                  <c:v>1.2</c:v>
                </c:pt>
                <c:pt idx="58">
                  <c:v>1.22</c:v>
                </c:pt>
                <c:pt idx="59">
                  <c:v>1.24</c:v>
                </c:pt>
                <c:pt idx="60">
                  <c:v>1.26</c:v>
                </c:pt>
                <c:pt idx="61">
                  <c:v>1.28</c:v>
                </c:pt>
                <c:pt idx="62">
                  <c:v>1.3</c:v>
                </c:pt>
              </c:numCache>
            </c:numRef>
          </c:xVal>
          <c:yVal>
            <c:numRef>
              <c:f>valeur_de_alpha_filtrée_par_pro!$O$4:$O$68</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c:v>
                </c:pt>
                <c:pt idx="20">
                  <c:v>0</c:v>
                </c:pt>
                <c:pt idx="21">
                  <c:v>0</c:v>
                </c:pt>
                <c:pt idx="22">
                  <c:v>0</c:v>
                </c:pt>
                <c:pt idx="23">
                  <c:v>1</c:v>
                </c:pt>
                <c:pt idx="24">
                  <c:v>0</c:v>
                </c:pt>
                <c:pt idx="25">
                  <c:v>0</c:v>
                </c:pt>
                <c:pt idx="26">
                  <c:v>2</c:v>
                </c:pt>
                <c:pt idx="27">
                  <c:v>2</c:v>
                </c:pt>
                <c:pt idx="28">
                  <c:v>1</c:v>
                </c:pt>
                <c:pt idx="29">
                  <c:v>0</c:v>
                </c:pt>
                <c:pt idx="30">
                  <c:v>7</c:v>
                </c:pt>
                <c:pt idx="31">
                  <c:v>10</c:v>
                </c:pt>
                <c:pt idx="32">
                  <c:v>25</c:v>
                </c:pt>
                <c:pt idx="33">
                  <c:v>58</c:v>
                </c:pt>
                <c:pt idx="34">
                  <c:v>130</c:v>
                </c:pt>
                <c:pt idx="35">
                  <c:v>219</c:v>
                </c:pt>
                <c:pt idx="36">
                  <c:v>263</c:v>
                </c:pt>
                <c:pt idx="37">
                  <c:v>237</c:v>
                </c:pt>
                <c:pt idx="38">
                  <c:v>207</c:v>
                </c:pt>
                <c:pt idx="39">
                  <c:v>117</c:v>
                </c:pt>
                <c:pt idx="40">
                  <c:v>78</c:v>
                </c:pt>
                <c:pt idx="41">
                  <c:v>44</c:v>
                </c:pt>
                <c:pt idx="42">
                  <c:v>30</c:v>
                </c:pt>
                <c:pt idx="43">
                  <c:v>12</c:v>
                </c:pt>
                <c:pt idx="44">
                  <c:v>12</c:v>
                </c:pt>
                <c:pt idx="45">
                  <c:v>4</c:v>
                </c:pt>
                <c:pt idx="46">
                  <c:v>1</c:v>
                </c:pt>
                <c:pt idx="47">
                  <c:v>1</c:v>
                </c:pt>
                <c:pt idx="48">
                  <c:v>1</c:v>
                </c:pt>
                <c:pt idx="49">
                  <c:v>1</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3-7A34-4936-AA96-62A47A6029AB}"/>
            </c:ext>
          </c:extLst>
        </c:ser>
        <c:ser>
          <c:idx val="4"/>
          <c:order val="4"/>
          <c:tx>
            <c:strRef>
              <c:f>valeur_de_alpha_filtrée_par_pro!$P$1</c:f>
              <c:strCache>
                <c:ptCount val="1"/>
                <c:pt idx="0">
                  <c:v>t5</c:v>
                </c:pt>
              </c:strCache>
            </c:strRef>
          </c:tx>
          <c:spPr>
            <a:ln w="19050" cap="rnd">
              <a:solidFill>
                <a:schemeClr val="accent5"/>
              </a:solidFill>
              <a:round/>
            </a:ln>
            <a:effectLst/>
          </c:spPr>
          <c:marker>
            <c:symbol val="none"/>
          </c:marker>
          <c:xVal>
            <c:numRef>
              <c:f>valeur_de_alpha_filtrée_par_pro!$K$4:$K$68</c:f>
              <c:numCache>
                <c:formatCode>General</c:formatCode>
                <c:ptCount val="65"/>
                <c:pt idx="0">
                  <c:v>0.06</c:v>
                </c:pt>
                <c:pt idx="1">
                  <c:v>0.08</c:v>
                </c:pt>
                <c:pt idx="2">
                  <c:v>0.1</c:v>
                </c:pt>
                <c:pt idx="3">
                  <c:v>0.12</c:v>
                </c:pt>
                <c:pt idx="4">
                  <c:v>0.14000000000000001</c:v>
                </c:pt>
                <c:pt idx="5">
                  <c:v>0.16</c:v>
                </c:pt>
                <c:pt idx="6">
                  <c:v>0.18</c:v>
                </c:pt>
                <c:pt idx="7">
                  <c:v>0.2</c:v>
                </c:pt>
                <c:pt idx="8">
                  <c:v>0.22</c:v>
                </c:pt>
                <c:pt idx="9">
                  <c:v>0.24</c:v>
                </c:pt>
                <c:pt idx="10">
                  <c:v>0.26</c:v>
                </c:pt>
                <c:pt idx="11">
                  <c:v>0.28000000000000003</c:v>
                </c:pt>
                <c:pt idx="12">
                  <c:v>0.3</c:v>
                </c:pt>
                <c:pt idx="13">
                  <c:v>0.32</c:v>
                </c:pt>
                <c:pt idx="14">
                  <c:v>0.34</c:v>
                </c:pt>
                <c:pt idx="15">
                  <c:v>0.36</c:v>
                </c:pt>
                <c:pt idx="16">
                  <c:v>0.38</c:v>
                </c:pt>
                <c:pt idx="17">
                  <c:v>0.4</c:v>
                </c:pt>
                <c:pt idx="18">
                  <c:v>0.42</c:v>
                </c:pt>
                <c:pt idx="19">
                  <c:v>0.44</c:v>
                </c:pt>
                <c:pt idx="20">
                  <c:v>0.46</c:v>
                </c:pt>
                <c:pt idx="21">
                  <c:v>0.48</c:v>
                </c:pt>
                <c:pt idx="22">
                  <c:v>0.5</c:v>
                </c:pt>
                <c:pt idx="23">
                  <c:v>0.52</c:v>
                </c:pt>
                <c:pt idx="24">
                  <c:v>0.54</c:v>
                </c:pt>
                <c:pt idx="25">
                  <c:v>0.56000000000000005</c:v>
                </c:pt>
                <c:pt idx="26">
                  <c:v>0.57999999999999996</c:v>
                </c:pt>
                <c:pt idx="27">
                  <c:v>0.6</c:v>
                </c:pt>
                <c:pt idx="28">
                  <c:v>0.62</c:v>
                </c:pt>
                <c:pt idx="29">
                  <c:v>0.64</c:v>
                </c:pt>
                <c:pt idx="30">
                  <c:v>0.66</c:v>
                </c:pt>
                <c:pt idx="31">
                  <c:v>0.68</c:v>
                </c:pt>
                <c:pt idx="32">
                  <c:v>0.7</c:v>
                </c:pt>
                <c:pt idx="33">
                  <c:v>0.72</c:v>
                </c:pt>
                <c:pt idx="34">
                  <c:v>0.74</c:v>
                </c:pt>
                <c:pt idx="35">
                  <c:v>0.76</c:v>
                </c:pt>
                <c:pt idx="36">
                  <c:v>0.78</c:v>
                </c:pt>
                <c:pt idx="37">
                  <c:v>0.8</c:v>
                </c:pt>
                <c:pt idx="38">
                  <c:v>0.82</c:v>
                </c:pt>
                <c:pt idx="39">
                  <c:v>0.84</c:v>
                </c:pt>
                <c:pt idx="40">
                  <c:v>0.86</c:v>
                </c:pt>
                <c:pt idx="41">
                  <c:v>0.88</c:v>
                </c:pt>
                <c:pt idx="42">
                  <c:v>0.9</c:v>
                </c:pt>
                <c:pt idx="43">
                  <c:v>0.92</c:v>
                </c:pt>
                <c:pt idx="44">
                  <c:v>0.94</c:v>
                </c:pt>
                <c:pt idx="45">
                  <c:v>0.96</c:v>
                </c:pt>
                <c:pt idx="46">
                  <c:v>0.98</c:v>
                </c:pt>
                <c:pt idx="47">
                  <c:v>1</c:v>
                </c:pt>
                <c:pt idx="48">
                  <c:v>1.02</c:v>
                </c:pt>
                <c:pt idx="49">
                  <c:v>1.04</c:v>
                </c:pt>
                <c:pt idx="50">
                  <c:v>1.06</c:v>
                </c:pt>
                <c:pt idx="51">
                  <c:v>1.08</c:v>
                </c:pt>
                <c:pt idx="52">
                  <c:v>1.1000000000000001</c:v>
                </c:pt>
                <c:pt idx="53">
                  <c:v>1.1200000000000001</c:v>
                </c:pt>
                <c:pt idx="54">
                  <c:v>1.1399999999999999</c:v>
                </c:pt>
                <c:pt idx="55">
                  <c:v>1.1599999999999999</c:v>
                </c:pt>
                <c:pt idx="56">
                  <c:v>1.18</c:v>
                </c:pt>
                <c:pt idx="57">
                  <c:v>1.2</c:v>
                </c:pt>
                <c:pt idx="58">
                  <c:v>1.22</c:v>
                </c:pt>
                <c:pt idx="59">
                  <c:v>1.24</c:v>
                </c:pt>
                <c:pt idx="60">
                  <c:v>1.26</c:v>
                </c:pt>
                <c:pt idx="61">
                  <c:v>1.28</c:v>
                </c:pt>
                <c:pt idx="62">
                  <c:v>1.3</c:v>
                </c:pt>
              </c:numCache>
            </c:numRef>
          </c:xVal>
          <c:yVal>
            <c:numRef>
              <c:f>valeur_de_alpha_filtrée_par_pro!$P$4:$P$68</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c:v>
                </c:pt>
                <c:pt idx="25">
                  <c:v>3</c:v>
                </c:pt>
                <c:pt idx="26">
                  <c:v>1</c:v>
                </c:pt>
                <c:pt idx="27">
                  <c:v>2</c:v>
                </c:pt>
                <c:pt idx="28">
                  <c:v>6</c:v>
                </c:pt>
                <c:pt idx="29">
                  <c:v>4</c:v>
                </c:pt>
                <c:pt idx="30">
                  <c:v>17</c:v>
                </c:pt>
                <c:pt idx="31">
                  <c:v>32</c:v>
                </c:pt>
                <c:pt idx="32">
                  <c:v>68</c:v>
                </c:pt>
                <c:pt idx="33">
                  <c:v>156</c:v>
                </c:pt>
                <c:pt idx="34">
                  <c:v>266</c:v>
                </c:pt>
                <c:pt idx="35">
                  <c:v>266</c:v>
                </c:pt>
                <c:pt idx="36">
                  <c:v>228</c:v>
                </c:pt>
                <c:pt idx="37">
                  <c:v>147</c:v>
                </c:pt>
                <c:pt idx="38">
                  <c:v>98</c:v>
                </c:pt>
                <c:pt idx="39">
                  <c:v>64</c:v>
                </c:pt>
                <c:pt idx="40">
                  <c:v>32</c:v>
                </c:pt>
                <c:pt idx="41">
                  <c:v>21</c:v>
                </c:pt>
                <c:pt idx="42">
                  <c:v>10</c:v>
                </c:pt>
                <c:pt idx="43">
                  <c:v>6</c:v>
                </c:pt>
                <c:pt idx="44">
                  <c:v>4</c:v>
                </c:pt>
                <c:pt idx="45">
                  <c:v>5</c:v>
                </c:pt>
                <c:pt idx="46">
                  <c:v>3</c:v>
                </c:pt>
                <c:pt idx="47">
                  <c:v>0</c:v>
                </c:pt>
                <c:pt idx="48">
                  <c:v>2</c:v>
                </c:pt>
                <c:pt idx="49">
                  <c:v>1</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4-7A34-4936-AA96-62A47A6029AB}"/>
            </c:ext>
          </c:extLst>
        </c:ser>
        <c:ser>
          <c:idx val="5"/>
          <c:order val="5"/>
          <c:tx>
            <c:strRef>
              <c:f>valeur_de_alpha_filtrée_par_pro!$Q$1</c:f>
              <c:strCache>
                <c:ptCount val="1"/>
                <c:pt idx="0">
                  <c:v>t6</c:v>
                </c:pt>
              </c:strCache>
            </c:strRef>
          </c:tx>
          <c:spPr>
            <a:ln w="19050" cap="rnd">
              <a:solidFill>
                <a:schemeClr val="accent6"/>
              </a:solidFill>
              <a:round/>
            </a:ln>
            <a:effectLst/>
          </c:spPr>
          <c:marker>
            <c:symbol val="none"/>
          </c:marker>
          <c:xVal>
            <c:numRef>
              <c:f>valeur_de_alpha_filtrée_par_pro!$K$4:$K$68</c:f>
              <c:numCache>
                <c:formatCode>General</c:formatCode>
                <c:ptCount val="65"/>
                <c:pt idx="0">
                  <c:v>0.06</c:v>
                </c:pt>
                <c:pt idx="1">
                  <c:v>0.08</c:v>
                </c:pt>
                <c:pt idx="2">
                  <c:v>0.1</c:v>
                </c:pt>
                <c:pt idx="3">
                  <c:v>0.12</c:v>
                </c:pt>
                <c:pt idx="4">
                  <c:v>0.14000000000000001</c:v>
                </c:pt>
                <c:pt idx="5">
                  <c:v>0.16</c:v>
                </c:pt>
                <c:pt idx="6">
                  <c:v>0.18</c:v>
                </c:pt>
                <c:pt idx="7">
                  <c:v>0.2</c:v>
                </c:pt>
                <c:pt idx="8">
                  <c:v>0.22</c:v>
                </c:pt>
                <c:pt idx="9">
                  <c:v>0.24</c:v>
                </c:pt>
                <c:pt idx="10">
                  <c:v>0.26</c:v>
                </c:pt>
                <c:pt idx="11">
                  <c:v>0.28000000000000003</c:v>
                </c:pt>
                <c:pt idx="12">
                  <c:v>0.3</c:v>
                </c:pt>
                <c:pt idx="13">
                  <c:v>0.32</c:v>
                </c:pt>
                <c:pt idx="14">
                  <c:v>0.34</c:v>
                </c:pt>
                <c:pt idx="15">
                  <c:v>0.36</c:v>
                </c:pt>
                <c:pt idx="16">
                  <c:v>0.38</c:v>
                </c:pt>
                <c:pt idx="17">
                  <c:v>0.4</c:v>
                </c:pt>
                <c:pt idx="18">
                  <c:v>0.42</c:v>
                </c:pt>
                <c:pt idx="19">
                  <c:v>0.44</c:v>
                </c:pt>
                <c:pt idx="20">
                  <c:v>0.46</c:v>
                </c:pt>
                <c:pt idx="21">
                  <c:v>0.48</c:v>
                </c:pt>
                <c:pt idx="22">
                  <c:v>0.5</c:v>
                </c:pt>
                <c:pt idx="23">
                  <c:v>0.52</c:v>
                </c:pt>
                <c:pt idx="24">
                  <c:v>0.54</c:v>
                </c:pt>
                <c:pt idx="25">
                  <c:v>0.56000000000000005</c:v>
                </c:pt>
                <c:pt idx="26">
                  <c:v>0.57999999999999996</c:v>
                </c:pt>
                <c:pt idx="27">
                  <c:v>0.6</c:v>
                </c:pt>
                <c:pt idx="28">
                  <c:v>0.62</c:v>
                </c:pt>
                <c:pt idx="29">
                  <c:v>0.64</c:v>
                </c:pt>
                <c:pt idx="30">
                  <c:v>0.66</c:v>
                </c:pt>
                <c:pt idx="31">
                  <c:v>0.68</c:v>
                </c:pt>
                <c:pt idx="32">
                  <c:v>0.7</c:v>
                </c:pt>
                <c:pt idx="33">
                  <c:v>0.72</c:v>
                </c:pt>
                <c:pt idx="34">
                  <c:v>0.74</c:v>
                </c:pt>
                <c:pt idx="35">
                  <c:v>0.76</c:v>
                </c:pt>
                <c:pt idx="36">
                  <c:v>0.78</c:v>
                </c:pt>
                <c:pt idx="37">
                  <c:v>0.8</c:v>
                </c:pt>
                <c:pt idx="38">
                  <c:v>0.82</c:v>
                </c:pt>
                <c:pt idx="39">
                  <c:v>0.84</c:v>
                </c:pt>
                <c:pt idx="40">
                  <c:v>0.86</c:v>
                </c:pt>
                <c:pt idx="41">
                  <c:v>0.88</c:v>
                </c:pt>
                <c:pt idx="42">
                  <c:v>0.9</c:v>
                </c:pt>
                <c:pt idx="43">
                  <c:v>0.92</c:v>
                </c:pt>
                <c:pt idx="44">
                  <c:v>0.94</c:v>
                </c:pt>
                <c:pt idx="45">
                  <c:v>0.96</c:v>
                </c:pt>
                <c:pt idx="46">
                  <c:v>0.98</c:v>
                </c:pt>
                <c:pt idx="47">
                  <c:v>1</c:v>
                </c:pt>
                <c:pt idx="48">
                  <c:v>1.02</c:v>
                </c:pt>
                <c:pt idx="49">
                  <c:v>1.04</c:v>
                </c:pt>
                <c:pt idx="50">
                  <c:v>1.06</c:v>
                </c:pt>
                <c:pt idx="51">
                  <c:v>1.08</c:v>
                </c:pt>
                <c:pt idx="52">
                  <c:v>1.1000000000000001</c:v>
                </c:pt>
                <c:pt idx="53">
                  <c:v>1.1200000000000001</c:v>
                </c:pt>
                <c:pt idx="54">
                  <c:v>1.1399999999999999</c:v>
                </c:pt>
                <c:pt idx="55">
                  <c:v>1.1599999999999999</c:v>
                </c:pt>
                <c:pt idx="56">
                  <c:v>1.18</c:v>
                </c:pt>
                <c:pt idx="57">
                  <c:v>1.2</c:v>
                </c:pt>
                <c:pt idx="58">
                  <c:v>1.22</c:v>
                </c:pt>
                <c:pt idx="59">
                  <c:v>1.24</c:v>
                </c:pt>
                <c:pt idx="60">
                  <c:v>1.26</c:v>
                </c:pt>
                <c:pt idx="61">
                  <c:v>1.28</c:v>
                </c:pt>
                <c:pt idx="62">
                  <c:v>1.3</c:v>
                </c:pt>
              </c:numCache>
            </c:numRef>
          </c:xVal>
          <c:yVal>
            <c:numRef>
              <c:f>valeur_de_alpha_filtrée_par_pro!$Q$4:$Q$68</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1</c:v>
                </c:pt>
                <c:pt idx="24">
                  <c:v>0</c:v>
                </c:pt>
                <c:pt idx="25">
                  <c:v>10</c:v>
                </c:pt>
                <c:pt idx="26">
                  <c:v>5</c:v>
                </c:pt>
                <c:pt idx="27">
                  <c:v>21</c:v>
                </c:pt>
                <c:pt idx="28">
                  <c:v>24</c:v>
                </c:pt>
                <c:pt idx="29">
                  <c:v>63</c:v>
                </c:pt>
                <c:pt idx="30">
                  <c:v>152</c:v>
                </c:pt>
                <c:pt idx="31">
                  <c:v>224</c:v>
                </c:pt>
                <c:pt idx="32">
                  <c:v>244</c:v>
                </c:pt>
                <c:pt idx="33">
                  <c:v>211</c:v>
                </c:pt>
                <c:pt idx="34">
                  <c:v>169</c:v>
                </c:pt>
                <c:pt idx="35">
                  <c:v>110</c:v>
                </c:pt>
                <c:pt idx="36">
                  <c:v>70</c:v>
                </c:pt>
                <c:pt idx="37">
                  <c:v>41</c:v>
                </c:pt>
                <c:pt idx="38">
                  <c:v>26</c:v>
                </c:pt>
                <c:pt idx="39">
                  <c:v>13</c:v>
                </c:pt>
                <c:pt idx="40">
                  <c:v>9</c:v>
                </c:pt>
                <c:pt idx="41">
                  <c:v>5</c:v>
                </c:pt>
                <c:pt idx="42">
                  <c:v>5</c:v>
                </c:pt>
                <c:pt idx="43">
                  <c:v>3</c:v>
                </c:pt>
                <c:pt idx="44">
                  <c:v>4</c:v>
                </c:pt>
                <c:pt idx="45">
                  <c:v>1</c:v>
                </c:pt>
                <c:pt idx="46">
                  <c:v>3</c:v>
                </c:pt>
                <c:pt idx="47">
                  <c:v>0</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5-7A34-4936-AA96-62A47A6029AB}"/>
            </c:ext>
          </c:extLst>
        </c:ser>
        <c:ser>
          <c:idx val="6"/>
          <c:order val="6"/>
          <c:tx>
            <c:strRef>
              <c:f>valeur_de_alpha_filtrée_par_pro!$R$1</c:f>
              <c:strCache>
                <c:ptCount val="1"/>
                <c:pt idx="0">
                  <c:v>t7</c:v>
                </c:pt>
              </c:strCache>
            </c:strRef>
          </c:tx>
          <c:spPr>
            <a:ln w="19050" cap="rnd">
              <a:solidFill>
                <a:schemeClr val="accent1">
                  <a:lumMod val="60000"/>
                </a:schemeClr>
              </a:solidFill>
              <a:round/>
            </a:ln>
            <a:effectLst/>
          </c:spPr>
          <c:marker>
            <c:symbol val="none"/>
          </c:marker>
          <c:xVal>
            <c:numRef>
              <c:f>valeur_de_alpha_filtrée_par_pro!$K$4:$K$68</c:f>
              <c:numCache>
                <c:formatCode>General</c:formatCode>
                <c:ptCount val="65"/>
                <c:pt idx="0">
                  <c:v>0.06</c:v>
                </c:pt>
                <c:pt idx="1">
                  <c:v>0.08</c:v>
                </c:pt>
                <c:pt idx="2">
                  <c:v>0.1</c:v>
                </c:pt>
                <c:pt idx="3">
                  <c:v>0.12</c:v>
                </c:pt>
                <c:pt idx="4">
                  <c:v>0.14000000000000001</c:v>
                </c:pt>
                <c:pt idx="5">
                  <c:v>0.16</c:v>
                </c:pt>
                <c:pt idx="6">
                  <c:v>0.18</c:v>
                </c:pt>
                <c:pt idx="7">
                  <c:v>0.2</c:v>
                </c:pt>
                <c:pt idx="8">
                  <c:v>0.22</c:v>
                </c:pt>
                <c:pt idx="9">
                  <c:v>0.24</c:v>
                </c:pt>
                <c:pt idx="10">
                  <c:v>0.26</c:v>
                </c:pt>
                <c:pt idx="11">
                  <c:v>0.28000000000000003</c:v>
                </c:pt>
                <c:pt idx="12">
                  <c:v>0.3</c:v>
                </c:pt>
                <c:pt idx="13">
                  <c:v>0.32</c:v>
                </c:pt>
                <c:pt idx="14">
                  <c:v>0.34</c:v>
                </c:pt>
                <c:pt idx="15">
                  <c:v>0.36</c:v>
                </c:pt>
                <c:pt idx="16">
                  <c:v>0.38</c:v>
                </c:pt>
                <c:pt idx="17">
                  <c:v>0.4</c:v>
                </c:pt>
                <c:pt idx="18">
                  <c:v>0.42</c:v>
                </c:pt>
                <c:pt idx="19">
                  <c:v>0.44</c:v>
                </c:pt>
                <c:pt idx="20">
                  <c:v>0.46</c:v>
                </c:pt>
                <c:pt idx="21">
                  <c:v>0.48</c:v>
                </c:pt>
                <c:pt idx="22">
                  <c:v>0.5</c:v>
                </c:pt>
                <c:pt idx="23">
                  <c:v>0.52</c:v>
                </c:pt>
                <c:pt idx="24">
                  <c:v>0.54</c:v>
                </c:pt>
                <c:pt idx="25">
                  <c:v>0.56000000000000005</c:v>
                </c:pt>
                <c:pt idx="26">
                  <c:v>0.57999999999999996</c:v>
                </c:pt>
                <c:pt idx="27">
                  <c:v>0.6</c:v>
                </c:pt>
                <c:pt idx="28">
                  <c:v>0.62</c:v>
                </c:pt>
                <c:pt idx="29">
                  <c:v>0.64</c:v>
                </c:pt>
                <c:pt idx="30">
                  <c:v>0.66</c:v>
                </c:pt>
                <c:pt idx="31">
                  <c:v>0.68</c:v>
                </c:pt>
                <c:pt idx="32">
                  <c:v>0.7</c:v>
                </c:pt>
                <c:pt idx="33">
                  <c:v>0.72</c:v>
                </c:pt>
                <c:pt idx="34">
                  <c:v>0.74</c:v>
                </c:pt>
                <c:pt idx="35">
                  <c:v>0.76</c:v>
                </c:pt>
                <c:pt idx="36">
                  <c:v>0.78</c:v>
                </c:pt>
                <c:pt idx="37">
                  <c:v>0.8</c:v>
                </c:pt>
                <c:pt idx="38">
                  <c:v>0.82</c:v>
                </c:pt>
                <c:pt idx="39">
                  <c:v>0.84</c:v>
                </c:pt>
                <c:pt idx="40">
                  <c:v>0.86</c:v>
                </c:pt>
                <c:pt idx="41">
                  <c:v>0.88</c:v>
                </c:pt>
                <c:pt idx="42">
                  <c:v>0.9</c:v>
                </c:pt>
                <c:pt idx="43">
                  <c:v>0.92</c:v>
                </c:pt>
                <c:pt idx="44">
                  <c:v>0.94</c:v>
                </c:pt>
                <c:pt idx="45">
                  <c:v>0.96</c:v>
                </c:pt>
                <c:pt idx="46">
                  <c:v>0.98</c:v>
                </c:pt>
                <c:pt idx="47">
                  <c:v>1</c:v>
                </c:pt>
                <c:pt idx="48">
                  <c:v>1.02</c:v>
                </c:pt>
                <c:pt idx="49">
                  <c:v>1.04</c:v>
                </c:pt>
                <c:pt idx="50">
                  <c:v>1.06</c:v>
                </c:pt>
                <c:pt idx="51">
                  <c:v>1.08</c:v>
                </c:pt>
                <c:pt idx="52">
                  <c:v>1.1000000000000001</c:v>
                </c:pt>
                <c:pt idx="53">
                  <c:v>1.1200000000000001</c:v>
                </c:pt>
                <c:pt idx="54">
                  <c:v>1.1399999999999999</c:v>
                </c:pt>
                <c:pt idx="55">
                  <c:v>1.1599999999999999</c:v>
                </c:pt>
                <c:pt idx="56">
                  <c:v>1.18</c:v>
                </c:pt>
                <c:pt idx="57">
                  <c:v>1.2</c:v>
                </c:pt>
                <c:pt idx="58">
                  <c:v>1.22</c:v>
                </c:pt>
                <c:pt idx="59">
                  <c:v>1.24</c:v>
                </c:pt>
                <c:pt idx="60">
                  <c:v>1.26</c:v>
                </c:pt>
                <c:pt idx="61">
                  <c:v>1.28</c:v>
                </c:pt>
                <c:pt idx="62">
                  <c:v>1.3</c:v>
                </c:pt>
              </c:numCache>
            </c:numRef>
          </c:xVal>
          <c:yVal>
            <c:numRef>
              <c:f>valeur_de_alpha_filtrée_par_pro!$R$4:$R$68</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1</c:v>
                </c:pt>
                <c:pt idx="21">
                  <c:v>0</c:v>
                </c:pt>
                <c:pt idx="22">
                  <c:v>4</c:v>
                </c:pt>
                <c:pt idx="23">
                  <c:v>6</c:v>
                </c:pt>
                <c:pt idx="24">
                  <c:v>3</c:v>
                </c:pt>
                <c:pt idx="25">
                  <c:v>15</c:v>
                </c:pt>
                <c:pt idx="26">
                  <c:v>32</c:v>
                </c:pt>
                <c:pt idx="27">
                  <c:v>60</c:v>
                </c:pt>
                <c:pt idx="28">
                  <c:v>137</c:v>
                </c:pt>
                <c:pt idx="29">
                  <c:v>197</c:v>
                </c:pt>
                <c:pt idx="30">
                  <c:v>244</c:v>
                </c:pt>
                <c:pt idx="31">
                  <c:v>206</c:v>
                </c:pt>
                <c:pt idx="32">
                  <c:v>163</c:v>
                </c:pt>
                <c:pt idx="33">
                  <c:v>95</c:v>
                </c:pt>
                <c:pt idx="34">
                  <c:v>74</c:v>
                </c:pt>
                <c:pt idx="35">
                  <c:v>49</c:v>
                </c:pt>
                <c:pt idx="36">
                  <c:v>33</c:v>
                </c:pt>
                <c:pt idx="37">
                  <c:v>24</c:v>
                </c:pt>
                <c:pt idx="38">
                  <c:v>11</c:v>
                </c:pt>
                <c:pt idx="39">
                  <c:v>10</c:v>
                </c:pt>
                <c:pt idx="40">
                  <c:v>3</c:v>
                </c:pt>
                <c:pt idx="41">
                  <c:v>9</c:v>
                </c:pt>
                <c:pt idx="42">
                  <c:v>2</c:v>
                </c:pt>
                <c:pt idx="43">
                  <c:v>2</c:v>
                </c:pt>
                <c:pt idx="44">
                  <c:v>3</c:v>
                </c:pt>
                <c:pt idx="45">
                  <c:v>1</c:v>
                </c:pt>
                <c:pt idx="46">
                  <c:v>2</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6-7A34-4936-AA96-62A47A6029AB}"/>
            </c:ext>
          </c:extLst>
        </c:ser>
        <c:ser>
          <c:idx val="7"/>
          <c:order val="7"/>
          <c:tx>
            <c:strRef>
              <c:f>valeur_de_alpha_filtrée_par_pro!$S$1</c:f>
              <c:strCache>
                <c:ptCount val="1"/>
                <c:pt idx="0">
                  <c:v>t11</c:v>
                </c:pt>
              </c:strCache>
            </c:strRef>
          </c:tx>
          <c:spPr>
            <a:ln w="19050" cap="rnd">
              <a:solidFill>
                <a:schemeClr val="accent2">
                  <a:lumMod val="60000"/>
                </a:schemeClr>
              </a:solidFill>
              <a:round/>
            </a:ln>
            <a:effectLst/>
          </c:spPr>
          <c:marker>
            <c:symbol val="none"/>
          </c:marker>
          <c:xVal>
            <c:numRef>
              <c:f>valeur_de_alpha_filtrée_par_pro!$K$4:$K$68</c:f>
              <c:numCache>
                <c:formatCode>General</c:formatCode>
                <c:ptCount val="65"/>
                <c:pt idx="0">
                  <c:v>0.06</c:v>
                </c:pt>
                <c:pt idx="1">
                  <c:v>0.08</c:v>
                </c:pt>
                <c:pt idx="2">
                  <c:v>0.1</c:v>
                </c:pt>
                <c:pt idx="3">
                  <c:v>0.12</c:v>
                </c:pt>
                <c:pt idx="4">
                  <c:v>0.14000000000000001</c:v>
                </c:pt>
                <c:pt idx="5">
                  <c:v>0.16</c:v>
                </c:pt>
                <c:pt idx="6">
                  <c:v>0.18</c:v>
                </c:pt>
                <c:pt idx="7">
                  <c:v>0.2</c:v>
                </c:pt>
                <c:pt idx="8">
                  <c:v>0.22</c:v>
                </c:pt>
                <c:pt idx="9">
                  <c:v>0.24</c:v>
                </c:pt>
                <c:pt idx="10">
                  <c:v>0.26</c:v>
                </c:pt>
                <c:pt idx="11">
                  <c:v>0.28000000000000003</c:v>
                </c:pt>
                <c:pt idx="12">
                  <c:v>0.3</c:v>
                </c:pt>
                <c:pt idx="13">
                  <c:v>0.32</c:v>
                </c:pt>
                <c:pt idx="14">
                  <c:v>0.34</c:v>
                </c:pt>
                <c:pt idx="15">
                  <c:v>0.36</c:v>
                </c:pt>
                <c:pt idx="16">
                  <c:v>0.38</c:v>
                </c:pt>
                <c:pt idx="17">
                  <c:v>0.4</c:v>
                </c:pt>
                <c:pt idx="18">
                  <c:v>0.42</c:v>
                </c:pt>
                <c:pt idx="19">
                  <c:v>0.44</c:v>
                </c:pt>
                <c:pt idx="20">
                  <c:v>0.46</c:v>
                </c:pt>
                <c:pt idx="21">
                  <c:v>0.48</c:v>
                </c:pt>
                <c:pt idx="22">
                  <c:v>0.5</c:v>
                </c:pt>
                <c:pt idx="23">
                  <c:v>0.52</c:v>
                </c:pt>
                <c:pt idx="24">
                  <c:v>0.54</c:v>
                </c:pt>
                <c:pt idx="25">
                  <c:v>0.56000000000000005</c:v>
                </c:pt>
                <c:pt idx="26">
                  <c:v>0.57999999999999996</c:v>
                </c:pt>
                <c:pt idx="27">
                  <c:v>0.6</c:v>
                </c:pt>
                <c:pt idx="28">
                  <c:v>0.62</c:v>
                </c:pt>
                <c:pt idx="29">
                  <c:v>0.64</c:v>
                </c:pt>
                <c:pt idx="30">
                  <c:v>0.66</c:v>
                </c:pt>
                <c:pt idx="31">
                  <c:v>0.68</c:v>
                </c:pt>
                <c:pt idx="32">
                  <c:v>0.7</c:v>
                </c:pt>
                <c:pt idx="33">
                  <c:v>0.72</c:v>
                </c:pt>
                <c:pt idx="34">
                  <c:v>0.74</c:v>
                </c:pt>
                <c:pt idx="35">
                  <c:v>0.76</c:v>
                </c:pt>
                <c:pt idx="36">
                  <c:v>0.78</c:v>
                </c:pt>
                <c:pt idx="37">
                  <c:v>0.8</c:v>
                </c:pt>
                <c:pt idx="38">
                  <c:v>0.82</c:v>
                </c:pt>
                <c:pt idx="39">
                  <c:v>0.84</c:v>
                </c:pt>
                <c:pt idx="40">
                  <c:v>0.86</c:v>
                </c:pt>
                <c:pt idx="41">
                  <c:v>0.88</c:v>
                </c:pt>
                <c:pt idx="42">
                  <c:v>0.9</c:v>
                </c:pt>
                <c:pt idx="43">
                  <c:v>0.92</c:v>
                </c:pt>
                <c:pt idx="44">
                  <c:v>0.94</c:v>
                </c:pt>
                <c:pt idx="45">
                  <c:v>0.96</c:v>
                </c:pt>
                <c:pt idx="46">
                  <c:v>0.98</c:v>
                </c:pt>
                <c:pt idx="47">
                  <c:v>1</c:v>
                </c:pt>
                <c:pt idx="48">
                  <c:v>1.02</c:v>
                </c:pt>
                <c:pt idx="49">
                  <c:v>1.04</c:v>
                </c:pt>
                <c:pt idx="50">
                  <c:v>1.06</c:v>
                </c:pt>
                <c:pt idx="51">
                  <c:v>1.08</c:v>
                </c:pt>
                <c:pt idx="52">
                  <c:v>1.1000000000000001</c:v>
                </c:pt>
                <c:pt idx="53">
                  <c:v>1.1200000000000001</c:v>
                </c:pt>
                <c:pt idx="54">
                  <c:v>1.1399999999999999</c:v>
                </c:pt>
                <c:pt idx="55">
                  <c:v>1.1599999999999999</c:v>
                </c:pt>
                <c:pt idx="56">
                  <c:v>1.18</c:v>
                </c:pt>
                <c:pt idx="57">
                  <c:v>1.2</c:v>
                </c:pt>
                <c:pt idx="58">
                  <c:v>1.22</c:v>
                </c:pt>
                <c:pt idx="59">
                  <c:v>1.24</c:v>
                </c:pt>
                <c:pt idx="60">
                  <c:v>1.26</c:v>
                </c:pt>
                <c:pt idx="61">
                  <c:v>1.28</c:v>
                </c:pt>
                <c:pt idx="62">
                  <c:v>1.3</c:v>
                </c:pt>
              </c:numCache>
            </c:numRef>
          </c:xVal>
          <c:yVal>
            <c:numRef>
              <c:f>valeur_de_alpha_filtrée_par_pro!$S$4:$S$68</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2</c:v>
                </c:pt>
                <c:pt idx="17">
                  <c:v>1</c:v>
                </c:pt>
                <c:pt idx="18">
                  <c:v>2</c:v>
                </c:pt>
                <c:pt idx="19">
                  <c:v>2</c:v>
                </c:pt>
                <c:pt idx="20">
                  <c:v>13</c:v>
                </c:pt>
                <c:pt idx="21">
                  <c:v>21</c:v>
                </c:pt>
                <c:pt idx="22">
                  <c:v>50</c:v>
                </c:pt>
                <c:pt idx="23">
                  <c:v>102</c:v>
                </c:pt>
                <c:pt idx="24">
                  <c:v>183</c:v>
                </c:pt>
                <c:pt idx="25">
                  <c:v>195</c:v>
                </c:pt>
                <c:pt idx="26">
                  <c:v>165</c:v>
                </c:pt>
                <c:pt idx="27">
                  <c:v>145</c:v>
                </c:pt>
                <c:pt idx="28">
                  <c:v>99</c:v>
                </c:pt>
                <c:pt idx="29">
                  <c:v>74</c:v>
                </c:pt>
                <c:pt idx="30">
                  <c:v>49</c:v>
                </c:pt>
                <c:pt idx="31">
                  <c:v>35</c:v>
                </c:pt>
                <c:pt idx="32">
                  <c:v>29</c:v>
                </c:pt>
                <c:pt idx="33">
                  <c:v>19</c:v>
                </c:pt>
                <c:pt idx="34">
                  <c:v>10</c:v>
                </c:pt>
                <c:pt idx="35">
                  <c:v>13</c:v>
                </c:pt>
                <c:pt idx="36">
                  <c:v>10</c:v>
                </c:pt>
                <c:pt idx="37">
                  <c:v>9</c:v>
                </c:pt>
                <c:pt idx="38">
                  <c:v>4</c:v>
                </c:pt>
                <c:pt idx="39">
                  <c:v>5</c:v>
                </c:pt>
                <c:pt idx="40">
                  <c:v>3</c:v>
                </c:pt>
                <c:pt idx="41">
                  <c:v>4</c:v>
                </c:pt>
                <c:pt idx="42">
                  <c:v>3</c:v>
                </c:pt>
                <c:pt idx="43">
                  <c:v>2</c:v>
                </c:pt>
                <c:pt idx="44">
                  <c:v>1</c:v>
                </c:pt>
                <c:pt idx="45">
                  <c:v>1</c:v>
                </c:pt>
                <c:pt idx="46">
                  <c:v>0</c:v>
                </c:pt>
                <c:pt idx="47">
                  <c:v>0</c:v>
                </c:pt>
                <c:pt idx="48">
                  <c:v>0</c:v>
                </c:pt>
                <c:pt idx="49">
                  <c:v>1</c:v>
                </c:pt>
                <c:pt idx="50">
                  <c:v>0</c:v>
                </c:pt>
                <c:pt idx="51">
                  <c:v>1</c:v>
                </c:pt>
                <c:pt idx="52">
                  <c:v>0</c:v>
                </c:pt>
                <c:pt idx="53">
                  <c:v>1</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7-7A34-4936-AA96-62A47A6029AB}"/>
            </c:ext>
          </c:extLst>
        </c:ser>
        <c:dLbls>
          <c:showLegendKey val="0"/>
          <c:showVal val="0"/>
          <c:showCatName val="0"/>
          <c:showSerName val="0"/>
          <c:showPercent val="0"/>
          <c:showBubbleSize val="0"/>
        </c:dLbls>
        <c:axId val="1836708672"/>
        <c:axId val="1836274032"/>
      </c:scatterChart>
      <c:valAx>
        <c:axId val="1836708672"/>
        <c:scaling>
          <c:orientation val="minMax"/>
          <c:max val="1.1000000000000001"/>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274032"/>
        <c:crosses val="autoZero"/>
        <c:crossBetween val="midCat"/>
      </c:valAx>
      <c:valAx>
        <c:axId val="18362740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708672"/>
        <c:crosses val="autoZero"/>
        <c:crossBetween val="midCat"/>
        <c:majorUnit val="100"/>
      </c:valAx>
      <c:spPr>
        <a:noFill/>
        <a:ln>
          <a:noFill/>
        </a:ln>
        <a:effectLst/>
      </c:spPr>
    </c:plotArea>
    <c:legend>
      <c:legendPos val="b"/>
      <c:layout>
        <c:manualLayout>
          <c:xMode val="edge"/>
          <c:yMode val="edge"/>
          <c:x val="0.87417716535433065"/>
          <c:y val="5.7815689705453398E-4"/>
          <c:w val="0.12108989501312337"/>
          <c:h val="0.874421843102945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2537182852144"/>
          <c:y val="5.0925925925925923E-2"/>
          <c:w val="0.69643985126859143"/>
          <c:h val="0.77743802857976085"/>
        </c:manualLayout>
      </c:layout>
      <c:scatterChart>
        <c:scatterStyle val="smoothMarker"/>
        <c:varyColors val="0"/>
        <c:ser>
          <c:idx val="0"/>
          <c:order val="0"/>
          <c:tx>
            <c:strRef>
              <c:f>Validated_ResultFinal_15N_Resul!$J$1</c:f>
              <c:strCache>
                <c:ptCount val="1"/>
                <c:pt idx="0">
                  <c:v>t0</c:v>
                </c:pt>
              </c:strCache>
            </c:strRef>
          </c:tx>
          <c:spPr>
            <a:ln w="19050" cap="rnd">
              <a:solidFill>
                <a:schemeClr val="accent1"/>
              </a:solidFill>
              <a:round/>
            </a:ln>
            <a:effectLst/>
          </c:spPr>
          <c:marker>
            <c:symbol val="none"/>
          </c:marker>
          <c:xVal>
            <c:numRef>
              <c:f>Validated_ResultFinal_15N_Resul!$I$2:$I$51</c:f>
              <c:numCache>
                <c:formatCode>0.00%</c:formatCode>
                <c:ptCount val="50"/>
                <c:pt idx="0">
                  <c:v>1E-3</c:v>
                </c:pt>
                <c:pt idx="1">
                  <c:v>2E-3</c:v>
                </c:pt>
                <c:pt idx="2">
                  <c:v>3.0000000000000001E-3</c:v>
                </c:pt>
                <c:pt idx="3">
                  <c:v>4.0000000000000001E-3</c:v>
                </c:pt>
                <c:pt idx="4">
                  <c:v>5.0000000000000001E-3</c:v>
                </c:pt>
                <c:pt idx="5">
                  <c:v>6.0000000000000001E-3</c:v>
                </c:pt>
                <c:pt idx="6">
                  <c:v>7.0000000000000001E-3</c:v>
                </c:pt>
                <c:pt idx="7">
                  <c:v>8.0000000000000002E-3</c:v>
                </c:pt>
                <c:pt idx="8">
                  <c:v>8.9999999999999993E-3</c:v>
                </c:pt>
                <c:pt idx="9">
                  <c:v>0.01</c:v>
                </c:pt>
                <c:pt idx="10">
                  <c:v>1.0999999999999999E-2</c:v>
                </c:pt>
                <c:pt idx="11">
                  <c:v>1.2E-2</c:v>
                </c:pt>
                <c:pt idx="12">
                  <c:v>1.2999999999999999E-2</c:v>
                </c:pt>
                <c:pt idx="13">
                  <c:v>1.4E-2</c:v>
                </c:pt>
                <c:pt idx="14">
                  <c:v>1.4999999999999999E-2</c:v>
                </c:pt>
                <c:pt idx="15">
                  <c:v>1.6E-2</c:v>
                </c:pt>
                <c:pt idx="16">
                  <c:v>1.7000000000000001E-2</c:v>
                </c:pt>
                <c:pt idx="17">
                  <c:v>1.7999999999999999E-2</c:v>
                </c:pt>
                <c:pt idx="18">
                  <c:v>1.9E-2</c:v>
                </c:pt>
                <c:pt idx="19">
                  <c:v>0.02</c:v>
                </c:pt>
                <c:pt idx="20">
                  <c:v>2.1000000000000001E-2</c:v>
                </c:pt>
                <c:pt idx="21">
                  <c:v>2.1999999999999999E-2</c:v>
                </c:pt>
                <c:pt idx="22">
                  <c:v>2.3E-2</c:v>
                </c:pt>
                <c:pt idx="23">
                  <c:v>2.4E-2</c:v>
                </c:pt>
                <c:pt idx="24">
                  <c:v>2.5000000000000001E-2</c:v>
                </c:pt>
                <c:pt idx="25">
                  <c:v>2.5999999999999999E-2</c:v>
                </c:pt>
                <c:pt idx="26">
                  <c:v>2.7E-2</c:v>
                </c:pt>
                <c:pt idx="27">
                  <c:v>2.8000000000000001E-2</c:v>
                </c:pt>
                <c:pt idx="28">
                  <c:v>2.9000000000000001E-2</c:v>
                </c:pt>
                <c:pt idx="29">
                  <c:v>0.03</c:v>
                </c:pt>
                <c:pt idx="30">
                  <c:v>3.1E-2</c:v>
                </c:pt>
                <c:pt idx="31">
                  <c:v>3.2000000000000001E-2</c:v>
                </c:pt>
                <c:pt idx="32">
                  <c:v>3.3000000000000002E-2</c:v>
                </c:pt>
                <c:pt idx="33">
                  <c:v>3.4000000000000002E-2</c:v>
                </c:pt>
                <c:pt idx="34">
                  <c:v>3.5000000000000003E-2</c:v>
                </c:pt>
                <c:pt idx="35">
                  <c:v>3.5999999999999997E-2</c:v>
                </c:pt>
                <c:pt idx="36">
                  <c:v>3.6999999999999998E-2</c:v>
                </c:pt>
                <c:pt idx="37">
                  <c:v>3.7999999999999999E-2</c:v>
                </c:pt>
                <c:pt idx="38">
                  <c:v>3.9E-2</c:v>
                </c:pt>
                <c:pt idx="39">
                  <c:v>0.04</c:v>
                </c:pt>
                <c:pt idx="40">
                  <c:v>4.1000000000000002E-2</c:v>
                </c:pt>
                <c:pt idx="41">
                  <c:v>4.2000000000000003E-2</c:v>
                </c:pt>
                <c:pt idx="42">
                  <c:v>4.2999999999999997E-2</c:v>
                </c:pt>
                <c:pt idx="43">
                  <c:v>4.3999999999999997E-2</c:v>
                </c:pt>
                <c:pt idx="44">
                  <c:v>4.4999999999999998E-2</c:v>
                </c:pt>
                <c:pt idx="45">
                  <c:v>4.5999999999999999E-2</c:v>
                </c:pt>
                <c:pt idx="46">
                  <c:v>4.7E-2</c:v>
                </c:pt>
                <c:pt idx="47">
                  <c:v>4.8000000000000001E-2</c:v>
                </c:pt>
                <c:pt idx="48">
                  <c:v>4.9000000000000002E-2</c:v>
                </c:pt>
                <c:pt idx="49">
                  <c:v>0.05</c:v>
                </c:pt>
              </c:numCache>
            </c:numRef>
          </c:xVal>
          <c:yVal>
            <c:numRef>
              <c:f>Validated_ResultFinal_15N_Resul!$J$2:$J$51</c:f>
              <c:numCache>
                <c:formatCode>General</c:formatCode>
                <c:ptCount val="50"/>
                <c:pt idx="0">
                  <c:v>172</c:v>
                </c:pt>
                <c:pt idx="1">
                  <c:v>233</c:v>
                </c:pt>
                <c:pt idx="2">
                  <c:v>346</c:v>
                </c:pt>
                <c:pt idx="3">
                  <c:v>464</c:v>
                </c:pt>
                <c:pt idx="4">
                  <c:v>712</c:v>
                </c:pt>
                <c:pt idx="5">
                  <c:v>983</c:v>
                </c:pt>
                <c:pt idx="6">
                  <c:v>1298</c:v>
                </c:pt>
                <c:pt idx="7">
                  <c:v>1484</c:v>
                </c:pt>
                <c:pt idx="8">
                  <c:v>1268</c:v>
                </c:pt>
                <c:pt idx="9">
                  <c:v>759</c:v>
                </c:pt>
                <c:pt idx="10">
                  <c:v>430</c:v>
                </c:pt>
                <c:pt idx="11">
                  <c:v>276</c:v>
                </c:pt>
                <c:pt idx="12">
                  <c:v>183</c:v>
                </c:pt>
                <c:pt idx="13">
                  <c:v>110</c:v>
                </c:pt>
                <c:pt idx="14">
                  <c:v>73</c:v>
                </c:pt>
                <c:pt idx="15">
                  <c:v>60</c:v>
                </c:pt>
                <c:pt idx="16">
                  <c:v>32</c:v>
                </c:pt>
                <c:pt idx="17">
                  <c:v>26</c:v>
                </c:pt>
                <c:pt idx="18">
                  <c:v>18</c:v>
                </c:pt>
                <c:pt idx="19">
                  <c:v>12</c:v>
                </c:pt>
                <c:pt idx="20">
                  <c:v>15</c:v>
                </c:pt>
                <c:pt idx="21">
                  <c:v>15</c:v>
                </c:pt>
                <c:pt idx="22">
                  <c:v>8</c:v>
                </c:pt>
                <c:pt idx="23">
                  <c:v>5</c:v>
                </c:pt>
                <c:pt idx="24">
                  <c:v>5</c:v>
                </c:pt>
                <c:pt idx="25">
                  <c:v>5</c:v>
                </c:pt>
                <c:pt idx="26">
                  <c:v>9</c:v>
                </c:pt>
                <c:pt idx="27">
                  <c:v>4</c:v>
                </c:pt>
                <c:pt idx="28">
                  <c:v>3</c:v>
                </c:pt>
                <c:pt idx="29">
                  <c:v>3</c:v>
                </c:pt>
                <c:pt idx="30">
                  <c:v>2</c:v>
                </c:pt>
                <c:pt idx="31">
                  <c:v>7</c:v>
                </c:pt>
                <c:pt idx="32">
                  <c:v>5</c:v>
                </c:pt>
                <c:pt idx="33">
                  <c:v>1</c:v>
                </c:pt>
                <c:pt idx="34">
                  <c:v>3</c:v>
                </c:pt>
                <c:pt idx="35">
                  <c:v>5</c:v>
                </c:pt>
                <c:pt idx="36">
                  <c:v>1</c:v>
                </c:pt>
                <c:pt idx="37">
                  <c:v>0</c:v>
                </c:pt>
                <c:pt idx="38">
                  <c:v>1</c:v>
                </c:pt>
                <c:pt idx="39">
                  <c:v>1</c:v>
                </c:pt>
                <c:pt idx="40">
                  <c:v>2</c:v>
                </c:pt>
                <c:pt idx="41">
                  <c:v>1</c:v>
                </c:pt>
                <c:pt idx="42">
                  <c:v>0</c:v>
                </c:pt>
                <c:pt idx="43">
                  <c:v>1</c:v>
                </c:pt>
                <c:pt idx="44">
                  <c:v>0</c:v>
                </c:pt>
                <c:pt idx="45">
                  <c:v>0</c:v>
                </c:pt>
                <c:pt idx="46">
                  <c:v>2</c:v>
                </c:pt>
                <c:pt idx="47">
                  <c:v>0</c:v>
                </c:pt>
                <c:pt idx="48">
                  <c:v>0</c:v>
                </c:pt>
                <c:pt idx="49">
                  <c:v>0</c:v>
                </c:pt>
              </c:numCache>
            </c:numRef>
          </c:yVal>
          <c:smooth val="1"/>
          <c:extLst>
            <c:ext xmlns:c16="http://schemas.microsoft.com/office/drawing/2014/chart" uri="{C3380CC4-5D6E-409C-BE32-E72D297353CC}">
              <c16:uniqueId val="{00000000-D40F-4696-9628-E1B0E07D9CE8}"/>
            </c:ext>
          </c:extLst>
        </c:ser>
        <c:ser>
          <c:idx val="1"/>
          <c:order val="1"/>
          <c:tx>
            <c:strRef>
              <c:f>Validated_ResultFinal_15N_Resul!$K$1</c:f>
              <c:strCache>
                <c:ptCount val="1"/>
                <c:pt idx="0">
                  <c:v>t1</c:v>
                </c:pt>
              </c:strCache>
            </c:strRef>
          </c:tx>
          <c:spPr>
            <a:ln w="19050" cap="rnd">
              <a:solidFill>
                <a:schemeClr val="accent2"/>
              </a:solidFill>
              <a:round/>
            </a:ln>
            <a:effectLst/>
          </c:spPr>
          <c:marker>
            <c:symbol val="none"/>
          </c:marker>
          <c:xVal>
            <c:numRef>
              <c:f>Validated_ResultFinal_15N_Resul!$I$2:$I$51</c:f>
              <c:numCache>
                <c:formatCode>0.00%</c:formatCode>
                <c:ptCount val="50"/>
                <c:pt idx="0">
                  <c:v>1E-3</c:v>
                </c:pt>
                <c:pt idx="1">
                  <c:v>2E-3</c:v>
                </c:pt>
                <c:pt idx="2">
                  <c:v>3.0000000000000001E-3</c:v>
                </c:pt>
                <c:pt idx="3">
                  <c:v>4.0000000000000001E-3</c:v>
                </c:pt>
                <c:pt idx="4">
                  <c:v>5.0000000000000001E-3</c:v>
                </c:pt>
                <c:pt idx="5">
                  <c:v>6.0000000000000001E-3</c:v>
                </c:pt>
                <c:pt idx="6">
                  <c:v>7.0000000000000001E-3</c:v>
                </c:pt>
                <c:pt idx="7">
                  <c:v>8.0000000000000002E-3</c:v>
                </c:pt>
                <c:pt idx="8">
                  <c:v>8.9999999999999993E-3</c:v>
                </c:pt>
                <c:pt idx="9">
                  <c:v>0.01</c:v>
                </c:pt>
                <c:pt idx="10">
                  <c:v>1.0999999999999999E-2</c:v>
                </c:pt>
                <c:pt idx="11">
                  <c:v>1.2E-2</c:v>
                </c:pt>
                <c:pt idx="12">
                  <c:v>1.2999999999999999E-2</c:v>
                </c:pt>
                <c:pt idx="13">
                  <c:v>1.4E-2</c:v>
                </c:pt>
                <c:pt idx="14">
                  <c:v>1.4999999999999999E-2</c:v>
                </c:pt>
                <c:pt idx="15">
                  <c:v>1.6E-2</c:v>
                </c:pt>
                <c:pt idx="16">
                  <c:v>1.7000000000000001E-2</c:v>
                </c:pt>
                <c:pt idx="17">
                  <c:v>1.7999999999999999E-2</c:v>
                </c:pt>
                <c:pt idx="18">
                  <c:v>1.9E-2</c:v>
                </c:pt>
                <c:pt idx="19">
                  <c:v>0.02</c:v>
                </c:pt>
                <c:pt idx="20">
                  <c:v>2.1000000000000001E-2</c:v>
                </c:pt>
                <c:pt idx="21">
                  <c:v>2.1999999999999999E-2</c:v>
                </c:pt>
                <c:pt idx="22">
                  <c:v>2.3E-2</c:v>
                </c:pt>
                <c:pt idx="23">
                  <c:v>2.4E-2</c:v>
                </c:pt>
                <c:pt idx="24">
                  <c:v>2.5000000000000001E-2</c:v>
                </c:pt>
                <c:pt idx="25">
                  <c:v>2.5999999999999999E-2</c:v>
                </c:pt>
                <c:pt idx="26">
                  <c:v>2.7E-2</c:v>
                </c:pt>
                <c:pt idx="27">
                  <c:v>2.8000000000000001E-2</c:v>
                </c:pt>
                <c:pt idx="28">
                  <c:v>2.9000000000000001E-2</c:v>
                </c:pt>
                <c:pt idx="29">
                  <c:v>0.03</c:v>
                </c:pt>
                <c:pt idx="30">
                  <c:v>3.1E-2</c:v>
                </c:pt>
                <c:pt idx="31">
                  <c:v>3.2000000000000001E-2</c:v>
                </c:pt>
                <c:pt idx="32">
                  <c:v>3.3000000000000002E-2</c:v>
                </c:pt>
                <c:pt idx="33">
                  <c:v>3.4000000000000002E-2</c:v>
                </c:pt>
                <c:pt idx="34">
                  <c:v>3.5000000000000003E-2</c:v>
                </c:pt>
                <c:pt idx="35">
                  <c:v>3.5999999999999997E-2</c:v>
                </c:pt>
                <c:pt idx="36">
                  <c:v>3.6999999999999998E-2</c:v>
                </c:pt>
                <c:pt idx="37">
                  <c:v>3.7999999999999999E-2</c:v>
                </c:pt>
                <c:pt idx="38">
                  <c:v>3.9E-2</c:v>
                </c:pt>
                <c:pt idx="39">
                  <c:v>0.04</c:v>
                </c:pt>
                <c:pt idx="40">
                  <c:v>4.1000000000000002E-2</c:v>
                </c:pt>
                <c:pt idx="41">
                  <c:v>4.2000000000000003E-2</c:v>
                </c:pt>
                <c:pt idx="42">
                  <c:v>4.2999999999999997E-2</c:v>
                </c:pt>
                <c:pt idx="43">
                  <c:v>4.3999999999999997E-2</c:v>
                </c:pt>
                <c:pt idx="44">
                  <c:v>4.4999999999999998E-2</c:v>
                </c:pt>
                <c:pt idx="45">
                  <c:v>4.5999999999999999E-2</c:v>
                </c:pt>
                <c:pt idx="46">
                  <c:v>4.7E-2</c:v>
                </c:pt>
                <c:pt idx="47">
                  <c:v>4.8000000000000001E-2</c:v>
                </c:pt>
                <c:pt idx="48">
                  <c:v>4.9000000000000002E-2</c:v>
                </c:pt>
                <c:pt idx="49">
                  <c:v>0.05</c:v>
                </c:pt>
              </c:numCache>
            </c:numRef>
          </c:xVal>
          <c:yVal>
            <c:numRef>
              <c:f>Validated_ResultFinal_15N_Resul!$K$2:$K$51</c:f>
              <c:numCache>
                <c:formatCode>General</c:formatCode>
                <c:ptCount val="50"/>
                <c:pt idx="0">
                  <c:v>73</c:v>
                </c:pt>
                <c:pt idx="1">
                  <c:v>73</c:v>
                </c:pt>
                <c:pt idx="2">
                  <c:v>134</c:v>
                </c:pt>
                <c:pt idx="3">
                  <c:v>145</c:v>
                </c:pt>
                <c:pt idx="4">
                  <c:v>198</c:v>
                </c:pt>
                <c:pt idx="5">
                  <c:v>258</c:v>
                </c:pt>
                <c:pt idx="6">
                  <c:v>380</c:v>
                </c:pt>
                <c:pt idx="7">
                  <c:v>530</c:v>
                </c:pt>
                <c:pt idx="8">
                  <c:v>755</c:v>
                </c:pt>
                <c:pt idx="9">
                  <c:v>939</c:v>
                </c:pt>
                <c:pt idx="10">
                  <c:v>1088</c:v>
                </c:pt>
                <c:pt idx="11">
                  <c:v>1189</c:v>
                </c:pt>
                <c:pt idx="12">
                  <c:v>1057</c:v>
                </c:pt>
                <c:pt idx="13">
                  <c:v>767</c:v>
                </c:pt>
                <c:pt idx="14">
                  <c:v>457</c:v>
                </c:pt>
                <c:pt idx="15">
                  <c:v>310</c:v>
                </c:pt>
                <c:pt idx="16">
                  <c:v>179</c:v>
                </c:pt>
                <c:pt idx="17">
                  <c:v>104</c:v>
                </c:pt>
                <c:pt idx="18">
                  <c:v>77</c:v>
                </c:pt>
                <c:pt idx="19">
                  <c:v>45</c:v>
                </c:pt>
                <c:pt idx="20">
                  <c:v>28</c:v>
                </c:pt>
                <c:pt idx="21">
                  <c:v>28</c:v>
                </c:pt>
                <c:pt idx="22">
                  <c:v>15</c:v>
                </c:pt>
                <c:pt idx="23">
                  <c:v>16</c:v>
                </c:pt>
                <c:pt idx="24">
                  <c:v>7</c:v>
                </c:pt>
                <c:pt idx="25">
                  <c:v>3</c:v>
                </c:pt>
                <c:pt idx="26">
                  <c:v>8</c:v>
                </c:pt>
                <c:pt idx="27">
                  <c:v>7</c:v>
                </c:pt>
                <c:pt idx="28">
                  <c:v>8</c:v>
                </c:pt>
                <c:pt idx="29">
                  <c:v>7</c:v>
                </c:pt>
                <c:pt idx="30">
                  <c:v>4</c:v>
                </c:pt>
                <c:pt idx="31">
                  <c:v>4</c:v>
                </c:pt>
                <c:pt idx="32">
                  <c:v>2</c:v>
                </c:pt>
                <c:pt idx="33">
                  <c:v>4</c:v>
                </c:pt>
                <c:pt idx="34">
                  <c:v>2</c:v>
                </c:pt>
                <c:pt idx="35">
                  <c:v>2</c:v>
                </c:pt>
                <c:pt idx="36">
                  <c:v>2</c:v>
                </c:pt>
                <c:pt idx="37">
                  <c:v>0</c:v>
                </c:pt>
                <c:pt idx="38">
                  <c:v>1</c:v>
                </c:pt>
                <c:pt idx="39">
                  <c:v>2</c:v>
                </c:pt>
                <c:pt idx="40">
                  <c:v>0</c:v>
                </c:pt>
                <c:pt idx="41">
                  <c:v>1</c:v>
                </c:pt>
                <c:pt idx="42">
                  <c:v>2</c:v>
                </c:pt>
                <c:pt idx="43">
                  <c:v>1</c:v>
                </c:pt>
                <c:pt idx="44">
                  <c:v>1</c:v>
                </c:pt>
                <c:pt idx="45">
                  <c:v>0</c:v>
                </c:pt>
                <c:pt idx="46">
                  <c:v>0</c:v>
                </c:pt>
                <c:pt idx="47">
                  <c:v>2</c:v>
                </c:pt>
                <c:pt idx="48">
                  <c:v>2</c:v>
                </c:pt>
                <c:pt idx="49">
                  <c:v>0</c:v>
                </c:pt>
              </c:numCache>
            </c:numRef>
          </c:yVal>
          <c:smooth val="1"/>
          <c:extLst>
            <c:ext xmlns:c16="http://schemas.microsoft.com/office/drawing/2014/chart" uri="{C3380CC4-5D6E-409C-BE32-E72D297353CC}">
              <c16:uniqueId val="{00000001-D40F-4696-9628-E1B0E07D9CE8}"/>
            </c:ext>
          </c:extLst>
        </c:ser>
        <c:ser>
          <c:idx val="2"/>
          <c:order val="2"/>
          <c:tx>
            <c:strRef>
              <c:f>Validated_ResultFinal_15N_Resul!$L$1</c:f>
              <c:strCache>
                <c:ptCount val="1"/>
                <c:pt idx="0">
                  <c:v>t2</c:v>
                </c:pt>
              </c:strCache>
            </c:strRef>
          </c:tx>
          <c:spPr>
            <a:ln w="19050" cap="rnd">
              <a:solidFill>
                <a:schemeClr val="accent3"/>
              </a:solidFill>
              <a:round/>
            </a:ln>
            <a:effectLst/>
          </c:spPr>
          <c:marker>
            <c:symbol val="none"/>
          </c:marker>
          <c:xVal>
            <c:numRef>
              <c:f>Validated_ResultFinal_15N_Resul!$I$2:$I$51</c:f>
              <c:numCache>
                <c:formatCode>0.00%</c:formatCode>
                <c:ptCount val="50"/>
                <c:pt idx="0">
                  <c:v>1E-3</c:v>
                </c:pt>
                <c:pt idx="1">
                  <c:v>2E-3</c:v>
                </c:pt>
                <c:pt idx="2">
                  <c:v>3.0000000000000001E-3</c:v>
                </c:pt>
                <c:pt idx="3">
                  <c:v>4.0000000000000001E-3</c:v>
                </c:pt>
                <c:pt idx="4">
                  <c:v>5.0000000000000001E-3</c:v>
                </c:pt>
                <c:pt idx="5">
                  <c:v>6.0000000000000001E-3</c:v>
                </c:pt>
                <c:pt idx="6">
                  <c:v>7.0000000000000001E-3</c:v>
                </c:pt>
                <c:pt idx="7">
                  <c:v>8.0000000000000002E-3</c:v>
                </c:pt>
                <c:pt idx="8">
                  <c:v>8.9999999999999993E-3</c:v>
                </c:pt>
                <c:pt idx="9">
                  <c:v>0.01</c:v>
                </c:pt>
                <c:pt idx="10">
                  <c:v>1.0999999999999999E-2</c:v>
                </c:pt>
                <c:pt idx="11">
                  <c:v>1.2E-2</c:v>
                </c:pt>
                <c:pt idx="12">
                  <c:v>1.2999999999999999E-2</c:v>
                </c:pt>
                <c:pt idx="13">
                  <c:v>1.4E-2</c:v>
                </c:pt>
                <c:pt idx="14">
                  <c:v>1.4999999999999999E-2</c:v>
                </c:pt>
                <c:pt idx="15">
                  <c:v>1.6E-2</c:v>
                </c:pt>
                <c:pt idx="16">
                  <c:v>1.7000000000000001E-2</c:v>
                </c:pt>
                <c:pt idx="17">
                  <c:v>1.7999999999999999E-2</c:v>
                </c:pt>
                <c:pt idx="18">
                  <c:v>1.9E-2</c:v>
                </c:pt>
                <c:pt idx="19">
                  <c:v>0.02</c:v>
                </c:pt>
                <c:pt idx="20">
                  <c:v>2.1000000000000001E-2</c:v>
                </c:pt>
                <c:pt idx="21">
                  <c:v>2.1999999999999999E-2</c:v>
                </c:pt>
                <c:pt idx="22">
                  <c:v>2.3E-2</c:v>
                </c:pt>
                <c:pt idx="23">
                  <c:v>2.4E-2</c:v>
                </c:pt>
                <c:pt idx="24">
                  <c:v>2.5000000000000001E-2</c:v>
                </c:pt>
                <c:pt idx="25">
                  <c:v>2.5999999999999999E-2</c:v>
                </c:pt>
                <c:pt idx="26">
                  <c:v>2.7E-2</c:v>
                </c:pt>
                <c:pt idx="27">
                  <c:v>2.8000000000000001E-2</c:v>
                </c:pt>
                <c:pt idx="28">
                  <c:v>2.9000000000000001E-2</c:v>
                </c:pt>
                <c:pt idx="29">
                  <c:v>0.03</c:v>
                </c:pt>
                <c:pt idx="30">
                  <c:v>3.1E-2</c:v>
                </c:pt>
                <c:pt idx="31">
                  <c:v>3.2000000000000001E-2</c:v>
                </c:pt>
                <c:pt idx="32">
                  <c:v>3.3000000000000002E-2</c:v>
                </c:pt>
                <c:pt idx="33">
                  <c:v>3.4000000000000002E-2</c:v>
                </c:pt>
                <c:pt idx="34">
                  <c:v>3.5000000000000003E-2</c:v>
                </c:pt>
                <c:pt idx="35">
                  <c:v>3.5999999999999997E-2</c:v>
                </c:pt>
                <c:pt idx="36">
                  <c:v>3.6999999999999998E-2</c:v>
                </c:pt>
                <c:pt idx="37">
                  <c:v>3.7999999999999999E-2</c:v>
                </c:pt>
                <c:pt idx="38">
                  <c:v>3.9E-2</c:v>
                </c:pt>
                <c:pt idx="39">
                  <c:v>0.04</c:v>
                </c:pt>
                <c:pt idx="40">
                  <c:v>4.1000000000000002E-2</c:v>
                </c:pt>
                <c:pt idx="41">
                  <c:v>4.2000000000000003E-2</c:v>
                </c:pt>
                <c:pt idx="42">
                  <c:v>4.2999999999999997E-2</c:v>
                </c:pt>
                <c:pt idx="43">
                  <c:v>4.3999999999999997E-2</c:v>
                </c:pt>
                <c:pt idx="44">
                  <c:v>4.4999999999999998E-2</c:v>
                </c:pt>
                <c:pt idx="45">
                  <c:v>4.5999999999999999E-2</c:v>
                </c:pt>
                <c:pt idx="46">
                  <c:v>4.7E-2</c:v>
                </c:pt>
                <c:pt idx="47">
                  <c:v>4.8000000000000001E-2</c:v>
                </c:pt>
                <c:pt idx="48">
                  <c:v>4.9000000000000002E-2</c:v>
                </c:pt>
                <c:pt idx="49">
                  <c:v>0.05</c:v>
                </c:pt>
              </c:numCache>
            </c:numRef>
          </c:xVal>
          <c:yVal>
            <c:numRef>
              <c:f>Validated_ResultFinal_15N_Resul!$L$2:$L$51</c:f>
              <c:numCache>
                <c:formatCode>General</c:formatCode>
                <c:ptCount val="50"/>
                <c:pt idx="0">
                  <c:v>59</c:v>
                </c:pt>
                <c:pt idx="1">
                  <c:v>85</c:v>
                </c:pt>
                <c:pt idx="2">
                  <c:v>101</c:v>
                </c:pt>
                <c:pt idx="3">
                  <c:v>124</c:v>
                </c:pt>
                <c:pt idx="4">
                  <c:v>149</c:v>
                </c:pt>
                <c:pt idx="5">
                  <c:v>218</c:v>
                </c:pt>
                <c:pt idx="6">
                  <c:v>265</c:v>
                </c:pt>
                <c:pt idx="7">
                  <c:v>365</c:v>
                </c:pt>
                <c:pt idx="8">
                  <c:v>484</c:v>
                </c:pt>
                <c:pt idx="9">
                  <c:v>632</c:v>
                </c:pt>
                <c:pt idx="10">
                  <c:v>854</c:v>
                </c:pt>
                <c:pt idx="11">
                  <c:v>1043</c:v>
                </c:pt>
                <c:pt idx="12">
                  <c:v>1343</c:v>
                </c:pt>
                <c:pt idx="13">
                  <c:v>1328</c:v>
                </c:pt>
                <c:pt idx="14">
                  <c:v>1137</c:v>
                </c:pt>
                <c:pt idx="15">
                  <c:v>833</c:v>
                </c:pt>
                <c:pt idx="16">
                  <c:v>539</c:v>
                </c:pt>
                <c:pt idx="17">
                  <c:v>344</c:v>
                </c:pt>
                <c:pt idx="18">
                  <c:v>211</c:v>
                </c:pt>
                <c:pt idx="19">
                  <c:v>148</c:v>
                </c:pt>
                <c:pt idx="20">
                  <c:v>86</c:v>
                </c:pt>
                <c:pt idx="21">
                  <c:v>59</c:v>
                </c:pt>
                <c:pt idx="22">
                  <c:v>51</c:v>
                </c:pt>
                <c:pt idx="23">
                  <c:v>43</c:v>
                </c:pt>
                <c:pt idx="24">
                  <c:v>36</c:v>
                </c:pt>
                <c:pt idx="25">
                  <c:v>19</c:v>
                </c:pt>
                <c:pt idx="26">
                  <c:v>23</c:v>
                </c:pt>
                <c:pt idx="27">
                  <c:v>11</c:v>
                </c:pt>
                <c:pt idx="28">
                  <c:v>14</c:v>
                </c:pt>
                <c:pt idx="29">
                  <c:v>8</c:v>
                </c:pt>
                <c:pt idx="30">
                  <c:v>7</c:v>
                </c:pt>
                <c:pt idx="31">
                  <c:v>13</c:v>
                </c:pt>
                <c:pt idx="32">
                  <c:v>6</c:v>
                </c:pt>
                <c:pt idx="33">
                  <c:v>10</c:v>
                </c:pt>
                <c:pt idx="34">
                  <c:v>6</c:v>
                </c:pt>
                <c:pt idx="35">
                  <c:v>7</c:v>
                </c:pt>
                <c:pt idx="36">
                  <c:v>4</c:v>
                </c:pt>
                <c:pt idx="37">
                  <c:v>1</c:v>
                </c:pt>
                <c:pt idx="38">
                  <c:v>2</c:v>
                </c:pt>
                <c:pt idx="39">
                  <c:v>4</c:v>
                </c:pt>
                <c:pt idx="40">
                  <c:v>3</c:v>
                </c:pt>
                <c:pt idx="41">
                  <c:v>1</c:v>
                </c:pt>
                <c:pt idx="42">
                  <c:v>5</c:v>
                </c:pt>
                <c:pt idx="43">
                  <c:v>4</c:v>
                </c:pt>
                <c:pt idx="44">
                  <c:v>2</c:v>
                </c:pt>
                <c:pt idx="45">
                  <c:v>1</c:v>
                </c:pt>
                <c:pt idx="46">
                  <c:v>0</c:v>
                </c:pt>
                <c:pt idx="47">
                  <c:v>1</c:v>
                </c:pt>
                <c:pt idx="48">
                  <c:v>1</c:v>
                </c:pt>
                <c:pt idx="49">
                  <c:v>0</c:v>
                </c:pt>
              </c:numCache>
            </c:numRef>
          </c:yVal>
          <c:smooth val="1"/>
          <c:extLst>
            <c:ext xmlns:c16="http://schemas.microsoft.com/office/drawing/2014/chart" uri="{C3380CC4-5D6E-409C-BE32-E72D297353CC}">
              <c16:uniqueId val="{00000002-D40F-4696-9628-E1B0E07D9CE8}"/>
            </c:ext>
          </c:extLst>
        </c:ser>
        <c:ser>
          <c:idx val="3"/>
          <c:order val="3"/>
          <c:tx>
            <c:strRef>
              <c:f>Validated_ResultFinal_15N_Resul!$M$1</c:f>
              <c:strCache>
                <c:ptCount val="1"/>
                <c:pt idx="0">
                  <c:v>t4</c:v>
                </c:pt>
              </c:strCache>
            </c:strRef>
          </c:tx>
          <c:spPr>
            <a:ln w="19050" cap="rnd">
              <a:solidFill>
                <a:schemeClr val="accent4"/>
              </a:solidFill>
              <a:round/>
            </a:ln>
            <a:effectLst/>
          </c:spPr>
          <c:marker>
            <c:symbol val="none"/>
          </c:marker>
          <c:xVal>
            <c:numRef>
              <c:f>Validated_ResultFinal_15N_Resul!$I$2:$I$51</c:f>
              <c:numCache>
                <c:formatCode>0.00%</c:formatCode>
                <c:ptCount val="50"/>
                <c:pt idx="0">
                  <c:v>1E-3</c:v>
                </c:pt>
                <c:pt idx="1">
                  <c:v>2E-3</c:v>
                </c:pt>
                <c:pt idx="2">
                  <c:v>3.0000000000000001E-3</c:v>
                </c:pt>
                <c:pt idx="3">
                  <c:v>4.0000000000000001E-3</c:v>
                </c:pt>
                <c:pt idx="4">
                  <c:v>5.0000000000000001E-3</c:v>
                </c:pt>
                <c:pt idx="5">
                  <c:v>6.0000000000000001E-3</c:v>
                </c:pt>
                <c:pt idx="6">
                  <c:v>7.0000000000000001E-3</c:v>
                </c:pt>
                <c:pt idx="7">
                  <c:v>8.0000000000000002E-3</c:v>
                </c:pt>
                <c:pt idx="8">
                  <c:v>8.9999999999999993E-3</c:v>
                </c:pt>
                <c:pt idx="9">
                  <c:v>0.01</c:v>
                </c:pt>
                <c:pt idx="10">
                  <c:v>1.0999999999999999E-2</c:v>
                </c:pt>
                <c:pt idx="11">
                  <c:v>1.2E-2</c:v>
                </c:pt>
                <c:pt idx="12">
                  <c:v>1.2999999999999999E-2</c:v>
                </c:pt>
                <c:pt idx="13">
                  <c:v>1.4E-2</c:v>
                </c:pt>
                <c:pt idx="14">
                  <c:v>1.4999999999999999E-2</c:v>
                </c:pt>
                <c:pt idx="15">
                  <c:v>1.6E-2</c:v>
                </c:pt>
                <c:pt idx="16">
                  <c:v>1.7000000000000001E-2</c:v>
                </c:pt>
                <c:pt idx="17">
                  <c:v>1.7999999999999999E-2</c:v>
                </c:pt>
                <c:pt idx="18">
                  <c:v>1.9E-2</c:v>
                </c:pt>
                <c:pt idx="19">
                  <c:v>0.02</c:v>
                </c:pt>
                <c:pt idx="20">
                  <c:v>2.1000000000000001E-2</c:v>
                </c:pt>
                <c:pt idx="21">
                  <c:v>2.1999999999999999E-2</c:v>
                </c:pt>
                <c:pt idx="22">
                  <c:v>2.3E-2</c:v>
                </c:pt>
                <c:pt idx="23">
                  <c:v>2.4E-2</c:v>
                </c:pt>
                <c:pt idx="24">
                  <c:v>2.5000000000000001E-2</c:v>
                </c:pt>
                <c:pt idx="25">
                  <c:v>2.5999999999999999E-2</c:v>
                </c:pt>
                <c:pt idx="26">
                  <c:v>2.7E-2</c:v>
                </c:pt>
                <c:pt idx="27">
                  <c:v>2.8000000000000001E-2</c:v>
                </c:pt>
                <c:pt idx="28">
                  <c:v>2.9000000000000001E-2</c:v>
                </c:pt>
                <c:pt idx="29">
                  <c:v>0.03</c:v>
                </c:pt>
                <c:pt idx="30">
                  <c:v>3.1E-2</c:v>
                </c:pt>
                <c:pt idx="31">
                  <c:v>3.2000000000000001E-2</c:v>
                </c:pt>
                <c:pt idx="32">
                  <c:v>3.3000000000000002E-2</c:v>
                </c:pt>
                <c:pt idx="33">
                  <c:v>3.4000000000000002E-2</c:v>
                </c:pt>
                <c:pt idx="34">
                  <c:v>3.5000000000000003E-2</c:v>
                </c:pt>
                <c:pt idx="35">
                  <c:v>3.5999999999999997E-2</c:v>
                </c:pt>
                <c:pt idx="36">
                  <c:v>3.6999999999999998E-2</c:v>
                </c:pt>
                <c:pt idx="37">
                  <c:v>3.7999999999999999E-2</c:v>
                </c:pt>
                <c:pt idx="38">
                  <c:v>3.9E-2</c:v>
                </c:pt>
                <c:pt idx="39">
                  <c:v>0.04</c:v>
                </c:pt>
                <c:pt idx="40">
                  <c:v>4.1000000000000002E-2</c:v>
                </c:pt>
                <c:pt idx="41">
                  <c:v>4.2000000000000003E-2</c:v>
                </c:pt>
                <c:pt idx="42">
                  <c:v>4.2999999999999997E-2</c:v>
                </c:pt>
                <c:pt idx="43">
                  <c:v>4.3999999999999997E-2</c:v>
                </c:pt>
                <c:pt idx="44">
                  <c:v>4.4999999999999998E-2</c:v>
                </c:pt>
                <c:pt idx="45">
                  <c:v>4.5999999999999999E-2</c:v>
                </c:pt>
                <c:pt idx="46">
                  <c:v>4.7E-2</c:v>
                </c:pt>
                <c:pt idx="47">
                  <c:v>4.8000000000000001E-2</c:v>
                </c:pt>
                <c:pt idx="48">
                  <c:v>4.9000000000000002E-2</c:v>
                </c:pt>
                <c:pt idx="49">
                  <c:v>0.05</c:v>
                </c:pt>
              </c:numCache>
            </c:numRef>
          </c:xVal>
          <c:yVal>
            <c:numRef>
              <c:f>Validated_ResultFinal_15N_Resul!$M$2:$M$51</c:f>
              <c:numCache>
                <c:formatCode>General</c:formatCode>
                <c:ptCount val="50"/>
                <c:pt idx="0">
                  <c:v>37</c:v>
                </c:pt>
                <c:pt idx="1">
                  <c:v>35</c:v>
                </c:pt>
                <c:pt idx="2">
                  <c:v>44</c:v>
                </c:pt>
                <c:pt idx="3">
                  <c:v>43</c:v>
                </c:pt>
                <c:pt idx="4">
                  <c:v>36</c:v>
                </c:pt>
                <c:pt idx="5">
                  <c:v>63</c:v>
                </c:pt>
                <c:pt idx="6">
                  <c:v>76</c:v>
                </c:pt>
                <c:pt idx="7">
                  <c:v>91</c:v>
                </c:pt>
                <c:pt idx="8">
                  <c:v>103</c:v>
                </c:pt>
                <c:pt idx="9">
                  <c:v>143</c:v>
                </c:pt>
                <c:pt idx="10">
                  <c:v>160</c:v>
                </c:pt>
                <c:pt idx="11">
                  <c:v>247</c:v>
                </c:pt>
                <c:pt idx="12">
                  <c:v>297</c:v>
                </c:pt>
                <c:pt idx="13">
                  <c:v>411</c:v>
                </c:pt>
                <c:pt idx="14">
                  <c:v>486</c:v>
                </c:pt>
                <c:pt idx="15">
                  <c:v>579</c:v>
                </c:pt>
                <c:pt idx="16">
                  <c:v>715</c:v>
                </c:pt>
                <c:pt idx="17">
                  <c:v>939</c:v>
                </c:pt>
                <c:pt idx="18">
                  <c:v>1065</c:v>
                </c:pt>
                <c:pt idx="19">
                  <c:v>1163</c:v>
                </c:pt>
                <c:pt idx="20">
                  <c:v>1165</c:v>
                </c:pt>
                <c:pt idx="21">
                  <c:v>891</c:v>
                </c:pt>
                <c:pt idx="22">
                  <c:v>642</c:v>
                </c:pt>
                <c:pt idx="23">
                  <c:v>385</c:v>
                </c:pt>
                <c:pt idx="24">
                  <c:v>282</c:v>
                </c:pt>
                <c:pt idx="25">
                  <c:v>159</c:v>
                </c:pt>
                <c:pt idx="26">
                  <c:v>83</c:v>
                </c:pt>
                <c:pt idx="27">
                  <c:v>82</c:v>
                </c:pt>
                <c:pt idx="28">
                  <c:v>61</c:v>
                </c:pt>
                <c:pt idx="29">
                  <c:v>52</c:v>
                </c:pt>
                <c:pt idx="30">
                  <c:v>28</c:v>
                </c:pt>
                <c:pt idx="31">
                  <c:v>20</c:v>
                </c:pt>
                <c:pt idx="32">
                  <c:v>13</c:v>
                </c:pt>
                <c:pt idx="33">
                  <c:v>14</c:v>
                </c:pt>
                <c:pt idx="34">
                  <c:v>12</c:v>
                </c:pt>
                <c:pt idx="35">
                  <c:v>15</c:v>
                </c:pt>
                <c:pt idx="36">
                  <c:v>7</c:v>
                </c:pt>
                <c:pt idx="37">
                  <c:v>2</c:v>
                </c:pt>
                <c:pt idx="38">
                  <c:v>4</c:v>
                </c:pt>
                <c:pt idx="39">
                  <c:v>4</c:v>
                </c:pt>
                <c:pt idx="40">
                  <c:v>4</c:v>
                </c:pt>
                <c:pt idx="41">
                  <c:v>3</c:v>
                </c:pt>
                <c:pt idx="42">
                  <c:v>3</c:v>
                </c:pt>
                <c:pt idx="43">
                  <c:v>1</c:v>
                </c:pt>
                <c:pt idx="44">
                  <c:v>0</c:v>
                </c:pt>
                <c:pt idx="45">
                  <c:v>1</c:v>
                </c:pt>
                <c:pt idx="46">
                  <c:v>2</c:v>
                </c:pt>
                <c:pt idx="47">
                  <c:v>1</c:v>
                </c:pt>
                <c:pt idx="48">
                  <c:v>2</c:v>
                </c:pt>
                <c:pt idx="49">
                  <c:v>5</c:v>
                </c:pt>
              </c:numCache>
            </c:numRef>
          </c:yVal>
          <c:smooth val="1"/>
          <c:extLst>
            <c:ext xmlns:c16="http://schemas.microsoft.com/office/drawing/2014/chart" uri="{C3380CC4-5D6E-409C-BE32-E72D297353CC}">
              <c16:uniqueId val="{00000003-D40F-4696-9628-E1B0E07D9CE8}"/>
            </c:ext>
          </c:extLst>
        </c:ser>
        <c:ser>
          <c:idx val="4"/>
          <c:order val="4"/>
          <c:tx>
            <c:strRef>
              <c:f>Validated_ResultFinal_15N_Resul!$N$1</c:f>
              <c:strCache>
                <c:ptCount val="1"/>
                <c:pt idx="0">
                  <c:v>t5</c:v>
                </c:pt>
              </c:strCache>
            </c:strRef>
          </c:tx>
          <c:spPr>
            <a:ln w="19050" cap="rnd">
              <a:solidFill>
                <a:schemeClr val="accent5"/>
              </a:solidFill>
              <a:round/>
            </a:ln>
            <a:effectLst/>
          </c:spPr>
          <c:marker>
            <c:symbol val="none"/>
          </c:marker>
          <c:xVal>
            <c:numRef>
              <c:f>Validated_ResultFinal_15N_Resul!$I$2:$I$51</c:f>
              <c:numCache>
                <c:formatCode>0.00%</c:formatCode>
                <c:ptCount val="50"/>
                <c:pt idx="0">
                  <c:v>1E-3</c:v>
                </c:pt>
                <c:pt idx="1">
                  <c:v>2E-3</c:v>
                </c:pt>
                <c:pt idx="2">
                  <c:v>3.0000000000000001E-3</c:v>
                </c:pt>
                <c:pt idx="3">
                  <c:v>4.0000000000000001E-3</c:v>
                </c:pt>
                <c:pt idx="4">
                  <c:v>5.0000000000000001E-3</c:v>
                </c:pt>
                <c:pt idx="5">
                  <c:v>6.0000000000000001E-3</c:v>
                </c:pt>
                <c:pt idx="6">
                  <c:v>7.0000000000000001E-3</c:v>
                </c:pt>
                <c:pt idx="7">
                  <c:v>8.0000000000000002E-3</c:v>
                </c:pt>
                <c:pt idx="8">
                  <c:v>8.9999999999999993E-3</c:v>
                </c:pt>
                <c:pt idx="9">
                  <c:v>0.01</c:v>
                </c:pt>
                <c:pt idx="10">
                  <c:v>1.0999999999999999E-2</c:v>
                </c:pt>
                <c:pt idx="11">
                  <c:v>1.2E-2</c:v>
                </c:pt>
                <c:pt idx="12">
                  <c:v>1.2999999999999999E-2</c:v>
                </c:pt>
                <c:pt idx="13">
                  <c:v>1.4E-2</c:v>
                </c:pt>
                <c:pt idx="14">
                  <c:v>1.4999999999999999E-2</c:v>
                </c:pt>
                <c:pt idx="15">
                  <c:v>1.6E-2</c:v>
                </c:pt>
                <c:pt idx="16">
                  <c:v>1.7000000000000001E-2</c:v>
                </c:pt>
                <c:pt idx="17">
                  <c:v>1.7999999999999999E-2</c:v>
                </c:pt>
                <c:pt idx="18">
                  <c:v>1.9E-2</c:v>
                </c:pt>
                <c:pt idx="19">
                  <c:v>0.02</c:v>
                </c:pt>
                <c:pt idx="20">
                  <c:v>2.1000000000000001E-2</c:v>
                </c:pt>
                <c:pt idx="21">
                  <c:v>2.1999999999999999E-2</c:v>
                </c:pt>
                <c:pt idx="22">
                  <c:v>2.3E-2</c:v>
                </c:pt>
                <c:pt idx="23">
                  <c:v>2.4E-2</c:v>
                </c:pt>
                <c:pt idx="24">
                  <c:v>2.5000000000000001E-2</c:v>
                </c:pt>
                <c:pt idx="25">
                  <c:v>2.5999999999999999E-2</c:v>
                </c:pt>
                <c:pt idx="26">
                  <c:v>2.7E-2</c:v>
                </c:pt>
                <c:pt idx="27">
                  <c:v>2.8000000000000001E-2</c:v>
                </c:pt>
                <c:pt idx="28">
                  <c:v>2.9000000000000001E-2</c:v>
                </c:pt>
                <c:pt idx="29">
                  <c:v>0.03</c:v>
                </c:pt>
                <c:pt idx="30">
                  <c:v>3.1E-2</c:v>
                </c:pt>
                <c:pt idx="31">
                  <c:v>3.2000000000000001E-2</c:v>
                </c:pt>
                <c:pt idx="32">
                  <c:v>3.3000000000000002E-2</c:v>
                </c:pt>
                <c:pt idx="33">
                  <c:v>3.4000000000000002E-2</c:v>
                </c:pt>
                <c:pt idx="34">
                  <c:v>3.5000000000000003E-2</c:v>
                </c:pt>
                <c:pt idx="35">
                  <c:v>3.5999999999999997E-2</c:v>
                </c:pt>
                <c:pt idx="36">
                  <c:v>3.6999999999999998E-2</c:v>
                </c:pt>
                <c:pt idx="37">
                  <c:v>3.7999999999999999E-2</c:v>
                </c:pt>
                <c:pt idx="38">
                  <c:v>3.9E-2</c:v>
                </c:pt>
                <c:pt idx="39">
                  <c:v>0.04</c:v>
                </c:pt>
                <c:pt idx="40">
                  <c:v>4.1000000000000002E-2</c:v>
                </c:pt>
                <c:pt idx="41">
                  <c:v>4.2000000000000003E-2</c:v>
                </c:pt>
                <c:pt idx="42">
                  <c:v>4.2999999999999997E-2</c:v>
                </c:pt>
                <c:pt idx="43">
                  <c:v>4.3999999999999997E-2</c:v>
                </c:pt>
                <c:pt idx="44">
                  <c:v>4.4999999999999998E-2</c:v>
                </c:pt>
                <c:pt idx="45">
                  <c:v>4.5999999999999999E-2</c:v>
                </c:pt>
                <c:pt idx="46">
                  <c:v>4.7E-2</c:v>
                </c:pt>
                <c:pt idx="47">
                  <c:v>4.8000000000000001E-2</c:v>
                </c:pt>
                <c:pt idx="48">
                  <c:v>4.9000000000000002E-2</c:v>
                </c:pt>
                <c:pt idx="49">
                  <c:v>0.05</c:v>
                </c:pt>
              </c:numCache>
            </c:numRef>
          </c:xVal>
          <c:yVal>
            <c:numRef>
              <c:f>Validated_ResultFinal_15N_Resul!$N$2:$N$51</c:f>
              <c:numCache>
                <c:formatCode>General</c:formatCode>
                <c:ptCount val="50"/>
                <c:pt idx="0">
                  <c:v>43</c:v>
                </c:pt>
                <c:pt idx="1">
                  <c:v>37</c:v>
                </c:pt>
                <c:pt idx="2">
                  <c:v>27</c:v>
                </c:pt>
                <c:pt idx="3">
                  <c:v>37</c:v>
                </c:pt>
                <c:pt idx="4">
                  <c:v>35</c:v>
                </c:pt>
                <c:pt idx="5">
                  <c:v>36</c:v>
                </c:pt>
                <c:pt idx="6">
                  <c:v>56</c:v>
                </c:pt>
                <c:pt idx="7">
                  <c:v>56</c:v>
                </c:pt>
                <c:pt idx="8">
                  <c:v>97</c:v>
                </c:pt>
                <c:pt idx="9">
                  <c:v>102</c:v>
                </c:pt>
                <c:pt idx="10">
                  <c:v>117</c:v>
                </c:pt>
                <c:pt idx="11">
                  <c:v>139</c:v>
                </c:pt>
                <c:pt idx="12">
                  <c:v>199</c:v>
                </c:pt>
                <c:pt idx="13">
                  <c:v>244</c:v>
                </c:pt>
                <c:pt idx="14">
                  <c:v>282</c:v>
                </c:pt>
                <c:pt idx="15">
                  <c:v>398</c:v>
                </c:pt>
                <c:pt idx="16">
                  <c:v>496</c:v>
                </c:pt>
                <c:pt idx="17">
                  <c:v>611</c:v>
                </c:pt>
                <c:pt idx="18">
                  <c:v>783</c:v>
                </c:pt>
                <c:pt idx="19">
                  <c:v>917</c:v>
                </c:pt>
                <c:pt idx="20">
                  <c:v>1131</c:v>
                </c:pt>
                <c:pt idx="21">
                  <c:v>1223</c:v>
                </c:pt>
                <c:pt idx="22">
                  <c:v>1010</c:v>
                </c:pt>
                <c:pt idx="23">
                  <c:v>823</c:v>
                </c:pt>
                <c:pt idx="24">
                  <c:v>540</c:v>
                </c:pt>
                <c:pt idx="25">
                  <c:v>368</c:v>
                </c:pt>
                <c:pt idx="26">
                  <c:v>197</c:v>
                </c:pt>
                <c:pt idx="27">
                  <c:v>132</c:v>
                </c:pt>
                <c:pt idx="28">
                  <c:v>97</c:v>
                </c:pt>
                <c:pt idx="29">
                  <c:v>63</c:v>
                </c:pt>
                <c:pt idx="30">
                  <c:v>42</c:v>
                </c:pt>
                <c:pt idx="31">
                  <c:v>35</c:v>
                </c:pt>
                <c:pt idx="32">
                  <c:v>28</c:v>
                </c:pt>
                <c:pt idx="33">
                  <c:v>16</c:v>
                </c:pt>
                <c:pt idx="34">
                  <c:v>15</c:v>
                </c:pt>
                <c:pt idx="35">
                  <c:v>11</c:v>
                </c:pt>
                <c:pt idx="36">
                  <c:v>11</c:v>
                </c:pt>
                <c:pt idx="37">
                  <c:v>8</c:v>
                </c:pt>
                <c:pt idx="38">
                  <c:v>12</c:v>
                </c:pt>
                <c:pt idx="39">
                  <c:v>0</c:v>
                </c:pt>
                <c:pt idx="40">
                  <c:v>5</c:v>
                </c:pt>
                <c:pt idx="41">
                  <c:v>1</c:v>
                </c:pt>
                <c:pt idx="42">
                  <c:v>7</c:v>
                </c:pt>
                <c:pt idx="43">
                  <c:v>2</c:v>
                </c:pt>
                <c:pt idx="44">
                  <c:v>2</c:v>
                </c:pt>
                <c:pt idx="45">
                  <c:v>1</c:v>
                </c:pt>
                <c:pt idx="46">
                  <c:v>2</c:v>
                </c:pt>
                <c:pt idx="47">
                  <c:v>1</c:v>
                </c:pt>
                <c:pt idx="48">
                  <c:v>1</c:v>
                </c:pt>
                <c:pt idx="49">
                  <c:v>3</c:v>
                </c:pt>
              </c:numCache>
            </c:numRef>
          </c:yVal>
          <c:smooth val="1"/>
          <c:extLst>
            <c:ext xmlns:c16="http://schemas.microsoft.com/office/drawing/2014/chart" uri="{C3380CC4-5D6E-409C-BE32-E72D297353CC}">
              <c16:uniqueId val="{00000004-D40F-4696-9628-E1B0E07D9CE8}"/>
            </c:ext>
          </c:extLst>
        </c:ser>
        <c:ser>
          <c:idx val="5"/>
          <c:order val="5"/>
          <c:tx>
            <c:strRef>
              <c:f>Validated_ResultFinal_15N_Resul!$O$1</c:f>
              <c:strCache>
                <c:ptCount val="1"/>
                <c:pt idx="0">
                  <c:v>t6</c:v>
                </c:pt>
              </c:strCache>
            </c:strRef>
          </c:tx>
          <c:spPr>
            <a:ln w="19050" cap="rnd">
              <a:solidFill>
                <a:schemeClr val="accent6"/>
              </a:solidFill>
              <a:round/>
            </a:ln>
            <a:effectLst/>
          </c:spPr>
          <c:marker>
            <c:symbol val="none"/>
          </c:marker>
          <c:xVal>
            <c:numRef>
              <c:f>Validated_ResultFinal_15N_Resul!$I$2:$I$51</c:f>
              <c:numCache>
                <c:formatCode>0.00%</c:formatCode>
                <c:ptCount val="50"/>
                <c:pt idx="0">
                  <c:v>1E-3</c:v>
                </c:pt>
                <c:pt idx="1">
                  <c:v>2E-3</c:v>
                </c:pt>
                <c:pt idx="2">
                  <c:v>3.0000000000000001E-3</c:v>
                </c:pt>
                <c:pt idx="3">
                  <c:v>4.0000000000000001E-3</c:v>
                </c:pt>
                <c:pt idx="4">
                  <c:v>5.0000000000000001E-3</c:v>
                </c:pt>
                <c:pt idx="5">
                  <c:v>6.0000000000000001E-3</c:v>
                </c:pt>
                <c:pt idx="6">
                  <c:v>7.0000000000000001E-3</c:v>
                </c:pt>
                <c:pt idx="7">
                  <c:v>8.0000000000000002E-3</c:v>
                </c:pt>
                <c:pt idx="8">
                  <c:v>8.9999999999999993E-3</c:v>
                </c:pt>
                <c:pt idx="9">
                  <c:v>0.01</c:v>
                </c:pt>
                <c:pt idx="10">
                  <c:v>1.0999999999999999E-2</c:v>
                </c:pt>
                <c:pt idx="11">
                  <c:v>1.2E-2</c:v>
                </c:pt>
                <c:pt idx="12">
                  <c:v>1.2999999999999999E-2</c:v>
                </c:pt>
                <c:pt idx="13">
                  <c:v>1.4E-2</c:v>
                </c:pt>
                <c:pt idx="14">
                  <c:v>1.4999999999999999E-2</c:v>
                </c:pt>
                <c:pt idx="15">
                  <c:v>1.6E-2</c:v>
                </c:pt>
                <c:pt idx="16">
                  <c:v>1.7000000000000001E-2</c:v>
                </c:pt>
                <c:pt idx="17">
                  <c:v>1.7999999999999999E-2</c:v>
                </c:pt>
                <c:pt idx="18">
                  <c:v>1.9E-2</c:v>
                </c:pt>
                <c:pt idx="19">
                  <c:v>0.02</c:v>
                </c:pt>
                <c:pt idx="20">
                  <c:v>2.1000000000000001E-2</c:v>
                </c:pt>
                <c:pt idx="21">
                  <c:v>2.1999999999999999E-2</c:v>
                </c:pt>
                <c:pt idx="22">
                  <c:v>2.3E-2</c:v>
                </c:pt>
                <c:pt idx="23">
                  <c:v>2.4E-2</c:v>
                </c:pt>
                <c:pt idx="24">
                  <c:v>2.5000000000000001E-2</c:v>
                </c:pt>
                <c:pt idx="25">
                  <c:v>2.5999999999999999E-2</c:v>
                </c:pt>
                <c:pt idx="26">
                  <c:v>2.7E-2</c:v>
                </c:pt>
                <c:pt idx="27">
                  <c:v>2.8000000000000001E-2</c:v>
                </c:pt>
                <c:pt idx="28">
                  <c:v>2.9000000000000001E-2</c:v>
                </c:pt>
                <c:pt idx="29">
                  <c:v>0.03</c:v>
                </c:pt>
                <c:pt idx="30">
                  <c:v>3.1E-2</c:v>
                </c:pt>
                <c:pt idx="31">
                  <c:v>3.2000000000000001E-2</c:v>
                </c:pt>
                <c:pt idx="32">
                  <c:v>3.3000000000000002E-2</c:v>
                </c:pt>
                <c:pt idx="33">
                  <c:v>3.4000000000000002E-2</c:v>
                </c:pt>
                <c:pt idx="34">
                  <c:v>3.5000000000000003E-2</c:v>
                </c:pt>
                <c:pt idx="35">
                  <c:v>3.5999999999999997E-2</c:v>
                </c:pt>
                <c:pt idx="36">
                  <c:v>3.6999999999999998E-2</c:v>
                </c:pt>
                <c:pt idx="37">
                  <c:v>3.7999999999999999E-2</c:v>
                </c:pt>
                <c:pt idx="38">
                  <c:v>3.9E-2</c:v>
                </c:pt>
                <c:pt idx="39">
                  <c:v>0.04</c:v>
                </c:pt>
                <c:pt idx="40">
                  <c:v>4.1000000000000002E-2</c:v>
                </c:pt>
                <c:pt idx="41">
                  <c:v>4.2000000000000003E-2</c:v>
                </c:pt>
                <c:pt idx="42">
                  <c:v>4.2999999999999997E-2</c:v>
                </c:pt>
                <c:pt idx="43">
                  <c:v>4.3999999999999997E-2</c:v>
                </c:pt>
                <c:pt idx="44">
                  <c:v>4.4999999999999998E-2</c:v>
                </c:pt>
                <c:pt idx="45">
                  <c:v>4.5999999999999999E-2</c:v>
                </c:pt>
                <c:pt idx="46">
                  <c:v>4.7E-2</c:v>
                </c:pt>
                <c:pt idx="47">
                  <c:v>4.8000000000000001E-2</c:v>
                </c:pt>
                <c:pt idx="48">
                  <c:v>4.9000000000000002E-2</c:v>
                </c:pt>
                <c:pt idx="49">
                  <c:v>0.05</c:v>
                </c:pt>
              </c:numCache>
            </c:numRef>
          </c:xVal>
          <c:yVal>
            <c:numRef>
              <c:f>Validated_ResultFinal_15N_Resul!$O$2:$O$51</c:f>
              <c:numCache>
                <c:formatCode>General</c:formatCode>
                <c:ptCount val="50"/>
                <c:pt idx="0">
                  <c:v>43</c:v>
                </c:pt>
                <c:pt idx="1">
                  <c:v>36</c:v>
                </c:pt>
                <c:pt idx="2">
                  <c:v>34</c:v>
                </c:pt>
                <c:pt idx="3">
                  <c:v>25</c:v>
                </c:pt>
                <c:pt idx="4">
                  <c:v>32</c:v>
                </c:pt>
                <c:pt idx="5">
                  <c:v>27</c:v>
                </c:pt>
                <c:pt idx="6">
                  <c:v>29</c:v>
                </c:pt>
                <c:pt idx="7">
                  <c:v>40</c:v>
                </c:pt>
                <c:pt idx="8">
                  <c:v>46</c:v>
                </c:pt>
                <c:pt idx="9">
                  <c:v>52</c:v>
                </c:pt>
                <c:pt idx="10">
                  <c:v>69</c:v>
                </c:pt>
                <c:pt idx="11">
                  <c:v>77</c:v>
                </c:pt>
                <c:pt idx="12">
                  <c:v>112</c:v>
                </c:pt>
                <c:pt idx="13">
                  <c:v>108</c:v>
                </c:pt>
                <c:pt idx="14">
                  <c:v>138</c:v>
                </c:pt>
                <c:pt idx="15">
                  <c:v>179</c:v>
                </c:pt>
                <c:pt idx="16">
                  <c:v>231</c:v>
                </c:pt>
                <c:pt idx="17">
                  <c:v>282</c:v>
                </c:pt>
                <c:pt idx="18">
                  <c:v>362</c:v>
                </c:pt>
                <c:pt idx="19">
                  <c:v>498</c:v>
                </c:pt>
                <c:pt idx="20">
                  <c:v>582</c:v>
                </c:pt>
                <c:pt idx="21">
                  <c:v>731</c:v>
                </c:pt>
                <c:pt idx="22">
                  <c:v>874</c:v>
                </c:pt>
                <c:pt idx="23">
                  <c:v>935</c:v>
                </c:pt>
                <c:pt idx="24">
                  <c:v>1041</c:v>
                </c:pt>
                <c:pt idx="25">
                  <c:v>1077</c:v>
                </c:pt>
                <c:pt idx="26">
                  <c:v>951</c:v>
                </c:pt>
                <c:pt idx="27">
                  <c:v>655</c:v>
                </c:pt>
                <c:pt idx="28">
                  <c:v>455</c:v>
                </c:pt>
                <c:pt idx="29">
                  <c:v>290</c:v>
                </c:pt>
                <c:pt idx="30">
                  <c:v>187</c:v>
                </c:pt>
                <c:pt idx="31">
                  <c:v>114</c:v>
                </c:pt>
                <c:pt idx="32">
                  <c:v>75</c:v>
                </c:pt>
                <c:pt idx="33">
                  <c:v>71</c:v>
                </c:pt>
                <c:pt idx="34">
                  <c:v>46</c:v>
                </c:pt>
                <c:pt idx="35">
                  <c:v>37</c:v>
                </c:pt>
                <c:pt idx="36">
                  <c:v>29</c:v>
                </c:pt>
                <c:pt idx="37">
                  <c:v>17</c:v>
                </c:pt>
                <c:pt idx="38">
                  <c:v>11</c:v>
                </c:pt>
                <c:pt idx="39">
                  <c:v>17</c:v>
                </c:pt>
                <c:pt idx="40">
                  <c:v>10</c:v>
                </c:pt>
                <c:pt idx="41">
                  <c:v>4</c:v>
                </c:pt>
                <c:pt idx="42">
                  <c:v>2</c:v>
                </c:pt>
                <c:pt idx="43">
                  <c:v>6</c:v>
                </c:pt>
                <c:pt idx="44">
                  <c:v>3</c:v>
                </c:pt>
                <c:pt idx="45">
                  <c:v>6</c:v>
                </c:pt>
                <c:pt idx="46">
                  <c:v>2</c:v>
                </c:pt>
                <c:pt idx="47">
                  <c:v>6</c:v>
                </c:pt>
                <c:pt idx="48">
                  <c:v>2</c:v>
                </c:pt>
                <c:pt idx="49">
                  <c:v>1</c:v>
                </c:pt>
              </c:numCache>
            </c:numRef>
          </c:yVal>
          <c:smooth val="1"/>
          <c:extLst>
            <c:ext xmlns:c16="http://schemas.microsoft.com/office/drawing/2014/chart" uri="{C3380CC4-5D6E-409C-BE32-E72D297353CC}">
              <c16:uniqueId val="{00000005-D40F-4696-9628-E1B0E07D9CE8}"/>
            </c:ext>
          </c:extLst>
        </c:ser>
        <c:ser>
          <c:idx val="6"/>
          <c:order val="6"/>
          <c:tx>
            <c:strRef>
              <c:f>Validated_ResultFinal_15N_Resul!$P$1</c:f>
              <c:strCache>
                <c:ptCount val="1"/>
                <c:pt idx="0">
                  <c:v>t7</c:v>
                </c:pt>
              </c:strCache>
            </c:strRef>
          </c:tx>
          <c:spPr>
            <a:ln w="19050" cap="rnd">
              <a:solidFill>
                <a:schemeClr val="accent1">
                  <a:lumMod val="60000"/>
                </a:schemeClr>
              </a:solidFill>
              <a:round/>
            </a:ln>
            <a:effectLst/>
          </c:spPr>
          <c:marker>
            <c:symbol val="none"/>
          </c:marker>
          <c:xVal>
            <c:numRef>
              <c:f>Validated_ResultFinal_15N_Resul!$I$2:$I$51</c:f>
              <c:numCache>
                <c:formatCode>0.00%</c:formatCode>
                <c:ptCount val="50"/>
                <c:pt idx="0">
                  <c:v>1E-3</c:v>
                </c:pt>
                <c:pt idx="1">
                  <c:v>2E-3</c:v>
                </c:pt>
                <c:pt idx="2">
                  <c:v>3.0000000000000001E-3</c:v>
                </c:pt>
                <c:pt idx="3">
                  <c:v>4.0000000000000001E-3</c:v>
                </c:pt>
                <c:pt idx="4">
                  <c:v>5.0000000000000001E-3</c:v>
                </c:pt>
                <c:pt idx="5">
                  <c:v>6.0000000000000001E-3</c:v>
                </c:pt>
                <c:pt idx="6">
                  <c:v>7.0000000000000001E-3</c:v>
                </c:pt>
                <c:pt idx="7">
                  <c:v>8.0000000000000002E-3</c:v>
                </c:pt>
                <c:pt idx="8">
                  <c:v>8.9999999999999993E-3</c:v>
                </c:pt>
                <c:pt idx="9">
                  <c:v>0.01</c:v>
                </c:pt>
                <c:pt idx="10">
                  <c:v>1.0999999999999999E-2</c:v>
                </c:pt>
                <c:pt idx="11">
                  <c:v>1.2E-2</c:v>
                </c:pt>
                <c:pt idx="12">
                  <c:v>1.2999999999999999E-2</c:v>
                </c:pt>
                <c:pt idx="13">
                  <c:v>1.4E-2</c:v>
                </c:pt>
                <c:pt idx="14">
                  <c:v>1.4999999999999999E-2</c:v>
                </c:pt>
                <c:pt idx="15">
                  <c:v>1.6E-2</c:v>
                </c:pt>
                <c:pt idx="16">
                  <c:v>1.7000000000000001E-2</c:v>
                </c:pt>
                <c:pt idx="17">
                  <c:v>1.7999999999999999E-2</c:v>
                </c:pt>
                <c:pt idx="18">
                  <c:v>1.9E-2</c:v>
                </c:pt>
                <c:pt idx="19">
                  <c:v>0.02</c:v>
                </c:pt>
                <c:pt idx="20">
                  <c:v>2.1000000000000001E-2</c:v>
                </c:pt>
                <c:pt idx="21">
                  <c:v>2.1999999999999999E-2</c:v>
                </c:pt>
                <c:pt idx="22">
                  <c:v>2.3E-2</c:v>
                </c:pt>
                <c:pt idx="23">
                  <c:v>2.4E-2</c:v>
                </c:pt>
                <c:pt idx="24">
                  <c:v>2.5000000000000001E-2</c:v>
                </c:pt>
                <c:pt idx="25">
                  <c:v>2.5999999999999999E-2</c:v>
                </c:pt>
                <c:pt idx="26">
                  <c:v>2.7E-2</c:v>
                </c:pt>
                <c:pt idx="27">
                  <c:v>2.8000000000000001E-2</c:v>
                </c:pt>
                <c:pt idx="28">
                  <c:v>2.9000000000000001E-2</c:v>
                </c:pt>
                <c:pt idx="29">
                  <c:v>0.03</c:v>
                </c:pt>
                <c:pt idx="30">
                  <c:v>3.1E-2</c:v>
                </c:pt>
                <c:pt idx="31">
                  <c:v>3.2000000000000001E-2</c:v>
                </c:pt>
                <c:pt idx="32">
                  <c:v>3.3000000000000002E-2</c:v>
                </c:pt>
                <c:pt idx="33">
                  <c:v>3.4000000000000002E-2</c:v>
                </c:pt>
                <c:pt idx="34">
                  <c:v>3.5000000000000003E-2</c:v>
                </c:pt>
                <c:pt idx="35">
                  <c:v>3.5999999999999997E-2</c:v>
                </c:pt>
                <c:pt idx="36">
                  <c:v>3.6999999999999998E-2</c:v>
                </c:pt>
                <c:pt idx="37">
                  <c:v>3.7999999999999999E-2</c:v>
                </c:pt>
                <c:pt idx="38">
                  <c:v>3.9E-2</c:v>
                </c:pt>
                <c:pt idx="39">
                  <c:v>0.04</c:v>
                </c:pt>
                <c:pt idx="40">
                  <c:v>4.1000000000000002E-2</c:v>
                </c:pt>
                <c:pt idx="41">
                  <c:v>4.2000000000000003E-2</c:v>
                </c:pt>
                <c:pt idx="42">
                  <c:v>4.2999999999999997E-2</c:v>
                </c:pt>
                <c:pt idx="43">
                  <c:v>4.3999999999999997E-2</c:v>
                </c:pt>
                <c:pt idx="44">
                  <c:v>4.4999999999999998E-2</c:v>
                </c:pt>
                <c:pt idx="45">
                  <c:v>4.5999999999999999E-2</c:v>
                </c:pt>
                <c:pt idx="46">
                  <c:v>4.7E-2</c:v>
                </c:pt>
                <c:pt idx="47">
                  <c:v>4.8000000000000001E-2</c:v>
                </c:pt>
                <c:pt idx="48">
                  <c:v>4.9000000000000002E-2</c:v>
                </c:pt>
                <c:pt idx="49">
                  <c:v>0.05</c:v>
                </c:pt>
              </c:numCache>
            </c:numRef>
          </c:xVal>
          <c:yVal>
            <c:numRef>
              <c:f>Validated_ResultFinal_15N_Resul!$P$2:$P$51</c:f>
              <c:numCache>
                <c:formatCode>General</c:formatCode>
                <c:ptCount val="50"/>
                <c:pt idx="0">
                  <c:v>76</c:v>
                </c:pt>
                <c:pt idx="1">
                  <c:v>62</c:v>
                </c:pt>
                <c:pt idx="2">
                  <c:v>39</c:v>
                </c:pt>
                <c:pt idx="3">
                  <c:v>34</c:v>
                </c:pt>
                <c:pt idx="4">
                  <c:v>24</c:v>
                </c:pt>
                <c:pt idx="5">
                  <c:v>26</c:v>
                </c:pt>
                <c:pt idx="6">
                  <c:v>33</c:v>
                </c:pt>
                <c:pt idx="7">
                  <c:v>30</c:v>
                </c:pt>
                <c:pt idx="8">
                  <c:v>32</c:v>
                </c:pt>
                <c:pt idx="9">
                  <c:v>35</c:v>
                </c:pt>
                <c:pt idx="10">
                  <c:v>35</c:v>
                </c:pt>
                <c:pt idx="11">
                  <c:v>52</c:v>
                </c:pt>
                <c:pt idx="12">
                  <c:v>62</c:v>
                </c:pt>
                <c:pt idx="13">
                  <c:v>78</c:v>
                </c:pt>
                <c:pt idx="14">
                  <c:v>97</c:v>
                </c:pt>
                <c:pt idx="15">
                  <c:v>123</c:v>
                </c:pt>
                <c:pt idx="16">
                  <c:v>134</c:v>
                </c:pt>
                <c:pt idx="17">
                  <c:v>186</c:v>
                </c:pt>
                <c:pt idx="18">
                  <c:v>207</c:v>
                </c:pt>
                <c:pt idx="19">
                  <c:v>291</c:v>
                </c:pt>
                <c:pt idx="20">
                  <c:v>378</c:v>
                </c:pt>
                <c:pt idx="21">
                  <c:v>464</c:v>
                </c:pt>
                <c:pt idx="22">
                  <c:v>539</c:v>
                </c:pt>
                <c:pt idx="23">
                  <c:v>636</c:v>
                </c:pt>
                <c:pt idx="24">
                  <c:v>792</c:v>
                </c:pt>
                <c:pt idx="25">
                  <c:v>917</c:v>
                </c:pt>
                <c:pt idx="26">
                  <c:v>977</c:v>
                </c:pt>
                <c:pt idx="27">
                  <c:v>1022</c:v>
                </c:pt>
                <c:pt idx="28">
                  <c:v>946</c:v>
                </c:pt>
                <c:pt idx="29">
                  <c:v>709</c:v>
                </c:pt>
                <c:pt idx="30">
                  <c:v>445</c:v>
                </c:pt>
                <c:pt idx="31">
                  <c:v>335</c:v>
                </c:pt>
                <c:pt idx="32">
                  <c:v>195</c:v>
                </c:pt>
                <c:pt idx="33">
                  <c:v>129</c:v>
                </c:pt>
                <c:pt idx="34">
                  <c:v>90</c:v>
                </c:pt>
                <c:pt idx="35">
                  <c:v>65</c:v>
                </c:pt>
                <c:pt idx="36">
                  <c:v>28</c:v>
                </c:pt>
                <c:pt idx="37">
                  <c:v>42</c:v>
                </c:pt>
                <c:pt idx="38">
                  <c:v>27</c:v>
                </c:pt>
                <c:pt idx="39">
                  <c:v>21</c:v>
                </c:pt>
                <c:pt idx="40">
                  <c:v>16</c:v>
                </c:pt>
                <c:pt idx="41">
                  <c:v>11</c:v>
                </c:pt>
                <c:pt idx="42">
                  <c:v>7</c:v>
                </c:pt>
                <c:pt idx="43">
                  <c:v>5</c:v>
                </c:pt>
                <c:pt idx="44">
                  <c:v>2</c:v>
                </c:pt>
                <c:pt idx="45">
                  <c:v>6</c:v>
                </c:pt>
                <c:pt idx="46">
                  <c:v>4</c:v>
                </c:pt>
                <c:pt idx="47">
                  <c:v>3</c:v>
                </c:pt>
                <c:pt idx="48">
                  <c:v>1</c:v>
                </c:pt>
                <c:pt idx="49">
                  <c:v>0</c:v>
                </c:pt>
              </c:numCache>
            </c:numRef>
          </c:yVal>
          <c:smooth val="1"/>
          <c:extLst>
            <c:ext xmlns:c16="http://schemas.microsoft.com/office/drawing/2014/chart" uri="{C3380CC4-5D6E-409C-BE32-E72D297353CC}">
              <c16:uniqueId val="{00000006-D40F-4696-9628-E1B0E07D9CE8}"/>
            </c:ext>
          </c:extLst>
        </c:ser>
        <c:ser>
          <c:idx val="7"/>
          <c:order val="7"/>
          <c:tx>
            <c:strRef>
              <c:f>Validated_ResultFinal_15N_Resul!$Q$1</c:f>
              <c:strCache>
                <c:ptCount val="1"/>
                <c:pt idx="0">
                  <c:v>t11</c:v>
                </c:pt>
              </c:strCache>
            </c:strRef>
          </c:tx>
          <c:spPr>
            <a:ln w="19050" cap="rnd">
              <a:solidFill>
                <a:schemeClr val="accent2">
                  <a:lumMod val="60000"/>
                </a:schemeClr>
              </a:solidFill>
              <a:round/>
            </a:ln>
            <a:effectLst/>
          </c:spPr>
          <c:marker>
            <c:symbol val="none"/>
          </c:marker>
          <c:xVal>
            <c:numRef>
              <c:f>Validated_ResultFinal_15N_Resul!$I$2:$I$51</c:f>
              <c:numCache>
                <c:formatCode>0.00%</c:formatCode>
                <c:ptCount val="50"/>
                <c:pt idx="0">
                  <c:v>1E-3</c:v>
                </c:pt>
                <c:pt idx="1">
                  <c:v>2E-3</c:v>
                </c:pt>
                <c:pt idx="2">
                  <c:v>3.0000000000000001E-3</c:v>
                </c:pt>
                <c:pt idx="3">
                  <c:v>4.0000000000000001E-3</c:v>
                </c:pt>
                <c:pt idx="4">
                  <c:v>5.0000000000000001E-3</c:v>
                </c:pt>
                <c:pt idx="5">
                  <c:v>6.0000000000000001E-3</c:v>
                </c:pt>
                <c:pt idx="6">
                  <c:v>7.0000000000000001E-3</c:v>
                </c:pt>
                <c:pt idx="7">
                  <c:v>8.0000000000000002E-3</c:v>
                </c:pt>
                <c:pt idx="8">
                  <c:v>8.9999999999999993E-3</c:v>
                </c:pt>
                <c:pt idx="9">
                  <c:v>0.01</c:v>
                </c:pt>
                <c:pt idx="10">
                  <c:v>1.0999999999999999E-2</c:v>
                </c:pt>
                <c:pt idx="11">
                  <c:v>1.2E-2</c:v>
                </c:pt>
                <c:pt idx="12">
                  <c:v>1.2999999999999999E-2</c:v>
                </c:pt>
                <c:pt idx="13">
                  <c:v>1.4E-2</c:v>
                </c:pt>
                <c:pt idx="14">
                  <c:v>1.4999999999999999E-2</c:v>
                </c:pt>
                <c:pt idx="15">
                  <c:v>1.6E-2</c:v>
                </c:pt>
                <c:pt idx="16">
                  <c:v>1.7000000000000001E-2</c:v>
                </c:pt>
                <c:pt idx="17">
                  <c:v>1.7999999999999999E-2</c:v>
                </c:pt>
                <c:pt idx="18">
                  <c:v>1.9E-2</c:v>
                </c:pt>
                <c:pt idx="19">
                  <c:v>0.02</c:v>
                </c:pt>
                <c:pt idx="20">
                  <c:v>2.1000000000000001E-2</c:v>
                </c:pt>
                <c:pt idx="21">
                  <c:v>2.1999999999999999E-2</c:v>
                </c:pt>
                <c:pt idx="22">
                  <c:v>2.3E-2</c:v>
                </c:pt>
                <c:pt idx="23">
                  <c:v>2.4E-2</c:v>
                </c:pt>
                <c:pt idx="24">
                  <c:v>2.5000000000000001E-2</c:v>
                </c:pt>
                <c:pt idx="25">
                  <c:v>2.5999999999999999E-2</c:v>
                </c:pt>
                <c:pt idx="26">
                  <c:v>2.7E-2</c:v>
                </c:pt>
                <c:pt idx="27">
                  <c:v>2.8000000000000001E-2</c:v>
                </c:pt>
                <c:pt idx="28">
                  <c:v>2.9000000000000001E-2</c:v>
                </c:pt>
                <c:pt idx="29">
                  <c:v>0.03</c:v>
                </c:pt>
                <c:pt idx="30">
                  <c:v>3.1E-2</c:v>
                </c:pt>
                <c:pt idx="31">
                  <c:v>3.2000000000000001E-2</c:v>
                </c:pt>
                <c:pt idx="32">
                  <c:v>3.3000000000000002E-2</c:v>
                </c:pt>
                <c:pt idx="33">
                  <c:v>3.4000000000000002E-2</c:v>
                </c:pt>
                <c:pt idx="34">
                  <c:v>3.5000000000000003E-2</c:v>
                </c:pt>
                <c:pt idx="35">
                  <c:v>3.5999999999999997E-2</c:v>
                </c:pt>
                <c:pt idx="36">
                  <c:v>3.6999999999999998E-2</c:v>
                </c:pt>
                <c:pt idx="37">
                  <c:v>3.7999999999999999E-2</c:v>
                </c:pt>
                <c:pt idx="38">
                  <c:v>3.9E-2</c:v>
                </c:pt>
                <c:pt idx="39">
                  <c:v>0.04</c:v>
                </c:pt>
                <c:pt idx="40">
                  <c:v>4.1000000000000002E-2</c:v>
                </c:pt>
                <c:pt idx="41">
                  <c:v>4.2000000000000003E-2</c:v>
                </c:pt>
                <c:pt idx="42">
                  <c:v>4.2999999999999997E-2</c:v>
                </c:pt>
                <c:pt idx="43">
                  <c:v>4.3999999999999997E-2</c:v>
                </c:pt>
                <c:pt idx="44">
                  <c:v>4.4999999999999998E-2</c:v>
                </c:pt>
                <c:pt idx="45">
                  <c:v>4.5999999999999999E-2</c:v>
                </c:pt>
                <c:pt idx="46">
                  <c:v>4.7E-2</c:v>
                </c:pt>
                <c:pt idx="47">
                  <c:v>4.8000000000000001E-2</c:v>
                </c:pt>
                <c:pt idx="48">
                  <c:v>4.9000000000000002E-2</c:v>
                </c:pt>
                <c:pt idx="49">
                  <c:v>0.05</c:v>
                </c:pt>
              </c:numCache>
            </c:numRef>
          </c:xVal>
          <c:yVal>
            <c:numRef>
              <c:f>Validated_ResultFinal_15N_Resul!$Q$2:$Q$51</c:f>
              <c:numCache>
                <c:formatCode>General</c:formatCode>
                <c:ptCount val="50"/>
                <c:pt idx="0">
                  <c:v>142</c:v>
                </c:pt>
                <c:pt idx="1">
                  <c:v>124</c:v>
                </c:pt>
                <c:pt idx="2">
                  <c:v>100</c:v>
                </c:pt>
                <c:pt idx="3">
                  <c:v>73</c:v>
                </c:pt>
                <c:pt idx="4">
                  <c:v>52</c:v>
                </c:pt>
                <c:pt idx="5">
                  <c:v>35</c:v>
                </c:pt>
                <c:pt idx="6">
                  <c:v>30</c:v>
                </c:pt>
                <c:pt idx="7">
                  <c:v>24</c:v>
                </c:pt>
                <c:pt idx="8">
                  <c:v>11</c:v>
                </c:pt>
                <c:pt idx="9">
                  <c:v>23</c:v>
                </c:pt>
                <c:pt idx="10">
                  <c:v>18</c:v>
                </c:pt>
                <c:pt idx="11">
                  <c:v>26</c:v>
                </c:pt>
                <c:pt idx="12">
                  <c:v>30</c:v>
                </c:pt>
                <c:pt idx="13">
                  <c:v>37</c:v>
                </c:pt>
                <c:pt idx="14">
                  <c:v>34</c:v>
                </c:pt>
                <c:pt idx="15">
                  <c:v>35</c:v>
                </c:pt>
                <c:pt idx="16">
                  <c:v>44</c:v>
                </c:pt>
                <c:pt idx="17">
                  <c:v>54</c:v>
                </c:pt>
                <c:pt idx="18">
                  <c:v>54</c:v>
                </c:pt>
                <c:pt idx="19">
                  <c:v>80</c:v>
                </c:pt>
                <c:pt idx="20">
                  <c:v>104</c:v>
                </c:pt>
                <c:pt idx="21">
                  <c:v>134</c:v>
                </c:pt>
                <c:pt idx="22">
                  <c:v>176</c:v>
                </c:pt>
                <c:pt idx="23">
                  <c:v>188</c:v>
                </c:pt>
                <c:pt idx="24">
                  <c:v>217</c:v>
                </c:pt>
                <c:pt idx="25">
                  <c:v>275</c:v>
                </c:pt>
                <c:pt idx="26">
                  <c:v>361</c:v>
                </c:pt>
                <c:pt idx="27">
                  <c:v>421</c:v>
                </c:pt>
                <c:pt idx="28">
                  <c:v>477</c:v>
                </c:pt>
                <c:pt idx="29">
                  <c:v>586</c:v>
                </c:pt>
                <c:pt idx="30">
                  <c:v>673</c:v>
                </c:pt>
                <c:pt idx="31">
                  <c:v>829</c:v>
                </c:pt>
                <c:pt idx="32">
                  <c:v>832</c:v>
                </c:pt>
                <c:pt idx="33">
                  <c:v>873</c:v>
                </c:pt>
                <c:pt idx="34">
                  <c:v>787</c:v>
                </c:pt>
                <c:pt idx="35">
                  <c:v>650</c:v>
                </c:pt>
                <c:pt idx="36">
                  <c:v>400</c:v>
                </c:pt>
                <c:pt idx="37">
                  <c:v>248</c:v>
                </c:pt>
                <c:pt idx="38">
                  <c:v>193</c:v>
                </c:pt>
                <c:pt idx="39">
                  <c:v>104</c:v>
                </c:pt>
                <c:pt idx="40">
                  <c:v>79</c:v>
                </c:pt>
                <c:pt idx="41">
                  <c:v>51</c:v>
                </c:pt>
                <c:pt idx="42">
                  <c:v>36</c:v>
                </c:pt>
                <c:pt idx="43">
                  <c:v>30</c:v>
                </c:pt>
                <c:pt idx="44">
                  <c:v>19</c:v>
                </c:pt>
                <c:pt idx="45">
                  <c:v>5</c:v>
                </c:pt>
                <c:pt idx="46">
                  <c:v>9</c:v>
                </c:pt>
                <c:pt idx="47">
                  <c:v>5</c:v>
                </c:pt>
                <c:pt idx="48">
                  <c:v>2</c:v>
                </c:pt>
                <c:pt idx="49">
                  <c:v>7</c:v>
                </c:pt>
              </c:numCache>
            </c:numRef>
          </c:yVal>
          <c:smooth val="1"/>
          <c:extLst>
            <c:ext xmlns:c16="http://schemas.microsoft.com/office/drawing/2014/chart" uri="{C3380CC4-5D6E-409C-BE32-E72D297353CC}">
              <c16:uniqueId val="{00000007-D40F-4696-9628-E1B0E07D9CE8}"/>
            </c:ext>
          </c:extLst>
        </c:ser>
        <c:dLbls>
          <c:showLegendKey val="0"/>
          <c:showVal val="0"/>
          <c:showCatName val="0"/>
          <c:showSerName val="0"/>
          <c:showPercent val="0"/>
          <c:showBubbleSize val="0"/>
        </c:dLbls>
        <c:axId val="2000448944"/>
        <c:axId val="2049954432"/>
      </c:scatterChart>
      <c:valAx>
        <c:axId val="2000448944"/>
        <c:scaling>
          <c:orientation val="minMax"/>
          <c:max val="5.000000000000001E-2"/>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9954432"/>
        <c:crosses val="autoZero"/>
        <c:crossBetween val="midCat"/>
      </c:valAx>
      <c:valAx>
        <c:axId val="20499544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0448944"/>
        <c:crosses val="autoZero"/>
        <c:crossBetween val="midCat"/>
      </c:valAx>
      <c:spPr>
        <a:noFill/>
        <a:ln>
          <a:noFill/>
        </a:ln>
        <a:effectLst/>
      </c:spPr>
    </c:plotArea>
    <c:legend>
      <c:legendPos val="b"/>
      <c:layout>
        <c:manualLayout>
          <c:xMode val="edge"/>
          <c:yMode val="edge"/>
          <c:x val="0.87417716535433065"/>
          <c:y val="5.6133712452610091E-2"/>
          <c:w val="0.12108989501312337"/>
          <c:h val="0.77256999125109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0.12083</cdr:x>
      <cdr:y>0.89757</cdr:y>
    </cdr:from>
    <cdr:to>
      <cdr:x>0.86875</cdr:x>
      <cdr:y>1</cdr:y>
    </cdr:to>
    <cdr:sp macro="" textlink="">
      <cdr:nvSpPr>
        <cdr:cNvPr id="2" name="ZoneTexte 1">
          <a:extLst xmlns:a="http://schemas.openxmlformats.org/drawingml/2006/main">
            <a:ext uri="{FF2B5EF4-FFF2-40B4-BE49-F238E27FC236}">
              <a16:creationId xmlns:a16="http://schemas.microsoft.com/office/drawing/2014/main" id="{8FD379BA-3063-4AEE-A08B-92E97BD37AEF}"/>
            </a:ext>
          </a:extLst>
        </cdr:cNvPr>
        <cdr:cNvSpPr txBox="1"/>
      </cdr:nvSpPr>
      <cdr:spPr>
        <a:xfrm xmlns:a="http://schemas.openxmlformats.org/drawingml/2006/main">
          <a:off x="552451" y="2462213"/>
          <a:ext cx="3419474" cy="2809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a:t>(1- LPF) or unlabelled fraction (averaged per non</a:t>
          </a:r>
          <a:r>
            <a:rPr lang="en-GB" sz="1100" baseline="0"/>
            <a:t> redundant protein)</a:t>
          </a:r>
          <a:endParaRPr lang="en-GB" sz="1100"/>
        </a:p>
      </cdr:txBody>
    </cdr:sp>
  </cdr:relSizeAnchor>
  <cdr:relSizeAnchor xmlns:cdr="http://schemas.openxmlformats.org/drawingml/2006/chartDrawing">
    <cdr:from>
      <cdr:x>0.00226</cdr:x>
      <cdr:y>0.0625</cdr:y>
    </cdr:from>
    <cdr:to>
      <cdr:x>0.06372</cdr:x>
      <cdr:y>0.7555</cdr:y>
    </cdr:to>
    <cdr:sp macro="" textlink="">
      <cdr:nvSpPr>
        <cdr:cNvPr id="3" name="ZoneTexte 1">
          <a:extLst xmlns:a="http://schemas.openxmlformats.org/drawingml/2006/main">
            <a:ext uri="{FF2B5EF4-FFF2-40B4-BE49-F238E27FC236}">
              <a16:creationId xmlns:a16="http://schemas.microsoft.com/office/drawing/2014/main" id="{AB65AF20-4030-4578-A696-C879D90346FE}"/>
            </a:ext>
          </a:extLst>
        </cdr:cNvPr>
        <cdr:cNvSpPr txBox="1"/>
      </cdr:nvSpPr>
      <cdr:spPr>
        <a:xfrm xmlns:a="http://schemas.openxmlformats.org/drawingml/2006/main" rot="16200000">
          <a:off x="-799703" y="981472"/>
          <a:ext cx="1901030" cy="2809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dirty="0"/>
            <a:t>Number of proteins</a:t>
          </a:r>
        </a:p>
      </cdr:txBody>
    </cdr:sp>
  </cdr:relSizeAnchor>
</c:userShapes>
</file>

<file path=ppt/drawings/drawing2.xml><?xml version="1.0" encoding="utf-8"?>
<c:userShapes xmlns:c="http://schemas.openxmlformats.org/drawingml/2006/chart">
  <cdr:relSizeAnchor xmlns:cdr="http://schemas.openxmlformats.org/drawingml/2006/chartDrawing">
    <cdr:from>
      <cdr:x>0.11458</cdr:x>
      <cdr:y>0.90104</cdr:y>
    </cdr:from>
    <cdr:to>
      <cdr:x>1</cdr:x>
      <cdr:y>1</cdr:y>
    </cdr:to>
    <cdr:sp macro="" textlink="">
      <cdr:nvSpPr>
        <cdr:cNvPr id="2" name="ZoneTexte 1">
          <a:extLst xmlns:a="http://schemas.openxmlformats.org/drawingml/2006/main">
            <a:ext uri="{FF2B5EF4-FFF2-40B4-BE49-F238E27FC236}">
              <a16:creationId xmlns:a16="http://schemas.microsoft.com/office/drawing/2014/main" id="{59CAC022-C3F4-4B12-ADA4-CD776504A270}"/>
            </a:ext>
          </a:extLst>
        </cdr:cNvPr>
        <cdr:cNvSpPr txBox="1"/>
      </cdr:nvSpPr>
      <cdr:spPr>
        <a:xfrm xmlns:a="http://schemas.openxmlformats.org/drawingml/2006/main">
          <a:off x="523875" y="2471738"/>
          <a:ext cx="4048125" cy="2714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dirty="0"/>
            <a:t>% 15N per individual peptide</a:t>
          </a:r>
        </a:p>
      </cdr:txBody>
    </cdr:sp>
  </cdr:relSizeAnchor>
  <cdr:relSizeAnchor xmlns:cdr="http://schemas.openxmlformats.org/drawingml/2006/chartDrawing">
    <cdr:from>
      <cdr:x>0.00226</cdr:x>
      <cdr:y>0</cdr:y>
    </cdr:from>
    <cdr:to>
      <cdr:x>0.0875</cdr:x>
      <cdr:y>0.88021</cdr:y>
    </cdr:to>
    <cdr:sp macro="" textlink="">
      <cdr:nvSpPr>
        <cdr:cNvPr id="3" name="ZoneTexte 1">
          <a:extLst xmlns:a="http://schemas.openxmlformats.org/drawingml/2006/main">
            <a:ext uri="{FF2B5EF4-FFF2-40B4-BE49-F238E27FC236}">
              <a16:creationId xmlns:a16="http://schemas.microsoft.com/office/drawing/2014/main" id="{F357C6DF-0ED0-4C34-9522-812573805B81}"/>
            </a:ext>
          </a:extLst>
        </cdr:cNvPr>
        <cdr:cNvSpPr txBox="1"/>
      </cdr:nvSpPr>
      <cdr:spPr>
        <a:xfrm xmlns:a="http://schemas.openxmlformats.org/drawingml/2006/main" rot="16200000">
          <a:off x="-1002110" y="1012428"/>
          <a:ext cx="2414588" cy="3897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a:t>Number of peptides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fr-FR"/>
              <a:t>Modifiez le style du titre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43DB05F-F63F-4C9A-981C-1429E748FC1F}"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9653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3DB05F-F63F-4C9A-981C-1429E748FC1F}"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129722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3DB05F-F63F-4C9A-981C-1429E748FC1F}"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121417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3DB05F-F63F-4C9A-981C-1429E748FC1F}"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14667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fr-FR"/>
              <a:t>Modifiez le style du titre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43DB05F-F63F-4C9A-981C-1429E748FC1F}" type="datetimeFigureOut">
              <a:rPr lang="en-GB" smtClean="0"/>
              <a:t>01/09/2022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185793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43DB05F-F63F-4C9A-981C-1429E748FC1F}"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210297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fr-FR"/>
              <a:t>Modifiez le style du titre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Modifier les styles du texte du masque</a:t>
            </a:r>
          </a:p>
        </p:txBody>
      </p:sp>
      <p:sp>
        <p:nvSpPr>
          <p:cNvPr id="4" name="Content Placeholder 3"/>
          <p:cNvSpPr>
            <a:spLocks noGrp="1"/>
          </p:cNvSpPr>
          <p:nvPr>
            <p:ph sz="half" idx="2"/>
          </p:nvPr>
        </p:nvSpPr>
        <p:spPr>
          <a:xfrm>
            <a:off x="2085368" y="15635264"/>
            <a:ext cx="12807832" cy="229971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Modifier les styles du texte du masque</a:t>
            </a:r>
          </a:p>
        </p:txBody>
      </p:sp>
      <p:sp>
        <p:nvSpPr>
          <p:cNvPr id="6" name="Content Placeholder 5"/>
          <p:cNvSpPr>
            <a:spLocks noGrp="1"/>
          </p:cNvSpPr>
          <p:nvPr>
            <p:ph sz="quarter" idx="4"/>
          </p:nvPr>
        </p:nvSpPr>
        <p:spPr>
          <a:xfrm>
            <a:off x="15326828" y="15635264"/>
            <a:ext cx="12870909" cy="229971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43DB05F-F63F-4C9A-981C-1429E748FC1F}" type="datetimeFigureOut">
              <a:rPr lang="en-GB" smtClean="0"/>
              <a:t>01/09/2022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301976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43DB05F-F63F-4C9A-981C-1429E748FC1F}" type="datetimeFigureOut">
              <a:rPr lang="en-GB" smtClean="0"/>
              <a:t>01/09/2022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281169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DB05F-F63F-4C9A-981C-1429E748FC1F}" type="datetimeFigureOut">
              <a:rPr lang="en-GB" smtClean="0"/>
              <a:t>01/09/2022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243111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a:t>Modifiez le style du titre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Modifier les styles du texte du masque</a:t>
            </a:r>
          </a:p>
        </p:txBody>
      </p:sp>
      <p:sp>
        <p:nvSpPr>
          <p:cNvPr id="5" name="Date Placeholder 4"/>
          <p:cNvSpPr>
            <a:spLocks noGrp="1"/>
          </p:cNvSpPr>
          <p:nvPr>
            <p:ph type="dt" sz="half" idx="10"/>
          </p:nvPr>
        </p:nvSpPr>
        <p:spPr/>
        <p:txBody>
          <a:bodyPr/>
          <a:lstStyle/>
          <a:p>
            <a:fld id="{143DB05F-F63F-4C9A-981C-1429E748FC1F}"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187554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a:t>Modifiez le style du titre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fr-FR"/>
              <a:t>Cliquez sur l'icône pour ajouter une image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Modifier les styles du texte du masque</a:t>
            </a:r>
          </a:p>
        </p:txBody>
      </p:sp>
      <p:sp>
        <p:nvSpPr>
          <p:cNvPr id="5" name="Date Placeholder 4"/>
          <p:cNvSpPr>
            <a:spLocks noGrp="1"/>
          </p:cNvSpPr>
          <p:nvPr>
            <p:ph type="dt" sz="half" idx="10"/>
          </p:nvPr>
        </p:nvSpPr>
        <p:spPr/>
        <p:txBody>
          <a:bodyPr/>
          <a:lstStyle/>
          <a:p>
            <a:fld id="{143DB05F-F63F-4C9A-981C-1429E748FC1F}" type="datetimeFigureOut">
              <a:rPr lang="en-GB" smtClean="0"/>
              <a:t>01/09/2022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DC0A69-3142-4E9F-8282-AD2C1901499D}" type="slidenum">
              <a:rPr lang="en-GB" smtClean="0"/>
              <a:t>‹N°›</a:t>
            </a:fld>
            <a:endParaRPr lang="en-GB"/>
          </a:p>
        </p:txBody>
      </p:sp>
    </p:spTree>
    <p:extLst>
      <p:ext uri="{BB962C8B-B14F-4D97-AF65-F5344CB8AC3E}">
        <p14:creationId xmlns:p14="http://schemas.microsoft.com/office/powerpoint/2010/main" val="303362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143DB05F-F63F-4C9A-981C-1429E748FC1F}" type="datetimeFigureOut">
              <a:rPr lang="en-GB" smtClean="0"/>
              <a:t>01/09/2022</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0DC0A69-3142-4E9F-8282-AD2C1901499D}" type="slidenum">
              <a:rPr lang="en-GB" smtClean="0"/>
              <a:t>‹N°›</a:t>
            </a:fld>
            <a:endParaRPr lang="en-GB"/>
          </a:p>
        </p:txBody>
      </p:sp>
    </p:spTree>
    <p:extLst>
      <p:ext uri="{BB962C8B-B14F-4D97-AF65-F5344CB8AC3E}">
        <p14:creationId xmlns:p14="http://schemas.microsoft.com/office/powerpoint/2010/main" val="2669256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png"/><Relationship Id="rId21" Type="http://schemas.openxmlformats.org/officeDocument/2006/relationships/image" Target="../media/image20.png"/><Relationship Id="rId34" Type="http://schemas.openxmlformats.org/officeDocument/2006/relationships/image" Target="../media/image31.png"/><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0.jpg"/><Relationship Id="rId38" Type="http://schemas.openxmlformats.org/officeDocument/2006/relationships/image" Target="../media/image35.png"/><Relationship Id="rId2" Type="http://schemas.openxmlformats.org/officeDocument/2006/relationships/image" Target="../media/image1.png"/><Relationship Id="rId16" Type="http://schemas.openxmlformats.org/officeDocument/2006/relationships/image" Target="../media/image15.gif"/><Relationship Id="rId20" Type="http://schemas.openxmlformats.org/officeDocument/2006/relationships/image" Target="../media/image19.png"/><Relationship Id="rId29"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24" Type="http://schemas.openxmlformats.org/officeDocument/2006/relationships/image" Target="../media/image23.png"/><Relationship Id="rId32" Type="http://schemas.openxmlformats.org/officeDocument/2006/relationships/image" Target="../media/image29.jpeg"/><Relationship Id="rId37" Type="http://schemas.openxmlformats.org/officeDocument/2006/relationships/image" Target="../media/image34.jpg"/><Relationship Id="rId5" Type="http://schemas.openxmlformats.org/officeDocument/2006/relationships/image" Target="../media/image4.emf"/><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3.svg"/><Relationship Id="rId10" Type="http://schemas.openxmlformats.org/officeDocument/2006/relationships/image" Target="../media/image9.emf"/><Relationship Id="rId19" Type="http://schemas.openxmlformats.org/officeDocument/2006/relationships/image" Target="../media/image18.png"/><Relationship Id="rId31" Type="http://schemas.openxmlformats.org/officeDocument/2006/relationships/image" Target="../media/image28.emf"/><Relationship Id="rId4" Type="http://schemas.openxmlformats.org/officeDocument/2006/relationships/image" Target="../media/image3.jpg"/><Relationship Id="rId9" Type="http://schemas.openxmlformats.org/officeDocument/2006/relationships/image" Target="../media/image8.emf"/><Relationship Id="rId14" Type="http://schemas.openxmlformats.org/officeDocument/2006/relationships/image" Target="../media/image13.emf"/><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chart" Target="../charts/chart2.xml"/><Relationship Id="rId35" Type="http://schemas.openxmlformats.org/officeDocument/2006/relationships/image" Target="../media/image32.png"/><Relationship Id="rId8" Type="http://schemas.openxmlformats.org/officeDocument/2006/relationships/image" Target="../media/image7.emf"/><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130">
            <a:extLst>
              <a:ext uri="{FF2B5EF4-FFF2-40B4-BE49-F238E27FC236}">
                <a16:creationId xmlns:a16="http://schemas.microsoft.com/office/drawing/2014/main" id="{CAD779D3-06A5-42A5-942F-D4E186D25E62}"/>
              </a:ext>
            </a:extLst>
          </p:cNvPr>
          <p:cNvPicPr>
            <a:picLocks noChangeAspect="1"/>
          </p:cNvPicPr>
          <p:nvPr/>
        </p:nvPicPr>
        <p:blipFill>
          <a:blip r:embed="rId2"/>
          <a:stretch>
            <a:fillRect/>
          </a:stretch>
        </p:blipFill>
        <p:spPr>
          <a:xfrm>
            <a:off x="20190643" y="31357232"/>
            <a:ext cx="5993135" cy="2996568"/>
          </a:xfrm>
          <a:prstGeom prst="rect">
            <a:avLst/>
          </a:prstGeom>
        </p:spPr>
      </p:pic>
      <p:sp>
        <p:nvSpPr>
          <p:cNvPr id="82" name="Rectangle : coins arrondis 81">
            <a:extLst>
              <a:ext uri="{FF2B5EF4-FFF2-40B4-BE49-F238E27FC236}">
                <a16:creationId xmlns:a16="http://schemas.microsoft.com/office/drawing/2014/main" id="{5AD04F15-7A32-48BE-9BF7-4DDADB2F17E8}"/>
              </a:ext>
            </a:extLst>
          </p:cNvPr>
          <p:cNvSpPr/>
          <p:nvPr/>
        </p:nvSpPr>
        <p:spPr>
          <a:xfrm>
            <a:off x="15298437" y="12583398"/>
            <a:ext cx="2485240" cy="938167"/>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 coins arrondis 57">
            <a:extLst>
              <a:ext uri="{FF2B5EF4-FFF2-40B4-BE49-F238E27FC236}">
                <a16:creationId xmlns:a16="http://schemas.microsoft.com/office/drawing/2014/main" id="{000CF40B-FA98-47B7-967F-D9B8ED0438B6}"/>
              </a:ext>
            </a:extLst>
          </p:cNvPr>
          <p:cNvSpPr/>
          <p:nvPr/>
        </p:nvSpPr>
        <p:spPr>
          <a:xfrm>
            <a:off x="172435" y="6127205"/>
            <a:ext cx="14857334" cy="1041463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Image 44">
            <a:extLst>
              <a:ext uri="{FF2B5EF4-FFF2-40B4-BE49-F238E27FC236}">
                <a16:creationId xmlns:a16="http://schemas.microsoft.com/office/drawing/2014/main" id="{0AF61384-DCA8-42D4-BDE0-95FC738F235E}"/>
              </a:ext>
            </a:extLst>
          </p:cNvPr>
          <p:cNvPicPr>
            <a:picLocks noChangeAspect="1"/>
          </p:cNvPicPr>
          <p:nvPr/>
        </p:nvPicPr>
        <p:blipFill rotWithShape="1">
          <a:blip r:embed="rId3"/>
          <a:srcRect l="2961" t="15782" r="62433" b="3782"/>
          <a:stretch/>
        </p:blipFill>
        <p:spPr>
          <a:xfrm>
            <a:off x="22559104" y="19505955"/>
            <a:ext cx="2941433" cy="1922867"/>
          </a:xfrm>
          <a:prstGeom prst="rect">
            <a:avLst/>
          </a:prstGeom>
        </p:spPr>
      </p:pic>
      <p:pic>
        <p:nvPicPr>
          <p:cNvPr id="112" name="Image 111">
            <a:extLst>
              <a:ext uri="{FF2B5EF4-FFF2-40B4-BE49-F238E27FC236}">
                <a16:creationId xmlns:a16="http://schemas.microsoft.com/office/drawing/2014/main" id="{BCC20FB5-2FAA-4AB1-A071-C146D78908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62" r="30216"/>
          <a:stretch/>
        </p:blipFill>
        <p:spPr>
          <a:xfrm>
            <a:off x="1305546" y="28845015"/>
            <a:ext cx="636122" cy="1528324"/>
          </a:xfrm>
          <a:prstGeom prst="rect">
            <a:avLst/>
          </a:prstGeom>
        </p:spPr>
      </p:pic>
      <p:pic>
        <p:nvPicPr>
          <p:cNvPr id="113" name="Image 112">
            <a:extLst>
              <a:ext uri="{FF2B5EF4-FFF2-40B4-BE49-F238E27FC236}">
                <a16:creationId xmlns:a16="http://schemas.microsoft.com/office/drawing/2014/main" id="{D4107283-7BB8-4FCB-A1AD-CCB49371E4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62" r="30216"/>
          <a:stretch/>
        </p:blipFill>
        <p:spPr>
          <a:xfrm>
            <a:off x="931277" y="28845015"/>
            <a:ext cx="636122" cy="1528324"/>
          </a:xfrm>
          <a:prstGeom prst="rect">
            <a:avLst/>
          </a:prstGeom>
        </p:spPr>
      </p:pic>
      <p:pic>
        <p:nvPicPr>
          <p:cNvPr id="111" name="Image 110">
            <a:extLst>
              <a:ext uri="{FF2B5EF4-FFF2-40B4-BE49-F238E27FC236}">
                <a16:creationId xmlns:a16="http://schemas.microsoft.com/office/drawing/2014/main" id="{B505BFEB-D6BD-4159-ADEC-9D7A06504B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62" r="30216"/>
          <a:stretch/>
        </p:blipFill>
        <p:spPr>
          <a:xfrm>
            <a:off x="537950" y="28845015"/>
            <a:ext cx="636122" cy="1528324"/>
          </a:xfrm>
          <a:prstGeom prst="rect">
            <a:avLst/>
          </a:prstGeom>
        </p:spPr>
      </p:pic>
      <p:sp>
        <p:nvSpPr>
          <p:cNvPr id="4" name="Rectangle 3">
            <a:extLst>
              <a:ext uri="{FF2B5EF4-FFF2-40B4-BE49-F238E27FC236}">
                <a16:creationId xmlns:a16="http://schemas.microsoft.com/office/drawing/2014/main" id="{02A0ECBB-72EA-4DDD-8345-F09FB9D63610}"/>
              </a:ext>
            </a:extLst>
          </p:cNvPr>
          <p:cNvSpPr/>
          <p:nvPr/>
        </p:nvSpPr>
        <p:spPr>
          <a:xfrm>
            <a:off x="3878577" y="0"/>
            <a:ext cx="22453600" cy="3323987"/>
          </a:xfrm>
          <a:prstGeom prst="rect">
            <a:avLst/>
          </a:prstGeom>
        </p:spPr>
        <p:txBody>
          <a:bodyPr wrap="square">
            <a:spAutoFit/>
          </a:bodyPr>
          <a:lstStyle/>
          <a:p>
            <a:pPr algn="ctr"/>
            <a:r>
              <a:rPr lang="en-GB" sz="7000" b="1" dirty="0"/>
              <a:t>Sub optimal 15N metabolic labelling in plant: </a:t>
            </a:r>
          </a:p>
          <a:p>
            <a:pPr algn="ctr"/>
            <a:r>
              <a:rPr lang="en-GB" sz="7000" b="1" dirty="0"/>
              <a:t>A new way to perform large scale protein turnovers determination using the peptides isotopic distribution</a:t>
            </a:r>
          </a:p>
        </p:txBody>
      </p:sp>
      <p:sp>
        <p:nvSpPr>
          <p:cNvPr id="19" name="Rectangle 18">
            <a:extLst>
              <a:ext uri="{FF2B5EF4-FFF2-40B4-BE49-F238E27FC236}">
                <a16:creationId xmlns:a16="http://schemas.microsoft.com/office/drawing/2014/main" id="{D82F1DB2-DDBF-428A-9E6F-D6263B41E599}"/>
              </a:ext>
            </a:extLst>
          </p:cNvPr>
          <p:cNvSpPr/>
          <p:nvPr/>
        </p:nvSpPr>
        <p:spPr>
          <a:xfrm>
            <a:off x="-33023" y="3412005"/>
            <a:ext cx="30275212" cy="1323439"/>
          </a:xfrm>
          <a:prstGeom prst="rect">
            <a:avLst/>
          </a:prstGeom>
        </p:spPr>
        <p:txBody>
          <a:bodyPr wrap="square">
            <a:spAutoFit/>
          </a:bodyPr>
          <a:lstStyle/>
          <a:p>
            <a:pPr algn="ctr"/>
            <a:r>
              <a:rPr lang="en-GB" sz="4000" b="1" dirty="0"/>
              <a:t>BIENVENUT W. V., </a:t>
            </a:r>
            <a:r>
              <a:rPr lang="en-GB" sz="4000" dirty="0"/>
              <a:t>LE GOFFIC L. , LANGELLA O., BALLIAU T., BLEIN-NICOLAS M.</a:t>
            </a:r>
            <a:br>
              <a:rPr lang="en-GB" sz="4000" dirty="0"/>
            </a:br>
            <a:r>
              <a:rPr lang="en-GB" sz="4000" dirty="0"/>
              <a:t>GQE, IDEEV, CNRS, Gif sur Yvette, France</a:t>
            </a:r>
          </a:p>
        </p:txBody>
      </p:sp>
      <p:sp>
        <p:nvSpPr>
          <p:cNvPr id="20" name="Rectangle 19">
            <a:extLst>
              <a:ext uri="{FF2B5EF4-FFF2-40B4-BE49-F238E27FC236}">
                <a16:creationId xmlns:a16="http://schemas.microsoft.com/office/drawing/2014/main" id="{FA45370B-2F63-4BDD-969C-5BE033CBC970}"/>
              </a:ext>
            </a:extLst>
          </p:cNvPr>
          <p:cNvSpPr/>
          <p:nvPr/>
        </p:nvSpPr>
        <p:spPr>
          <a:xfrm>
            <a:off x="600244" y="6196591"/>
            <a:ext cx="14123462" cy="10064294"/>
          </a:xfrm>
          <a:prstGeom prst="rect">
            <a:avLst/>
          </a:prstGeom>
        </p:spPr>
        <p:txBody>
          <a:bodyPr wrap="square">
            <a:spAutoFit/>
          </a:bodyPr>
          <a:lstStyle/>
          <a:p>
            <a:pPr algn="ctr"/>
            <a:r>
              <a:rPr lang="en-GB" sz="2400" dirty="0"/>
              <a:t>Proteostasis is defined as the processes required maintaining the equilibrium between protein synthesis and degradation. Tight regulations from gene transcription to post-translational proteins modifications of these processes are required in cell cycle and survival to balance cellular development and environmental stresses. It has been shown repeatedly that the abundance of proteins only moderately correlates with that of transcripts. While the determination of protein turnover using pulsed SILAC metabolic labelling is popular for large scale proteomics investigations. Although used with small mammals (e.g. mice), such approach remains difficult with whole organisms and almost impossible with autotroph species like plants. Alternatively, it has been proposed to use inorganic sources of 15N isotopes that could be metabolically incorporated to de novo synthetized amino acids but full 15N protein labelling is almost impossible due to the high amino acid recycling rate in plant.</a:t>
            </a:r>
          </a:p>
          <a:p>
            <a:pPr algn="ctr"/>
            <a:br>
              <a:rPr lang="en-GB" sz="2400" dirty="0"/>
            </a:br>
            <a:r>
              <a:rPr lang="en-GB" sz="2400" dirty="0"/>
              <a:t>Instead of reaching complete 14N/15N exchange as previously done by Millar et al.</a:t>
            </a:r>
            <a:r>
              <a:rPr lang="en-GB" sz="2400" baseline="30000" dirty="0"/>
              <a:t>1,2</a:t>
            </a:r>
            <a:r>
              <a:rPr lang="en-GB" sz="2400" dirty="0"/>
              <a:t>, we decide to perform a 15N metabolic pulse at very low incorporation yield (around 5 % 15N enrichment). This limited incorporation rate offers some advantages of which a limited increase of mass spectrometry signal complexity. Indeed, the 15N-labelled products moderately modify the peptide natural isotopic distribution and both labelled and unlabelled product appears as an overlapping isotopic distribution. Then, the recorded signal is extensively processed to filter out the outliers. Finally, the filtered signal is finally used to first perform label free protein quantitation which provide the “Protein Fold Change” (PFC) evolution over time. Second, the experimental peptide isotopic distribution is used to determine the apparent 15N labelling rate and the evolution of the 15N “Labelled Protein Fraction” (LPF) over the labelling time. </a:t>
            </a:r>
          </a:p>
          <a:p>
            <a:pPr algn="ctr"/>
            <a:endParaRPr lang="en-GB" sz="2400" dirty="0"/>
          </a:p>
          <a:p>
            <a:pPr algn="ctr"/>
            <a:r>
              <a:rPr lang="en-GB" sz="2400" dirty="0"/>
              <a:t>Thanks to our local bioinformatics developments including i2MassChroQ, MassChroQ and the MCQR package, we propose an approach of MS signal processing that make it possible to determine the fold change in protein (FCP) and the labelled protein fraction (LPF). Both values (FCP &amp; LPF) are key elements and are required to estimate the turnover rate individually for each protein</a:t>
            </a:r>
            <a:r>
              <a:rPr lang="en-GB" sz="2400" baseline="30000" dirty="0"/>
              <a:t>3</a:t>
            </a:r>
            <a:r>
              <a:rPr lang="en-GB" sz="2400" dirty="0"/>
              <a:t> at the proteomic scale. Furthermore, this presentation highlights that accurate isotopic distribution measurement is possible and could be used from ordinary large-scale proteomics LC-MS/MS instruments to provide an interesting alternative to determine protein turnover determination at the proteome scale</a:t>
            </a:r>
          </a:p>
        </p:txBody>
      </p:sp>
      <p:sp>
        <p:nvSpPr>
          <p:cNvPr id="21" name="ZoneTexte 20">
            <a:extLst>
              <a:ext uri="{FF2B5EF4-FFF2-40B4-BE49-F238E27FC236}">
                <a16:creationId xmlns:a16="http://schemas.microsoft.com/office/drawing/2014/main" id="{FC4E2332-5B83-48BD-8645-60A7D2536D7C}"/>
              </a:ext>
            </a:extLst>
          </p:cNvPr>
          <p:cNvSpPr txBox="1"/>
          <p:nvPr/>
        </p:nvSpPr>
        <p:spPr>
          <a:xfrm>
            <a:off x="6252759" y="5132147"/>
            <a:ext cx="2849947" cy="1015663"/>
          </a:xfrm>
          <a:prstGeom prst="rect">
            <a:avLst/>
          </a:prstGeom>
          <a:noFill/>
        </p:spPr>
        <p:txBody>
          <a:bodyPr wrap="square" rtlCol="0">
            <a:spAutoFit/>
          </a:bodyPr>
          <a:lstStyle/>
          <a:p>
            <a:r>
              <a:rPr lang="en-GB" sz="6000" b="1" dirty="0"/>
              <a:t>Abstract</a:t>
            </a:r>
          </a:p>
        </p:txBody>
      </p:sp>
      <p:sp>
        <p:nvSpPr>
          <p:cNvPr id="22" name="ZoneTexte 21">
            <a:extLst>
              <a:ext uri="{FF2B5EF4-FFF2-40B4-BE49-F238E27FC236}">
                <a16:creationId xmlns:a16="http://schemas.microsoft.com/office/drawing/2014/main" id="{52B0D4A9-23C9-4FBD-8BB1-A0DF41D1C987}"/>
              </a:ext>
            </a:extLst>
          </p:cNvPr>
          <p:cNvSpPr txBox="1"/>
          <p:nvPr/>
        </p:nvSpPr>
        <p:spPr>
          <a:xfrm>
            <a:off x="15043903" y="38269217"/>
            <a:ext cx="15169974" cy="1015663"/>
          </a:xfrm>
          <a:prstGeom prst="rect">
            <a:avLst/>
          </a:prstGeom>
          <a:noFill/>
        </p:spPr>
        <p:txBody>
          <a:bodyPr wrap="square" rtlCol="0">
            <a:spAutoFit/>
          </a:bodyPr>
          <a:lstStyle/>
          <a:p>
            <a:pPr algn="ctr"/>
            <a:r>
              <a:rPr lang="en-GB" sz="6000" b="1" dirty="0"/>
              <a:t>References</a:t>
            </a:r>
          </a:p>
        </p:txBody>
      </p:sp>
      <p:sp>
        <p:nvSpPr>
          <p:cNvPr id="23" name="Rectangle 22">
            <a:extLst>
              <a:ext uri="{FF2B5EF4-FFF2-40B4-BE49-F238E27FC236}">
                <a16:creationId xmlns:a16="http://schemas.microsoft.com/office/drawing/2014/main" id="{CF0089F5-271F-411E-A513-F354E0CE86D3}"/>
              </a:ext>
            </a:extLst>
          </p:cNvPr>
          <p:cNvSpPr/>
          <p:nvPr/>
        </p:nvSpPr>
        <p:spPr>
          <a:xfrm>
            <a:off x="16254610" y="39095838"/>
            <a:ext cx="7541904" cy="923330"/>
          </a:xfrm>
          <a:prstGeom prst="rect">
            <a:avLst/>
          </a:prstGeom>
        </p:spPr>
        <p:txBody>
          <a:bodyPr wrap="square">
            <a:spAutoFit/>
          </a:bodyPr>
          <a:lstStyle/>
          <a:p>
            <a:r>
              <a:rPr lang="en-GB" dirty="0"/>
              <a:t>1) Salih, K. J. et al. </a:t>
            </a:r>
            <a:r>
              <a:rPr lang="en-GB" dirty="0" err="1"/>
              <a:t>Biochem</a:t>
            </a:r>
            <a:r>
              <a:rPr lang="en-GB" dirty="0"/>
              <a:t> J 2020, 477, 3019-3032.</a:t>
            </a:r>
            <a:br>
              <a:rPr lang="en-GB" dirty="0"/>
            </a:br>
            <a:r>
              <a:rPr lang="en-GB" dirty="0"/>
              <a:t>2) Nelson, C. J. et al. Plant </a:t>
            </a:r>
            <a:r>
              <a:rPr lang="en-GB" dirty="0" err="1"/>
              <a:t>Physiol</a:t>
            </a:r>
            <a:r>
              <a:rPr lang="en-GB" dirty="0"/>
              <a:t> 2014, 166, 91-108.</a:t>
            </a:r>
            <a:br>
              <a:rPr lang="en-GB" dirty="0"/>
            </a:br>
            <a:r>
              <a:rPr lang="en-GB" dirty="0"/>
              <a:t>3) Li, L. et al. Plant Cell 2017, 29, 207-228</a:t>
            </a:r>
          </a:p>
        </p:txBody>
      </p:sp>
      <p:sp>
        <p:nvSpPr>
          <p:cNvPr id="24" name="ZoneTexte 23">
            <a:extLst>
              <a:ext uri="{FF2B5EF4-FFF2-40B4-BE49-F238E27FC236}">
                <a16:creationId xmlns:a16="http://schemas.microsoft.com/office/drawing/2014/main" id="{888C4B8E-C77D-4C15-AA85-B7DB216D13D9}"/>
              </a:ext>
            </a:extLst>
          </p:cNvPr>
          <p:cNvSpPr txBox="1"/>
          <p:nvPr/>
        </p:nvSpPr>
        <p:spPr>
          <a:xfrm>
            <a:off x="66315" y="49288"/>
            <a:ext cx="1492716" cy="861774"/>
          </a:xfrm>
          <a:prstGeom prst="rect">
            <a:avLst/>
          </a:prstGeom>
          <a:noFill/>
        </p:spPr>
        <p:txBody>
          <a:bodyPr wrap="square" rtlCol="0">
            <a:spAutoFit/>
          </a:bodyPr>
          <a:lstStyle/>
          <a:p>
            <a:r>
              <a:rPr lang="en-GB" sz="5000" b="1" dirty="0">
                <a:effectLst>
                  <a:outerShdw blurRad="38100" dist="38100" dir="2700000" algn="tl">
                    <a:srgbClr val="000000">
                      <a:alpha val="43137"/>
                    </a:srgbClr>
                  </a:outerShdw>
                </a:effectLst>
              </a:rPr>
              <a:t>P163</a:t>
            </a:r>
          </a:p>
        </p:txBody>
      </p:sp>
      <p:sp>
        <p:nvSpPr>
          <p:cNvPr id="25" name="ZoneTexte 24">
            <a:extLst>
              <a:ext uri="{FF2B5EF4-FFF2-40B4-BE49-F238E27FC236}">
                <a16:creationId xmlns:a16="http://schemas.microsoft.com/office/drawing/2014/main" id="{0C28D1D2-2F4A-48D4-ABFD-D2EBAACD54DA}"/>
              </a:ext>
            </a:extLst>
          </p:cNvPr>
          <p:cNvSpPr txBox="1"/>
          <p:nvPr/>
        </p:nvSpPr>
        <p:spPr>
          <a:xfrm>
            <a:off x="-4093" y="16740051"/>
            <a:ext cx="15135225" cy="1015663"/>
          </a:xfrm>
          <a:prstGeom prst="rect">
            <a:avLst/>
          </a:prstGeom>
          <a:noFill/>
        </p:spPr>
        <p:txBody>
          <a:bodyPr wrap="square" rtlCol="0">
            <a:spAutoFit/>
          </a:bodyPr>
          <a:lstStyle/>
          <a:p>
            <a:pPr algn="ctr"/>
            <a:r>
              <a:rPr lang="en-GB" sz="6000" b="1" dirty="0"/>
              <a:t>Sample production, preparation and analysis</a:t>
            </a:r>
          </a:p>
        </p:txBody>
      </p:sp>
      <p:pic>
        <p:nvPicPr>
          <p:cNvPr id="26" name="Image 25">
            <a:extLst>
              <a:ext uri="{FF2B5EF4-FFF2-40B4-BE49-F238E27FC236}">
                <a16:creationId xmlns:a16="http://schemas.microsoft.com/office/drawing/2014/main" id="{5F276270-C236-4032-B4B2-543BD89F139B}"/>
              </a:ext>
            </a:extLst>
          </p:cNvPr>
          <p:cNvPicPr>
            <a:picLocks noChangeAspect="1"/>
          </p:cNvPicPr>
          <p:nvPr/>
        </p:nvPicPr>
        <p:blipFill rotWithShape="1">
          <a:blip r:embed="rId5"/>
          <a:srcRect r="53666"/>
          <a:stretch/>
        </p:blipFill>
        <p:spPr>
          <a:xfrm>
            <a:off x="717328" y="17973507"/>
            <a:ext cx="4231697" cy="5325950"/>
          </a:xfrm>
          <a:prstGeom prst="rect">
            <a:avLst/>
          </a:prstGeom>
        </p:spPr>
      </p:pic>
      <p:sp>
        <p:nvSpPr>
          <p:cNvPr id="29" name="ZoneTexte 28">
            <a:extLst>
              <a:ext uri="{FF2B5EF4-FFF2-40B4-BE49-F238E27FC236}">
                <a16:creationId xmlns:a16="http://schemas.microsoft.com/office/drawing/2014/main" id="{429322CF-B301-488E-8FCB-93B6B510353A}"/>
              </a:ext>
            </a:extLst>
          </p:cNvPr>
          <p:cNvSpPr txBox="1"/>
          <p:nvPr/>
        </p:nvSpPr>
        <p:spPr>
          <a:xfrm>
            <a:off x="10226386" y="20241226"/>
            <a:ext cx="4908039" cy="5816977"/>
          </a:xfrm>
          <a:prstGeom prst="rect">
            <a:avLst/>
          </a:prstGeom>
          <a:noFill/>
        </p:spPr>
        <p:txBody>
          <a:bodyPr wrap="square" rtlCol="0">
            <a:spAutoFit/>
          </a:bodyPr>
          <a:lstStyle/>
          <a:p>
            <a:r>
              <a:rPr lang="en-GB" sz="2400" b="1" u="sng" dirty="0"/>
              <a:t>Tomato growth condition</a:t>
            </a:r>
          </a:p>
          <a:p>
            <a:r>
              <a:rPr lang="en-GB" dirty="0"/>
              <a:t>Detailed protocol is available in reference 4:</a:t>
            </a:r>
          </a:p>
          <a:p>
            <a:r>
              <a:rPr lang="en-GB" dirty="0"/>
              <a:t>- Photoperiod: 16h/8h (Day/Night) using natural light or additional LED light</a:t>
            </a:r>
          </a:p>
          <a:p>
            <a:r>
              <a:rPr lang="en-GB" dirty="0"/>
              <a:t>- Hygrometry : 60-80%</a:t>
            </a:r>
          </a:p>
          <a:p>
            <a:r>
              <a:rPr lang="en-GB" dirty="0"/>
              <a:t>- Temperature: </a:t>
            </a:r>
          </a:p>
          <a:p>
            <a:r>
              <a:rPr lang="en-GB" dirty="0"/>
              <a:t>- Day: 23-28°C / Night: 16-19°C	</a:t>
            </a:r>
          </a:p>
          <a:p>
            <a:r>
              <a:rPr lang="fr-FR" dirty="0"/>
              <a:t>- F</a:t>
            </a:r>
            <a:r>
              <a:rPr lang="en-GB" dirty="0" err="1"/>
              <a:t>eeding</a:t>
            </a:r>
            <a:r>
              <a:rPr lang="en-GB" dirty="0"/>
              <a:t> solution depending the developmental stage (Nutritive solution table)</a:t>
            </a:r>
          </a:p>
          <a:p>
            <a:endParaRPr lang="en-GB" sz="800" dirty="0"/>
          </a:p>
          <a:p>
            <a:r>
              <a:rPr lang="en-GB" sz="2400" b="1" u="sng" dirty="0"/>
              <a:t>Sample production</a:t>
            </a:r>
          </a:p>
          <a:p>
            <a:r>
              <a:rPr lang="en-GB" dirty="0"/>
              <a:t>- </a:t>
            </a:r>
            <a:r>
              <a:rPr lang="en-GB" b="1" dirty="0"/>
              <a:t>Fixe developmental stage</a:t>
            </a:r>
            <a:r>
              <a:rPr lang="en-GB" dirty="0"/>
              <a:t>: 12 days after anthesis</a:t>
            </a:r>
          </a:p>
          <a:p>
            <a:r>
              <a:rPr lang="en-GB" dirty="0"/>
              <a:t>- Labelling for different times: 1-12 days</a:t>
            </a:r>
          </a:p>
          <a:p>
            <a:r>
              <a:rPr lang="en-GB" dirty="0"/>
              <a:t>- 3-6 fruits for each labelling time point from different plants</a:t>
            </a:r>
          </a:p>
          <a:p>
            <a:r>
              <a:rPr lang="en-GB" dirty="0"/>
              <a:t>- Samples collected from the equatorial zone of the fruit and reduced to small pieces of 2x10 mm</a:t>
            </a:r>
          </a:p>
          <a:p>
            <a:r>
              <a:rPr lang="en-GB" dirty="0"/>
              <a:t>- Liquid nitrogen frozen and stored at -80°C</a:t>
            </a:r>
          </a:p>
          <a:p>
            <a:r>
              <a:rPr lang="en-GB" dirty="0"/>
              <a:t>- Stainless steel ball (10 mm) grinding for 1mn at 25 Hz</a:t>
            </a:r>
          </a:p>
        </p:txBody>
      </p:sp>
      <p:grpSp>
        <p:nvGrpSpPr>
          <p:cNvPr id="57" name="Groupe 56">
            <a:extLst>
              <a:ext uri="{FF2B5EF4-FFF2-40B4-BE49-F238E27FC236}">
                <a16:creationId xmlns:a16="http://schemas.microsoft.com/office/drawing/2014/main" id="{499724C8-BA35-4F51-8907-FFF1465222D4}"/>
              </a:ext>
            </a:extLst>
          </p:cNvPr>
          <p:cNvGrpSpPr/>
          <p:nvPr/>
        </p:nvGrpSpPr>
        <p:grpSpPr>
          <a:xfrm>
            <a:off x="4949025" y="20038971"/>
            <a:ext cx="5256489" cy="3392078"/>
            <a:chOff x="9170711" y="17312919"/>
            <a:chExt cx="5256489" cy="3392078"/>
          </a:xfrm>
        </p:grpSpPr>
        <p:pic>
          <p:nvPicPr>
            <p:cNvPr id="27" name="Image 26">
              <a:extLst>
                <a:ext uri="{FF2B5EF4-FFF2-40B4-BE49-F238E27FC236}">
                  <a16:creationId xmlns:a16="http://schemas.microsoft.com/office/drawing/2014/main" id="{7818E1FA-3493-43C7-BF7E-4757640DB124}"/>
                </a:ext>
              </a:extLst>
            </p:cNvPr>
            <p:cNvPicPr>
              <a:picLocks noChangeAspect="1"/>
            </p:cNvPicPr>
            <p:nvPr/>
          </p:nvPicPr>
          <p:blipFill>
            <a:blip r:embed="rId6"/>
            <a:stretch>
              <a:fillRect/>
            </a:stretch>
          </p:blipFill>
          <p:spPr>
            <a:xfrm>
              <a:off x="9170711" y="17312919"/>
              <a:ext cx="5256489" cy="3392078"/>
            </a:xfrm>
            <a:prstGeom prst="rect">
              <a:avLst/>
            </a:prstGeom>
          </p:spPr>
        </p:pic>
        <p:sp>
          <p:nvSpPr>
            <p:cNvPr id="48" name="ZoneTexte 47">
              <a:extLst>
                <a:ext uri="{FF2B5EF4-FFF2-40B4-BE49-F238E27FC236}">
                  <a16:creationId xmlns:a16="http://schemas.microsoft.com/office/drawing/2014/main" id="{AFAADF6D-22CF-43E2-AFA0-7C1F74555F3F}"/>
                </a:ext>
              </a:extLst>
            </p:cNvPr>
            <p:cNvSpPr txBox="1"/>
            <p:nvPr/>
          </p:nvSpPr>
          <p:spPr>
            <a:xfrm>
              <a:off x="12568428" y="19810394"/>
              <a:ext cx="1401572" cy="646331"/>
            </a:xfrm>
            <a:prstGeom prst="rect">
              <a:avLst/>
            </a:prstGeom>
            <a:solidFill>
              <a:schemeClr val="bg1"/>
            </a:solidFill>
          </p:spPr>
          <p:txBody>
            <a:bodyPr wrap="square" rtlCol="0">
              <a:spAutoFit/>
            </a:bodyPr>
            <a:lstStyle/>
            <a:p>
              <a:r>
                <a:rPr lang="en-GB" dirty="0"/>
                <a:t>Sampling zone</a:t>
              </a:r>
            </a:p>
          </p:txBody>
        </p:sp>
        <p:sp>
          <p:nvSpPr>
            <p:cNvPr id="49" name="ZoneTexte 48">
              <a:extLst>
                <a:ext uri="{FF2B5EF4-FFF2-40B4-BE49-F238E27FC236}">
                  <a16:creationId xmlns:a16="http://schemas.microsoft.com/office/drawing/2014/main" id="{D318FAF9-9627-4DA5-96B0-75859A5B9B1F}"/>
                </a:ext>
              </a:extLst>
            </p:cNvPr>
            <p:cNvSpPr txBox="1"/>
            <p:nvPr/>
          </p:nvSpPr>
          <p:spPr>
            <a:xfrm>
              <a:off x="12547556" y="17618369"/>
              <a:ext cx="937986" cy="369332"/>
            </a:xfrm>
            <a:prstGeom prst="rect">
              <a:avLst/>
            </a:prstGeom>
            <a:solidFill>
              <a:schemeClr val="bg1"/>
            </a:solidFill>
          </p:spPr>
          <p:txBody>
            <a:bodyPr wrap="square" rtlCol="0">
              <a:spAutoFit/>
            </a:bodyPr>
            <a:lstStyle/>
            <a:p>
              <a:r>
                <a:rPr lang="en-GB" dirty="0"/>
                <a:t>Epicarp</a:t>
              </a:r>
            </a:p>
          </p:txBody>
        </p:sp>
        <p:sp>
          <p:nvSpPr>
            <p:cNvPr id="50" name="ZoneTexte 49">
              <a:extLst>
                <a:ext uri="{FF2B5EF4-FFF2-40B4-BE49-F238E27FC236}">
                  <a16:creationId xmlns:a16="http://schemas.microsoft.com/office/drawing/2014/main" id="{7D5F1CAE-D62B-4037-9CFB-386237491775}"/>
                </a:ext>
              </a:extLst>
            </p:cNvPr>
            <p:cNvSpPr txBox="1"/>
            <p:nvPr/>
          </p:nvSpPr>
          <p:spPr>
            <a:xfrm>
              <a:off x="12568428" y="17886842"/>
              <a:ext cx="1172936" cy="369332"/>
            </a:xfrm>
            <a:prstGeom prst="rect">
              <a:avLst/>
            </a:prstGeom>
            <a:solidFill>
              <a:schemeClr val="bg1"/>
            </a:solidFill>
          </p:spPr>
          <p:txBody>
            <a:bodyPr wrap="square" rtlCol="0">
              <a:spAutoFit/>
            </a:bodyPr>
            <a:lstStyle/>
            <a:p>
              <a:r>
                <a:rPr lang="en-GB" dirty="0"/>
                <a:t>Mesocarp</a:t>
              </a:r>
            </a:p>
          </p:txBody>
        </p:sp>
        <p:sp>
          <p:nvSpPr>
            <p:cNvPr id="51" name="ZoneTexte 50">
              <a:extLst>
                <a:ext uri="{FF2B5EF4-FFF2-40B4-BE49-F238E27FC236}">
                  <a16:creationId xmlns:a16="http://schemas.microsoft.com/office/drawing/2014/main" id="{960752F3-72F0-4654-A4F7-07204B48DE3C}"/>
                </a:ext>
              </a:extLst>
            </p:cNvPr>
            <p:cNvSpPr txBox="1"/>
            <p:nvPr/>
          </p:nvSpPr>
          <p:spPr>
            <a:xfrm>
              <a:off x="12568428" y="18190342"/>
              <a:ext cx="1128486" cy="369332"/>
            </a:xfrm>
            <a:prstGeom prst="rect">
              <a:avLst/>
            </a:prstGeom>
            <a:solidFill>
              <a:schemeClr val="bg1"/>
            </a:solidFill>
          </p:spPr>
          <p:txBody>
            <a:bodyPr wrap="square" rtlCol="0">
              <a:spAutoFit/>
            </a:bodyPr>
            <a:lstStyle/>
            <a:p>
              <a:r>
                <a:rPr lang="en-GB" dirty="0"/>
                <a:t>Endocarp</a:t>
              </a:r>
            </a:p>
          </p:txBody>
        </p:sp>
        <p:sp>
          <p:nvSpPr>
            <p:cNvPr id="52" name="ZoneTexte 51">
              <a:extLst>
                <a:ext uri="{FF2B5EF4-FFF2-40B4-BE49-F238E27FC236}">
                  <a16:creationId xmlns:a16="http://schemas.microsoft.com/office/drawing/2014/main" id="{342D4A2C-A034-448C-A14A-1E7390D48586}"/>
                </a:ext>
              </a:extLst>
            </p:cNvPr>
            <p:cNvSpPr txBox="1"/>
            <p:nvPr/>
          </p:nvSpPr>
          <p:spPr>
            <a:xfrm>
              <a:off x="12568620" y="18457895"/>
              <a:ext cx="1526493" cy="369332"/>
            </a:xfrm>
            <a:prstGeom prst="rect">
              <a:avLst/>
            </a:prstGeom>
            <a:solidFill>
              <a:schemeClr val="bg1"/>
            </a:solidFill>
          </p:spPr>
          <p:txBody>
            <a:bodyPr wrap="square" rtlCol="0">
              <a:spAutoFit/>
            </a:bodyPr>
            <a:lstStyle/>
            <a:p>
              <a:r>
                <a:rPr lang="en-GB" dirty="0"/>
                <a:t>Seeds and gel</a:t>
              </a:r>
            </a:p>
          </p:txBody>
        </p:sp>
        <p:sp>
          <p:nvSpPr>
            <p:cNvPr id="53" name="ZoneTexte 52">
              <a:extLst>
                <a:ext uri="{FF2B5EF4-FFF2-40B4-BE49-F238E27FC236}">
                  <a16:creationId xmlns:a16="http://schemas.microsoft.com/office/drawing/2014/main" id="{EDFF2526-A64C-4BE3-8225-3A22B391C61C}"/>
                </a:ext>
              </a:extLst>
            </p:cNvPr>
            <p:cNvSpPr txBox="1"/>
            <p:nvPr/>
          </p:nvSpPr>
          <p:spPr>
            <a:xfrm>
              <a:off x="12593761" y="18719288"/>
              <a:ext cx="1043893" cy="369332"/>
            </a:xfrm>
            <a:prstGeom prst="rect">
              <a:avLst/>
            </a:prstGeom>
            <a:solidFill>
              <a:schemeClr val="bg1"/>
            </a:solidFill>
          </p:spPr>
          <p:txBody>
            <a:bodyPr wrap="square" rtlCol="0">
              <a:spAutoFit/>
            </a:bodyPr>
            <a:lstStyle/>
            <a:p>
              <a:r>
                <a:rPr lang="en-GB" dirty="0"/>
                <a:t>Placenta</a:t>
              </a:r>
            </a:p>
          </p:txBody>
        </p:sp>
        <p:sp>
          <p:nvSpPr>
            <p:cNvPr id="55" name="ZoneTexte 54">
              <a:extLst>
                <a:ext uri="{FF2B5EF4-FFF2-40B4-BE49-F238E27FC236}">
                  <a16:creationId xmlns:a16="http://schemas.microsoft.com/office/drawing/2014/main" id="{7EFD8F77-F4BA-4F25-A86B-67AE723704EB}"/>
                </a:ext>
              </a:extLst>
            </p:cNvPr>
            <p:cNvSpPr txBox="1"/>
            <p:nvPr/>
          </p:nvSpPr>
          <p:spPr>
            <a:xfrm>
              <a:off x="12593761" y="19008372"/>
              <a:ext cx="1606394" cy="369332"/>
            </a:xfrm>
            <a:prstGeom prst="rect">
              <a:avLst/>
            </a:prstGeom>
            <a:solidFill>
              <a:schemeClr val="bg1"/>
            </a:solidFill>
          </p:spPr>
          <p:txBody>
            <a:bodyPr wrap="square" rtlCol="0">
              <a:spAutoFit/>
            </a:bodyPr>
            <a:lstStyle/>
            <a:p>
              <a:r>
                <a:rPr lang="en-GB" dirty="0"/>
                <a:t>Carpel septum</a:t>
              </a:r>
            </a:p>
          </p:txBody>
        </p:sp>
      </p:grpSp>
      <p:graphicFrame>
        <p:nvGraphicFramePr>
          <p:cNvPr id="60" name="Tableau 59">
            <a:extLst>
              <a:ext uri="{FF2B5EF4-FFF2-40B4-BE49-F238E27FC236}">
                <a16:creationId xmlns:a16="http://schemas.microsoft.com/office/drawing/2014/main" id="{A1E8EC96-ADCB-4865-9243-A11397627ED6}"/>
              </a:ext>
            </a:extLst>
          </p:cNvPr>
          <p:cNvGraphicFramePr>
            <a:graphicFrameLocks noGrp="1"/>
          </p:cNvGraphicFramePr>
          <p:nvPr>
            <p:extLst>
              <p:ext uri="{D42A27DB-BD31-4B8C-83A1-F6EECF244321}">
                <p14:modId xmlns:p14="http://schemas.microsoft.com/office/powerpoint/2010/main" val="734945170"/>
              </p:ext>
            </p:extLst>
          </p:nvPr>
        </p:nvGraphicFramePr>
        <p:xfrm>
          <a:off x="717328" y="23901252"/>
          <a:ext cx="7962900" cy="1809750"/>
        </p:xfrm>
        <a:graphic>
          <a:graphicData uri="http://schemas.openxmlformats.org/drawingml/2006/table">
            <a:tbl>
              <a:tblPr/>
              <a:tblGrid>
                <a:gridCol w="1017552">
                  <a:extLst>
                    <a:ext uri="{9D8B030D-6E8A-4147-A177-3AD203B41FA5}">
                      <a16:colId xmlns:a16="http://schemas.microsoft.com/office/drawing/2014/main" val="2655475341"/>
                    </a:ext>
                  </a:extLst>
                </a:gridCol>
                <a:gridCol w="1778339">
                  <a:extLst>
                    <a:ext uri="{9D8B030D-6E8A-4147-A177-3AD203B41FA5}">
                      <a16:colId xmlns:a16="http://schemas.microsoft.com/office/drawing/2014/main" val="4109164173"/>
                    </a:ext>
                  </a:extLst>
                </a:gridCol>
                <a:gridCol w="532551">
                  <a:extLst>
                    <a:ext uri="{9D8B030D-6E8A-4147-A177-3AD203B41FA5}">
                      <a16:colId xmlns:a16="http://schemas.microsoft.com/office/drawing/2014/main" val="317790271"/>
                    </a:ext>
                  </a:extLst>
                </a:gridCol>
                <a:gridCol w="608629">
                  <a:extLst>
                    <a:ext uri="{9D8B030D-6E8A-4147-A177-3AD203B41FA5}">
                      <a16:colId xmlns:a16="http://schemas.microsoft.com/office/drawing/2014/main" val="2040412757"/>
                    </a:ext>
                  </a:extLst>
                </a:gridCol>
                <a:gridCol w="760787">
                  <a:extLst>
                    <a:ext uri="{9D8B030D-6E8A-4147-A177-3AD203B41FA5}">
                      <a16:colId xmlns:a16="http://schemas.microsoft.com/office/drawing/2014/main" val="1622928946"/>
                    </a:ext>
                  </a:extLst>
                </a:gridCol>
                <a:gridCol w="827355">
                  <a:extLst>
                    <a:ext uri="{9D8B030D-6E8A-4147-A177-3AD203B41FA5}">
                      <a16:colId xmlns:a16="http://schemas.microsoft.com/office/drawing/2014/main" val="2466144504"/>
                    </a:ext>
                  </a:extLst>
                </a:gridCol>
                <a:gridCol w="963663">
                  <a:extLst>
                    <a:ext uri="{9D8B030D-6E8A-4147-A177-3AD203B41FA5}">
                      <a16:colId xmlns:a16="http://schemas.microsoft.com/office/drawing/2014/main" val="2948392301"/>
                    </a:ext>
                  </a:extLst>
                </a:gridCol>
                <a:gridCol w="646669">
                  <a:extLst>
                    <a:ext uri="{9D8B030D-6E8A-4147-A177-3AD203B41FA5}">
                      <a16:colId xmlns:a16="http://schemas.microsoft.com/office/drawing/2014/main" val="3805937583"/>
                    </a:ext>
                  </a:extLst>
                </a:gridCol>
                <a:gridCol w="827355">
                  <a:extLst>
                    <a:ext uri="{9D8B030D-6E8A-4147-A177-3AD203B41FA5}">
                      <a16:colId xmlns:a16="http://schemas.microsoft.com/office/drawing/2014/main" val="2088358728"/>
                    </a:ext>
                  </a:extLst>
                </a:gridCol>
              </a:tblGrid>
              <a:tr h="581025">
                <a:tc>
                  <a:txBody>
                    <a:bodyPr/>
                    <a:lstStyle/>
                    <a:p>
                      <a:pPr algn="ctr" fontAlgn="ctr"/>
                      <a:r>
                        <a:rPr lang="en-GB" sz="1600" b="0" i="0" u="none" strike="noStrike">
                          <a:solidFill>
                            <a:srgbClr val="000000"/>
                          </a:solidFill>
                          <a:effectLst/>
                          <a:latin typeface="Calibri" panose="020F0502020204030204" pitchFamily="34" charset="0"/>
                        </a:rPr>
                        <a:t>Feeding solution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KNO</a:t>
                      </a:r>
                      <a:r>
                        <a:rPr lang="en-GB" sz="1600" b="0" i="0" u="none" strike="noStrike" baseline="-25000">
                          <a:solidFill>
                            <a:srgbClr val="000000"/>
                          </a:solidFill>
                          <a:effectLst/>
                          <a:latin typeface="Calibri" panose="020F0502020204030204" pitchFamily="34" charset="0"/>
                        </a:rPr>
                        <a:t>3</a:t>
                      </a:r>
                      <a:r>
                        <a:rPr lang="en-GB" sz="1600" b="0" i="0" u="none" strike="noStrike">
                          <a:solidFill>
                            <a:srgbClr val="000000"/>
                          </a:solidFill>
                          <a:effectLst/>
                          <a:latin typeface="Calibri" panose="020F0502020204030204" pitchFamily="34" charset="0"/>
                        </a:rPr>
                        <a:t>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K</a:t>
                      </a:r>
                      <a:r>
                        <a:rPr lang="en-GB" sz="1600" b="0" i="0" u="none" strike="noStrike" baseline="-25000">
                          <a:solidFill>
                            <a:srgbClr val="000000"/>
                          </a:solidFill>
                          <a:effectLst/>
                          <a:latin typeface="Calibri" panose="020F0502020204030204" pitchFamily="34" charset="0"/>
                        </a:rPr>
                        <a:t> 2 </a:t>
                      </a:r>
                      <a:r>
                        <a:rPr lang="en-GB" sz="1600" b="0" i="0" u="none" strike="noStrike">
                          <a:solidFill>
                            <a:srgbClr val="000000"/>
                          </a:solidFill>
                          <a:effectLst/>
                          <a:latin typeface="Calibri" panose="020F0502020204030204" pitchFamily="34" charset="0"/>
                        </a:rPr>
                        <a:t>SO</a:t>
                      </a:r>
                      <a:r>
                        <a:rPr lang="en-GB" sz="1600" b="0" i="0" u="none" strike="noStrike" baseline="-25000">
                          <a:solidFill>
                            <a:srgbClr val="000000"/>
                          </a:solidFill>
                          <a:effectLst/>
                          <a:latin typeface="Calibri" panose="020F0502020204030204" pitchFamily="34" charset="0"/>
                        </a:rPr>
                        <a:t>4</a:t>
                      </a:r>
                      <a:r>
                        <a:rPr lang="en-GB" sz="1600" b="0" i="0" u="none" strike="noStrike">
                          <a:solidFill>
                            <a:srgbClr val="000000"/>
                          </a:solidFill>
                          <a:effectLst/>
                          <a:latin typeface="Calibri" panose="020F0502020204030204" pitchFamily="34" charset="0"/>
                        </a:rPr>
                        <a:t>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KH</a:t>
                      </a:r>
                      <a:r>
                        <a:rPr lang="en-GB" sz="1600" b="0" i="0" u="none" strike="noStrike" baseline="-25000">
                          <a:solidFill>
                            <a:srgbClr val="000000"/>
                          </a:solidFill>
                          <a:effectLst/>
                          <a:latin typeface="Calibri" panose="020F0502020204030204" pitchFamily="34" charset="0"/>
                        </a:rPr>
                        <a:t>2</a:t>
                      </a:r>
                      <a:r>
                        <a:rPr lang="en-GB" sz="1600" b="0" i="0" u="none" strike="noStrike">
                          <a:solidFill>
                            <a:srgbClr val="000000"/>
                          </a:solidFill>
                          <a:effectLst/>
                          <a:latin typeface="Calibri" panose="020F0502020204030204" pitchFamily="34" charset="0"/>
                        </a:rPr>
                        <a:t>PO</a:t>
                      </a:r>
                      <a:r>
                        <a:rPr lang="en-GB" sz="1600" b="0" i="0" u="none" strike="noStrike" baseline="-25000">
                          <a:solidFill>
                            <a:srgbClr val="000000"/>
                          </a:solidFill>
                          <a:effectLst/>
                          <a:latin typeface="Calibri" panose="020F0502020204030204" pitchFamily="34" charset="0"/>
                        </a:rPr>
                        <a:t>4</a:t>
                      </a:r>
                      <a:r>
                        <a:rPr lang="en-GB" sz="1600" b="0" i="0" u="none" strike="noStrike">
                          <a:solidFill>
                            <a:srgbClr val="000000"/>
                          </a:solidFill>
                          <a:effectLst/>
                          <a:latin typeface="Calibri" panose="020F0502020204030204" pitchFamily="34" charset="0"/>
                        </a:rPr>
                        <a:t>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Ca(NO</a:t>
                      </a:r>
                      <a:r>
                        <a:rPr lang="en-GB" sz="1600" b="0" i="0" u="none" strike="noStrike" baseline="-25000">
                          <a:solidFill>
                            <a:srgbClr val="000000"/>
                          </a:solidFill>
                          <a:effectLst/>
                          <a:latin typeface="Calibri" panose="020F0502020204030204" pitchFamily="34" charset="0"/>
                        </a:rPr>
                        <a:t>3</a:t>
                      </a:r>
                      <a:r>
                        <a:rPr lang="en-GB" sz="1600" b="0" i="0" u="none" strike="noStrike">
                          <a:solidFill>
                            <a:srgbClr val="000000"/>
                          </a:solidFill>
                          <a:effectLst/>
                          <a:latin typeface="Calibri" panose="020F0502020204030204" pitchFamily="34" charset="0"/>
                        </a:rPr>
                        <a:t>)</a:t>
                      </a:r>
                      <a:r>
                        <a:rPr lang="en-GB" sz="1600" b="0" i="0" u="none" strike="noStrike" baseline="-25000">
                          <a:solidFill>
                            <a:srgbClr val="000000"/>
                          </a:solidFill>
                          <a:effectLst/>
                          <a:latin typeface="Calibri" panose="020F0502020204030204" pitchFamily="34" charset="0"/>
                        </a:rPr>
                        <a:t> 2</a:t>
                      </a:r>
                      <a:r>
                        <a:rPr lang="en-GB" sz="1600" b="0" i="0" u="none" strike="noStrike">
                          <a:solidFill>
                            <a:srgbClr val="000000"/>
                          </a:solidFill>
                          <a:effectLst/>
                          <a:latin typeface="Calibri" panose="020F0502020204030204" pitchFamily="34" charset="0"/>
                        </a:rPr>
                        <a:t>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Ca(</a:t>
                      </a:r>
                      <a:r>
                        <a:rPr lang="en-GB" sz="1600" b="0" i="0" u="none" strike="noStrike" baseline="30000">
                          <a:solidFill>
                            <a:srgbClr val="000000"/>
                          </a:solidFill>
                          <a:effectLst/>
                          <a:latin typeface="Calibri" panose="020F0502020204030204" pitchFamily="34" charset="0"/>
                        </a:rPr>
                        <a:t>15</a:t>
                      </a:r>
                      <a:r>
                        <a:rPr lang="en-GB" sz="1600" b="0" i="0" u="none" strike="noStrike">
                          <a:solidFill>
                            <a:srgbClr val="000000"/>
                          </a:solidFill>
                          <a:effectLst/>
                          <a:latin typeface="Calibri" panose="020F0502020204030204" pitchFamily="34" charset="0"/>
                        </a:rPr>
                        <a:t>NO</a:t>
                      </a:r>
                      <a:r>
                        <a:rPr lang="en-GB" sz="1600" b="0" i="0" u="none" strike="noStrike" baseline="-25000">
                          <a:solidFill>
                            <a:srgbClr val="000000"/>
                          </a:solidFill>
                          <a:effectLst/>
                          <a:latin typeface="Calibri" panose="020F0502020204030204" pitchFamily="34" charset="0"/>
                        </a:rPr>
                        <a:t>3</a:t>
                      </a:r>
                      <a:r>
                        <a:rPr lang="en-GB" sz="1600" b="0" i="0" u="none" strike="noStrike">
                          <a:solidFill>
                            <a:srgbClr val="000000"/>
                          </a:solidFill>
                          <a:effectLst/>
                          <a:latin typeface="Calibri" panose="020F0502020204030204" pitchFamily="34" charset="0"/>
                        </a:rPr>
                        <a:t>)</a:t>
                      </a:r>
                      <a:r>
                        <a:rPr lang="en-GB" sz="1600" b="0" i="0" u="none" strike="noStrike" baseline="-25000">
                          <a:solidFill>
                            <a:srgbClr val="000000"/>
                          </a:solidFill>
                          <a:effectLst/>
                          <a:latin typeface="Calibri" panose="020F0502020204030204" pitchFamily="34" charset="0"/>
                        </a:rPr>
                        <a:t> 2</a:t>
                      </a:r>
                      <a:r>
                        <a:rPr lang="en-GB" sz="1600" b="0" i="0" u="none" strike="noStrike">
                          <a:solidFill>
                            <a:srgbClr val="000000"/>
                          </a:solidFill>
                          <a:effectLst/>
                          <a:latin typeface="Calibri" panose="020F0502020204030204" pitchFamily="34" charset="0"/>
                        </a:rPr>
                        <a:t>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MgSO</a:t>
                      </a:r>
                      <a:r>
                        <a:rPr lang="en-GB" sz="1600" b="0" i="0" u="none" strike="noStrike" baseline="-25000">
                          <a:solidFill>
                            <a:srgbClr val="000000"/>
                          </a:solidFill>
                          <a:effectLst/>
                          <a:latin typeface="Calibri" panose="020F0502020204030204" pitchFamily="34" charset="0"/>
                        </a:rPr>
                        <a:t>4</a:t>
                      </a:r>
                      <a:r>
                        <a:rPr lang="en-GB" sz="1600" b="0" i="0" u="none" strike="noStrike">
                          <a:solidFill>
                            <a:srgbClr val="000000"/>
                          </a:solidFill>
                          <a:effectLst/>
                          <a:latin typeface="Calibri" panose="020F0502020204030204" pitchFamily="34" charset="0"/>
                        </a:rPr>
                        <a:t>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Oligo Elements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528451"/>
                  </a:ext>
                </a:extLst>
              </a:tr>
              <a:tr h="409575">
                <a:tc>
                  <a:txBody>
                    <a:bodyPr/>
                    <a:lstStyle/>
                    <a:p>
                      <a:pPr algn="ctr" fontAlgn="ctr"/>
                      <a:r>
                        <a:rPr lang="en-GB" sz="1600" b="0" i="0" u="none" strike="noStrike">
                          <a:solidFill>
                            <a:srgbClr val="000000"/>
                          </a:solidFill>
                          <a:effectLst/>
                          <a:latin typeface="Calibri" panose="020F0502020204030204" pitchFamily="34" charset="0"/>
                        </a:rPr>
                        <a:t>Initial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Up to the 1st flower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050712"/>
                  </a:ext>
                </a:extLst>
              </a:tr>
              <a:tr h="409575">
                <a:tc>
                  <a:txBody>
                    <a:bodyPr/>
                    <a:lstStyle/>
                    <a:p>
                      <a:pPr algn="ctr" fontAlgn="ctr"/>
                      <a:r>
                        <a:rPr lang="en-GB" sz="1600" b="0" i="0" u="none" strike="noStrike">
                          <a:solidFill>
                            <a:srgbClr val="000000"/>
                          </a:solidFill>
                          <a:effectLst/>
                          <a:latin typeface="Calibri" panose="020F0502020204030204" pitchFamily="34" charset="0"/>
                        </a:rPr>
                        <a:t>End growth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Fruit development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512803"/>
                  </a:ext>
                </a:extLst>
              </a:tr>
              <a:tr h="409575">
                <a:tc>
                  <a:txBody>
                    <a:bodyPr/>
                    <a:lstStyle/>
                    <a:p>
                      <a:pPr algn="ctr" fontAlgn="ctr"/>
                      <a:r>
                        <a:rPr lang="en-GB" sz="1600" b="0" i="0" u="none" strike="noStrike">
                          <a:solidFill>
                            <a:srgbClr val="000000"/>
                          </a:solidFill>
                          <a:effectLst/>
                          <a:latin typeface="Calibri" panose="020F0502020204030204" pitchFamily="34" charset="0"/>
                        </a:rPr>
                        <a:t>Labelling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0" i="0" u="none" strike="noStrike" baseline="30000">
                          <a:solidFill>
                            <a:srgbClr val="000000"/>
                          </a:solidFill>
                          <a:effectLst/>
                          <a:latin typeface="Calibri" panose="020F0502020204030204" pitchFamily="34" charset="0"/>
                        </a:rPr>
                        <a:t>15</a:t>
                      </a:r>
                      <a:r>
                        <a:rPr lang="en-GB" sz="1600" b="0" i="0" u="none" strike="noStrike">
                          <a:solidFill>
                            <a:srgbClr val="000000"/>
                          </a:solidFill>
                          <a:effectLst/>
                          <a:latin typeface="Calibri" panose="020F0502020204030204" pitchFamily="34" charset="0"/>
                        </a:rPr>
                        <a:t>N labelling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0" i="0" u="none" strike="noStrike" baseline="0"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0" i="0" u="none" strike="noStrike" baseline="0" dirty="0">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597670"/>
                  </a:ext>
                </a:extLst>
              </a:tr>
            </a:tbl>
          </a:graphicData>
        </a:graphic>
      </p:graphicFrame>
      <p:sp>
        <p:nvSpPr>
          <p:cNvPr id="61" name="Rectangle 60">
            <a:extLst>
              <a:ext uri="{FF2B5EF4-FFF2-40B4-BE49-F238E27FC236}">
                <a16:creationId xmlns:a16="http://schemas.microsoft.com/office/drawing/2014/main" id="{196FEB69-AB4E-4AE7-89E4-63E289432C1B}"/>
              </a:ext>
            </a:extLst>
          </p:cNvPr>
          <p:cNvSpPr/>
          <p:nvPr/>
        </p:nvSpPr>
        <p:spPr>
          <a:xfrm>
            <a:off x="717328" y="23416726"/>
            <a:ext cx="7962900" cy="461665"/>
          </a:xfrm>
          <a:prstGeom prst="rect">
            <a:avLst/>
          </a:prstGeom>
        </p:spPr>
        <p:txBody>
          <a:bodyPr wrap="square">
            <a:spAutoFit/>
          </a:bodyPr>
          <a:lstStyle/>
          <a:p>
            <a:pPr algn="ctr"/>
            <a:r>
              <a:rPr lang="en-GB" sz="2400" b="1" u="sng" dirty="0"/>
              <a:t>Nutritive solutions: </a:t>
            </a:r>
          </a:p>
        </p:txBody>
      </p:sp>
      <p:sp>
        <p:nvSpPr>
          <p:cNvPr id="62" name="ZoneTexte 61">
            <a:extLst>
              <a:ext uri="{FF2B5EF4-FFF2-40B4-BE49-F238E27FC236}">
                <a16:creationId xmlns:a16="http://schemas.microsoft.com/office/drawing/2014/main" id="{B99F0919-957C-49E5-A10E-F2AF67A1904B}"/>
              </a:ext>
            </a:extLst>
          </p:cNvPr>
          <p:cNvSpPr txBox="1"/>
          <p:nvPr/>
        </p:nvSpPr>
        <p:spPr>
          <a:xfrm>
            <a:off x="172435" y="26134766"/>
            <a:ext cx="7384851" cy="1015663"/>
          </a:xfrm>
          <a:prstGeom prst="rect">
            <a:avLst/>
          </a:prstGeom>
          <a:noFill/>
        </p:spPr>
        <p:txBody>
          <a:bodyPr wrap="square" rtlCol="0">
            <a:spAutoFit/>
          </a:bodyPr>
          <a:lstStyle/>
          <a:p>
            <a:r>
              <a:rPr lang="en-GB" sz="2400" b="1" u="sng" dirty="0"/>
              <a:t>Protein extraction:</a:t>
            </a:r>
          </a:p>
          <a:p>
            <a:r>
              <a:rPr lang="en-GB" dirty="0"/>
              <a:t>Proteins were extracted by phenol extraction using a protocol described in reference (6) using 100mg of the tomato frozen powder previous prepared.</a:t>
            </a:r>
            <a:endParaRPr lang="en-GB" sz="2400" b="1" u="sng" dirty="0"/>
          </a:p>
        </p:txBody>
      </p:sp>
      <p:pic>
        <p:nvPicPr>
          <p:cNvPr id="63" name="Image 62">
            <a:extLst>
              <a:ext uri="{FF2B5EF4-FFF2-40B4-BE49-F238E27FC236}">
                <a16:creationId xmlns:a16="http://schemas.microsoft.com/office/drawing/2014/main" id="{F272519D-36AB-470C-862E-512F253897BD}"/>
              </a:ext>
            </a:extLst>
          </p:cNvPr>
          <p:cNvPicPr>
            <a:picLocks noChangeAspect="1"/>
          </p:cNvPicPr>
          <p:nvPr/>
        </p:nvPicPr>
        <p:blipFill rotWithShape="1">
          <a:blip r:embed="rId7"/>
          <a:srcRect t="35887" r="34404" b="31590"/>
          <a:stretch/>
        </p:blipFill>
        <p:spPr>
          <a:xfrm>
            <a:off x="15251773" y="6113303"/>
            <a:ext cx="4879587" cy="1934969"/>
          </a:xfrm>
          <a:prstGeom prst="rect">
            <a:avLst/>
          </a:prstGeom>
        </p:spPr>
      </p:pic>
      <p:pic>
        <p:nvPicPr>
          <p:cNvPr id="64" name="Image 63">
            <a:extLst>
              <a:ext uri="{FF2B5EF4-FFF2-40B4-BE49-F238E27FC236}">
                <a16:creationId xmlns:a16="http://schemas.microsoft.com/office/drawing/2014/main" id="{0A174867-0890-4D21-9E83-53EA8634AA2C}"/>
              </a:ext>
            </a:extLst>
          </p:cNvPr>
          <p:cNvPicPr>
            <a:picLocks noChangeAspect="1"/>
          </p:cNvPicPr>
          <p:nvPr/>
        </p:nvPicPr>
        <p:blipFill rotWithShape="1">
          <a:blip r:embed="rId8"/>
          <a:srcRect t="35638" r="34404" b="31838"/>
          <a:stretch/>
        </p:blipFill>
        <p:spPr>
          <a:xfrm>
            <a:off x="20203442" y="6106965"/>
            <a:ext cx="4879587" cy="1934969"/>
          </a:xfrm>
          <a:prstGeom prst="rect">
            <a:avLst/>
          </a:prstGeom>
        </p:spPr>
      </p:pic>
      <p:pic>
        <p:nvPicPr>
          <p:cNvPr id="65" name="Image 64">
            <a:extLst>
              <a:ext uri="{FF2B5EF4-FFF2-40B4-BE49-F238E27FC236}">
                <a16:creationId xmlns:a16="http://schemas.microsoft.com/office/drawing/2014/main" id="{3F687CB8-D037-46FC-902A-D56418BEF8B9}"/>
              </a:ext>
            </a:extLst>
          </p:cNvPr>
          <p:cNvPicPr>
            <a:picLocks noChangeAspect="1"/>
          </p:cNvPicPr>
          <p:nvPr/>
        </p:nvPicPr>
        <p:blipFill rotWithShape="1">
          <a:blip r:embed="rId9"/>
          <a:srcRect t="35763" r="34404" b="31713"/>
          <a:stretch/>
        </p:blipFill>
        <p:spPr>
          <a:xfrm>
            <a:off x="25227026" y="6114494"/>
            <a:ext cx="4879587" cy="1934969"/>
          </a:xfrm>
          <a:prstGeom prst="rect">
            <a:avLst/>
          </a:prstGeom>
        </p:spPr>
      </p:pic>
      <p:pic>
        <p:nvPicPr>
          <p:cNvPr id="66" name="Image 65">
            <a:extLst>
              <a:ext uri="{FF2B5EF4-FFF2-40B4-BE49-F238E27FC236}">
                <a16:creationId xmlns:a16="http://schemas.microsoft.com/office/drawing/2014/main" id="{0E6A1D6B-D579-4AA1-9CF9-C606BDD85A71}"/>
              </a:ext>
            </a:extLst>
          </p:cNvPr>
          <p:cNvPicPr>
            <a:picLocks noChangeAspect="1"/>
          </p:cNvPicPr>
          <p:nvPr/>
        </p:nvPicPr>
        <p:blipFill rotWithShape="1">
          <a:blip r:embed="rId10"/>
          <a:srcRect t="36012" r="34404" b="31464"/>
          <a:stretch/>
        </p:blipFill>
        <p:spPr>
          <a:xfrm>
            <a:off x="20203442" y="8024563"/>
            <a:ext cx="4879587" cy="1934969"/>
          </a:xfrm>
          <a:prstGeom prst="rect">
            <a:avLst/>
          </a:prstGeom>
        </p:spPr>
      </p:pic>
      <p:pic>
        <p:nvPicPr>
          <p:cNvPr id="67" name="Image 66">
            <a:extLst>
              <a:ext uri="{FF2B5EF4-FFF2-40B4-BE49-F238E27FC236}">
                <a16:creationId xmlns:a16="http://schemas.microsoft.com/office/drawing/2014/main" id="{8D4C91E0-23C1-4306-9457-BDF722D6CE49}"/>
              </a:ext>
            </a:extLst>
          </p:cNvPr>
          <p:cNvPicPr>
            <a:picLocks noChangeAspect="1"/>
          </p:cNvPicPr>
          <p:nvPr/>
        </p:nvPicPr>
        <p:blipFill rotWithShape="1">
          <a:blip r:embed="rId11"/>
          <a:srcRect t="35763" r="34404" b="31713"/>
          <a:stretch/>
        </p:blipFill>
        <p:spPr>
          <a:xfrm>
            <a:off x="15249306" y="8026377"/>
            <a:ext cx="4879587" cy="1917824"/>
          </a:xfrm>
          <a:prstGeom prst="rect">
            <a:avLst/>
          </a:prstGeom>
        </p:spPr>
      </p:pic>
      <p:sp>
        <p:nvSpPr>
          <p:cNvPr id="68" name="ZoneTexte 67">
            <a:extLst>
              <a:ext uri="{FF2B5EF4-FFF2-40B4-BE49-F238E27FC236}">
                <a16:creationId xmlns:a16="http://schemas.microsoft.com/office/drawing/2014/main" id="{AB1725F0-7AEF-4684-BD9A-67F06B323E2C}"/>
              </a:ext>
            </a:extLst>
          </p:cNvPr>
          <p:cNvSpPr txBox="1"/>
          <p:nvPr/>
        </p:nvSpPr>
        <p:spPr>
          <a:xfrm>
            <a:off x="18113497" y="6447980"/>
            <a:ext cx="873957" cy="300082"/>
          </a:xfrm>
          <a:prstGeom prst="rect">
            <a:avLst/>
          </a:prstGeom>
          <a:noFill/>
        </p:spPr>
        <p:txBody>
          <a:bodyPr wrap="none" rtlCol="0">
            <a:spAutoFit/>
          </a:bodyPr>
          <a:lstStyle/>
          <a:p>
            <a:r>
              <a:rPr lang="en-GB" sz="1350" dirty="0"/>
              <a:t>Initial </a:t>
            </a:r>
            <a:r>
              <a:rPr lang="en-GB" sz="1350" b="1" dirty="0"/>
              <a:t>Ctrl</a:t>
            </a:r>
          </a:p>
        </p:txBody>
      </p:sp>
      <p:sp>
        <p:nvSpPr>
          <p:cNvPr id="69" name="ZoneTexte 68">
            <a:extLst>
              <a:ext uri="{FF2B5EF4-FFF2-40B4-BE49-F238E27FC236}">
                <a16:creationId xmlns:a16="http://schemas.microsoft.com/office/drawing/2014/main" id="{67758563-5A9B-4159-AF2E-C743B24FB47F}"/>
              </a:ext>
            </a:extLst>
          </p:cNvPr>
          <p:cNvSpPr txBox="1"/>
          <p:nvPr/>
        </p:nvSpPr>
        <p:spPr>
          <a:xfrm>
            <a:off x="18113497" y="8407349"/>
            <a:ext cx="1438535" cy="300082"/>
          </a:xfrm>
          <a:prstGeom prst="rect">
            <a:avLst/>
          </a:prstGeom>
          <a:noFill/>
        </p:spPr>
        <p:txBody>
          <a:bodyPr wrap="none" rtlCol="0">
            <a:spAutoFit/>
          </a:bodyPr>
          <a:lstStyle/>
          <a:p>
            <a:r>
              <a:rPr lang="en-GB" sz="1350" b="1" dirty="0"/>
              <a:t>Ctrl</a:t>
            </a:r>
            <a:r>
              <a:rPr lang="en-GB" sz="1350" dirty="0"/>
              <a:t> after 10 days</a:t>
            </a:r>
          </a:p>
        </p:txBody>
      </p:sp>
      <p:sp>
        <p:nvSpPr>
          <p:cNvPr id="70" name="ZoneTexte 69">
            <a:extLst>
              <a:ext uri="{FF2B5EF4-FFF2-40B4-BE49-F238E27FC236}">
                <a16:creationId xmlns:a16="http://schemas.microsoft.com/office/drawing/2014/main" id="{D1038734-3702-4FF9-A81B-D8D493A9248D}"/>
              </a:ext>
            </a:extLst>
          </p:cNvPr>
          <p:cNvSpPr txBox="1"/>
          <p:nvPr/>
        </p:nvSpPr>
        <p:spPr>
          <a:xfrm>
            <a:off x="23489161" y="6447980"/>
            <a:ext cx="1194558" cy="300082"/>
          </a:xfrm>
          <a:prstGeom prst="rect">
            <a:avLst/>
          </a:prstGeom>
          <a:noFill/>
        </p:spPr>
        <p:txBody>
          <a:bodyPr wrap="none" rtlCol="0">
            <a:spAutoFit/>
          </a:bodyPr>
          <a:lstStyle/>
          <a:p>
            <a:r>
              <a:rPr lang="en-GB" sz="1350" dirty="0"/>
              <a:t>1 day labelling</a:t>
            </a:r>
          </a:p>
        </p:txBody>
      </p:sp>
      <p:pic>
        <p:nvPicPr>
          <p:cNvPr id="73" name="Image 72">
            <a:extLst>
              <a:ext uri="{FF2B5EF4-FFF2-40B4-BE49-F238E27FC236}">
                <a16:creationId xmlns:a16="http://schemas.microsoft.com/office/drawing/2014/main" id="{A475BE9B-7C71-460C-B533-C92BAF357A67}"/>
              </a:ext>
            </a:extLst>
          </p:cNvPr>
          <p:cNvPicPr>
            <a:picLocks noChangeAspect="1"/>
          </p:cNvPicPr>
          <p:nvPr/>
        </p:nvPicPr>
        <p:blipFill rotWithShape="1">
          <a:blip r:embed="rId12"/>
          <a:srcRect t="35790" r="32443" b="31571"/>
          <a:stretch/>
        </p:blipFill>
        <p:spPr>
          <a:xfrm>
            <a:off x="25227026" y="8009232"/>
            <a:ext cx="4879586" cy="1950300"/>
          </a:xfrm>
          <a:prstGeom prst="rect">
            <a:avLst/>
          </a:prstGeom>
        </p:spPr>
      </p:pic>
      <p:sp>
        <p:nvSpPr>
          <p:cNvPr id="75" name="Rectangle 74">
            <a:extLst>
              <a:ext uri="{FF2B5EF4-FFF2-40B4-BE49-F238E27FC236}">
                <a16:creationId xmlns:a16="http://schemas.microsoft.com/office/drawing/2014/main" id="{D62AA707-5700-4503-A264-12B714641614}"/>
              </a:ext>
            </a:extLst>
          </p:cNvPr>
          <p:cNvSpPr/>
          <p:nvPr/>
        </p:nvSpPr>
        <p:spPr>
          <a:xfrm>
            <a:off x="15137606" y="9992003"/>
            <a:ext cx="15137607" cy="286232"/>
          </a:xfrm>
          <a:prstGeom prst="rect">
            <a:avLst/>
          </a:prstGeom>
        </p:spPr>
        <p:txBody>
          <a:bodyPr wrap="square">
            <a:spAutoFit/>
          </a:bodyPr>
          <a:lstStyle/>
          <a:p>
            <a:pPr lvl="0" algn="ctr">
              <a:lnSpc>
                <a:spcPct val="90000"/>
              </a:lnSpc>
              <a:spcBef>
                <a:spcPct val="0"/>
              </a:spcBef>
            </a:pPr>
            <a:r>
              <a:rPr lang="en-GB" sz="1400" dirty="0">
                <a:solidFill>
                  <a:prstClr val="black"/>
                </a:solidFill>
                <a:ea typeface="+mj-ea"/>
                <a:cs typeface="+mj-cs"/>
              </a:rPr>
              <a:t>Example of the evolution of the isotopic pattern during the </a:t>
            </a:r>
            <a:r>
              <a:rPr lang="en-GB" sz="1400" baseline="30000" dirty="0">
                <a:solidFill>
                  <a:prstClr val="black"/>
                </a:solidFill>
                <a:ea typeface="+mj-ea"/>
                <a:cs typeface="+mj-cs"/>
              </a:rPr>
              <a:t>15</a:t>
            </a:r>
            <a:r>
              <a:rPr lang="en-GB" sz="1400" dirty="0">
                <a:solidFill>
                  <a:prstClr val="black"/>
                </a:solidFill>
                <a:ea typeface="+mj-ea"/>
                <a:cs typeface="+mj-cs"/>
              </a:rPr>
              <a:t>N incorporation (low incorporation rate with 4.5% </a:t>
            </a:r>
            <a:r>
              <a:rPr lang="en-GB" sz="1400" baseline="30000" dirty="0">
                <a:solidFill>
                  <a:prstClr val="black"/>
                </a:solidFill>
                <a:ea typeface="+mj-ea"/>
                <a:cs typeface="+mj-cs"/>
              </a:rPr>
              <a:t>15</a:t>
            </a:r>
            <a:r>
              <a:rPr lang="en-GB" sz="1400" dirty="0">
                <a:solidFill>
                  <a:prstClr val="black"/>
                </a:solidFill>
                <a:ea typeface="+mj-ea"/>
                <a:cs typeface="+mj-cs"/>
              </a:rPr>
              <a:t>N enrichment) for the peptide AGVKEYKLTYYTPEYETK</a:t>
            </a:r>
          </a:p>
        </p:txBody>
      </p:sp>
      <p:sp>
        <p:nvSpPr>
          <p:cNvPr id="76" name="ZoneTexte 75">
            <a:extLst>
              <a:ext uri="{FF2B5EF4-FFF2-40B4-BE49-F238E27FC236}">
                <a16:creationId xmlns:a16="http://schemas.microsoft.com/office/drawing/2014/main" id="{F7797EE7-66B2-40CD-ACC3-A91699CB5FE8}"/>
              </a:ext>
            </a:extLst>
          </p:cNvPr>
          <p:cNvSpPr txBox="1"/>
          <p:nvPr/>
        </p:nvSpPr>
        <p:spPr>
          <a:xfrm>
            <a:off x="15127792" y="5149650"/>
            <a:ext cx="15114397" cy="1015663"/>
          </a:xfrm>
          <a:prstGeom prst="rect">
            <a:avLst/>
          </a:prstGeom>
          <a:noFill/>
        </p:spPr>
        <p:txBody>
          <a:bodyPr wrap="square" rtlCol="0">
            <a:spAutoFit/>
          </a:bodyPr>
          <a:lstStyle/>
          <a:p>
            <a:pPr algn="ctr"/>
            <a:r>
              <a:rPr lang="en-GB" sz="6000" b="1" dirty="0"/>
              <a:t>Data processing</a:t>
            </a:r>
          </a:p>
        </p:txBody>
      </p:sp>
      <p:sp>
        <p:nvSpPr>
          <p:cNvPr id="77" name="ZoneTexte 76">
            <a:extLst>
              <a:ext uri="{FF2B5EF4-FFF2-40B4-BE49-F238E27FC236}">
                <a16:creationId xmlns:a16="http://schemas.microsoft.com/office/drawing/2014/main" id="{F59E5CA8-1241-45C2-81E5-29DDF7F2F62D}"/>
              </a:ext>
            </a:extLst>
          </p:cNvPr>
          <p:cNvSpPr txBox="1"/>
          <p:nvPr/>
        </p:nvSpPr>
        <p:spPr>
          <a:xfrm>
            <a:off x="28661263" y="6447980"/>
            <a:ext cx="1260281" cy="300082"/>
          </a:xfrm>
          <a:prstGeom prst="rect">
            <a:avLst/>
          </a:prstGeom>
          <a:noFill/>
        </p:spPr>
        <p:txBody>
          <a:bodyPr wrap="none" rtlCol="0">
            <a:spAutoFit/>
          </a:bodyPr>
          <a:lstStyle/>
          <a:p>
            <a:r>
              <a:rPr lang="en-GB" sz="1350" dirty="0"/>
              <a:t>3 days labelling</a:t>
            </a:r>
          </a:p>
        </p:txBody>
      </p:sp>
      <p:sp>
        <p:nvSpPr>
          <p:cNvPr id="78" name="ZoneTexte 77">
            <a:extLst>
              <a:ext uri="{FF2B5EF4-FFF2-40B4-BE49-F238E27FC236}">
                <a16:creationId xmlns:a16="http://schemas.microsoft.com/office/drawing/2014/main" id="{6DB26DFB-FA01-4159-AC5B-93B27730300D}"/>
              </a:ext>
            </a:extLst>
          </p:cNvPr>
          <p:cNvSpPr txBox="1"/>
          <p:nvPr/>
        </p:nvSpPr>
        <p:spPr>
          <a:xfrm>
            <a:off x="23489161" y="8407349"/>
            <a:ext cx="1260281" cy="300082"/>
          </a:xfrm>
          <a:prstGeom prst="rect">
            <a:avLst/>
          </a:prstGeom>
          <a:noFill/>
        </p:spPr>
        <p:txBody>
          <a:bodyPr wrap="none" rtlCol="0">
            <a:spAutoFit/>
          </a:bodyPr>
          <a:lstStyle/>
          <a:p>
            <a:r>
              <a:rPr lang="en-GB" sz="1350" dirty="0"/>
              <a:t>6 days labelling</a:t>
            </a:r>
          </a:p>
        </p:txBody>
      </p:sp>
      <p:sp>
        <p:nvSpPr>
          <p:cNvPr id="79" name="ZoneTexte 78">
            <a:extLst>
              <a:ext uri="{FF2B5EF4-FFF2-40B4-BE49-F238E27FC236}">
                <a16:creationId xmlns:a16="http://schemas.microsoft.com/office/drawing/2014/main" id="{BEADCAF3-E5B7-4770-9D2D-0C2E91D7425D}"/>
              </a:ext>
            </a:extLst>
          </p:cNvPr>
          <p:cNvSpPr txBox="1"/>
          <p:nvPr/>
        </p:nvSpPr>
        <p:spPr>
          <a:xfrm>
            <a:off x="28661263" y="8407349"/>
            <a:ext cx="1348446" cy="300082"/>
          </a:xfrm>
          <a:prstGeom prst="rect">
            <a:avLst/>
          </a:prstGeom>
          <a:noFill/>
        </p:spPr>
        <p:txBody>
          <a:bodyPr wrap="none" rtlCol="0">
            <a:spAutoFit/>
          </a:bodyPr>
          <a:lstStyle/>
          <a:p>
            <a:r>
              <a:rPr lang="en-GB" sz="1350" dirty="0"/>
              <a:t>10 days labelling</a:t>
            </a:r>
          </a:p>
        </p:txBody>
      </p:sp>
      <p:sp>
        <p:nvSpPr>
          <p:cNvPr id="80" name="Titre 1">
            <a:extLst>
              <a:ext uri="{FF2B5EF4-FFF2-40B4-BE49-F238E27FC236}">
                <a16:creationId xmlns:a16="http://schemas.microsoft.com/office/drawing/2014/main" id="{5E8ABBCC-B9FA-48E1-BCEA-2C2D697A0DC6}"/>
              </a:ext>
            </a:extLst>
          </p:cNvPr>
          <p:cNvSpPr txBox="1">
            <a:spLocks/>
          </p:cNvSpPr>
          <p:nvPr/>
        </p:nvSpPr>
        <p:spPr>
          <a:xfrm>
            <a:off x="-7433" y="27627434"/>
            <a:ext cx="15135225" cy="496390"/>
          </a:xfrm>
          <a:prstGeom prst="rect">
            <a:avLst/>
          </a:prstGeom>
        </p:spPr>
        <p:txBody>
          <a:bodyPr vert="horz" lIns="91440" tIns="45720" rIns="91440" bIns="45720" rtlCol="0" anchor="b">
            <a:no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r>
              <a:rPr lang="en-GB" sz="3200" b="1" dirty="0">
                <a:latin typeface="+mn-lt"/>
              </a:rPr>
              <a:t>Sample analysis and data processing for peptide/protein identification</a:t>
            </a:r>
          </a:p>
        </p:txBody>
      </p:sp>
      <p:pic>
        <p:nvPicPr>
          <p:cNvPr id="81" name="Image 80">
            <a:extLst>
              <a:ext uri="{FF2B5EF4-FFF2-40B4-BE49-F238E27FC236}">
                <a16:creationId xmlns:a16="http://schemas.microsoft.com/office/drawing/2014/main" id="{084031AC-BCB7-4B9B-A17F-85FE8DED8FA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66746" y="28415696"/>
            <a:ext cx="4243487" cy="2386962"/>
          </a:xfrm>
          <a:prstGeom prst="rect">
            <a:avLst/>
          </a:prstGeom>
        </p:spPr>
      </p:pic>
      <p:grpSp>
        <p:nvGrpSpPr>
          <p:cNvPr id="83" name="Groupe 82">
            <a:extLst>
              <a:ext uri="{FF2B5EF4-FFF2-40B4-BE49-F238E27FC236}">
                <a16:creationId xmlns:a16="http://schemas.microsoft.com/office/drawing/2014/main" id="{22C63BA5-560C-4722-93A7-822FE597F9B8}"/>
              </a:ext>
            </a:extLst>
          </p:cNvPr>
          <p:cNvGrpSpPr/>
          <p:nvPr/>
        </p:nvGrpSpPr>
        <p:grpSpPr>
          <a:xfrm>
            <a:off x="6962770" y="28365600"/>
            <a:ext cx="2482665" cy="1208817"/>
            <a:chOff x="1581647" y="4067944"/>
            <a:chExt cx="1271288" cy="673160"/>
          </a:xfrm>
        </p:grpSpPr>
        <p:pic>
          <p:nvPicPr>
            <p:cNvPr id="84" name="Image 83">
              <a:extLst>
                <a:ext uri="{FF2B5EF4-FFF2-40B4-BE49-F238E27FC236}">
                  <a16:creationId xmlns:a16="http://schemas.microsoft.com/office/drawing/2014/main" id="{14509F5B-096A-42AA-A98B-B12D019CF788}"/>
                </a:ext>
              </a:extLst>
            </p:cNvPr>
            <p:cNvPicPr>
              <a:picLocks noChangeAspect="1"/>
            </p:cNvPicPr>
            <p:nvPr/>
          </p:nvPicPr>
          <p:blipFill rotWithShape="1">
            <a:blip r:embed="rId14"/>
            <a:srcRect t="50422" r="10811"/>
            <a:stretch/>
          </p:blipFill>
          <p:spPr>
            <a:xfrm>
              <a:off x="1628800" y="4067944"/>
              <a:ext cx="907423" cy="445337"/>
            </a:xfrm>
            <a:prstGeom prst="rect">
              <a:avLst/>
            </a:prstGeom>
            <a:solidFill>
              <a:schemeClr val="bg1"/>
            </a:solidFill>
            <a:ln>
              <a:solidFill>
                <a:schemeClr val="tx1"/>
              </a:solidFill>
            </a:ln>
          </p:spPr>
        </p:pic>
        <p:sp>
          <p:nvSpPr>
            <p:cNvPr id="85" name="ZoneTexte 84">
              <a:extLst>
                <a:ext uri="{FF2B5EF4-FFF2-40B4-BE49-F238E27FC236}">
                  <a16:creationId xmlns:a16="http://schemas.microsoft.com/office/drawing/2014/main" id="{513B99C5-A8C3-43D5-9615-625CC0CEF1F9}"/>
                </a:ext>
              </a:extLst>
            </p:cNvPr>
            <p:cNvSpPr txBox="1"/>
            <p:nvPr/>
          </p:nvSpPr>
          <p:spPr>
            <a:xfrm>
              <a:off x="1581647" y="4638268"/>
              <a:ext cx="1265076" cy="102836"/>
            </a:xfrm>
            <a:prstGeom prst="rect">
              <a:avLst/>
            </a:prstGeom>
            <a:noFill/>
          </p:spPr>
          <p:txBody>
            <a:bodyPr wrap="square" rtlCol="0">
              <a:spAutoFit/>
            </a:bodyPr>
            <a:lstStyle/>
            <a:p>
              <a:pPr algn="ctr"/>
              <a:r>
                <a:rPr lang="en-GB" sz="600" dirty="0"/>
                <a:t>Q-</a:t>
              </a:r>
              <a:r>
                <a:rPr lang="en-GB" sz="600" dirty="0" err="1"/>
                <a:t>Exactive</a:t>
              </a:r>
              <a:r>
                <a:rPr lang="en-GB" sz="600" dirty="0"/>
                <a:t> Raw files</a:t>
              </a:r>
            </a:p>
          </p:txBody>
        </p:sp>
        <p:pic>
          <p:nvPicPr>
            <p:cNvPr id="86" name="Image 85">
              <a:extLst>
                <a:ext uri="{FF2B5EF4-FFF2-40B4-BE49-F238E27FC236}">
                  <a16:creationId xmlns:a16="http://schemas.microsoft.com/office/drawing/2014/main" id="{3FCC123D-614D-43A6-BDE5-E634EE096251}"/>
                </a:ext>
              </a:extLst>
            </p:cNvPr>
            <p:cNvPicPr>
              <a:picLocks noChangeAspect="1"/>
            </p:cNvPicPr>
            <p:nvPr/>
          </p:nvPicPr>
          <p:blipFill rotWithShape="1">
            <a:blip r:embed="rId14"/>
            <a:srcRect t="50422" r="10811"/>
            <a:stretch/>
          </p:blipFill>
          <p:spPr>
            <a:xfrm>
              <a:off x="1729489" y="4126663"/>
              <a:ext cx="907423" cy="445337"/>
            </a:xfrm>
            <a:prstGeom prst="rect">
              <a:avLst/>
            </a:prstGeom>
            <a:solidFill>
              <a:schemeClr val="bg1"/>
            </a:solidFill>
            <a:ln>
              <a:solidFill>
                <a:schemeClr val="tx1"/>
              </a:solidFill>
            </a:ln>
          </p:spPr>
        </p:pic>
        <p:pic>
          <p:nvPicPr>
            <p:cNvPr id="87" name="Image 86">
              <a:extLst>
                <a:ext uri="{FF2B5EF4-FFF2-40B4-BE49-F238E27FC236}">
                  <a16:creationId xmlns:a16="http://schemas.microsoft.com/office/drawing/2014/main" id="{2018CCB3-FF7B-46ED-8CE2-284C87735426}"/>
                </a:ext>
              </a:extLst>
            </p:cNvPr>
            <p:cNvPicPr>
              <a:picLocks noChangeAspect="1"/>
            </p:cNvPicPr>
            <p:nvPr/>
          </p:nvPicPr>
          <p:blipFill rotWithShape="1">
            <a:blip r:embed="rId14"/>
            <a:srcRect t="50422" r="10811"/>
            <a:stretch/>
          </p:blipFill>
          <p:spPr>
            <a:xfrm>
              <a:off x="1844823" y="4182664"/>
              <a:ext cx="907423" cy="445337"/>
            </a:xfrm>
            <a:prstGeom prst="rect">
              <a:avLst/>
            </a:prstGeom>
            <a:solidFill>
              <a:schemeClr val="bg1"/>
            </a:solidFill>
            <a:ln>
              <a:solidFill>
                <a:schemeClr val="tx1"/>
              </a:solidFill>
            </a:ln>
          </p:spPr>
        </p:pic>
        <p:pic>
          <p:nvPicPr>
            <p:cNvPr id="88" name="Image 87">
              <a:extLst>
                <a:ext uri="{FF2B5EF4-FFF2-40B4-BE49-F238E27FC236}">
                  <a16:creationId xmlns:a16="http://schemas.microsoft.com/office/drawing/2014/main" id="{6E66F660-F878-4334-8AA2-2B27BA05D52C}"/>
                </a:ext>
              </a:extLst>
            </p:cNvPr>
            <p:cNvPicPr>
              <a:picLocks noChangeAspect="1"/>
            </p:cNvPicPr>
            <p:nvPr/>
          </p:nvPicPr>
          <p:blipFill rotWithShape="1">
            <a:blip r:embed="rId14"/>
            <a:srcRect t="50422" r="10811"/>
            <a:stretch/>
          </p:blipFill>
          <p:spPr>
            <a:xfrm>
              <a:off x="1945512" y="4241383"/>
              <a:ext cx="907423" cy="445337"/>
            </a:xfrm>
            <a:prstGeom prst="rect">
              <a:avLst/>
            </a:prstGeom>
            <a:solidFill>
              <a:schemeClr val="bg1"/>
            </a:solidFill>
            <a:ln>
              <a:solidFill>
                <a:schemeClr val="tx1"/>
              </a:solidFill>
            </a:ln>
          </p:spPr>
        </p:pic>
      </p:grpSp>
      <p:cxnSp>
        <p:nvCxnSpPr>
          <p:cNvPr id="95" name="Connecteur droit avec flèche 94">
            <a:extLst>
              <a:ext uri="{FF2B5EF4-FFF2-40B4-BE49-F238E27FC236}">
                <a16:creationId xmlns:a16="http://schemas.microsoft.com/office/drawing/2014/main" id="{05B66880-4290-496F-B693-C9EF53323E9F}"/>
              </a:ext>
            </a:extLst>
          </p:cNvPr>
          <p:cNvCxnSpPr>
            <a:cxnSpLocks/>
            <a:stCxn id="112" idx="3"/>
            <a:endCxn id="81" idx="1"/>
          </p:cNvCxnSpPr>
          <p:nvPr/>
        </p:nvCxnSpPr>
        <p:spPr>
          <a:xfrm>
            <a:off x="1941668" y="29609177"/>
            <a:ext cx="52507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ZoneTexte 95">
            <a:extLst>
              <a:ext uri="{FF2B5EF4-FFF2-40B4-BE49-F238E27FC236}">
                <a16:creationId xmlns:a16="http://schemas.microsoft.com/office/drawing/2014/main" id="{3B40F0A5-D75A-47BC-9E52-DF6419CFEA5A}"/>
              </a:ext>
            </a:extLst>
          </p:cNvPr>
          <p:cNvSpPr txBox="1"/>
          <p:nvPr/>
        </p:nvSpPr>
        <p:spPr>
          <a:xfrm>
            <a:off x="3551395" y="30812782"/>
            <a:ext cx="1957331" cy="300082"/>
          </a:xfrm>
          <a:prstGeom prst="rect">
            <a:avLst/>
          </a:prstGeom>
          <a:noFill/>
        </p:spPr>
        <p:txBody>
          <a:bodyPr wrap="none" rtlCol="0">
            <a:spAutoFit/>
          </a:bodyPr>
          <a:lstStyle/>
          <a:p>
            <a:pPr algn="ctr"/>
            <a:r>
              <a:rPr lang="en-GB" sz="1350" dirty="0"/>
              <a:t>RP-LC Q-</a:t>
            </a:r>
            <a:r>
              <a:rPr lang="en-GB" sz="1350" dirty="0" err="1"/>
              <a:t>Exactive</a:t>
            </a:r>
            <a:r>
              <a:rPr lang="en-GB" sz="1350" dirty="0"/>
              <a:t> analysis</a:t>
            </a:r>
          </a:p>
        </p:txBody>
      </p:sp>
      <p:cxnSp>
        <p:nvCxnSpPr>
          <p:cNvPr id="97" name="Connecteur droit avec flèche 96">
            <a:extLst>
              <a:ext uri="{FF2B5EF4-FFF2-40B4-BE49-F238E27FC236}">
                <a16:creationId xmlns:a16="http://schemas.microsoft.com/office/drawing/2014/main" id="{3C157BBC-FA2E-46B4-AA9C-5B8D12DFADFD}"/>
              </a:ext>
            </a:extLst>
          </p:cNvPr>
          <p:cNvCxnSpPr>
            <a:cxnSpLocks/>
            <a:stCxn id="81" idx="3"/>
            <a:endCxn id="122" idx="1"/>
          </p:cNvCxnSpPr>
          <p:nvPr/>
        </p:nvCxnSpPr>
        <p:spPr>
          <a:xfrm flipV="1">
            <a:off x="6710233" y="29607582"/>
            <a:ext cx="3049140" cy="15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ZoneTexte 97">
            <a:extLst>
              <a:ext uri="{FF2B5EF4-FFF2-40B4-BE49-F238E27FC236}">
                <a16:creationId xmlns:a16="http://schemas.microsoft.com/office/drawing/2014/main" id="{2475E63F-C776-46CA-8B80-3C50F96105C9}"/>
              </a:ext>
            </a:extLst>
          </p:cNvPr>
          <p:cNvSpPr txBox="1"/>
          <p:nvPr/>
        </p:nvSpPr>
        <p:spPr>
          <a:xfrm>
            <a:off x="7443641" y="29744470"/>
            <a:ext cx="1630053" cy="715581"/>
          </a:xfrm>
          <a:prstGeom prst="rect">
            <a:avLst/>
          </a:prstGeom>
          <a:noFill/>
        </p:spPr>
        <p:txBody>
          <a:bodyPr wrap="square" rtlCol="0">
            <a:spAutoFit/>
          </a:bodyPr>
          <a:lstStyle/>
          <a:p>
            <a:pPr algn="ctr"/>
            <a:r>
              <a:rPr lang="en-GB" sz="1350" dirty="0"/>
              <a:t>Raw file </a:t>
            </a:r>
            <a:r>
              <a:rPr lang="en-GB" sz="1350" dirty="0" err="1"/>
              <a:t>mzML</a:t>
            </a:r>
            <a:r>
              <a:rPr lang="en-GB" sz="1350" dirty="0"/>
              <a:t> conversion with ProteoWizard 3.0</a:t>
            </a:r>
          </a:p>
        </p:txBody>
      </p:sp>
      <p:pic>
        <p:nvPicPr>
          <p:cNvPr id="99" name="Image 98">
            <a:extLst>
              <a:ext uri="{FF2B5EF4-FFF2-40B4-BE49-F238E27FC236}">
                <a16:creationId xmlns:a16="http://schemas.microsoft.com/office/drawing/2014/main" id="{953626C0-5821-4C31-9B14-C1C83FF55F1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4059" t="2666" r="33893" b="5292"/>
          <a:stretch/>
        </p:blipFill>
        <p:spPr>
          <a:xfrm>
            <a:off x="13641383" y="28995216"/>
            <a:ext cx="1071547" cy="769373"/>
          </a:xfrm>
          <a:prstGeom prst="rect">
            <a:avLst/>
          </a:prstGeom>
        </p:spPr>
      </p:pic>
      <p:grpSp>
        <p:nvGrpSpPr>
          <p:cNvPr id="100" name="Groupe 99">
            <a:extLst>
              <a:ext uri="{FF2B5EF4-FFF2-40B4-BE49-F238E27FC236}">
                <a16:creationId xmlns:a16="http://schemas.microsoft.com/office/drawing/2014/main" id="{77196055-90DE-4FD0-A23C-242E3F2EDB3B}"/>
              </a:ext>
            </a:extLst>
          </p:cNvPr>
          <p:cNvGrpSpPr/>
          <p:nvPr/>
        </p:nvGrpSpPr>
        <p:grpSpPr>
          <a:xfrm>
            <a:off x="9939197" y="28978843"/>
            <a:ext cx="1700389" cy="1140362"/>
            <a:chOff x="1821084" y="4794207"/>
            <a:chExt cx="796657" cy="695739"/>
          </a:xfrm>
        </p:grpSpPr>
        <p:pic>
          <p:nvPicPr>
            <p:cNvPr id="101" name="Image 100">
              <a:extLst>
                <a:ext uri="{FF2B5EF4-FFF2-40B4-BE49-F238E27FC236}">
                  <a16:creationId xmlns:a16="http://schemas.microsoft.com/office/drawing/2014/main" id="{C4EEBC8C-AC34-4F6D-B5BB-B3BA11A379F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6939" y="4794207"/>
              <a:ext cx="740802" cy="503186"/>
            </a:xfrm>
            <a:prstGeom prst="rect">
              <a:avLst/>
            </a:prstGeom>
          </p:spPr>
        </p:pic>
        <p:sp>
          <p:nvSpPr>
            <p:cNvPr id="102" name="ZoneTexte 101">
              <a:extLst>
                <a:ext uri="{FF2B5EF4-FFF2-40B4-BE49-F238E27FC236}">
                  <a16:creationId xmlns:a16="http://schemas.microsoft.com/office/drawing/2014/main" id="{31ACDBC9-38B5-4793-867B-EFF9C2F0481D}"/>
                </a:ext>
              </a:extLst>
            </p:cNvPr>
            <p:cNvSpPr txBox="1"/>
            <p:nvPr/>
          </p:nvSpPr>
          <p:spPr>
            <a:xfrm>
              <a:off x="1821084" y="5306865"/>
              <a:ext cx="688498" cy="183081"/>
            </a:xfrm>
            <a:prstGeom prst="rect">
              <a:avLst/>
            </a:prstGeom>
            <a:noFill/>
          </p:spPr>
          <p:txBody>
            <a:bodyPr wrap="square" rtlCol="0">
              <a:spAutoFit/>
            </a:bodyPr>
            <a:lstStyle/>
            <a:p>
              <a:pPr algn="ctr"/>
              <a:r>
                <a:rPr lang="en-GB" sz="1350" u="sng" dirty="0">
                  <a:effectLst>
                    <a:outerShdw blurRad="38100" dist="38100" dir="2700000" algn="tl">
                      <a:srgbClr val="000000">
                        <a:alpha val="43137"/>
                      </a:srgbClr>
                    </a:outerShdw>
                  </a:effectLst>
                </a:rPr>
                <a:t>X!Tandem</a:t>
              </a:r>
            </a:p>
          </p:txBody>
        </p:sp>
      </p:grpSp>
      <p:sp>
        <p:nvSpPr>
          <p:cNvPr id="103" name="Rectangle 102">
            <a:extLst>
              <a:ext uri="{FF2B5EF4-FFF2-40B4-BE49-F238E27FC236}">
                <a16:creationId xmlns:a16="http://schemas.microsoft.com/office/drawing/2014/main" id="{947EB2B1-3DBC-4B7E-A238-86846ABE62C5}"/>
              </a:ext>
            </a:extLst>
          </p:cNvPr>
          <p:cNvSpPr/>
          <p:nvPr/>
        </p:nvSpPr>
        <p:spPr>
          <a:xfrm>
            <a:off x="9596780" y="30151082"/>
            <a:ext cx="2402539" cy="461665"/>
          </a:xfrm>
          <a:prstGeom prst="rect">
            <a:avLst/>
          </a:prstGeom>
        </p:spPr>
        <p:txBody>
          <a:bodyPr wrap="square">
            <a:spAutoFit/>
          </a:bodyPr>
          <a:lstStyle/>
          <a:p>
            <a:pPr algn="ctr"/>
            <a:r>
              <a:rPr lang="en-GB" sz="1200" i="1" dirty="0"/>
              <a:t>ITAG3.2_proteins20181206.fasta reference protein DB</a:t>
            </a:r>
          </a:p>
        </p:txBody>
      </p:sp>
      <p:sp>
        <p:nvSpPr>
          <p:cNvPr id="104" name="Rectangle 103">
            <a:extLst>
              <a:ext uri="{FF2B5EF4-FFF2-40B4-BE49-F238E27FC236}">
                <a16:creationId xmlns:a16="http://schemas.microsoft.com/office/drawing/2014/main" id="{6A32D8AC-BCD5-4D52-80D8-1869B4EA9A23}"/>
              </a:ext>
            </a:extLst>
          </p:cNvPr>
          <p:cNvSpPr/>
          <p:nvPr/>
        </p:nvSpPr>
        <p:spPr>
          <a:xfrm>
            <a:off x="13376844" y="29818395"/>
            <a:ext cx="1581172" cy="715581"/>
          </a:xfrm>
          <a:prstGeom prst="rect">
            <a:avLst/>
          </a:prstGeom>
        </p:spPr>
        <p:txBody>
          <a:bodyPr wrap="square">
            <a:spAutoFit/>
          </a:bodyPr>
          <a:lstStyle/>
          <a:p>
            <a:pPr algn="ctr"/>
            <a:r>
              <a:rPr lang="en-GB" sz="1350" dirty="0"/>
              <a:t>List of identified </a:t>
            </a:r>
          </a:p>
          <a:p>
            <a:pPr algn="ctr"/>
            <a:r>
              <a:rPr lang="en-GB" sz="1350" dirty="0"/>
              <a:t>peptides and proteins</a:t>
            </a:r>
          </a:p>
        </p:txBody>
      </p:sp>
      <p:sp>
        <p:nvSpPr>
          <p:cNvPr id="106" name="ZoneTexte 105">
            <a:extLst>
              <a:ext uri="{FF2B5EF4-FFF2-40B4-BE49-F238E27FC236}">
                <a16:creationId xmlns:a16="http://schemas.microsoft.com/office/drawing/2014/main" id="{712154D1-77A4-4C01-A666-842A0DF6AE1A}"/>
              </a:ext>
            </a:extLst>
          </p:cNvPr>
          <p:cNvSpPr txBox="1"/>
          <p:nvPr/>
        </p:nvSpPr>
        <p:spPr>
          <a:xfrm>
            <a:off x="7573163" y="25904835"/>
            <a:ext cx="7561262" cy="1292662"/>
          </a:xfrm>
          <a:prstGeom prst="rect">
            <a:avLst/>
          </a:prstGeom>
          <a:noFill/>
        </p:spPr>
        <p:txBody>
          <a:bodyPr wrap="square" rtlCol="0">
            <a:spAutoFit/>
          </a:bodyPr>
          <a:lstStyle/>
          <a:p>
            <a:r>
              <a:rPr lang="en-GB" sz="2400" b="1" u="sng" dirty="0"/>
              <a:t>Protein digestion:</a:t>
            </a:r>
          </a:p>
          <a:p>
            <a:r>
              <a:rPr lang="en-GB" dirty="0"/>
              <a:t>Proteins pellet was subject to reduction and alkylation with iodoacetamide before tryptic digestion in 50 mM ammonium bicarbonate. The resulting peptides were desalted by solid phase extraction using polymeric C</a:t>
            </a:r>
            <a:r>
              <a:rPr lang="en-GB" baseline="-25000" dirty="0"/>
              <a:t>18</a:t>
            </a:r>
            <a:r>
              <a:rPr lang="en-GB" dirty="0"/>
              <a:t> columns.</a:t>
            </a:r>
          </a:p>
        </p:txBody>
      </p:sp>
      <p:pic>
        <p:nvPicPr>
          <p:cNvPr id="110" name="Image 109">
            <a:extLst>
              <a:ext uri="{FF2B5EF4-FFF2-40B4-BE49-F238E27FC236}">
                <a16:creationId xmlns:a16="http://schemas.microsoft.com/office/drawing/2014/main" id="{E126D505-E087-47F8-AFD8-72AF6885A3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62" r="30216"/>
          <a:stretch/>
        </p:blipFill>
        <p:spPr>
          <a:xfrm>
            <a:off x="143388" y="28856269"/>
            <a:ext cx="636122" cy="1528324"/>
          </a:xfrm>
          <a:prstGeom prst="rect">
            <a:avLst/>
          </a:prstGeom>
        </p:spPr>
      </p:pic>
      <p:cxnSp>
        <p:nvCxnSpPr>
          <p:cNvPr id="119" name="Connecteur droit avec flèche 118">
            <a:extLst>
              <a:ext uri="{FF2B5EF4-FFF2-40B4-BE49-F238E27FC236}">
                <a16:creationId xmlns:a16="http://schemas.microsoft.com/office/drawing/2014/main" id="{DE65662A-4AEB-4D5B-A622-204B39B20EFA}"/>
              </a:ext>
            </a:extLst>
          </p:cNvPr>
          <p:cNvCxnSpPr>
            <a:cxnSpLocks/>
            <a:stCxn id="101" idx="3"/>
            <a:endCxn id="99" idx="1"/>
          </p:cNvCxnSpPr>
          <p:nvPr/>
        </p:nvCxnSpPr>
        <p:spPr>
          <a:xfrm flipV="1">
            <a:off x="11639586" y="29379903"/>
            <a:ext cx="2001797" cy="113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 coins arrondis 121">
            <a:extLst>
              <a:ext uri="{FF2B5EF4-FFF2-40B4-BE49-F238E27FC236}">
                <a16:creationId xmlns:a16="http://schemas.microsoft.com/office/drawing/2014/main" id="{82F1CFC1-E3C8-443C-98A8-7E1EC0F3D928}"/>
              </a:ext>
            </a:extLst>
          </p:cNvPr>
          <p:cNvSpPr/>
          <p:nvPr/>
        </p:nvSpPr>
        <p:spPr>
          <a:xfrm>
            <a:off x="9759373" y="28577772"/>
            <a:ext cx="5335883" cy="2059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ZoneTexte 122">
            <a:extLst>
              <a:ext uri="{FF2B5EF4-FFF2-40B4-BE49-F238E27FC236}">
                <a16:creationId xmlns:a16="http://schemas.microsoft.com/office/drawing/2014/main" id="{F385FB5E-4AAB-4120-BF92-42D168EA64B1}"/>
              </a:ext>
            </a:extLst>
          </p:cNvPr>
          <p:cNvSpPr txBox="1"/>
          <p:nvPr/>
        </p:nvSpPr>
        <p:spPr>
          <a:xfrm>
            <a:off x="9759373" y="30656944"/>
            <a:ext cx="5314131" cy="461665"/>
          </a:xfrm>
          <a:prstGeom prst="rect">
            <a:avLst/>
          </a:prstGeom>
          <a:noFill/>
        </p:spPr>
        <p:txBody>
          <a:bodyPr wrap="square" rtlCol="0">
            <a:spAutoFit/>
          </a:bodyPr>
          <a:lstStyle/>
          <a:p>
            <a:pPr algn="ctr"/>
            <a:r>
              <a:rPr lang="en-GB" sz="2400" b="1" dirty="0"/>
              <a:t>i2MassChroQ tool</a:t>
            </a:r>
          </a:p>
        </p:txBody>
      </p:sp>
      <p:sp>
        <p:nvSpPr>
          <p:cNvPr id="125" name="Rectangle 124">
            <a:extLst>
              <a:ext uri="{FF2B5EF4-FFF2-40B4-BE49-F238E27FC236}">
                <a16:creationId xmlns:a16="http://schemas.microsoft.com/office/drawing/2014/main" id="{F4F0BE06-0F9B-4215-B8C4-524DC21C250F}"/>
              </a:ext>
            </a:extLst>
          </p:cNvPr>
          <p:cNvSpPr/>
          <p:nvPr/>
        </p:nvSpPr>
        <p:spPr>
          <a:xfrm>
            <a:off x="11578289" y="28773455"/>
            <a:ext cx="2167221" cy="1200329"/>
          </a:xfrm>
          <a:prstGeom prst="rect">
            <a:avLst/>
          </a:prstGeom>
        </p:spPr>
        <p:txBody>
          <a:bodyPr wrap="square">
            <a:spAutoFit/>
          </a:bodyPr>
          <a:lstStyle/>
          <a:p>
            <a:pPr algn="ctr"/>
            <a:r>
              <a:rPr lang="en-GB" dirty="0"/>
              <a:t>Protein Inference and </a:t>
            </a:r>
            <a:br>
              <a:rPr lang="en-GB" dirty="0"/>
            </a:br>
            <a:r>
              <a:rPr lang="en-GB" dirty="0"/>
              <a:t>sequence redundancy filtering</a:t>
            </a:r>
          </a:p>
        </p:txBody>
      </p:sp>
      <p:sp>
        <p:nvSpPr>
          <p:cNvPr id="126" name="ZoneTexte 125">
            <a:extLst>
              <a:ext uri="{FF2B5EF4-FFF2-40B4-BE49-F238E27FC236}">
                <a16:creationId xmlns:a16="http://schemas.microsoft.com/office/drawing/2014/main" id="{358A43EB-5D69-4D0C-A347-A1F13C517C65}"/>
              </a:ext>
            </a:extLst>
          </p:cNvPr>
          <p:cNvSpPr txBox="1"/>
          <p:nvPr/>
        </p:nvSpPr>
        <p:spPr>
          <a:xfrm>
            <a:off x="-3527" y="37769097"/>
            <a:ext cx="15105609" cy="1015663"/>
          </a:xfrm>
          <a:prstGeom prst="rect">
            <a:avLst/>
          </a:prstGeom>
          <a:noFill/>
        </p:spPr>
        <p:txBody>
          <a:bodyPr wrap="square" rtlCol="0">
            <a:spAutoFit/>
          </a:bodyPr>
          <a:lstStyle/>
          <a:p>
            <a:pPr algn="ctr"/>
            <a:r>
              <a:rPr lang="en-GB" sz="6000" b="1" dirty="0"/>
              <a:t>Acknowledgments</a:t>
            </a:r>
          </a:p>
        </p:txBody>
      </p:sp>
      <p:sp>
        <p:nvSpPr>
          <p:cNvPr id="127" name="Rectangle 126">
            <a:extLst>
              <a:ext uri="{FF2B5EF4-FFF2-40B4-BE49-F238E27FC236}">
                <a16:creationId xmlns:a16="http://schemas.microsoft.com/office/drawing/2014/main" id="{F4437460-86DA-45F2-AF48-74C8CC053768}"/>
              </a:ext>
            </a:extLst>
          </p:cNvPr>
          <p:cNvSpPr/>
          <p:nvPr/>
        </p:nvSpPr>
        <p:spPr>
          <a:xfrm>
            <a:off x="537950" y="38642888"/>
            <a:ext cx="14420066" cy="1446550"/>
          </a:xfrm>
          <a:prstGeom prst="rect">
            <a:avLst/>
          </a:prstGeom>
        </p:spPr>
        <p:txBody>
          <a:bodyPr wrap="square">
            <a:spAutoFit/>
          </a:bodyPr>
          <a:lstStyle/>
          <a:p>
            <a:r>
              <a:rPr lang="en-GB" sz="2200" dirty="0"/>
              <a:t>Many thanks to  Sarah </a:t>
            </a:r>
            <a:r>
              <a:rPr lang="en-GB" sz="2200" dirty="0" err="1"/>
              <a:t>Naudin</a:t>
            </a:r>
            <a:r>
              <a:rPr lang="en-GB" sz="2200" dirty="0"/>
              <a:t>, Marie-</a:t>
            </a:r>
            <a:r>
              <a:rPr lang="en-GB" sz="2200" dirty="0" err="1"/>
              <a:t>Helène</a:t>
            </a:r>
            <a:r>
              <a:rPr lang="en-GB" sz="2200" dirty="0"/>
              <a:t> </a:t>
            </a:r>
            <a:r>
              <a:rPr lang="en-GB" sz="2200" dirty="0" err="1"/>
              <a:t>Andrieu</a:t>
            </a:r>
            <a:r>
              <a:rPr lang="en-GB" sz="2200" dirty="0"/>
              <a:t>, Sophie </a:t>
            </a:r>
            <a:r>
              <a:rPr lang="en-GB" sz="2200" dirty="0" err="1"/>
              <a:t>Colombié</a:t>
            </a:r>
            <a:r>
              <a:rPr lang="en-GB" sz="2200" dirty="0"/>
              <a:t> from the META team at the BFP for the production of the biological samples, Anne </a:t>
            </a:r>
            <a:r>
              <a:rPr lang="en-GB" sz="2200" dirty="0" err="1"/>
              <a:t>Marmagne</a:t>
            </a:r>
            <a:r>
              <a:rPr lang="en-GB" sz="2200" dirty="0"/>
              <a:t>, </a:t>
            </a:r>
            <a:r>
              <a:rPr lang="en-GB" sz="2200" dirty="0" err="1"/>
              <a:t>Cléline</a:t>
            </a:r>
            <a:r>
              <a:rPr lang="en-GB" sz="2200" dirty="0"/>
              <a:t> </a:t>
            </a:r>
            <a:r>
              <a:rPr lang="en-GB" sz="2200" dirty="0" err="1"/>
              <a:t>Masclaux-Daubresse</a:t>
            </a:r>
            <a:r>
              <a:rPr lang="en-GB" sz="2200" dirty="0"/>
              <a:t> from the SATURN team at the IJPB for the ICMS </a:t>
            </a:r>
            <a:r>
              <a:rPr lang="en-GB" sz="2200" baseline="30000" dirty="0"/>
              <a:t>15</a:t>
            </a:r>
            <a:r>
              <a:rPr lang="en-GB" sz="2200" dirty="0"/>
              <a:t>N measurement and their contribution to the development of this project.</a:t>
            </a:r>
          </a:p>
          <a:p>
            <a:r>
              <a:rPr lang="en-GB" sz="2200" dirty="0"/>
              <a:t>The authors and the META team thank the BAP department of the INRAE for the PROOFER grant related to this project.</a:t>
            </a:r>
          </a:p>
        </p:txBody>
      </p:sp>
      <p:sp>
        <p:nvSpPr>
          <p:cNvPr id="142" name="Rectangle 141">
            <a:extLst>
              <a:ext uri="{FF2B5EF4-FFF2-40B4-BE49-F238E27FC236}">
                <a16:creationId xmlns:a16="http://schemas.microsoft.com/office/drawing/2014/main" id="{3DA3256F-8264-4C18-9617-9A79998B009F}"/>
              </a:ext>
            </a:extLst>
          </p:cNvPr>
          <p:cNvSpPr/>
          <p:nvPr/>
        </p:nvSpPr>
        <p:spPr>
          <a:xfrm>
            <a:off x="143387" y="31111184"/>
            <a:ext cx="7400728" cy="1754326"/>
          </a:xfrm>
          <a:prstGeom prst="rect">
            <a:avLst/>
          </a:prstGeom>
        </p:spPr>
        <p:txBody>
          <a:bodyPr wrap="square">
            <a:spAutoFit/>
          </a:bodyPr>
          <a:lstStyle/>
          <a:p>
            <a:pPr algn="ctr"/>
            <a:r>
              <a:rPr lang="en-GB" b="1" dirty="0">
                <a:ea typeface="Calibri" panose="020F0502020204030204" pitchFamily="34" charset="0"/>
              </a:rPr>
              <a:t>HPLC separation</a:t>
            </a:r>
          </a:p>
          <a:p>
            <a:pPr algn="ctr"/>
            <a:r>
              <a:rPr lang="en-GB" dirty="0" err="1">
                <a:ea typeface="Calibri" panose="020F0502020204030204" pitchFamily="34" charset="0"/>
              </a:rPr>
              <a:t>nanoLC</a:t>
            </a:r>
            <a:r>
              <a:rPr lang="en-GB" dirty="0">
                <a:ea typeface="Calibri" panose="020F0502020204030204" pitchFamily="34" charset="0"/>
              </a:rPr>
              <a:t> ultra 2D (</a:t>
            </a:r>
            <a:r>
              <a:rPr lang="en-GB" dirty="0" err="1">
                <a:ea typeface="Calibri" panose="020F0502020204030204" pitchFamily="34" charset="0"/>
              </a:rPr>
              <a:t>Eksigent</a:t>
            </a:r>
            <a:r>
              <a:rPr lang="en-GB" dirty="0">
                <a:ea typeface="Calibri" panose="020F0502020204030204" pitchFamily="34" charset="0"/>
              </a:rPr>
              <a:t>)</a:t>
            </a:r>
          </a:p>
          <a:p>
            <a:pPr algn="ctr"/>
            <a:r>
              <a:rPr lang="en-GB" dirty="0"/>
              <a:t>Biosphere C</a:t>
            </a:r>
            <a:r>
              <a:rPr lang="en-GB" baseline="-25000" dirty="0"/>
              <a:t>18</a:t>
            </a:r>
            <a:r>
              <a:rPr lang="en-GB" dirty="0"/>
              <a:t> pre-column (5um, 12 nm 360/100 um, 20 mm)  and column (3um, 12 nm, 360/75 um, 300 mm)</a:t>
            </a:r>
          </a:p>
          <a:p>
            <a:pPr algn="ctr"/>
            <a:r>
              <a:rPr lang="en-GB" dirty="0"/>
              <a:t>Linear gradient from 5% to 70%  buffer B in 75 min, 300nl/min</a:t>
            </a:r>
          </a:p>
          <a:p>
            <a:pPr algn="ctr"/>
            <a:r>
              <a:rPr lang="en-GB" dirty="0"/>
              <a:t>buffer A: 0.1% FA in water; buffer B: 0.1% FA in acetonitrile</a:t>
            </a:r>
          </a:p>
        </p:txBody>
      </p:sp>
      <p:sp>
        <p:nvSpPr>
          <p:cNvPr id="143" name="Rectangle 142">
            <a:extLst>
              <a:ext uri="{FF2B5EF4-FFF2-40B4-BE49-F238E27FC236}">
                <a16:creationId xmlns:a16="http://schemas.microsoft.com/office/drawing/2014/main" id="{4AFF76E5-95F8-461A-BB27-46FEE583136D}"/>
              </a:ext>
            </a:extLst>
          </p:cNvPr>
          <p:cNvSpPr/>
          <p:nvPr/>
        </p:nvSpPr>
        <p:spPr>
          <a:xfrm>
            <a:off x="7560179" y="31128383"/>
            <a:ext cx="7605836" cy="1754326"/>
          </a:xfrm>
          <a:prstGeom prst="rect">
            <a:avLst/>
          </a:prstGeom>
        </p:spPr>
        <p:txBody>
          <a:bodyPr wrap="square">
            <a:spAutoFit/>
          </a:bodyPr>
          <a:lstStyle/>
          <a:p>
            <a:pPr algn="ctr"/>
            <a:r>
              <a:rPr lang="en-GB" b="1" dirty="0">
                <a:ea typeface="Calibri" panose="020F0502020204030204" pitchFamily="34" charset="0"/>
              </a:rPr>
              <a:t>Q-</a:t>
            </a:r>
            <a:r>
              <a:rPr lang="en-GB" b="1" dirty="0" err="1">
                <a:ea typeface="Calibri" panose="020F0502020204030204" pitchFamily="34" charset="0"/>
              </a:rPr>
              <a:t>Exactive</a:t>
            </a:r>
            <a:r>
              <a:rPr lang="en-GB" b="1" dirty="0">
                <a:ea typeface="Calibri" panose="020F0502020204030204" pitchFamily="34" charset="0"/>
              </a:rPr>
              <a:t> plus acquisition</a:t>
            </a:r>
          </a:p>
          <a:p>
            <a:pPr algn="ctr"/>
            <a:endParaRPr lang="en-GB" b="1" dirty="0">
              <a:ea typeface="Calibri" panose="020F0502020204030204" pitchFamily="34" charset="0"/>
            </a:endParaRPr>
          </a:p>
          <a:p>
            <a:r>
              <a:rPr lang="en-GB" dirty="0"/>
              <a:t>Acquisition with </a:t>
            </a:r>
            <a:r>
              <a:rPr lang="en-GB" dirty="0" err="1"/>
              <a:t>Xcalibur</a:t>
            </a:r>
            <a:r>
              <a:rPr lang="en-GB" dirty="0"/>
              <a:t>™ v4.0 with (1) MS scan 350-1400 m/z range at 75000 resolution (2) MS/MS scan at 17500 resolution. Step 2 repeated for the eight most intense ions detected in step 1 with precursor charge step of 2</a:t>
            </a:r>
            <a:r>
              <a:rPr lang="en-GB" baseline="30000" dirty="0"/>
              <a:t>+</a:t>
            </a:r>
            <a:r>
              <a:rPr lang="en-GB" dirty="0"/>
              <a:t>, 3</a:t>
            </a:r>
            <a:r>
              <a:rPr lang="en-GB" baseline="30000" dirty="0"/>
              <a:t>+</a:t>
            </a:r>
            <a:r>
              <a:rPr lang="en-GB" dirty="0"/>
              <a:t> and 4</a:t>
            </a:r>
            <a:r>
              <a:rPr lang="en-GB" baseline="30000" dirty="0"/>
              <a:t>+</a:t>
            </a:r>
            <a:r>
              <a:rPr lang="en-GB" dirty="0"/>
              <a:t>, dynamic exclusion of 50 s</a:t>
            </a:r>
          </a:p>
        </p:txBody>
      </p:sp>
      <p:sp>
        <p:nvSpPr>
          <p:cNvPr id="144" name="ZoneTexte 143">
            <a:extLst>
              <a:ext uri="{FF2B5EF4-FFF2-40B4-BE49-F238E27FC236}">
                <a16:creationId xmlns:a16="http://schemas.microsoft.com/office/drawing/2014/main" id="{94A8F193-A07E-4D69-98D4-F65E7BD05FC5}"/>
              </a:ext>
            </a:extLst>
          </p:cNvPr>
          <p:cNvSpPr txBox="1"/>
          <p:nvPr/>
        </p:nvSpPr>
        <p:spPr>
          <a:xfrm>
            <a:off x="-61721" y="32849285"/>
            <a:ext cx="15156977" cy="1938992"/>
          </a:xfrm>
          <a:prstGeom prst="rect">
            <a:avLst/>
          </a:prstGeom>
          <a:noFill/>
        </p:spPr>
        <p:txBody>
          <a:bodyPr wrap="square" rtlCol="0">
            <a:spAutoFit/>
          </a:bodyPr>
          <a:lstStyle/>
          <a:p>
            <a:pPr algn="ctr"/>
            <a:r>
              <a:rPr lang="en-GB" sz="6000" b="1" dirty="0"/>
              <a:t>Protein degradation and </a:t>
            </a:r>
          </a:p>
          <a:p>
            <a:pPr algn="ctr"/>
            <a:r>
              <a:rPr lang="en-GB" sz="6000" b="1" dirty="0"/>
              <a:t>synthesis </a:t>
            </a:r>
            <a:r>
              <a:rPr lang="en-GB" sz="6000" b="1"/>
              <a:t>constants calculation</a:t>
            </a:r>
            <a:endParaRPr lang="en-GB" sz="2000" dirty="0"/>
          </a:p>
        </p:txBody>
      </p:sp>
      <p:pic>
        <p:nvPicPr>
          <p:cNvPr id="145" name="Picture 2">
            <a:extLst>
              <a:ext uri="{FF2B5EF4-FFF2-40B4-BE49-F238E27FC236}">
                <a16:creationId xmlns:a16="http://schemas.microsoft.com/office/drawing/2014/main" id="{740A98B0-29B4-479A-BAD3-9CB1EC1D4FB4}"/>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333" t="59796" r="86362" b="28850"/>
          <a:stretch/>
        </p:blipFill>
        <p:spPr bwMode="auto">
          <a:xfrm>
            <a:off x="1519149" y="34909598"/>
            <a:ext cx="4637096" cy="114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 name="Picture 2">
            <a:extLst>
              <a:ext uri="{FF2B5EF4-FFF2-40B4-BE49-F238E27FC236}">
                <a16:creationId xmlns:a16="http://schemas.microsoft.com/office/drawing/2014/main" id="{EFAECF51-E1CB-48B5-B012-03262AE0E0D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333" t="77257" r="86362" b="13099"/>
          <a:stretch/>
        </p:blipFill>
        <p:spPr bwMode="auto">
          <a:xfrm>
            <a:off x="9321037" y="34986401"/>
            <a:ext cx="4637097" cy="97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7" name="ZoneTexte 146">
            <a:extLst>
              <a:ext uri="{FF2B5EF4-FFF2-40B4-BE49-F238E27FC236}">
                <a16:creationId xmlns:a16="http://schemas.microsoft.com/office/drawing/2014/main" id="{F2B32A6D-41AA-42A0-B7BD-6534880CB71F}"/>
              </a:ext>
            </a:extLst>
          </p:cNvPr>
          <p:cNvSpPr txBox="1"/>
          <p:nvPr/>
        </p:nvSpPr>
        <p:spPr>
          <a:xfrm>
            <a:off x="2261400" y="34803772"/>
            <a:ext cx="3778791" cy="369332"/>
          </a:xfrm>
          <a:prstGeom prst="rect">
            <a:avLst/>
          </a:prstGeom>
          <a:noFill/>
        </p:spPr>
        <p:txBody>
          <a:bodyPr wrap="none" rtlCol="0">
            <a:spAutoFit/>
          </a:bodyPr>
          <a:lstStyle/>
          <a:p>
            <a:r>
              <a:rPr lang="en-GB" dirty="0"/>
              <a:t>Protein degradation rate constant (3)</a:t>
            </a:r>
          </a:p>
        </p:txBody>
      </p:sp>
      <p:sp>
        <p:nvSpPr>
          <p:cNvPr id="148" name="ZoneTexte 147">
            <a:extLst>
              <a:ext uri="{FF2B5EF4-FFF2-40B4-BE49-F238E27FC236}">
                <a16:creationId xmlns:a16="http://schemas.microsoft.com/office/drawing/2014/main" id="{595E0ED0-A6BE-44B5-B4EC-11524FB2FF3D}"/>
              </a:ext>
            </a:extLst>
          </p:cNvPr>
          <p:cNvSpPr txBox="1"/>
          <p:nvPr/>
        </p:nvSpPr>
        <p:spPr>
          <a:xfrm>
            <a:off x="9923313" y="34832211"/>
            <a:ext cx="3373809" cy="369332"/>
          </a:xfrm>
          <a:prstGeom prst="rect">
            <a:avLst/>
          </a:prstGeom>
          <a:noFill/>
        </p:spPr>
        <p:txBody>
          <a:bodyPr wrap="none" rtlCol="0">
            <a:spAutoFit/>
          </a:bodyPr>
          <a:lstStyle/>
          <a:p>
            <a:r>
              <a:rPr lang="en-GB" dirty="0"/>
              <a:t>Protein synthesis rate constant (3)</a:t>
            </a:r>
          </a:p>
        </p:txBody>
      </p:sp>
      <p:sp>
        <p:nvSpPr>
          <p:cNvPr id="149" name="ZoneTexte 148">
            <a:extLst>
              <a:ext uri="{FF2B5EF4-FFF2-40B4-BE49-F238E27FC236}">
                <a16:creationId xmlns:a16="http://schemas.microsoft.com/office/drawing/2014/main" id="{7CE8FF64-835D-48A0-B936-C8197BB10429}"/>
              </a:ext>
            </a:extLst>
          </p:cNvPr>
          <p:cNvSpPr txBox="1"/>
          <p:nvPr/>
        </p:nvSpPr>
        <p:spPr>
          <a:xfrm>
            <a:off x="-32833" y="35890026"/>
            <a:ext cx="7593012" cy="923330"/>
          </a:xfrm>
          <a:prstGeom prst="rect">
            <a:avLst/>
          </a:prstGeom>
          <a:noFill/>
        </p:spPr>
        <p:txBody>
          <a:bodyPr wrap="square" rtlCol="0">
            <a:spAutoFit/>
          </a:bodyPr>
          <a:lstStyle/>
          <a:p>
            <a:pPr algn="ctr"/>
            <a:r>
              <a:rPr lang="en-GB" dirty="0"/>
              <a:t>FCP: Fold Change in Protein </a:t>
            </a:r>
          </a:p>
          <a:p>
            <a:pPr marL="285750" indent="-285750" algn="ctr">
              <a:buFont typeface="Wingdings" panose="05000000000000000000" pitchFamily="2" charset="2"/>
              <a:buChar char="à"/>
            </a:pPr>
            <a:r>
              <a:rPr lang="en-GB" dirty="0">
                <a:sym typeface="Wingdings" panose="05000000000000000000" pitchFamily="2" charset="2"/>
              </a:rPr>
              <a:t>variation of the protein abundance during the experiment</a:t>
            </a:r>
          </a:p>
          <a:p>
            <a:pPr marL="285750" indent="-285750" algn="ctr">
              <a:buFont typeface="Wingdings" panose="05000000000000000000" pitchFamily="2" charset="2"/>
              <a:buChar char="à"/>
            </a:pPr>
            <a:r>
              <a:rPr lang="en-GB" dirty="0">
                <a:sym typeface="Wingdings" panose="05000000000000000000" pitchFamily="2" charset="2"/>
              </a:rPr>
              <a:t>Processing based on the MCQR package</a:t>
            </a:r>
            <a:endParaRPr lang="en-GB" dirty="0"/>
          </a:p>
        </p:txBody>
      </p:sp>
      <p:sp>
        <p:nvSpPr>
          <p:cNvPr id="150" name="ZoneTexte 149">
            <a:extLst>
              <a:ext uri="{FF2B5EF4-FFF2-40B4-BE49-F238E27FC236}">
                <a16:creationId xmlns:a16="http://schemas.microsoft.com/office/drawing/2014/main" id="{BE78D7BA-7EAB-4BF7-AA10-EE12D9CD755B}"/>
              </a:ext>
            </a:extLst>
          </p:cNvPr>
          <p:cNvSpPr txBox="1"/>
          <p:nvPr/>
        </p:nvSpPr>
        <p:spPr>
          <a:xfrm>
            <a:off x="7551969" y="35887300"/>
            <a:ext cx="7543287" cy="923330"/>
          </a:xfrm>
          <a:prstGeom prst="rect">
            <a:avLst/>
          </a:prstGeom>
          <a:noFill/>
        </p:spPr>
        <p:txBody>
          <a:bodyPr wrap="square" rtlCol="0">
            <a:spAutoFit/>
          </a:bodyPr>
          <a:lstStyle/>
          <a:p>
            <a:pPr algn="ctr"/>
            <a:r>
              <a:rPr lang="en-GB" dirty="0"/>
              <a:t>LPF: Labelled Protein Fraction </a:t>
            </a:r>
          </a:p>
          <a:p>
            <a:pPr marL="285750" indent="-285750" algn="ctr">
              <a:buFont typeface="Wingdings" panose="05000000000000000000" pitchFamily="2" charset="2"/>
              <a:buChar char="à"/>
            </a:pPr>
            <a:r>
              <a:rPr lang="en-GB" dirty="0">
                <a:sym typeface="Wingdings" panose="05000000000000000000" pitchFamily="2" charset="2"/>
              </a:rPr>
              <a:t>Fraction of the </a:t>
            </a:r>
            <a:r>
              <a:rPr lang="en-GB" baseline="30000" dirty="0">
                <a:sym typeface="Wingdings" panose="05000000000000000000" pitchFamily="2" charset="2"/>
              </a:rPr>
              <a:t>15</a:t>
            </a:r>
            <a:r>
              <a:rPr lang="en-GB" dirty="0">
                <a:sym typeface="Wingdings" panose="05000000000000000000" pitchFamily="2" charset="2"/>
              </a:rPr>
              <a:t>N labelled peptide/protein out of all material</a:t>
            </a:r>
          </a:p>
          <a:p>
            <a:pPr marL="285750" indent="-285750" algn="ctr">
              <a:buFont typeface="Wingdings" panose="05000000000000000000" pitchFamily="2" charset="2"/>
              <a:buChar char="à"/>
            </a:pPr>
            <a:r>
              <a:rPr lang="en-GB" dirty="0">
                <a:sym typeface="Wingdings" panose="05000000000000000000" pitchFamily="2" charset="2"/>
              </a:rPr>
              <a:t>Processing based on the </a:t>
            </a:r>
            <a:r>
              <a:rPr lang="en-GB" dirty="0" err="1">
                <a:sym typeface="Wingdings" panose="05000000000000000000" pitchFamily="2" charset="2"/>
              </a:rPr>
              <a:t>MassChroq</a:t>
            </a:r>
            <a:r>
              <a:rPr lang="en-GB" dirty="0">
                <a:sym typeface="Wingdings" panose="05000000000000000000" pitchFamily="2" charset="2"/>
              </a:rPr>
              <a:t> and dedicated R scripts</a:t>
            </a:r>
            <a:endParaRPr lang="en-GB" dirty="0"/>
          </a:p>
        </p:txBody>
      </p:sp>
      <p:sp>
        <p:nvSpPr>
          <p:cNvPr id="151" name="ZoneTexte 150">
            <a:extLst>
              <a:ext uri="{FF2B5EF4-FFF2-40B4-BE49-F238E27FC236}">
                <a16:creationId xmlns:a16="http://schemas.microsoft.com/office/drawing/2014/main" id="{C2DD4641-25B6-41B8-AF14-4C07C1DECFF8}"/>
              </a:ext>
            </a:extLst>
          </p:cNvPr>
          <p:cNvSpPr txBox="1"/>
          <p:nvPr/>
        </p:nvSpPr>
        <p:spPr>
          <a:xfrm>
            <a:off x="15106965" y="10255672"/>
            <a:ext cx="15135225" cy="584775"/>
          </a:xfrm>
          <a:prstGeom prst="rect">
            <a:avLst/>
          </a:prstGeom>
          <a:noFill/>
        </p:spPr>
        <p:txBody>
          <a:bodyPr wrap="square" rtlCol="0">
            <a:spAutoFit/>
          </a:bodyPr>
          <a:lstStyle/>
          <a:p>
            <a:pPr algn="ctr"/>
            <a:r>
              <a:rPr lang="en-GB" sz="3200" b="1" dirty="0"/>
              <a:t>Processing for LPF determination</a:t>
            </a:r>
          </a:p>
        </p:txBody>
      </p:sp>
      <p:sp>
        <p:nvSpPr>
          <p:cNvPr id="162" name="ZoneTexte 161">
            <a:extLst>
              <a:ext uri="{FF2B5EF4-FFF2-40B4-BE49-F238E27FC236}">
                <a16:creationId xmlns:a16="http://schemas.microsoft.com/office/drawing/2014/main" id="{B61F4B9C-C7BB-41E6-A8B7-7B0E6DB2E50E}"/>
              </a:ext>
            </a:extLst>
          </p:cNvPr>
          <p:cNvSpPr txBox="1"/>
          <p:nvPr/>
        </p:nvSpPr>
        <p:spPr>
          <a:xfrm>
            <a:off x="15489543" y="12784574"/>
            <a:ext cx="2103027" cy="461665"/>
          </a:xfrm>
          <a:prstGeom prst="rect">
            <a:avLst/>
          </a:prstGeom>
          <a:noFill/>
        </p:spPr>
        <p:txBody>
          <a:bodyPr wrap="square" rtlCol="0">
            <a:spAutoFit/>
          </a:bodyPr>
          <a:lstStyle/>
          <a:p>
            <a:pPr algn="ctr"/>
            <a:r>
              <a:rPr lang="en-GB" sz="2400" u="sng" dirty="0">
                <a:effectLst>
                  <a:outerShdw blurRad="38100" dist="38100" dir="2700000" algn="tl">
                    <a:srgbClr val="000000">
                      <a:alpha val="43137"/>
                    </a:srgbClr>
                  </a:outerShdw>
                </a:effectLst>
              </a:rPr>
              <a:t>i2MassChroQ</a:t>
            </a:r>
            <a:endParaRPr lang="en-GB" sz="2400" u="sng" baseline="30000" dirty="0">
              <a:effectLst>
                <a:outerShdw blurRad="38100" dist="38100" dir="2700000" algn="tl">
                  <a:srgbClr val="000000">
                    <a:alpha val="43137"/>
                  </a:srgbClr>
                </a:outerShdw>
              </a:effectLst>
            </a:endParaRPr>
          </a:p>
        </p:txBody>
      </p:sp>
      <p:pic>
        <p:nvPicPr>
          <p:cNvPr id="164" name="Picture 6" descr="https://lh3.googleusercontent.com/proxy/RoTYqpDYLOPckn1eOoD2XUiiQfGiAdVmR9kyg8X9AwoqVdU0sUBIAcwmw3lvVDhMngxjM3nC78bT_mqodiBr8DW-mgkfU4PtdZspxrpUgA">
            <a:extLst>
              <a:ext uri="{FF2B5EF4-FFF2-40B4-BE49-F238E27FC236}">
                <a16:creationId xmlns:a16="http://schemas.microsoft.com/office/drawing/2014/main" id="{C499EC81-8086-4AC8-BC79-63C1F46C94B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654971" y="10941705"/>
            <a:ext cx="2485240" cy="1575662"/>
          </a:xfrm>
          <a:prstGeom prst="rect">
            <a:avLst/>
          </a:prstGeom>
          <a:noFill/>
          <a:extLst>
            <a:ext uri="{909E8E84-426E-40DD-AFC4-6F175D3DCCD1}">
              <a14:hiddenFill xmlns:a14="http://schemas.microsoft.com/office/drawing/2010/main">
                <a:solidFill>
                  <a:srgbClr val="FFFFFF"/>
                </a:solidFill>
              </a14:hiddenFill>
            </a:ext>
          </a:extLst>
        </p:spPr>
      </p:pic>
      <p:cxnSp>
        <p:nvCxnSpPr>
          <p:cNvPr id="165" name="Connecteur droit avec flèche 164">
            <a:extLst>
              <a:ext uri="{FF2B5EF4-FFF2-40B4-BE49-F238E27FC236}">
                <a16:creationId xmlns:a16="http://schemas.microsoft.com/office/drawing/2014/main" id="{1DB4E03D-CE10-4621-A85A-D0F1D4C291DB}"/>
              </a:ext>
            </a:extLst>
          </p:cNvPr>
          <p:cNvCxnSpPr>
            <a:cxnSpLocks/>
            <a:stCxn id="82" idx="0"/>
            <a:endCxn id="164" idx="1"/>
          </p:cNvCxnSpPr>
          <p:nvPr/>
        </p:nvCxnSpPr>
        <p:spPr>
          <a:xfrm flipV="1">
            <a:off x="16541057" y="11729536"/>
            <a:ext cx="1113914" cy="853862"/>
          </a:xfrm>
          <a:prstGeom prst="straightConnector1">
            <a:avLst/>
          </a:prstGeom>
          <a:ln w="19050">
            <a:solidFill>
              <a:srgbClr val="2F528F"/>
            </a:solidFill>
            <a:tailEnd type="arrow"/>
          </a:ln>
        </p:spPr>
        <p:style>
          <a:lnRef idx="1">
            <a:schemeClr val="accent1"/>
          </a:lnRef>
          <a:fillRef idx="0">
            <a:schemeClr val="accent1"/>
          </a:fillRef>
          <a:effectRef idx="0">
            <a:schemeClr val="accent1"/>
          </a:effectRef>
          <a:fontRef idx="minor">
            <a:schemeClr val="tx1"/>
          </a:fontRef>
        </p:style>
      </p:cxnSp>
      <p:sp>
        <p:nvSpPr>
          <p:cNvPr id="166" name="ZoneTexte 165">
            <a:extLst>
              <a:ext uri="{FF2B5EF4-FFF2-40B4-BE49-F238E27FC236}">
                <a16:creationId xmlns:a16="http://schemas.microsoft.com/office/drawing/2014/main" id="{7879F583-E103-4640-8AD9-64B2F90CFEF7}"/>
              </a:ext>
            </a:extLst>
          </p:cNvPr>
          <p:cNvSpPr txBox="1"/>
          <p:nvPr/>
        </p:nvSpPr>
        <p:spPr>
          <a:xfrm>
            <a:off x="20699184" y="11125784"/>
            <a:ext cx="2601126" cy="1200329"/>
          </a:xfrm>
          <a:prstGeom prst="rect">
            <a:avLst/>
          </a:prstGeom>
          <a:noFill/>
          <a:ln>
            <a:solidFill>
              <a:schemeClr val="tx1"/>
            </a:solidFill>
          </a:ln>
        </p:spPr>
        <p:txBody>
          <a:bodyPr wrap="square" rtlCol="0">
            <a:spAutoFit/>
          </a:bodyPr>
          <a:lstStyle/>
          <a:p>
            <a:pPr algn="ctr"/>
            <a:r>
              <a:rPr lang="en-GB" dirty="0"/>
              <a:t>Peptides isotopic  </a:t>
            </a:r>
          </a:p>
          <a:p>
            <a:pPr algn="ctr"/>
            <a:r>
              <a:rPr lang="en-GB" dirty="0"/>
              <a:t>profiles extraction and isotopic ratios calculation (Python script)</a:t>
            </a:r>
          </a:p>
        </p:txBody>
      </p:sp>
      <p:cxnSp>
        <p:nvCxnSpPr>
          <p:cNvPr id="167" name="Connecteur droit avec flèche 166">
            <a:extLst>
              <a:ext uri="{FF2B5EF4-FFF2-40B4-BE49-F238E27FC236}">
                <a16:creationId xmlns:a16="http://schemas.microsoft.com/office/drawing/2014/main" id="{74E6BAB6-5592-47E6-BFA0-C471CE98E623}"/>
              </a:ext>
            </a:extLst>
          </p:cNvPr>
          <p:cNvCxnSpPr>
            <a:cxnSpLocks/>
            <a:stCxn id="164" idx="3"/>
            <a:endCxn id="166" idx="1"/>
          </p:cNvCxnSpPr>
          <p:nvPr/>
        </p:nvCxnSpPr>
        <p:spPr>
          <a:xfrm flipV="1">
            <a:off x="20140211" y="11725949"/>
            <a:ext cx="558973" cy="3587"/>
          </a:xfrm>
          <a:prstGeom prst="straightConnector1">
            <a:avLst/>
          </a:prstGeom>
          <a:ln w="19050">
            <a:solidFill>
              <a:srgbClr val="2F528F"/>
            </a:solidFill>
            <a:tailEnd type="arrow"/>
          </a:ln>
        </p:spPr>
        <p:style>
          <a:lnRef idx="1">
            <a:schemeClr val="accent1"/>
          </a:lnRef>
          <a:fillRef idx="0">
            <a:schemeClr val="accent1"/>
          </a:fillRef>
          <a:effectRef idx="0">
            <a:schemeClr val="accent1"/>
          </a:effectRef>
          <a:fontRef idx="minor">
            <a:schemeClr val="tx1"/>
          </a:fontRef>
        </p:style>
      </p:cxnSp>
      <p:pic>
        <p:nvPicPr>
          <p:cNvPr id="168" name="Image 167">
            <a:extLst>
              <a:ext uri="{FF2B5EF4-FFF2-40B4-BE49-F238E27FC236}">
                <a16:creationId xmlns:a16="http://schemas.microsoft.com/office/drawing/2014/main" id="{B88C30F4-0096-4A51-B678-A382A943E678}"/>
              </a:ext>
            </a:extLst>
          </p:cNvPr>
          <p:cNvPicPr>
            <a:picLocks noChangeAspect="1"/>
          </p:cNvPicPr>
          <p:nvPr/>
        </p:nvPicPr>
        <p:blipFill>
          <a:blip r:embed="rId19"/>
          <a:stretch>
            <a:fillRect/>
          </a:stretch>
        </p:blipFill>
        <p:spPr>
          <a:xfrm>
            <a:off x="23814725" y="10882253"/>
            <a:ext cx="2763471" cy="1705236"/>
          </a:xfrm>
          <a:prstGeom prst="rect">
            <a:avLst/>
          </a:prstGeom>
        </p:spPr>
      </p:pic>
      <p:pic>
        <p:nvPicPr>
          <p:cNvPr id="171" name="Image 170">
            <a:extLst>
              <a:ext uri="{FF2B5EF4-FFF2-40B4-BE49-F238E27FC236}">
                <a16:creationId xmlns:a16="http://schemas.microsoft.com/office/drawing/2014/main" id="{CA6D26B3-4399-4B05-9F91-1D7C55EFB2CB}"/>
              </a:ext>
            </a:extLst>
          </p:cNvPr>
          <p:cNvPicPr>
            <a:picLocks noChangeAspect="1"/>
          </p:cNvPicPr>
          <p:nvPr/>
        </p:nvPicPr>
        <p:blipFill>
          <a:blip r:embed="rId20"/>
          <a:stretch>
            <a:fillRect/>
          </a:stretch>
        </p:blipFill>
        <p:spPr>
          <a:xfrm>
            <a:off x="26151083" y="11566765"/>
            <a:ext cx="2969690" cy="1697515"/>
          </a:xfrm>
          <a:prstGeom prst="rect">
            <a:avLst/>
          </a:prstGeom>
        </p:spPr>
      </p:pic>
      <p:cxnSp>
        <p:nvCxnSpPr>
          <p:cNvPr id="172" name="Connecteur droit avec flèche 171">
            <a:extLst>
              <a:ext uri="{FF2B5EF4-FFF2-40B4-BE49-F238E27FC236}">
                <a16:creationId xmlns:a16="http://schemas.microsoft.com/office/drawing/2014/main" id="{18A938D1-84F8-48F9-895D-16349BA886BE}"/>
              </a:ext>
            </a:extLst>
          </p:cNvPr>
          <p:cNvCxnSpPr>
            <a:cxnSpLocks/>
            <a:stCxn id="166" idx="3"/>
            <a:endCxn id="168" idx="1"/>
          </p:cNvCxnSpPr>
          <p:nvPr/>
        </p:nvCxnSpPr>
        <p:spPr>
          <a:xfrm>
            <a:off x="23300310" y="11725949"/>
            <a:ext cx="514415" cy="8922"/>
          </a:xfrm>
          <a:prstGeom prst="straightConnector1">
            <a:avLst/>
          </a:prstGeom>
          <a:ln w="19050">
            <a:solidFill>
              <a:srgbClr val="2F528F"/>
            </a:solidFill>
            <a:tailEnd type="arrow"/>
          </a:ln>
        </p:spPr>
        <p:style>
          <a:lnRef idx="1">
            <a:schemeClr val="accent1"/>
          </a:lnRef>
          <a:fillRef idx="0">
            <a:schemeClr val="accent1"/>
          </a:fillRef>
          <a:effectRef idx="0">
            <a:schemeClr val="accent1"/>
          </a:effectRef>
          <a:fontRef idx="minor">
            <a:schemeClr val="tx1"/>
          </a:fontRef>
        </p:style>
      </p:cxnSp>
      <p:sp>
        <p:nvSpPr>
          <p:cNvPr id="174" name="ZoneTexte 173">
            <a:extLst>
              <a:ext uri="{FF2B5EF4-FFF2-40B4-BE49-F238E27FC236}">
                <a16:creationId xmlns:a16="http://schemas.microsoft.com/office/drawing/2014/main" id="{0F9F4236-D5E1-4930-92A4-E19FDC0799D0}"/>
              </a:ext>
            </a:extLst>
          </p:cNvPr>
          <p:cNvSpPr txBox="1"/>
          <p:nvPr/>
        </p:nvSpPr>
        <p:spPr>
          <a:xfrm>
            <a:off x="26151083" y="16576612"/>
            <a:ext cx="3113256" cy="830997"/>
          </a:xfrm>
          <a:prstGeom prst="rect">
            <a:avLst/>
          </a:prstGeom>
          <a:noFill/>
          <a:ln>
            <a:noFill/>
          </a:ln>
        </p:spPr>
        <p:txBody>
          <a:bodyPr wrap="square" rtlCol="0">
            <a:spAutoFit/>
          </a:bodyPr>
          <a:lstStyle/>
          <a:p>
            <a:pPr algn="ctr"/>
            <a:r>
              <a:rPr lang="en-GB" sz="2400" b="1" dirty="0"/>
              <a:t> Filtering peptide ratios</a:t>
            </a:r>
          </a:p>
        </p:txBody>
      </p:sp>
      <p:sp>
        <p:nvSpPr>
          <p:cNvPr id="176" name="ZoneTexte 175">
            <a:extLst>
              <a:ext uri="{FF2B5EF4-FFF2-40B4-BE49-F238E27FC236}">
                <a16:creationId xmlns:a16="http://schemas.microsoft.com/office/drawing/2014/main" id="{3E25209D-5ED0-4A0F-919E-D266680A72D3}"/>
              </a:ext>
            </a:extLst>
          </p:cNvPr>
          <p:cNvSpPr txBox="1"/>
          <p:nvPr/>
        </p:nvSpPr>
        <p:spPr>
          <a:xfrm>
            <a:off x="15640832" y="16425480"/>
            <a:ext cx="6510946" cy="3323987"/>
          </a:xfrm>
          <a:prstGeom prst="rect">
            <a:avLst/>
          </a:prstGeom>
          <a:solidFill>
            <a:schemeClr val="bg1"/>
          </a:solidFill>
          <a:ln>
            <a:solidFill>
              <a:schemeClr val="tx1"/>
            </a:solidFill>
          </a:ln>
        </p:spPr>
        <p:txBody>
          <a:bodyPr wrap="square" rtlCol="0">
            <a:spAutoFit/>
          </a:bodyPr>
          <a:lstStyle/>
          <a:p>
            <a:pPr algn="ctr"/>
            <a:r>
              <a:rPr lang="en-GB" sz="2400" b="1" dirty="0"/>
              <a:t>Estimation of the Labelled Protein Fraction</a:t>
            </a:r>
          </a:p>
          <a:p>
            <a:pPr algn="ctr"/>
            <a:r>
              <a:rPr lang="en-GB" dirty="0"/>
              <a:t>R</a:t>
            </a:r>
            <a:r>
              <a:rPr lang="en-GB" baseline="-25000" dirty="0"/>
              <a:t>1</a:t>
            </a:r>
            <a:r>
              <a:rPr lang="en-GB" baseline="30000" dirty="0"/>
              <a:t>Exp</a:t>
            </a:r>
            <a:r>
              <a:rPr lang="en-GB" dirty="0"/>
              <a:t> : Experimental ratio of </a:t>
            </a:r>
            <a:r>
              <a:rPr lang="en-GB" dirty="0" err="1"/>
              <a:t>isotopolog</a:t>
            </a:r>
            <a:r>
              <a:rPr lang="en-GB" dirty="0"/>
              <a:t> 1 (I</a:t>
            </a:r>
            <a:r>
              <a:rPr lang="en-GB" baseline="-25000" dirty="0"/>
              <a:t>1</a:t>
            </a:r>
            <a:r>
              <a:rPr lang="en-GB" dirty="0"/>
              <a:t>)</a:t>
            </a:r>
          </a:p>
          <a:p>
            <a:pPr algn="ctr"/>
            <a:r>
              <a:rPr lang="en-GB" dirty="0"/>
              <a:t>R</a:t>
            </a:r>
            <a:r>
              <a:rPr lang="en-GB" baseline="-25000" dirty="0"/>
              <a:t>1</a:t>
            </a:r>
            <a:r>
              <a:rPr lang="en-GB" baseline="30000" dirty="0"/>
              <a:t>15N</a:t>
            </a:r>
            <a:r>
              <a:rPr lang="en-GB" dirty="0"/>
              <a:t>: Theoretical ratio of I</a:t>
            </a:r>
            <a:r>
              <a:rPr lang="en-GB" baseline="-25000" dirty="0"/>
              <a:t>1</a:t>
            </a:r>
            <a:r>
              <a:rPr lang="en-GB" dirty="0"/>
              <a:t>  at the maximum </a:t>
            </a:r>
            <a:r>
              <a:rPr lang="en-GB" baseline="30000" dirty="0"/>
              <a:t>15</a:t>
            </a:r>
            <a:r>
              <a:rPr lang="en-GB" dirty="0"/>
              <a:t>N incorporation (6.075% measured by ICMS)</a:t>
            </a:r>
          </a:p>
          <a:p>
            <a:pPr algn="ctr"/>
            <a:r>
              <a:rPr lang="en-GB" dirty="0"/>
              <a:t>R</a:t>
            </a:r>
            <a:r>
              <a:rPr lang="en-GB" baseline="-25000" dirty="0"/>
              <a:t>1</a:t>
            </a:r>
            <a:r>
              <a:rPr lang="en-GB" baseline="30000" dirty="0"/>
              <a:t>Nat</a:t>
            </a:r>
            <a:r>
              <a:rPr lang="en-GB" dirty="0"/>
              <a:t>: Theoretical ratio of I</a:t>
            </a:r>
            <a:r>
              <a:rPr lang="en-GB" baseline="-25000" dirty="0"/>
              <a:t>1</a:t>
            </a:r>
            <a:r>
              <a:rPr lang="en-GB" dirty="0"/>
              <a:t>  for the natural </a:t>
            </a:r>
            <a:r>
              <a:rPr lang="en-GB" baseline="30000" dirty="0"/>
              <a:t>15</a:t>
            </a:r>
            <a:r>
              <a:rPr lang="en-GB" dirty="0"/>
              <a:t>N isotopic distribution (~ 0.364%)</a:t>
            </a:r>
          </a:p>
          <a:p>
            <a:pPr algn="ctr"/>
            <a:endParaRPr lang="en-GB" sz="2400" dirty="0"/>
          </a:p>
          <a:p>
            <a:pPr algn="ctr"/>
            <a:endParaRPr lang="en-GB" sz="2400" b="1" dirty="0"/>
          </a:p>
          <a:p>
            <a:pPr algn="ctr"/>
            <a:endParaRPr lang="en-GB" sz="2400" b="1" dirty="0"/>
          </a:p>
          <a:p>
            <a:pPr algn="ctr"/>
            <a:endParaRPr lang="en-GB" sz="2400" dirty="0"/>
          </a:p>
        </p:txBody>
      </p:sp>
      <p:sp>
        <p:nvSpPr>
          <p:cNvPr id="178" name="ZoneTexte 177">
            <a:extLst>
              <a:ext uri="{FF2B5EF4-FFF2-40B4-BE49-F238E27FC236}">
                <a16:creationId xmlns:a16="http://schemas.microsoft.com/office/drawing/2014/main" id="{CEE7F364-7654-4DF3-A775-E894145072FB}"/>
              </a:ext>
            </a:extLst>
          </p:cNvPr>
          <p:cNvSpPr txBox="1"/>
          <p:nvPr/>
        </p:nvSpPr>
        <p:spPr>
          <a:xfrm>
            <a:off x="17916517" y="13726090"/>
            <a:ext cx="1963384" cy="646331"/>
          </a:xfrm>
          <a:prstGeom prst="rect">
            <a:avLst/>
          </a:prstGeom>
          <a:noFill/>
          <a:ln>
            <a:solidFill>
              <a:schemeClr val="tx1"/>
            </a:solidFill>
          </a:ln>
        </p:spPr>
        <p:txBody>
          <a:bodyPr wrap="square" rtlCol="0">
            <a:spAutoFit/>
          </a:bodyPr>
          <a:lstStyle/>
          <a:p>
            <a:pPr algn="ctr"/>
            <a:r>
              <a:rPr lang="en-GB" dirty="0"/>
              <a:t>Exports of the </a:t>
            </a:r>
            <a:r>
              <a:rPr lang="en-GB" dirty="0" err="1"/>
              <a:t>PeptIDs</a:t>
            </a:r>
            <a:r>
              <a:rPr lang="en-GB" dirty="0"/>
              <a:t> list</a:t>
            </a:r>
          </a:p>
        </p:txBody>
      </p:sp>
      <p:cxnSp>
        <p:nvCxnSpPr>
          <p:cNvPr id="179" name="Connecteur droit avec flèche 178">
            <a:extLst>
              <a:ext uri="{FF2B5EF4-FFF2-40B4-BE49-F238E27FC236}">
                <a16:creationId xmlns:a16="http://schemas.microsoft.com/office/drawing/2014/main" id="{BA079E25-8B72-4845-9EA8-6382E5712ADB}"/>
              </a:ext>
            </a:extLst>
          </p:cNvPr>
          <p:cNvCxnSpPr>
            <a:cxnSpLocks/>
            <a:stCxn id="82" idx="2"/>
            <a:endCxn id="178" idx="1"/>
          </p:cNvCxnSpPr>
          <p:nvPr/>
        </p:nvCxnSpPr>
        <p:spPr>
          <a:xfrm>
            <a:off x="16541057" y="13521565"/>
            <a:ext cx="1375460" cy="527691"/>
          </a:xfrm>
          <a:prstGeom prst="straightConnector1">
            <a:avLst/>
          </a:prstGeom>
          <a:ln w="19050">
            <a:solidFill>
              <a:srgbClr val="2F528F"/>
            </a:solidFill>
            <a:tailEnd type="arrow"/>
          </a:ln>
        </p:spPr>
        <p:style>
          <a:lnRef idx="1">
            <a:schemeClr val="accent1"/>
          </a:lnRef>
          <a:fillRef idx="0">
            <a:schemeClr val="accent1"/>
          </a:fillRef>
          <a:effectRef idx="0">
            <a:schemeClr val="accent1"/>
          </a:effectRef>
          <a:fontRef idx="minor">
            <a:schemeClr val="tx1"/>
          </a:fontRef>
        </p:style>
      </p:cxnSp>
      <p:cxnSp>
        <p:nvCxnSpPr>
          <p:cNvPr id="180" name="Connecteur droit avec flèche 179">
            <a:extLst>
              <a:ext uri="{FF2B5EF4-FFF2-40B4-BE49-F238E27FC236}">
                <a16:creationId xmlns:a16="http://schemas.microsoft.com/office/drawing/2014/main" id="{367271C8-6B4E-4FC9-8A3B-F56D816FCE40}"/>
              </a:ext>
            </a:extLst>
          </p:cNvPr>
          <p:cNvCxnSpPr>
            <a:cxnSpLocks/>
            <a:stCxn id="178" idx="2"/>
            <a:endCxn id="181" idx="0"/>
          </p:cNvCxnSpPr>
          <p:nvPr/>
        </p:nvCxnSpPr>
        <p:spPr>
          <a:xfrm flipH="1">
            <a:off x="18897326" y="14372421"/>
            <a:ext cx="883" cy="368816"/>
          </a:xfrm>
          <a:prstGeom prst="straightConnector1">
            <a:avLst/>
          </a:prstGeom>
          <a:ln w="19050">
            <a:solidFill>
              <a:srgbClr val="2F528F"/>
            </a:solidFill>
            <a:tailEnd type="arrow"/>
          </a:ln>
        </p:spPr>
        <p:style>
          <a:lnRef idx="1">
            <a:schemeClr val="accent1"/>
          </a:lnRef>
          <a:fillRef idx="0">
            <a:schemeClr val="accent1"/>
          </a:fillRef>
          <a:effectRef idx="0">
            <a:schemeClr val="accent1"/>
          </a:effectRef>
          <a:fontRef idx="minor">
            <a:schemeClr val="tx1"/>
          </a:fontRef>
        </p:style>
      </p:cxnSp>
      <p:sp>
        <p:nvSpPr>
          <p:cNvPr id="181" name="ZoneTexte 180">
            <a:extLst>
              <a:ext uri="{FF2B5EF4-FFF2-40B4-BE49-F238E27FC236}">
                <a16:creationId xmlns:a16="http://schemas.microsoft.com/office/drawing/2014/main" id="{DBE40EC9-D944-47E9-B8FC-966A035D70FA}"/>
              </a:ext>
            </a:extLst>
          </p:cNvPr>
          <p:cNvSpPr txBox="1"/>
          <p:nvPr/>
        </p:nvSpPr>
        <p:spPr>
          <a:xfrm>
            <a:off x="17436971" y="14741237"/>
            <a:ext cx="2920710" cy="1292662"/>
          </a:xfrm>
          <a:prstGeom prst="rect">
            <a:avLst/>
          </a:prstGeom>
          <a:solidFill>
            <a:schemeClr val="bg1"/>
          </a:solidFill>
        </p:spPr>
        <p:txBody>
          <a:bodyPr wrap="square" rtlCol="0">
            <a:spAutoFit/>
          </a:bodyPr>
          <a:lstStyle/>
          <a:p>
            <a:pPr algn="ctr"/>
            <a:r>
              <a:rPr lang="en-GB" sz="2400" b="1" dirty="0"/>
              <a:t>IsoSpec.py</a:t>
            </a:r>
            <a:endParaRPr lang="en-GB" sz="2400" b="1" baseline="30000" dirty="0"/>
          </a:p>
          <a:p>
            <a:pPr algn="ctr"/>
            <a:r>
              <a:rPr lang="en-GB" dirty="0"/>
              <a:t>Theoretical isotopic distribution calculation for different </a:t>
            </a:r>
            <a:r>
              <a:rPr lang="en-GB" baseline="30000" dirty="0"/>
              <a:t>15</a:t>
            </a:r>
            <a:r>
              <a:rPr lang="en-GB" dirty="0"/>
              <a:t>N rates (0-6%)</a:t>
            </a:r>
          </a:p>
        </p:txBody>
      </p:sp>
      <p:cxnSp>
        <p:nvCxnSpPr>
          <p:cNvPr id="182" name="Connecteur droit avec flèche 181">
            <a:extLst>
              <a:ext uri="{FF2B5EF4-FFF2-40B4-BE49-F238E27FC236}">
                <a16:creationId xmlns:a16="http://schemas.microsoft.com/office/drawing/2014/main" id="{CBBDEA85-16A4-4046-92C0-3A34272C88E0}"/>
              </a:ext>
            </a:extLst>
          </p:cNvPr>
          <p:cNvCxnSpPr>
            <a:cxnSpLocks/>
            <a:stCxn id="181" idx="2"/>
            <a:endCxn id="176" idx="0"/>
          </p:cNvCxnSpPr>
          <p:nvPr/>
        </p:nvCxnSpPr>
        <p:spPr>
          <a:xfrm flipH="1">
            <a:off x="18896305" y="16033899"/>
            <a:ext cx="1021" cy="3915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1" name="Image 210">
            <a:extLst>
              <a:ext uri="{FF2B5EF4-FFF2-40B4-BE49-F238E27FC236}">
                <a16:creationId xmlns:a16="http://schemas.microsoft.com/office/drawing/2014/main" id="{642ED96C-AE9D-488F-997B-54498BB24CA4}"/>
              </a:ext>
            </a:extLst>
          </p:cNvPr>
          <p:cNvPicPr>
            <a:picLocks noChangeAspect="1"/>
          </p:cNvPicPr>
          <p:nvPr/>
        </p:nvPicPr>
        <p:blipFill rotWithShape="1">
          <a:blip r:embed="rId21"/>
          <a:srcRect l="3185" t="15759" r="62178" b="4678"/>
          <a:stretch/>
        </p:blipFill>
        <p:spPr>
          <a:xfrm>
            <a:off x="26044031" y="13707081"/>
            <a:ext cx="3022540" cy="1952650"/>
          </a:xfrm>
          <a:prstGeom prst="rect">
            <a:avLst/>
          </a:prstGeom>
        </p:spPr>
      </p:pic>
      <p:pic>
        <p:nvPicPr>
          <p:cNvPr id="212" name="Image 211">
            <a:extLst>
              <a:ext uri="{FF2B5EF4-FFF2-40B4-BE49-F238E27FC236}">
                <a16:creationId xmlns:a16="http://schemas.microsoft.com/office/drawing/2014/main" id="{B04D2E94-874C-41FE-A4A2-B4AC713DE827}"/>
              </a:ext>
            </a:extLst>
          </p:cNvPr>
          <p:cNvPicPr>
            <a:picLocks noChangeAspect="1"/>
          </p:cNvPicPr>
          <p:nvPr/>
        </p:nvPicPr>
        <p:blipFill rotWithShape="1">
          <a:blip r:embed="rId22"/>
          <a:srcRect l="3185" t="15685" r="62177" b="4679"/>
          <a:stretch/>
        </p:blipFill>
        <p:spPr>
          <a:xfrm>
            <a:off x="22564813" y="13703579"/>
            <a:ext cx="2988458" cy="1932458"/>
          </a:xfrm>
          <a:prstGeom prst="rect">
            <a:avLst/>
          </a:prstGeom>
        </p:spPr>
      </p:pic>
      <p:sp>
        <p:nvSpPr>
          <p:cNvPr id="215" name="ZoneTexte 214">
            <a:extLst>
              <a:ext uri="{FF2B5EF4-FFF2-40B4-BE49-F238E27FC236}">
                <a16:creationId xmlns:a16="http://schemas.microsoft.com/office/drawing/2014/main" id="{96BD6071-AB98-45BF-959F-48A2960537E3}"/>
              </a:ext>
            </a:extLst>
          </p:cNvPr>
          <p:cNvSpPr txBox="1"/>
          <p:nvPr/>
        </p:nvSpPr>
        <p:spPr>
          <a:xfrm>
            <a:off x="26070526" y="15556826"/>
            <a:ext cx="3308622" cy="646331"/>
          </a:xfrm>
          <a:prstGeom prst="rect">
            <a:avLst/>
          </a:prstGeom>
          <a:noFill/>
        </p:spPr>
        <p:txBody>
          <a:bodyPr wrap="square" rtlCol="0">
            <a:spAutoFit/>
          </a:bodyPr>
          <a:lstStyle/>
          <a:p>
            <a:pPr algn="ctr"/>
            <a:r>
              <a:rPr lang="en-GB" dirty="0"/>
              <a:t>Highly redundant Individual isotopic ratios</a:t>
            </a:r>
          </a:p>
        </p:txBody>
      </p:sp>
      <p:sp>
        <p:nvSpPr>
          <p:cNvPr id="216" name="ZoneTexte 215">
            <a:extLst>
              <a:ext uri="{FF2B5EF4-FFF2-40B4-BE49-F238E27FC236}">
                <a16:creationId xmlns:a16="http://schemas.microsoft.com/office/drawing/2014/main" id="{8F4A2B6B-E456-433D-921C-4CEBEAA83656}"/>
              </a:ext>
            </a:extLst>
          </p:cNvPr>
          <p:cNvSpPr txBox="1"/>
          <p:nvPr/>
        </p:nvSpPr>
        <p:spPr>
          <a:xfrm>
            <a:off x="22449259" y="15564509"/>
            <a:ext cx="3485172" cy="646331"/>
          </a:xfrm>
          <a:prstGeom prst="rect">
            <a:avLst/>
          </a:prstGeom>
          <a:noFill/>
        </p:spPr>
        <p:txBody>
          <a:bodyPr wrap="square" rtlCol="0">
            <a:spAutoFit/>
          </a:bodyPr>
          <a:lstStyle/>
          <a:p>
            <a:pPr algn="ctr"/>
            <a:r>
              <a:rPr lang="en-GB" dirty="0"/>
              <a:t>Non redundant Isotopic ratio (aggregated per nr peptide)</a:t>
            </a:r>
          </a:p>
        </p:txBody>
      </p:sp>
      <p:sp>
        <p:nvSpPr>
          <p:cNvPr id="260" name="Flèche : courbe vers le bas 259">
            <a:extLst>
              <a:ext uri="{FF2B5EF4-FFF2-40B4-BE49-F238E27FC236}">
                <a16:creationId xmlns:a16="http://schemas.microsoft.com/office/drawing/2014/main" id="{3394C8C3-114F-40BD-A1E7-96730811E35D}"/>
              </a:ext>
            </a:extLst>
          </p:cNvPr>
          <p:cNvSpPr/>
          <p:nvPr/>
        </p:nvSpPr>
        <p:spPr>
          <a:xfrm rot="2434303">
            <a:off x="26625850" y="11181388"/>
            <a:ext cx="1327146" cy="479644"/>
          </a:xfrm>
          <a:prstGeom prst="curvedDownArrow">
            <a:avLst>
              <a:gd name="adj1" fmla="val 8463"/>
              <a:gd name="adj2" fmla="val 15866"/>
              <a:gd name="adj3" fmla="val 191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83" name="Picture 5">
            <a:extLst>
              <a:ext uri="{FF2B5EF4-FFF2-40B4-BE49-F238E27FC236}">
                <a16:creationId xmlns:a16="http://schemas.microsoft.com/office/drawing/2014/main" id="{05081925-0A86-40B6-B82C-0F5064342527}"/>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733" t="14667" r="62839" b="4152"/>
          <a:stretch/>
        </p:blipFill>
        <p:spPr bwMode="auto">
          <a:xfrm>
            <a:off x="26151083" y="19470211"/>
            <a:ext cx="3046113" cy="20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4" name="Rectangle 283">
            <a:extLst>
              <a:ext uri="{FF2B5EF4-FFF2-40B4-BE49-F238E27FC236}">
                <a16:creationId xmlns:a16="http://schemas.microsoft.com/office/drawing/2014/main" id="{0ACFD9AD-0180-4C0F-B7E9-B518E778C274}"/>
              </a:ext>
            </a:extLst>
          </p:cNvPr>
          <p:cNvSpPr/>
          <p:nvPr/>
        </p:nvSpPr>
        <p:spPr>
          <a:xfrm>
            <a:off x="28152587" y="19904347"/>
            <a:ext cx="1018227" cy="369332"/>
          </a:xfrm>
          <a:prstGeom prst="rect">
            <a:avLst/>
          </a:prstGeom>
        </p:spPr>
        <p:txBody>
          <a:bodyPr wrap="none">
            <a:spAutoFit/>
          </a:bodyPr>
          <a:lstStyle/>
          <a:p>
            <a:r>
              <a:rPr lang="en-GB" dirty="0"/>
              <a:t>R</a:t>
            </a:r>
            <a:r>
              <a:rPr lang="en-GB" baseline="30000" dirty="0"/>
              <a:t>2</a:t>
            </a:r>
            <a:r>
              <a:rPr lang="en-GB" dirty="0"/>
              <a:t> = 0.96</a:t>
            </a:r>
          </a:p>
        </p:txBody>
      </p:sp>
      <p:sp>
        <p:nvSpPr>
          <p:cNvPr id="290" name="ZoneTexte 289">
            <a:extLst>
              <a:ext uri="{FF2B5EF4-FFF2-40B4-BE49-F238E27FC236}">
                <a16:creationId xmlns:a16="http://schemas.microsoft.com/office/drawing/2014/main" id="{0F120DAE-1EAA-4095-A4F0-062D0E26FC6B}"/>
              </a:ext>
            </a:extLst>
          </p:cNvPr>
          <p:cNvSpPr txBox="1"/>
          <p:nvPr/>
        </p:nvSpPr>
        <p:spPr>
          <a:xfrm>
            <a:off x="23937638" y="17158187"/>
            <a:ext cx="2088254" cy="584775"/>
          </a:xfrm>
          <a:prstGeom prst="rect">
            <a:avLst/>
          </a:prstGeom>
          <a:noFill/>
        </p:spPr>
        <p:txBody>
          <a:bodyPr wrap="square" rtlCol="0">
            <a:spAutoFit/>
          </a:bodyPr>
          <a:lstStyle/>
          <a:p>
            <a:pPr algn="ctr"/>
            <a:r>
              <a:rPr lang="en-GB" sz="1600" dirty="0"/>
              <a:t>Single peptide Ratios distribution example</a:t>
            </a:r>
          </a:p>
        </p:txBody>
      </p:sp>
      <p:grpSp>
        <p:nvGrpSpPr>
          <p:cNvPr id="331" name="Groupe 330">
            <a:extLst>
              <a:ext uri="{FF2B5EF4-FFF2-40B4-BE49-F238E27FC236}">
                <a16:creationId xmlns:a16="http://schemas.microsoft.com/office/drawing/2014/main" id="{BF95E808-97F1-479F-907B-84E239E13897}"/>
              </a:ext>
            </a:extLst>
          </p:cNvPr>
          <p:cNvGrpSpPr/>
          <p:nvPr/>
        </p:nvGrpSpPr>
        <p:grpSpPr>
          <a:xfrm>
            <a:off x="23937638" y="17726095"/>
            <a:ext cx="1863443" cy="1778475"/>
            <a:chOff x="21481739" y="21593003"/>
            <a:chExt cx="1863443" cy="1778475"/>
          </a:xfrm>
        </p:grpSpPr>
        <p:pic>
          <p:nvPicPr>
            <p:cNvPr id="288" name="Picture 439">
              <a:extLst>
                <a:ext uri="{FF2B5EF4-FFF2-40B4-BE49-F238E27FC236}">
                  <a16:creationId xmlns:a16="http://schemas.microsoft.com/office/drawing/2014/main" id="{6331124E-B543-4593-9AB8-C750020FDFBE}"/>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53139" r="20017" b="18237"/>
            <a:stretch/>
          </p:blipFill>
          <p:spPr bwMode="auto">
            <a:xfrm>
              <a:off x="21481739" y="21593003"/>
              <a:ext cx="1863443" cy="169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8" name="Rectangle 297">
              <a:extLst>
                <a:ext uri="{FF2B5EF4-FFF2-40B4-BE49-F238E27FC236}">
                  <a16:creationId xmlns:a16="http://schemas.microsoft.com/office/drawing/2014/main" id="{7D33B87A-B3CD-4419-9192-2E2119D325FF}"/>
                </a:ext>
              </a:extLst>
            </p:cNvPr>
            <p:cNvSpPr/>
            <p:nvPr/>
          </p:nvSpPr>
          <p:spPr>
            <a:xfrm>
              <a:off x="21639455" y="23145036"/>
              <a:ext cx="1624013" cy="85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1" name="ZoneTexte 290">
              <a:extLst>
                <a:ext uri="{FF2B5EF4-FFF2-40B4-BE49-F238E27FC236}">
                  <a16:creationId xmlns:a16="http://schemas.microsoft.com/office/drawing/2014/main" id="{1372E910-98A3-4E91-AF59-B68C073C9E63}"/>
                </a:ext>
              </a:extLst>
            </p:cNvPr>
            <p:cNvSpPr txBox="1"/>
            <p:nvPr/>
          </p:nvSpPr>
          <p:spPr>
            <a:xfrm>
              <a:off x="21722778" y="23054361"/>
              <a:ext cx="290464" cy="307777"/>
            </a:xfrm>
            <a:prstGeom prst="rect">
              <a:avLst/>
            </a:prstGeom>
            <a:noFill/>
          </p:spPr>
          <p:txBody>
            <a:bodyPr wrap="none" rtlCol="0">
              <a:spAutoFit/>
            </a:bodyPr>
            <a:lstStyle/>
            <a:p>
              <a:r>
                <a:rPr lang="en-GB" sz="1400" dirty="0"/>
                <a:t>I</a:t>
              </a:r>
              <a:r>
                <a:rPr lang="en-GB" sz="1400" baseline="-25000" dirty="0"/>
                <a:t>0</a:t>
              </a:r>
            </a:p>
          </p:txBody>
        </p:sp>
        <p:sp>
          <p:nvSpPr>
            <p:cNvPr id="292" name="ZoneTexte 291">
              <a:extLst>
                <a:ext uri="{FF2B5EF4-FFF2-40B4-BE49-F238E27FC236}">
                  <a16:creationId xmlns:a16="http://schemas.microsoft.com/office/drawing/2014/main" id="{5EDFDA71-A93B-43F5-A634-1BAF004355E6}"/>
                </a:ext>
              </a:extLst>
            </p:cNvPr>
            <p:cNvSpPr txBox="1"/>
            <p:nvPr/>
          </p:nvSpPr>
          <p:spPr>
            <a:xfrm>
              <a:off x="21921157" y="23063701"/>
              <a:ext cx="290464" cy="307777"/>
            </a:xfrm>
            <a:prstGeom prst="rect">
              <a:avLst/>
            </a:prstGeom>
            <a:noFill/>
          </p:spPr>
          <p:txBody>
            <a:bodyPr wrap="none" rtlCol="0">
              <a:spAutoFit/>
            </a:bodyPr>
            <a:lstStyle/>
            <a:p>
              <a:r>
                <a:rPr lang="en-GB" sz="1400" dirty="0"/>
                <a:t>I</a:t>
              </a:r>
              <a:r>
                <a:rPr lang="en-GB" sz="1400" baseline="-25000" dirty="0"/>
                <a:t>1</a:t>
              </a:r>
            </a:p>
          </p:txBody>
        </p:sp>
        <p:sp>
          <p:nvSpPr>
            <p:cNvPr id="294" name="ZoneTexte 293">
              <a:extLst>
                <a:ext uri="{FF2B5EF4-FFF2-40B4-BE49-F238E27FC236}">
                  <a16:creationId xmlns:a16="http://schemas.microsoft.com/office/drawing/2014/main" id="{D804D891-B1C9-4561-A5D4-692B8CE3092B}"/>
                </a:ext>
              </a:extLst>
            </p:cNvPr>
            <p:cNvSpPr txBox="1"/>
            <p:nvPr/>
          </p:nvSpPr>
          <p:spPr>
            <a:xfrm>
              <a:off x="22343735" y="23055989"/>
              <a:ext cx="290464" cy="307777"/>
            </a:xfrm>
            <a:prstGeom prst="rect">
              <a:avLst/>
            </a:prstGeom>
            <a:noFill/>
          </p:spPr>
          <p:txBody>
            <a:bodyPr wrap="none" rtlCol="0">
              <a:spAutoFit/>
            </a:bodyPr>
            <a:lstStyle/>
            <a:p>
              <a:r>
                <a:rPr lang="en-GB" sz="1400" dirty="0"/>
                <a:t>I</a:t>
              </a:r>
              <a:r>
                <a:rPr lang="en-GB" sz="1400" baseline="-25000" dirty="0"/>
                <a:t>3</a:t>
              </a:r>
            </a:p>
          </p:txBody>
        </p:sp>
        <p:sp>
          <p:nvSpPr>
            <p:cNvPr id="293" name="ZoneTexte 292">
              <a:extLst>
                <a:ext uri="{FF2B5EF4-FFF2-40B4-BE49-F238E27FC236}">
                  <a16:creationId xmlns:a16="http://schemas.microsoft.com/office/drawing/2014/main" id="{BAB33D9F-9BA9-4936-BDBD-4E5AAECF5103}"/>
                </a:ext>
              </a:extLst>
            </p:cNvPr>
            <p:cNvSpPr txBox="1"/>
            <p:nvPr/>
          </p:nvSpPr>
          <p:spPr>
            <a:xfrm>
              <a:off x="22130683" y="23055989"/>
              <a:ext cx="290464" cy="307777"/>
            </a:xfrm>
            <a:prstGeom prst="rect">
              <a:avLst/>
            </a:prstGeom>
            <a:noFill/>
          </p:spPr>
          <p:txBody>
            <a:bodyPr wrap="none" rtlCol="0">
              <a:spAutoFit/>
            </a:bodyPr>
            <a:lstStyle/>
            <a:p>
              <a:r>
                <a:rPr lang="en-GB" sz="1400" dirty="0"/>
                <a:t>I</a:t>
              </a:r>
              <a:r>
                <a:rPr lang="en-GB" sz="1400" baseline="-25000" dirty="0"/>
                <a:t>2</a:t>
              </a:r>
            </a:p>
          </p:txBody>
        </p:sp>
        <p:sp>
          <p:nvSpPr>
            <p:cNvPr id="295" name="ZoneTexte 294">
              <a:extLst>
                <a:ext uri="{FF2B5EF4-FFF2-40B4-BE49-F238E27FC236}">
                  <a16:creationId xmlns:a16="http://schemas.microsoft.com/office/drawing/2014/main" id="{4188BD18-6403-4671-98B1-AF266263B464}"/>
                </a:ext>
              </a:extLst>
            </p:cNvPr>
            <p:cNvSpPr txBox="1"/>
            <p:nvPr/>
          </p:nvSpPr>
          <p:spPr>
            <a:xfrm>
              <a:off x="22553309" y="23063701"/>
              <a:ext cx="290464" cy="307777"/>
            </a:xfrm>
            <a:prstGeom prst="rect">
              <a:avLst/>
            </a:prstGeom>
            <a:noFill/>
          </p:spPr>
          <p:txBody>
            <a:bodyPr wrap="none" rtlCol="0">
              <a:spAutoFit/>
            </a:bodyPr>
            <a:lstStyle/>
            <a:p>
              <a:r>
                <a:rPr lang="en-GB" sz="1400" dirty="0"/>
                <a:t>I</a:t>
              </a:r>
              <a:r>
                <a:rPr lang="en-GB" sz="1400" baseline="-25000" dirty="0"/>
                <a:t>4</a:t>
              </a:r>
            </a:p>
          </p:txBody>
        </p:sp>
        <p:sp>
          <p:nvSpPr>
            <p:cNvPr id="296" name="ZoneTexte 295">
              <a:extLst>
                <a:ext uri="{FF2B5EF4-FFF2-40B4-BE49-F238E27FC236}">
                  <a16:creationId xmlns:a16="http://schemas.microsoft.com/office/drawing/2014/main" id="{FFA36D95-9275-45FE-B074-18E15B1EAAB8}"/>
                </a:ext>
              </a:extLst>
            </p:cNvPr>
            <p:cNvSpPr txBox="1"/>
            <p:nvPr/>
          </p:nvSpPr>
          <p:spPr>
            <a:xfrm>
              <a:off x="22762228" y="23057369"/>
              <a:ext cx="290464" cy="307777"/>
            </a:xfrm>
            <a:prstGeom prst="rect">
              <a:avLst/>
            </a:prstGeom>
            <a:noFill/>
          </p:spPr>
          <p:txBody>
            <a:bodyPr wrap="none" rtlCol="0">
              <a:spAutoFit/>
            </a:bodyPr>
            <a:lstStyle/>
            <a:p>
              <a:r>
                <a:rPr lang="en-GB" sz="1400" dirty="0"/>
                <a:t>I</a:t>
              </a:r>
              <a:r>
                <a:rPr lang="en-GB" sz="1400" baseline="-25000" dirty="0"/>
                <a:t>5</a:t>
              </a:r>
            </a:p>
          </p:txBody>
        </p:sp>
        <p:sp>
          <p:nvSpPr>
            <p:cNvPr id="297" name="ZoneTexte 296">
              <a:extLst>
                <a:ext uri="{FF2B5EF4-FFF2-40B4-BE49-F238E27FC236}">
                  <a16:creationId xmlns:a16="http://schemas.microsoft.com/office/drawing/2014/main" id="{332D072F-ED75-45E9-A330-0BCB92F2EB67}"/>
                </a:ext>
              </a:extLst>
            </p:cNvPr>
            <p:cNvSpPr txBox="1"/>
            <p:nvPr/>
          </p:nvSpPr>
          <p:spPr>
            <a:xfrm>
              <a:off x="22973004" y="23057933"/>
              <a:ext cx="290464" cy="307777"/>
            </a:xfrm>
            <a:prstGeom prst="rect">
              <a:avLst/>
            </a:prstGeom>
            <a:noFill/>
          </p:spPr>
          <p:txBody>
            <a:bodyPr wrap="none" rtlCol="0">
              <a:spAutoFit/>
            </a:bodyPr>
            <a:lstStyle/>
            <a:p>
              <a:r>
                <a:rPr lang="en-GB" sz="1400" dirty="0"/>
                <a:t>I</a:t>
              </a:r>
              <a:r>
                <a:rPr lang="en-GB" sz="1400" baseline="-25000" dirty="0"/>
                <a:t>6</a:t>
              </a:r>
            </a:p>
          </p:txBody>
        </p:sp>
      </p:grpSp>
      <p:sp>
        <p:nvSpPr>
          <p:cNvPr id="302" name="Flèche : droite rayée 301">
            <a:extLst>
              <a:ext uri="{FF2B5EF4-FFF2-40B4-BE49-F238E27FC236}">
                <a16:creationId xmlns:a16="http://schemas.microsoft.com/office/drawing/2014/main" id="{7345A0C1-1630-4B3F-A00C-F4AFEAC57DBD}"/>
              </a:ext>
            </a:extLst>
          </p:cNvPr>
          <p:cNvSpPr/>
          <p:nvPr/>
        </p:nvSpPr>
        <p:spPr>
          <a:xfrm rot="5400000">
            <a:off x="27418276" y="13447653"/>
            <a:ext cx="471485" cy="304541"/>
          </a:xfrm>
          <a:prstGeom prst="stripedRightArrow">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Rectangle 302">
            <a:extLst>
              <a:ext uri="{FF2B5EF4-FFF2-40B4-BE49-F238E27FC236}">
                <a16:creationId xmlns:a16="http://schemas.microsoft.com/office/drawing/2014/main" id="{4B7000A3-3765-4328-80B8-4FA3B1C49048}"/>
              </a:ext>
            </a:extLst>
          </p:cNvPr>
          <p:cNvSpPr/>
          <p:nvPr/>
        </p:nvSpPr>
        <p:spPr>
          <a:xfrm>
            <a:off x="20472414" y="10882253"/>
            <a:ext cx="8791925" cy="2481364"/>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4" name="Flèche : droite rayée 303">
            <a:extLst>
              <a:ext uri="{FF2B5EF4-FFF2-40B4-BE49-F238E27FC236}">
                <a16:creationId xmlns:a16="http://schemas.microsoft.com/office/drawing/2014/main" id="{0040232D-4736-4E63-92E4-FE2334BA5BF2}"/>
              </a:ext>
            </a:extLst>
          </p:cNvPr>
          <p:cNvSpPr/>
          <p:nvPr/>
        </p:nvSpPr>
        <p:spPr>
          <a:xfrm rot="5400000">
            <a:off x="27418276" y="16177556"/>
            <a:ext cx="471485" cy="304541"/>
          </a:xfrm>
          <a:prstGeom prst="stripedRightArrow">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6" name="Flèche : droite rayée 305">
            <a:extLst>
              <a:ext uri="{FF2B5EF4-FFF2-40B4-BE49-F238E27FC236}">
                <a16:creationId xmlns:a16="http://schemas.microsoft.com/office/drawing/2014/main" id="{7BB2314D-EA98-4193-BF4E-4242DFFA9496}"/>
              </a:ext>
            </a:extLst>
          </p:cNvPr>
          <p:cNvSpPr/>
          <p:nvPr/>
        </p:nvSpPr>
        <p:spPr>
          <a:xfrm rot="10800000">
            <a:off x="25572546" y="14624069"/>
            <a:ext cx="471485" cy="304541"/>
          </a:xfrm>
          <a:prstGeom prst="stripedRightArrow">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8" name="Rectangle 307">
            <a:extLst>
              <a:ext uri="{FF2B5EF4-FFF2-40B4-BE49-F238E27FC236}">
                <a16:creationId xmlns:a16="http://schemas.microsoft.com/office/drawing/2014/main" id="{D129BF12-5F27-484F-AFC1-09E65708F96A}"/>
              </a:ext>
            </a:extLst>
          </p:cNvPr>
          <p:cNvSpPr/>
          <p:nvPr/>
        </p:nvSpPr>
        <p:spPr>
          <a:xfrm>
            <a:off x="26151083" y="16657298"/>
            <a:ext cx="3113256" cy="2224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9" name="Flèche : droite rayée 308">
            <a:extLst>
              <a:ext uri="{FF2B5EF4-FFF2-40B4-BE49-F238E27FC236}">
                <a16:creationId xmlns:a16="http://schemas.microsoft.com/office/drawing/2014/main" id="{52E9BAAD-2393-409B-A126-739907E7A815}"/>
              </a:ext>
            </a:extLst>
          </p:cNvPr>
          <p:cNvSpPr/>
          <p:nvPr/>
        </p:nvSpPr>
        <p:spPr>
          <a:xfrm rot="5400000">
            <a:off x="27418276" y="19027300"/>
            <a:ext cx="471485" cy="304541"/>
          </a:xfrm>
          <a:prstGeom prst="stripedRightArrow">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2" name="Groupe 331">
            <a:extLst>
              <a:ext uri="{FF2B5EF4-FFF2-40B4-BE49-F238E27FC236}">
                <a16:creationId xmlns:a16="http://schemas.microsoft.com/office/drawing/2014/main" id="{E3242181-418B-4304-B06E-08B0EB5A9A1C}"/>
              </a:ext>
            </a:extLst>
          </p:cNvPr>
          <p:cNvGrpSpPr/>
          <p:nvPr/>
        </p:nvGrpSpPr>
        <p:grpSpPr>
          <a:xfrm>
            <a:off x="22283362" y="16158834"/>
            <a:ext cx="1899638" cy="1788019"/>
            <a:chOff x="21510511" y="16192434"/>
            <a:chExt cx="1899638" cy="1788019"/>
          </a:xfrm>
        </p:grpSpPr>
        <p:pic>
          <p:nvPicPr>
            <p:cNvPr id="287" name="Picture 437">
              <a:extLst>
                <a:ext uri="{FF2B5EF4-FFF2-40B4-BE49-F238E27FC236}">
                  <a16:creationId xmlns:a16="http://schemas.microsoft.com/office/drawing/2014/main" id="{C1B35B4D-F34F-4BCB-AB18-12C4C86EA3F8}"/>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r="72635" b="21670"/>
            <a:stretch/>
          </p:blipFill>
          <p:spPr bwMode="auto">
            <a:xfrm>
              <a:off x="21510511" y="16192434"/>
              <a:ext cx="1899638" cy="162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 name="Rectangle 321">
              <a:extLst>
                <a:ext uri="{FF2B5EF4-FFF2-40B4-BE49-F238E27FC236}">
                  <a16:creationId xmlns:a16="http://schemas.microsoft.com/office/drawing/2014/main" id="{F7315BEC-BB0B-47C6-8EA7-769E6752A746}"/>
                </a:ext>
              </a:extLst>
            </p:cNvPr>
            <p:cNvSpPr/>
            <p:nvPr/>
          </p:nvSpPr>
          <p:spPr>
            <a:xfrm>
              <a:off x="21660945" y="17754011"/>
              <a:ext cx="1624013" cy="85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3" name="ZoneTexte 322">
              <a:extLst>
                <a:ext uri="{FF2B5EF4-FFF2-40B4-BE49-F238E27FC236}">
                  <a16:creationId xmlns:a16="http://schemas.microsoft.com/office/drawing/2014/main" id="{3E549CB7-5F4A-4A18-9C3C-8C5E0215C408}"/>
                </a:ext>
              </a:extLst>
            </p:cNvPr>
            <p:cNvSpPr txBox="1"/>
            <p:nvPr/>
          </p:nvSpPr>
          <p:spPr>
            <a:xfrm>
              <a:off x="21744268" y="17663336"/>
              <a:ext cx="290464" cy="307777"/>
            </a:xfrm>
            <a:prstGeom prst="rect">
              <a:avLst/>
            </a:prstGeom>
            <a:noFill/>
          </p:spPr>
          <p:txBody>
            <a:bodyPr wrap="none" rtlCol="0">
              <a:spAutoFit/>
            </a:bodyPr>
            <a:lstStyle/>
            <a:p>
              <a:r>
                <a:rPr lang="en-GB" sz="1400" dirty="0"/>
                <a:t>I</a:t>
              </a:r>
              <a:r>
                <a:rPr lang="en-GB" sz="1400" baseline="-25000" dirty="0"/>
                <a:t>0</a:t>
              </a:r>
            </a:p>
          </p:txBody>
        </p:sp>
        <p:sp>
          <p:nvSpPr>
            <p:cNvPr id="324" name="ZoneTexte 323">
              <a:extLst>
                <a:ext uri="{FF2B5EF4-FFF2-40B4-BE49-F238E27FC236}">
                  <a16:creationId xmlns:a16="http://schemas.microsoft.com/office/drawing/2014/main" id="{FAC60039-2C0A-40BB-93D6-9AEB8FB51BC9}"/>
                </a:ext>
              </a:extLst>
            </p:cNvPr>
            <p:cNvSpPr txBox="1"/>
            <p:nvPr/>
          </p:nvSpPr>
          <p:spPr>
            <a:xfrm>
              <a:off x="21942647" y="17672676"/>
              <a:ext cx="290464" cy="307777"/>
            </a:xfrm>
            <a:prstGeom prst="rect">
              <a:avLst/>
            </a:prstGeom>
            <a:noFill/>
          </p:spPr>
          <p:txBody>
            <a:bodyPr wrap="none" rtlCol="0">
              <a:spAutoFit/>
            </a:bodyPr>
            <a:lstStyle/>
            <a:p>
              <a:r>
                <a:rPr lang="en-GB" sz="1400" dirty="0"/>
                <a:t>I</a:t>
              </a:r>
              <a:r>
                <a:rPr lang="en-GB" sz="1400" baseline="-25000" dirty="0"/>
                <a:t>1</a:t>
              </a:r>
            </a:p>
          </p:txBody>
        </p:sp>
        <p:sp>
          <p:nvSpPr>
            <p:cNvPr id="325" name="ZoneTexte 324">
              <a:extLst>
                <a:ext uri="{FF2B5EF4-FFF2-40B4-BE49-F238E27FC236}">
                  <a16:creationId xmlns:a16="http://schemas.microsoft.com/office/drawing/2014/main" id="{E1F8729C-56D8-4986-B82D-279FD60A3028}"/>
                </a:ext>
              </a:extLst>
            </p:cNvPr>
            <p:cNvSpPr txBox="1"/>
            <p:nvPr/>
          </p:nvSpPr>
          <p:spPr>
            <a:xfrm>
              <a:off x="22365225" y="17664964"/>
              <a:ext cx="290464" cy="307777"/>
            </a:xfrm>
            <a:prstGeom prst="rect">
              <a:avLst/>
            </a:prstGeom>
            <a:noFill/>
          </p:spPr>
          <p:txBody>
            <a:bodyPr wrap="none" rtlCol="0">
              <a:spAutoFit/>
            </a:bodyPr>
            <a:lstStyle/>
            <a:p>
              <a:r>
                <a:rPr lang="en-GB" sz="1400" dirty="0"/>
                <a:t>I</a:t>
              </a:r>
              <a:r>
                <a:rPr lang="en-GB" sz="1400" baseline="-25000" dirty="0"/>
                <a:t>3</a:t>
              </a:r>
            </a:p>
          </p:txBody>
        </p:sp>
        <p:sp>
          <p:nvSpPr>
            <p:cNvPr id="326" name="ZoneTexte 325">
              <a:extLst>
                <a:ext uri="{FF2B5EF4-FFF2-40B4-BE49-F238E27FC236}">
                  <a16:creationId xmlns:a16="http://schemas.microsoft.com/office/drawing/2014/main" id="{CB25A1D6-DA70-4643-AE37-8A8235E94D3C}"/>
                </a:ext>
              </a:extLst>
            </p:cNvPr>
            <p:cNvSpPr txBox="1"/>
            <p:nvPr/>
          </p:nvSpPr>
          <p:spPr>
            <a:xfrm>
              <a:off x="22152173" y="17664964"/>
              <a:ext cx="290464" cy="307777"/>
            </a:xfrm>
            <a:prstGeom prst="rect">
              <a:avLst/>
            </a:prstGeom>
            <a:noFill/>
          </p:spPr>
          <p:txBody>
            <a:bodyPr wrap="none" rtlCol="0">
              <a:spAutoFit/>
            </a:bodyPr>
            <a:lstStyle/>
            <a:p>
              <a:r>
                <a:rPr lang="en-GB" sz="1400" dirty="0"/>
                <a:t>I</a:t>
              </a:r>
              <a:r>
                <a:rPr lang="en-GB" sz="1400" baseline="-25000" dirty="0"/>
                <a:t>2</a:t>
              </a:r>
            </a:p>
          </p:txBody>
        </p:sp>
        <p:sp>
          <p:nvSpPr>
            <p:cNvPr id="327" name="ZoneTexte 326">
              <a:extLst>
                <a:ext uri="{FF2B5EF4-FFF2-40B4-BE49-F238E27FC236}">
                  <a16:creationId xmlns:a16="http://schemas.microsoft.com/office/drawing/2014/main" id="{C6E2B612-ED92-465B-9414-BB490D2B9F44}"/>
                </a:ext>
              </a:extLst>
            </p:cNvPr>
            <p:cNvSpPr txBox="1"/>
            <p:nvPr/>
          </p:nvSpPr>
          <p:spPr>
            <a:xfrm>
              <a:off x="22574799" y="17672676"/>
              <a:ext cx="290464" cy="307777"/>
            </a:xfrm>
            <a:prstGeom prst="rect">
              <a:avLst/>
            </a:prstGeom>
            <a:noFill/>
          </p:spPr>
          <p:txBody>
            <a:bodyPr wrap="none" rtlCol="0">
              <a:spAutoFit/>
            </a:bodyPr>
            <a:lstStyle/>
            <a:p>
              <a:r>
                <a:rPr lang="en-GB" sz="1400" dirty="0"/>
                <a:t>I</a:t>
              </a:r>
              <a:r>
                <a:rPr lang="en-GB" sz="1400" baseline="-25000" dirty="0"/>
                <a:t>4</a:t>
              </a:r>
            </a:p>
          </p:txBody>
        </p:sp>
        <p:sp>
          <p:nvSpPr>
            <p:cNvPr id="328" name="ZoneTexte 327">
              <a:extLst>
                <a:ext uri="{FF2B5EF4-FFF2-40B4-BE49-F238E27FC236}">
                  <a16:creationId xmlns:a16="http://schemas.microsoft.com/office/drawing/2014/main" id="{9BEEA158-A777-44F8-8BE3-DD59AA4351CF}"/>
                </a:ext>
              </a:extLst>
            </p:cNvPr>
            <p:cNvSpPr txBox="1"/>
            <p:nvPr/>
          </p:nvSpPr>
          <p:spPr>
            <a:xfrm>
              <a:off x="22783718" y="17666344"/>
              <a:ext cx="290464" cy="307777"/>
            </a:xfrm>
            <a:prstGeom prst="rect">
              <a:avLst/>
            </a:prstGeom>
            <a:noFill/>
          </p:spPr>
          <p:txBody>
            <a:bodyPr wrap="none" rtlCol="0">
              <a:spAutoFit/>
            </a:bodyPr>
            <a:lstStyle/>
            <a:p>
              <a:r>
                <a:rPr lang="en-GB" sz="1400" dirty="0"/>
                <a:t>I</a:t>
              </a:r>
              <a:r>
                <a:rPr lang="en-GB" sz="1400" baseline="-25000" dirty="0"/>
                <a:t>5</a:t>
              </a:r>
            </a:p>
          </p:txBody>
        </p:sp>
        <p:sp>
          <p:nvSpPr>
            <p:cNvPr id="329" name="ZoneTexte 328">
              <a:extLst>
                <a:ext uri="{FF2B5EF4-FFF2-40B4-BE49-F238E27FC236}">
                  <a16:creationId xmlns:a16="http://schemas.microsoft.com/office/drawing/2014/main" id="{8B0413FA-3601-44D7-A6F0-0A4EC7BE00EA}"/>
                </a:ext>
              </a:extLst>
            </p:cNvPr>
            <p:cNvSpPr txBox="1"/>
            <p:nvPr/>
          </p:nvSpPr>
          <p:spPr>
            <a:xfrm>
              <a:off x="22994494" y="17666908"/>
              <a:ext cx="290464" cy="307777"/>
            </a:xfrm>
            <a:prstGeom prst="rect">
              <a:avLst/>
            </a:prstGeom>
            <a:noFill/>
          </p:spPr>
          <p:txBody>
            <a:bodyPr wrap="none" rtlCol="0">
              <a:spAutoFit/>
            </a:bodyPr>
            <a:lstStyle/>
            <a:p>
              <a:r>
                <a:rPr lang="en-GB" sz="1400" dirty="0"/>
                <a:t>I</a:t>
              </a:r>
              <a:r>
                <a:rPr lang="en-GB" sz="1400" baseline="-25000" dirty="0"/>
                <a:t>6</a:t>
              </a:r>
            </a:p>
          </p:txBody>
        </p:sp>
      </p:grpSp>
      <p:sp>
        <p:nvSpPr>
          <p:cNvPr id="346" name="Rectangle 345">
            <a:extLst>
              <a:ext uri="{FF2B5EF4-FFF2-40B4-BE49-F238E27FC236}">
                <a16:creationId xmlns:a16="http://schemas.microsoft.com/office/drawing/2014/main" id="{3B1AAD38-DF84-4EA9-8EBB-0ED1E7EA4156}"/>
              </a:ext>
            </a:extLst>
          </p:cNvPr>
          <p:cNvSpPr/>
          <p:nvPr/>
        </p:nvSpPr>
        <p:spPr>
          <a:xfrm>
            <a:off x="28048344" y="14036464"/>
            <a:ext cx="1018227" cy="369332"/>
          </a:xfrm>
          <a:prstGeom prst="rect">
            <a:avLst/>
          </a:prstGeom>
        </p:spPr>
        <p:txBody>
          <a:bodyPr wrap="none">
            <a:spAutoFit/>
          </a:bodyPr>
          <a:lstStyle/>
          <a:p>
            <a:r>
              <a:rPr lang="en-GB" dirty="0"/>
              <a:t>R</a:t>
            </a:r>
            <a:r>
              <a:rPr lang="en-GB" baseline="30000" dirty="0"/>
              <a:t>2</a:t>
            </a:r>
            <a:r>
              <a:rPr lang="en-GB" dirty="0"/>
              <a:t> = 0.07</a:t>
            </a:r>
          </a:p>
        </p:txBody>
      </p:sp>
      <p:sp>
        <p:nvSpPr>
          <p:cNvPr id="347" name="ZoneTexte 346">
            <a:extLst>
              <a:ext uri="{FF2B5EF4-FFF2-40B4-BE49-F238E27FC236}">
                <a16:creationId xmlns:a16="http://schemas.microsoft.com/office/drawing/2014/main" id="{737F00DA-9782-4215-82F7-319DB6FBBAE9}"/>
              </a:ext>
            </a:extLst>
          </p:cNvPr>
          <p:cNvSpPr txBox="1"/>
          <p:nvPr/>
        </p:nvSpPr>
        <p:spPr>
          <a:xfrm>
            <a:off x="26151083" y="17219222"/>
            <a:ext cx="3100555" cy="1723549"/>
          </a:xfrm>
          <a:prstGeom prst="rect">
            <a:avLst/>
          </a:prstGeom>
          <a:noFill/>
        </p:spPr>
        <p:txBody>
          <a:bodyPr wrap="square" rtlCol="0">
            <a:spAutoFit/>
          </a:bodyPr>
          <a:lstStyle/>
          <a:p>
            <a:pPr marL="285750" indent="-285750" algn="ctr">
              <a:buFont typeface="Wingdings" panose="05000000000000000000" pitchFamily="2" charset="2"/>
              <a:buChar char="à"/>
            </a:pPr>
            <a:r>
              <a:rPr lang="en-GB" dirty="0"/>
              <a:t>Out of range isotopic ratios</a:t>
            </a:r>
          </a:p>
          <a:p>
            <a:pPr marL="285750" indent="-285750" algn="ctr">
              <a:buFont typeface="Wingdings" panose="05000000000000000000" pitchFamily="2" charset="2"/>
              <a:buChar char="à"/>
            </a:pPr>
            <a:endParaRPr lang="en-GB" sz="800" dirty="0"/>
          </a:p>
          <a:p>
            <a:pPr marL="285750" indent="-285750" algn="ctr">
              <a:buFont typeface="Wingdings" panose="05000000000000000000" pitchFamily="2" charset="2"/>
              <a:buChar char="à"/>
            </a:pPr>
            <a:r>
              <a:rPr lang="en-GB" dirty="0"/>
              <a:t>Based on peptide isotopic ratio distribution</a:t>
            </a:r>
          </a:p>
          <a:p>
            <a:pPr marL="285750" indent="-285750" algn="ctr">
              <a:buFont typeface="Wingdings" panose="05000000000000000000" pitchFamily="2" charset="2"/>
              <a:buChar char="à"/>
            </a:pPr>
            <a:endParaRPr lang="en-GB" sz="800" dirty="0"/>
          </a:p>
          <a:p>
            <a:pPr marL="285750" indent="-285750" algn="ctr">
              <a:buFont typeface="Wingdings" panose="05000000000000000000" pitchFamily="2" charset="2"/>
              <a:buChar char="à"/>
            </a:pPr>
            <a:r>
              <a:rPr lang="en-GB" dirty="0"/>
              <a:t>Based on Inter-spectrum correlation</a:t>
            </a:r>
          </a:p>
        </p:txBody>
      </p:sp>
      <p:sp>
        <p:nvSpPr>
          <p:cNvPr id="348" name="Flèche : droite rayée 347">
            <a:extLst>
              <a:ext uri="{FF2B5EF4-FFF2-40B4-BE49-F238E27FC236}">
                <a16:creationId xmlns:a16="http://schemas.microsoft.com/office/drawing/2014/main" id="{9C93F6C3-0E0F-49A2-9978-D6676C6B18B6}"/>
              </a:ext>
            </a:extLst>
          </p:cNvPr>
          <p:cNvSpPr/>
          <p:nvPr/>
        </p:nvSpPr>
        <p:spPr>
          <a:xfrm rot="10800000">
            <a:off x="25572546" y="20336228"/>
            <a:ext cx="471485" cy="304541"/>
          </a:xfrm>
          <a:prstGeom prst="stripedRightArrow">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0" name="Flèche : courbe vers le bas 349">
            <a:extLst>
              <a:ext uri="{FF2B5EF4-FFF2-40B4-BE49-F238E27FC236}">
                <a16:creationId xmlns:a16="http://schemas.microsoft.com/office/drawing/2014/main" id="{A810235A-15D4-4B2A-9797-C87A73BD8C76}"/>
              </a:ext>
            </a:extLst>
          </p:cNvPr>
          <p:cNvSpPr/>
          <p:nvPr/>
        </p:nvSpPr>
        <p:spPr>
          <a:xfrm rot="18689801">
            <a:off x="22836873" y="18508307"/>
            <a:ext cx="1327146" cy="479644"/>
          </a:xfrm>
          <a:prstGeom prst="curvedDownArrow">
            <a:avLst>
              <a:gd name="adj1" fmla="val 8463"/>
              <a:gd name="adj2" fmla="val 15866"/>
              <a:gd name="adj3" fmla="val 191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1" name="Flèche : courbe vers le bas 350">
            <a:extLst>
              <a:ext uri="{FF2B5EF4-FFF2-40B4-BE49-F238E27FC236}">
                <a16:creationId xmlns:a16="http://schemas.microsoft.com/office/drawing/2014/main" id="{289AF3E8-A3EE-486F-978F-EB87930DEC9F}"/>
              </a:ext>
            </a:extLst>
          </p:cNvPr>
          <p:cNvSpPr/>
          <p:nvPr/>
        </p:nvSpPr>
        <p:spPr>
          <a:xfrm rot="7790387">
            <a:off x="23974083" y="16544981"/>
            <a:ext cx="1327146" cy="479644"/>
          </a:xfrm>
          <a:prstGeom prst="curvedDownArrow">
            <a:avLst>
              <a:gd name="adj1" fmla="val 8463"/>
              <a:gd name="adj2" fmla="val 15866"/>
              <a:gd name="adj3" fmla="val 191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4" name="Rectangle 153">
            <a:extLst>
              <a:ext uri="{FF2B5EF4-FFF2-40B4-BE49-F238E27FC236}">
                <a16:creationId xmlns:a16="http://schemas.microsoft.com/office/drawing/2014/main" id="{0ACFD9AD-0180-4C0F-B7E9-B518E778C274}"/>
              </a:ext>
            </a:extLst>
          </p:cNvPr>
          <p:cNvSpPr/>
          <p:nvPr/>
        </p:nvSpPr>
        <p:spPr>
          <a:xfrm>
            <a:off x="24531721" y="19768436"/>
            <a:ext cx="1018227" cy="369332"/>
          </a:xfrm>
          <a:prstGeom prst="rect">
            <a:avLst/>
          </a:prstGeom>
        </p:spPr>
        <p:txBody>
          <a:bodyPr wrap="none">
            <a:spAutoFit/>
          </a:bodyPr>
          <a:lstStyle/>
          <a:p>
            <a:r>
              <a:rPr lang="en-GB" dirty="0"/>
              <a:t>R</a:t>
            </a:r>
            <a:r>
              <a:rPr lang="en-GB" baseline="30000" dirty="0"/>
              <a:t>2</a:t>
            </a:r>
            <a:r>
              <a:rPr lang="en-GB" dirty="0"/>
              <a:t> = 0.97</a:t>
            </a:r>
          </a:p>
        </p:txBody>
      </p:sp>
      <p:sp>
        <p:nvSpPr>
          <p:cNvPr id="158" name="ZoneTexte 157"/>
          <p:cNvSpPr txBox="1"/>
          <p:nvPr/>
        </p:nvSpPr>
        <p:spPr>
          <a:xfrm>
            <a:off x="26716184" y="13651000"/>
            <a:ext cx="2350387" cy="369332"/>
          </a:xfrm>
          <a:prstGeom prst="rect">
            <a:avLst/>
          </a:prstGeom>
          <a:noFill/>
        </p:spPr>
        <p:txBody>
          <a:bodyPr wrap="none" rtlCol="0">
            <a:spAutoFit/>
          </a:bodyPr>
          <a:lstStyle/>
          <a:p>
            <a:r>
              <a:rPr lang="en-GB" dirty="0"/>
              <a:t>8755972 mass spectra</a:t>
            </a:r>
            <a:endParaRPr lang="en-GB" baseline="30000" dirty="0"/>
          </a:p>
        </p:txBody>
      </p:sp>
      <p:sp>
        <p:nvSpPr>
          <p:cNvPr id="159" name="ZoneTexte 158"/>
          <p:cNvSpPr txBox="1"/>
          <p:nvPr/>
        </p:nvSpPr>
        <p:spPr>
          <a:xfrm>
            <a:off x="23787927" y="13727431"/>
            <a:ext cx="1637564" cy="369332"/>
          </a:xfrm>
          <a:prstGeom prst="rect">
            <a:avLst/>
          </a:prstGeom>
          <a:noFill/>
        </p:spPr>
        <p:txBody>
          <a:bodyPr wrap="none" rtlCol="0">
            <a:spAutoFit/>
          </a:bodyPr>
          <a:lstStyle/>
          <a:p>
            <a:r>
              <a:rPr lang="en-GB" dirty="0"/>
              <a:t>26800 peptides</a:t>
            </a:r>
          </a:p>
        </p:txBody>
      </p:sp>
      <p:sp>
        <p:nvSpPr>
          <p:cNvPr id="160" name="Rectangle 159">
            <a:extLst>
              <a:ext uri="{FF2B5EF4-FFF2-40B4-BE49-F238E27FC236}">
                <a16:creationId xmlns:a16="http://schemas.microsoft.com/office/drawing/2014/main" id="{3B1AAD38-DF84-4EA9-8EBB-0ED1E7EA4156}"/>
              </a:ext>
            </a:extLst>
          </p:cNvPr>
          <p:cNvSpPr/>
          <p:nvPr/>
        </p:nvSpPr>
        <p:spPr>
          <a:xfrm>
            <a:off x="24495910" y="14036464"/>
            <a:ext cx="1018227" cy="369332"/>
          </a:xfrm>
          <a:prstGeom prst="rect">
            <a:avLst/>
          </a:prstGeom>
        </p:spPr>
        <p:txBody>
          <a:bodyPr wrap="none">
            <a:spAutoFit/>
          </a:bodyPr>
          <a:lstStyle/>
          <a:p>
            <a:r>
              <a:rPr lang="en-GB" dirty="0"/>
              <a:t>R</a:t>
            </a:r>
            <a:r>
              <a:rPr lang="en-GB" baseline="30000" dirty="0"/>
              <a:t>2</a:t>
            </a:r>
            <a:r>
              <a:rPr lang="en-GB" dirty="0"/>
              <a:t> = 0.08</a:t>
            </a:r>
          </a:p>
        </p:txBody>
      </p:sp>
      <p:sp>
        <p:nvSpPr>
          <p:cNvPr id="163" name="ZoneTexte 162"/>
          <p:cNvSpPr txBox="1"/>
          <p:nvPr/>
        </p:nvSpPr>
        <p:spPr>
          <a:xfrm>
            <a:off x="26846809" y="19503172"/>
            <a:ext cx="2271840" cy="369332"/>
          </a:xfrm>
          <a:prstGeom prst="rect">
            <a:avLst/>
          </a:prstGeom>
          <a:noFill/>
        </p:spPr>
        <p:txBody>
          <a:bodyPr wrap="none" rtlCol="0">
            <a:spAutoFit/>
          </a:bodyPr>
          <a:lstStyle/>
          <a:p>
            <a:r>
              <a:rPr lang="en-GB" dirty="0"/>
              <a:t>2842304 mass spectra</a:t>
            </a:r>
            <a:endParaRPr lang="en-GB" baseline="30000" dirty="0"/>
          </a:p>
        </p:txBody>
      </p:sp>
      <p:sp>
        <p:nvSpPr>
          <p:cNvPr id="169" name="ZoneTexte 168"/>
          <p:cNvSpPr txBox="1"/>
          <p:nvPr/>
        </p:nvSpPr>
        <p:spPr>
          <a:xfrm>
            <a:off x="23876573" y="19514054"/>
            <a:ext cx="1637564" cy="369332"/>
          </a:xfrm>
          <a:prstGeom prst="rect">
            <a:avLst/>
          </a:prstGeom>
          <a:noFill/>
        </p:spPr>
        <p:txBody>
          <a:bodyPr wrap="none" rtlCol="0">
            <a:spAutoFit/>
          </a:bodyPr>
          <a:lstStyle/>
          <a:p>
            <a:r>
              <a:rPr lang="en-GB" dirty="0"/>
              <a:t>12052 peptides</a:t>
            </a:r>
          </a:p>
        </p:txBody>
      </p:sp>
      <p:grpSp>
        <p:nvGrpSpPr>
          <p:cNvPr id="15" name="Groupe 14"/>
          <p:cNvGrpSpPr/>
          <p:nvPr/>
        </p:nvGrpSpPr>
        <p:grpSpPr>
          <a:xfrm>
            <a:off x="17137761" y="18238188"/>
            <a:ext cx="3390881" cy="1402262"/>
            <a:chOff x="17436533" y="22097819"/>
            <a:chExt cx="3390881" cy="1402262"/>
          </a:xfrm>
        </p:grpSpPr>
        <p:sp>
          <p:nvSpPr>
            <p:cNvPr id="13" name="Rectangle 12"/>
            <p:cNvSpPr/>
            <p:nvPr/>
          </p:nvSpPr>
          <p:spPr>
            <a:xfrm>
              <a:off x="17436533" y="22097819"/>
              <a:ext cx="3390881" cy="14022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ZoneTexte 4"/>
            <p:cNvSpPr txBox="1"/>
            <p:nvPr/>
          </p:nvSpPr>
          <p:spPr>
            <a:xfrm>
              <a:off x="18550475" y="22263921"/>
              <a:ext cx="2119491" cy="553998"/>
            </a:xfrm>
            <a:prstGeom prst="rect">
              <a:avLst/>
            </a:prstGeom>
            <a:noFill/>
          </p:spPr>
          <p:txBody>
            <a:bodyPr wrap="none" rtlCol="0">
              <a:spAutoFit/>
            </a:bodyPr>
            <a:lstStyle/>
            <a:p>
              <a:r>
                <a:rPr lang="en-GB" sz="3000" dirty="0"/>
                <a:t>R</a:t>
              </a:r>
              <a:r>
                <a:rPr lang="en-GB" sz="3000" baseline="-25000" dirty="0"/>
                <a:t>1</a:t>
              </a:r>
              <a:r>
                <a:rPr lang="en-GB" sz="3000" baseline="30000" dirty="0"/>
                <a:t>Exp</a:t>
              </a:r>
              <a:r>
                <a:rPr lang="en-GB" sz="3000" dirty="0"/>
                <a:t> - R</a:t>
              </a:r>
              <a:r>
                <a:rPr lang="en-GB" sz="3000" baseline="-25000" dirty="0"/>
                <a:t>1</a:t>
              </a:r>
              <a:r>
                <a:rPr lang="en-GB" sz="3000" baseline="30000" dirty="0"/>
                <a:t>15N</a:t>
              </a:r>
              <a:r>
                <a:rPr lang="en-GB" sz="3000" dirty="0"/>
                <a:t>  </a:t>
              </a:r>
            </a:p>
          </p:txBody>
        </p:sp>
        <p:sp>
          <p:nvSpPr>
            <p:cNvPr id="170" name="ZoneTexte 169"/>
            <p:cNvSpPr txBox="1"/>
            <p:nvPr/>
          </p:nvSpPr>
          <p:spPr>
            <a:xfrm>
              <a:off x="18548038" y="22817881"/>
              <a:ext cx="2121928" cy="553998"/>
            </a:xfrm>
            <a:prstGeom prst="rect">
              <a:avLst/>
            </a:prstGeom>
            <a:noFill/>
          </p:spPr>
          <p:txBody>
            <a:bodyPr wrap="none" rtlCol="0">
              <a:spAutoFit/>
            </a:bodyPr>
            <a:lstStyle/>
            <a:p>
              <a:r>
                <a:rPr lang="en-GB" sz="3000" dirty="0"/>
                <a:t>R</a:t>
              </a:r>
              <a:r>
                <a:rPr lang="en-GB" sz="3000" baseline="-25000" dirty="0"/>
                <a:t>1</a:t>
              </a:r>
              <a:r>
                <a:rPr lang="en-GB" sz="3000" baseline="30000" dirty="0"/>
                <a:t>Nat</a:t>
              </a:r>
              <a:r>
                <a:rPr lang="en-GB" sz="3000" dirty="0"/>
                <a:t> - R</a:t>
              </a:r>
              <a:r>
                <a:rPr lang="en-GB" sz="3000" baseline="-25000" dirty="0"/>
                <a:t>1</a:t>
              </a:r>
              <a:r>
                <a:rPr lang="en-GB" sz="3000" baseline="30000" dirty="0"/>
                <a:t>15N</a:t>
              </a:r>
              <a:r>
                <a:rPr lang="en-GB" sz="3000" dirty="0"/>
                <a:t>  </a:t>
              </a:r>
            </a:p>
          </p:txBody>
        </p:sp>
        <p:cxnSp>
          <p:nvCxnSpPr>
            <p:cNvPr id="8" name="Connecteur droit 7"/>
            <p:cNvCxnSpPr/>
            <p:nvPr/>
          </p:nvCxnSpPr>
          <p:spPr>
            <a:xfrm>
              <a:off x="18619404" y="22802641"/>
              <a:ext cx="18372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7554758" y="22525642"/>
              <a:ext cx="1087157" cy="553998"/>
            </a:xfrm>
            <a:prstGeom prst="rect">
              <a:avLst/>
            </a:prstGeom>
            <a:noFill/>
          </p:spPr>
          <p:txBody>
            <a:bodyPr wrap="none" rtlCol="0">
              <a:spAutoFit/>
            </a:bodyPr>
            <a:lstStyle/>
            <a:p>
              <a:r>
                <a:rPr lang="en-GB" sz="3000" dirty="0"/>
                <a:t>LPF = </a:t>
              </a:r>
            </a:p>
          </p:txBody>
        </p:sp>
      </p:grpSp>
      <p:sp>
        <p:nvSpPr>
          <p:cNvPr id="173" name="ZoneTexte 172">
            <a:extLst>
              <a:ext uri="{FF2B5EF4-FFF2-40B4-BE49-F238E27FC236}">
                <a16:creationId xmlns:a16="http://schemas.microsoft.com/office/drawing/2014/main" id="{3E25209D-5ED0-4A0F-919E-D266680A72D3}"/>
              </a:ext>
            </a:extLst>
          </p:cNvPr>
          <p:cNvSpPr txBox="1"/>
          <p:nvPr/>
        </p:nvSpPr>
        <p:spPr>
          <a:xfrm>
            <a:off x="15640223" y="19829396"/>
            <a:ext cx="6510946" cy="2893100"/>
          </a:xfrm>
          <a:prstGeom prst="rect">
            <a:avLst/>
          </a:prstGeom>
          <a:solidFill>
            <a:schemeClr val="bg1"/>
          </a:solidFill>
          <a:ln>
            <a:noFill/>
          </a:ln>
        </p:spPr>
        <p:txBody>
          <a:bodyPr wrap="square" rtlCol="0">
            <a:spAutoFit/>
          </a:bodyPr>
          <a:lstStyle/>
          <a:p>
            <a:pPr algn="ctr"/>
            <a:r>
              <a:rPr lang="en-GB" sz="2400" b="1" dirty="0"/>
              <a:t>LPF validation</a:t>
            </a:r>
          </a:p>
          <a:p>
            <a:pPr algn="ctr"/>
            <a:r>
              <a:rPr lang="en-GB" dirty="0"/>
              <a:t>The Corr. Coef. (&gt; 0.99), the slope (min = 0.8, Max = 1.2) and the intercept (min = -0.2, Max = 0.2) between Experimental and theoretical R</a:t>
            </a:r>
            <a:r>
              <a:rPr lang="en-GB" baseline="-25000" dirty="0"/>
              <a:t>i</a:t>
            </a:r>
            <a:r>
              <a:rPr lang="en-GB" dirty="0"/>
              <a:t> (0 &lt; </a:t>
            </a:r>
            <a:r>
              <a:rPr lang="en-GB" dirty="0" err="1"/>
              <a:t>i</a:t>
            </a:r>
            <a:r>
              <a:rPr lang="en-GB" dirty="0"/>
              <a:t> &lt; 6) are used to filter the LPF calculated values.</a:t>
            </a:r>
          </a:p>
          <a:p>
            <a:pPr algn="ctr"/>
            <a:endParaRPr lang="en-GB" sz="800" b="1" dirty="0"/>
          </a:p>
          <a:p>
            <a:pPr algn="ctr"/>
            <a:r>
              <a:rPr lang="en-GB" sz="2400" b="1" dirty="0"/>
              <a:t>LPF aggregation per protein</a:t>
            </a:r>
          </a:p>
          <a:p>
            <a:pPr algn="ctr"/>
            <a:r>
              <a:rPr lang="en-GB" dirty="0"/>
              <a:t>The individual LPF values are averaged per non-redundant proteins for each sample (labelling time) and retained only if the final value is related to 2 individual values at least. </a:t>
            </a:r>
          </a:p>
          <a:p>
            <a:pPr algn="ctr"/>
            <a:endParaRPr lang="en-GB" dirty="0"/>
          </a:p>
        </p:txBody>
      </p:sp>
      <p:sp>
        <p:nvSpPr>
          <p:cNvPr id="175" name="Flèche : courbe vers le bas 350">
            <a:extLst>
              <a:ext uri="{FF2B5EF4-FFF2-40B4-BE49-F238E27FC236}">
                <a16:creationId xmlns:a16="http://schemas.microsoft.com/office/drawing/2014/main" id="{289AF3E8-A3EE-486F-978F-EB87930DEC9F}"/>
              </a:ext>
            </a:extLst>
          </p:cNvPr>
          <p:cNvSpPr/>
          <p:nvPr/>
        </p:nvSpPr>
        <p:spPr>
          <a:xfrm rot="10800000" flipV="1">
            <a:off x="19579140" y="19441746"/>
            <a:ext cx="3228443" cy="492183"/>
          </a:xfrm>
          <a:prstGeom prst="curvedDownArrow">
            <a:avLst>
              <a:gd name="adj1" fmla="val 8463"/>
              <a:gd name="adj2" fmla="val 15866"/>
              <a:gd name="adj3" fmla="val 191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4" name="ZoneTexte 183">
            <a:extLst>
              <a:ext uri="{FF2B5EF4-FFF2-40B4-BE49-F238E27FC236}">
                <a16:creationId xmlns:a16="http://schemas.microsoft.com/office/drawing/2014/main" id="{C2DD4641-25B6-41B8-AF14-4C07C1DECFF8}"/>
              </a:ext>
            </a:extLst>
          </p:cNvPr>
          <p:cNvSpPr txBox="1"/>
          <p:nvPr/>
        </p:nvSpPr>
        <p:spPr>
          <a:xfrm>
            <a:off x="15098603" y="22443263"/>
            <a:ext cx="15135225" cy="584775"/>
          </a:xfrm>
          <a:prstGeom prst="rect">
            <a:avLst/>
          </a:prstGeom>
          <a:noFill/>
        </p:spPr>
        <p:txBody>
          <a:bodyPr wrap="square" rtlCol="0">
            <a:spAutoFit/>
          </a:bodyPr>
          <a:lstStyle/>
          <a:p>
            <a:pPr algn="ctr"/>
            <a:r>
              <a:rPr lang="en-GB" sz="3200" b="1" dirty="0"/>
              <a:t>Processing for PFC determination</a:t>
            </a:r>
          </a:p>
        </p:txBody>
      </p:sp>
      <p:pic>
        <p:nvPicPr>
          <p:cNvPr id="198" name="Google Shape;233;p28"/>
          <p:cNvPicPr preferRelativeResize="0"/>
          <p:nvPr/>
        </p:nvPicPr>
        <p:blipFill>
          <a:blip r:embed="rId26">
            <a:alphaModFix/>
          </a:blip>
          <a:stretch>
            <a:fillRect/>
          </a:stretch>
        </p:blipFill>
        <p:spPr>
          <a:xfrm>
            <a:off x="26582652" y="28670699"/>
            <a:ext cx="2490109" cy="2759473"/>
          </a:xfrm>
          <a:prstGeom prst="rect">
            <a:avLst/>
          </a:prstGeom>
          <a:noFill/>
          <a:ln>
            <a:noFill/>
          </a:ln>
        </p:spPr>
      </p:pic>
      <p:pic>
        <p:nvPicPr>
          <p:cNvPr id="43" name="Image 42">
            <a:extLst>
              <a:ext uri="{FF2B5EF4-FFF2-40B4-BE49-F238E27FC236}">
                <a16:creationId xmlns:a16="http://schemas.microsoft.com/office/drawing/2014/main" id="{0611D7B8-16F5-4118-A4AF-9F6B20FD8E6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6466848" y="31350086"/>
            <a:ext cx="2613799" cy="2896543"/>
          </a:xfrm>
          <a:prstGeom prst="rect">
            <a:avLst/>
          </a:prstGeom>
        </p:spPr>
      </p:pic>
      <p:sp>
        <p:nvSpPr>
          <p:cNvPr id="192" name="Rectangle 191">
            <a:extLst>
              <a:ext uri="{FF2B5EF4-FFF2-40B4-BE49-F238E27FC236}">
                <a16:creationId xmlns:a16="http://schemas.microsoft.com/office/drawing/2014/main" id="{D80861F6-A829-407B-979A-7E4A901603A0}"/>
              </a:ext>
            </a:extLst>
          </p:cNvPr>
          <p:cNvSpPr/>
          <p:nvPr/>
        </p:nvSpPr>
        <p:spPr>
          <a:xfrm>
            <a:off x="22674180" y="39095838"/>
            <a:ext cx="7541904" cy="923330"/>
          </a:xfrm>
          <a:prstGeom prst="rect">
            <a:avLst/>
          </a:prstGeom>
        </p:spPr>
        <p:txBody>
          <a:bodyPr wrap="square">
            <a:spAutoFit/>
          </a:bodyPr>
          <a:lstStyle/>
          <a:p>
            <a:r>
              <a:rPr lang="en-GB" dirty="0"/>
              <a:t>4) </a:t>
            </a:r>
            <a:r>
              <a:rPr lang="en-GB" dirty="0" err="1"/>
              <a:t>Andrieu</a:t>
            </a:r>
            <a:r>
              <a:rPr lang="en-GB" baseline="30000" dirty="0"/>
              <a:t> </a:t>
            </a:r>
            <a:r>
              <a:rPr lang="en-GB" dirty="0"/>
              <a:t>M.H. et al. NOV’AEE </a:t>
            </a:r>
            <a:r>
              <a:rPr lang="en-GB" dirty="0" err="1"/>
              <a:t>Numéro</a:t>
            </a:r>
            <a:r>
              <a:rPr lang="en-GB" dirty="0"/>
              <a:t> </a:t>
            </a:r>
            <a:r>
              <a:rPr lang="en-GB" dirty="0" err="1"/>
              <a:t>Régulier</a:t>
            </a:r>
            <a:r>
              <a:rPr lang="en-GB" dirty="0"/>
              <a:t> #05.juin 2022</a:t>
            </a:r>
          </a:p>
          <a:p>
            <a:r>
              <a:rPr lang="en-GB" dirty="0"/>
              <a:t>5) Sénécaut N. Ph D. thesis </a:t>
            </a:r>
            <a:r>
              <a:rPr lang="en-GB" dirty="0" err="1"/>
              <a:t>manuscritpt</a:t>
            </a:r>
            <a:r>
              <a:rPr lang="en-GB" dirty="0"/>
              <a:t>; </a:t>
            </a:r>
            <a:r>
              <a:rPr lang="en-GB" dirty="0" err="1"/>
              <a:t>Université</a:t>
            </a:r>
            <a:r>
              <a:rPr lang="en-GB" dirty="0"/>
              <a:t> Paris </a:t>
            </a:r>
            <a:r>
              <a:rPr lang="en-GB" dirty="0" err="1"/>
              <a:t>Cité</a:t>
            </a:r>
            <a:r>
              <a:rPr lang="en-GB" dirty="0"/>
              <a:t>: 22 </a:t>
            </a:r>
            <a:r>
              <a:rPr lang="en-GB" dirty="0" err="1"/>
              <a:t>juin</a:t>
            </a:r>
            <a:r>
              <a:rPr lang="en-GB" dirty="0"/>
              <a:t> 2022 </a:t>
            </a:r>
          </a:p>
          <a:p>
            <a:r>
              <a:rPr lang="en-GB" dirty="0"/>
              <a:t>6) </a:t>
            </a:r>
            <a:r>
              <a:rPr lang="en-GB" dirty="0" err="1"/>
              <a:t>Belouah</a:t>
            </a:r>
            <a:r>
              <a:rPr lang="en-GB" dirty="0"/>
              <a:t>, I. et al.  </a:t>
            </a:r>
            <a:r>
              <a:rPr lang="en-GB" i="1" dirty="0"/>
              <a:t>Data in brief</a:t>
            </a:r>
            <a:r>
              <a:rPr lang="en-GB" dirty="0"/>
              <a:t> </a:t>
            </a:r>
            <a:r>
              <a:rPr lang="en-GB" b="1" dirty="0"/>
              <a:t>2020</a:t>
            </a:r>
            <a:r>
              <a:rPr lang="en-GB" dirty="0"/>
              <a:t>, </a:t>
            </a:r>
            <a:r>
              <a:rPr lang="en-GB" i="1" dirty="0"/>
              <a:t>28</a:t>
            </a:r>
            <a:r>
              <a:rPr lang="en-GB" dirty="0"/>
              <a:t>, 105015</a:t>
            </a:r>
          </a:p>
        </p:txBody>
      </p:sp>
      <p:sp>
        <p:nvSpPr>
          <p:cNvPr id="199" name="ZoneTexte 198">
            <a:extLst>
              <a:ext uri="{FF2B5EF4-FFF2-40B4-BE49-F238E27FC236}">
                <a16:creationId xmlns:a16="http://schemas.microsoft.com/office/drawing/2014/main" id="{AF880AB3-1428-42EF-B41F-370D564CD388}"/>
              </a:ext>
            </a:extLst>
          </p:cNvPr>
          <p:cNvSpPr txBox="1"/>
          <p:nvPr/>
        </p:nvSpPr>
        <p:spPr>
          <a:xfrm>
            <a:off x="15074686" y="27018570"/>
            <a:ext cx="15114397" cy="1015663"/>
          </a:xfrm>
          <a:prstGeom prst="rect">
            <a:avLst/>
          </a:prstGeom>
          <a:noFill/>
        </p:spPr>
        <p:txBody>
          <a:bodyPr wrap="square" rtlCol="0">
            <a:spAutoFit/>
          </a:bodyPr>
          <a:lstStyle/>
          <a:p>
            <a:pPr algn="ctr"/>
            <a:r>
              <a:rPr lang="en-GB" sz="6000" b="1" dirty="0"/>
              <a:t>Results</a:t>
            </a:r>
          </a:p>
        </p:txBody>
      </p:sp>
      <p:sp>
        <p:nvSpPr>
          <p:cNvPr id="200" name="ZoneTexte 199">
            <a:extLst>
              <a:ext uri="{FF2B5EF4-FFF2-40B4-BE49-F238E27FC236}">
                <a16:creationId xmlns:a16="http://schemas.microsoft.com/office/drawing/2014/main" id="{5BC92564-958C-440F-AD77-B871B7884BC7}"/>
              </a:ext>
            </a:extLst>
          </p:cNvPr>
          <p:cNvSpPr txBox="1"/>
          <p:nvPr/>
        </p:nvSpPr>
        <p:spPr>
          <a:xfrm>
            <a:off x="15114425" y="34404209"/>
            <a:ext cx="15114397" cy="1015663"/>
          </a:xfrm>
          <a:prstGeom prst="rect">
            <a:avLst/>
          </a:prstGeom>
          <a:noFill/>
        </p:spPr>
        <p:txBody>
          <a:bodyPr wrap="square" rtlCol="0">
            <a:spAutoFit/>
          </a:bodyPr>
          <a:lstStyle/>
          <a:p>
            <a:pPr algn="ctr"/>
            <a:r>
              <a:rPr lang="en-GB" sz="6000" b="1" dirty="0"/>
              <a:t>Conclusions</a:t>
            </a:r>
          </a:p>
        </p:txBody>
      </p:sp>
      <p:sp>
        <p:nvSpPr>
          <p:cNvPr id="59" name="ZoneTexte 58">
            <a:extLst>
              <a:ext uri="{FF2B5EF4-FFF2-40B4-BE49-F238E27FC236}">
                <a16:creationId xmlns:a16="http://schemas.microsoft.com/office/drawing/2014/main" id="{063D59D6-B7CA-412C-B3FF-5C2B7436550C}"/>
              </a:ext>
            </a:extLst>
          </p:cNvPr>
          <p:cNvSpPr txBox="1"/>
          <p:nvPr/>
        </p:nvSpPr>
        <p:spPr>
          <a:xfrm>
            <a:off x="15089025" y="35299253"/>
            <a:ext cx="7585297" cy="3477875"/>
          </a:xfrm>
          <a:prstGeom prst="rect">
            <a:avLst/>
          </a:prstGeom>
          <a:noFill/>
        </p:spPr>
        <p:txBody>
          <a:bodyPr wrap="square" rtlCol="0">
            <a:spAutoFit/>
          </a:bodyPr>
          <a:lstStyle/>
          <a:p>
            <a:pPr marL="285750" indent="-285750">
              <a:buFont typeface="Wingdings" panose="05000000000000000000" pitchFamily="2" charset="2"/>
              <a:buChar char="è"/>
            </a:pPr>
            <a:r>
              <a:rPr lang="en-GB" sz="2200" dirty="0"/>
              <a:t>Low </a:t>
            </a:r>
            <a:r>
              <a:rPr lang="en-GB" sz="2200" baseline="30000" dirty="0"/>
              <a:t>15</a:t>
            </a:r>
            <a:r>
              <a:rPr lang="en-GB" sz="2200" dirty="0"/>
              <a:t>N labelling (&lt;6%) is compatible with standard LC-MS acquisition with low loss of efficiency for peptides/proteins characterisation.</a:t>
            </a:r>
          </a:p>
          <a:p>
            <a:pPr marL="285750" indent="-285750">
              <a:buFont typeface="Wingdings" panose="05000000000000000000" pitchFamily="2" charset="2"/>
              <a:buChar char="è"/>
            </a:pPr>
            <a:r>
              <a:rPr lang="en-GB" sz="2200" dirty="0"/>
              <a:t>Variations of the isotopic pattern provide relevant information for differential proteins quantitation</a:t>
            </a:r>
          </a:p>
          <a:p>
            <a:pPr marL="285750" indent="-285750">
              <a:buFont typeface="Wingdings" panose="05000000000000000000" pitchFamily="2" charset="2"/>
              <a:buChar char="è"/>
            </a:pPr>
            <a:r>
              <a:rPr lang="en-GB" sz="2200" dirty="0"/>
              <a:t>Kinetic constants for proteins synthesis and degradation could be determine with such approach</a:t>
            </a:r>
          </a:p>
          <a:p>
            <a:pPr marL="285750" indent="-285750">
              <a:buFont typeface="Wingdings" panose="05000000000000000000" pitchFamily="2" charset="2"/>
              <a:buChar char="è"/>
            </a:pPr>
            <a:r>
              <a:rPr lang="en-GB" sz="2200" dirty="0"/>
              <a:t>Collected data could be used directly for both LPF and FCP determination</a:t>
            </a:r>
          </a:p>
          <a:p>
            <a:pPr marL="285750" indent="-285750">
              <a:buFont typeface="Wingdings" panose="05000000000000000000" pitchFamily="2" charset="2"/>
              <a:buChar char="è"/>
            </a:pPr>
            <a:endParaRPr lang="en-GB" sz="2200" dirty="0"/>
          </a:p>
        </p:txBody>
      </p:sp>
      <p:sp>
        <p:nvSpPr>
          <p:cNvPr id="201" name="ZoneTexte 200">
            <a:extLst>
              <a:ext uri="{FF2B5EF4-FFF2-40B4-BE49-F238E27FC236}">
                <a16:creationId xmlns:a16="http://schemas.microsoft.com/office/drawing/2014/main" id="{35E6B5C8-882E-41A4-B581-5924056C276D}"/>
              </a:ext>
            </a:extLst>
          </p:cNvPr>
          <p:cNvSpPr txBox="1"/>
          <p:nvPr/>
        </p:nvSpPr>
        <p:spPr>
          <a:xfrm>
            <a:off x="22665891" y="35287320"/>
            <a:ext cx="7585297" cy="2800767"/>
          </a:xfrm>
          <a:prstGeom prst="rect">
            <a:avLst/>
          </a:prstGeom>
          <a:noFill/>
        </p:spPr>
        <p:txBody>
          <a:bodyPr wrap="square" rtlCol="0">
            <a:spAutoFit/>
          </a:bodyPr>
          <a:lstStyle/>
          <a:p>
            <a:pPr marL="285750" indent="-285750">
              <a:buFont typeface="Wingdings" panose="05000000000000000000" pitchFamily="2" charset="2"/>
              <a:buChar char="è"/>
            </a:pPr>
            <a:r>
              <a:rPr lang="en-GB" sz="2200" dirty="0"/>
              <a:t>Some improvement are required especially for data acquisition to improve:</a:t>
            </a:r>
          </a:p>
          <a:p>
            <a:pPr marL="742950" lvl="1" indent="-285750">
              <a:buFontTx/>
              <a:buChar char="-"/>
            </a:pPr>
            <a:r>
              <a:rPr lang="en-GB" sz="2200" dirty="0"/>
              <a:t>Signal stability and reproducibility</a:t>
            </a:r>
          </a:p>
          <a:p>
            <a:pPr marL="742950" lvl="1" indent="-285750">
              <a:buFontTx/>
              <a:buChar char="-"/>
            </a:pPr>
            <a:r>
              <a:rPr lang="en-GB" sz="2200" dirty="0"/>
              <a:t>Peptide separation (HPLC and/or ionic mobility)</a:t>
            </a:r>
          </a:p>
          <a:p>
            <a:pPr marL="285750" indent="-285750">
              <a:buFont typeface="Wingdings" panose="05000000000000000000" pitchFamily="2" charset="2"/>
              <a:buChar char="è"/>
            </a:pPr>
            <a:r>
              <a:rPr lang="en-GB" sz="2200" dirty="0"/>
              <a:t> To develop some scoring scheme able to:</a:t>
            </a:r>
          </a:p>
          <a:p>
            <a:pPr marL="742950" lvl="1" indent="-285750">
              <a:buFontTx/>
              <a:buChar char="-"/>
            </a:pPr>
            <a:r>
              <a:rPr lang="en-GB" sz="2200" dirty="0"/>
              <a:t>Strengthen the robustness of the LPF </a:t>
            </a:r>
          </a:p>
          <a:p>
            <a:pPr marL="742950" lvl="1" indent="-285750">
              <a:buFontTx/>
              <a:buChar char="-"/>
            </a:pPr>
            <a:r>
              <a:rPr lang="en-GB" sz="2200" dirty="0"/>
              <a:t>Validate/invalidate the final </a:t>
            </a:r>
            <a:r>
              <a:rPr lang="en-GB" sz="2200" dirty="0" err="1"/>
              <a:t>Kd</a:t>
            </a:r>
            <a:r>
              <a:rPr lang="en-GB" sz="2200" dirty="0"/>
              <a:t>/Ks calculation</a:t>
            </a:r>
          </a:p>
          <a:p>
            <a:pPr marL="285750" indent="-285750">
              <a:buFont typeface="Wingdings" panose="05000000000000000000" pitchFamily="2" charset="2"/>
              <a:buChar char="è"/>
            </a:pPr>
            <a:endParaRPr lang="en-GB" sz="2200" dirty="0"/>
          </a:p>
        </p:txBody>
      </p:sp>
      <p:grpSp>
        <p:nvGrpSpPr>
          <p:cNvPr id="107" name="Groupe 106">
            <a:extLst>
              <a:ext uri="{FF2B5EF4-FFF2-40B4-BE49-F238E27FC236}">
                <a16:creationId xmlns:a16="http://schemas.microsoft.com/office/drawing/2014/main" id="{CC192D8A-F7CD-48A4-97D0-639D8DFD8B71}"/>
              </a:ext>
            </a:extLst>
          </p:cNvPr>
          <p:cNvGrpSpPr/>
          <p:nvPr/>
        </p:nvGrpSpPr>
        <p:grpSpPr>
          <a:xfrm>
            <a:off x="15354498" y="23140292"/>
            <a:ext cx="14350885" cy="4075537"/>
            <a:chOff x="15358463" y="27373501"/>
            <a:chExt cx="14350885" cy="4075537"/>
          </a:xfrm>
        </p:grpSpPr>
        <p:grpSp>
          <p:nvGrpSpPr>
            <p:cNvPr id="2" name="Groupe 1">
              <a:extLst>
                <a:ext uri="{FF2B5EF4-FFF2-40B4-BE49-F238E27FC236}">
                  <a16:creationId xmlns:a16="http://schemas.microsoft.com/office/drawing/2014/main" id="{B9A077B1-D1D6-4902-8203-202ADEA434DE}"/>
                </a:ext>
              </a:extLst>
            </p:cNvPr>
            <p:cNvGrpSpPr/>
            <p:nvPr/>
          </p:nvGrpSpPr>
          <p:grpSpPr>
            <a:xfrm>
              <a:off x="15358463" y="27373501"/>
              <a:ext cx="14350885" cy="3824068"/>
              <a:chOff x="15353355" y="25722801"/>
              <a:chExt cx="14350885" cy="3824068"/>
            </a:xfrm>
          </p:grpSpPr>
          <p:pic>
            <p:nvPicPr>
              <p:cNvPr id="187" name="Google Shape;200;p26"/>
              <p:cNvPicPr preferRelativeResize="0"/>
              <p:nvPr/>
            </p:nvPicPr>
            <p:blipFill rotWithShape="1">
              <a:blip r:embed="rId28">
                <a:alphaModFix/>
              </a:blip>
              <a:srcRect b="32708"/>
              <a:stretch/>
            </p:blipFill>
            <p:spPr>
              <a:xfrm>
                <a:off x="15353355" y="25722801"/>
                <a:ext cx="14350885" cy="3824068"/>
              </a:xfrm>
              <a:prstGeom prst="rect">
                <a:avLst/>
              </a:prstGeom>
              <a:noFill/>
              <a:ln>
                <a:noFill/>
              </a:ln>
            </p:spPr>
          </p:pic>
          <p:sp>
            <p:nvSpPr>
              <p:cNvPr id="6" name="ZoneTexte 5"/>
              <p:cNvSpPr txBox="1"/>
              <p:nvPr/>
            </p:nvSpPr>
            <p:spPr>
              <a:xfrm>
                <a:off x="18320194" y="27365699"/>
                <a:ext cx="1059270" cy="523220"/>
              </a:xfrm>
              <a:prstGeom prst="rect">
                <a:avLst/>
              </a:prstGeom>
              <a:solidFill>
                <a:schemeClr val="bg1"/>
              </a:solidFill>
            </p:spPr>
            <p:txBody>
              <a:bodyPr wrap="square" rtlCol="0">
                <a:spAutoFit/>
              </a:bodyPr>
              <a:lstStyle/>
              <a:p>
                <a:pPr algn="ctr"/>
                <a:r>
                  <a:rPr lang="en-GB" sz="1400" dirty="0"/>
                  <a:t>XICs database</a:t>
                </a:r>
              </a:p>
            </p:txBody>
          </p:sp>
          <p:sp>
            <p:nvSpPr>
              <p:cNvPr id="9" name="Rectangle 8"/>
              <p:cNvSpPr/>
              <p:nvPr/>
            </p:nvSpPr>
            <p:spPr>
              <a:xfrm>
                <a:off x="20663384" y="26105082"/>
                <a:ext cx="1289812" cy="5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XICs related to </a:t>
                </a:r>
                <a:r>
                  <a:rPr lang="en-GB" sz="1200" dirty="0" err="1">
                    <a:solidFill>
                      <a:schemeClr val="tx1"/>
                    </a:solidFill>
                  </a:rPr>
                  <a:t>isotopolog</a:t>
                </a:r>
                <a:r>
                  <a:rPr lang="en-GB" sz="1200" dirty="0">
                    <a:solidFill>
                      <a:schemeClr val="tx1"/>
                    </a:solidFill>
                  </a:rPr>
                  <a:t> 0</a:t>
                </a:r>
              </a:p>
            </p:txBody>
          </p:sp>
          <p:sp>
            <p:nvSpPr>
              <p:cNvPr id="189" name="Rectangle 188"/>
              <p:cNvSpPr/>
              <p:nvPr/>
            </p:nvSpPr>
            <p:spPr>
              <a:xfrm>
                <a:off x="20663384" y="27036949"/>
                <a:ext cx="1289812" cy="5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XICs related to      </a:t>
                </a:r>
                <a:r>
                  <a:rPr lang="en-GB" sz="1200" dirty="0" err="1">
                    <a:solidFill>
                      <a:schemeClr val="tx1"/>
                    </a:solidFill>
                  </a:rPr>
                  <a:t>isotopolog</a:t>
                </a:r>
                <a:r>
                  <a:rPr lang="en-GB" sz="1200" dirty="0">
                    <a:solidFill>
                      <a:schemeClr val="tx1"/>
                    </a:solidFill>
                  </a:rPr>
                  <a:t> 1</a:t>
                </a:r>
              </a:p>
            </p:txBody>
          </p:sp>
          <p:sp>
            <p:nvSpPr>
              <p:cNvPr id="190" name="Rectangle 189"/>
              <p:cNvSpPr/>
              <p:nvPr/>
            </p:nvSpPr>
            <p:spPr>
              <a:xfrm>
                <a:off x="20663384" y="28725721"/>
                <a:ext cx="1289812" cy="5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XICs related to </a:t>
                </a:r>
                <a:r>
                  <a:rPr lang="en-GB" sz="1200" dirty="0" err="1">
                    <a:solidFill>
                      <a:schemeClr val="tx1"/>
                    </a:solidFill>
                  </a:rPr>
                  <a:t>isotopolog</a:t>
                </a:r>
                <a:r>
                  <a:rPr lang="en-GB" sz="1200" dirty="0">
                    <a:solidFill>
                      <a:schemeClr val="tx1"/>
                    </a:solidFill>
                  </a:rPr>
                  <a:t> 6</a:t>
                </a:r>
              </a:p>
            </p:txBody>
          </p:sp>
          <p:sp>
            <p:nvSpPr>
              <p:cNvPr id="17" name="Ellipse 16"/>
              <p:cNvSpPr/>
              <p:nvPr/>
            </p:nvSpPr>
            <p:spPr>
              <a:xfrm>
                <a:off x="22420219" y="26256065"/>
                <a:ext cx="282018"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M</a:t>
                </a:r>
              </a:p>
            </p:txBody>
          </p:sp>
          <p:sp>
            <p:nvSpPr>
              <p:cNvPr id="193" name="Ellipse 192"/>
              <p:cNvSpPr/>
              <p:nvPr/>
            </p:nvSpPr>
            <p:spPr>
              <a:xfrm>
                <a:off x="22420219" y="28855512"/>
                <a:ext cx="282018"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M</a:t>
                </a:r>
              </a:p>
            </p:txBody>
          </p:sp>
          <p:sp>
            <p:nvSpPr>
              <p:cNvPr id="194" name="Ellipse 193"/>
              <p:cNvSpPr/>
              <p:nvPr/>
            </p:nvSpPr>
            <p:spPr>
              <a:xfrm>
                <a:off x="22420219" y="27205679"/>
                <a:ext cx="282018"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M</a:t>
                </a:r>
              </a:p>
            </p:txBody>
          </p:sp>
        </p:grpSp>
        <p:sp>
          <p:nvSpPr>
            <p:cNvPr id="46" name="Rectangle 45">
              <a:extLst>
                <a:ext uri="{FF2B5EF4-FFF2-40B4-BE49-F238E27FC236}">
                  <a16:creationId xmlns:a16="http://schemas.microsoft.com/office/drawing/2014/main" id="{0A913039-F1B3-47A9-849B-EC173F85D482}"/>
                </a:ext>
              </a:extLst>
            </p:cNvPr>
            <p:cNvSpPr/>
            <p:nvPr/>
          </p:nvSpPr>
          <p:spPr>
            <a:xfrm>
              <a:off x="15854708" y="30951121"/>
              <a:ext cx="2896150" cy="391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Ellipse 71">
              <a:extLst>
                <a:ext uri="{FF2B5EF4-FFF2-40B4-BE49-F238E27FC236}">
                  <a16:creationId xmlns:a16="http://schemas.microsoft.com/office/drawing/2014/main" id="{8FE1C85C-3009-4772-9E71-0FFA8204E631}"/>
                </a:ext>
              </a:extLst>
            </p:cNvPr>
            <p:cNvSpPr/>
            <p:nvPr/>
          </p:nvSpPr>
          <p:spPr>
            <a:xfrm>
              <a:off x="23737181" y="29929370"/>
              <a:ext cx="503516" cy="4143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t>
              </a:r>
            </a:p>
          </p:txBody>
        </p:sp>
        <p:sp>
          <p:nvSpPr>
            <p:cNvPr id="202" name="Ellipse 201">
              <a:extLst>
                <a:ext uri="{FF2B5EF4-FFF2-40B4-BE49-F238E27FC236}">
                  <a16:creationId xmlns:a16="http://schemas.microsoft.com/office/drawing/2014/main" id="{4B937546-E87F-4446-AA95-8C23D0A68DAD}"/>
                </a:ext>
              </a:extLst>
            </p:cNvPr>
            <p:cNvSpPr/>
            <p:nvPr/>
          </p:nvSpPr>
          <p:spPr>
            <a:xfrm>
              <a:off x="23710523" y="30461031"/>
              <a:ext cx="503516" cy="4143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t>
              </a:r>
            </a:p>
          </p:txBody>
        </p:sp>
        <p:sp>
          <p:nvSpPr>
            <p:cNvPr id="203" name="Ellipse 202">
              <a:extLst>
                <a:ext uri="{FF2B5EF4-FFF2-40B4-BE49-F238E27FC236}">
                  <a16:creationId xmlns:a16="http://schemas.microsoft.com/office/drawing/2014/main" id="{A815BCCF-462A-4583-849F-24CF86D32045}"/>
                </a:ext>
              </a:extLst>
            </p:cNvPr>
            <p:cNvSpPr/>
            <p:nvPr/>
          </p:nvSpPr>
          <p:spPr>
            <a:xfrm>
              <a:off x="23706471" y="31034657"/>
              <a:ext cx="503516" cy="4143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Symbol" panose="05050102010706020507" pitchFamily="18" charset="2"/>
                </a:rPr>
                <a:t>S</a:t>
              </a:r>
            </a:p>
          </p:txBody>
        </p:sp>
        <p:sp>
          <p:nvSpPr>
            <p:cNvPr id="74" name="ZoneTexte 73">
              <a:extLst>
                <a:ext uri="{FF2B5EF4-FFF2-40B4-BE49-F238E27FC236}">
                  <a16:creationId xmlns:a16="http://schemas.microsoft.com/office/drawing/2014/main" id="{7FA1DE7A-94AE-40DC-AA8D-76ADE159EF8F}"/>
                </a:ext>
              </a:extLst>
            </p:cNvPr>
            <p:cNvSpPr txBox="1"/>
            <p:nvPr/>
          </p:nvSpPr>
          <p:spPr>
            <a:xfrm>
              <a:off x="24430849" y="29954976"/>
              <a:ext cx="1998624" cy="369332"/>
            </a:xfrm>
            <a:prstGeom prst="rect">
              <a:avLst/>
            </a:prstGeom>
            <a:noFill/>
          </p:spPr>
          <p:txBody>
            <a:bodyPr wrap="none" rtlCol="0">
              <a:spAutoFit/>
            </a:bodyPr>
            <a:lstStyle/>
            <a:p>
              <a:r>
                <a:rPr lang="en-GB" dirty="0" err="1"/>
                <a:t>Isotopologs</a:t>
              </a:r>
              <a:r>
                <a:rPr lang="en-GB" dirty="0"/>
                <a:t> </a:t>
              </a:r>
              <a:r>
                <a:rPr lang="en-GB" dirty="0" err="1"/>
                <a:t>spliting</a:t>
              </a:r>
              <a:endParaRPr lang="en-GB" dirty="0"/>
            </a:p>
          </p:txBody>
        </p:sp>
        <p:sp>
          <p:nvSpPr>
            <p:cNvPr id="204" name="ZoneTexte 203">
              <a:extLst>
                <a:ext uri="{FF2B5EF4-FFF2-40B4-BE49-F238E27FC236}">
                  <a16:creationId xmlns:a16="http://schemas.microsoft.com/office/drawing/2014/main" id="{302CA062-624A-4573-B0E1-2842B952FBEB}"/>
                </a:ext>
              </a:extLst>
            </p:cNvPr>
            <p:cNvSpPr txBox="1"/>
            <p:nvPr/>
          </p:nvSpPr>
          <p:spPr>
            <a:xfrm>
              <a:off x="24473811" y="30472414"/>
              <a:ext cx="2692853" cy="369332"/>
            </a:xfrm>
            <a:prstGeom prst="rect">
              <a:avLst/>
            </a:prstGeom>
            <a:noFill/>
          </p:spPr>
          <p:txBody>
            <a:bodyPr wrap="none" rtlCol="0">
              <a:spAutoFit/>
            </a:bodyPr>
            <a:lstStyle/>
            <a:p>
              <a:r>
                <a:rPr lang="en-GB" dirty="0"/>
                <a:t>Missing value replacement</a:t>
              </a:r>
            </a:p>
          </p:txBody>
        </p:sp>
        <p:sp>
          <p:nvSpPr>
            <p:cNvPr id="205" name="ZoneTexte 204">
              <a:extLst>
                <a:ext uri="{FF2B5EF4-FFF2-40B4-BE49-F238E27FC236}">
                  <a16:creationId xmlns:a16="http://schemas.microsoft.com/office/drawing/2014/main" id="{A4B1081E-B268-48E7-B108-DB25514A1A17}"/>
                </a:ext>
              </a:extLst>
            </p:cNvPr>
            <p:cNvSpPr txBox="1"/>
            <p:nvPr/>
          </p:nvSpPr>
          <p:spPr>
            <a:xfrm>
              <a:off x="24407635" y="31026926"/>
              <a:ext cx="3154069" cy="369332"/>
            </a:xfrm>
            <a:prstGeom prst="rect">
              <a:avLst/>
            </a:prstGeom>
            <a:noFill/>
          </p:spPr>
          <p:txBody>
            <a:bodyPr wrap="none" rtlCol="0">
              <a:spAutoFit/>
            </a:bodyPr>
            <a:lstStyle/>
            <a:p>
              <a:r>
                <a:rPr lang="en-GB" dirty="0" err="1"/>
                <a:t>Isotopolog</a:t>
              </a:r>
              <a:r>
                <a:rPr lang="en-GB" dirty="0"/>
                <a:t> intensity summation</a:t>
              </a:r>
            </a:p>
          </p:txBody>
        </p:sp>
      </p:grpSp>
      <p:sp>
        <p:nvSpPr>
          <p:cNvPr id="186" name="ZoneTexte 185">
            <a:extLst>
              <a:ext uri="{FF2B5EF4-FFF2-40B4-BE49-F238E27FC236}">
                <a16:creationId xmlns:a16="http://schemas.microsoft.com/office/drawing/2014/main" id="{712154D1-77A4-4C01-A666-842A0DF6AE1A}"/>
              </a:ext>
            </a:extLst>
          </p:cNvPr>
          <p:cNvSpPr txBox="1"/>
          <p:nvPr/>
        </p:nvSpPr>
        <p:spPr>
          <a:xfrm>
            <a:off x="23429245" y="23010955"/>
            <a:ext cx="6831236" cy="1569660"/>
          </a:xfrm>
          <a:prstGeom prst="rect">
            <a:avLst/>
          </a:prstGeom>
          <a:noFill/>
        </p:spPr>
        <p:txBody>
          <a:bodyPr wrap="square" rtlCol="0">
            <a:spAutoFit/>
          </a:bodyPr>
          <a:lstStyle/>
          <a:p>
            <a:r>
              <a:rPr lang="en-GB" sz="2400" b="1" u="sng" dirty="0"/>
              <a:t>Major modification of the MCQR package:</a:t>
            </a:r>
          </a:p>
          <a:p>
            <a:pPr marL="342900" indent="-342900">
              <a:buFont typeface="Wingdings"/>
              <a:buChar char="à"/>
            </a:pPr>
            <a:r>
              <a:rPr lang="en-GB" dirty="0">
                <a:sym typeface="Wingdings" panose="05000000000000000000" pitchFamily="2" charset="2"/>
              </a:rPr>
              <a:t>Using the whole  isotopic cluster (I0 to I6) instead of the most intense one</a:t>
            </a:r>
          </a:p>
          <a:p>
            <a:pPr marL="342900" indent="-342900">
              <a:buFont typeface="Wingdings"/>
              <a:buChar char="à"/>
            </a:pPr>
            <a:r>
              <a:rPr lang="en-GB" dirty="0">
                <a:sym typeface="Wingdings" panose="05000000000000000000" pitchFamily="2" charset="2"/>
              </a:rPr>
              <a:t> Missing values handled at the sample level instead at the project level</a:t>
            </a:r>
            <a:endParaRPr lang="en-GB" dirty="0"/>
          </a:p>
        </p:txBody>
      </p:sp>
      <p:sp>
        <p:nvSpPr>
          <p:cNvPr id="108" name="ZoneTexte 107">
            <a:extLst>
              <a:ext uri="{FF2B5EF4-FFF2-40B4-BE49-F238E27FC236}">
                <a16:creationId xmlns:a16="http://schemas.microsoft.com/office/drawing/2014/main" id="{577E5E79-85B2-457D-91E6-BDE77054EAD7}"/>
              </a:ext>
            </a:extLst>
          </p:cNvPr>
          <p:cNvSpPr txBox="1"/>
          <p:nvPr/>
        </p:nvSpPr>
        <p:spPr>
          <a:xfrm>
            <a:off x="15102082" y="27945391"/>
            <a:ext cx="4802263" cy="646331"/>
          </a:xfrm>
          <a:prstGeom prst="rect">
            <a:avLst/>
          </a:prstGeom>
          <a:noFill/>
        </p:spPr>
        <p:txBody>
          <a:bodyPr wrap="square" rtlCol="0">
            <a:spAutoFit/>
          </a:bodyPr>
          <a:lstStyle/>
          <a:p>
            <a:pPr algn="ctr"/>
            <a:r>
              <a:rPr lang="en-GB" dirty="0"/>
              <a:t>Evolution of the peptide </a:t>
            </a:r>
            <a:r>
              <a:rPr lang="en-GB" baseline="30000" dirty="0"/>
              <a:t>15</a:t>
            </a:r>
            <a:r>
              <a:rPr lang="en-GB" dirty="0"/>
              <a:t>N rate (in %) during the different  labelling times (from t0 to t11 days)</a:t>
            </a:r>
          </a:p>
        </p:txBody>
      </p:sp>
      <p:graphicFrame>
        <p:nvGraphicFramePr>
          <p:cNvPr id="233" name="Graphique 232">
            <a:extLst>
              <a:ext uri="{FF2B5EF4-FFF2-40B4-BE49-F238E27FC236}">
                <a16:creationId xmlns:a16="http://schemas.microsoft.com/office/drawing/2014/main" id="{CF0DBC1C-3957-4E39-BB6A-7658441F3F15}"/>
              </a:ext>
            </a:extLst>
          </p:cNvPr>
          <p:cNvGraphicFramePr>
            <a:graphicFrameLocks/>
          </p:cNvGraphicFramePr>
          <p:nvPr>
            <p:extLst>
              <p:ext uri="{D42A27DB-BD31-4B8C-83A1-F6EECF244321}">
                <p14:modId xmlns:p14="http://schemas.microsoft.com/office/powerpoint/2010/main" val="1869010522"/>
              </p:ext>
            </p:extLst>
          </p:nvPr>
        </p:nvGraphicFramePr>
        <p:xfrm>
          <a:off x="15089025" y="31779109"/>
          <a:ext cx="4818548" cy="2473625"/>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234" name="Graphique 233">
            <a:extLst>
              <a:ext uri="{FF2B5EF4-FFF2-40B4-BE49-F238E27FC236}">
                <a16:creationId xmlns:a16="http://schemas.microsoft.com/office/drawing/2014/main" id="{C8592BE1-5725-4D6F-90CA-DFCD1C38EA0B}"/>
              </a:ext>
            </a:extLst>
          </p:cNvPr>
          <p:cNvGraphicFramePr>
            <a:graphicFrameLocks/>
          </p:cNvGraphicFramePr>
          <p:nvPr>
            <p:extLst>
              <p:ext uri="{D42A27DB-BD31-4B8C-83A1-F6EECF244321}">
                <p14:modId xmlns:p14="http://schemas.microsoft.com/office/powerpoint/2010/main" val="864408372"/>
              </p:ext>
            </p:extLst>
          </p:nvPr>
        </p:nvGraphicFramePr>
        <p:xfrm>
          <a:off x="15335573" y="28718645"/>
          <a:ext cx="4572000" cy="2473625"/>
        </p:xfrm>
        <a:graphic>
          <a:graphicData uri="http://schemas.openxmlformats.org/drawingml/2006/chart">
            <c:chart xmlns:c="http://schemas.openxmlformats.org/drawingml/2006/chart" xmlns:r="http://schemas.openxmlformats.org/officeDocument/2006/relationships" r:id="rId30"/>
          </a:graphicData>
        </a:graphic>
      </p:graphicFrame>
      <p:sp>
        <p:nvSpPr>
          <p:cNvPr id="235" name="ZoneTexte 234">
            <a:extLst>
              <a:ext uri="{FF2B5EF4-FFF2-40B4-BE49-F238E27FC236}">
                <a16:creationId xmlns:a16="http://schemas.microsoft.com/office/drawing/2014/main" id="{68F321AE-CBCE-4B55-B818-473C4E09A941}"/>
              </a:ext>
            </a:extLst>
          </p:cNvPr>
          <p:cNvSpPr txBox="1"/>
          <p:nvPr/>
        </p:nvSpPr>
        <p:spPr>
          <a:xfrm>
            <a:off x="15102082" y="31147526"/>
            <a:ext cx="4805491" cy="646331"/>
          </a:xfrm>
          <a:prstGeom prst="rect">
            <a:avLst/>
          </a:prstGeom>
          <a:noFill/>
        </p:spPr>
        <p:txBody>
          <a:bodyPr wrap="square" rtlCol="0">
            <a:spAutoFit/>
          </a:bodyPr>
          <a:lstStyle/>
          <a:p>
            <a:pPr algn="ctr"/>
            <a:r>
              <a:rPr lang="en-GB" dirty="0"/>
              <a:t>Evolution of the unlabelled protein fraction during the labelling times (from t0 to t11 days)</a:t>
            </a:r>
          </a:p>
        </p:txBody>
      </p:sp>
      <p:sp>
        <p:nvSpPr>
          <p:cNvPr id="120" name="ZoneTexte 119">
            <a:extLst>
              <a:ext uri="{FF2B5EF4-FFF2-40B4-BE49-F238E27FC236}">
                <a16:creationId xmlns:a16="http://schemas.microsoft.com/office/drawing/2014/main" id="{1704211A-67AC-4DD3-8C8F-200A1A4782FC}"/>
              </a:ext>
            </a:extLst>
          </p:cNvPr>
          <p:cNvSpPr txBox="1"/>
          <p:nvPr/>
        </p:nvSpPr>
        <p:spPr>
          <a:xfrm>
            <a:off x="21361463" y="31275728"/>
            <a:ext cx="3054362" cy="369332"/>
          </a:xfrm>
          <a:prstGeom prst="rect">
            <a:avLst/>
          </a:prstGeom>
          <a:noFill/>
        </p:spPr>
        <p:txBody>
          <a:bodyPr wrap="none" rtlCol="0">
            <a:spAutoFit/>
          </a:bodyPr>
          <a:lstStyle/>
          <a:p>
            <a:r>
              <a:rPr lang="en-GB" dirty="0"/>
              <a:t>K</a:t>
            </a:r>
            <a:r>
              <a:rPr lang="en-GB" baseline="-25000" dirty="0"/>
              <a:t>D</a:t>
            </a:r>
            <a:r>
              <a:rPr lang="en-GB" dirty="0"/>
              <a:t> distribution (1455 proteins)</a:t>
            </a:r>
          </a:p>
        </p:txBody>
      </p:sp>
      <p:sp>
        <p:nvSpPr>
          <p:cNvPr id="121" name="ZoneTexte 120">
            <a:extLst>
              <a:ext uri="{FF2B5EF4-FFF2-40B4-BE49-F238E27FC236}">
                <a16:creationId xmlns:a16="http://schemas.microsoft.com/office/drawing/2014/main" id="{20ED218C-DB53-4B6B-A644-1BE34543DAF5}"/>
              </a:ext>
            </a:extLst>
          </p:cNvPr>
          <p:cNvSpPr txBox="1"/>
          <p:nvPr/>
        </p:nvSpPr>
        <p:spPr>
          <a:xfrm>
            <a:off x="20100978" y="27924831"/>
            <a:ext cx="10076397" cy="923330"/>
          </a:xfrm>
          <a:prstGeom prst="rect">
            <a:avLst/>
          </a:prstGeom>
          <a:noFill/>
        </p:spPr>
        <p:txBody>
          <a:bodyPr wrap="square" rtlCol="0">
            <a:spAutoFit/>
          </a:bodyPr>
          <a:lstStyle/>
          <a:p>
            <a:r>
              <a:rPr lang="en-GB" dirty="0" err="1"/>
              <a:t>Kd</a:t>
            </a:r>
            <a:r>
              <a:rPr lang="en-GB" dirty="0"/>
              <a:t> are calculated using the equation proposed by li et al. (3) for the proteins with a FCP range in between </a:t>
            </a:r>
            <a:r>
              <a:rPr lang="en-GB" dirty="0">
                <a:ea typeface="Calibri"/>
                <a:cs typeface="Calibri"/>
                <a:sym typeface="Calibri"/>
              </a:rPr>
              <a:t>]-0.449, 0.449[across the labelling process. </a:t>
            </a:r>
            <a:r>
              <a:rPr lang="en-GB" dirty="0">
                <a:cs typeface="Calibri"/>
                <a:sym typeface="Calibri"/>
              </a:rPr>
              <a:t>For the calculation, </a:t>
            </a:r>
            <a:r>
              <a:rPr lang="en-GB" dirty="0" err="1">
                <a:cs typeface="Calibri"/>
                <a:sym typeface="Calibri"/>
              </a:rPr>
              <a:t>Kd</a:t>
            </a:r>
            <a:r>
              <a:rPr lang="en-GB" dirty="0">
                <a:cs typeface="Calibri"/>
                <a:sym typeface="Calibri"/>
              </a:rPr>
              <a:t> is defined as 1 since no significant differences could be associated to this range.</a:t>
            </a:r>
            <a:endParaRPr lang="en-GB" dirty="0"/>
          </a:p>
        </p:txBody>
      </p:sp>
      <p:sp>
        <p:nvSpPr>
          <p:cNvPr id="124" name="ZoneTexte 123">
            <a:extLst>
              <a:ext uri="{FF2B5EF4-FFF2-40B4-BE49-F238E27FC236}">
                <a16:creationId xmlns:a16="http://schemas.microsoft.com/office/drawing/2014/main" id="{AF30B8E6-1B62-41A7-9BAB-5E1FE1D7AF84}"/>
              </a:ext>
            </a:extLst>
          </p:cNvPr>
          <p:cNvSpPr txBox="1"/>
          <p:nvPr/>
        </p:nvSpPr>
        <p:spPr>
          <a:xfrm>
            <a:off x="-44397" y="37055570"/>
            <a:ext cx="15149774" cy="646331"/>
          </a:xfrm>
          <a:prstGeom prst="rect">
            <a:avLst/>
          </a:prstGeom>
          <a:noFill/>
        </p:spPr>
        <p:txBody>
          <a:bodyPr wrap="square" rtlCol="0">
            <a:spAutoFit/>
          </a:bodyPr>
          <a:lstStyle/>
          <a:p>
            <a:pPr algn="ctr"/>
            <a:r>
              <a:rPr lang="en-GB" dirty="0"/>
              <a:t>Since all fruits are collected at 12 days (at the same developmental stage), we do not expect any difference in protein amount. </a:t>
            </a:r>
          </a:p>
          <a:p>
            <a:pPr algn="ctr"/>
            <a:r>
              <a:rPr lang="en-GB" dirty="0"/>
              <a:t>In such condition, which is equivalent to a « stationary phase  » the PFC must be identical whatever the labelling time and then, </a:t>
            </a:r>
            <a:r>
              <a:rPr lang="en-GB" dirty="0" err="1"/>
              <a:t>Kd</a:t>
            </a:r>
            <a:r>
              <a:rPr lang="en-GB" dirty="0"/>
              <a:t> = Ks. </a:t>
            </a:r>
          </a:p>
        </p:txBody>
      </p:sp>
      <p:sp>
        <p:nvSpPr>
          <p:cNvPr id="246" name="ZoneTexte 245">
            <a:extLst>
              <a:ext uri="{FF2B5EF4-FFF2-40B4-BE49-F238E27FC236}">
                <a16:creationId xmlns:a16="http://schemas.microsoft.com/office/drawing/2014/main" id="{96FB20DD-2283-456F-886E-5AF945368DEA}"/>
              </a:ext>
            </a:extLst>
          </p:cNvPr>
          <p:cNvSpPr txBox="1"/>
          <p:nvPr/>
        </p:nvSpPr>
        <p:spPr>
          <a:xfrm>
            <a:off x="20106783" y="28946248"/>
            <a:ext cx="6536975" cy="2585323"/>
          </a:xfrm>
          <a:prstGeom prst="rect">
            <a:avLst/>
          </a:prstGeom>
          <a:noFill/>
        </p:spPr>
        <p:txBody>
          <a:bodyPr wrap="square" rtlCol="0">
            <a:spAutoFit/>
          </a:bodyPr>
          <a:lstStyle/>
          <a:p>
            <a:r>
              <a:rPr lang="en-GB" dirty="0"/>
              <a:t>The </a:t>
            </a:r>
            <a:r>
              <a:rPr lang="en-GB" dirty="0" err="1"/>
              <a:t>Kd</a:t>
            </a:r>
            <a:r>
              <a:rPr lang="en-GB" dirty="0"/>
              <a:t> could also be plotted as a function of the labelling time (graph on the right). Since  FCP =1, the slope is equal to the </a:t>
            </a:r>
            <a:r>
              <a:rPr lang="en-GB" dirty="0" err="1"/>
              <a:t>Kd</a:t>
            </a:r>
            <a:r>
              <a:rPr lang="en-GB" dirty="0"/>
              <a:t>. </a:t>
            </a:r>
          </a:p>
          <a:p>
            <a:r>
              <a:rPr lang="en-GB" dirty="0"/>
              <a:t>A validation of the </a:t>
            </a:r>
            <a:r>
              <a:rPr lang="en-GB" dirty="0" err="1"/>
              <a:t>Kd</a:t>
            </a:r>
            <a:r>
              <a:rPr lang="en-GB" dirty="0"/>
              <a:t> is based to a comparison of the</a:t>
            </a:r>
          </a:p>
          <a:p>
            <a:r>
              <a:rPr lang="en-GB" dirty="0"/>
              <a:t>linear regression slope (</a:t>
            </a:r>
            <a:r>
              <a:rPr lang="en-GB" dirty="0" err="1"/>
              <a:t>Kd</a:t>
            </a:r>
            <a:r>
              <a:rPr lang="en-GB" dirty="0"/>
              <a:t>) to the  linear model passing through 0 (best correlation hypothesis).</a:t>
            </a:r>
          </a:p>
          <a:p>
            <a:r>
              <a:rPr lang="en-GB" dirty="0"/>
              <a:t>As an example, protein Solyc01g005240 with a </a:t>
            </a:r>
            <a:r>
              <a:rPr lang="en-GB" dirty="0" err="1"/>
              <a:t>Kd</a:t>
            </a:r>
            <a:r>
              <a:rPr lang="en-GB" dirty="0"/>
              <a:t> = 0.0473 day</a:t>
            </a:r>
            <a:r>
              <a:rPr lang="en-GB" baseline="30000" dirty="0"/>
              <a:t>-1</a:t>
            </a:r>
            <a:r>
              <a:rPr lang="en-GB" dirty="0"/>
              <a:t> whereas protein Solyc01g049650 with a </a:t>
            </a:r>
            <a:r>
              <a:rPr lang="en-GB" dirty="0" err="1"/>
              <a:t>Kd</a:t>
            </a:r>
            <a:r>
              <a:rPr lang="en-GB" dirty="0"/>
              <a:t> = 0.0344 day</a:t>
            </a:r>
            <a:r>
              <a:rPr lang="en-GB" baseline="30000" dirty="0"/>
              <a:t>-1</a:t>
            </a:r>
            <a:r>
              <a:rPr lang="en-GB" dirty="0"/>
              <a:t> is not retained due to the strong divergence between the 2 models.</a:t>
            </a:r>
          </a:p>
          <a:p>
            <a:endParaRPr lang="en-GB" dirty="0"/>
          </a:p>
        </p:txBody>
      </p:sp>
      <p:grpSp>
        <p:nvGrpSpPr>
          <p:cNvPr id="132" name="Groupe 131">
            <a:extLst>
              <a:ext uri="{FF2B5EF4-FFF2-40B4-BE49-F238E27FC236}">
                <a16:creationId xmlns:a16="http://schemas.microsoft.com/office/drawing/2014/main" id="{FADEBCA6-15B3-4D3A-89FC-663773B993EA}"/>
              </a:ext>
            </a:extLst>
          </p:cNvPr>
          <p:cNvGrpSpPr/>
          <p:nvPr/>
        </p:nvGrpSpPr>
        <p:grpSpPr>
          <a:xfrm>
            <a:off x="6059558" y="17629313"/>
            <a:ext cx="7560678" cy="2341381"/>
            <a:chOff x="6092581" y="19938813"/>
            <a:chExt cx="7560678" cy="2341381"/>
          </a:xfrm>
        </p:grpSpPr>
        <p:sp>
          <p:nvSpPr>
            <p:cNvPr id="31" name="ZoneTexte 30">
              <a:extLst>
                <a:ext uri="{FF2B5EF4-FFF2-40B4-BE49-F238E27FC236}">
                  <a16:creationId xmlns:a16="http://schemas.microsoft.com/office/drawing/2014/main" id="{7FD9D88E-033B-4567-9464-4706269684E7}"/>
                </a:ext>
              </a:extLst>
            </p:cNvPr>
            <p:cNvSpPr txBox="1"/>
            <p:nvPr/>
          </p:nvSpPr>
          <p:spPr>
            <a:xfrm>
              <a:off x="6324746" y="19938813"/>
              <a:ext cx="7142149" cy="584775"/>
            </a:xfrm>
            <a:prstGeom prst="rect">
              <a:avLst/>
            </a:prstGeom>
            <a:solidFill>
              <a:schemeClr val="bg1"/>
            </a:solidFill>
          </p:spPr>
          <p:txBody>
            <a:bodyPr wrap="square" rtlCol="0">
              <a:spAutoFit/>
            </a:bodyPr>
            <a:lstStyle/>
            <a:p>
              <a:pPr algn="ctr"/>
              <a:r>
                <a:rPr lang="en-GB" sz="3200" b="1" dirty="0"/>
                <a:t>Tomato developmental stages</a:t>
              </a:r>
            </a:p>
          </p:txBody>
        </p:sp>
        <p:sp>
          <p:nvSpPr>
            <p:cNvPr id="32" name="ZoneTexte 31">
              <a:extLst>
                <a:ext uri="{FF2B5EF4-FFF2-40B4-BE49-F238E27FC236}">
                  <a16:creationId xmlns:a16="http://schemas.microsoft.com/office/drawing/2014/main" id="{BDA2EE7D-6AB3-4F50-86F2-33AE8DD4C845}"/>
                </a:ext>
              </a:extLst>
            </p:cNvPr>
            <p:cNvSpPr txBox="1"/>
            <p:nvPr/>
          </p:nvSpPr>
          <p:spPr>
            <a:xfrm>
              <a:off x="6092581" y="21837829"/>
              <a:ext cx="2164359" cy="369332"/>
            </a:xfrm>
            <a:prstGeom prst="rect">
              <a:avLst/>
            </a:prstGeom>
            <a:solidFill>
              <a:schemeClr val="bg1"/>
            </a:solidFill>
          </p:spPr>
          <p:txBody>
            <a:bodyPr wrap="square" rtlCol="0">
              <a:spAutoFit/>
            </a:bodyPr>
            <a:lstStyle/>
            <a:p>
              <a:pPr algn="ctr"/>
              <a:r>
                <a:rPr lang="en-GB" dirty="0"/>
                <a:t>Cellular division</a:t>
              </a:r>
            </a:p>
          </p:txBody>
        </p:sp>
        <p:sp>
          <p:nvSpPr>
            <p:cNvPr id="33" name="ZoneTexte 32">
              <a:extLst>
                <a:ext uri="{FF2B5EF4-FFF2-40B4-BE49-F238E27FC236}">
                  <a16:creationId xmlns:a16="http://schemas.microsoft.com/office/drawing/2014/main" id="{60AC340C-D1F7-45A8-B427-BF023FE73854}"/>
                </a:ext>
              </a:extLst>
            </p:cNvPr>
            <p:cNvSpPr txBox="1"/>
            <p:nvPr/>
          </p:nvSpPr>
          <p:spPr>
            <a:xfrm>
              <a:off x="8064133" y="21910862"/>
              <a:ext cx="1979467" cy="369332"/>
            </a:xfrm>
            <a:prstGeom prst="rect">
              <a:avLst/>
            </a:prstGeom>
            <a:solidFill>
              <a:schemeClr val="bg1"/>
            </a:solidFill>
          </p:spPr>
          <p:txBody>
            <a:bodyPr wrap="square" rtlCol="0">
              <a:spAutoFit/>
            </a:bodyPr>
            <a:lstStyle/>
            <a:p>
              <a:pPr algn="ctr"/>
              <a:r>
                <a:rPr lang="en-GB" dirty="0"/>
                <a:t>Cellular expansion</a:t>
              </a:r>
            </a:p>
          </p:txBody>
        </p:sp>
        <p:sp>
          <p:nvSpPr>
            <p:cNvPr id="34" name="ZoneTexte 33">
              <a:extLst>
                <a:ext uri="{FF2B5EF4-FFF2-40B4-BE49-F238E27FC236}">
                  <a16:creationId xmlns:a16="http://schemas.microsoft.com/office/drawing/2014/main" id="{2784FDEC-BC5E-4612-9A1D-121F438FB253}"/>
                </a:ext>
              </a:extLst>
            </p:cNvPr>
            <p:cNvSpPr txBox="1"/>
            <p:nvPr/>
          </p:nvSpPr>
          <p:spPr>
            <a:xfrm>
              <a:off x="10152066" y="21848786"/>
              <a:ext cx="1327849" cy="369332"/>
            </a:xfrm>
            <a:prstGeom prst="rect">
              <a:avLst/>
            </a:prstGeom>
            <a:solidFill>
              <a:schemeClr val="bg1"/>
            </a:solidFill>
          </p:spPr>
          <p:txBody>
            <a:bodyPr wrap="square" rtlCol="0">
              <a:spAutoFit/>
            </a:bodyPr>
            <a:lstStyle/>
            <a:p>
              <a:pPr algn="ctr"/>
              <a:r>
                <a:rPr lang="en-GB" dirty="0"/>
                <a:t>Maturation</a:t>
              </a:r>
            </a:p>
          </p:txBody>
        </p:sp>
        <p:sp>
          <p:nvSpPr>
            <p:cNvPr id="35" name="ZoneTexte 34">
              <a:extLst>
                <a:ext uri="{FF2B5EF4-FFF2-40B4-BE49-F238E27FC236}">
                  <a16:creationId xmlns:a16="http://schemas.microsoft.com/office/drawing/2014/main" id="{E39C00A9-81F9-41E3-A13E-77094B0EEC40}"/>
                </a:ext>
              </a:extLst>
            </p:cNvPr>
            <p:cNvSpPr txBox="1"/>
            <p:nvPr/>
          </p:nvSpPr>
          <p:spPr>
            <a:xfrm>
              <a:off x="11403489" y="21824153"/>
              <a:ext cx="2164359" cy="369332"/>
            </a:xfrm>
            <a:prstGeom prst="rect">
              <a:avLst/>
            </a:prstGeom>
            <a:solidFill>
              <a:schemeClr val="bg1"/>
            </a:solidFill>
          </p:spPr>
          <p:txBody>
            <a:bodyPr wrap="square" rtlCol="0">
              <a:spAutoFit/>
            </a:bodyPr>
            <a:lstStyle/>
            <a:p>
              <a:pPr algn="ctr"/>
              <a:r>
                <a:rPr lang="en-GB" dirty="0"/>
                <a:t>Ripening</a:t>
              </a:r>
            </a:p>
          </p:txBody>
        </p:sp>
        <p:cxnSp>
          <p:nvCxnSpPr>
            <p:cNvPr id="37" name="Connecteur droit avec flèche 36">
              <a:extLst>
                <a:ext uri="{FF2B5EF4-FFF2-40B4-BE49-F238E27FC236}">
                  <a16:creationId xmlns:a16="http://schemas.microsoft.com/office/drawing/2014/main" id="{CB6DD9AF-7DE3-49B4-9ECA-DA9057DC21A7}"/>
                </a:ext>
              </a:extLst>
            </p:cNvPr>
            <p:cNvCxnSpPr>
              <a:cxnSpLocks/>
            </p:cNvCxnSpPr>
            <p:nvPr/>
          </p:nvCxnSpPr>
          <p:spPr>
            <a:xfrm>
              <a:off x="6537482" y="21841283"/>
              <a:ext cx="90262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F968A633-D340-4859-B51D-3D96627DCFE6}"/>
                </a:ext>
              </a:extLst>
            </p:cNvPr>
            <p:cNvCxnSpPr>
              <a:cxnSpLocks/>
            </p:cNvCxnSpPr>
            <p:nvPr/>
          </p:nvCxnSpPr>
          <p:spPr>
            <a:xfrm>
              <a:off x="7428483" y="22265915"/>
              <a:ext cx="3169266"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7AC67B49-C2AB-4E11-921F-CB962513E552}"/>
                </a:ext>
              </a:extLst>
            </p:cNvPr>
            <p:cNvCxnSpPr>
              <a:cxnSpLocks/>
            </p:cNvCxnSpPr>
            <p:nvPr/>
          </p:nvCxnSpPr>
          <p:spPr>
            <a:xfrm>
              <a:off x="10152066" y="21856421"/>
              <a:ext cx="1327849" cy="1413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CDD04F70-A7C9-43BF-8AA0-42268C69B4A3}"/>
                </a:ext>
              </a:extLst>
            </p:cNvPr>
            <p:cNvCxnSpPr>
              <a:cxnSpLocks/>
            </p:cNvCxnSpPr>
            <p:nvPr/>
          </p:nvCxnSpPr>
          <p:spPr>
            <a:xfrm>
              <a:off x="11479915" y="21876881"/>
              <a:ext cx="2011509" cy="556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DBB3CD15-1212-4A9B-B97A-6EB2FD741C88}"/>
                </a:ext>
              </a:extLst>
            </p:cNvPr>
            <p:cNvPicPr>
              <a:picLocks noChangeAspect="1"/>
            </p:cNvPicPr>
            <p:nvPr/>
          </p:nvPicPr>
          <p:blipFill rotWithShape="1">
            <a:blip r:embed="rId31"/>
            <a:srcRect l="19737" t="83" r="-1550" b="44926"/>
            <a:stretch/>
          </p:blipFill>
          <p:spPr>
            <a:xfrm>
              <a:off x="6349275" y="20461807"/>
              <a:ext cx="7303984" cy="1238363"/>
            </a:xfrm>
            <a:prstGeom prst="rect">
              <a:avLst/>
            </a:prstGeom>
          </p:spPr>
        </p:pic>
      </p:grpSp>
      <p:pic>
        <p:nvPicPr>
          <p:cNvPr id="253" name="Image 252">
            <a:extLst>
              <a:ext uri="{FF2B5EF4-FFF2-40B4-BE49-F238E27FC236}">
                <a16:creationId xmlns:a16="http://schemas.microsoft.com/office/drawing/2014/main" id="{617AF412-DAEC-464F-9F36-994EEC22E1F1}"/>
              </a:ext>
            </a:extLst>
          </p:cNvPr>
          <p:cNvPicPr/>
          <p:nvPr/>
        </p:nvPicPr>
        <p:blipFill>
          <a:blip r:embed="rId32"/>
          <a:stretch/>
        </p:blipFill>
        <p:spPr>
          <a:xfrm>
            <a:off x="5338235" y="41441325"/>
            <a:ext cx="5699111" cy="1200348"/>
          </a:xfrm>
          <a:prstGeom prst="rect">
            <a:avLst/>
          </a:prstGeom>
          <a:ln>
            <a:noFill/>
          </a:ln>
        </p:spPr>
      </p:pic>
      <p:pic>
        <p:nvPicPr>
          <p:cNvPr id="254" name="Image 253">
            <a:extLst>
              <a:ext uri="{FF2B5EF4-FFF2-40B4-BE49-F238E27FC236}">
                <a16:creationId xmlns:a16="http://schemas.microsoft.com/office/drawing/2014/main" id="{B25CBBAC-D8DC-4017-8947-69B6C821D03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6600188" y="40562002"/>
            <a:ext cx="2206957" cy="2206957"/>
          </a:xfrm>
          <a:prstGeom prst="rect">
            <a:avLst/>
          </a:prstGeom>
        </p:spPr>
      </p:pic>
      <p:pic>
        <p:nvPicPr>
          <p:cNvPr id="255" name="Image 254">
            <a:extLst>
              <a:ext uri="{FF2B5EF4-FFF2-40B4-BE49-F238E27FC236}">
                <a16:creationId xmlns:a16="http://schemas.microsoft.com/office/drawing/2014/main" id="{F9055F8B-649D-474C-ACB8-3F6AFF033CD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0146802" y="40379605"/>
            <a:ext cx="5910878" cy="3482043"/>
          </a:xfrm>
          <a:prstGeom prst="rect">
            <a:avLst/>
          </a:prstGeom>
        </p:spPr>
      </p:pic>
      <p:pic>
        <p:nvPicPr>
          <p:cNvPr id="256" name="Graphique 255">
            <a:extLst>
              <a:ext uri="{FF2B5EF4-FFF2-40B4-BE49-F238E27FC236}">
                <a16:creationId xmlns:a16="http://schemas.microsoft.com/office/drawing/2014/main" id="{952B54A8-786C-434F-9269-420CB2ADC4E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1601620" y="40031261"/>
            <a:ext cx="3241914" cy="4465277"/>
          </a:xfrm>
          <a:prstGeom prst="rect">
            <a:avLst/>
          </a:prstGeom>
        </p:spPr>
      </p:pic>
      <p:pic>
        <p:nvPicPr>
          <p:cNvPr id="257" name="Image 256">
            <a:extLst>
              <a:ext uri="{FF2B5EF4-FFF2-40B4-BE49-F238E27FC236}">
                <a16:creationId xmlns:a16="http://schemas.microsoft.com/office/drawing/2014/main" id="{9E27FF10-00B3-41E5-8FC3-47D9890EC117}"/>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692" y="40878713"/>
            <a:ext cx="4748981" cy="1876497"/>
          </a:xfrm>
          <a:prstGeom prst="rect">
            <a:avLst/>
          </a:prstGeom>
        </p:spPr>
      </p:pic>
      <p:pic>
        <p:nvPicPr>
          <p:cNvPr id="258" name="Image 257">
            <a:extLst>
              <a:ext uri="{FF2B5EF4-FFF2-40B4-BE49-F238E27FC236}">
                <a16:creationId xmlns:a16="http://schemas.microsoft.com/office/drawing/2014/main" id="{117C5692-2509-4A90-AA29-57575FDBD1E8}"/>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6516755" y="40465755"/>
            <a:ext cx="3748766" cy="2174284"/>
          </a:xfrm>
          <a:prstGeom prst="rect">
            <a:avLst/>
          </a:prstGeom>
        </p:spPr>
      </p:pic>
    </p:spTree>
    <p:extLst>
      <p:ext uri="{BB962C8B-B14F-4D97-AF65-F5344CB8AC3E}">
        <p14:creationId xmlns:p14="http://schemas.microsoft.com/office/powerpoint/2010/main" val="371564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1132</TotalTime>
  <Words>1977</Words>
  <Application>Microsoft Office PowerPoint</Application>
  <PresentationFormat>Personnalisé</PresentationFormat>
  <Paragraphs>217</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Symbol</vt:lpstr>
      <vt:lpstr>Wingdings</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Willy</dc:creator>
  <cp:lastModifiedBy>Willy</cp:lastModifiedBy>
  <cp:revision>70</cp:revision>
  <cp:lastPrinted>2022-09-01T15:36:00Z</cp:lastPrinted>
  <dcterms:created xsi:type="dcterms:W3CDTF">2022-08-31T06:55:07Z</dcterms:created>
  <dcterms:modified xsi:type="dcterms:W3CDTF">2022-09-01T15:49:52Z</dcterms:modified>
</cp:coreProperties>
</file>