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60" r:id="rId4"/>
    <p:sldId id="279" r:id="rId5"/>
    <p:sldId id="261" r:id="rId6"/>
    <p:sldId id="263" r:id="rId7"/>
    <p:sldId id="262" r:id="rId8"/>
    <p:sldId id="264" r:id="rId9"/>
    <p:sldId id="281" r:id="rId10"/>
    <p:sldId id="288" r:id="rId11"/>
    <p:sldId id="289" r:id="rId12"/>
    <p:sldId id="265" r:id="rId13"/>
    <p:sldId id="287" r:id="rId14"/>
    <p:sldId id="273" r:id="rId15"/>
    <p:sldId id="267" r:id="rId16"/>
    <p:sldId id="275" r:id="rId17"/>
    <p:sldId id="266" r:id="rId18"/>
    <p:sldId id="292" r:id="rId19"/>
    <p:sldId id="293" r:id="rId20"/>
    <p:sldId id="290" r:id="rId21"/>
    <p:sldId id="278" r:id="rId22"/>
    <p:sldId id="282"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98B89-923E-470F-97ED-F2F25C79F85D}" type="doc">
      <dgm:prSet loTypeId="urn:microsoft.com/office/officeart/2005/8/layout/arrow4" loCatId="relationship" qsTypeId="urn:microsoft.com/office/officeart/2005/8/quickstyle/simple1" qsCatId="simple" csTypeId="urn:microsoft.com/office/officeart/2005/8/colors/accent1_3" csCatId="accent1" phldr="1"/>
      <dgm:spPr/>
      <dgm:t>
        <a:bodyPr/>
        <a:lstStyle/>
        <a:p>
          <a:endParaRPr lang="fr-FR"/>
        </a:p>
      </dgm:t>
    </dgm:pt>
    <dgm:pt modelId="{E77B5EFE-4B93-44A2-8F98-EFB43BB8B4D1}">
      <dgm:prSet phldrT="[Texte]"/>
      <dgm:spPr/>
      <dgm:t>
        <a:bodyPr/>
        <a:lstStyle/>
        <a:p>
          <a:r>
            <a:rPr lang="fr-FR" dirty="0" smtClean="0"/>
            <a:t>BF </a:t>
          </a:r>
          <a:r>
            <a:rPr lang="fr-FR" b="1" dirty="0" err="1" smtClean="0"/>
            <a:t>increases</a:t>
          </a:r>
          <a:r>
            <a:rPr lang="fr-FR" dirty="0" smtClean="0"/>
            <a:t> </a:t>
          </a:r>
          <a:r>
            <a:rPr lang="fr-FR" dirty="0" err="1" smtClean="0"/>
            <a:t>with</a:t>
          </a:r>
          <a:r>
            <a:rPr lang="fr-FR" dirty="0" smtClean="0"/>
            <a:t> </a:t>
          </a:r>
          <a:r>
            <a:rPr lang="fr-FR" b="1" dirty="0" err="1" smtClean="0"/>
            <a:t>household</a:t>
          </a:r>
          <a:r>
            <a:rPr lang="fr-FR" b="1" dirty="0" smtClean="0"/>
            <a:t> </a:t>
          </a:r>
          <a:r>
            <a:rPr lang="fr-FR" b="1" dirty="0" err="1" smtClean="0"/>
            <a:t>wealth</a:t>
          </a:r>
          <a:endParaRPr lang="fr-FR" b="1" dirty="0"/>
        </a:p>
      </dgm:t>
    </dgm:pt>
    <dgm:pt modelId="{5BCCEE03-22E4-4674-97E8-8A3116DEFFDC}" type="parTrans" cxnId="{DFD740E8-AC90-49E8-99F7-FC3514762037}">
      <dgm:prSet/>
      <dgm:spPr/>
      <dgm:t>
        <a:bodyPr/>
        <a:lstStyle/>
        <a:p>
          <a:endParaRPr lang="fr-FR"/>
        </a:p>
      </dgm:t>
    </dgm:pt>
    <dgm:pt modelId="{085309F5-3BD1-4767-95BC-89962D6804DF}" type="sibTrans" cxnId="{DFD740E8-AC90-49E8-99F7-FC3514762037}">
      <dgm:prSet/>
      <dgm:spPr/>
      <dgm:t>
        <a:bodyPr/>
        <a:lstStyle/>
        <a:p>
          <a:endParaRPr lang="fr-FR"/>
        </a:p>
      </dgm:t>
    </dgm:pt>
    <dgm:pt modelId="{625DFE69-37C1-4B71-8FBF-2A367073B4A6}">
      <dgm:prSet phldrT="[Texte]"/>
      <dgm:spPr/>
      <dgm:t>
        <a:bodyPr/>
        <a:lstStyle/>
        <a:p>
          <a:r>
            <a:rPr lang="fr-FR" dirty="0" smtClean="0"/>
            <a:t>But </a:t>
          </a:r>
          <a:r>
            <a:rPr lang="fr-FR" b="1" dirty="0" err="1" smtClean="0"/>
            <a:t>decreases</a:t>
          </a:r>
          <a:r>
            <a:rPr lang="fr-FR" dirty="0" smtClean="0"/>
            <a:t> </a:t>
          </a:r>
          <a:r>
            <a:rPr lang="fr-FR" dirty="0" err="1" smtClean="0"/>
            <a:t>with</a:t>
          </a:r>
          <a:r>
            <a:rPr lang="fr-FR" dirty="0" smtClean="0"/>
            <a:t> </a:t>
          </a:r>
          <a:r>
            <a:rPr lang="fr-FR" b="1" dirty="0" smtClean="0"/>
            <a:t>national </a:t>
          </a:r>
          <a:r>
            <a:rPr lang="fr-FR" b="1" dirty="0" err="1" smtClean="0"/>
            <a:t>wealth</a:t>
          </a:r>
          <a:endParaRPr lang="fr-FR" b="1" dirty="0"/>
        </a:p>
      </dgm:t>
    </dgm:pt>
    <dgm:pt modelId="{21BC8BE8-EA98-4D9C-9554-495B3029E59B}" type="parTrans" cxnId="{347A3F3B-DA88-4B6F-896B-AFEB259029B9}">
      <dgm:prSet/>
      <dgm:spPr/>
      <dgm:t>
        <a:bodyPr/>
        <a:lstStyle/>
        <a:p>
          <a:endParaRPr lang="fr-FR"/>
        </a:p>
      </dgm:t>
    </dgm:pt>
    <dgm:pt modelId="{5C6905A3-4D94-410A-B747-3BBFB638167D}" type="sibTrans" cxnId="{347A3F3B-DA88-4B6F-896B-AFEB259029B9}">
      <dgm:prSet/>
      <dgm:spPr/>
      <dgm:t>
        <a:bodyPr/>
        <a:lstStyle/>
        <a:p>
          <a:endParaRPr lang="fr-FR"/>
        </a:p>
      </dgm:t>
    </dgm:pt>
    <dgm:pt modelId="{41A21097-581C-4D86-A4E0-1C3302DA25E3}" type="pres">
      <dgm:prSet presAssocID="{6F298B89-923E-470F-97ED-F2F25C79F85D}" presName="compositeShape" presStyleCnt="0">
        <dgm:presLayoutVars>
          <dgm:chMax val="2"/>
          <dgm:dir/>
          <dgm:resizeHandles val="exact"/>
        </dgm:presLayoutVars>
      </dgm:prSet>
      <dgm:spPr/>
      <dgm:t>
        <a:bodyPr/>
        <a:lstStyle/>
        <a:p>
          <a:endParaRPr lang="fr-FR"/>
        </a:p>
      </dgm:t>
    </dgm:pt>
    <dgm:pt modelId="{11D6F607-6921-48FA-A99C-1980C9C3F382}" type="pres">
      <dgm:prSet presAssocID="{E77B5EFE-4B93-44A2-8F98-EFB43BB8B4D1}" presName="upArrow" presStyleLbl="node1" presStyleIdx="0" presStyleCnt="2"/>
      <dgm:spPr/>
    </dgm:pt>
    <dgm:pt modelId="{8E6E048B-96C6-4B03-92B7-06481827752F}" type="pres">
      <dgm:prSet presAssocID="{E77B5EFE-4B93-44A2-8F98-EFB43BB8B4D1}" presName="upArrowText" presStyleLbl="revTx" presStyleIdx="0" presStyleCnt="2">
        <dgm:presLayoutVars>
          <dgm:chMax val="0"/>
          <dgm:bulletEnabled val="1"/>
        </dgm:presLayoutVars>
      </dgm:prSet>
      <dgm:spPr/>
      <dgm:t>
        <a:bodyPr/>
        <a:lstStyle/>
        <a:p>
          <a:endParaRPr lang="fr-FR"/>
        </a:p>
      </dgm:t>
    </dgm:pt>
    <dgm:pt modelId="{0DA0182B-B04C-44EF-8F46-63B289DF2058}" type="pres">
      <dgm:prSet presAssocID="{625DFE69-37C1-4B71-8FBF-2A367073B4A6}" presName="downArrow" presStyleLbl="node1" presStyleIdx="1" presStyleCnt="2"/>
      <dgm:spPr/>
    </dgm:pt>
    <dgm:pt modelId="{FE4794AA-92AA-447B-A487-3BD090F62155}" type="pres">
      <dgm:prSet presAssocID="{625DFE69-37C1-4B71-8FBF-2A367073B4A6}" presName="downArrowText" presStyleLbl="revTx" presStyleIdx="1" presStyleCnt="2">
        <dgm:presLayoutVars>
          <dgm:chMax val="0"/>
          <dgm:bulletEnabled val="1"/>
        </dgm:presLayoutVars>
      </dgm:prSet>
      <dgm:spPr/>
      <dgm:t>
        <a:bodyPr/>
        <a:lstStyle/>
        <a:p>
          <a:endParaRPr lang="fr-FR"/>
        </a:p>
      </dgm:t>
    </dgm:pt>
  </dgm:ptLst>
  <dgm:cxnLst>
    <dgm:cxn modelId="{DFD740E8-AC90-49E8-99F7-FC3514762037}" srcId="{6F298B89-923E-470F-97ED-F2F25C79F85D}" destId="{E77B5EFE-4B93-44A2-8F98-EFB43BB8B4D1}" srcOrd="0" destOrd="0" parTransId="{5BCCEE03-22E4-4674-97E8-8A3116DEFFDC}" sibTransId="{085309F5-3BD1-4767-95BC-89962D6804DF}"/>
    <dgm:cxn modelId="{DF2A324B-B2CC-48DB-9887-205025585754}" type="presOf" srcId="{E77B5EFE-4B93-44A2-8F98-EFB43BB8B4D1}" destId="{8E6E048B-96C6-4B03-92B7-06481827752F}" srcOrd="0" destOrd="0" presId="urn:microsoft.com/office/officeart/2005/8/layout/arrow4"/>
    <dgm:cxn modelId="{4BBD6EE6-9543-498D-BF78-E6734CE988E6}" type="presOf" srcId="{625DFE69-37C1-4B71-8FBF-2A367073B4A6}" destId="{FE4794AA-92AA-447B-A487-3BD090F62155}" srcOrd="0" destOrd="0" presId="urn:microsoft.com/office/officeart/2005/8/layout/arrow4"/>
    <dgm:cxn modelId="{BD7D97E3-37F1-4282-ADB9-A68D1916ADC9}" type="presOf" srcId="{6F298B89-923E-470F-97ED-F2F25C79F85D}" destId="{41A21097-581C-4D86-A4E0-1C3302DA25E3}" srcOrd="0" destOrd="0" presId="urn:microsoft.com/office/officeart/2005/8/layout/arrow4"/>
    <dgm:cxn modelId="{347A3F3B-DA88-4B6F-896B-AFEB259029B9}" srcId="{6F298B89-923E-470F-97ED-F2F25C79F85D}" destId="{625DFE69-37C1-4B71-8FBF-2A367073B4A6}" srcOrd="1" destOrd="0" parTransId="{21BC8BE8-EA98-4D9C-9554-495B3029E59B}" sibTransId="{5C6905A3-4D94-410A-B747-3BBFB638167D}"/>
    <dgm:cxn modelId="{A1486977-0971-45B7-B76E-8AFB548AA4C0}" type="presParOf" srcId="{41A21097-581C-4D86-A4E0-1C3302DA25E3}" destId="{11D6F607-6921-48FA-A99C-1980C9C3F382}" srcOrd="0" destOrd="0" presId="urn:microsoft.com/office/officeart/2005/8/layout/arrow4"/>
    <dgm:cxn modelId="{08748F55-1E32-4D50-A2B6-9A0115C7E23F}" type="presParOf" srcId="{41A21097-581C-4D86-A4E0-1C3302DA25E3}" destId="{8E6E048B-96C6-4B03-92B7-06481827752F}" srcOrd="1" destOrd="0" presId="urn:microsoft.com/office/officeart/2005/8/layout/arrow4"/>
    <dgm:cxn modelId="{71166EB1-B67A-4DD6-9D6E-1E8244E46DA1}" type="presParOf" srcId="{41A21097-581C-4D86-A4E0-1C3302DA25E3}" destId="{0DA0182B-B04C-44EF-8F46-63B289DF2058}" srcOrd="2" destOrd="0" presId="urn:microsoft.com/office/officeart/2005/8/layout/arrow4"/>
    <dgm:cxn modelId="{60244341-F04F-43A7-A83D-CA2277BA3949}" type="presParOf" srcId="{41A21097-581C-4D86-A4E0-1C3302DA25E3}" destId="{FE4794AA-92AA-447B-A487-3BD090F6215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680AC3-1ABA-4A6C-9FEA-70A1DF98062E}" type="doc">
      <dgm:prSet loTypeId="urn:microsoft.com/office/officeart/2005/8/layout/radial2" loCatId="relationship" qsTypeId="urn:microsoft.com/office/officeart/2005/8/quickstyle/simple1" qsCatId="simple" csTypeId="urn:microsoft.com/office/officeart/2005/8/colors/accent1_5" csCatId="accent1" phldr="1"/>
      <dgm:spPr/>
      <dgm:t>
        <a:bodyPr/>
        <a:lstStyle/>
        <a:p>
          <a:endParaRPr lang="fr-FR"/>
        </a:p>
      </dgm:t>
    </dgm:pt>
    <dgm:pt modelId="{AB3C4212-4A3D-4255-85A1-982FEDADF196}">
      <dgm:prSet phldrT="[Texte]"/>
      <dgm:spPr/>
      <dgm:t>
        <a:bodyPr/>
        <a:lstStyle/>
        <a:p>
          <a:r>
            <a:rPr lang="fr-FR" b="1" dirty="0" err="1" smtClean="0"/>
            <a:t>Household</a:t>
          </a:r>
          <a:r>
            <a:rPr lang="fr-FR" b="1" dirty="0" smtClean="0"/>
            <a:t> </a:t>
          </a:r>
          <a:r>
            <a:rPr lang="fr-FR" b="1" dirty="0" err="1" smtClean="0"/>
            <a:t>wealth</a:t>
          </a:r>
          <a:endParaRPr lang="fr-FR" b="1" dirty="0"/>
        </a:p>
      </dgm:t>
    </dgm:pt>
    <dgm:pt modelId="{1A8D95ED-F4F5-4FC3-90A4-25364324889B}" type="parTrans" cxnId="{2300D4CE-451D-4788-A0D7-DBEC635B5278}">
      <dgm:prSet/>
      <dgm:spPr/>
      <dgm:t>
        <a:bodyPr/>
        <a:lstStyle/>
        <a:p>
          <a:endParaRPr lang="fr-FR"/>
        </a:p>
      </dgm:t>
    </dgm:pt>
    <dgm:pt modelId="{BC49D36B-A744-43AD-89F5-780B0D0BFC0E}" type="sibTrans" cxnId="{2300D4CE-451D-4788-A0D7-DBEC635B5278}">
      <dgm:prSet/>
      <dgm:spPr/>
      <dgm:t>
        <a:bodyPr/>
        <a:lstStyle/>
        <a:p>
          <a:endParaRPr lang="fr-FR"/>
        </a:p>
      </dgm:t>
    </dgm:pt>
    <dgm:pt modelId="{6043D524-67B0-4FE6-BEE9-CF77A8ACFD6F}">
      <dgm:prSet phldrT="[Texte]"/>
      <dgm:spPr/>
      <dgm:t>
        <a:bodyPr/>
        <a:lstStyle/>
        <a:p>
          <a:r>
            <a:rPr lang="fr-FR" b="1" dirty="0" smtClean="0"/>
            <a:t>National </a:t>
          </a:r>
          <a:r>
            <a:rPr lang="fr-FR" b="1" dirty="0" err="1" smtClean="0"/>
            <a:t>wealth</a:t>
          </a:r>
          <a:endParaRPr lang="fr-FR" b="1" dirty="0"/>
        </a:p>
      </dgm:t>
    </dgm:pt>
    <dgm:pt modelId="{8983190F-95AD-465C-B01C-41029007CBE4}" type="sibTrans" cxnId="{737F2997-CD21-4D98-B5BC-021AE086BE9D}">
      <dgm:prSet/>
      <dgm:spPr/>
      <dgm:t>
        <a:bodyPr/>
        <a:lstStyle/>
        <a:p>
          <a:endParaRPr lang="fr-FR"/>
        </a:p>
      </dgm:t>
    </dgm:pt>
    <dgm:pt modelId="{2E03D1D6-2D3C-4E55-95FF-01DD258277D2}" type="parTrans" cxnId="{737F2997-CD21-4D98-B5BC-021AE086BE9D}">
      <dgm:prSet/>
      <dgm:spPr/>
      <dgm:t>
        <a:bodyPr/>
        <a:lstStyle/>
        <a:p>
          <a:endParaRPr lang="fr-FR"/>
        </a:p>
      </dgm:t>
    </dgm:pt>
    <dgm:pt modelId="{51707C58-28E7-46AB-8D0F-50890E71D9EB}" type="pres">
      <dgm:prSet presAssocID="{23680AC3-1ABA-4A6C-9FEA-70A1DF98062E}" presName="composite" presStyleCnt="0">
        <dgm:presLayoutVars>
          <dgm:chMax val="5"/>
          <dgm:dir/>
          <dgm:animLvl val="ctr"/>
          <dgm:resizeHandles val="exact"/>
        </dgm:presLayoutVars>
      </dgm:prSet>
      <dgm:spPr/>
      <dgm:t>
        <a:bodyPr/>
        <a:lstStyle/>
        <a:p>
          <a:endParaRPr lang="fr-FR"/>
        </a:p>
      </dgm:t>
    </dgm:pt>
    <dgm:pt modelId="{2037DB38-8BA9-43CE-9C2E-16147D96E911}" type="pres">
      <dgm:prSet presAssocID="{23680AC3-1ABA-4A6C-9FEA-70A1DF98062E}" presName="cycle" presStyleCnt="0"/>
      <dgm:spPr/>
    </dgm:pt>
    <dgm:pt modelId="{ACBA6D00-B6D5-4397-B73D-F474726310ED}" type="pres">
      <dgm:prSet presAssocID="{23680AC3-1ABA-4A6C-9FEA-70A1DF98062E}" presName="centerShape" presStyleCnt="0"/>
      <dgm:spPr/>
    </dgm:pt>
    <dgm:pt modelId="{D4497318-20EE-45BC-8ED3-E9E404DB8317}" type="pres">
      <dgm:prSet presAssocID="{23680AC3-1ABA-4A6C-9FEA-70A1DF98062E}" presName="connSite" presStyleLbl="node1" presStyleIdx="0" presStyleCnt="3"/>
      <dgm:spPr/>
    </dgm:pt>
    <dgm:pt modelId="{357D9140-FD7C-4CE2-AE44-2C6718F8F985}" type="pres">
      <dgm:prSet presAssocID="{23680AC3-1ABA-4A6C-9FEA-70A1DF98062E}" presName="visible" presStyleLbl="node1" presStyleIdx="0" presStyleCnt="3" custScaleX="92512" custScaleY="73590" custLinFactNeighborX="-20352" custLinFactNeighborY="1404"/>
      <dgm:spPr>
        <a:blipFill dpi="0" rotWithShape="1">
          <a:blip xmlns:r="http://schemas.openxmlformats.org/officeDocument/2006/relationships" r:embed="rId1">
            <a:lum/>
            <a:extLst>
              <a:ext uri="{28A0092B-C50C-407E-A947-70E740481C1C}">
                <a14:useLocalDpi xmlns:a14="http://schemas.microsoft.com/office/drawing/2010/main" val="0"/>
              </a:ext>
            </a:extLst>
          </a:blip>
          <a:srcRect/>
          <a:stretch>
            <a:fillRect l="852" t="9825" r="852" b="9825"/>
          </a:stretch>
        </a:blipFill>
      </dgm:spPr>
      <dgm:t>
        <a:bodyPr/>
        <a:lstStyle/>
        <a:p>
          <a:endParaRPr lang="fr-FR"/>
        </a:p>
      </dgm:t>
    </dgm:pt>
    <dgm:pt modelId="{1E65C625-7D07-48D0-9086-726A0DA4D992}" type="pres">
      <dgm:prSet presAssocID="{1A8D95ED-F4F5-4FC3-90A4-25364324889B}" presName="Name25" presStyleLbl="parChTrans1D1" presStyleIdx="0" presStyleCnt="2"/>
      <dgm:spPr/>
      <dgm:t>
        <a:bodyPr/>
        <a:lstStyle/>
        <a:p>
          <a:endParaRPr lang="fr-FR"/>
        </a:p>
      </dgm:t>
    </dgm:pt>
    <dgm:pt modelId="{47D91930-F872-4AF6-831D-A6DD280749CB}" type="pres">
      <dgm:prSet presAssocID="{AB3C4212-4A3D-4255-85A1-982FEDADF196}" presName="node" presStyleCnt="0"/>
      <dgm:spPr/>
    </dgm:pt>
    <dgm:pt modelId="{0CAFCBE7-ED66-440B-BE7E-113EA6057CAC}" type="pres">
      <dgm:prSet presAssocID="{AB3C4212-4A3D-4255-85A1-982FEDADF196}" presName="parentNode" presStyleLbl="node1" presStyleIdx="1" presStyleCnt="3" custScaleX="159339" custScaleY="152662">
        <dgm:presLayoutVars>
          <dgm:chMax val="1"/>
          <dgm:bulletEnabled val="1"/>
        </dgm:presLayoutVars>
      </dgm:prSet>
      <dgm:spPr/>
      <dgm:t>
        <a:bodyPr/>
        <a:lstStyle/>
        <a:p>
          <a:endParaRPr lang="fr-FR"/>
        </a:p>
      </dgm:t>
    </dgm:pt>
    <dgm:pt modelId="{C86213EC-C7F3-4D04-87A1-3C25F7289C00}" type="pres">
      <dgm:prSet presAssocID="{AB3C4212-4A3D-4255-85A1-982FEDADF196}" presName="childNode" presStyleLbl="revTx" presStyleIdx="0" presStyleCnt="0">
        <dgm:presLayoutVars>
          <dgm:bulletEnabled val="1"/>
        </dgm:presLayoutVars>
      </dgm:prSet>
      <dgm:spPr/>
      <dgm:t>
        <a:bodyPr/>
        <a:lstStyle/>
        <a:p>
          <a:endParaRPr lang="fr-FR"/>
        </a:p>
      </dgm:t>
    </dgm:pt>
    <dgm:pt modelId="{EFDA6360-BE26-453C-A13B-B370EADA7425}" type="pres">
      <dgm:prSet presAssocID="{2E03D1D6-2D3C-4E55-95FF-01DD258277D2}" presName="Name25" presStyleLbl="parChTrans1D1" presStyleIdx="1" presStyleCnt="2"/>
      <dgm:spPr/>
      <dgm:t>
        <a:bodyPr/>
        <a:lstStyle/>
        <a:p>
          <a:endParaRPr lang="fr-FR"/>
        </a:p>
      </dgm:t>
    </dgm:pt>
    <dgm:pt modelId="{F0C18D03-999E-442F-BBA6-34DCD747EE06}" type="pres">
      <dgm:prSet presAssocID="{6043D524-67B0-4FE6-BEE9-CF77A8ACFD6F}" presName="node" presStyleCnt="0"/>
      <dgm:spPr/>
    </dgm:pt>
    <dgm:pt modelId="{05CF6953-0088-40A4-8FAC-700BF2E2E212}" type="pres">
      <dgm:prSet presAssocID="{6043D524-67B0-4FE6-BEE9-CF77A8ACFD6F}" presName="parentNode" presStyleLbl="node1" presStyleIdx="2" presStyleCnt="3" custScaleX="156630" custScaleY="146156">
        <dgm:presLayoutVars>
          <dgm:chMax val="1"/>
          <dgm:bulletEnabled val="1"/>
        </dgm:presLayoutVars>
      </dgm:prSet>
      <dgm:spPr/>
      <dgm:t>
        <a:bodyPr/>
        <a:lstStyle/>
        <a:p>
          <a:endParaRPr lang="fr-FR"/>
        </a:p>
      </dgm:t>
    </dgm:pt>
    <dgm:pt modelId="{2A61795E-1938-4519-996F-EB253B010C70}" type="pres">
      <dgm:prSet presAssocID="{6043D524-67B0-4FE6-BEE9-CF77A8ACFD6F}" presName="childNode" presStyleLbl="revTx" presStyleIdx="0" presStyleCnt="0">
        <dgm:presLayoutVars>
          <dgm:bulletEnabled val="1"/>
        </dgm:presLayoutVars>
      </dgm:prSet>
      <dgm:spPr/>
      <dgm:t>
        <a:bodyPr/>
        <a:lstStyle/>
        <a:p>
          <a:endParaRPr lang="fr-FR"/>
        </a:p>
      </dgm:t>
    </dgm:pt>
  </dgm:ptLst>
  <dgm:cxnLst>
    <dgm:cxn modelId="{737F2997-CD21-4D98-B5BC-021AE086BE9D}" srcId="{23680AC3-1ABA-4A6C-9FEA-70A1DF98062E}" destId="{6043D524-67B0-4FE6-BEE9-CF77A8ACFD6F}" srcOrd="1" destOrd="0" parTransId="{2E03D1D6-2D3C-4E55-95FF-01DD258277D2}" sibTransId="{8983190F-95AD-465C-B01C-41029007CBE4}"/>
    <dgm:cxn modelId="{373F3C67-5705-478E-85B6-3EE84BFA55E9}" type="presOf" srcId="{AB3C4212-4A3D-4255-85A1-982FEDADF196}" destId="{0CAFCBE7-ED66-440B-BE7E-113EA6057CAC}" srcOrd="0" destOrd="0" presId="urn:microsoft.com/office/officeart/2005/8/layout/radial2"/>
    <dgm:cxn modelId="{9026411A-D11A-4AB1-BDF0-52FF172C65DC}" type="presOf" srcId="{23680AC3-1ABA-4A6C-9FEA-70A1DF98062E}" destId="{51707C58-28E7-46AB-8D0F-50890E71D9EB}" srcOrd="0" destOrd="0" presId="urn:microsoft.com/office/officeart/2005/8/layout/radial2"/>
    <dgm:cxn modelId="{2300D4CE-451D-4788-A0D7-DBEC635B5278}" srcId="{23680AC3-1ABA-4A6C-9FEA-70A1DF98062E}" destId="{AB3C4212-4A3D-4255-85A1-982FEDADF196}" srcOrd="0" destOrd="0" parTransId="{1A8D95ED-F4F5-4FC3-90A4-25364324889B}" sibTransId="{BC49D36B-A744-43AD-89F5-780B0D0BFC0E}"/>
    <dgm:cxn modelId="{4838251C-D2BC-4157-BAEC-2B8B445A7309}" type="presOf" srcId="{1A8D95ED-F4F5-4FC3-90A4-25364324889B}" destId="{1E65C625-7D07-48D0-9086-726A0DA4D992}" srcOrd="0" destOrd="0" presId="urn:microsoft.com/office/officeart/2005/8/layout/radial2"/>
    <dgm:cxn modelId="{177CF1A0-151C-48E9-A4E6-1A61BC46D087}" type="presOf" srcId="{2E03D1D6-2D3C-4E55-95FF-01DD258277D2}" destId="{EFDA6360-BE26-453C-A13B-B370EADA7425}" srcOrd="0" destOrd="0" presId="urn:microsoft.com/office/officeart/2005/8/layout/radial2"/>
    <dgm:cxn modelId="{40FD1910-673F-4819-BBD6-AF6B3D80CB4D}" type="presOf" srcId="{6043D524-67B0-4FE6-BEE9-CF77A8ACFD6F}" destId="{05CF6953-0088-40A4-8FAC-700BF2E2E212}" srcOrd="0" destOrd="0" presId="urn:microsoft.com/office/officeart/2005/8/layout/radial2"/>
    <dgm:cxn modelId="{DEA3F936-F4A4-4AB8-8371-E479C65DF52B}" type="presParOf" srcId="{51707C58-28E7-46AB-8D0F-50890E71D9EB}" destId="{2037DB38-8BA9-43CE-9C2E-16147D96E911}" srcOrd="0" destOrd="0" presId="urn:microsoft.com/office/officeart/2005/8/layout/radial2"/>
    <dgm:cxn modelId="{8E8B2D70-B54F-4BCB-9E2E-8B738A102511}" type="presParOf" srcId="{2037DB38-8BA9-43CE-9C2E-16147D96E911}" destId="{ACBA6D00-B6D5-4397-B73D-F474726310ED}" srcOrd="0" destOrd="0" presId="urn:microsoft.com/office/officeart/2005/8/layout/radial2"/>
    <dgm:cxn modelId="{2A8385D7-33BB-4B3A-8DC8-16E66ABC69D4}" type="presParOf" srcId="{ACBA6D00-B6D5-4397-B73D-F474726310ED}" destId="{D4497318-20EE-45BC-8ED3-E9E404DB8317}" srcOrd="0" destOrd="0" presId="urn:microsoft.com/office/officeart/2005/8/layout/radial2"/>
    <dgm:cxn modelId="{FB9DD071-1A58-4011-AB0F-5517CCFCD52F}" type="presParOf" srcId="{ACBA6D00-B6D5-4397-B73D-F474726310ED}" destId="{357D9140-FD7C-4CE2-AE44-2C6718F8F985}" srcOrd="1" destOrd="0" presId="urn:microsoft.com/office/officeart/2005/8/layout/radial2"/>
    <dgm:cxn modelId="{C89062A8-01B0-4B5A-B850-40E04CCEFC1F}" type="presParOf" srcId="{2037DB38-8BA9-43CE-9C2E-16147D96E911}" destId="{1E65C625-7D07-48D0-9086-726A0DA4D992}" srcOrd="1" destOrd="0" presId="urn:microsoft.com/office/officeart/2005/8/layout/radial2"/>
    <dgm:cxn modelId="{96C5F198-06D9-4434-B33E-C6695EA12E49}" type="presParOf" srcId="{2037DB38-8BA9-43CE-9C2E-16147D96E911}" destId="{47D91930-F872-4AF6-831D-A6DD280749CB}" srcOrd="2" destOrd="0" presId="urn:microsoft.com/office/officeart/2005/8/layout/radial2"/>
    <dgm:cxn modelId="{DF706E35-4CBA-47C0-B010-F0733BB01F25}" type="presParOf" srcId="{47D91930-F872-4AF6-831D-A6DD280749CB}" destId="{0CAFCBE7-ED66-440B-BE7E-113EA6057CAC}" srcOrd="0" destOrd="0" presId="urn:microsoft.com/office/officeart/2005/8/layout/radial2"/>
    <dgm:cxn modelId="{F7D802C1-2EED-413B-B067-23440C007B8B}" type="presParOf" srcId="{47D91930-F872-4AF6-831D-A6DD280749CB}" destId="{C86213EC-C7F3-4D04-87A1-3C25F7289C00}" srcOrd="1" destOrd="0" presId="urn:microsoft.com/office/officeart/2005/8/layout/radial2"/>
    <dgm:cxn modelId="{F02AE6F0-28B3-4C8C-930F-3977987E3F2D}" type="presParOf" srcId="{2037DB38-8BA9-43CE-9C2E-16147D96E911}" destId="{EFDA6360-BE26-453C-A13B-B370EADA7425}" srcOrd="3" destOrd="0" presId="urn:microsoft.com/office/officeart/2005/8/layout/radial2"/>
    <dgm:cxn modelId="{8C24C747-137E-473A-B694-271590322C1F}" type="presParOf" srcId="{2037DB38-8BA9-43CE-9C2E-16147D96E911}" destId="{F0C18D03-999E-442F-BBA6-34DCD747EE06}" srcOrd="4" destOrd="0" presId="urn:microsoft.com/office/officeart/2005/8/layout/radial2"/>
    <dgm:cxn modelId="{D3C67B12-8A57-4A3B-9D9B-A38CE22CD0C2}" type="presParOf" srcId="{F0C18D03-999E-442F-BBA6-34DCD747EE06}" destId="{05CF6953-0088-40A4-8FAC-700BF2E2E212}" srcOrd="0" destOrd="0" presId="urn:microsoft.com/office/officeart/2005/8/layout/radial2"/>
    <dgm:cxn modelId="{4C4DEFBE-74B4-4193-A801-0937BC69B581}" type="presParOf" srcId="{F0C18D03-999E-442F-BBA6-34DCD747EE06}" destId="{2A61795E-1938-4519-996F-EB253B010C7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80AC3-1ABA-4A6C-9FEA-70A1DF98062E}" type="doc">
      <dgm:prSet loTypeId="urn:microsoft.com/office/officeart/2005/8/layout/radial2" loCatId="relationship" qsTypeId="urn:microsoft.com/office/officeart/2005/8/quickstyle/simple1" qsCatId="simple" csTypeId="urn:microsoft.com/office/officeart/2005/8/colors/accent1_5" csCatId="accent1" phldr="1"/>
      <dgm:spPr/>
      <dgm:t>
        <a:bodyPr/>
        <a:lstStyle/>
        <a:p>
          <a:endParaRPr lang="fr-FR"/>
        </a:p>
      </dgm:t>
    </dgm:pt>
    <dgm:pt modelId="{AB3C4212-4A3D-4255-85A1-982FEDADF196}">
      <dgm:prSet phldrT="[Texte]"/>
      <dgm:spPr/>
      <dgm:t>
        <a:bodyPr/>
        <a:lstStyle/>
        <a:p>
          <a:r>
            <a:rPr lang="fr-FR" b="1" dirty="0" err="1" smtClean="0"/>
            <a:t>Household</a:t>
          </a:r>
          <a:r>
            <a:rPr lang="fr-FR" b="1" dirty="0" smtClean="0"/>
            <a:t> </a:t>
          </a:r>
          <a:r>
            <a:rPr lang="fr-FR" b="1" dirty="0" err="1" smtClean="0"/>
            <a:t>wealth</a:t>
          </a:r>
          <a:endParaRPr lang="fr-FR" b="1" dirty="0"/>
        </a:p>
      </dgm:t>
    </dgm:pt>
    <dgm:pt modelId="{1A8D95ED-F4F5-4FC3-90A4-25364324889B}" type="parTrans" cxnId="{2300D4CE-451D-4788-A0D7-DBEC635B5278}">
      <dgm:prSet/>
      <dgm:spPr/>
      <dgm:t>
        <a:bodyPr/>
        <a:lstStyle/>
        <a:p>
          <a:endParaRPr lang="fr-FR"/>
        </a:p>
      </dgm:t>
    </dgm:pt>
    <dgm:pt modelId="{BC49D36B-A744-43AD-89F5-780B0D0BFC0E}" type="sibTrans" cxnId="{2300D4CE-451D-4788-A0D7-DBEC635B5278}">
      <dgm:prSet/>
      <dgm:spPr/>
      <dgm:t>
        <a:bodyPr/>
        <a:lstStyle/>
        <a:p>
          <a:endParaRPr lang="fr-FR"/>
        </a:p>
      </dgm:t>
    </dgm:pt>
    <dgm:pt modelId="{6043D524-67B0-4FE6-BEE9-CF77A8ACFD6F}">
      <dgm:prSet phldrT="[Texte]"/>
      <dgm:spPr/>
      <dgm:t>
        <a:bodyPr/>
        <a:lstStyle/>
        <a:p>
          <a:r>
            <a:rPr lang="fr-FR" b="1" dirty="0" smtClean="0"/>
            <a:t>National </a:t>
          </a:r>
          <a:r>
            <a:rPr lang="fr-FR" b="1" dirty="0" err="1" smtClean="0"/>
            <a:t>wealth</a:t>
          </a:r>
          <a:endParaRPr lang="fr-FR" b="1" dirty="0"/>
        </a:p>
      </dgm:t>
    </dgm:pt>
    <dgm:pt modelId="{2E03D1D6-2D3C-4E55-95FF-01DD258277D2}" type="parTrans" cxnId="{737F2997-CD21-4D98-B5BC-021AE086BE9D}">
      <dgm:prSet/>
      <dgm:spPr/>
      <dgm:t>
        <a:bodyPr/>
        <a:lstStyle/>
        <a:p>
          <a:endParaRPr lang="fr-FR"/>
        </a:p>
      </dgm:t>
    </dgm:pt>
    <dgm:pt modelId="{8983190F-95AD-465C-B01C-41029007CBE4}" type="sibTrans" cxnId="{737F2997-CD21-4D98-B5BC-021AE086BE9D}">
      <dgm:prSet/>
      <dgm:spPr/>
      <dgm:t>
        <a:bodyPr/>
        <a:lstStyle/>
        <a:p>
          <a:endParaRPr lang="fr-FR"/>
        </a:p>
      </dgm:t>
    </dgm:pt>
    <dgm:pt modelId="{51707C58-28E7-46AB-8D0F-50890E71D9EB}" type="pres">
      <dgm:prSet presAssocID="{23680AC3-1ABA-4A6C-9FEA-70A1DF98062E}" presName="composite" presStyleCnt="0">
        <dgm:presLayoutVars>
          <dgm:chMax val="5"/>
          <dgm:dir/>
          <dgm:animLvl val="ctr"/>
          <dgm:resizeHandles val="exact"/>
        </dgm:presLayoutVars>
      </dgm:prSet>
      <dgm:spPr/>
      <dgm:t>
        <a:bodyPr/>
        <a:lstStyle/>
        <a:p>
          <a:endParaRPr lang="fr-FR"/>
        </a:p>
      </dgm:t>
    </dgm:pt>
    <dgm:pt modelId="{2037DB38-8BA9-43CE-9C2E-16147D96E911}" type="pres">
      <dgm:prSet presAssocID="{23680AC3-1ABA-4A6C-9FEA-70A1DF98062E}" presName="cycle" presStyleCnt="0"/>
      <dgm:spPr/>
    </dgm:pt>
    <dgm:pt modelId="{ACBA6D00-B6D5-4397-B73D-F474726310ED}" type="pres">
      <dgm:prSet presAssocID="{23680AC3-1ABA-4A6C-9FEA-70A1DF98062E}" presName="centerShape" presStyleCnt="0"/>
      <dgm:spPr/>
    </dgm:pt>
    <dgm:pt modelId="{D4497318-20EE-45BC-8ED3-E9E404DB8317}" type="pres">
      <dgm:prSet presAssocID="{23680AC3-1ABA-4A6C-9FEA-70A1DF98062E}" presName="connSite" presStyleLbl="node1" presStyleIdx="0" presStyleCnt="3"/>
      <dgm:spPr/>
    </dgm:pt>
    <dgm:pt modelId="{357D9140-FD7C-4CE2-AE44-2C6718F8F985}" type="pres">
      <dgm:prSet presAssocID="{23680AC3-1ABA-4A6C-9FEA-70A1DF98062E}" presName="visible" presStyleLbl="node1" presStyleIdx="0" presStyleCnt="3" custScaleX="92512" custScaleY="73590" custLinFactNeighborX="-20352" custLinFactNeighborY="1404"/>
      <dgm:spPr>
        <a:blipFill dpi="0" rotWithShape="1">
          <a:blip xmlns:r="http://schemas.openxmlformats.org/officeDocument/2006/relationships" r:embed="rId1">
            <a:lum/>
            <a:extLst>
              <a:ext uri="{28A0092B-C50C-407E-A947-70E740481C1C}">
                <a14:useLocalDpi xmlns:a14="http://schemas.microsoft.com/office/drawing/2010/main" val="0"/>
              </a:ext>
            </a:extLst>
          </a:blip>
          <a:srcRect/>
          <a:stretch>
            <a:fillRect l="852" t="9825" r="852" b="9825"/>
          </a:stretch>
        </a:blipFill>
      </dgm:spPr>
    </dgm:pt>
    <dgm:pt modelId="{1E65C625-7D07-48D0-9086-726A0DA4D992}" type="pres">
      <dgm:prSet presAssocID="{1A8D95ED-F4F5-4FC3-90A4-25364324889B}" presName="Name25" presStyleLbl="parChTrans1D1" presStyleIdx="0" presStyleCnt="2"/>
      <dgm:spPr/>
      <dgm:t>
        <a:bodyPr/>
        <a:lstStyle/>
        <a:p>
          <a:endParaRPr lang="fr-FR"/>
        </a:p>
      </dgm:t>
    </dgm:pt>
    <dgm:pt modelId="{47D91930-F872-4AF6-831D-A6DD280749CB}" type="pres">
      <dgm:prSet presAssocID="{AB3C4212-4A3D-4255-85A1-982FEDADF196}" presName="node" presStyleCnt="0"/>
      <dgm:spPr/>
    </dgm:pt>
    <dgm:pt modelId="{0CAFCBE7-ED66-440B-BE7E-113EA6057CAC}" type="pres">
      <dgm:prSet presAssocID="{AB3C4212-4A3D-4255-85A1-982FEDADF196}" presName="parentNode" presStyleLbl="node1" presStyleIdx="1" presStyleCnt="3" custScaleX="159339" custScaleY="152662">
        <dgm:presLayoutVars>
          <dgm:chMax val="1"/>
          <dgm:bulletEnabled val="1"/>
        </dgm:presLayoutVars>
      </dgm:prSet>
      <dgm:spPr/>
      <dgm:t>
        <a:bodyPr/>
        <a:lstStyle/>
        <a:p>
          <a:endParaRPr lang="fr-FR"/>
        </a:p>
      </dgm:t>
    </dgm:pt>
    <dgm:pt modelId="{C86213EC-C7F3-4D04-87A1-3C25F7289C00}" type="pres">
      <dgm:prSet presAssocID="{AB3C4212-4A3D-4255-85A1-982FEDADF196}" presName="childNode" presStyleLbl="revTx" presStyleIdx="0" presStyleCnt="0">
        <dgm:presLayoutVars>
          <dgm:bulletEnabled val="1"/>
        </dgm:presLayoutVars>
      </dgm:prSet>
      <dgm:spPr/>
      <dgm:t>
        <a:bodyPr/>
        <a:lstStyle/>
        <a:p>
          <a:endParaRPr lang="fr-FR"/>
        </a:p>
      </dgm:t>
    </dgm:pt>
    <dgm:pt modelId="{EFDA6360-BE26-453C-A13B-B370EADA7425}" type="pres">
      <dgm:prSet presAssocID="{2E03D1D6-2D3C-4E55-95FF-01DD258277D2}" presName="Name25" presStyleLbl="parChTrans1D1" presStyleIdx="1" presStyleCnt="2"/>
      <dgm:spPr/>
      <dgm:t>
        <a:bodyPr/>
        <a:lstStyle/>
        <a:p>
          <a:endParaRPr lang="fr-FR"/>
        </a:p>
      </dgm:t>
    </dgm:pt>
    <dgm:pt modelId="{F0C18D03-999E-442F-BBA6-34DCD747EE06}" type="pres">
      <dgm:prSet presAssocID="{6043D524-67B0-4FE6-BEE9-CF77A8ACFD6F}" presName="node" presStyleCnt="0"/>
      <dgm:spPr/>
    </dgm:pt>
    <dgm:pt modelId="{05CF6953-0088-40A4-8FAC-700BF2E2E212}" type="pres">
      <dgm:prSet presAssocID="{6043D524-67B0-4FE6-BEE9-CF77A8ACFD6F}" presName="parentNode" presStyleLbl="node1" presStyleIdx="2" presStyleCnt="3" custScaleX="156630" custScaleY="146156">
        <dgm:presLayoutVars>
          <dgm:chMax val="1"/>
          <dgm:bulletEnabled val="1"/>
        </dgm:presLayoutVars>
      </dgm:prSet>
      <dgm:spPr/>
      <dgm:t>
        <a:bodyPr/>
        <a:lstStyle/>
        <a:p>
          <a:endParaRPr lang="fr-FR"/>
        </a:p>
      </dgm:t>
    </dgm:pt>
    <dgm:pt modelId="{2A61795E-1938-4519-996F-EB253B010C70}" type="pres">
      <dgm:prSet presAssocID="{6043D524-67B0-4FE6-BEE9-CF77A8ACFD6F}" presName="childNode" presStyleLbl="revTx" presStyleIdx="0" presStyleCnt="0">
        <dgm:presLayoutVars>
          <dgm:bulletEnabled val="1"/>
        </dgm:presLayoutVars>
      </dgm:prSet>
      <dgm:spPr/>
      <dgm:t>
        <a:bodyPr/>
        <a:lstStyle/>
        <a:p>
          <a:endParaRPr lang="fr-FR"/>
        </a:p>
      </dgm:t>
    </dgm:pt>
  </dgm:ptLst>
  <dgm:cxnLst>
    <dgm:cxn modelId="{BBF5E3C4-C748-489D-9D95-BE243373B9C0}" type="presOf" srcId="{6043D524-67B0-4FE6-BEE9-CF77A8ACFD6F}" destId="{05CF6953-0088-40A4-8FAC-700BF2E2E212}" srcOrd="0" destOrd="0" presId="urn:microsoft.com/office/officeart/2005/8/layout/radial2"/>
    <dgm:cxn modelId="{737F2997-CD21-4D98-B5BC-021AE086BE9D}" srcId="{23680AC3-1ABA-4A6C-9FEA-70A1DF98062E}" destId="{6043D524-67B0-4FE6-BEE9-CF77A8ACFD6F}" srcOrd="1" destOrd="0" parTransId="{2E03D1D6-2D3C-4E55-95FF-01DD258277D2}" sibTransId="{8983190F-95AD-465C-B01C-41029007CBE4}"/>
    <dgm:cxn modelId="{B2279BAC-08C2-4B44-BC5F-AFC71CC43A0E}" type="presOf" srcId="{23680AC3-1ABA-4A6C-9FEA-70A1DF98062E}" destId="{51707C58-28E7-46AB-8D0F-50890E71D9EB}" srcOrd="0" destOrd="0" presId="urn:microsoft.com/office/officeart/2005/8/layout/radial2"/>
    <dgm:cxn modelId="{2300D4CE-451D-4788-A0D7-DBEC635B5278}" srcId="{23680AC3-1ABA-4A6C-9FEA-70A1DF98062E}" destId="{AB3C4212-4A3D-4255-85A1-982FEDADF196}" srcOrd="0" destOrd="0" parTransId="{1A8D95ED-F4F5-4FC3-90A4-25364324889B}" sibTransId="{BC49D36B-A744-43AD-89F5-780B0D0BFC0E}"/>
    <dgm:cxn modelId="{53953265-947D-43C1-9BA3-AD9BC3192EB2}" type="presOf" srcId="{AB3C4212-4A3D-4255-85A1-982FEDADF196}" destId="{0CAFCBE7-ED66-440B-BE7E-113EA6057CAC}" srcOrd="0" destOrd="0" presId="urn:microsoft.com/office/officeart/2005/8/layout/radial2"/>
    <dgm:cxn modelId="{0E6261A2-8A5D-4FF9-926D-C627AEB775E6}" type="presOf" srcId="{1A8D95ED-F4F5-4FC3-90A4-25364324889B}" destId="{1E65C625-7D07-48D0-9086-726A0DA4D992}" srcOrd="0" destOrd="0" presId="urn:microsoft.com/office/officeart/2005/8/layout/radial2"/>
    <dgm:cxn modelId="{726AC6BC-50FF-4E36-B421-789AD1975351}" type="presOf" srcId="{2E03D1D6-2D3C-4E55-95FF-01DD258277D2}" destId="{EFDA6360-BE26-453C-A13B-B370EADA7425}" srcOrd="0" destOrd="0" presId="urn:microsoft.com/office/officeart/2005/8/layout/radial2"/>
    <dgm:cxn modelId="{4B503C81-4853-4983-8167-232E7AA29F48}" type="presParOf" srcId="{51707C58-28E7-46AB-8D0F-50890E71D9EB}" destId="{2037DB38-8BA9-43CE-9C2E-16147D96E911}" srcOrd="0" destOrd="0" presId="urn:microsoft.com/office/officeart/2005/8/layout/radial2"/>
    <dgm:cxn modelId="{24747632-3CA6-4EAA-A87B-8108EFA314AB}" type="presParOf" srcId="{2037DB38-8BA9-43CE-9C2E-16147D96E911}" destId="{ACBA6D00-B6D5-4397-B73D-F474726310ED}" srcOrd="0" destOrd="0" presId="urn:microsoft.com/office/officeart/2005/8/layout/radial2"/>
    <dgm:cxn modelId="{9FBB1785-8D86-4FFE-969B-3AC8DCFD969B}" type="presParOf" srcId="{ACBA6D00-B6D5-4397-B73D-F474726310ED}" destId="{D4497318-20EE-45BC-8ED3-E9E404DB8317}" srcOrd="0" destOrd="0" presId="urn:microsoft.com/office/officeart/2005/8/layout/radial2"/>
    <dgm:cxn modelId="{94B97E09-AAEB-423B-B879-9FC9F859CA14}" type="presParOf" srcId="{ACBA6D00-B6D5-4397-B73D-F474726310ED}" destId="{357D9140-FD7C-4CE2-AE44-2C6718F8F985}" srcOrd="1" destOrd="0" presId="urn:microsoft.com/office/officeart/2005/8/layout/radial2"/>
    <dgm:cxn modelId="{03BB387A-DEDC-44AD-81B4-1FE2DADFCA27}" type="presParOf" srcId="{2037DB38-8BA9-43CE-9C2E-16147D96E911}" destId="{1E65C625-7D07-48D0-9086-726A0DA4D992}" srcOrd="1" destOrd="0" presId="urn:microsoft.com/office/officeart/2005/8/layout/radial2"/>
    <dgm:cxn modelId="{E1B305F3-9B06-4D76-9F60-6046D664A6B0}" type="presParOf" srcId="{2037DB38-8BA9-43CE-9C2E-16147D96E911}" destId="{47D91930-F872-4AF6-831D-A6DD280749CB}" srcOrd="2" destOrd="0" presId="urn:microsoft.com/office/officeart/2005/8/layout/radial2"/>
    <dgm:cxn modelId="{617372AD-A97A-4861-9C84-FE5D38A01F1A}" type="presParOf" srcId="{47D91930-F872-4AF6-831D-A6DD280749CB}" destId="{0CAFCBE7-ED66-440B-BE7E-113EA6057CAC}" srcOrd="0" destOrd="0" presId="urn:microsoft.com/office/officeart/2005/8/layout/radial2"/>
    <dgm:cxn modelId="{E6437459-37F8-42B4-8004-4952E5D54E2C}" type="presParOf" srcId="{47D91930-F872-4AF6-831D-A6DD280749CB}" destId="{C86213EC-C7F3-4D04-87A1-3C25F7289C00}" srcOrd="1" destOrd="0" presId="urn:microsoft.com/office/officeart/2005/8/layout/radial2"/>
    <dgm:cxn modelId="{59134C9B-9C16-4F92-BD4F-1F702CC96AEC}" type="presParOf" srcId="{2037DB38-8BA9-43CE-9C2E-16147D96E911}" destId="{EFDA6360-BE26-453C-A13B-B370EADA7425}" srcOrd="3" destOrd="0" presId="urn:microsoft.com/office/officeart/2005/8/layout/radial2"/>
    <dgm:cxn modelId="{99B77FF4-5FAD-46B9-803D-15CDD28D2469}" type="presParOf" srcId="{2037DB38-8BA9-43CE-9C2E-16147D96E911}" destId="{F0C18D03-999E-442F-BBA6-34DCD747EE06}" srcOrd="4" destOrd="0" presId="urn:microsoft.com/office/officeart/2005/8/layout/radial2"/>
    <dgm:cxn modelId="{6C89FDB6-0720-488F-9AE5-27954988580D}" type="presParOf" srcId="{F0C18D03-999E-442F-BBA6-34DCD747EE06}" destId="{05CF6953-0088-40A4-8FAC-700BF2E2E212}" srcOrd="0" destOrd="0" presId="urn:microsoft.com/office/officeart/2005/8/layout/radial2"/>
    <dgm:cxn modelId="{EAF11AC8-F0F2-4200-B5CC-80C15C1CB37F}" type="presParOf" srcId="{F0C18D03-999E-442F-BBA6-34DCD747EE06}" destId="{2A61795E-1938-4519-996F-EB253B010C7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680AC3-1ABA-4A6C-9FEA-70A1DF98062E}" type="doc">
      <dgm:prSet loTypeId="urn:microsoft.com/office/officeart/2005/8/layout/radial2" loCatId="relationship" qsTypeId="urn:microsoft.com/office/officeart/2005/8/quickstyle/simple1" qsCatId="simple" csTypeId="urn:microsoft.com/office/officeart/2005/8/colors/accent1_5" csCatId="accent1" phldr="1"/>
      <dgm:spPr/>
      <dgm:t>
        <a:bodyPr/>
        <a:lstStyle/>
        <a:p>
          <a:endParaRPr lang="fr-FR"/>
        </a:p>
      </dgm:t>
    </dgm:pt>
    <dgm:pt modelId="{AB3C4212-4A3D-4255-85A1-982FEDADF196}">
      <dgm:prSet phldrT="[Texte]"/>
      <dgm:spPr/>
      <dgm:t>
        <a:bodyPr/>
        <a:lstStyle/>
        <a:p>
          <a:r>
            <a:rPr lang="fr-FR" b="1" dirty="0" err="1" smtClean="0"/>
            <a:t>Household</a:t>
          </a:r>
          <a:r>
            <a:rPr lang="fr-FR" b="1" dirty="0" smtClean="0"/>
            <a:t> </a:t>
          </a:r>
          <a:r>
            <a:rPr lang="fr-FR" b="1" dirty="0" err="1" smtClean="0"/>
            <a:t>wealth</a:t>
          </a:r>
          <a:endParaRPr lang="fr-FR" b="1" dirty="0"/>
        </a:p>
      </dgm:t>
    </dgm:pt>
    <dgm:pt modelId="{1A8D95ED-F4F5-4FC3-90A4-25364324889B}" type="parTrans" cxnId="{2300D4CE-451D-4788-A0D7-DBEC635B5278}">
      <dgm:prSet/>
      <dgm:spPr/>
      <dgm:t>
        <a:bodyPr/>
        <a:lstStyle/>
        <a:p>
          <a:endParaRPr lang="fr-FR"/>
        </a:p>
      </dgm:t>
    </dgm:pt>
    <dgm:pt modelId="{BC49D36B-A744-43AD-89F5-780B0D0BFC0E}" type="sibTrans" cxnId="{2300D4CE-451D-4788-A0D7-DBEC635B5278}">
      <dgm:prSet/>
      <dgm:spPr/>
      <dgm:t>
        <a:bodyPr/>
        <a:lstStyle/>
        <a:p>
          <a:endParaRPr lang="fr-FR"/>
        </a:p>
      </dgm:t>
    </dgm:pt>
    <dgm:pt modelId="{6043D524-67B0-4FE6-BEE9-CF77A8ACFD6F}">
      <dgm:prSet phldrT="[Texte]"/>
      <dgm:spPr/>
      <dgm:t>
        <a:bodyPr/>
        <a:lstStyle/>
        <a:p>
          <a:r>
            <a:rPr lang="fr-FR" b="1" dirty="0" smtClean="0"/>
            <a:t>National </a:t>
          </a:r>
          <a:r>
            <a:rPr lang="fr-FR" b="1" dirty="0" err="1" smtClean="0"/>
            <a:t>wealth</a:t>
          </a:r>
          <a:endParaRPr lang="fr-FR" b="1" dirty="0"/>
        </a:p>
      </dgm:t>
    </dgm:pt>
    <dgm:pt modelId="{2E03D1D6-2D3C-4E55-95FF-01DD258277D2}" type="parTrans" cxnId="{737F2997-CD21-4D98-B5BC-021AE086BE9D}">
      <dgm:prSet/>
      <dgm:spPr/>
      <dgm:t>
        <a:bodyPr/>
        <a:lstStyle/>
        <a:p>
          <a:endParaRPr lang="fr-FR"/>
        </a:p>
      </dgm:t>
    </dgm:pt>
    <dgm:pt modelId="{8983190F-95AD-465C-B01C-41029007CBE4}" type="sibTrans" cxnId="{737F2997-CD21-4D98-B5BC-021AE086BE9D}">
      <dgm:prSet/>
      <dgm:spPr/>
      <dgm:t>
        <a:bodyPr/>
        <a:lstStyle/>
        <a:p>
          <a:endParaRPr lang="fr-FR"/>
        </a:p>
      </dgm:t>
    </dgm:pt>
    <dgm:pt modelId="{51707C58-28E7-46AB-8D0F-50890E71D9EB}" type="pres">
      <dgm:prSet presAssocID="{23680AC3-1ABA-4A6C-9FEA-70A1DF98062E}" presName="composite" presStyleCnt="0">
        <dgm:presLayoutVars>
          <dgm:chMax val="5"/>
          <dgm:dir/>
          <dgm:animLvl val="ctr"/>
          <dgm:resizeHandles val="exact"/>
        </dgm:presLayoutVars>
      </dgm:prSet>
      <dgm:spPr/>
      <dgm:t>
        <a:bodyPr/>
        <a:lstStyle/>
        <a:p>
          <a:endParaRPr lang="fr-FR"/>
        </a:p>
      </dgm:t>
    </dgm:pt>
    <dgm:pt modelId="{2037DB38-8BA9-43CE-9C2E-16147D96E911}" type="pres">
      <dgm:prSet presAssocID="{23680AC3-1ABA-4A6C-9FEA-70A1DF98062E}" presName="cycle" presStyleCnt="0"/>
      <dgm:spPr/>
    </dgm:pt>
    <dgm:pt modelId="{ACBA6D00-B6D5-4397-B73D-F474726310ED}" type="pres">
      <dgm:prSet presAssocID="{23680AC3-1ABA-4A6C-9FEA-70A1DF98062E}" presName="centerShape" presStyleCnt="0"/>
      <dgm:spPr/>
    </dgm:pt>
    <dgm:pt modelId="{D4497318-20EE-45BC-8ED3-E9E404DB8317}" type="pres">
      <dgm:prSet presAssocID="{23680AC3-1ABA-4A6C-9FEA-70A1DF98062E}" presName="connSite" presStyleLbl="node1" presStyleIdx="0" presStyleCnt="3"/>
      <dgm:spPr/>
    </dgm:pt>
    <dgm:pt modelId="{357D9140-FD7C-4CE2-AE44-2C6718F8F985}" type="pres">
      <dgm:prSet presAssocID="{23680AC3-1ABA-4A6C-9FEA-70A1DF98062E}" presName="visible" presStyleLbl="node1" presStyleIdx="0" presStyleCnt="3" custScaleX="92512" custScaleY="73590" custLinFactNeighborX="-20352" custLinFactNeighborY="1404"/>
      <dgm:spPr>
        <a:blipFill dpi="0" rotWithShape="1">
          <a:blip xmlns:r="http://schemas.openxmlformats.org/officeDocument/2006/relationships" r:embed="rId1">
            <a:lum/>
            <a:extLst>
              <a:ext uri="{28A0092B-C50C-407E-A947-70E740481C1C}">
                <a14:useLocalDpi xmlns:a14="http://schemas.microsoft.com/office/drawing/2010/main" val="0"/>
              </a:ext>
            </a:extLst>
          </a:blip>
          <a:srcRect/>
          <a:stretch>
            <a:fillRect l="852" t="9825" r="852" b="9825"/>
          </a:stretch>
        </a:blipFill>
      </dgm:spPr>
    </dgm:pt>
    <dgm:pt modelId="{1E65C625-7D07-48D0-9086-726A0DA4D992}" type="pres">
      <dgm:prSet presAssocID="{1A8D95ED-F4F5-4FC3-90A4-25364324889B}" presName="Name25" presStyleLbl="parChTrans1D1" presStyleIdx="0" presStyleCnt="2"/>
      <dgm:spPr/>
      <dgm:t>
        <a:bodyPr/>
        <a:lstStyle/>
        <a:p>
          <a:endParaRPr lang="fr-FR"/>
        </a:p>
      </dgm:t>
    </dgm:pt>
    <dgm:pt modelId="{47D91930-F872-4AF6-831D-A6DD280749CB}" type="pres">
      <dgm:prSet presAssocID="{AB3C4212-4A3D-4255-85A1-982FEDADF196}" presName="node" presStyleCnt="0"/>
      <dgm:spPr/>
    </dgm:pt>
    <dgm:pt modelId="{0CAFCBE7-ED66-440B-BE7E-113EA6057CAC}" type="pres">
      <dgm:prSet presAssocID="{AB3C4212-4A3D-4255-85A1-982FEDADF196}" presName="parentNode" presStyleLbl="node1" presStyleIdx="1" presStyleCnt="3" custScaleX="159339" custScaleY="152662">
        <dgm:presLayoutVars>
          <dgm:chMax val="1"/>
          <dgm:bulletEnabled val="1"/>
        </dgm:presLayoutVars>
      </dgm:prSet>
      <dgm:spPr/>
      <dgm:t>
        <a:bodyPr/>
        <a:lstStyle/>
        <a:p>
          <a:endParaRPr lang="fr-FR"/>
        </a:p>
      </dgm:t>
    </dgm:pt>
    <dgm:pt modelId="{C86213EC-C7F3-4D04-87A1-3C25F7289C00}" type="pres">
      <dgm:prSet presAssocID="{AB3C4212-4A3D-4255-85A1-982FEDADF196}" presName="childNode" presStyleLbl="revTx" presStyleIdx="0" presStyleCnt="0">
        <dgm:presLayoutVars>
          <dgm:bulletEnabled val="1"/>
        </dgm:presLayoutVars>
      </dgm:prSet>
      <dgm:spPr/>
      <dgm:t>
        <a:bodyPr/>
        <a:lstStyle/>
        <a:p>
          <a:endParaRPr lang="fr-FR"/>
        </a:p>
      </dgm:t>
    </dgm:pt>
    <dgm:pt modelId="{EFDA6360-BE26-453C-A13B-B370EADA7425}" type="pres">
      <dgm:prSet presAssocID="{2E03D1D6-2D3C-4E55-95FF-01DD258277D2}" presName="Name25" presStyleLbl="parChTrans1D1" presStyleIdx="1" presStyleCnt="2"/>
      <dgm:spPr/>
      <dgm:t>
        <a:bodyPr/>
        <a:lstStyle/>
        <a:p>
          <a:endParaRPr lang="fr-FR"/>
        </a:p>
      </dgm:t>
    </dgm:pt>
    <dgm:pt modelId="{F0C18D03-999E-442F-BBA6-34DCD747EE06}" type="pres">
      <dgm:prSet presAssocID="{6043D524-67B0-4FE6-BEE9-CF77A8ACFD6F}" presName="node" presStyleCnt="0"/>
      <dgm:spPr/>
    </dgm:pt>
    <dgm:pt modelId="{05CF6953-0088-40A4-8FAC-700BF2E2E212}" type="pres">
      <dgm:prSet presAssocID="{6043D524-67B0-4FE6-BEE9-CF77A8ACFD6F}" presName="parentNode" presStyleLbl="node1" presStyleIdx="2" presStyleCnt="3" custScaleX="156630" custScaleY="146156">
        <dgm:presLayoutVars>
          <dgm:chMax val="1"/>
          <dgm:bulletEnabled val="1"/>
        </dgm:presLayoutVars>
      </dgm:prSet>
      <dgm:spPr/>
      <dgm:t>
        <a:bodyPr/>
        <a:lstStyle/>
        <a:p>
          <a:endParaRPr lang="fr-FR"/>
        </a:p>
      </dgm:t>
    </dgm:pt>
    <dgm:pt modelId="{2A61795E-1938-4519-996F-EB253B010C70}" type="pres">
      <dgm:prSet presAssocID="{6043D524-67B0-4FE6-BEE9-CF77A8ACFD6F}" presName="childNode" presStyleLbl="revTx" presStyleIdx="0" presStyleCnt="0">
        <dgm:presLayoutVars>
          <dgm:bulletEnabled val="1"/>
        </dgm:presLayoutVars>
      </dgm:prSet>
      <dgm:spPr/>
      <dgm:t>
        <a:bodyPr/>
        <a:lstStyle/>
        <a:p>
          <a:endParaRPr lang="fr-FR"/>
        </a:p>
      </dgm:t>
    </dgm:pt>
  </dgm:ptLst>
  <dgm:cxnLst>
    <dgm:cxn modelId="{737F2997-CD21-4D98-B5BC-021AE086BE9D}" srcId="{23680AC3-1ABA-4A6C-9FEA-70A1DF98062E}" destId="{6043D524-67B0-4FE6-BEE9-CF77A8ACFD6F}" srcOrd="1" destOrd="0" parTransId="{2E03D1D6-2D3C-4E55-95FF-01DD258277D2}" sibTransId="{8983190F-95AD-465C-B01C-41029007CBE4}"/>
    <dgm:cxn modelId="{0EE4A405-0211-4885-AF95-EA97208A1B5C}" type="presOf" srcId="{23680AC3-1ABA-4A6C-9FEA-70A1DF98062E}" destId="{51707C58-28E7-46AB-8D0F-50890E71D9EB}" srcOrd="0" destOrd="0" presId="urn:microsoft.com/office/officeart/2005/8/layout/radial2"/>
    <dgm:cxn modelId="{69006794-CADC-4208-A0DC-DF24BD9270B8}" type="presOf" srcId="{AB3C4212-4A3D-4255-85A1-982FEDADF196}" destId="{0CAFCBE7-ED66-440B-BE7E-113EA6057CAC}" srcOrd="0" destOrd="0" presId="urn:microsoft.com/office/officeart/2005/8/layout/radial2"/>
    <dgm:cxn modelId="{2300D4CE-451D-4788-A0D7-DBEC635B5278}" srcId="{23680AC3-1ABA-4A6C-9FEA-70A1DF98062E}" destId="{AB3C4212-4A3D-4255-85A1-982FEDADF196}" srcOrd="0" destOrd="0" parTransId="{1A8D95ED-F4F5-4FC3-90A4-25364324889B}" sibTransId="{BC49D36B-A744-43AD-89F5-780B0D0BFC0E}"/>
    <dgm:cxn modelId="{5A806DEC-FD88-481D-BFFC-9F068F408469}" type="presOf" srcId="{2E03D1D6-2D3C-4E55-95FF-01DD258277D2}" destId="{EFDA6360-BE26-453C-A13B-B370EADA7425}" srcOrd="0" destOrd="0" presId="urn:microsoft.com/office/officeart/2005/8/layout/radial2"/>
    <dgm:cxn modelId="{4915E450-DE2C-4780-8535-3E15ACEC65C3}" type="presOf" srcId="{1A8D95ED-F4F5-4FC3-90A4-25364324889B}" destId="{1E65C625-7D07-48D0-9086-726A0DA4D992}" srcOrd="0" destOrd="0" presId="urn:microsoft.com/office/officeart/2005/8/layout/radial2"/>
    <dgm:cxn modelId="{1B5344DD-8D13-4BAC-A15F-60C5F4443B16}" type="presOf" srcId="{6043D524-67B0-4FE6-BEE9-CF77A8ACFD6F}" destId="{05CF6953-0088-40A4-8FAC-700BF2E2E212}" srcOrd="0" destOrd="0" presId="urn:microsoft.com/office/officeart/2005/8/layout/radial2"/>
    <dgm:cxn modelId="{2F26439F-5E1B-4955-9C32-7977F9E98ED0}" type="presParOf" srcId="{51707C58-28E7-46AB-8D0F-50890E71D9EB}" destId="{2037DB38-8BA9-43CE-9C2E-16147D96E911}" srcOrd="0" destOrd="0" presId="urn:microsoft.com/office/officeart/2005/8/layout/radial2"/>
    <dgm:cxn modelId="{EE5F6095-2607-4D4A-BBA4-06C167460C41}" type="presParOf" srcId="{2037DB38-8BA9-43CE-9C2E-16147D96E911}" destId="{ACBA6D00-B6D5-4397-B73D-F474726310ED}" srcOrd="0" destOrd="0" presId="urn:microsoft.com/office/officeart/2005/8/layout/radial2"/>
    <dgm:cxn modelId="{3EFCFC9E-014F-4E0E-87FA-0405668765FC}" type="presParOf" srcId="{ACBA6D00-B6D5-4397-B73D-F474726310ED}" destId="{D4497318-20EE-45BC-8ED3-E9E404DB8317}" srcOrd="0" destOrd="0" presId="urn:microsoft.com/office/officeart/2005/8/layout/radial2"/>
    <dgm:cxn modelId="{D3A1CCF0-D2EF-4789-B837-D209EF486DB2}" type="presParOf" srcId="{ACBA6D00-B6D5-4397-B73D-F474726310ED}" destId="{357D9140-FD7C-4CE2-AE44-2C6718F8F985}" srcOrd="1" destOrd="0" presId="urn:microsoft.com/office/officeart/2005/8/layout/radial2"/>
    <dgm:cxn modelId="{5CA032F3-D247-4123-8C36-46EBB9F46932}" type="presParOf" srcId="{2037DB38-8BA9-43CE-9C2E-16147D96E911}" destId="{1E65C625-7D07-48D0-9086-726A0DA4D992}" srcOrd="1" destOrd="0" presId="urn:microsoft.com/office/officeart/2005/8/layout/radial2"/>
    <dgm:cxn modelId="{299680FD-F667-4709-9D4F-11C0A600A001}" type="presParOf" srcId="{2037DB38-8BA9-43CE-9C2E-16147D96E911}" destId="{47D91930-F872-4AF6-831D-A6DD280749CB}" srcOrd="2" destOrd="0" presId="urn:microsoft.com/office/officeart/2005/8/layout/radial2"/>
    <dgm:cxn modelId="{66663446-2DEA-42DB-8C4D-40D5BC772C68}" type="presParOf" srcId="{47D91930-F872-4AF6-831D-A6DD280749CB}" destId="{0CAFCBE7-ED66-440B-BE7E-113EA6057CAC}" srcOrd="0" destOrd="0" presId="urn:microsoft.com/office/officeart/2005/8/layout/radial2"/>
    <dgm:cxn modelId="{A1987867-8400-42CF-AFD5-4F3202CC3DB3}" type="presParOf" srcId="{47D91930-F872-4AF6-831D-A6DD280749CB}" destId="{C86213EC-C7F3-4D04-87A1-3C25F7289C00}" srcOrd="1" destOrd="0" presId="urn:microsoft.com/office/officeart/2005/8/layout/radial2"/>
    <dgm:cxn modelId="{9B353A7D-DF23-4688-9319-A54E384CC08A}" type="presParOf" srcId="{2037DB38-8BA9-43CE-9C2E-16147D96E911}" destId="{EFDA6360-BE26-453C-A13B-B370EADA7425}" srcOrd="3" destOrd="0" presId="urn:microsoft.com/office/officeart/2005/8/layout/radial2"/>
    <dgm:cxn modelId="{86B45E8B-A68D-4825-93A2-2717A897DE84}" type="presParOf" srcId="{2037DB38-8BA9-43CE-9C2E-16147D96E911}" destId="{F0C18D03-999E-442F-BBA6-34DCD747EE06}" srcOrd="4" destOrd="0" presId="urn:microsoft.com/office/officeart/2005/8/layout/radial2"/>
    <dgm:cxn modelId="{8ABFFA1D-95C8-4B07-97B9-97D13DD5A885}" type="presParOf" srcId="{F0C18D03-999E-442F-BBA6-34DCD747EE06}" destId="{05CF6953-0088-40A4-8FAC-700BF2E2E212}" srcOrd="0" destOrd="0" presId="urn:microsoft.com/office/officeart/2005/8/layout/radial2"/>
    <dgm:cxn modelId="{4D97ED9F-6408-478E-8A6E-F81B03129466}" type="presParOf" srcId="{F0C18D03-999E-442F-BBA6-34DCD747EE06}" destId="{2A61795E-1938-4519-996F-EB253B010C7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6F607-6921-48FA-A99C-1980C9C3F382}">
      <dsp:nvSpPr>
        <dsp:cNvPr id="0" name=""/>
        <dsp:cNvSpPr/>
      </dsp:nvSpPr>
      <dsp:spPr>
        <a:xfrm>
          <a:off x="32569" y="0"/>
          <a:ext cx="1702162" cy="1276621"/>
        </a:xfrm>
        <a:prstGeom prst="upArrow">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E048B-96C6-4B03-92B7-06481827752F}">
      <dsp:nvSpPr>
        <dsp:cNvPr id="0" name=""/>
        <dsp:cNvSpPr/>
      </dsp:nvSpPr>
      <dsp:spPr>
        <a:xfrm>
          <a:off x="1785797" y="0"/>
          <a:ext cx="2964201" cy="127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fr-FR" sz="2600" kern="1200" dirty="0" smtClean="0"/>
            <a:t>BF </a:t>
          </a:r>
          <a:r>
            <a:rPr lang="fr-FR" sz="2600" b="1" kern="1200" dirty="0" err="1" smtClean="0"/>
            <a:t>increases</a:t>
          </a:r>
          <a:r>
            <a:rPr lang="fr-FR" sz="2600" kern="1200" dirty="0" smtClean="0"/>
            <a:t> </a:t>
          </a:r>
          <a:r>
            <a:rPr lang="fr-FR" sz="2600" kern="1200" dirty="0" err="1" smtClean="0"/>
            <a:t>with</a:t>
          </a:r>
          <a:r>
            <a:rPr lang="fr-FR" sz="2600" kern="1200" dirty="0" smtClean="0"/>
            <a:t> </a:t>
          </a:r>
          <a:r>
            <a:rPr lang="fr-FR" sz="2600" b="1" kern="1200" dirty="0" err="1" smtClean="0"/>
            <a:t>household</a:t>
          </a:r>
          <a:r>
            <a:rPr lang="fr-FR" sz="2600" b="1" kern="1200" dirty="0" smtClean="0"/>
            <a:t> </a:t>
          </a:r>
          <a:r>
            <a:rPr lang="fr-FR" sz="2600" b="1" kern="1200" dirty="0" err="1" smtClean="0"/>
            <a:t>wealth</a:t>
          </a:r>
          <a:endParaRPr lang="fr-FR" sz="2600" b="1" kern="1200" dirty="0"/>
        </a:p>
      </dsp:txBody>
      <dsp:txXfrm>
        <a:off x="1785797" y="0"/>
        <a:ext cx="2964201" cy="1276621"/>
      </dsp:txXfrm>
    </dsp:sp>
    <dsp:sp modelId="{0DA0182B-B04C-44EF-8F46-63B289DF2058}">
      <dsp:nvSpPr>
        <dsp:cNvPr id="0" name=""/>
        <dsp:cNvSpPr/>
      </dsp:nvSpPr>
      <dsp:spPr>
        <a:xfrm>
          <a:off x="543218" y="1383007"/>
          <a:ext cx="1702162" cy="1276621"/>
        </a:xfrm>
        <a:prstGeom prst="downArrow">
          <a:avLst/>
        </a:prstGeom>
        <a:solidFill>
          <a:schemeClr val="accent1">
            <a:shade val="80000"/>
            <a:hueOff val="-666357"/>
            <a:satOff val="-16201"/>
            <a:lumOff val="322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794AA-92AA-447B-A487-3BD090F62155}">
      <dsp:nvSpPr>
        <dsp:cNvPr id="0" name=""/>
        <dsp:cNvSpPr/>
      </dsp:nvSpPr>
      <dsp:spPr>
        <a:xfrm>
          <a:off x="2296445" y="1383007"/>
          <a:ext cx="2964201" cy="127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fr-FR" sz="2600" kern="1200" dirty="0" smtClean="0"/>
            <a:t>But </a:t>
          </a:r>
          <a:r>
            <a:rPr lang="fr-FR" sz="2600" b="1" kern="1200" dirty="0" err="1" smtClean="0"/>
            <a:t>decreases</a:t>
          </a:r>
          <a:r>
            <a:rPr lang="fr-FR" sz="2600" kern="1200" dirty="0" smtClean="0"/>
            <a:t> </a:t>
          </a:r>
          <a:r>
            <a:rPr lang="fr-FR" sz="2600" kern="1200" dirty="0" err="1" smtClean="0"/>
            <a:t>with</a:t>
          </a:r>
          <a:r>
            <a:rPr lang="fr-FR" sz="2600" kern="1200" dirty="0" smtClean="0"/>
            <a:t> </a:t>
          </a:r>
          <a:r>
            <a:rPr lang="fr-FR" sz="2600" b="1" kern="1200" dirty="0" smtClean="0"/>
            <a:t>national </a:t>
          </a:r>
          <a:r>
            <a:rPr lang="fr-FR" sz="2600" b="1" kern="1200" dirty="0" err="1" smtClean="0"/>
            <a:t>wealth</a:t>
          </a:r>
          <a:endParaRPr lang="fr-FR" sz="2600" b="1" kern="1200" dirty="0"/>
        </a:p>
      </dsp:txBody>
      <dsp:txXfrm>
        <a:off x="2296445" y="1383007"/>
        <a:ext cx="2964201" cy="1276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A6360-BE26-453C-A13B-B370EADA7425}">
      <dsp:nvSpPr>
        <dsp:cNvPr id="0" name=""/>
        <dsp:cNvSpPr/>
      </dsp:nvSpPr>
      <dsp:spPr>
        <a:xfrm rot="1785758">
          <a:off x="1714089" y="2900419"/>
          <a:ext cx="356766" cy="70048"/>
        </a:xfrm>
        <a:custGeom>
          <a:avLst/>
          <a:gdLst/>
          <a:ahLst/>
          <a:cxnLst/>
          <a:rect l="0" t="0" r="0" b="0"/>
          <a:pathLst>
            <a:path>
              <a:moveTo>
                <a:pt x="0" y="35024"/>
              </a:moveTo>
              <a:lnTo>
                <a:pt x="356766" y="35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5C625-7D07-48D0-9086-726A0DA4D992}">
      <dsp:nvSpPr>
        <dsp:cNvPr id="0" name=""/>
        <dsp:cNvSpPr/>
      </dsp:nvSpPr>
      <dsp:spPr>
        <a:xfrm rot="19810946">
          <a:off x="1715965" y="1773922"/>
          <a:ext cx="327149" cy="70048"/>
        </a:xfrm>
        <a:custGeom>
          <a:avLst/>
          <a:gdLst/>
          <a:ahLst/>
          <a:cxnLst/>
          <a:rect l="0" t="0" r="0" b="0"/>
          <a:pathLst>
            <a:path>
              <a:moveTo>
                <a:pt x="0" y="35024"/>
              </a:moveTo>
              <a:lnTo>
                <a:pt x="327149" y="35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D9140-FD7C-4CE2-AE44-2C6718F8F985}">
      <dsp:nvSpPr>
        <dsp:cNvPr id="0" name=""/>
        <dsp:cNvSpPr/>
      </dsp:nvSpPr>
      <dsp:spPr>
        <a:xfrm>
          <a:off x="-202079" y="1524284"/>
          <a:ext cx="2208397" cy="1756701"/>
        </a:xfrm>
        <a:prstGeom prst="ellipse">
          <a:avLst/>
        </a:prstGeom>
        <a:blipFill dpi="0" rotWithShape="1">
          <a:blip xmlns:r="http://schemas.openxmlformats.org/officeDocument/2006/relationships" r:embed="rId1">
            <a:lum/>
            <a:extLst>
              <a:ext uri="{28A0092B-C50C-407E-A947-70E740481C1C}">
                <a14:useLocalDpi xmlns:a14="http://schemas.microsoft.com/office/drawing/2010/main" val="0"/>
              </a:ext>
            </a:extLst>
          </a:blip>
          <a:srcRect/>
          <a:stretch>
            <a:fillRect l="852" t="9825" r="852" b="9825"/>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FCBE7-ED66-440B-BE7E-113EA6057CAC}">
      <dsp:nvSpPr>
        <dsp:cNvPr id="0" name=""/>
        <dsp:cNvSpPr/>
      </dsp:nvSpPr>
      <dsp:spPr>
        <a:xfrm>
          <a:off x="1870471" y="183931"/>
          <a:ext cx="2129315" cy="2040088"/>
        </a:xfrm>
        <a:prstGeom prst="ellipse">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err="1" smtClean="0"/>
            <a:t>Household</a:t>
          </a:r>
          <a:r>
            <a:rPr lang="fr-FR" sz="2300" b="1" kern="1200" dirty="0" smtClean="0"/>
            <a:t> </a:t>
          </a:r>
          <a:r>
            <a:rPr lang="fr-FR" sz="2300" b="1" kern="1200" dirty="0" err="1" smtClean="0"/>
            <a:t>wealth</a:t>
          </a:r>
          <a:endParaRPr lang="fr-FR" sz="2300" b="1" kern="1200" dirty="0"/>
        </a:p>
      </dsp:txBody>
      <dsp:txXfrm>
        <a:off x="2182302" y="482695"/>
        <a:ext cx="1505653" cy="1442560"/>
      </dsp:txXfrm>
    </dsp:sp>
    <dsp:sp modelId="{05CF6953-0088-40A4-8FAC-700BF2E2E212}">
      <dsp:nvSpPr>
        <dsp:cNvPr id="0" name=""/>
        <dsp:cNvSpPr/>
      </dsp:nvSpPr>
      <dsp:spPr>
        <a:xfrm>
          <a:off x="1893097" y="2557690"/>
          <a:ext cx="2093114" cy="1953145"/>
        </a:xfrm>
        <a:prstGeom prst="ellipse">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National </a:t>
          </a:r>
          <a:r>
            <a:rPr lang="fr-FR" sz="2200" b="1" kern="1200" dirty="0" err="1" smtClean="0"/>
            <a:t>wealth</a:t>
          </a:r>
          <a:endParaRPr lang="fr-FR" sz="2200" b="1" kern="1200" dirty="0"/>
        </a:p>
      </dsp:txBody>
      <dsp:txXfrm>
        <a:off x="2199626" y="2843721"/>
        <a:ext cx="1480056" cy="138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A6360-BE26-453C-A13B-B370EADA7425}">
      <dsp:nvSpPr>
        <dsp:cNvPr id="0" name=""/>
        <dsp:cNvSpPr/>
      </dsp:nvSpPr>
      <dsp:spPr>
        <a:xfrm rot="1785758">
          <a:off x="1714089" y="2900419"/>
          <a:ext cx="356766" cy="70048"/>
        </a:xfrm>
        <a:custGeom>
          <a:avLst/>
          <a:gdLst/>
          <a:ahLst/>
          <a:cxnLst/>
          <a:rect l="0" t="0" r="0" b="0"/>
          <a:pathLst>
            <a:path>
              <a:moveTo>
                <a:pt x="0" y="35024"/>
              </a:moveTo>
              <a:lnTo>
                <a:pt x="356766" y="35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5C625-7D07-48D0-9086-726A0DA4D992}">
      <dsp:nvSpPr>
        <dsp:cNvPr id="0" name=""/>
        <dsp:cNvSpPr/>
      </dsp:nvSpPr>
      <dsp:spPr>
        <a:xfrm rot="19810946">
          <a:off x="1715965" y="1773922"/>
          <a:ext cx="327149" cy="70048"/>
        </a:xfrm>
        <a:custGeom>
          <a:avLst/>
          <a:gdLst/>
          <a:ahLst/>
          <a:cxnLst/>
          <a:rect l="0" t="0" r="0" b="0"/>
          <a:pathLst>
            <a:path>
              <a:moveTo>
                <a:pt x="0" y="35024"/>
              </a:moveTo>
              <a:lnTo>
                <a:pt x="327149" y="35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D9140-FD7C-4CE2-AE44-2C6718F8F985}">
      <dsp:nvSpPr>
        <dsp:cNvPr id="0" name=""/>
        <dsp:cNvSpPr/>
      </dsp:nvSpPr>
      <dsp:spPr>
        <a:xfrm>
          <a:off x="-202079" y="1524284"/>
          <a:ext cx="2208397" cy="1756701"/>
        </a:xfrm>
        <a:prstGeom prst="ellipse">
          <a:avLst/>
        </a:prstGeom>
        <a:blipFill dpi="0" rotWithShape="1">
          <a:blip xmlns:r="http://schemas.openxmlformats.org/officeDocument/2006/relationships" r:embed="rId1">
            <a:lum/>
            <a:extLst>
              <a:ext uri="{28A0092B-C50C-407E-A947-70E740481C1C}">
                <a14:useLocalDpi xmlns:a14="http://schemas.microsoft.com/office/drawing/2010/main" val="0"/>
              </a:ext>
            </a:extLst>
          </a:blip>
          <a:srcRect/>
          <a:stretch>
            <a:fillRect l="852" t="9825" r="852" b="9825"/>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FCBE7-ED66-440B-BE7E-113EA6057CAC}">
      <dsp:nvSpPr>
        <dsp:cNvPr id="0" name=""/>
        <dsp:cNvSpPr/>
      </dsp:nvSpPr>
      <dsp:spPr>
        <a:xfrm>
          <a:off x="1870471" y="183931"/>
          <a:ext cx="2129315" cy="2040088"/>
        </a:xfrm>
        <a:prstGeom prst="ellipse">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err="1" smtClean="0"/>
            <a:t>Household</a:t>
          </a:r>
          <a:r>
            <a:rPr lang="fr-FR" sz="2300" b="1" kern="1200" dirty="0" smtClean="0"/>
            <a:t> </a:t>
          </a:r>
          <a:r>
            <a:rPr lang="fr-FR" sz="2300" b="1" kern="1200" dirty="0" err="1" smtClean="0"/>
            <a:t>wealth</a:t>
          </a:r>
          <a:endParaRPr lang="fr-FR" sz="2300" b="1" kern="1200" dirty="0"/>
        </a:p>
      </dsp:txBody>
      <dsp:txXfrm>
        <a:off x="2182302" y="482695"/>
        <a:ext cx="1505653" cy="1442560"/>
      </dsp:txXfrm>
    </dsp:sp>
    <dsp:sp modelId="{05CF6953-0088-40A4-8FAC-700BF2E2E212}">
      <dsp:nvSpPr>
        <dsp:cNvPr id="0" name=""/>
        <dsp:cNvSpPr/>
      </dsp:nvSpPr>
      <dsp:spPr>
        <a:xfrm>
          <a:off x="1893097" y="2557690"/>
          <a:ext cx="2093114" cy="1953145"/>
        </a:xfrm>
        <a:prstGeom prst="ellipse">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National </a:t>
          </a:r>
          <a:r>
            <a:rPr lang="fr-FR" sz="2200" b="1" kern="1200" dirty="0" err="1" smtClean="0"/>
            <a:t>wealth</a:t>
          </a:r>
          <a:endParaRPr lang="fr-FR" sz="2200" b="1" kern="1200" dirty="0"/>
        </a:p>
      </dsp:txBody>
      <dsp:txXfrm>
        <a:off x="2199626" y="2843721"/>
        <a:ext cx="1480056" cy="138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A6360-BE26-453C-A13B-B370EADA7425}">
      <dsp:nvSpPr>
        <dsp:cNvPr id="0" name=""/>
        <dsp:cNvSpPr/>
      </dsp:nvSpPr>
      <dsp:spPr>
        <a:xfrm rot="1785758">
          <a:off x="1714089" y="2900419"/>
          <a:ext cx="356766" cy="70048"/>
        </a:xfrm>
        <a:custGeom>
          <a:avLst/>
          <a:gdLst/>
          <a:ahLst/>
          <a:cxnLst/>
          <a:rect l="0" t="0" r="0" b="0"/>
          <a:pathLst>
            <a:path>
              <a:moveTo>
                <a:pt x="0" y="35024"/>
              </a:moveTo>
              <a:lnTo>
                <a:pt x="356766" y="35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5C625-7D07-48D0-9086-726A0DA4D992}">
      <dsp:nvSpPr>
        <dsp:cNvPr id="0" name=""/>
        <dsp:cNvSpPr/>
      </dsp:nvSpPr>
      <dsp:spPr>
        <a:xfrm rot="19810946">
          <a:off x="1715965" y="1773922"/>
          <a:ext cx="327149" cy="70048"/>
        </a:xfrm>
        <a:custGeom>
          <a:avLst/>
          <a:gdLst/>
          <a:ahLst/>
          <a:cxnLst/>
          <a:rect l="0" t="0" r="0" b="0"/>
          <a:pathLst>
            <a:path>
              <a:moveTo>
                <a:pt x="0" y="35024"/>
              </a:moveTo>
              <a:lnTo>
                <a:pt x="327149" y="35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D9140-FD7C-4CE2-AE44-2C6718F8F985}">
      <dsp:nvSpPr>
        <dsp:cNvPr id="0" name=""/>
        <dsp:cNvSpPr/>
      </dsp:nvSpPr>
      <dsp:spPr>
        <a:xfrm>
          <a:off x="-202079" y="1524284"/>
          <a:ext cx="2208397" cy="1756701"/>
        </a:xfrm>
        <a:prstGeom prst="ellipse">
          <a:avLst/>
        </a:prstGeom>
        <a:blipFill dpi="0" rotWithShape="1">
          <a:blip xmlns:r="http://schemas.openxmlformats.org/officeDocument/2006/relationships" r:embed="rId1">
            <a:lum/>
            <a:extLst>
              <a:ext uri="{28A0092B-C50C-407E-A947-70E740481C1C}">
                <a14:useLocalDpi xmlns:a14="http://schemas.microsoft.com/office/drawing/2010/main" val="0"/>
              </a:ext>
            </a:extLst>
          </a:blip>
          <a:srcRect/>
          <a:stretch>
            <a:fillRect l="852" t="9825" r="852" b="9825"/>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FCBE7-ED66-440B-BE7E-113EA6057CAC}">
      <dsp:nvSpPr>
        <dsp:cNvPr id="0" name=""/>
        <dsp:cNvSpPr/>
      </dsp:nvSpPr>
      <dsp:spPr>
        <a:xfrm>
          <a:off x="1870471" y="183931"/>
          <a:ext cx="2129315" cy="2040088"/>
        </a:xfrm>
        <a:prstGeom prst="ellipse">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b="1" kern="1200" dirty="0" err="1" smtClean="0"/>
            <a:t>Household</a:t>
          </a:r>
          <a:r>
            <a:rPr lang="fr-FR" sz="2300" b="1" kern="1200" dirty="0" smtClean="0"/>
            <a:t> </a:t>
          </a:r>
          <a:r>
            <a:rPr lang="fr-FR" sz="2300" b="1" kern="1200" dirty="0" err="1" smtClean="0"/>
            <a:t>wealth</a:t>
          </a:r>
          <a:endParaRPr lang="fr-FR" sz="2300" b="1" kern="1200" dirty="0"/>
        </a:p>
      </dsp:txBody>
      <dsp:txXfrm>
        <a:off x="2182302" y="482695"/>
        <a:ext cx="1505653" cy="1442560"/>
      </dsp:txXfrm>
    </dsp:sp>
    <dsp:sp modelId="{05CF6953-0088-40A4-8FAC-700BF2E2E212}">
      <dsp:nvSpPr>
        <dsp:cNvPr id="0" name=""/>
        <dsp:cNvSpPr/>
      </dsp:nvSpPr>
      <dsp:spPr>
        <a:xfrm>
          <a:off x="1893097" y="2557690"/>
          <a:ext cx="2093114" cy="1953145"/>
        </a:xfrm>
        <a:prstGeom prst="ellipse">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National </a:t>
          </a:r>
          <a:r>
            <a:rPr lang="fr-FR" sz="2200" b="1" kern="1200" dirty="0" err="1" smtClean="0"/>
            <a:t>wealth</a:t>
          </a:r>
          <a:endParaRPr lang="fr-FR" sz="2200" b="1" kern="1200" dirty="0"/>
        </a:p>
      </dsp:txBody>
      <dsp:txXfrm>
        <a:off x="2199626" y="2843721"/>
        <a:ext cx="1480056" cy="1381083"/>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8C5B9-86C9-49B2-8276-8DDAD47B9903}" type="datetimeFigureOut">
              <a:rPr lang="fr-FR" smtClean="0"/>
              <a:t>21/06/2022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4AAE9-9A60-4322-9EFA-8CD583F384C9}" type="slidenum">
              <a:rPr lang="fr-FR" smtClean="0"/>
              <a:t>‹N°›</a:t>
            </a:fld>
            <a:endParaRPr lang="fr-FR"/>
          </a:p>
        </p:txBody>
      </p:sp>
    </p:spTree>
    <p:extLst>
      <p:ext uri="{BB962C8B-B14F-4D97-AF65-F5344CB8AC3E}">
        <p14:creationId xmlns:p14="http://schemas.microsoft.com/office/powerpoint/2010/main" val="19312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164AAE9-9A60-4322-9EFA-8CD583F384C9}" type="slidenum">
              <a:rPr lang="fr-FR" smtClean="0"/>
              <a:t>1</a:t>
            </a:fld>
            <a:endParaRPr lang="fr-FR"/>
          </a:p>
        </p:txBody>
      </p:sp>
    </p:spTree>
    <p:extLst>
      <p:ext uri="{BB962C8B-B14F-4D97-AF65-F5344CB8AC3E}">
        <p14:creationId xmlns:p14="http://schemas.microsoft.com/office/powerpoint/2010/main" val="245547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7F7FB38-0F9F-4C84-8013-B19AB471896E}"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D3DC0CB-9B40-4E2C-B512-B07BAA05490E}"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0EA4D8-18FC-4AF3-907B-15F88C330C36}"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9BE4E-97BC-47B8-9873-0DB4E793D32D}"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8F82114-8553-4633-93E2-B851D90F2164}"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8C02FE5-829A-431F-A5C9-458AB37A4BF2}"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74A6A71-80A2-4977-A1AC-93D9ADD84B6C}" type="datetime1">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83A6E65-A2A6-4288-B56A-18EC76533F34}" type="datetime1">
              <a:rPr lang="en-US" smtClean="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6FCFBF-16B5-44B5-8720-D5A083B4806C}" type="datetime1">
              <a:rPr lang="en-US" smtClean="0"/>
              <a:t>6/21/2022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223F3D-43A2-4D6C-AB5B-333D828C7DE8}" type="datetime1">
              <a:rPr lang="en-US" smtClean="0"/>
              <a:t>6/21/2022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5121AD6-A4F3-4705-B84C-1B55719B1CFB}"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E2A2B1-B6C3-4A65-AF65-14AF245F0C88}" type="datetime1">
              <a:rPr lang="en-US" smtClean="0"/>
              <a:t>6/21/2022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US" sz="4000" b="1" dirty="0"/>
              <a:t>‘Mother’s milk</a:t>
            </a:r>
            <a:r>
              <a:rPr lang="en-US" sz="4000" b="1" dirty="0" smtClean="0"/>
              <a:t>’: Is </a:t>
            </a:r>
            <a:r>
              <a:rPr lang="en-US" sz="4000" b="1" dirty="0"/>
              <a:t>there a social reversal in breastfeeding practices along with economic development?</a:t>
            </a:r>
            <a:endParaRPr lang="fr-FR" sz="4000" b="1" dirty="0"/>
          </a:p>
        </p:txBody>
      </p:sp>
      <p:sp>
        <p:nvSpPr>
          <p:cNvPr id="3" name="Sous-titre 2"/>
          <p:cNvSpPr>
            <a:spLocks noGrp="1"/>
          </p:cNvSpPr>
          <p:nvPr>
            <p:ph type="subTitle" idx="1"/>
          </p:nvPr>
        </p:nvSpPr>
        <p:spPr/>
        <p:txBody>
          <a:bodyPr>
            <a:normAutofit fontScale="85000" lnSpcReduction="20000"/>
          </a:bodyPr>
          <a:lstStyle/>
          <a:p>
            <a:r>
              <a:rPr lang="fr-FR" dirty="0" smtClean="0"/>
              <a:t>Elodie </a:t>
            </a:r>
            <a:r>
              <a:rPr lang="fr-FR" dirty="0" err="1" smtClean="0"/>
              <a:t>rossi</a:t>
            </a:r>
            <a:r>
              <a:rPr lang="fr-FR" dirty="0" smtClean="0"/>
              <a:t> (bordeaux </a:t>
            </a:r>
            <a:r>
              <a:rPr lang="fr-FR" dirty="0" err="1" smtClean="0"/>
              <a:t>school</a:t>
            </a:r>
            <a:r>
              <a:rPr lang="fr-FR" dirty="0" smtClean="0"/>
              <a:t> of </a:t>
            </a:r>
            <a:r>
              <a:rPr lang="fr-FR" dirty="0" err="1" smtClean="0"/>
              <a:t>economics</a:t>
            </a:r>
            <a:r>
              <a:rPr lang="fr-FR" dirty="0" smtClean="0"/>
              <a:t>)</a:t>
            </a:r>
          </a:p>
          <a:p>
            <a:r>
              <a:rPr lang="fr-FR" b="1" dirty="0"/>
              <a:t>Pierre </a:t>
            </a:r>
            <a:r>
              <a:rPr lang="fr-FR" b="1" dirty="0" err="1"/>
              <a:t>levasseur</a:t>
            </a:r>
            <a:r>
              <a:rPr lang="fr-FR" b="1" dirty="0"/>
              <a:t> (</a:t>
            </a:r>
            <a:r>
              <a:rPr lang="fr-FR" b="1" dirty="0" err="1"/>
              <a:t>inrAE</a:t>
            </a:r>
            <a:r>
              <a:rPr lang="fr-FR" b="1" dirty="0"/>
              <a:t>)</a:t>
            </a:r>
          </a:p>
          <a:p>
            <a:r>
              <a:rPr lang="fr-FR" dirty="0" smtClean="0"/>
              <a:t>Matthieu clement </a:t>
            </a:r>
            <a:r>
              <a:rPr lang="fr-FR" dirty="0"/>
              <a:t>(bordeaux </a:t>
            </a:r>
            <a:r>
              <a:rPr lang="fr-FR" dirty="0" err="1"/>
              <a:t>school</a:t>
            </a:r>
            <a:r>
              <a:rPr lang="fr-FR" dirty="0"/>
              <a:t> of </a:t>
            </a:r>
            <a:r>
              <a:rPr lang="fr-FR" dirty="0" err="1"/>
              <a:t>economics</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617451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Descriptive: BF </a:t>
            </a:r>
            <a:r>
              <a:rPr lang="fr-FR" dirty="0" err="1" smtClean="0"/>
              <a:t>across</a:t>
            </a:r>
            <a:r>
              <a:rPr lang="fr-FR" dirty="0" smtClean="0"/>
              <a:t> national </a:t>
            </a:r>
            <a:r>
              <a:rPr lang="fr-FR" dirty="0" err="1" smtClean="0"/>
              <a:t>wealth</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10</a:t>
            </a:fld>
            <a:endParaRPr lang="en-US" dirty="0"/>
          </a:p>
        </p:txBody>
      </p:sp>
      <p:sp>
        <p:nvSpPr>
          <p:cNvPr id="8" name="ZoneTexte 7"/>
          <p:cNvSpPr txBox="1"/>
          <p:nvPr/>
        </p:nvSpPr>
        <p:spPr>
          <a:xfrm>
            <a:off x="876300" y="6426200"/>
            <a:ext cx="10972799" cy="369332"/>
          </a:xfrm>
          <a:prstGeom prst="rect">
            <a:avLst/>
          </a:prstGeom>
          <a:noFill/>
        </p:spPr>
        <p:txBody>
          <a:bodyPr wrap="square" rtlCol="0">
            <a:spAutoFit/>
          </a:bodyPr>
          <a:lstStyle/>
          <a:p>
            <a:r>
              <a:rPr lang="fr-FR" b="1" dirty="0" smtClean="0">
                <a:solidFill>
                  <a:schemeClr val="bg1"/>
                </a:solidFill>
                <a:sym typeface="Wingdings" panose="05000000000000000000" pitchFamily="2" charset="2"/>
              </a:rPr>
              <a:t> </a:t>
            </a:r>
            <a:r>
              <a:rPr lang="fr-FR" b="1" dirty="0" err="1" smtClean="0">
                <a:solidFill>
                  <a:schemeClr val="bg1"/>
                </a:solidFill>
              </a:rPr>
              <a:t>Improvement</a:t>
            </a:r>
            <a:r>
              <a:rPr lang="fr-FR" b="1" dirty="0" smtClean="0">
                <a:solidFill>
                  <a:schemeClr val="bg1"/>
                </a:solidFill>
              </a:rPr>
              <a:t> of EBF &amp; EIBF </a:t>
            </a:r>
            <a:r>
              <a:rPr lang="fr-FR" b="1" dirty="0" err="1" smtClean="0">
                <a:solidFill>
                  <a:schemeClr val="bg1"/>
                </a:solidFill>
              </a:rPr>
              <a:t>across</a:t>
            </a:r>
            <a:r>
              <a:rPr lang="fr-FR" b="1" dirty="0" smtClean="0">
                <a:solidFill>
                  <a:schemeClr val="bg1"/>
                </a:solidFill>
              </a:rPr>
              <a:t> </a:t>
            </a:r>
            <a:r>
              <a:rPr lang="fr-FR" b="1" dirty="0" err="1" smtClean="0">
                <a:solidFill>
                  <a:schemeClr val="bg1"/>
                </a:solidFill>
              </a:rPr>
              <a:t>economic</a:t>
            </a:r>
            <a:r>
              <a:rPr lang="fr-FR" b="1" dirty="0" smtClean="0">
                <a:solidFill>
                  <a:schemeClr val="bg1"/>
                </a:solidFill>
              </a:rPr>
              <a:t> </a:t>
            </a:r>
            <a:r>
              <a:rPr lang="fr-FR" b="1" dirty="0" err="1" smtClean="0">
                <a:solidFill>
                  <a:schemeClr val="bg1"/>
                </a:solidFill>
              </a:rPr>
              <a:t>development</a:t>
            </a:r>
            <a:r>
              <a:rPr lang="fr-FR" b="1" dirty="0" smtClean="0">
                <a:solidFill>
                  <a:schemeClr val="bg1"/>
                </a:solidFill>
              </a:rPr>
              <a:t>, but not for CBF</a:t>
            </a:r>
            <a:endParaRPr lang="fr-FR" b="1" dirty="0">
              <a:solidFill>
                <a:schemeClr val="bg1"/>
              </a:solidFill>
            </a:endParaRPr>
          </a:p>
        </p:txBody>
      </p:sp>
      <p:pic>
        <p:nvPicPr>
          <p:cNvPr id="6" name="Image 5"/>
          <p:cNvPicPr>
            <a:picLocks noChangeAspect="1"/>
          </p:cNvPicPr>
          <p:nvPr/>
        </p:nvPicPr>
        <p:blipFill>
          <a:blip r:embed="rId2"/>
          <a:stretch>
            <a:fillRect/>
          </a:stretch>
        </p:blipFill>
        <p:spPr>
          <a:xfrm>
            <a:off x="1458946" y="2824510"/>
            <a:ext cx="9335068" cy="2069462"/>
          </a:xfrm>
          <a:prstGeom prst="rect">
            <a:avLst/>
          </a:prstGeom>
        </p:spPr>
      </p:pic>
    </p:spTree>
    <p:extLst>
      <p:ext uri="{BB962C8B-B14F-4D97-AF65-F5344CB8AC3E}">
        <p14:creationId xmlns:p14="http://schemas.microsoft.com/office/powerpoint/2010/main" val="943709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Descriptive: BF </a:t>
            </a:r>
            <a:r>
              <a:rPr lang="fr-FR" dirty="0" err="1" smtClean="0"/>
              <a:t>across</a:t>
            </a:r>
            <a:r>
              <a:rPr lang="fr-FR" dirty="0" smtClean="0"/>
              <a:t> </a:t>
            </a:r>
            <a:r>
              <a:rPr lang="fr-FR" dirty="0" err="1" smtClean="0"/>
              <a:t>household</a:t>
            </a:r>
            <a:r>
              <a:rPr lang="fr-FR" dirty="0" smtClean="0"/>
              <a:t> &amp; national </a:t>
            </a:r>
            <a:r>
              <a:rPr lang="fr-FR" dirty="0" err="1" smtClean="0"/>
              <a:t>wealth</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11</a:t>
            </a:fld>
            <a:endParaRPr lang="en-US" dirty="0"/>
          </a:p>
        </p:txBody>
      </p:sp>
      <p:sp>
        <p:nvSpPr>
          <p:cNvPr id="8" name="ZoneTexte 7"/>
          <p:cNvSpPr txBox="1"/>
          <p:nvPr/>
        </p:nvSpPr>
        <p:spPr>
          <a:xfrm>
            <a:off x="876300" y="6426200"/>
            <a:ext cx="10972799" cy="369332"/>
          </a:xfrm>
          <a:prstGeom prst="rect">
            <a:avLst/>
          </a:prstGeom>
          <a:noFill/>
        </p:spPr>
        <p:txBody>
          <a:bodyPr wrap="square" rtlCol="0">
            <a:spAutoFit/>
          </a:bodyPr>
          <a:lstStyle/>
          <a:p>
            <a:r>
              <a:rPr lang="fr-FR" b="1" dirty="0" smtClean="0">
                <a:solidFill>
                  <a:schemeClr val="bg1"/>
                </a:solidFill>
                <a:sym typeface="Wingdings" panose="05000000000000000000" pitchFamily="2" charset="2"/>
              </a:rPr>
              <a:t> </a:t>
            </a:r>
            <a:r>
              <a:rPr lang="fr-FR" b="1" dirty="0" smtClean="0">
                <a:solidFill>
                  <a:schemeClr val="bg1"/>
                </a:solidFill>
              </a:rPr>
              <a:t>A social convergence </a:t>
            </a:r>
            <a:r>
              <a:rPr lang="fr-FR" b="1" dirty="0" err="1" smtClean="0">
                <a:solidFill>
                  <a:schemeClr val="bg1"/>
                </a:solidFill>
              </a:rPr>
              <a:t>across</a:t>
            </a:r>
            <a:r>
              <a:rPr lang="fr-FR" b="1" dirty="0" smtClean="0">
                <a:solidFill>
                  <a:schemeClr val="bg1"/>
                </a:solidFill>
              </a:rPr>
              <a:t> national </a:t>
            </a:r>
            <a:r>
              <a:rPr lang="fr-FR" b="1" dirty="0" err="1" smtClean="0">
                <a:solidFill>
                  <a:schemeClr val="bg1"/>
                </a:solidFill>
              </a:rPr>
              <a:t>wealth</a:t>
            </a:r>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642743" y="1737360"/>
            <a:ext cx="6320951" cy="4619447"/>
          </a:xfrm>
          <a:prstGeom prst="rect">
            <a:avLst/>
          </a:prstGeom>
        </p:spPr>
      </p:pic>
    </p:spTree>
    <p:extLst>
      <p:ext uri="{BB962C8B-B14F-4D97-AF65-F5344CB8AC3E}">
        <p14:creationId xmlns:p14="http://schemas.microsoft.com/office/powerpoint/2010/main" val="82181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Econometric</a:t>
            </a:r>
            <a:r>
              <a:rPr lang="fr-FR" dirty="0" smtClean="0"/>
              <a:t> OLS </a:t>
            </a:r>
            <a:r>
              <a:rPr lang="fr-FR" dirty="0" err="1" smtClean="0"/>
              <a:t>models</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097280" y="1845734"/>
                <a:ext cx="10434320" cy="4466166"/>
              </a:xfrm>
            </p:spPr>
            <p:txBody>
              <a:bodyPr>
                <a:normAutofit/>
              </a:bodyPr>
              <a:lstStyle/>
              <a:p>
                <a:endParaRPr lang="fr-FR" i="1" dirty="0" smtClean="0"/>
              </a:p>
              <a:p>
                <a14:m>
                  <m:oMath xmlns:m="http://schemas.openxmlformats.org/officeDocument/2006/math">
                    <m:sSub>
                      <m:sSubPr>
                        <m:ctrlPr>
                          <a:rPr lang="fr-FR" i="1" smtClean="0">
                            <a:latin typeface="Cambria Math" panose="02040503050406030204" pitchFamily="18" charset="0"/>
                          </a:rPr>
                        </m:ctrlPr>
                      </m:sSubPr>
                      <m:e>
                        <m:r>
                          <a:rPr lang="en-US" i="1">
                            <a:latin typeface="Cambria Math" panose="02040503050406030204" pitchFamily="18" charset="0"/>
                          </a:rPr>
                          <m:t>𝐵𝐹</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sSub>
                      <m:sSubPr>
                        <m:ctrlPr>
                          <a:rPr lang="fr-FR" i="1">
                            <a:latin typeface="Cambria Math" panose="02040503050406030204" pitchFamily="18" charset="0"/>
                          </a:rPr>
                        </m:ctrlPr>
                      </m:sSubPr>
                      <m:e>
                        <m:r>
                          <a:rPr lang="en-US" i="1">
                            <a:latin typeface="Cambria Math" panose="02040503050406030204" pitchFamily="18" charset="0"/>
                          </a:rPr>
                          <m:t>𝑊𝑒𝑎𝑙𝑡h</m:t>
                        </m:r>
                      </m:e>
                      <m:sub>
                        <m:r>
                          <a:rPr lang="en-US" i="1">
                            <a:latin typeface="Cambria Math" panose="02040503050406030204" pitchFamily="18" charset="0"/>
                          </a:rPr>
                          <m:t>𝑗</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sSub>
                      <m:sSubPr>
                        <m:ctrlPr>
                          <a:rPr lang="fr-FR" i="1">
                            <a:latin typeface="Cambria Math" panose="02040503050406030204" pitchFamily="18" charset="0"/>
                          </a:rPr>
                        </m:ctrlPr>
                      </m:sSubPr>
                      <m:e>
                        <m:r>
                          <a:rPr lang="en-US" i="1">
                            <a:latin typeface="Cambria Math" panose="02040503050406030204" pitchFamily="18" charset="0"/>
                          </a:rPr>
                          <m:t>𝐷𝑒𝑣</m:t>
                        </m:r>
                      </m:e>
                      <m:sub>
                        <m:r>
                          <a:rPr lang="en-US" i="1">
                            <a:latin typeface="Cambria Math" panose="02040503050406030204" pitchFamily="18" charset="0"/>
                          </a:rPr>
                          <m:t>𝑘</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3</m:t>
                        </m:r>
                      </m:sub>
                    </m:sSub>
                    <m:sSub>
                      <m:sSubPr>
                        <m:ctrlPr>
                          <a:rPr lang="fr-F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4</m:t>
                        </m:r>
                      </m:sub>
                    </m:sSub>
                    <m:sSub>
                      <m:sSubPr>
                        <m:ctrlPr>
                          <a:rPr lang="fr-F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oMath>
                </a14:m>
                <a:r>
                  <a:rPr lang="en-US" b="1" dirty="0"/>
                  <a:t>		</a:t>
                </a:r>
                <a:r>
                  <a:rPr lang="en-US" b="1" dirty="0" smtClean="0"/>
                  <a:t>	[1]</a:t>
                </a:r>
                <a:endParaRPr lang="fr-FR" dirty="0"/>
              </a:p>
              <a:p>
                <a14:m>
                  <m:oMath xmlns:m="http://schemas.openxmlformats.org/officeDocument/2006/math">
                    <m:sSub>
                      <m:sSubPr>
                        <m:ctrlPr>
                          <a:rPr lang="fr-FR" i="1">
                            <a:latin typeface="Cambria Math" panose="02040503050406030204" pitchFamily="18" charset="0"/>
                          </a:rPr>
                        </m:ctrlPr>
                      </m:sSubPr>
                      <m:e>
                        <m:r>
                          <a:rPr lang="en-US" i="1">
                            <a:latin typeface="Cambria Math" panose="02040503050406030204" pitchFamily="18" charset="0"/>
                          </a:rPr>
                          <m:t>𝐵𝐹</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0</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sSub>
                      <m:sSubPr>
                        <m:ctrlPr>
                          <a:rPr lang="fr-FR" i="1">
                            <a:latin typeface="Cambria Math" panose="02040503050406030204" pitchFamily="18" charset="0"/>
                          </a:rPr>
                        </m:ctrlPr>
                      </m:sSubPr>
                      <m:e>
                        <m:r>
                          <a:rPr lang="en-US" i="1">
                            <a:latin typeface="Cambria Math" panose="02040503050406030204" pitchFamily="18" charset="0"/>
                          </a:rPr>
                          <m:t>𝑊𝑒𝑎𝑙𝑡h</m:t>
                        </m:r>
                      </m:e>
                      <m:sub>
                        <m:r>
                          <a:rPr lang="en-US" i="1">
                            <a:latin typeface="Cambria Math" panose="02040503050406030204" pitchFamily="18" charset="0"/>
                          </a:rPr>
                          <m:t>𝑗</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2</m:t>
                        </m:r>
                      </m:sub>
                    </m:sSub>
                    <m:sSub>
                      <m:sSubPr>
                        <m:ctrlPr>
                          <a:rPr lang="fr-FR" i="1">
                            <a:latin typeface="Cambria Math" panose="02040503050406030204" pitchFamily="18" charset="0"/>
                          </a:rPr>
                        </m:ctrlPr>
                      </m:sSubPr>
                      <m:e>
                        <m:r>
                          <a:rPr lang="en-US" i="1">
                            <a:latin typeface="Cambria Math" panose="02040503050406030204" pitchFamily="18" charset="0"/>
                          </a:rPr>
                          <m:t>𝐷𝑒𝑣</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3</m:t>
                        </m:r>
                      </m:sub>
                    </m:sSub>
                    <m:sSub>
                      <m:sSubPr>
                        <m:ctrlPr>
                          <a:rPr lang="fr-FR" i="1">
                            <a:latin typeface="Cambria Math" panose="02040503050406030204" pitchFamily="18" charset="0"/>
                          </a:rPr>
                        </m:ctrlPr>
                      </m:sSubPr>
                      <m:e>
                        <m:r>
                          <a:rPr lang="en-US" i="1">
                            <a:latin typeface="Cambria Math" panose="02040503050406030204" pitchFamily="18" charset="0"/>
                          </a:rPr>
                          <m:t>𝑊𝑒𝑎𝑙𝑡h</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𝐷𝑒𝑣</m:t>
                        </m:r>
                      </m:e>
                      <m:sub>
                        <m:r>
                          <a:rPr lang="en-US" i="1">
                            <a:latin typeface="Cambria Math" panose="02040503050406030204" pitchFamily="18" charset="0"/>
                          </a:rPr>
                          <m:t>𝑘</m:t>
                        </m:r>
                      </m:sub>
                    </m:sSub>
                    <m:r>
                      <a:rPr lang="en-US" i="1">
                        <a:latin typeface="Cambria Math" panose="02040503050406030204" pitchFamily="18" charset="0"/>
                      </a:rPr>
                      <m:t>+ </m:t>
                    </m:r>
                    <m:sSub>
                      <m:sSubPr>
                        <m:ctrlPr>
                          <a:rPr lang="fr-FR"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4</m:t>
                        </m:r>
                      </m:sub>
                    </m:sSub>
                    <m:sSub>
                      <m:sSubPr>
                        <m:ctrlPr>
                          <a:rPr lang="fr-F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5</m:t>
                        </m:r>
                      </m:sub>
                    </m:sSub>
                    <m:sSub>
                      <m:sSubPr>
                        <m:ctrlPr>
                          <a:rPr lang="fr-F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m:t>
                        </m:r>
                      </m:sub>
                    </m:sSub>
                  </m:oMath>
                </a14:m>
                <a:r>
                  <a:rPr lang="en-US" b="1" dirty="0" smtClean="0"/>
                  <a:t>	[2]</a:t>
                </a:r>
                <a:endParaRPr lang="fr-FR" dirty="0"/>
              </a:p>
              <a:p>
                <a:endParaRPr lang="fr-FR" dirty="0" smtClean="0"/>
              </a:p>
              <a:p>
                <a:endParaRPr lang="fr-FR" dirty="0" smtClean="0"/>
              </a:p>
              <a:p>
                <a:r>
                  <a:rPr lang="fr-FR" sz="1600" u="sng" dirty="0" smtClean="0"/>
                  <a:t>Control variables (X): </a:t>
                </a:r>
                <a:r>
                  <a:rPr lang="en-US" sz="1600" dirty="0"/>
                  <a:t>The </a:t>
                </a:r>
                <a:r>
                  <a:rPr lang="en-US" sz="1600" b="1" dirty="0"/>
                  <a:t>infant's characteristics </a:t>
                </a:r>
                <a:r>
                  <a:rPr lang="en-US" sz="1600" b="1" dirty="0" smtClean="0"/>
                  <a:t>(Xi) </a:t>
                </a:r>
                <a:r>
                  <a:rPr lang="en-US" sz="1600" dirty="0" smtClean="0"/>
                  <a:t>include </a:t>
                </a:r>
                <a:r>
                  <a:rPr lang="en-US" sz="1600" dirty="0"/>
                  <a:t>sex, age (in months), birth order, birth interval (in months), size at birth (5-point score</a:t>
                </a:r>
                <a:r>
                  <a:rPr lang="en-US" sz="1600" dirty="0" smtClean="0"/>
                  <a:t>), multiple </a:t>
                </a:r>
                <a:r>
                  <a:rPr lang="en-US" sz="1600" dirty="0"/>
                  <a:t>births. </a:t>
                </a:r>
                <a:r>
                  <a:rPr lang="en-US" sz="1600" b="1" dirty="0"/>
                  <a:t>Obstetric </a:t>
                </a:r>
                <a:r>
                  <a:rPr lang="en-US" sz="1600" b="1" dirty="0" smtClean="0"/>
                  <a:t>data (Xi) </a:t>
                </a:r>
                <a:r>
                  <a:rPr lang="en-US" sz="1600" dirty="0"/>
                  <a:t>include </a:t>
                </a:r>
                <a:r>
                  <a:rPr lang="en-US" sz="1600" dirty="0" err="1" smtClean="0"/>
                  <a:t>wantedness</a:t>
                </a:r>
                <a:r>
                  <a:rPr lang="en-US" sz="1600" dirty="0" smtClean="0"/>
                  <a:t> </a:t>
                </a:r>
                <a:r>
                  <a:rPr lang="en-US" sz="1600" dirty="0"/>
                  <a:t>of pregnancy, </a:t>
                </a:r>
                <a:r>
                  <a:rPr lang="en-US" sz="1600" dirty="0" smtClean="0"/>
                  <a:t>number </a:t>
                </a:r>
                <a:r>
                  <a:rPr lang="en-US" sz="1600" dirty="0"/>
                  <a:t>of antenatal visits, </a:t>
                </a:r>
                <a:r>
                  <a:rPr lang="en-US" sz="1600" dirty="0" smtClean="0"/>
                  <a:t>mode </a:t>
                </a:r>
                <a:r>
                  <a:rPr lang="en-US" sz="1600" dirty="0"/>
                  <a:t>of delivery (C-section or not), </a:t>
                </a:r>
                <a:r>
                  <a:rPr lang="en-US" sz="1600" dirty="0" smtClean="0"/>
                  <a:t>place </a:t>
                </a:r>
                <a:r>
                  <a:rPr lang="en-US" sz="1600" dirty="0"/>
                  <a:t>of delivery (at home or not). The </a:t>
                </a:r>
                <a:r>
                  <a:rPr lang="en-US" sz="1600" b="1" dirty="0"/>
                  <a:t>mother's characteristics</a:t>
                </a:r>
                <a:r>
                  <a:rPr lang="en-US" sz="1600" dirty="0"/>
                  <a:t> </a:t>
                </a:r>
                <a:r>
                  <a:rPr lang="en-US" sz="1600" b="1" dirty="0" smtClean="0"/>
                  <a:t>(</a:t>
                </a:r>
                <a:r>
                  <a:rPr lang="en-US" sz="1600" b="1" dirty="0" err="1" smtClean="0"/>
                  <a:t>Xj</a:t>
                </a:r>
                <a:r>
                  <a:rPr lang="en-US" sz="1600" b="1" dirty="0" smtClean="0"/>
                  <a:t>) </a:t>
                </a:r>
                <a:r>
                  <a:rPr lang="en-US" sz="1600" dirty="0" smtClean="0"/>
                  <a:t>include </a:t>
                </a:r>
                <a:r>
                  <a:rPr lang="en-US" sz="1600" dirty="0"/>
                  <a:t>her age (in years), marital status (married or not), number of </a:t>
                </a:r>
                <a:r>
                  <a:rPr lang="en-US" sz="1600" dirty="0" smtClean="0"/>
                  <a:t>children, level </a:t>
                </a:r>
                <a:r>
                  <a:rPr lang="en-US" sz="1600" dirty="0"/>
                  <a:t>of education (no education; primary; secondary; </a:t>
                </a:r>
                <a:r>
                  <a:rPr lang="en-US" sz="1600" dirty="0" smtClean="0"/>
                  <a:t>higher), place </a:t>
                </a:r>
                <a:r>
                  <a:rPr lang="en-US" sz="1600" dirty="0"/>
                  <a:t>of residence (urban or </a:t>
                </a:r>
                <a:r>
                  <a:rPr lang="en-US" sz="1600" dirty="0" smtClean="0"/>
                  <a:t>rural). </a:t>
                </a:r>
                <a14:m>
                  <m:oMath xmlns:m="http://schemas.openxmlformats.org/officeDocument/2006/math">
                    <m:r>
                      <a:rPr lang="en-US" sz="1600" i="1">
                        <a:latin typeface="Cambria Math" panose="02040503050406030204" pitchFamily="18" charset="0"/>
                      </a:rPr>
                      <m:t>𝜔</m:t>
                    </m:r>
                    <m:r>
                      <a:rPr lang="en-US" sz="1600" i="1">
                        <a:latin typeface="Cambria Math" panose="02040503050406030204" pitchFamily="18" charset="0"/>
                      </a:rPr>
                      <m:t> </m:t>
                    </m:r>
                  </m:oMath>
                </a14:m>
                <a:r>
                  <a:rPr lang="en-US" sz="1600" dirty="0" smtClean="0"/>
                  <a:t>refers to rounds </a:t>
                </a:r>
                <a:r>
                  <a:rPr lang="en-US" sz="1600" dirty="0"/>
                  <a:t>of </a:t>
                </a:r>
                <a:r>
                  <a:rPr lang="en-US" sz="1600" dirty="0" smtClean="0"/>
                  <a:t>DHS.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097280" y="1845734"/>
                <a:ext cx="10434320" cy="4466166"/>
              </a:xfrm>
              <a:blipFill rotWithShape="0">
                <a:blip r:embed="rId2"/>
                <a:stretch>
                  <a:fillRect l="-292" r="-350"/>
                </a:stretch>
              </a:blipFill>
            </p:spPr>
            <p:txBody>
              <a:bodyPr/>
              <a:lstStyle/>
              <a:p>
                <a:r>
                  <a:rPr lang="fr-FR">
                    <a:noFill/>
                  </a:rPr>
                  <a:t> </a:t>
                </a:r>
              </a:p>
            </p:txBody>
          </p:sp>
        </mc:Fallback>
      </mc:AlternateContent>
      <p:sp>
        <p:nvSpPr>
          <p:cNvPr id="4" name="Espace réservé du numéro de diapositive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330612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3" name="Image 2"/>
          <p:cNvPicPr>
            <a:picLocks noChangeAspect="1"/>
          </p:cNvPicPr>
          <p:nvPr/>
        </p:nvPicPr>
        <p:blipFill>
          <a:blip r:embed="rId2"/>
          <a:stretch>
            <a:fillRect/>
          </a:stretch>
        </p:blipFill>
        <p:spPr>
          <a:xfrm>
            <a:off x="1966262" y="219517"/>
            <a:ext cx="8590208" cy="5944586"/>
          </a:xfrm>
          <a:prstGeom prst="rect">
            <a:avLst/>
          </a:prstGeom>
        </p:spPr>
      </p:pic>
      <p:sp>
        <p:nvSpPr>
          <p:cNvPr id="4" name="Rectangle 3"/>
          <p:cNvSpPr/>
          <p:nvPr/>
        </p:nvSpPr>
        <p:spPr>
          <a:xfrm>
            <a:off x="34345" y="6435092"/>
            <a:ext cx="11093004" cy="369332"/>
          </a:xfrm>
          <a:prstGeom prst="rect">
            <a:avLst/>
          </a:prstGeom>
        </p:spPr>
        <p:txBody>
          <a:bodyPr wrap="square">
            <a:spAutoFit/>
          </a:bodyPr>
          <a:lstStyle/>
          <a:p>
            <a:r>
              <a:rPr lang="fr-FR" b="1" dirty="0" smtClean="0">
                <a:solidFill>
                  <a:schemeClr val="bg1"/>
                </a:solidFill>
                <a:sym typeface="Wingdings" panose="05000000000000000000" pitchFamily="2" charset="2"/>
              </a:rPr>
              <a:t> Existence </a:t>
            </a:r>
            <a:r>
              <a:rPr lang="fr-FR" b="1" dirty="0">
                <a:solidFill>
                  <a:schemeClr val="bg1"/>
                </a:solidFill>
                <a:sym typeface="Wingdings" panose="05000000000000000000" pitchFamily="2" charset="2"/>
              </a:rPr>
              <a:t>of </a:t>
            </a:r>
            <a:r>
              <a:rPr lang="fr-FR" b="1" dirty="0" err="1">
                <a:solidFill>
                  <a:schemeClr val="bg1"/>
                </a:solidFill>
                <a:sym typeface="Wingdings" panose="05000000000000000000" pitchFamily="2" charset="2"/>
              </a:rPr>
              <a:t>within</a:t>
            </a:r>
            <a:r>
              <a:rPr lang="fr-FR" b="1" dirty="0">
                <a:solidFill>
                  <a:schemeClr val="bg1"/>
                </a:solidFill>
                <a:sym typeface="Wingdings" panose="05000000000000000000" pitchFamily="2" charset="2"/>
              </a:rPr>
              <a:t>-country </a:t>
            </a:r>
            <a:r>
              <a:rPr lang="fr-FR" b="1" dirty="0" err="1">
                <a:solidFill>
                  <a:schemeClr val="bg1"/>
                </a:solidFill>
                <a:sym typeface="Wingdings" panose="05000000000000000000" pitchFamily="2" charset="2"/>
              </a:rPr>
              <a:t>heterogeneity</a:t>
            </a:r>
            <a:r>
              <a:rPr lang="fr-FR" b="1" dirty="0">
                <a:solidFill>
                  <a:schemeClr val="bg1"/>
                </a:solidFill>
                <a:sym typeface="Wingdings" panose="05000000000000000000" pitchFamily="2" charset="2"/>
              </a:rPr>
              <a:t> (</a:t>
            </a:r>
            <a:r>
              <a:rPr lang="fr-FR" b="1" dirty="0" err="1">
                <a:solidFill>
                  <a:schemeClr val="bg1"/>
                </a:solidFill>
                <a:sym typeface="Wingdings" panose="05000000000000000000" pitchFamily="2" charset="2"/>
              </a:rPr>
              <a:t>appropriate</a:t>
            </a:r>
            <a:r>
              <a:rPr lang="fr-FR" b="1" dirty="0">
                <a:solidFill>
                  <a:schemeClr val="bg1"/>
                </a:solidFill>
                <a:sym typeface="Wingdings" panose="05000000000000000000" pitchFamily="2" charset="2"/>
              </a:rPr>
              <a:t> BF practices are more </a:t>
            </a:r>
            <a:r>
              <a:rPr lang="fr-FR" b="1" dirty="0" err="1">
                <a:solidFill>
                  <a:schemeClr val="bg1"/>
                </a:solidFill>
                <a:sym typeface="Wingdings" panose="05000000000000000000" pitchFamily="2" charset="2"/>
              </a:rPr>
              <a:t>common</a:t>
            </a:r>
            <a:r>
              <a:rPr lang="fr-FR" b="1" dirty="0">
                <a:solidFill>
                  <a:schemeClr val="bg1"/>
                </a:solidFill>
                <a:sym typeface="Wingdings" panose="05000000000000000000" pitchFamily="2" charset="2"/>
              </a:rPr>
              <a:t> </a:t>
            </a:r>
            <a:r>
              <a:rPr lang="fr-FR" b="1" dirty="0" err="1">
                <a:solidFill>
                  <a:schemeClr val="bg1"/>
                </a:solidFill>
                <a:sym typeface="Wingdings" panose="05000000000000000000" pitchFamily="2" charset="2"/>
              </a:rPr>
              <a:t>among</a:t>
            </a:r>
            <a:r>
              <a:rPr lang="fr-FR" b="1" dirty="0">
                <a:solidFill>
                  <a:schemeClr val="bg1"/>
                </a:solidFill>
                <a:sym typeface="Wingdings" panose="05000000000000000000" pitchFamily="2" charset="2"/>
              </a:rPr>
              <a:t> the </a:t>
            </a:r>
            <a:r>
              <a:rPr lang="fr-FR" b="1" dirty="0" err="1">
                <a:solidFill>
                  <a:schemeClr val="bg1"/>
                </a:solidFill>
                <a:sym typeface="Wingdings" panose="05000000000000000000" pitchFamily="2" charset="2"/>
              </a:rPr>
              <a:t>poorest</a:t>
            </a:r>
            <a:r>
              <a:rPr lang="fr-FR" b="1" dirty="0">
                <a:solidFill>
                  <a:schemeClr val="bg1"/>
                </a:solidFill>
                <a:sym typeface="Wingdings" panose="05000000000000000000" pitchFamily="2" charset="2"/>
              </a:rPr>
              <a:t>)</a:t>
            </a:r>
            <a:endParaRPr lang="fr-FR" b="1" dirty="0">
              <a:solidFill>
                <a:schemeClr val="bg1"/>
              </a:solidFill>
            </a:endParaRPr>
          </a:p>
        </p:txBody>
      </p:sp>
    </p:spTree>
    <p:extLst>
      <p:ext uri="{BB962C8B-B14F-4D97-AF65-F5344CB8AC3E}">
        <p14:creationId xmlns:p14="http://schemas.microsoft.com/office/powerpoint/2010/main" val="3828832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17700" y="159534"/>
            <a:ext cx="8314230" cy="6076166"/>
          </a:xfrm>
          <a:prstGeom prst="rect">
            <a:avLst/>
          </a:prstGeom>
        </p:spPr>
      </p:pic>
      <p:sp>
        <p:nvSpPr>
          <p:cNvPr id="9" name="ZoneTexte 8"/>
          <p:cNvSpPr txBox="1"/>
          <p:nvPr/>
        </p:nvSpPr>
        <p:spPr>
          <a:xfrm>
            <a:off x="457200" y="6426200"/>
            <a:ext cx="11607800" cy="369332"/>
          </a:xfrm>
          <a:prstGeom prst="rect">
            <a:avLst/>
          </a:prstGeom>
          <a:noFill/>
        </p:spPr>
        <p:txBody>
          <a:bodyPr wrap="square" rtlCol="0">
            <a:spAutoFit/>
          </a:bodyPr>
          <a:lstStyle/>
          <a:p>
            <a:r>
              <a:rPr lang="fr-FR" b="1" dirty="0" smtClean="0">
                <a:solidFill>
                  <a:schemeClr val="bg1"/>
                </a:solidFill>
                <a:sym typeface="Wingdings" panose="05000000000000000000" pitchFamily="2" charset="2"/>
              </a:rPr>
              <a:t> </a:t>
            </a:r>
            <a:r>
              <a:rPr lang="fr-FR" b="1" dirty="0" err="1" smtClean="0">
                <a:solidFill>
                  <a:schemeClr val="bg1"/>
                </a:solidFill>
                <a:sym typeface="Wingdings" panose="05000000000000000000" pitchFamily="2" charset="2"/>
              </a:rPr>
              <a:t>Towards</a:t>
            </a:r>
            <a:r>
              <a:rPr lang="fr-FR" b="1" dirty="0" smtClean="0">
                <a:solidFill>
                  <a:schemeClr val="bg1"/>
                </a:solidFill>
                <a:sym typeface="Wingdings" panose="05000000000000000000" pitchFamily="2" charset="2"/>
              </a:rPr>
              <a:t> a social convergence of EBF and CBF2 in </a:t>
            </a:r>
            <a:r>
              <a:rPr lang="fr-FR" b="1" dirty="0" err="1" smtClean="0">
                <a:solidFill>
                  <a:schemeClr val="bg1"/>
                </a:solidFill>
                <a:sym typeface="Wingdings" panose="05000000000000000000" pitchFamily="2" charset="2"/>
              </a:rPr>
              <a:t>richer</a:t>
            </a:r>
            <a:r>
              <a:rPr lang="fr-FR" b="1" dirty="0" smtClean="0">
                <a:solidFill>
                  <a:schemeClr val="bg1"/>
                </a:solidFill>
                <a:sym typeface="Wingdings" panose="05000000000000000000" pitchFamily="2" charset="2"/>
              </a:rPr>
              <a:t> Asian countries (</a:t>
            </a:r>
            <a:r>
              <a:rPr lang="fr-FR" b="1" dirty="0" err="1" smtClean="0">
                <a:solidFill>
                  <a:schemeClr val="bg1"/>
                </a:solidFill>
                <a:sym typeface="Wingdings" panose="05000000000000000000" pitchFamily="2" charset="2"/>
              </a:rPr>
              <a:t>suggesting</a:t>
            </a:r>
            <a:r>
              <a:rPr lang="fr-FR" b="1" dirty="0" smtClean="0">
                <a:solidFill>
                  <a:schemeClr val="bg1"/>
                </a:solidFill>
                <a:sym typeface="Wingdings" panose="05000000000000000000" pitchFamily="2" charset="2"/>
              </a:rPr>
              <a:t> a future social reversal?)</a:t>
            </a:r>
            <a:endParaRPr lang="fr-FR" b="1" dirty="0">
              <a:solidFill>
                <a:schemeClr val="bg1"/>
              </a:solidFill>
            </a:endParaRPr>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2940713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OLS </a:t>
            </a:r>
            <a:r>
              <a:rPr lang="fr-FR" dirty="0" err="1" smtClean="0"/>
              <a:t>results</a:t>
            </a:r>
            <a:endParaRPr lang="fr-FR" dirty="0"/>
          </a:p>
        </p:txBody>
      </p:sp>
      <p:sp>
        <p:nvSpPr>
          <p:cNvPr id="5" name="Rectangle 4"/>
          <p:cNvSpPr/>
          <p:nvPr/>
        </p:nvSpPr>
        <p:spPr>
          <a:xfrm>
            <a:off x="371701" y="6426207"/>
            <a:ext cx="12014200" cy="307777"/>
          </a:xfrm>
          <a:prstGeom prst="rect">
            <a:avLst/>
          </a:prstGeom>
        </p:spPr>
        <p:txBody>
          <a:bodyPr wrap="square">
            <a:spAutoFit/>
          </a:bodyPr>
          <a:lstStyle/>
          <a:p>
            <a:r>
              <a:rPr lang="en-US" sz="1400" dirty="0">
                <a:solidFill>
                  <a:schemeClr val="bg1"/>
                </a:solidFill>
                <a:latin typeface="Times New Roman" panose="02020603050405020304" pitchFamily="18" charset="0"/>
                <a:ea typeface="Times New Roman" panose="02020603050405020304" pitchFamily="18" charset="0"/>
              </a:rPr>
              <a:t>Notes: Standard errors are clustered at the PSU-level. Robust standard errors are in parenthesis: *** p&lt;0.01, ** p&lt;0.05, * p&lt;0.1. </a:t>
            </a:r>
            <a:endParaRPr lang="fr-FR" sz="1400" dirty="0">
              <a:solidFill>
                <a:schemeClr val="bg1"/>
              </a:solidFill>
            </a:endParaRPr>
          </a:p>
        </p:txBody>
      </p:sp>
      <p:sp>
        <p:nvSpPr>
          <p:cNvPr id="6" name="Espace réservé du numéro de diapositive 5"/>
          <p:cNvSpPr>
            <a:spLocks noGrp="1"/>
          </p:cNvSpPr>
          <p:nvPr>
            <p:ph type="sldNum" sz="quarter" idx="12"/>
          </p:nvPr>
        </p:nvSpPr>
        <p:spPr/>
        <p:txBody>
          <a:bodyPr/>
          <a:lstStyle/>
          <a:p>
            <a:fld id="{6113E31D-E2AB-40D1-8B51-AFA5AFEF393A}" type="slidenum">
              <a:rPr lang="en-US" smtClean="0"/>
              <a:t>15</a:t>
            </a:fld>
            <a:endParaRPr lang="en-US" dirty="0"/>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val="3487617205"/>
              </p:ext>
            </p:extLst>
          </p:nvPr>
        </p:nvGraphicFramePr>
        <p:xfrm>
          <a:off x="489399" y="1728208"/>
          <a:ext cx="10666281" cy="4587033"/>
        </p:xfrm>
        <a:graphic>
          <a:graphicData uri="http://schemas.openxmlformats.org/drawingml/2006/table">
            <a:tbl>
              <a:tblPr firstRow="1" firstCol="1" bandRow="1"/>
              <a:tblGrid>
                <a:gridCol w="1834447"/>
                <a:gridCol w="1412361"/>
                <a:gridCol w="638537"/>
                <a:gridCol w="209414"/>
                <a:gridCol w="1412361"/>
                <a:gridCol w="638537"/>
                <a:gridCol w="209414"/>
                <a:gridCol w="1412361"/>
                <a:gridCol w="638537"/>
                <a:gridCol w="209414"/>
                <a:gridCol w="1412361"/>
                <a:gridCol w="638537"/>
              </a:tblGrid>
              <a:tr h="330772">
                <a:tc>
                  <a:txBody>
                    <a:bodyPr/>
                    <a:lstStyle/>
                    <a:p>
                      <a:pPr>
                        <a:lnSpc>
                          <a:spcPct val="107000"/>
                        </a:lnSpc>
                        <a:spcAft>
                          <a:spcPts val="0"/>
                        </a:spcAft>
                      </a:pPr>
                      <a:r>
                        <a:rPr lang="fr-FR" sz="1000" b="1">
                          <a:effectLst/>
                          <a:latin typeface="Times New Roman" panose="02020603050405020304" pitchFamily="18" charset="0"/>
                          <a:ea typeface="Times New Roman" panose="02020603050405020304" pitchFamily="18" charset="0"/>
                          <a:cs typeface="Times New Roman" panose="02020603050405020304" pitchFamily="18" charset="0"/>
                        </a:rPr>
                        <a:t>Dependent outcome: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fr-FR" sz="1000" b="1">
                          <a:effectLst/>
                          <a:latin typeface="Times New Roman" panose="02020603050405020304" pitchFamily="18" charset="0"/>
                          <a:ea typeface="Times New Roman" panose="02020603050405020304" pitchFamily="18" charset="0"/>
                          <a:cs typeface="Times New Roman" panose="02020603050405020304" pitchFamily="18" charset="0"/>
                        </a:rPr>
                        <a:t>Exclusive breastfeeding (dummy)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fr-FR" sz="1000" b="1">
                          <a:effectLst/>
                          <a:latin typeface="Times New Roman" panose="02020603050405020304" pitchFamily="18" charset="0"/>
                          <a:ea typeface="Times New Roman" panose="02020603050405020304" pitchFamily="18" charset="0"/>
                          <a:cs typeface="Times New Roman" panose="02020603050405020304" pitchFamily="18" charset="0"/>
                        </a:rPr>
                        <a:t>Early initiation (dummy)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fr-FR" sz="1000" b="1">
                          <a:effectLst/>
                          <a:latin typeface="Times New Roman" panose="02020603050405020304" pitchFamily="18" charset="0"/>
                          <a:ea typeface="Times New Roman" panose="02020603050405020304" pitchFamily="18" charset="0"/>
                          <a:cs typeface="Times New Roman" panose="02020603050405020304" pitchFamily="18" charset="0"/>
                        </a:rPr>
                        <a:t>Continued breasfteeding at 1 yo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fr-FR" sz="1000" b="1">
                          <a:effectLst/>
                          <a:latin typeface="Times New Roman" panose="02020603050405020304" pitchFamily="18" charset="0"/>
                          <a:ea typeface="Times New Roman" panose="02020603050405020304" pitchFamily="18" charset="0"/>
                          <a:cs typeface="Times New Roman" panose="02020603050405020304" pitchFamily="18" charset="0"/>
                        </a:rPr>
                        <a:t>Continued breasfteeding at 2 yo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20942">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Linear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Interacted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Linear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Interacted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Linear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Interacted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Linear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i="1">
                          <a:effectLst/>
                          <a:latin typeface="Times New Roman" panose="02020603050405020304" pitchFamily="18" charset="0"/>
                          <a:ea typeface="Times New Roman" panose="02020603050405020304" pitchFamily="18" charset="0"/>
                          <a:cs typeface="Times New Roman" panose="02020603050405020304" pitchFamily="18" charset="0"/>
                        </a:rPr>
                        <a:t>Interacted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117">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Household wealth score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-0.144***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-0.366***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-0.097***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-0.137***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-0.169***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-0.164***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-0.247***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w="12700" cap="flat" cmpd="sng" algn="ctr">
                      <a:solidFill>
                        <a:srgbClr val="000000"/>
                      </a:solidFill>
                      <a:prstDash val="solid"/>
                      <a:round/>
                      <a:headEnd type="none" w="med" len="med"/>
                      <a:tailEnd type="none" w="med" len="med"/>
                    </a:lnT>
                    <a:lnB>
                      <a:noFill/>
                    </a:lnB>
                  </a:tcPr>
                </a:tc>
              </a:tr>
              <a:tr h="220515">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(0.040)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447117">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Medium GNI per capita (dummy)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20515">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447117">
                <a:tc>
                  <a:txBody>
                    <a:bodyPr/>
                    <a:lstStyle/>
                    <a:p>
                      <a:pPr>
                        <a:lnSpc>
                          <a:spcPct val="107000"/>
                        </a:lnSpc>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High GNI per capita (dummy)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-0.077***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0.064***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0.060***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20515">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(0.007)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95580">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Wealth*MediumGNI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0.208***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-0.046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20515">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(0.049)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(0.062)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95580">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Wealth*HighGNI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0.336***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0.053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0.143***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20515">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(0.034)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(0.044)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176531">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Control variables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220515">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34,452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34,452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133,506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133,506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25,449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25,449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21,890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21,890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176531">
                <a:tc>
                  <a:txBody>
                    <a:bodyPr/>
                    <a:lstStyle/>
                    <a:p>
                      <a:pP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R-squared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0.080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0.119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a:noFill/>
                    </a:lnB>
                  </a:tcPr>
                </a:tc>
              </a:tr>
              <a:tr h="320942">
                <a:tc>
                  <a:txBody>
                    <a:bodyPr/>
                    <a:lstStyle/>
                    <a:p>
                      <a:pPr>
                        <a:lnSpc>
                          <a:spcPct val="107000"/>
                        </a:lnSpc>
                        <a:spcAft>
                          <a:spcPts val="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Children age interval (in month)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[12-15]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[12-15]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375" marR="3537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494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57200" y="6426200"/>
            <a:ext cx="11607800" cy="369332"/>
          </a:xfrm>
          <a:prstGeom prst="rect">
            <a:avLst/>
          </a:prstGeom>
          <a:noFill/>
        </p:spPr>
        <p:txBody>
          <a:bodyPr wrap="square" rtlCol="0">
            <a:spAutoFit/>
          </a:bodyPr>
          <a:lstStyle/>
          <a:p>
            <a:r>
              <a:rPr lang="fr-FR" b="1" dirty="0" smtClean="0">
                <a:solidFill>
                  <a:schemeClr val="bg1"/>
                </a:solidFill>
                <a:sym typeface="Wingdings" panose="05000000000000000000" pitchFamily="2" charset="2"/>
              </a:rPr>
              <a:t> </a:t>
            </a:r>
            <a:r>
              <a:rPr lang="fr-FR" b="1" dirty="0" err="1">
                <a:solidFill>
                  <a:schemeClr val="bg1"/>
                </a:solidFill>
                <a:sym typeface="Wingdings" panose="05000000000000000000" pitchFamily="2" charset="2"/>
              </a:rPr>
              <a:t>Towards</a:t>
            </a:r>
            <a:r>
              <a:rPr lang="fr-FR" b="1" dirty="0">
                <a:solidFill>
                  <a:schemeClr val="bg1"/>
                </a:solidFill>
                <a:sym typeface="Wingdings" panose="05000000000000000000" pitchFamily="2" charset="2"/>
              </a:rPr>
              <a:t> a social convergence </a:t>
            </a:r>
            <a:r>
              <a:rPr lang="fr-FR" b="1" dirty="0" err="1" smtClean="0">
                <a:solidFill>
                  <a:schemeClr val="bg1"/>
                </a:solidFill>
                <a:sym typeface="Wingdings" panose="05000000000000000000" pitchFamily="2" charset="2"/>
              </a:rPr>
              <a:t>across</a:t>
            </a:r>
            <a:r>
              <a:rPr lang="fr-FR" b="1" dirty="0" smtClean="0">
                <a:solidFill>
                  <a:schemeClr val="bg1"/>
                </a:solidFill>
                <a:sym typeface="Wingdings" panose="05000000000000000000" pitchFamily="2" charset="2"/>
              </a:rPr>
              <a:t> time</a:t>
            </a:r>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156912" y="266700"/>
            <a:ext cx="8208375" cy="5994399"/>
          </a:xfrm>
          <a:prstGeom prst="rect">
            <a:avLst/>
          </a:prstGeom>
        </p:spPr>
      </p:pic>
      <p:sp>
        <p:nvSpPr>
          <p:cNvPr id="4" name="Espace réservé du numéro de diapositive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322260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Robustness</a:t>
            </a:r>
            <a:r>
              <a:rPr lang="fr-FR" dirty="0" smtClean="0"/>
              <a:t> </a:t>
            </a:r>
            <a:r>
              <a:rPr lang="fr-FR" dirty="0" err="1" smtClean="0"/>
              <a:t>checks</a:t>
            </a:r>
            <a:endParaRPr lang="fr-FR" dirty="0"/>
          </a:p>
        </p:txBody>
      </p:sp>
      <p:sp>
        <p:nvSpPr>
          <p:cNvPr id="3" name="Espace réservé du contenu 2"/>
          <p:cNvSpPr>
            <a:spLocks noGrp="1"/>
          </p:cNvSpPr>
          <p:nvPr>
            <p:ph idx="1"/>
          </p:nvPr>
        </p:nvSpPr>
        <p:spPr/>
        <p:txBody>
          <a:bodyPr/>
          <a:lstStyle/>
          <a:p>
            <a:pPr>
              <a:buFont typeface="Courier New" panose="02070309020205020404" pitchFamily="49" charset="0"/>
              <a:buChar char="o"/>
            </a:pPr>
            <a:r>
              <a:rPr lang="en-US" dirty="0" smtClean="0"/>
              <a:t> </a:t>
            </a:r>
            <a:r>
              <a:rPr lang="en-US" b="1" dirty="0" smtClean="0"/>
              <a:t>Two IV regression models </a:t>
            </a:r>
            <a:r>
              <a:rPr lang="en-US" dirty="0" smtClean="0"/>
              <a:t>using two sets of instruments</a:t>
            </a:r>
          </a:p>
          <a:p>
            <a:pPr lvl="2">
              <a:buFont typeface="Courier New" panose="02070309020205020404" pitchFamily="49" charset="0"/>
              <a:buChar char="o"/>
            </a:pPr>
            <a:r>
              <a:rPr lang="en-US" dirty="0" smtClean="0"/>
              <a:t>IV1: proportion </a:t>
            </a:r>
            <a:r>
              <a:rPr lang="en-US" dirty="0"/>
              <a:t>of households equipped with clean and modern fuel for cooking (i.e., biogas, LPG, electricity, ethanol, or natural gas) compared to dirty traditional fuel (i.e., charcoal, wood, or other organic combustibles) at the PSU level, excluding household </a:t>
            </a:r>
            <a:r>
              <a:rPr lang="en-US" dirty="0" smtClean="0"/>
              <a:t>j </a:t>
            </a:r>
            <a:r>
              <a:rPr lang="fr-FR" sz="1100" dirty="0"/>
              <a:t>(Kim et al., 2010; Barnes et al., 2013; </a:t>
            </a:r>
            <a:r>
              <a:rPr lang="fr-FR" sz="1100" dirty="0" err="1"/>
              <a:t>Kpelitse</a:t>
            </a:r>
            <a:r>
              <a:rPr lang="fr-FR" sz="1100" dirty="0"/>
              <a:t> et al., 2014; </a:t>
            </a:r>
            <a:r>
              <a:rPr lang="fr-FR" sz="1100" dirty="0" err="1"/>
              <a:t>Bonnefond</a:t>
            </a:r>
            <a:r>
              <a:rPr lang="fr-FR" sz="1100" dirty="0"/>
              <a:t> &amp; Clément, 2014; Clément, 2017; Daran &amp; Levasseur, 2022)</a:t>
            </a:r>
            <a:r>
              <a:rPr lang="en-US" sz="1100" dirty="0" smtClean="0"/>
              <a:t> </a:t>
            </a:r>
            <a:endParaRPr lang="en-US" dirty="0" smtClean="0"/>
          </a:p>
          <a:p>
            <a:pPr lvl="2">
              <a:buFont typeface="Courier New" panose="02070309020205020404" pitchFamily="49" charset="0"/>
              <a:buChar char="o"/>
            </a:pPr>
            <a:r>
              <a:rPr lang="en-US" dirty="0"/>
              <a:t>IV2: the average height of mothers at the PSU level, excluding the household j </a:t>
            </a:r>
            <a:r>
              <a:rPr lang="en-US" sz="1100" dirty="0"/>
              <a:t>(Case &amp; </a:t>
            </a:r>
            <a:r>
              <a:rPr lang="en-US" sz="1100" dirty="0" err="1"/>
              <a:t>Paxson</a:t>
            </a:r>
            <a:r>
              <a:rPr lang="en-US" sz="1100" dirty="0"/>
              <a:t>, 2008)</a:t>
            </a:r>
            <a:endParaRPr lang="en-US" sz="1100" dirty="0" smtClean="0"/>
          </a:p>
          <a:p>
            <a:pPr>
              <a:buFont typeface="Courier New" panose="02070309020205020404" pitchFamily="49" charset="0"/>
              <a:buChar char="o"/>
            </a:pPr>
            <a:r>
              <a:rPr lang="en-US" b="1" dirty="0" smtClean="0"/>
              <a:t> Including confounding covariates</a:t>
            </a:r>
            <a:r>
              <a:rPr lang="en-US" dirty="0" smtClean="0"/>
              <a:t>: mother’s </a:t>
            </a:r>
            <a:r>
              <a:rPr lang="en-US" dirty="0"/>
              <a:t>BMI (body mass index), mother’s employment (yes or no), and religion (Muslim, Christian, Hindu, Buddhist, and others</a:t>
            </a:r>
            <a:r>
              <a:rPr lang="en-US" dirty="0" smtClean="0"/>
              <a:t>) </a:t>
            </a:r>
          </a:p>
          <a:p>
            <a:pPr>
              <a:buFont typeface="Courier New" panose="02070309020205020404" pitchFamily="49" charset="0"/>
              <a:buChar char="o"/>
            </a:pPr>
            <a:r>
              <a:rPr lang="en-US" dirty="0"/>
              <a:t> </a:t>
            </a:r>
            <a:r>
              <a:rPr lang="en-US" b="1" dirty="0"/>
              <a:t>Other measurements </a:t>
            </a:r>
            <a:r>
              <a:rPr lang="en-US" dirty="0"/>
              <a:t>of household wealth (MCA approach) and national wealth (GDP/capita and HDI)</a:t>
            </a:r>
          </a:p>
          <a:p>
            <a:pPr>
              <a:buFont typeface="Courier New" panose="02070309020205020404" pitchFamily="49" charset="0"/>
              <a:buChar char="o"/>
            </a:pPr>
            <a:endParaRPr lang="fr-FR" dirty="0"/>
          </a:p>
          <a:p>
            <a:endParaRPr lang="fr-FR" dirty="0"/>
          </a:p>
        </p:txBody>
      </p:sp>
      <p:sp>
        <p:nvSpPr>
          <p:cNvPr id="4" name="ZoneTexte 3"/>
          <p:cNvSpPr txBox="1"/>
          <p:nvPr/>
        </p:nvSpPr>
        <p:spPr>
          <a:xfrm rot="19776306">
            <a:off x="4655668" y="5000109"/>
            <a:ext cx="2146678" cy="646331"/>
          </a:xfrm>
          <a:prstGeom prst="rect">
            <a:avLst/>
          </a:prstGeom>
          <a:noFill/>
          <a:ln>
            <a:solidFill>
              <a:srgbClr val="FF0000"/>
            </a:solidFill>
            <a:prstDash val="sysDash"/>
          </a:ln>
        </p:spPr>
        <p:txBody>
          <a:bodyPr wrap="square" rtlCol="0">
            <a:spAutoFit/>
          </a:bodyPr>
          <a:lstStyle/>
          <a:p>
            <a:r>
              <a:rPr lang="fr-FR" sz="3600" dirty="0" err="1" smtClean="0">
                <a:solidFill>
                  <a:srgbClr val="FF0000"/>
                </a:solidFill>
                <a:latin typeface="Bahnschrift Light" panose="020B0502040204020203" pitchFamily="34" charset="0"/>
              </a:rPr>
              <a:t>Approved</a:t>
            </a:r>
            <a:endParaRPr lang="fr-FR" sz="3600" dirty="0">
              <a:solidFill>
                <a:srgbClr val="FF0000"/>
              </a:solidFill>
              <a:latin typeface="Bahnschrift Light" panose="020B0502040204020203" pitchFamily="34" charset="0"/>
            </a:endParaRPr>
          </a:p>
        </p:txBody>
      </p:sp>
      <p:sp>
        <p:nvSpPr>
          <p:cNvPr id="5" name="Espace réservé du numéro de diapositive 4"/>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6174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Robustness</a:t>
            </a:r>
            <a:r>
              <a:rPr lang="fr-FR" dirty="0" smtClean="0"/>
              <a:t>: IV </a:t>
            </a:r>
            <a:r>
              <a:rPr lang="fr-FR" dirty="0" err="1" smtClean="0"/>
              <a:t>regression</a:t>
            </a:r>
            <a:r>
              <a:rPr lang="fr-FR" dirty="0" smtClean="0"/>
              <a:t> I</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18</a:t>
            </a:fld>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3552318133"/>
              </p:ext>
            </p:extLst>
          </p:nvPr>
        </p:nvGraphicFramePr>
        <p:xfrm>
          <a:off x="1262127" y="1854565"/>
          <a:ext cx="10187189" cy="4471656"/>
        </p:xfrm>
        <a:graphic>
          <a:graphicData uri="http://schemas.openxmlformats.org/drawingml/2006/table">
            <a:tbl>
              <a:tblPr/>
              <a:tblGrid>
                <a:gridCol w="2254088"/>
                <a:gridCol w="903479"/>
                <a:gridCol w="903479"/>
                <a:gridCol w="258137"/>
                <a:gridCol w="903479"/>
                <a:gridCol w="903479"/>
                <a:gridCol w="239700"/>
                <a:gridCol w="903479"/>
                <a:gridCol w="903479"/>
                <a:gridCol w="207432"/>
                <a:gridCol w="903479"/>
                <a:gridCol w="903479"/>
              </a:tblGrid>
              <a:tr h="316353">
                <a:tc>
                  <a:txBody>
                    <a:bodyPr/>
                    <a:lstStyle/>
                    <a:p>
                      <a:pPr algn="l" fontAlgn="t"/>
                      <a:r>
                        <a:rPr lang="fr-FR" sz="1100" b="1" i="0" u="none" strike="noStrike">
                          <a:effectLst/>
                          <a:latin typeface="Times New Roman" panose="02020603050405020304" pitchFamily="18" charset="0"/>
                        </a:rPr>
                        <a:t>Dependent outcome: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t"/>
                      <a:r>
                        <a:rPr lang="fr-FR" sz="1100" b="1" i="0" u="none" strike="noStrike">
                          <a:effectLst/>
                          <a:latin typeface="Times New Roman" panose="02020603050405020304" pitchFamily="18" charset="0"/>
                        </a:rPr>
                        <a:t>Exclusive breastfeeding (dummy)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r>
                        <a:rPr lang="fr-FR" sz="11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t"/>
                      <a:r>
                        <a:rPr lang="fr-FR" sz="1100" b="1" i="0" u="none" strike="noStrike">
                          <a:effectLst/>
                          <a:latin typeface="Times New Roman" panose="02020603050405020304" pitchFamily="18" charset="0"/>
                        </a:rPr>
                        <a:t>Early initiation (dummy)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r>
                        <a:rPr lang="fr-FR" sz="11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t"/>
                      <a:r>
                        <a:rPr lang="en-US" sz="1100" b="1" i="0" u="none" strike="noStrike">
                          <a:effectLst/>
                          <a:latin typeface="Times New Roman" panose="02020603050405020304" pitchFamily="18" charset="0"/>
                        </a:rPr>
                        <a:t>Continued breasfteeding at 1 yo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t"/>
                      <a:r>
                        <a:rPr lang="fr-FR" sz="11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t"/>
                      <a:r>
                        <a:rPr lang="en-US" sz="1100" b="1" i="0" u="none" strike="noStrike">
                          <a:effectLst/>
                          <a:latin typeface="Times New Roman" panose="02020603050405020304" pitchFamily="18" charset="0"/>
                        </a:rPr>
                        <a:t>Continued breasfteeding at 2 yo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178394">
                <a:tc>
                  <a:txBody>
                    <a:bodyPr/>
                    <a:lstStyle/>
                    <a:p>
                      <a:pPr algn="l" fontAlgn="t"/>
                      <a:r>
                        <a:rPr lang="fr-FR" sz="1100" b="0" i="0" u="none" strike="noStrike">
                          <a:effectLst/>
                          <a:latin typeface="Times New Roman" panose="02020603050405020304" pitchFamily="18" charset="0"/>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fr-FR" sz="11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0" i="0" u="none" strike="noStrike">
                          <a:effectLst/>
                          <a:latin typeface="Times New Roman" panose="02020603050405020304" pitchFamily="18" charset="0"/>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fr-FR" sz="11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394">
                <a:tc>
                  <a:txBody>
                    <a:bodyPr/>
                    <a:lstStyle/>
                    <a:p>
                      <a:pPr algn="l" fontAlgn="t"/>
                      <a:r>
                        <a:rPr lang="fr-FR" sz="1100" b="0" i="0" u="none" strike="noStrike">
                          <a:effectLst/>
                          <a:latin typeface="Times New Roman" panose="02020603050405020304" pitchFamily="18" charset="0"/>
                        </a:rPr>
                        <a:t>Household wealth score</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100" b="0" i="0" u="none" strike="noStrike">
                          <a:effectLst/>
                          <a:latin typeface="Times New Roman" panose="02020603050405020304" pitchFamily="18" charset="0"/>
                        </a:rPr>
                        <a:t>-0.751***</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100" b="0" i="0" u="none" strike="noStrike">
                          <a:effectLst/>
                          <a:latin typeface="Times New Roman" panose="02020603050405020304" pitchFamily="18" charset="0"/>
                        </a:rPr>
                        <a:t>-1.219***</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-0.509***</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100" b="0" i="0" u="none" strike="noStrike">
                          <a:effectLst/>
                          <a:latin typeface="Times New Roman" panose="02020603050405020304" pitchFamily="18" charset="0"/>
                        </a:rPr>
                        <a:t>-0.776***</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-0.335***</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100" b="0" i="0" u="none" strike="noStrike">
                          <a:effectLst/>
                          <a:latin typeface="Times New Roman" panose="02020603050405020304" pitchFamily="18" charset="0"/>
                        </a:rPr>
                        <a:t>-0.499***</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100" b="0" i="0" u="none" strike="noStrike">
                          <a:effectLst/>
                          <a:latin typeface="Times New Roman" panose="02020603050405020304" pitchFamily="18" charset="0"/>
                        </a:rPr>
                        <a:t>-0.676***</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100" b="0" i="0" u="none" strike="noStrike">
                          <a:effectLst/>
                          <a:latin typeface="Times New Roman" panose="02020603050405020304" pitchFamily="18" charset="0"/>
                        </a:rPr>
                        <a:t>-0.782***</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178394">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(0.089)</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(0.148)</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(0.047)</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(0.071)</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(0.074)</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(0.118)</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(0.095)</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(0.162)</a:t>
                      </a:r>
                    </a:p>
                  </a:txBody>
                  <a:tcPr marL="9525" marR="9525" marT="9525" marB="0">
                    <a:lnL>
                      <a:noFill/>
                    </a:lnL>
                    <a:lnR>
                      <a:noFill/>
                    </a:lnR>
                    <a:lnT>
                      <a:noFill/>
                    </a:lnT>
                    <a:lnB>
                      <a:noFill/>
                    </a:lnB>
                  </a:tcPr>
                </a:tc>
              </a:tr>
              <a:tr h="178394">
                <a:tc>
                  <a:txBody>
                    <a:bodyPr/>
                    <a:lstStyle/>
                    <a:p>
                      <a:pPr algn="l" fontAlgn="t"/>
                      <a:r>
                        <a:rPr lang="it-IT" sz="1100" b="0" i="0" u="none" strike="noStrike">
                          <a:effectLst/>
                          <a:latin typeface="Times New Roman" panose="02020603050405020304" pitchFamily="18" charset="0"/>
                        </a:rPr>
                        <a:t>Medium GNI per capita (dummy)</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-0.006</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-0.143***</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-0.007</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-0.126***</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-0.028**</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-0.132***</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-0.006</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0.081</a:t>
                      </a:r>
                    </a:p>
                  </a:txBody>
                  <a:tcPr marL="9525" marR="9525" marT="9525" marB="0">
                    <a:lnL>
                      <a:noFill/>
                    </a:lnL>
                    <a:lnR>
                      <a:noFill/>
                    </a:lnR>
                    <a:lnT>
                      <a:noFill/>
                    </a:lnT>
                    <a:lnB>
                      <a:noFill/>
                    </a:lnB>
                  </a:tcPr>
                </a:tc>
              </a:tr>
              <a:tr h="178394">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(0.012)</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(0.050)</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(0.009)</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(0.029)</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(0.042)</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(0.015)</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(0.058)</a:t>
                      </a:r>
                    </a:p>
                  </a:txBody>
                  <a:tcPr marL="9525" marR="9525" marT="9525" marB="0">
                    <a:lnL>
                      <a:noFill/>
                    </a:lnL>
                    <a:lnR>
                      <a:noFill/>
                    </a:lnR>
                    <a:lnT>
                      <a:noFill/>
                    </a:lnT>
                    <a:lnB>
                      <a:noFill/>
                    </a:lnB>
                  </a:tcPr>
                </a:tc>
              </a:tr>
              <a:tr h="178394">
                <a:tc>
                  <a:txBody>
                    <a:bodyPr/>
                    <a:lstStyle/>
                    <a:p>
                      <a:pPr algn="l" fontAlgn="t"/>
                      <a:r>
                        <a:rPr lang="it-IT" sz="1100" b="0" i="0" u="none" strike="noStrike">
                          <a:effectLst/>
                          <a:latin typeface="Times New Roman" panose="02020603050405020304" pitchFamily="18" charset="0"/>
                        </a:rPr>
                        <a:t>High GNI per capita (dummy)</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0.016</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-0.205***</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0.034***</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-0.091***</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-0.015</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-0.079**</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-0.040***</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-0.103**</a:t>
                      </a:r>
                    </a:p>
                  </a:txBody>
                  <a:tcPr marL="9525" marR="9525" marT="9525" marB="0">
                    <a:lnL>
                      <a:noFill/>
                    </a:lnL>
                    <a:lnR>
                      <a:noFill/>
                    </a:lnR>
                    <a:lnT>
                      <a:noFill/>
                    </a:lnT>
                    <a:lnB>
                      <a:noFill/>
                    </a:lnB>
                  </a:tcPr>
                </a:tc>
              </a:tr>
              <a:tr h="178394">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(0.012)</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(0.042)</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(0.009)</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(0.024)</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(0.034)</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(0.014)</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(0.046)</a:t>
                      </a:r>
                    </a:p>
                  </a:txBody>
                  <a:tcPr marL="9525" marR="9525" marT="9525" marB="0">
                    <a:lnL>
                      <a:noFill/>
                    </a:lnL>
                    <a:lnR>
                      <a:noFill/>
                    </a:lnR>
                    <a:lnT>
                      <a:noFill/>
                    </a:lnT>
                    <a:lnB>
                      <a:noFill/>
                    </a:lnB>
                  </a:tcPr>
                </a:tc>
              </a:tr>
              <a:tr h="178394">
                <a:tc>
                  <a:txBody>
                    <a:bodyPr/>
                    <a:lstStyle/>
                    <a:p>
                      <a:pPr algn="l" fontAlgn="t"/>
                      <a:r>
                        <a:rPr lang="fr-FR" sz="1100" b="0" i="0" u="none" strike="noStrike">
                          <a:effectLst/>
                          <a:latin typeface="Times New Roman" panose="02020603050405020304" pitchFamily="18" charset="0"/>
                        </a:rPr>
                        <a:t>Wealth*MediumGNI/c</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0.391***</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0.331***</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0.312***</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-0.276</a:t>
                      </a:r>
                    </a:p>
                  </a:txBody>
                  <a:tcPr marL="9525" marR="9525" marT="9525" marB="0">
                    <a:lnL>
                      <a:noFill/>
                    </a:lnL>
                    <a:lnR>
                      <a:noFill/>
                    </a:lnR>
                    <a:lnT>
                      <a:noFill/>
                    </a:lnT>
                    <a:lnB>
                      <a:noFill/>
                    </a:lnB>
                  </a:tcPr>
                </a:tc>
              </a:tr>
              <a:tr h="178394">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(0.140)</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(0.077)</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(0.121)</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(0.171)</a:t>
                      </a:r>
                    </a:p>
                  </a:txBody>
                  <a:tcPr marL="9525" marR="9525" marT="9525" marB="0">
                    <a:lnL>
                      <a:noFill/>
                    </a:lnL>
                    <a:lnR>
                      <a:noFill/>
                    </a:lnR>
                    <a:lnT>
                      <a:noFill/>
                    </a:lnT>
                    <a:lnB>
                      <a:noFill/>
                    </a:lnB>
                  </a:tcPr>
                </a:tc>
              </a:tr>
              <a:tr h="178394">
                <a:tc>
                  <a:txBody>
                    <a:bodyPr/>
                    <a:lstStyle/>
                    <a:p>
                      <a:pPr algn="l" fontAlgn="t"/>
                      <a:r>
                        <a:rPr lang="fr-FR" sz="1100" b="0" i="0" u="none" strike="noStrike">
                          <a:effectLst/>
                          <a:latin typeface="Times New Roman" panose="02020603050405020304" pitchFamily="18" charset="0"/>
                        </a:rPr>
                        <a:t>Wealth*HighGNI/c</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0.623***</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0.340***</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0.169**</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0.198*</a:t>
                      </a:r>
                    </a:p>
                  </a:txBody>
                  <a:tcPr marL="9525" marR="9525" marT="9525" marB="0">
                    <a:lnL>
                      <a:noFill/>
                    </a:lnL>
                    <a:lnR>
                      <a:noFill/>
                    </a:lnR>
                    <a:lnT>
                      <a:noFill/>
                    </a:lnT>
                    <a:lnB>
                      <a:noFill/>
                    </a:lnB>
                  </a:tcPr>
                </a:tc>
              </a:tr>
              <a:tr h="178394">
                <a:tc>
                  <a:txBody>
                    <a:bodyPr/>
                    <a:lstStyle/>
                    <a:p>
                      <a:pPr algn="l"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(0.104)</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(0.056)</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(0.085)</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(0.117)</a:t>
                      </a:r>
                    </a:p>
                  </a:txBody>
                  <a:tcPr marL="9525" marR="9525" marT="9525" marB="0">
                    <a:lnL>
                      <a:noFill/>
                    </a:lnL>
                    <a:lnR>
                      <a:noFill/>
                    </a:lnR>
                    <a:lnT>
                      <a:noFill/>
                    </a:lnT>
                    <a:lnB>
                      <a:noFill/>
                    </a:lnB>
                  </a:tcPr>
                </a:tc>
              </a:tr>
              <a:tr h="178394">
                <a:tc>
                  <a:txBody>
                    <a:bodyPr/>
                    <a:lstStyle/>
                    <a:p>
                      <a:pPr algn="l" fontAlgn="t"/>
                      <a:r>
                        <a:rPr lang="fr-FR" sz="1100" b="0" i="0" u="none" strike="noStrike">
                          <a:effectLst/>
                          <a:latin typeface="Times New Roman" panose="02020603050405020304" pitchFamily="18" charset="0"/>
                        </a:rPr>
                        <a:t>Control variables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YES</a:t>
                      </a:r>
                    </a:p>
                  </a:txBody>
                  <a:tcPr marL="9525" marR="9525" marT="9525" marB="0">
                    <a:lnL>
                      <a:noFill/>
                    </a:lnL>
                    <a:lnR>
                      <a:noFill/>
                    </a:lnR>
                    <a:lnT>
                      <a:noFill/>
                    </a:lnT>
                    <a:lnB>
                      <a:noFill/>
                    </a:lnB>
                  </a:tcPr>
                </a:tc>
              </a:tr>
              <a:tr h="178394">
                <a:tc>
                  <a:txBody>
                    <a:bodyPr/>
                    <a:lstStyle/>
                    <a:p>
                      <a:pPr algn="l" fontAlgn="t"/>
                      <a:r>
                        <a:rPr lang="fr-FR" sz="1100" b="0" i="0" u="none" strike="noStrike">
                          <a:effectLst/>
                          <a:latin typeface="Times New Roman" panose="02020603050405020304" pitchFamily="18" charset="0"/>
                        </a:rPr>
                        <a:t>Number of instruments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3</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3</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3</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3</a:t>
                      </a:r>
                    </a:p>
                  </a:txBody>
                  <a:tcPr marL="9525" marR="9525" marT="9525" marB="0">
                    <a:lnL>
                      <a:noFill/>
                    </a:lnL>
                    <a:lnR>
                      <a:noFill/>
                    </a:lnR>
                    <a:lnT>
                      <a:noFill/>
                    </a:lnT>
                    <a:lnB>
                      <a:noFill/>
                    </a:lnB>
                  </a:tcPr>
                </a:tc>
              </a:tr>
              <a:tr h="1427155">
                <a:tc>
                  <a:txBody>
                    <a:bodyPr/>
                    <a:lstStyle/>
                    <a:p>
                      <a:pPr algn="l" fontAlgn="t"/>
                      <a:r>
                        <a:rPr lang="fr-FR" sz="1100" b="0" i="0" u="none" strike="noStrike">
                          <a:effectLst/>
                          <a:latin typeface="Times New Roman" panose="02020603050405020304" pitchFamily="18" charset="0"/>
                        </a:rPr>
                        <a:t>Instruments</a:t>
                      </a: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a:t>
                      </a: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 and its interactions with with medium GNI/c and high GNI/c</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a:t>
                      </a: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 and its interactions with with medium GNI/c and high GNI/c</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a:t>
                      </a: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 and its interactions with with medium GNI/c and high GNI/c</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a:t>
                      </a:r>
                    </a:p>
                  </a:txBody>
                  <a:tcPr marL="9525" marR="9525" marT="9525" marB="0">
                    <a:lnL>
                      <a:noFill/>
                    </a:lnL>
                    <a:lnR>
                      <a:noFill/>
                    </a:lnR>
                    <a:lnT>
                      <a:noFill/>
                    </a:lnT>
                    <a:lnB>
                      <a:noFill/>
                    </a:lnB>
                  </a:tcPr>
                </a:tc>
                <a:tc>
                  <a:txBody>
                    <a:bodyPr/>
                    <a:lstStyle/>
                    <a:p>
                      <a:pPr algn="ctr" fontAlgn="t"/>
                      <a:r>
                        <a:rPr lang="en-US" sz="1100" b="0" i="0" u="none" strike="noStrike">
                          <a:effectLst/>
                          <a:latin typeface="Times New Roman" panose="02020603050405020304" pitchFamily="18" charset="0"/>
                        </a:rPr>
                        <a:t>Area clean cooking fuel use and its interactions with with medium GNI/c and high GNI/c</a:t>
                      </a:r>
                    </a:p>
                  </a:txBody>
                  <a:tcPr marL="9525" marR="9525" marT="9525" marB="0">
                    <a:lnL>
                      <a:noFill/>
                    </a:lnL>
                    <a:lnR>
                      <a:noFill/>
                    </a:lnR>
                    <a:lnT>
                      <a:noFill/>
                    </a:lnT>
                    <a:lnB>
                      <a:noFill/>
                    </a:lnB>
                  </a:tcPr>
                </a:tc>
              </a:tr>
              <a:tr h="178394">
                <a:tc>
                  <a:txBody>
                    <a:bodyPr/>
                    <a:lstStyle/>
                    <a:p>
                      <a:pPr algn="l" fontAlgn="t"/>
                      <a:r>
                        <a:rPr lang="fr-FR" sz="1100" b="0" i="0" u="none" strike="noStrike">
                          <a:effectLst/>
                          <a:latin typeface="Times New Roman" panose="02020603050405020304" pitchFamily="18" charset="0"/>
                        </a:rPr>
                        <a:t>Observations</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33,999</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33,999</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131,359</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131,359</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25,061</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25,061</a:t>
                      </a:r>
                    </a:p>
                  </a:txBody>
                  <a:tcPr marL="9525" marR="9525" marT="9525" marB="0">
                    <a:lnL>
                      <a:noFill/>
                    </a:lnL>
                    <a:lnR>
                      <a:noFill/>
                    </a:lnR>
                    <a:lnT>
                      <a:noFill/>
                    </a:lnT>
                    <a:lnB>
                      <a:noFill/>
                    </a:lnB>
                  </a:tcPr>
                </a:tc>
                <a:tc>
                  <a:txBody>
                    <a:bodyPr/>
                    <a:lstStyle/>
                    <a:p>
                      <a:pPr algn="ctr" fontAlgn="t"/>
                      <a:endParaRPr lang="fr-FR" sz="11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21,486</a:t>
                      </a:r>
                    </a:p>
                  </a:txBody>
                  <a:tcPr marL="9525" marR="9525" marT="9525" marB="0">
                    <a:lnL>
                      <a:noFill/>
                    </a:lnL>
                    <a:lnR>
                      <a:noFill/>
                    </a:lnR>
                    <a:lnT>
                      <a:noFill/>
                    </a:lnT>
                    <a:lnB>
                      <a:noFill/>
                    </a:lnB>
                  </a:tcPr>
                </a:tc>
                <a:tc>
                  <a:txBody>
                    <a:bodyPr/>
                    <a:lstStyle/>
                    <a:p>
                      <a:pPr algn="ctr" fontAlgn="t"/>
                      <a:r>
                        <a:rPr lang="fr-FR" sz="1100" b="0" i="0" u="none" strike="noStrike">
                          <a:effectLst/>
                          <a:latin typeface="Times New Roman" panose="02020603050405020304" pitchFamily="18" charset="0"/>
                        </a:rPr>
                        <a:t>21,486</a:t>
                      </a:r>
                    </a:p>
                  </a:txBody>
                  <a:tcPr marL="9525" marR="9525" marT="9525" marB="0">
                    <a:lnL>
                      <a:noFill/>
                    </a:lnL>
                    <a:lnR>
                      <a:noFill/>
                    </a:lnR>
                    <a:lnT>
                      <a:noFill/>
                    </a:lnT>
                    <a:lnB>
                      <a:noFill/>
                    </a:lnB>
                  </a:tcPr>
                </a:tc>
              </a:tr>
              <a:tr h="202180">
                <a:tc>
                  <a:txBody>
                    <a:bodyPr/>
                    <a:lstStyle/>
                    <a:p>
                      <a:pPr algn="l" fontAlgn="ctr"/>
                      <a:r>
                        <a:rPr lang="en-US" sz="1100" b="0" i="0" u="none" strike="noStrike">
                          <a:effectLst/>
                          <a:latin typeface="Times New Roman" panose="02020603050405020304" pitchFamily="18" charset="0"/>
                        </a:rPr>
                        <a:t>Children age interval (in month)</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[0-5]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[0-5]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[0-23]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[0-23]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[12-15]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[12-15]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[20-23]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effectLst/>
                          <a:latin typeface="Times New Roman" panose="02020603050405020304" pitchFamily="18" charset="0"/>
                        </a:rPr>
                        <a:t>[20-23]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1067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Robustness</a:t>
            </a:r>
            <a:r>
              <a:rPr lang="fr-FR" dirty="0" smtClean="0"/>
              <a:t>: IV </a:t>
            </a:r>
            <a:r>
              <a:rPr lang="fr-FR" dirty="0" err="1" smtClean="0"/>
              <a:t>regression</a:t>
            </a:r>
            <a:r>
              <a:rPr lang="fr-FR" dirty="0" smtClean="0"/>
              <a:t> II</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19</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3751978997"/>
              </p:ext>
            </p:extLst>
          </p:nvPr>
        </p:nvGraphicFramePr>
        <p:xfrm>
          <a:off x="1097281" y="1737361"/>
          <a:ext cx="10326283" cy="4547526"/>
        </p:xfrm>
        <a:graphic>
          <a:graphicData uri="http://schemas.openxmlformats.org/drawingml/2006/table">
            <a:tbl>
              <a:tblPr/>
              <a:tblGrid>
                <a:gridCol w="2293166"/>
                <a:gridCol w="914453"/>
                <a:gridCol w="914453"/>
                <a:gridCol w="262611"/>
                <a:gridCol w="914453"/>
                <a:gridCol w="914453"/>
                <a:gridCol w="243855"/>
                <a:gridCol w="914453"/>
                <a:gridCol w="914453"/>
                <a:gridCol w="211027"/>
                <a:gridCol w="914453"/>
                <a:gridCol w="914453"/>
              </a:tblGrid>
              <a:tr h="745205">
                <a:tc>
                  <a:txBody>
                    <a:bodyPr/>
                    <a:lstStyle/>
                    <a:p>
                      <a:pPr algn="l" fontAlgn="t"/>
                      <a:r>
                        <a:rPr lang="fr-FR" sz="1200" b="1" i="0" u="none" strike="noStrike">
                          <a:effectLst/>
                          <a:latin typeface="Times New Roman" panose="02020603050405020304" pitchFamily="18" charset="0"/>
                        </a:rPr>
                        <a:t>Dependent outcome: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fr-FR" sz="1200" b="1" i="0" u="none" strike="noStrike">
                          <a:effectLst/>
                          <a:latin typeface="Times New Roman" panose="02020603050405020304" pitchFamily="18" charset="0"/>
                        </a:rPr>
                        <a:t>Exclusive breastfeeding (dummy)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fr-FR" sz="1200" b="1" i="0" u="none" strike="noStrike">
                          <a:effectLst/>
                          <a:latin typeface="Times New Roman" panose="02020603050405020304" pitchFamily="18" charset="0"/>
                        </a:rPr>
                        <a:t>Early initiation (dummy)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200" b="1" i="0" u="none" strike="noStrike">
                          <a:effectLst/>
                          <a:latin typeface="Times New Roman" panose="02020603050405020304" pitchFamily="18" charset="0"/>
                        </a:rPr>
                        <a:t>Continued breastfeeding at 1 yo (dummy)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200" b="1" i="0" u="none" strike="noStrike">
                          <a:effectLst/>
                          <a:latin typeface="Times New Roman" panose="02020603050405020304" pitchFamily="18" charset="0"/>
                        </a:rPr>
                        <a:t>Continued breastfeeding at 2 yo (dummy)</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501042">
                <a:tc>
                  <a:txBody>
                    <a:bodyPr/>
                    <a:lstStyle/>
                    <a:p>
                      <a:pPr algn="l"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Linear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200" b="1" i="1" u="none" strike="noStrike">
                          <a:effectLst/>
                          <a:latin typeface="Times New Roman" panose="02020603050405020304" pitchFamily="18" charset="0"/>
                        </a:rPr>
                        <a:t>Interacted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042">
                <a:tc>
                  <a:txBody>
                    <a:bodyPr/>
                    <a:lstStyle/>
                    <a:p>
                      <a:pPr algn="l" fontAlgn="t"/>
                      <a:r>
                        <a:rPr lang="fr-FR" sz="1200" b="0" i="0" u="none" strike="noStrike">
                          <a:effectLst/>
                          <a:latin typeface="Times New Roman" panose="02020603050405020304" pitchFamily="18" charset="0"/>
                        </a:rPr>
                        <a:t>Household wealth score</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-0.425***</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-1.325**</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-0.575***</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-0.293</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-0.367***</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-0.203</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-1.165***</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fr-FR" sz="1200" b="0" i="0" u="none" strike="noStrike">
                          <a:effectLst/>
                          <a:latin typeface="Times New Roman" panose="02020603050405020304" pitchFamily="18" charset="0"/>
                        </a:rPr>
                        <a:t>-2.381***</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256879">
                <a:tc>
                  <a:txBody>
                    <a:bodyPr/>
                    <a:lstStyle/>
                    <a:p>
                      <a:pPr algn="l"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(0.140)</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(0.517)</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(0.079)</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(0.268)</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(0.131)</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(0.419)</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(0.168)</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(0.605)</a:t>
                      </a:r>
                    </a:p>
                  </a:txBody>
                  <a:tcPr marL="9525" marR="9525" marT="9525" marB="0">
                    <a:lnL>
                      <a:noFill/>
                    </a:lnL>
                    <a:lnR>
                      <a:noFill/>
                    </a:lnR>
                    <a:lnT>
                      <a:noFill/>
                    </a:lnT>
                    <a:lnB>
                      <a:noFill/>
                    </a:lnB>
                  </a:tcPr>
                </a:tc>
              </a:tr>
              <a:tr h="501042">
                <a:tc>
                  <a:txBody>
                    <a:bodyPr/>
                    <a:lstStyle/>
                    <a:p>
                      <a:pPr algn="l" fontAlgn="t"/>
                      <a:r>
                        <a:rPr lang="it-IT" sz="1200" b="0" i="0" u="none" strike="noStrike">
                          <a:effectLst/>
                          <a:latin typeface="Times New Roman" panose="02020603050405020304" pitchFamily="18" charset="0"/>
                        </a:rPr>
                        <a:t>Medium GNI per capita (dummy)</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0.025</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-0.097</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0.056***</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0.199**</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-0.033</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-0.040</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-0.072***</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-0.341**</a:t>
                      </a:r>
                    </a:p>
                  </a:txBody>
                  <a:tcPr marL="9525" marR="9525" marT="9525" marB="0">
                    <a:lnL>
                      <a:noFill/>
                    </a:lnL>
                    <a:lnR>
                      <a:noFill/>
                    </a:lnR>
                    <a:lnT>
                      <a:noFill/>
                    </a:lnT>
                    <a:lnB>
                      <a:noFill/>
                    </a:lnB>
                  </a:tcPr>
                </a:tc>
              </a:tr>
              <a:tr h="256879">
                <a:tc>
                  <a:txBody>
                    <a:bodyPr/>
                    <a:lstStyle/>
                    <a:p>
                      <a:pPr algn="l"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(0.021)</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(0.153)</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(0.014)</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(0.082)</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(0.021)</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(0.125)</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(0.026)</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(0.168)</a:t>
                      </a:r>
                    </a:p>
                  </a:txBody>
                  <a:tcPr marL="9525" marR="9525" marT="9525" marB="0">
                    <a:lnL>
                      <a:noFill/>
                    </a:lnL>
                    <a:lnR>
                      <a:noFill/>
                    </a:lnR>
                    <a:lnT>
                      <a:noFill/>
                    </a:lnT>
                    <a:lnB>
                      <a:noFill/>
                    </a:lnB>
                  </a:tcPr>
                </a:tc>
              </a:tr>
              <a:tr h="501042">
                <a:tc>
                  <a:txBody>
                    <a:bodyPr/>
                    <a:lstStyle/>
                    <a:p>
                      <a:pPr algn="l" fontAlgn="t"/>
                      <a:r>
                        <a:rPr lang="it-IT" sz="1200" b="0" i="0" u="none" strike="noStrike">
                          <a:effectLst/>
                          <a:latin typeface="Times New Roman" panose="02020603050405020304" pitchFamily="18" charset="0"/>
                        </a:rPr>
                        <a:t>High GNI per capita (dummy)</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0.052***</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-0.322**</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0.078***</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0.183**</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-0.020</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0.054</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-0.094***</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-0.572***</a:t>
                      </a:r>
                    </a:p>
                  </a:txBody>
                  <a:tcPr marL="9525" marR="9525" marT="9525" marB="0">
                    <a:lnL>
                      <a:noFill/>
                    </a:lnL>
                    <a:lnR>
                      <a:noFill/>
                    </a:lnR>
                    <a:lnT>
                      <a:noFill/>
                    </a:lnT>
                    <a:lnB>
                      <a:noFill/>
                    </a:lnB>
                  </a:tcPr>
                </a:tc>
              </a:tr>
              <a:tr h="256879">
                <a:tc>
                  <a:txBody>
                    <a:bodyPr/>
                    <a:lstStyle/>
                    <a:p>
                      <a:pPr algn="l"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(0.019)</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(0.161)</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(0.012)</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(0.085)</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(0.019)</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(0.129)</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(0.024)</a:t>
                      </a: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(0.178)</a:t>
                      </a:r>
                    </a:p>
                  </a:txBody>
                  <a:tcPr marL="9525" marR="9525" marT="9525" marB="0">
                    <a:lnL>
                      <a:noFill/>
                    </a:lnL>
                    <a:lnR>
                      <a:noFill/>
                    </a:lnR>
                    <a:lnT>
                      <a:noFill/>
                    </a:lnT>
                    <a:lnB>
                      <a:noFill/>
                    </a:lnB>
                  </a:tcPr>
                </a:tc>
              </a:tr>
              <a:tr h="256879">
                <a:tc>
                  <a:txBody>
                    <a:bodyPr/>
                    <a:lstStyle/>
                    <a:p>
                      <a:pPr algn="l" fontAlgn="t"/>
                      <a:r>
                        <a:rPr lang="fr-FR" sz="1200" b="0" i="0" u="none" strike="noStrike">
                          <a:effectLst/>
                          <a:latin typeface="Times New Roman" panose="02020603050405020304" pitchFamily="18" charset="0"/>
                        </a:rPr>
                        <a:t>Wealth*MediumGNI/c</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0.471</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-0.480*</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0.011</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1.003*</a:t>
                      </a:r>
                    </a:p>
                  </a:txBody>
                  <a:tcPr marL="9525" marR="9525" marT="9525" marB="0">
                    <a:lnL>
                      <a:noFill/>
                    </a:lnL>
                    <a:lnR>
                      <a:noFill/>
                    </a:lnR>
                    <a:lnT>
                      <a:noFill/>
                    </a:lnT>
                    <a:lnB>
                      <a:noFill/>
                    </a:lnB>
                  </a:tcPr>
                </a:tc>
              </a:tr>
              <a:tr h="256879">
                <a:tc>
                  <a:txBody>
                    <a:bodyPr/>
                    <a:lstStyle/>
                    <a:p>
                      <a:pPr algn="l"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(0.524)</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(0.283)</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(0.427)</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(0.601)</a:t>
                      </a:r>
                    </a:p>
                  </a:txBody>
                  <a:tcPr marL="9525" marR="9525" marT="9525" marB="0">
                    <a:lnL>
                      <a:noFill/>
                    </a:lnL>
                    <a:lnR>
                      <a:noFill/>
                    </a:lnR>
                    <a:lnT>
                      <a:noFill/>
                    </a:lnT>
                    <a:lnB>
                      <a:noFill/>
                    </a:lnB>
                  </a:tcPr>
                </a:tc>
              </a:tr>
              <a:tr h="256879">
                <a:tc>
                  <a:txBody>
                    <a:bodyPr/>
                    <a:lstStyle/>
                    <a:p>
                      <a:pPr algn="l" fontAlgn="t"/>
                      <a:r>
                        <a:rPr lang="fr-FR" sz="1200" b="0" i="0" u="none" strike="noStrike">
                          <a:effectLst/>
                          <a:latin typeface="Times New Roman" panose="02020603050405020304" pitchFamily="18" charset="0"/>
                        </a:rPr>
                        <a:t>Wealth*HighGNI/c</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1.268**</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-0.357</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-0.248</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1.658***</a:t>
                      </a:r>
                    </a:p>
                  </a:txBody>
                  <a:tcPr marL="9525" marR="9525" marT="9525" marB="0">
                    <a:lnL>
                      <a:noFill/>
                    </a:lnL>
                    <a:lnR>
                      <a:noFill/>
                    </a:lnR>
                    <a:lnT>
                      <a:noFill/>
                    </a:lnT>
                    <a:lnB>
                      <a:noFill/>
                    </a:lnB>
                  </a:tcPr>
                </a:tc>
              </a:tr>
              <a:tr h="256879">
                <a:tc>
                  <a:txBody>
                    <a:bodyPr/>
                    <a:lstStyle/>
                    <a:p>
                      <a:pPr algn="l"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(0.545)</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(0.288)</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a:effectLst/>
                          <a:latin typeface="Times New Roman" panose="02020603050405020304" pitchFamily="18" charset="0"/>
                        </a:rPr>
                        <a:t>(0.434)</a:t>
                      </a: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endParaRPr lang="fr-FR" sz="1200" b="0" i="0" u="none" strike="noStrike">
                        <a:effectLst/>
                        <a:latin typeface="Times New Roman" panose="02020603050405020304" pitchFamily="18" charset="0"/>
                      </a:endParaRPr>
                    </a:p>
                  </a:txBody>
                  <a:tcPr marL="9525" marR="9525" marT="9525" marB="0">
                    <a:lnL>
                      <a:noFill/>
                    </a:lnL>
                    <a:lnR>
                      <a:noFill/>
                    </a:lnR>
                    <a:lnT>
                      <a:noFill/>
                    </a:lnT>
                    <a:lnB>
                      <a:noFill/>
                    </a:lnB>
                  </a:tcPr>
                </a:tc>
                <a:tc>
                  <a:txBody>
                    <a:bodyPr/>
                    <a:lstStyle/>
                    <a:p>
                      <a:pPr algn="ctr" fontAlgn="t"/>
                      <a:r>
                        <a:rPr lang="fr-FR" sz="1200" b="0" i="0" u="none" strike="noStrike" dirty="0">
                          <a:effectLst/>
                          <a:latin typeface="Times New Roman" panose="02020603050405020304" pitchFamily="18" charset="0"/>
                        </a:rPr>
                        <a:t>(0.628)</a:t>
                      </a: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val="1913650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a:t>
            </a:r>
            <a:r>
              <a:rPr lang="fr-FR" dirty="0" smtClean="0"/>
              <a:t>not </a:t>
            </a:r>
            <a:r>
              <a:rPr lang="fr-FR" dirty="0" err="1" smtClean="0"/>
              <a:t>breastfeeding</a:t>
            </a:r>
            <a:r>
              <a:rPr lang="fr-FR" dirty="0" smtClean="0"/>
              <a:t> </a:t>
            </a:r>
            <a:r>
              <a:rPr lang="fr-FR" dirty="0" smtClean="0"/>
              <a:t>(BF) </a:t>
            </a:r>
            <a:r>
              <a:rPr lang="fr-FR" dirty="0" err="1" smtClean="0"/>
              <a:t>is</a:t>
            </a:r>
            <a:r>
              <a:rPr lang="fr-FR" dirty="0" smtClean="0"/>
              <a:t> a major issue?</a:t>
            </a:r>
            <a:endParaRPr lang="fr-FR" dirty="0"/>
          </a:p>
        </p:txBody>
      </p:sp>
      <p:sp>
        <p:nvSpPr>
          <p:cNvPr id="3" name="Espace réservé du contenu 2"/>
          <p:cNvSpPr>
            <a:spLocks noGrp="1"/>
          </p:cNvSpPr>
          <p:nvPr>
            <p:ph idx="1"/>
          </p:nvPr>
        </p:nvSpPr>
        <p:spPr>
          <a:xfrm>
            <a:off x="1097280" y="1845734"/>
            <a:ext cx="10497820" cy="3911122"/>
          </a:xfrm>
        </p:spPr>
        <p:txBody>
          <a:bodyPr>
            <a:noAutofit/>
          </a:bodyPr>
          <a:lstStyle/>
          <a:p>
            <a:pPr>
              <a:buFont typeface="Courier New" panose="02070309020205020404" pitchFamily="49" charset="0"/>
              <a:buChar char="o"/>
            </a:pPr>
            <a:r>
              <a:rPr lang="fr-FR" sz="2800" b="1" dirty="0"/>
              <a:t> </a:t>
            </a:r>
            <a:r>
              <a:rPr lang="fr-FR" sz="2800" b="1" dirty="0" err="1" smtClean="0"/>
              <a:t>Health</a:t>
            </a:r>
            <a:r>
              <a:rPr lang="fr-FR" sz="2800" b="1" dirty="0" smtClean="0"/>
              <a:t> </a:t>
            </a:r>
            <a:r>
              <a:rPr lang="fr-FR" sz="2800" b="1" dirty="0" err="1" smtClean="0"/>
              <a:t>consequences</a:t>
            </a:r>
            <a:r>
              <a:rPr lang="en-US" sz="2800" b="1" dirty="0" smtClean="0"/>
              <a:t> </a:t>
            </a:r>
          </a:p>
          <a:p>
            <a:pPr lvl="2">
              <a:buFont typeface="Courier New" panose="02070309020205020404" pitchFamily="49" charset="0"/>
              <a:buChar char="o"/>
            </a:pPr>
            <a:r>
              <a:rPr lang="en-US" sz="1800" dirty="0" smtClean="0"/>
              <a:t>For children, via a greater exposure </a:t>
            </a:r>
            <a:r>
              <a:rPr lang="en-US" sz="1800" dirty="0"/>
              <a:t>to </a:t>
            </a:r>
            <a:r>
              <a:rPr lang="en-US" sz="1800" b="1" dirty="0"/>
              <a:t>infectious diseases</a:t>
            </a:r>
            <a:r>
              <a:rPr lang="en-US" sz="1800" dirty="0" smtClean="0"/>
              <a:t>, </a:t>
            </a:r>
            <a:r>
              <a:rPr lang="en-US" sz="1800" b="1" dirty="0"/>
              <a:t>obesity</a:t>
            </a:r>
            <a:r>
              <a:rPr lang="en-US" sz="1800" dirty="0"/>
              <a:t> and </a:t>
            </a:r>
            <a:r>
              <a:rPr lang="en-US" sz="1800" b="1" dirty="0"/>
              <a:t>diabetes</a:t>
            </a:r>
            <a:r>
              <a:rPr lang="en-US" sz="1800" dirty="0"/>
              <a:t>, and a reduction in </a:t>
            </a:r>
            <a:r>
              <a:rPr lang="en-US" sz="1800" b="1" dirty="0"/>
              <a:t>cognitive and non-cognitive </a:t>
            </a:r>
            <a:r>
              <a:rPr lang="en-US" sz="1800" b="1" dirty="0" smtClean="0"/>
              <a:t>skills, </a:t>
            </a:r>
            <a:r>
              <a:rPr lang="en-US" sz="1800" dirty="0"/>
              <a:t>even in rich countries </a:t>
            </a:r>
            <a:r>
              <a:rPr lang="en-US" sz="1800" dirty="0"/>
              <a:t>(e.g. Belfield &amp; Kelly, 2012; Girard et al., 2017</a:t>
            </a:r>
            <a:r>
              <a:rPr lang="en-US" sz="1800" dirty="0" smtClean="0"/>
              <a:t>).</a:t>
            </a:r>
          </a:p>
          <a:p>
            <a:pPr lvl="2">
              <a:buFont typeface="Courier New" panose="02070309020205020404" pitchFamily="49" charset="0"/>
              <a:buChar char="o"/>
            </a:pPr>
            <a:r>
              <a:rPr lang="en-US" sz="1800" dirty="0" smtClean="0"/>
              <a:t>For mothers, by </a:t>
            </a:r>
            <a:r>
              <a:rPr lang="en-US" sz="1800" dirty="0"/>
              <a:t>increasing risks of </a:t>
            </a:r>
            <a:r>
              <a:rPr lang="en-US" sz="1800" b="1" dirty="0"/>
              <a:t>post-partum depression</a:t>
            </a:r>
            <a:r>
              <a:rPr lang="en-US" sz="1800" dirty="0"/>
              <a:t>, ovarian and breast </a:t>
            </a:r>
            <a:r>
              <a:rPr lang="en-US" sz="1800" b="1" dirty="0"/>
              <a:t>cancer</a:t>
            </a:r>
            <a:r>
              <a:rPr lang="en-US" sz="1800" dirty="0"/>
              <a:t>, </a:t>
            </a:r>
            <a:r>
              <a:rPr lang="en-US" sz="1800" b="1" dirty="0"/>
              <a:t>heart disease</a:t>
            </a:r>
            <a:r>
              <a:rPr lang="en-US" sz="1800" dirty="0"/>
              <a:t> and </a:t>
            </a:r>
            <a:r>
              <a:rPr lang="en-US" sz="1800" b="1" dirty="0"/>
              <a:t>type-2 diabetes </a:t>
            </a:r>
            <a:r>
              <a:rPr lang="en-US" sz="1800" dirty="0"/>
              <a:t>(UNICEF, 2018). </a:t>
            </a:r>
            <a:endParaRPr lang="en-US" sz="1800" dirty="0" smtClean="0"/>
          </a:p>
          <a:p>
            <a:pPr lvl="2">
              <a:buFont typeface="Courier New" panose="02070309020205020404" pitchFamily="49" charset="0"/>
              <a:buChar char="o"/>
            </a:pPr>
            <a:r>
              <a:rPr lang="en-US" sz="1800" b="1" dirty="0" smtClean="0"/>
              <a:t>600,000 </a:t>
            </a:r>
            <a:r>
              <a:rPr lang="en-US" sz="1800" b="1" dirty="0"/>
              <a:t>children and 100,000 women die each year </a:t>
            </a:r>
            <a:r>
              <a:rPr lang="en-US" sz="1800" dirty="0"/>
              <a:t>due to inadequate BF behaviors worldwide (Walters et al., 2019). </a:t>
            </a:r>
            <a:endParaRPr lang="fr-FR" sz="1800" dirty="0"/>
          </a:p>
          <a:p>
            <a:pPr>
              <a:buFont typeface="Courier New" panose="02070309020205020404" pitchFamily="49" charset="0"/>
              <a:buChar char="o"/>
            </a:pPr>
            <a:r>
              <a:rPr lang="en-US" sz="2800" b="1" dirty="0"/>
              <a:t> </a:t>
            </a:r>
            <a:r>
              <a:rPr lang="en-US" sz="2800" b="1" dirty="0" smtClean="0"/>
              <a:t>Economic </a:t>
            </a:r>
            <a:r>
              <a:rPr lang="en-US" sz="2800" b="1" dirty="0"/>
              <a:t>consequences </a:t>
            </a:r>
            <a:endParaRPr lang="en-US" sz="2800" b="1" dirty="0" smtClean="0"/>
          </a:p>
          <a:p>
            <a:pPr lvl="2">
              <a:buFont typeface="Courier New" panose="02070309020205020404" pitchFamily="49" charset="0"/>
              <a:buChar char="o"/>
            </a:pPr>
            <a:r>
              <a:rPr lang="en-US" sz="1800" dirty="0"/>
              <a:t>N</a:t>
            </a:r>
            <a:r>
              <a:rPr lang="en-US" sz="1800" dirty="0" smtClean="0"/>
              <a:t>egative </a:t>
            </a:r>
            <a:r>
              <a:rPr lang="en-US" sz="1800" dirty="0"/>
              <a:t>impacts on </a:t>
            </a:r>
            <a:r>
              <a:rPr lang="en-US" sz="1800" b="1" dirty="0"/>
              <a:t>educational attainment and labor market outcomes</a:t>
            </a:r>
            <a:r>
              <a:rPr lang="en-US" sz="1800" dirty="0"/>
              <a:t> in adulthood (e.g. Fletcher, 2010; </a:t>
            </a:r>
            <a:r>
              <a:rPr lang="en-US" sz="1800" dirty="0" err="1"/>
              <a:t>Cesur</a:t>
            </a:r>
            <a:r>
              <a:rPr lang="en-US" sz="1800" dirty="0"/>
              <a:t> et al., 2017</a:t>
            </a:r>
            <a:r>
              <a:rPr lang="en-US" sz="1800" dirty="0" smtClean="0"/>
              <a:t>), even in rich countries.</a:t>
            </a:r>
            <a:endParaRPr lang="en-US" sz="1800" dirty="0" smtClean="0"/>
          </a:p>
          <a:p>
            <a:pPr lvl="2">
              <a:buFont typeface="Courier New" panose="02070309020205020404" pitchFamily="49" charset="0"/>
              <a:buChar char="o"/>
            </a:pPr>
            <a:r>
              <a:rPr lang="en-US" sz="1800" dirty="0" smtClean="0"/>
              <a:t>Walters </a:t>
            </a:r>
            <a:r>
              <a:rPr lang="en-US" sz="1800" dirty="0"/>
              <a:t>et al. (2019) estimated the </a:t>
            </a:r>
            <a:r>
              <a:rPr lang="en-US" sz="1800" b="1" dirty="0"/>
              <a:t>global economic losses </a:t>
            </a:r>
            <a:r>
              <a:rPr lang="en-US" sz="1800" dirty="0"/>
              <a:t>associated with not BF to be </a:t>
            </a:r>
            <a:r>
              <a:rPr lang="en-US" sz="1800" b="1" dirty="0"/>
              <a:t>more than $340.3 </a:t>
            </a:r>
            <a:r>
              <a:rPr lang="en-US" sz="1800" b="1" dirty="0" smtClean="0"/>
              <a:t>billions </a:t>
            </a:r>
            <a:r>
              <a:rPr lang="en-US" sz="1800" dirty="0"/>
              <a:t>(including costs linked to child and maternal mortality as well as cognitive losses), accounting for approximately </a:t>
            </a:r>
            <a:r>
              <a:rPr lang="en-US" sz="1800" b="1" dirty="0"/>
              <a:t>0.7% </a:t>
            </a:r>
            <a:r>
              <a:rPr lang="en-US" sz="1800" b="1" dirty="0" smtClean="0"/>
              <a:t>of global GNI</a:t>
            </a:r>
            <a:r>
              <a:rPr lang="en-US" sz="1800" dirty="0" smtClean="0"/>
              <a:t>.</a:t>
            </a:r>
            <a:endParaRPr lang="en-US" sz="1800" dirty="0"/>
          </a:p>
        </p:txBody>
      </p:sp>
      <p:sp>
        <p:nvSpPr>
          <p:cNvPr id="4" name="ZoneTexte 3"/>
          <p:cNvSpPr txBox="1"/>
          <p:nvPr/>
        </p:nvSpPr>
        <p:spPr>
          <a:xfrm>
            <a:off x="472762" y="6074356"/>
            <a:ext cx="11449319" cy="369332"/>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solidFill>
                  <a:schemeClr val="accent1">
                    <a:lumMod val="75000"/>
                  </a:schemeClr>
                </a:solidFill>
              </a:rPr>
              <a:t>Appropriate BF </a:t>
            </a:r>
            <a:r>
              <a:rPr lang="en-US" i="1" dirty="0" smtClean="0">
                <a:solidFill>
                  <a:schemeClr val="accent1">
                    <a:lumMod val="75000"/>
                  </a:schemeClr>
                </a:solidFill>
              </a:rPr>
              <a:t>practices are well </a:t>
            </a:r>
            <a:r>
              <a:rPr lang="en-US" i="1" dirty="0">
                <a:solidFill>
                  <a:schemeClr val="accent1">
                    <a:lumMod val="75000"/>
                  </a:schemeClr>
                </a:solidFill>
              </a:rPr>
              <a:t>below the 2030 international targets of the WHO </a:t>
            </a:r>
            <a:r>
              <a:rPr lang="en-US" i="1" dirty="0" smtClean="0">
                <a:solidFill>
                  <a:schemeClr val="accent1">
                    <a:lumMod val="75000"/>
                  </a:schemeClr>
                </a:solidFill>
              </a:rPr>
              <a:t>(40% vs. 70%). </a:t>
            </a:r>
            <a:endParaRPr lang="fr-FR"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7481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Robustness</a:t>
            </a:r>
            <a:r>
              <a:rPr lang="fr-FR" dirty="0" smtClean="0"/>
              <a:t>: </a:t>
            </a:r>
            <a:r>
              <a:rPr lang="fr-FR" dirty="0" err="1" smtClean="0"/>
              <a:t>adding</a:t>
            </a:r>
            <a:r>
              <a:rPr lang="fr-FR" dirty="0" smtClean="0"/>
              <a:t> </a:t>
            </a:r>
            <a:r>
              <a:rPr lang="fr-FR" dirty="0" err="1" smtClean="0"/>
              <a:t>confoundings</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20</a:t>
            </a:fld>
            <a:endParaRPr lang="en-US" dirty="0"/>
          </a:p>
        </p:txBody>
      </p:sp>
      <p:sp>
        <p:nvSpPr>
          <p:cNvPr id="8" name="Rectangle 1"/>
          <p:cNvSpPr>
            <a:spLocks noChangeArrowheads="1"/>
          </p:cNvSpPr>
          <p:nvPr/>
        </p:nvSpPr>
        <p:spPr bwMode="auto">
          <a:xfrm>
            <a:off x="363184" y="17467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Table S15: Alternative regressions including (less well-answered) additional covariates about mothers’ characteristics (working status. BMI, and religious affiliation</a:t>
            </a:r>
            <a:r>
              <a:rPr kumimoji="0" lang="en-US" altLang="fr-F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fr-F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76224394"/>
              </p:ext>
            </p:extLst>
          </p:nvPr>
        </p:nvGraphicFramePr>
        <p:xfrm>
          <a:off x="489399" y="2203925"/>
          <a:ext cx="11294769" cy="3900661"/>
        </p:xfrm>
        <a:graphic>
          <a:graphicData uri="http://schemas.openxmlformats.org/drawingml/2006/table">
            <a:tbl>
              <a:tblPr/>
              <a:tblGrid>
                <a:gridCol w="3352889"/>
                <a:gridCol w="891273"/>
                <a:gridCol w="891273"/>
                <a:gridCol w="297091"/>
                <a:gridCol w="891273"/>
                <a:gridCol w="891273"/>
                <a:gridCol w="275870"/>
                <a:gridCol w="891273"/>
                <a:gridCol w="891273"/>
                <a:gridCol w="238735"/>
                <a:gridCol w="891273"/>
                <a:gridCol w="891273"/>
              </a:tblGrid>
              <a:tr h="714478">
                <a:tc>
                  <a:txBody>
                    <a:bodyPr/>
                    <a:lstStyle/>
                    <a:p>
                      <a:pPr algn="l" fontAlgn="t"/>
                      <a:r>
                        <a:rPr lang="fr-FR" sz="1100" b="1" i="0" u="none" strike="noStrike">
                          <a:effectLst/>
                          <a:latin typeface="Times New Roman" panose="02020603050405020304" pitchFamily="18" charset="0"/>
                        </a:rPr>
                        <a:t>Dependent outcome: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fr-FR" sz="1100" b="1" i="0" u="none" strike="noStrike">
                          <a:effectLst/>
                          <a:latin typeface="Times New Roman" panose="02020603050405020304" pitchFamily="18" charset="0"/>
                        </a:rPr>
                        <a:t>Exclusive breastfeeding (dummy)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1100" b="0" i="0" u="none" strike="noStrike">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fr-FR" sz="1100" b="1" i="0" u="none" strike="noStrike">
                          <a:effectLst/>
                          <a:latin typeface="Times New Roman" panose="02020603050405020304" pitchFamily="18" charset="0"/>
                        </a:rPr>
                        <a:t>Early initiation (dummy)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b"/>
                      <a:r>
                        <a:rPr lang="fr-FR" sz="1100" b="0" i="0" u="none" strike="noStrike">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a:effectLst/>
                          <a:latin typeface="Times New Roman" panose="02020603050405020304" pitchFamily="18" charset="0"/>
                        </a:rPr>
                        <a:t>Continued breasfteeding at 1 yo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100" b="0" i="0" u="none" strike="noStrike">
                          <a:effectLst/>
                          <a:latin typeface="Times New Roman" panose="02020603050405020304" pitchFamily="18"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a:effectLst/>
                          <a:latin typeface="Times New Roman" panose="02020603050405020304" pitchFamily="18" charset="0"/>
                        </a:rPr>
                        <a:t>Continued breasfteeding at 2 yo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289653">
                <a:tc>
                  <a:txBody>
                    <a:bodyPr/>
                    <a:lstStyle/>
                    <a:p>
                      <a:pPr algn="l" fontAlgn="b"/>
                      <a:r>
                        <a:rPr lang="fr-FR" sz="1100" b="0" i="0" u="none" strike="noStrike">
                          <a:effectLst/>
                          <a:latin typeface="Times New Roman" panose="02020603050405020304" pitchFamily="18"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1" i="1" u="none" strike="noStrike">
                          <a:effectLst/>
                          <a:latin typeface="Times New Roman" panose="02020603050405020304" pitchFamily="18" charset="0"/>
                        </a:rPr>
                        <a:t>Linear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1" u="none" strike="noStrike">
                          <a:effectLst/>
                          <a:latin typeface="Times New Roman" panose="02020603050405020304" pitchFamily="18" charset="0"/>
                        </a:rPr>
                        <a:t>Interacted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fr-FR" sz="1100" b="1" i="1" u="none" strike="noStrike">
                          <a:effectLst/>
                          <a:latin typeface="Times New Roman" panose="02020603050405020304" pitchFamily="18" charset="0"/>
                        </a:rPr>
                        <a:t>Linear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1" u="none" strike="noStrike">
                          <a:effectLst/>
                          <a:latin typeface="Times New Roman" panose="02020603050405020304" pitchFamily="18" charset="0"/>
                        </a:rPr>
                        <a:t>Interacted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ctr"/>
                      <a:r>
                        <a:rPr lang="fr-FR" sz="1100" b="1" i="1" u="none" strike="noStrike">
                          <a:effectLst/>
                          <a:latin typeface="Times New Roman" panose="02020603050405020304" pitchFamily="18" charset="0"/>
                        </a:rPr>
                        <a:t>Linear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1" u="none" strike="noStrike">
                          <a:effectLst/>
                          <a:latin typeface="Times New Roman" panose="02020603050405020304" pitchFamily="18" charset="0"/>
                        </a:rPr>
                        <a:t>Interacted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effectLst/>
                          <a:latin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100" b="1" i="1" u="none" strike="noStrike">
                          <a:effectLst/>
                          <a:latin typeface="Times New Roman" panose="02020603050405020304" pitchFamily="18" charset="0"/>
                        </a:rPr>
                        <a:t>Linear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1" u="none" strike="noStrike">
                          <a:effectLst/>
                          <a:latin typeface="Times New Roman" panose="02020603050405020304" pitchFamily="18" charset="0"/>
                        </a:rPr>
                        <a:t>Interacted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653">
                <a:tc>
                  <a:txBody>
                    <a:bodyPr/>
                    <a:lstStyle/>
                    <a:p>
                      <a:pPr algn="l" fontAlgn="b"/>
                      <a:r>
                        <a:rPr lang="fr-FR" sz="1100" b="0" i="0" u="none" strike="noStrike">
                          <a:effectLst/>
                          <a:latin typeface="Times New Roman" panose="02020603050405020304" pitchFamily="18" charset="0"/>
                        </a:rPr>
                        <a:t>Household wealth score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Times New Roman" panose="02020603050405020304" pitchFamily="18" charset="0"/>
                        </a:rPr>
                        <a:t>-0.147***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Times New Roman" panose="02020603050405020304" pitchFamily="18" charset="0"/>
                        </a:rPr>
                        <a:t>-0.595***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-0.090***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Times New Roman" panose="02020603050405020304" pitchFamily="18" charset="0"/>
                        </a:rPr>
                        <a:t>-0.126**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Times New Roman" panose="02020603050405020304" pitchFamily="18" charset="0"/>
                        </a:rPr>
                        <a:t>-0.222***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Times New Roman" panose="02020603050405020304" pitchFamily="18" charset="0"/>
                        </a:rPr>
                        <a:t>-0.024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100" b="0" i="0" u="none" strike="noStrike">
                          <a:effectLst/>
                          <a:latin typeface="Times New Roman" panose="02020603050405020304" pitchFamily="18" charset="0"/>
                        </a:rPr>
                        <a:t>-0.243***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89653">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(0.046)</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(0.073)</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(0.024)</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(0.050)</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(0.042)</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(0.085)</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(0.049)</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(0.089)</a:t>
                      </a:r>
                    </a:p>
                  </a:txBody>
                  <a:tcPr marL="9525" marR="9525" marT="9525" marB="0" anchor="ctr">
                    <a:lnL>
                      <a:noFill/>
                    </a:lnL>
                    <a:lnR>
                      <a:noFill/>
                    </a:lnR>
                    <a:lnT>
                      <a:noFill/>
                    </a:lnT>
                    <a:lnB>
                      <a:noFill/>
                    </a:lnB>
                  </a:tcPr>
                </a:tc>
              </a:tr>
              <a:tr h="289653">
                <a:tc>
                  <a:txBody>
                    <a:bodyPr/>
                    <a:lstStyle/>
                    <a:p>
                      <a:pPr algn="l" fontAlgn="b"/>
                      <a:r>
                        <a:rPr lang="it-IT" sz="1100" b="0" i="0" u="none" strike="noStrike">
                          <a:effectLst/>
                          <a:latin typeface="Times New Roman" panose="02020603050405020304" pitchFamily="18" charset="0"/>
                        </a:rPr>
                        <a:t>Medium GNI per capita (dummy)</a:t>
                      </a:r>
                    </a:p>
                  </a:txBody>
                  <a:tcPr marL="9525" marR="9525" marT="9525" marB="0" anchor="b">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0.173***</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0.036</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0.162***</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0.163***</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-0.057</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-0.099**</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-0.112***</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-0.208***</a:t>
                      </a:r>
                    </a:p>
                  </a:txBody>
                  <a:tcPr marL="9525" marR="9525" marT="9525" marB="0" anchor="ctr">
                    <a:lnL>
                      <a:noFill/>
                    </a:lnL>
                    <a:lnR>
                      <a:noFill/>
                    </a:lnR>
                    <a:lnT>
                      <a:noFill/>
                    </a:lnT>
                    <a:lnB>
                      <a:noFill/>
                    </a:lnB>
                  </a:tcPr>
                </a:tc>
              </a:tr>
              <a:tr h="289653">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(0.039)</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(0.048)</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(0.023)</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(0.028)</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(0.036)</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(0.040)</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(0.043)</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(0.046)</a:t>
                      </a:r>
                    </a:p>
                  </a:txBody>
                  <a:tcPr marL="9525" marR="9525" marT="9525" marB="0" anchor="ctr">
                    <a:lnL>
                      <a:noFill/>
                    </a:lnL>
                    <a:lnR>
                      <a:noFill/>
                    </a:lnR>
                    <a:lnT>
                      <a:noFill/>
                    </a:lnT>
                    <a:lnB>
                      <a:noFill/>
                    </a:lnB>
                  </a:tcPr>
                </a:tc>
              </a:tr>
              <a:tr h="289653">
                <a:tc>
                  <a:txBody>
                    <a:bodyPr/>
                    <a:lstStyle/>
                    <a:p>
                      <a:pPr algn="l" fontAlgn="b"/>
                      <a:r>
                        <a:rPr lang="it-IT" sz="1100" b="0" i="0" u="none" strike="noStrike">
                          <a:effectLst/>
                          <a:latin typeface="Times New Roman" panose="02020603050405020304" pitchFamily="18" charset="0"/>
                        </a:rPr>
                        <a:t>High GNI per capita (dummy)</a:t>
                      </a:r>
                    </a:p>
                  </a:txBody>
                  <a:tcPr marL="9525" marR="9525" marT="9525" marB="0" anchor="b">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-0.001</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-0.121***</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0.069***</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0.056**</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-0.092***</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-0.125***</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-0.269***</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-0.319***</a:t>
                      </a:r>
                    </a:p>
                  </a:txBody>
                  <a:tcPr marL="9525" marR="9525" marT="9525" marB="0" anchor="ctr">
                    <a:lnL>
                      <a:noFill/>
                    </a:lnL>
                    <a:lnR>
                      <a:noFill/>
                    </a:lnR>
                    <a:lnT>
                      <a:noFill/>
                    </a:lnT>
                    <a:lnB>
                      <a:noFill/>
                    </a:lnB>
                  </a:tcPr>
                </a:tc>
              </a:tr>
              <a:tr h="289653">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(0.035)</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(0.042)</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(0.021)</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(0.025)</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(0.034)</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(0.038)</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(0.040)</a:t>
                      </a: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(0.044)</a:t>
                      </a:r>
                    </a:p>
                  </a:txBody>
                  <a:tcPr marL="9525" marR="9525" marT="9525" marB="0" anchor="ctr">
                    <a:lnL>
                      <a:noFill/>
                    </a:lnL>
                    <a:lnR>
                      <a:noFill/>
                    </a:lnR>
                    <a:lnT>
                      <a:noFill/>
                    </a:lnT>
                    <a:lnB>
                      <a:noFill/>
                    </a:lnB>
                  </a:tcPr>
                </a:tc>
              </a:tr>
              <a:tr h="289653">
                <a:tc>
                  <a:txBody>
                    <a:bodyPr/>
                    <a:lstStyle/>
                    <a:p>
                      <a:pPr algn="l" fontAlgn="b"/>
                      <a:r>
                        <a:rPr lang="fr-FR" sz="1100" b="0" i="0" u="none" strike="noStrike">
                          <a:effectLst/>
                          <a:latin typeface="Times New Roman" panose="02020603050405020304" pitchFamily="18" charset="0"/>
                        </a:rPr>
                        <a:t>Wealth*MediumGNI</a:t>
                      </a:r>
                    </a:p>
                  </a:txBody>
                  <a:tcPr marL="9525" marR="9525" marT="9525" marB="0" anchor="b">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0.670***</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-0.008</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0.201*</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0.477***</a:t>
                      </a:r>
                    </a:p>
                  </a:txBody>
                  <a:tcPr marL="9525" marR="9525" marT="9525" marB="0" anchor="ctr">
                    <a:lnL>
                      <a:noFill/>
                    </a:lnL>
                    <a:lnR>
                      <a:noFill/>
                    </a:lnR>
                    <a:lnT>
                      <a:noFill/>
                    </a:lnT>
                    <a:lnB>
                      <a:noFill/>
                    </a:lnB>
                  </a:tcPr>
                </a:tc>
              </a:tr>
              <a:tr h="289653">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(0.127)</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(0.074)</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(0.114)</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(0.123)</a:t>
                      </a:r>
                    </a:p>
                  </a:txBody>
                  <a:tcPr marL="9525" marR="9525" marT="9525" marB="0" anchor="ctr">
                    <a:lnL>
                      <a:noFill/>
                    </a:lnL>
                    <a:lnR>
                      <a:noFill/>
                    </a:lnR>
                    <a:lnT>
                      <a:noFill/>
                    </a:lnT>
                    <a:lnB>
                      <a:noFill/>
                    </a:lnB>
                  </a:tcPr>
                </a:tc>
              </a:tr>
              <a:tr h="289653">
                <a:tc>
                  <a:txBody>
                    <a:bodyPr/>
                    <a:lstStyle/>
                    <a:p>
                      <a:pPr algn="l" fontAlgn="b"/>
                      <a:r>
                        <a:rPr lang="fr-FR" sz="1100" b="0" i="0" u="none" strike="noStrike">
                          <a:effectLst/>
                          <a:latin typeface="Times New Roman" panose="02020603050405020304" pitchFamily="18" charset="0"/>
                        </a:rPr>
                        <a:t>Wealth*HighGNI</a:t>
                      </a:r>
                    </a:p>
                  </a:txBody>
                  <a:tcPr marL="9525" marR="9525" marT="9525" marB="0" anchor="b">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0.535***</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0.052</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0.144</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0.239**</a:t>
                      </a:r>
                    </a:p>
                  </a:txBody>
                  <a:tcPr marL="9525" marR="9525" marT="9525" marB="0" anchor="ctr">
                    <a:lnL>
                      <a:noFill/>
                    </a:lnL>
                    <a:lnR>
                      <a:noFill/>
                    </a:lnR>
                    <a:lnT>
                      <a:noFill/>
                    </a:lnT>
                    <a:lnB>
                      <a:noFill/>
                    </a:lnB>
                  </a:tcPr>
                </a:tc>
              </a:tr>
              <a:tr h="289653">
                <a:tc>
                  <a:txBody>
                    <a:bodyPr/>
                    <a:lstStyle/>
                    <a:p>
                      <a:pPr algn="l" fontAlgn="b"/>
                      <a:endParaRPr lang="fr-FR" sz="1100" b="0" i="0" u="none" strike="noStrike">
                        <a:effectLst/>
                        <a:latin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(0.083)</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(0.054)</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a:effectLst/>
                          <a:latin typeface="Times New Roman" panose="02020603050405020304" pitchFamily="18" charset="0"/>
                        </a:rPr>
                        <a:t>(0.091)</a:t>
                      </a: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endParaRPr lang="fr-FR" sz="1100" b="0" i="0" u="none" strike="noStrike">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fr-FR" sz="1100" b="0" i="0" u="none" strike="noStrike" dirty="0">
                          <a:effectLst/>
                          <a:latin typeface="Times New Roman" panose="02020603050405020304" pitchFamily="18" charset="0"/>
                        </a:rPr>
                        <a:t>(0.098)</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1007023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Contributions &amp; conclusions</a:t>
            </a:r>
            <a:endParaRPr lang="fr-FR" dirty="0"/>
          </a:p>
        </p:txBody>
      </p:sp>
      <p:sp>
        <p:nvSpPr>
          <p:cNvPr id="3" name="Espace réservé du contenu 2"/>
          <p:cNvSpPr>
            <a:spLocks noGrp="1"/>
          </p:cNvSpPr>
          <p:nvPr>
            <p:ph idx="1"/>
          </p:nvPr>
        </p:nvSpPr>
        <p:spPr>
          <a:xfrm>
            <a:off x="1097279" y="1845734"/>
            <a:ext cx="10532343" cy="4349004"/>
          </a:xfrm>
        </p:spPr>
        <p:txBody>
          <a:bodyPr>
            <a:noAutofit/>
          </a:bodyPr>
          <a:lstStyle/>
          <a:p>
            <a:pPr>
              <a:buFont typeface="Courier New" panose="02070309020205020404" pitchFamily="49" charset="0"/>
              <a:buChar char="o"/>
            </a:pPr>
            <a:r>
              <a:rPr lang="en-US" sz="2400" dirty="0" smtClean="0"/>
              <a:t> This paper is the first: </a:t>
            </a:r>
          </a:p>
          <a:p>
            <a:pPr lvl="2">
              <a:buFont typeface="Courier New" panose="02070309020205020404" pitchFamily="49" charset="0"/>
              <a:buChar char="o"/>
            </a:pPr>
            <a:r>
              <a:rPr lang="en-US" sz="2000" dirty="0" smtClean="0"/>
              <a:t>To empirically </a:t>
            </a:r>
            <a:r>
              <a:rPr lang="en-US" sz="2000" dirty="0"/>
              <a:t>demonstrate from a large sample of developing countries the </a:t>
            </a:r>
            <a:r>
              <a:rPr lang="en-US" sz="2000" b="1" dirty="0"/>
              <a:t>occurrence of a shift in the wealth-BF association across levels of economic development</a:t>
            </a:r>
            <a:r>
              <a:rPr lang="en-US" sz="2000" dirty="0" smtClean="0"/>
              <a:t>.</a:t>
            </a:r>
          </a:p>
          <a:p>
            <a:pPr lvl="2">
              <a:buFont typeface="Courier New" panose="02070309020205020404" pitchFamily="49" charset="0"/>
              <a:buChar char="o"/>
            </a:pPr>
            <a:r>
              <a:rPr lang="en-US" sz="2000" dirty="0"/>
              <a:t>T</a:t>
            </a:r>
            <a:r>
              <a:rPr lang="en-US" sz="2000" dirty="0" smtClean="0"/>
              <a:t>o </a:t>
            </a:r>
            <a:r>
              <a:rPr lang="en-US" sz="2000" dirty="0"/>
              <a:t>provide </a:t>
            </a:r>
            <a:r>
              <a:rPr lang="en-US" sz="2000" b="1" dirty="0"/>
              <a:t>econometric evidence on this topic </a:t>
            </a:r>
            <a:r>
              <a:rPr lang="en-US" sz="2000" dirty="0"/>
              <a:t>and to </a:t>
            </a:r>
            <a:r>
              <a:rPr lang="en-US" sz="2000" dirty="0" smtClean="0"/>
              <a:t>intend to </a:t>
            </a:r>
            <a:r>
              <a:rPr lang="en-US" sz="2000" b="1" dirty="0" smtClean="0"/>
              <a:t>address </a:t>
            </a:r>
            <a:r>
              <a:rPr lang="en-US" sz="2000" b="1" dirty="0"/>
              <a:t>endogeneity issues</a:t>
            </a:r>
            <a:r>
              <a:rPr lang="en-US" sz="1600" b="1" dirty="0" smtClean="0"/>
              <a:t>.</a:t>
            </a:r>
          </a:p>
          <a:p>
            <a:pPr lvl="2">
              <a:buFont typeface="Courier New" panose="02070309020205020404" pitchFamily="49" charset="0"/>
              <a:buChar char="o"/>
            </a:pPr>
            <a:endParaRPr lang="en-US" sz="1600" dirty="0" smtClean="0"/>
          </a:p>
          <a:p>
            <a:pPr>
              <a:buFont typeface="Courier New" panose="02070309020205020404" pitchFamily="49" charset="0"/>
              <a:buChar char="o"/>
            </a:pPr>
            <a:r>
              <a:rPr lang="en-US" sz="2400" dirty="0" smtClean="0"/>
              <a:t> We can speculate that the household wealth-BF relationship will become positive when developing Asian countries will reach higher levels of economic development</a:t>
            </a:r>
          </a:p>
          <a:p>
            <a:pPr>
              <a:buFont typeface="Courier New" panose="02070309020205020404" pitchFamily="49" charset="0"/>
              <a:buChar char="o"/>
            </a:pPr>
            <a:endParaRPr lang="en-US" sz="2400" dirty="0" smtClean="0"/>
          </a:p>
          <a:p>
            <a:pPr>
              <a:buFont typeface="Courier New" panose="02070309020205020404" pitchFamily="49" charset="0"/>
              <a:buChar char="o"/>
            </a:pPr>
            <a:r>
              <a:rPr lang="en-US" sz="2400" dirty="0" smtClean="0"/>
              <a:t> Important </a:t>
            </a:r>
            <a:r>
              <a:rPr lang="en-US" sz="2400" b="1" dirty="0" smtClean="0"/>
              <a:t>implication for BF-friendly public policies </a:t>
            </a:r>
            <a:r>
              <a:rPr lang="en-US" sz="2400" dirty="0" smtClean="0"/>
              <a:t>(a need to target the </a:t>
            </a:r>
            <a:r>
              <a:rPr lang="en-US" sz="2400" dirty="0"/>
              <a:t>poorest </a:t>
            </a:r>
            <a:r>
              <a:rPr lang="en-US" sz="2400" dirty="0" smtClean="0"/>
              <a:t>households of developing countries).</a:t>
            </a:r>
            <a:endParaRPr lang="fr-FR" sz="2400"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128612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Appendix</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22</a:t>
            </a:fld>
            <a:endParaRPr lang="en-US" dirty="0"/>
          </a:p>
        </p:txBody>
      </p:sp>
      <p:pic>
        <p:nvPicPr>
          <p:cNvPr id="5" name="Image 4"/>
          <p:cNvPicPr>
            <a:picLocks noChangeAspect="1"/>
          </p:cNvPicPr>
          <p:nvPr/>
        </p:nvPicPr>
        <p:blipFill>
          <a:blip r:embed="rId2"/>
          <a:stretch>
            <a:fillRect/>
          </a:stretch>
        </p:blipFill>
        <p:spPr>
          <a:xfrm>
            <a:off x="1097280" y="1845734"/>
            <a:ext cx="7698518" cy="4296584"/>
          </a:xfrm>
          <a:prstGeom prst="rect">
            <a:avLst/>
          </a:prstGeom>
        </p:spPr>
      </p:pic>
    </p:spTree>
    <p:extLst>
      <p:ext uri="{BB962C8B-B14F-4D97-AF65-F5344CB8AC3E}">
        <p14:creationId xmlns:p14="http://schemas.microsoft.com/office/powerpoint/2010/main" val="3284282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Robustness</a:t>
            </a:r>
            <a:r>
              <a:rPr lang="fr-FR" dirty="0" smtClean="0"/>
              <a:t>: IV </a:t>
            </a:r>
            <a:r>
              <a:rPr lang="fr-FR" dirty="0" err="1" smtClean="0"/>
              <a:t>regression</a:t>
            </a:r>
            <a:r>
              <a:rPr lang="fr-FR" dirty="0" smtClean="0"/>
              <a:t> I</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23</a:t>
            </a:fld>
            <a:endParaRPr lang="en-US" dirty="0"/>
          </a:p>
        </p:txBody>
      </p:sp>
      <p:pic>
        <p:nvPicPr>
          <p:cNvPr id="5" name="Image 4"/>
          <p:cNvPicPr>
            <a:picLocks noChangeAspect="1"/>
          </p:cNvPicPr>
          <p:nvPr/>
        </p:nvPicPr>
        <p:blipFill>
          <a:blip r:embed="rId2"/>
          <a:stretch>
            <a:fillRect/>
          </a:stretch>
        </p:blipFill>
        <p:spPr>
          <a:xfrm>
            <a:off x="2642124" y="1866264"/>
            <a:ext cx="6109091" cy="4464616"/>
          </a:xfrm>
          <a:prstGeom prst="rect">
            <a:avLst/>
          </a:prstGeom>
        </p:spPr>
      </p:pic>
    </p:spTree>
    <p:extLst>
      <p:ext uri="{BB962C8B-B14F-4D97-AF65-F5344CB8AC3E}">
        <p14:creationId xmlns:p14="http://schemas.microsoft.com/office/powerpoint/2010/main" val="3440752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Causes of </a:t>
            </a:r>
            <a:r>
              <a:rPr lang="fr-FR" dirty="0" smtClean="0"/>
              <a:t>the </a:t>
            </a:r>
            <a:r>
              <a:rPr lang="fr-FR" dirty="0" err="1" smtClean="0"/>
              <a:t>choice</a:t>
            </a:r>
            <a:r>
              <a:rPr lang="fr-FR" dirty="0" smtClean="0"/>
              <a:t> to not </a:t>
            </a:r>
            <a:r>
              <a:rPr lang="fr-FR" dirty="0" err="1" smtClean="0"/>
              <a:t>breastfeed</a:t>
            </a:r>
            <a:endParaRPr lang="fr-FR" dirty="0"/>
          </a:p>
        </p:txBody>
      </p:sp>
      <p:sp>
        <p:nvSpPr>
          <p:cNvPr id="4" name="Accolade ouvrante 3"/>
          <p:cNvSpPr/>
          <p:nvPr/>
        </p:nvSpPr>
        <p:spPr>
          <a:xfrm>
            <a:off x="774700" y="1948393"/>
            <a:ext cx="177800" cy="16848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Accolade ouvrante 4"/>
          <p:cNvSpPr/>
          <p:nvPr/>
        </p:nvSpPr>
        <p:spPr>
          <a:xfrm>
            <a:off x="774700" y="4131733"/>
            <a:ext cx="177800" cy="172614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124936" y="1907117"/>
            <a:ext cx="738664" cy="1726142"/>
          </a:xfrm>
          <a:prstGeom prst="rect">
            <a:avLst/>
          </a:prstGeom>
          <a:noFill/>
        </p:spPr>
        <p:txBody>
          <a:bodyPr vert="vert270" wrap="square" rtlCol="0">
            <a:spAutoFit/>
          </a:bodyPr>
          <a:lstStyle/>
          <a:p>
            <a:pPr algn="ctr"/>
            <a:r>
              <a:rPr lang="fr-FR" dirty="0" smtClean="0">
                <a:solidFill>
                  <a:schemeClr val="accent1">
                    <a:lumMod val="75000"/>
                  </a:schemeClr>
                </a:solidFill>
              </a:rPr>
              <a:t>HOUSEHOLD WEALTH</a:t>
            </a:r>
            <a:endParaRPr lang="fr-FR" dirty="0">
              <a:solidFill>
                <a:schemeClr val="accent1">
                  <a:lumMod val="75000"/>
                </a:schemeClr>
              </a:solidFill>
            </a:endParaRPr>
          </a:p>
        </p:txBody>
      </p:sp>
      <p:sp>
        <p:nvSpPr>
          <p:cNvPr id="7" name="ZoneTexte 6"/>
          <p:cNvSpPr txBox="1"/>
          <p:nvPr/>
        </p:nvSpPr>
        <p:spPr>
          <a:xfrm>
            <a:off x="124936" y="4213753"/>
            <a:ext cx="738664" cy="1562100"/>
          </a:xfrm>
          <a:prstGeom prst="rect">
            <a:avLst/>
          </a:prstGeom>
          <a:noFill/>
        </p:spPr>
        <p:txBody>
          <a:bodyPr vert="vert270" wrap="square" rtlCol="0">
            <a:spAutoFit/>
          </a:bodyPr>
          <a:lstStyle/>
          <a:p>
            <a:pPr algn="ctr"/>
            <a:r>
              <a:rPr lang="fr-FR" dirty="0" smtClean="0">
                <a:solidFill>
                  <a:schemeClr val="accent1">
                    <a:lumMod val="75000"/>
                  </a:schemeClr>
                </a:solidFill>
              </a:rPr>
              <a:t>NATIONAL WEALTH</a:t>
            </a:r>
            <a:endParaRPr lang="fr-FR" dirty="0">
              <a:solidFill>
                <a:schemeClr val="accent1">
                  <a:lumMod val="75000"/>
                </a:schemeClr>
              </a:solidFill>
            </a:endParaRPr>
          </a:p>
        </p:txBody>
      </p:sp>
      <p:sp>
        <p:nvSpPr>
          <p:cNvPr id="10" name="Espace réservé du contenu 2"/>
          <p:cNvSpPr>
            <a:spLocks noGrp="1"/>
          </p:cNvSpPr>
          <p:nvPr>
            <p:ph idx="1"/>
          </p:nvPr>
        </p:nvSpPr>
        <p:spPr>
          <a:xfrm>
            <a:off x="1097280" y="1845734"/>
            <a:ext cx="10583858" cy="4389966"/>
          </a:xfrm>
        </p:spPr>
        <p:txBody>
          <a:bodyPr>
            <a:normAutofit/>
          </a:bodyPr>
          <a:lstStyle/>
          <a:p>
            <a:pPr marL="0" indent="0">
              <a:buNone/>
            </a:pPr>
            <a:r>
              <a:rPr lang="fr-FR" sz="2400" b="1" i="1" dirty="0" err="1" smtClean="0">
                <a:solidFill>
                  <a:schemeClr val="accent1">
                    <a:lumMod val="75000"/>
                  </a:schemeClr>
                </a:solidFill>
              </a:rPr>
              <a:t>Household-level</a:t>
            </a:r>
            <a:r>
              <a:rPr lang="fr-FR" sz="2400" b="1" i="1" dirty="0" smtClean="0">
                <a:solidFill>
                  <a:schemeClr val="accent1">
                    <a:lumMod val="75000"/>
                  </a:schemeClr>
                </a:solidFill>
              </a:rPr>
              <a:t> </a:t>
            </a:r>
            <a:r>
              <a:rPr lang="fr-FR" sz="2400" b="1" i="1" dirty="0" err="1" smtClean="0">
                <a:solidFill>
                  <a:schemeClr val="accent1">
                    <a:lumMod val="75000"/>
                  </a:schemeClr>
                </a:solidFill>
              </a:rPr>
              <a:t>determinants</a:t>
            </a:r>
            <a:r>
              <a:rPr lang="fr-FR" sz="2400" b="1" i="1" dirty="0" smtClean="0">
                <a:solidFill>
                  <a:schemeClr val="accent1">
                    <a:lumMod val="75000"/>
                  </a:schemeClr>
                </a:solidFill>
              </a:rPr>
              <a:t> </a:t>
            </a:r>
          </a:p>
          <a:p>
            <a:pPr>
              <a:buFont typeface="Courier New" panose="02070309020205020404" pitchFamily="49" charset="0"/>
              <a:buChar char="o"/>
            </a:pPr>
            <a:r>
              <a:rPr lang="fr-FR" sz="2400" b="1" dirty="0" smtClean="0"/>
              <a:t> </a:t>
            </a:r>
            <a:r>
              <a:rPr lang="fr-FR" sz="2400" b="1" dirty="0" err="1" smtClean="0"/>
              <a:t>Socioeconomic</a:t>
            </a:r>
            <a:r>
              <a:rPr lang="fr-FR" sz="2400" b="1" dirty="0" smtClean="0"/>
              <a:t> causes </a:t>
            </a:r>
            <a:r>
              <a:rPr lang="fr-FR" sz="1600" dirty="0" smtClean="0"/>
              <a:t>(</a:t>
            </a:r>
            <a:r>
              <a:rPr lang="fr-FR" sz="1600" dirty="0" err="1" smtClean="0"/>
              <a:t>Rippeyoung</a:t>
            </a:r>
            <a:r>
              <a:rPr lang="fr-FR" sz="1600" dirty="0" smtClean="0"/>
              <a:t> &amp; </a:t>
            </a:r>
            <a:r>
              <a:rPr lang="fr-FR" sz="1600" dirty="0" err="1" smtClean="0"/>
              <a:t>Noonan</a:t>
            </a:r>
            <a:r>
              <a:rPr lang="fr-FR" sz="1600" dirty="0" smtClean="0"/>
              <a:t>, 2012, </a:t>
            </a:r>
            <a:r>
              <a:rPr lang="fr-FR" sz="1600" dirty="0" err="1"/>
              <a:t>Volk</a:t>
            </a:r>
            <a:r>
              <a:rPr lang="fr-FR" sz="1600" dirty="0"/>
              <a:t> &amp; Franklin </a:t>
            </a:r>
            <a:r>
              <a:rPr lang="fr-FR" sz="1600" dirty="0" smtClean="0"/>
              <a:t>2020, </a:t>
            </a:r>
            <a:r>
              <a:rPr lang="fr-FR" sz="1600" dirty="0" err="1"/>
              <a:t>Sarki</a:t>
            </a:r>
            <a:r>
              <a:rPr lang="fr-FR" sz="1600" dirty="0"/>
              <a:t> et al. 2019, </a:t>
            </a:r>
            <a:r>
              <a:rPr lang="fr-FR" sz="1600" dirty="0" err="1"/>
              <a:t>Victora</a:t>
            </a:r>
            <a:r>
              <a:rPr lang="fr-FR" sz="1600" dirty="0"/>
              <a:t> et al. 2016</a:t>
            </a:r>
            <a:r>
              <a:rPr lang="fr-FR" sz="1600" dirty="0" smtClean="0"/>
              <a:t>)</a:t>
            </a:r>
            <a:endParaRPr lang="fr-FR" sz="1600" dirty="0"/>
          </a:p>
          <a:p>
            <a:pPr lvl="2">
              <a:buFont typeface="Courier New" panose="02070309020205020404" pitchFamily="49" charset="0"/>
              <a:buChar char="o"/>
            </a:pPr>
            <a:r>
              <a:rPr lang="fr-FR" sz="1600" dirty="0" err="1" smtClean="0"/>
              <a:t>Preference</a:t>
            </a:r>
            <a:r>
              <a:rPr lang="fr-FR" sz="1600" dirty="0" smtClean="0"/>
              <a:t> for the </a:t>
            </a:r>
            <a:r>
              <a:rPr lang="fr-FR" sz="1600" dirty="0" err="1" smtClean="0"/>
              <a:t>present</a:t>
            </a:r>
            <a:r>
              <a:rPr lang="fr-FR" sz="1600" dirty="0" smtClean="0"/>
              <a:t>: temporal </a:t>
            </a:r>
            <a:r>
              <a:rPr lang="fr-FR" sz="1600" dirty="0" err="1" smtClean="0"/>
              <a:t>trade</a:t>
            </a:r>
            <a:r>
              <a:rPr lang="fr-FR" sz="1600" dirty="0" smtClean="0"/>
              <a:t>-off </a:t>
            </a:r>
            <a:r>
              <a:rPr lang="fr-FR" sz="1600" dirty="0" err="1" smtClean="0"/>
              <a:t>between</a:t>
            </a:r>
            <a:r>
              <a:rPr lang="fr-FR" sz="1600" dirty="0" smtClean="0"/>
              <a:t> short-</a:t>
            </a:r>
            <a:r>
              <a:rPr lang="fr-FR" sz="1600" dirty="0" err="1" smtClean="0"/>
              <a:t>term</a:t>
            </a:r>
            <a:r>
              <a:rPr lang="fr-FR" sz="1600" dirty="0" smtClean="0"/>
              <a:t> </a:t>
            </a:r>
            <a:r>
              <a:rPr lang="fr-FR" sz="1600" b="1" dirty="0" err="1" smtClean="0"/>
              <a:t>opportunity</a:t>
            </a:r>
            <a:r>
              <a:rPr lang="fr-FR" sz="1600" b="1" dirty="0" smtClean="0"/>
              <a:t> </a:t>
            </a:r>
            <a:r>
              <a:rPr lang="fr-FR" sz="1600" b="1" dirty="0" err="1" smtClean="0"/>
              <a:t>cost</a:t>
            </a:r>
            <a:r>
              <a:rPr lang="fr-FR" sz="1600" b="1" dirty="0" smtClean="0"/>
              <a:t> </a:t>
            </a:r>
            <a:r>
              <a:rPr lang="fr-FR" sz="1600" dirty="0" smtClean="0"/>
              <a:t>and future </a:t>
            </a:r>
            <a:r>
              <a:rPr lang="fr-FR" sz="1600" dirty="0" err="1" smtClean="0"/>
              <a:t>health</a:t>
            </a:r>
            <a:r>
              <a:rPr lang="fr-FR" sz="1600" dirty="0" smtClean="0"/>
              <a:t> </a:t>
            </a:r>
            <a:r>
              <a:rPr lang="fr-FR" sz="1600" dirty="0" err="1" smtClean="0"/>
              <a:t>benefits</a:t>
            </a:r>
            <a:endParaRPr lang="fr-FR" sz="1600" dirty="0" smtClean="0"/>
          </a:p>
          <a:p>
            <a:pPr lvl="2">
              <a:buFont typeface="Courier New" panose="02070309020205020404" pitchFamily="49" charset="0"/>
              <a:buChar char="o"/>
            </a:pPr>
            <a:r>
              <a:rPr lang="fr-FR" sz="1600" dirty="0" smtClean="0"/>
              <a:t>Formula </a:t>
            </a:r>
            <a:r>
              <a:rPr lang="fr-FR" sz="1600" dirty="0" err="1" smtClean="0"/>
              <a:t>milk</a:t>
            </a:r>
            <a:r>
              <a:rPr lang="fr-FR" sz="1600" dirty="0" smtClean="0"/>
              <a:t> </a:t>
            </a:r>
            <a:r>
              <a:rPr lang="fr-FR" sz="1600" dirty="0" err="1" smtClean="0"/>
              <a:t>is</a:t>
            </a:r>
            <a:r>
              <a:rPr lang="fr-FR" sz="1600" dirty="0" smtClean="0"/>
              <a:t> </a:t>
            </a:r>
            <a:r>
              <a:rPr lang="fr-FR" sz="1600" dirty="0" err="1" smtClean="0"/>
              <a:t>used</a:t>
            </a:r>
            <a:r>
              <a:rPr lang="fr-FR" sz="1600" dirty="0" smtClean="0"/>
              <a:t> as signal of </a:t>
            </a:r>
            <a:r>
              <a:rPr lang="fr-FR" sz="1600" b="1" dirty="0" smtClean="0"/>
              <a:t>social distinction </a:t>
            </a:r>
            <a:r>
              <a:rPr lang="fr-FR" sz="1600" dirty="0" smtClean="0"/>
              <a:t>(</a:t>
            </a:r>
            <a:r>
              <a:rPr lang="fr-FR" sz="1600" dirty="0" err="1" smtClean="0"/>
              <a:t>since</a:t>
            </a:r>
            <a:r>
              <a:rPr lang="fr-FR" sz="1600" dirty="0" smtClean="0"/>
              <a:t> formula </a:t>
            </a:r>
            <a:r>
              <a:rPr lang="fr-FR" sz="1600" dirty="0" err="1"/>
              <a:t>milk</a:t>
            </a:r>
            <a:r>
              <a:rPr lang="fr-FR" sz="1600" dirty="0"/>
              <a:t> has a direct </a:t>
            </a:r>
            <a:r>
              <a:rPr lang="fr-FR" sz="1600" dirty="0" err="1" smtClean="0"/>
              <a:t>cost</a:t>
            </a:r>
            <a:r>
              <a:rPr lang="fr-FR" sz="1600" dirty="0" smtClean="0"/>
              <a:t> and </a:t>
            </a:r>
            <a:r>
              <a:rPr lang="fr-FR" sz="1600" dirty="0" err="1" smtClean="0"/>
              <a:t>is</a:t>
            </a:r>
            <a:r>
              <a:rPr lang="fr-FR" sz="1600" dirty="0" smtClean="0"/>
              <a:t> </a:t>
            </a:r>
            <a:r>
              <a:rPr lang="fr-FR" sz="1600" dirty="0" err="1" smtClean="0"/>
              <a:t>associated</a:t>
            </a:r>
            <a:r>
              <a:rPr lang="fr-FR" sz="1600" dirty="0" smtClean="0"/>
              <a:t> </a:t>
            </a:r>
            <a:r>
              <a:rPr lang="fr-FR" sz="1600" dirty="0" err="1" smtClean="0"/>
              <a:t>with</a:t>
            </a:r>
            <a:r>
              <a:rPr lang="fr-FR" sz="1600" dirty="0" smtClean="0"/>
              <a:t> </a:t>
            </a:r>
            <a:r>
              <a:rPr lang="fr-FR" sz="1600" dirty="0" err="1" smtClean="0"/>
              <a:t>progress</a:t>
            </a:r>
            <a:r>
              <a:rPr lang="fr-FR" sz="1600" dirty="0" smtClean="0"/>
              <a:t>)</a:t>
            </a:r>
          </a:p>
          <a:p>
            <a:pPr lvl="2">
              <a:buFont typeface="Courier New" panose="02070309020205020404" pitchFamily="49" charset="0"/>
              <a:buChar char="o"/>
            </a:pPr>
            <a:r>
              <a:rPr lang="fr-FR" sz="1600" dirty="0" err="1" smtClean="0"/>
              <a:t>Lack</a:t>
            </a:r>
            <a:r>
              <a:rPr lang="fr-FR" sz="1600" dirty="0" smtClean="0"/>
              <a:t> of </a:t>
            </a:r>
            <a:r>
              <a:rPr lang="fr-FR" sz="1600" dirty="0" err="1" smtClean="0"/>
              <a:t>nutritional</a:t>
            </a:r>
            <a:r>
              <a:rPr lang="fr-FR" sz="1600" dirty="0" smtClean="0"/>
              <a:t> </a:t>
            </a:r>
            <a:r>
              <a:rPr lang="fr-FR" sz="1600" dirty="0"/>
              <a:t>and </a:t>
            </a:r>
            <a:r>
              <a:rPr lang="fr-FR" sz="1600" dirty="0" err="1"/>
              <a:t>health</a:t>
            </a:r>
            <a:r>
              <a:rPr lang="fr-FR" sz="1600" dirty="0"/>
              <a:t> </a:t>
            </a:r>
            <a:r>
              <a:rPr lang="fr-FR" sz="1600" b="1" dirty="0" err="1"/>
              <a:t>knowledge</a:t>
            </a:r>
            <a:r>
              <a:rPr lang="fr-FR" sz="1600" b="1" dirty="0"/>
              <a:t> </a:t>
            </a:r>
            <a:endParaRPr lang="fr-FR" sz="1600" b="1" dirty="0" smtClean="0"/>
          </a:p>
          <a:p>
            <a:pPr lvl="2">
              <a:buFont typeface="Courier New" panose="02070309020205020404" pitchFamily="49" charset="0"/>
              <a:buChar char="o"/>
            </a:pPr>
            <a:r>
              <a:rPr lang="fr-FR" sz="1600" dirty="0" err="1" smtClean="0"/>
              <a:t>Maternal</a:t>
            </a:r>
            <a:r>
              <a:rPr lang="fr-FR" sz="1600" dirty="0" smtClean="0"/>
              <a:t> </a:t>
            </a:r>
            <a:r>
              <a:rPr lang="fr-FR" sz="1600" b="1" dirty="0" err="1" smtClean="0"/>
              <a:t>employment</a:t>
            </a:r>
            <a:r>
              <a:rPr lang="fr-FR" sz="1600" b="1" dirty="0" smtClean="0"/>
              <a:t> </a:t>
            </a:r>
            <a:r>
              <a:rPr lang="fr-FR" sz="1600" dirty="0" err="1" smtClean="0"/>
              <a:t>after</a:t>
            </a:r>
            <a:r>
              <a:rPr lang="fr-FR" sz="1600" dirty="0" smtClean="0"/>
              <a:t> </a:t>
            </a:r>
            <a:r>
              <a:rPr lang="fr-FR" sz="1600" dirty="0" err="1" smtClean="0"/>
              <a:t>birth</a:t>
            </a:r>
            <a:endParaRPr lang="fr-FR" sz="1600" dirty="0"/>
          </a:p>
          <a:p>
            <a:pPr marL="0" indent="0">
              <a:buNone/>
            </a:pPr>
            <a:r>
              <a:rPr lang="fr-FR" sz="2400" b="1" i="1" dirty="0" smtClean="0">
                <a:solidFill>
                  <a:schemeClr val="accent1">
                    <a:lumMod val="75000"/>
                  </a:schemeClr>
                </a:solidFill>
              </a:rPr>
              <a:t>Country-</a:t>
            </a:r>
            <a:r>
              <a:rPr lang="fr-FR" sz="2400" b="1" i="1" dirty="0" err="1" smtClean="0">
                <a:solidFill>
                  <a:schemeClr val="accent1">
                    <a:lumMod val="75000"/>
                  </a:schemeClr>
                </a:solidFill>
              </a:rPr>
              <a:t>level</a:t>
            </a:r>
            <a:r>
              <a:rPr lang="fr-FR" sz="2400" b="1" i="1" dirty="0" smtClean="0">
                <a:solidFill>
                  <a:schemeClr val="accent1">
                    <a:lumMod val="75000"/>
                  </a:schemeClr>
                </a:solidFill>
              </a:rPr>
              <a:t> </a:t>
            </a:r>
            <a:r>
              <a:rPr lang="fr-FR" sz="2400" b="1" i="1" dirty="0" err="1">
                <a:solidFill>
                  <a:schemeClr val="accent1">
                    <a:lumMod val="75000"/>
                  </a:schemeClr>
                </a:solidFill>
              </a:rPr>
              <a:t>determinants</a:t>
            </a:r>
            <a:r>
              <a:rPr lang="fr-FR" sz="2400" b="1" i="1" dirty="0">
                <a:solidFill>
                  <a:schemeClr val="accent1">
                    <a:lumMod val="75000"/>
                  </a:schemeClr>
                </a:solidFill>
              </a:rPr>
              <a:t> </a:t>
            </a:r>
          </a:p>
          <a:p>
            <a:pPr>
              <a:buFont typeface="Courier New" panose="02070309020205020404" pitchFamily="49" charset="0"/>
              <a:buChar char="o"/>
            </a:pPr>
            <a:r>
              <a:rPr lang="fr-FR" sz="2400" b="1" dirty="0" err="1" smtClean="0"/>
              <a:t>Environmental</a:t>
            </a:r>
            <a:r>
              <a:rPr lang="fr-FR" sz="2400" b="1" dirty="0" smtClean="0"/>
              <a:t> and cultural causes </a:t>
            </a:r>
            <a:r>
              <a:rPr lang="fr-FR" sz="1600" dirty="0" smtClean="0"/>
              <a:t>(Baker et al. 2016; Rollins et al. 2016, </a:t>
            </a:r>
            <a:r>
              <a:rPr lang="fr-FR" sz="1600" dirty="0" err="1" smtClean="0"/>
              <a:t>Neves</a:t>
            </a:r>
            <a:r>
              <a:rPr lang="fr-FR" sz="1600" dirty="0" smtClean="0"/>
              <a:t> et al. 2020)</a:t>
            </a:r>
            <a:endParaRPr lang="fr-FR" sz="1600" dirty="0"/>
          </a:p>
          <a:p>
            <a:pPr lvl="2">
              <a:buFont typeface="Courier New" panose="02070309020205020404" pitchFamily="49" charset="0"/>
              <a:buChar char="o"/>
            </a:pPr>
            <a:r>
              <a:rPr lang="fr-FR" sz="1600" dirty="0" err="1" smtClean="0"/>
              <a:t>Low</a:t>
            </a:r>
            <a:r>
              <a:rPr lang="fr-FR" sz="1600" dirty="0"/>
              <a:t> </a:t>
            </a:r>
            <a:r>
              <a:rPr lang="fr-FR" sz="1600" dirty="0" err="1"/>
              <a:t>accessibility</a:t>
            </a:r>
            <a:r>
              <a:rPr lang="fr-FR" sz="1600" dirty="0"/>
              <a:t> </a:t>
            </a:r>
            <a:r>
              <a:rPr lang="fr-FR" sz="1600" dirty="0" smtClean="0"/>
              <a:t>to </a:t>
            </a:r>
            <a:r>
              <a:rPr lang="fr-FR" sz="1600" b="1" dirty="0" err="1"/>
              <a:t>s</a:t>
            </a:r>
            <a:r>
              <a:rPr lang="fr-FR" sz="1600" b="1" dirty="0" err="1" smtClean="0"/>
              <a:t>afe</a:t>
            </a:r>
            <a:r>
              <a:rPr lang="fr-FR" sz="1600" b="1" dirty="0" smtClean="0"/>
              <a:t> </a:t>
            </a:r>
            <a:r>
              <a:rPr lang="fr-FR" sz="1600" b="1" dirty="0"/>
              <a:t>water, and </a:t>
            </a:r>
            <a:r>
              <a:rPr lang="fr-FR" sz="1600" b="1" dirty="0" err="1"/>
              <a:t>health</a:t>
            </a:r>
            <a:r>
              <a:rPr lang="fr-FR" sz="1600" b="1" dirty="0"/>
              <a:t> and </a:t>
            </a:r>
            <a:r>
              <a:rPr lang="fr-FR" sz="1600" b="1" dirty="0" err="1"/>
              <a:t>education</a:t>
            </a:r>
            <a:r>
              <a:rPr lang="fr-FR" sz="1600" b="1" dirty="0"/>
              <a:t> </a:t>
            </a:r>
            <a:r>
              <a:rPr lang="fr-FR" sz="1600" b="1" dirty="0" smtClean="0"/>
              <a:t>services</a:t>
            </a:r>
          </a:p>
          <a:p>
            <a:pPr lvl="2">
              <a:buFont typeface="Courier New" panose="02070309020205020404" pitchFamily="49" charset="0"/>
              <a:buChar char="o"/>
            </a:pPr>
            <a:r>
              <a:rPr lang="fr-FR" sz="1600" dirty="0" err="1" smtClean="0"/>
              <a:t>Development</a:t>
            </a:r>
            <a:r>
              <a:rPr lang="fr-FR" sz="1600" dirty="0" smtClean="0"/>
              <a:t> </a:t>
            </a:r>
            <a:r>
              <a:rPr lang="fr-FR" sz="1600" dirty="0"/>
              <a:t>of the </a:t>
            </a:r>
            <a:r>
              <a:rPr lang="fr-FR" sz="1600" b="1" dirty="0" err="1"/>
              <a:t>milk</a:t>
            </a:r>
            <a:r>
              <a:rPr lang="fr-FR" sz="1600" b="1" dirty="0"/>
              <a:t> formula </a:t>
            </a:r>
            <a:r>
              <a:rPr lang="fr-FR" sz="1600" b="1" dirty="0" err="1"/>
              <a:t>market</a:t>
            </a:r>
            <a:r>
              <a:rPr lang="fr-FR" sz="1600" b="1" dirty="0"/>
              <a:t> </a:t>
            </a:r>
            <a:r>
              <a:rPr lang="fr-FR" sz="1600" dirty="0"/>
              <a:t>(intensive </a:t>
            </a:r>
            <a:r>
              <a:rPr lang="fr-FR" sz="1600" dirty="0" smtClean="0"/>
              <a:t>marketing)</a:t>
            </a:r>
          </a:p>
          <a:p>
            <a:pPr lvl="2">
              <a:buFont typeface="Courier New" panose="02070309020205020404" pitchFamily="49" charset="0"/>
              <a:buChar char="o"/>
            </a:pPr>
            <a:r>
              <a:rPr lang="fr-FR" sz="1600" b="1" dirty="0" smtClean="0"/>
              <a:t>Cultural </a:t>
            </a:r>
            <a:r>
              <a:rPr lang="fr-FR" sz="1600" b="1" dirty="0" err="1"/>
              <a:t>constraints</a:t>
            </a:r>
            <a:r>
              <a:rPr lang="fr-FR" sz="1600" dirty="0"/>
              <a:t> </a:t>
            </a:r>
            <a:r>
              <a:rPr lang="fr-FR" sz="1600" dirty="0" err="1"/>
              <a:t>against</a:t>
            </a:r>
            <a:r>
              <a:rPr lang="fr-FR" sz="1600" dirty="0"/>
              <a:t> </a:t>
            </a:r>
            <a:r>
              <a:rPr lang="fr-FR" sz="1600" dirty="0" smtClean="0"/>
              <a:t>BF (or </a:t>
            </a:r>
            <a:r>
              <a:rPr lang="fr-FR" sz="1600" dirty="0" err="1" smtClean="0"/>
              <a:t>against</a:t>
            </a:r>
            <a:r>
              <a:rPr lang="fr-FR" sz="1600" dirty="0" smtClean="0"/>
              <a:t> formula </a:t>
            </a:r>
            <a:r>
              <a:rPr lang="fr-FR" sz="1600" dirty="0" err="1" smtClean="0"/>
              <a:t>milk</a:t>
            </a:r>
            <a:r>
              <a:rPr lang="fr-FR" sz="1600" dirty="0" smtClean="0"/>
              <a:t> in </a:t>
            </a:r>
            <a:r>
              <a:rPr lang="fr-FR" sz="1600" dirty="0" err="1" smtClean="0"/>
              <a:t>some</a:t>
            </a:r>
            <a:r>
              <a:rPr lang="fr-FR" sz="1600" dirty="0" smtClean="0"/>
              <a:t> </a:t>
            </a:r>
            <a:r>
              <a:rPr lang="fr-FR" sz="1600" dirty="0" err="1" smtClean="0"/>
              <a:t>contexts</a:t>
            </a:r>
            <a:r>
              <a:rPr lang="fr-FR" sz="1600" dirty="0" smtClean="0"/>
              <a:t>, </a:t>
            </a:r>
            <a:r>
              <a:rPr lang="fr-FR" sz="1600" dirty="0" err="1" smtClean="0"/>
              <a:t>e.g</a:t>
            </a:r>
            <a:r>
              <a:rPr lang="fr-FR" sz="1600" dirty="0" smtClean="0"/>
              <a:t>. China)</a:t>
            </a:r>
            <a:endParaRPr lang="fr-FR" sz="1600" dirty="0" smtClean="0"/>
          </a:p>
          <a:p>
            <a:pPr lvl="2">
              <a:buFont typeface="Courier New" panose="02070309020205020404" pitchFamily="49" charset="0"/>
              <a:buChar char="o"/>
            </a:pPr>
            <a:r>
              <a:rPr lang="fr-FR" sz="1600" dirty="0" err="1" smtClean="0"/>
              <a:t>Lack</a:t>
            </a:r>
            <a:r>
              <a:rPr lang="fr-FR" sz="1600" dirty="0" smtClean="0"/>
              <a:t> of </a:t>
            </a:r>
            <a:r>
              <a:rPr lang="fr-FR" sz="1600" b="1" dirty="0" smtClean="0"/>
              <a:t>BF-</a:t>
            </a:r>
            <a:r>
              <a:rPr lang="fr-FR" sz="1600" b="1" dirty="0" err="1" smtClean="0"/>
              <a:t>friendly</a:t>
            </a:r>
            <a:r>
              <a:rPr lang="fr-FR" sz="1600" b="1" dirty="0" smtClean="0"/>
              <a:t> </a:t>
            </a:r>
            <a:r>
              <a:rPr lang="fr-FR" sz="1600" b="1" dirty="0" err="1"/>
              <a:t>policy</a:t>
            </a:r>
            <a:r>
              <a:rPr lang="fr-FR" sz="1600" b="1" dirty="0"/>
              <a:t> </a:t>
            </a:r>
            <a:r>
              <a:rPr lang="fr-FR" sz="1600" dirty="0" smtClean="0"/>
              <a:t>(</a:t>
            </a:r>
            <a:r>
              <a:rPr lang="fr-FR" sz="1600" dirty="0" err="1" smtClean="0"/>
              <a:t>e.g</a:t>
            </a:r>
            <a:r>
              <a:rPr lang="fr-FR" sz="1600" dirty="0" smtClean="0"/>
              <a:t>., </a:t>
            </a:r>
            <a:r>
              <a:rPr lang="fr-FR" sz="1600" dirty="0" err="1" smtClean="0"/>
              <a:t>maternity</a:t>
            </a:r>
            <a:r>
              <a:rPr lang="fr-FR" sz="1600" dirty="0" smtClean="0"/>
              <a:t> </a:t>
            </a:r>
            <a:r>
              <a:rPr lang="fr-FR" sz="1600" dirty="0" err="1" smtClean="0"/>
              <a:t>leaves</a:t>
            </a:r>
            <a:r>
              <a:rPr lang="fr-FR" sz="1600" dirty="0" smtClean="0"/>
              <a:t>), public </a:t>
            </a:r>
            <a:r>
              <a:rPr lang="fr-FR" sz="1600" dirty="0" err="1" smtClean="0"/>
              <a:t>health</a:t>
            </a:r>
            <a:r>
              <a:rPr lang="fr-FR" sz="1600" dirty="0" smtClean="0"/>
              <a:t> </a:t>
            </a:r>
            <a:r>
              <a:rPr lang="fr-FR" sz="1600" dirty="0" err="1" smtClean="0"/>
              <a:t>campaigns</a:t>
            </a:r>
            <a:r>
              <a:rPr lang="fr-FR" sz="1600" dirty="0" smtClean="0"/>
              <a:t> and </a:t>
            </a:r>
            <a:r>
              <a:rPr lang="fr-FR" sz="1600" dirty="0" err="1"/>
              <a:t>regulation</a:t>
            </a:r>
            <a:r>
              <a:rPr lang="fr-FR" sz="1600" dirty="0"/>
              <a:t> </a:t>
            </a:r>
            <a:r>
              <a:rPr lang="fr-FR" sz="1600" dirty="0" smtClean="0"/>
              <a:t>of the </a:t>
            </a:r>
            <a:r>
              <a:rPr lang="fr-FR" sz="1600" dirty="0" err="1" smtClean="0"/>
              <a:t>milk</a:t>
            </a:r>
            <a:r>
              <a:rPr lang="fr-FR" sz="1600" dirty="0" smtClean="0"/>
              <a:t> formula </a:t>
            </a:r>
            <a:r>
              <a:rPr lang="fr-FR" sz="1600" dirty="0" err="1" smtClean="0"/>
              <a:t>market</a:t>
            </a:r>
            <a:endParaRPr lang="fr-FR" sz="1600" dirty="0"/>
          </a:p>
          <a:p>
            <a:pPr lvl="2">
              <a:buFont typeface="Courier New" panose="02070309020205020404" pitchFamily="49" charset="0"/>
              <a:buChar char="o"/>
            </a:pPr>
            <a:endParaRPr lang="fr-FR" dirty="0" smtClean="0"/>
          </a:p>
        </p:txBody>
      </p:sp>
      <p:sp>
        <p:nvSpPr>
          <p:cNvPr id="11" name="Espace réservé du numéro de diapositive 10"/>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25995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Literature</a:t>
            </a:r>
            <a:r>
              <a:rPr lang="fr-FR" dirty="0" smtClean="0"/>
              <a:t> </a:t>
            </a:r>
            <a:r>
              <a:rPr lang="fr-FR" dirty="0" err="1" smtClean="0"/>
              <a:t>review</a:t>
            </a:r>
            <a:endParaRPr lang="fr-FR" dirty="0"/>
          </a:p>
        </p:txBody>
      </p:sp>
      <p:sp>
        <p:nvSpPr>
          <p:cNvPr id="3" name="Espace réservé du contenu 2"/>
          <p:cNvSpPr>
            <a:spLocks noGrp="1"/>
          </p:cNvSpPr>
          <p:nvPr>
            <p:ph idx="1"/>
          </p:nvPr>
        </p:nvSpPr>
        <p:spPr/>
        <p:txBody>
          <a:bodyPr>
            <a:normAutofit fontScale="92500" lnSpcReduction="20000"/>
          </a:bodyPr>
          <a:lstStyle/>
          <a:p>
            <a:pPr>
              <a:buFont typeface="Courier New" panose="02070309020205020404" pitchFamily="49" charset="0"/>
              <a:buChar char="o"/>
            </a:pPr>
            <a:r>
              <a:rPr lang="fr-FR" dirty="0" smtClean="0"/>
              <a:t> A </a:t>
            </a:r>
            <a:r>
              <a:rPr lang="fr-FR" b="1" dirty="0" smtClean="0"/>
              <a:t>paradoxe </a:t>
            </a:r>
            <a:r>
              <a:rPr lang="fr-FR" b="1" dirty="0" err="1" smtClean="0"/>
              <a:t>between</a:t>
            </a:r>
            <a:r>
              <a:rPr lang="fr-FR" b="1" dirty="0" smtClean="0"/>
              <a:t> </a:t>
            </a:r>
            <a:r>
              <a:rPr lang="fr-FR" b="1" dirty="0" err="1" smtClean="0"/>
              <a:t>wealth</a:t>
            </a:r>
            <a:r>
              <a:rPr lang="fr-FR" b="1" dirty="0" smtClean="0"/>
              <a:t> and </a:t>
            </a:r>
            <a:r>
              <a:rPr lang="fr-FR" b="1" dirty="0" err="1" smtClean="0"/>
              <a:t>appropriate</a:t>
            </a:r>
            <a:r>
              <a:rPr lang="fr-FR" b="1" dirty="0" smtClean="0"/>
              <a:t> BF practices </a:t>
            </a:r>
            <a:r>
              <a:rPr lang="fr-FR" dirty="0" err="1" smtClean="0"/>
              <a:t>among</a:t>
            </a:r>
            <a:r>
              <a:rPr lang="fr-FR" dirty="0" smtClean="0"/>
              <a:t> </a:t>
            </a:r>
            <a:r>
              <a:rPr lang="fr-FR" b="1" dirty="0" smtClean="0"/>
              <a:t>high-</a:t>
            </a:r>
            <a:r>
              <a:rPr lang="fr-FR" b="1" dirty="0" err="1" smtClean="0"/>
              <a:t>income</a:t>
            </a:r>
            <a:r>
              <a:rPr lang="fr-FR" b="1" dirty="0" smtClean="0"/>
              <a:t> countries </a:t>
            </a:r>
            <a:r>
              <a:rPr lang="en-US" sz="1300" dirty="0"/>
              <a:t>(e.g. Jones et al., 2011; </a:t>
            </a:r>
            <a:r>
              <a:rPr lang="en-US" sz="1300" dirty="0" err="1"/>
              <a:t>Kohlhuber</a:t>
            </a:r>
            <a:r>
              <a:rPr lang="en-US" sz="1300" dirty="0"/>
              <a:t> et al., 2008; Oakley et al., 2014; </a:t>
            </a:r>
            <a:r>
              <a:rPr lang="en-US" sz="1300" dirty="0" err="1"/>
              <a:t>Sarki</a:t>
            </a:r>
            <a:r>
              <a:rPr lang="en-US" sz="1300" dirty="0"/>
              <a:t> et al., 2019; </a:t>
            </a:r>
            <a:r>
              <a:rPr lang="en-US" sz="1300" dirty="0" err="1"/>
              <a:t>Victora</a:t>
            </a:r>
            <a:r>
              <a:rPr lang="en-US" sz="1300" dirty="0"/>
              <a:t> et al., 2016).</a:t>
            </a:r>
          </a:p>
          <a:p>
            <a:pPr>
              <a:buFont typeface="Courier New" panose="02070309020205020404" pitchFamily="49" charset="0"/>
              <a:buChar char="o"/>
            </a:pPr>
            <a:endParaRPr lang="fr-FR" b="1" dirty="0" smtClean="0"/>
          </a:p>
          <a:p>
            <a:pPr>
              <a:buFont typeface="Courier New" panose="02070309020205020404" pitchFamily="49" charset="0"/>
              <a:buChar char="o"/>
            </a:pPr>
            <a:endParaRPr lang="fr-FR" dirty="0" smtClean="0"/>
          </a:p>
          <a:p>
            <a:pPr>
              <a:buFont typeface="Courier New" panose="02070309020205020404" pitchFamily="49" charset="0"/>
              <a:buChar char="o"/>
            </a:pPr>
            <a:endParaRPr lang="fr-FR" dirty="0"/>
          </a:p>
          <a:p>
            <a:pPr>
              <a:buFont typeface="Courier New" panose="02070309020205020404" pitchFamily="49" charset="0"/>
              <a:buChar char="o"/>
            </a:pPr>
            <a:endParaRPr lang="fr-FR" dirty="0" smtClean="0"/>
          </a:p>
          <a:p>
            <a:pPr>
              <a:buFont typeface="Courier New" panose="02070309020205020404" pitchFamily="49" charset="0"/>
              <a:buChar char="o"/>
            </a:pPr>
            <a:endParaRPr lang="fr-FR" dirty="0"/>
          </a:p>
          <a:p>
            <a:pPr>
              <a:buFont typeface="Courier New" panose="02070309020205020404" pitchFamily="49" charset="0"/>
              <a:buChar char="o"/>
            </a:pPr>
            <a:endParaRPr lang="fr-FR" dirty="0" smtClean="0"/>
          </a:p>
          <a:p>
            <a:pPr>
              <a:buFont typeface="Courier New" panose="02070309020205020404" pitchFamily="49" charset="0"/>
              <a:buChar char="o"/>
            </a:pPr>
            <a:endParaRPr lang="fr-FR" dirty="0"/>
          </a:p>
          <a:p>
            <a:pPr>
              <a:buFont typeface="Courier New" panose="02070309020205020404" pitchFamily="49" charset="0"/>
              <a:buChar char="o"/>
            </a:pPr>
            <a:endParaRPr lang="fr-FR" dirty="0"/>
          </a:p>
          <a:p>
            <a:pPr>
              <a:buFont typeface="Courier New" panose="02070309020205020404" pitchFamily="49" charset="0"/>
              <a:buChar char="o"/>
            </a:pPr>
            <a:r>
              <a:rPr lang="fr-FR" dirty="0" smtClean="0"/>
              <a:t> </a:t>
            </a:r>
            <a:r>
              <a:rPr lang="fr-FR" b="1" dirty="0" smtClean="0"/>
              <a:t>In </a:t>
            </a:r>
            <a:r>
              <a:rPr lang="fr-FR" b="1" dirty="0" err="1" smtClean="0"/>
              <a:t>developing</a:t>
            </a:r>
            <a:r>
              <a:rPr lang="fr-FR" b="1" dirty="0" smtClean="0"/>
              <a:t> countries, </a:t>
            </a:r>
            <a:r>
              <a:rPr lang="fr-FR" b="1" dirty="0" err="1" smtClean="0"/>
              <a:t>results</a:t>
            </a:r>
            <a:r>
              <a:rPr lang="fr-FR" b="1" dirty="0" smtClean="0"/>
              <a:t> are mixed.</a:t>
            </a:r>
            <a:r>
              <a:rPr lang="fr-FR" dirty="0" smtClean="0"/>
              <a:t> </a:t>
            </a:r>
            <a:r>
              <a:rPr lang="fr-FR" dirty="0" err="1"/>
              <a:t>F</a:t>
            </a:r>
            <a:r>
              <a:rPr lang="fr-FR" dirty="0" err="1" smtClean="0"/>
              <a:t>urther</a:t>
            </a:r>
            <a:r>
              <a:rPr lang="fr-FR" dirty="0" smtClean="0"/>
              <a:t> investigations are </a:t>
            </a:r>
            <a:r>
              <a:rPr lang="fr-FR" dirty="0" err="1" smtClean="0"/>
              <a:t>needed</a:t>
            </a:r>
            <a:r>
              <a:rPr lang="fr-FR" dirty="0" smtClean="0"/>
              <a:t>!</a:t>
            </a:r>
          </a:p>
          <a:p>
            <a:pPr>
              <a:buFont typeface="Courier New" panose="02070309020205020404" pitchFamily="49" charset="0"/>
              <a:buChar char="o"/>
            </a:pP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4</a:t>
            </a:fld>
            <a:endParaRPr lang="en-US" dirty="0"/>
          </a:p>
        </p:txBody>
      </p:sp>
      <p:graphicFrame>
        <p:nvGraphicFramePr>
          <p:cNvPr id="5" name="Diagramme 4"/>
          <p:cNvGraphicFramePr/>
          <p:nvPr>
            <p:extLst>
              <p:ext uri="{D42A27DB-BD31-4B8C-83A1-F6EECF244321}">
                <p14:modId xmlns:p14="http://schemas.microsoft.com/office/powerpoint/2010/main" val="2564722557"/>
              </p:ext>
            </p:extLst>
          </p:nvPr>
        </p:nvGraphicFramePr>
        <p:xfrm>
          <a:off x="3387144" y="2575775"/>
          <a:ext cx="5293217" cy="265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e 5"/>
          <p:cNvSpPr/>
          <p:nvPr/>
        </p:nvSpPr>
        <p:spPr>
          <a:xfrm>
            <a:off x="3585000" y="3348507"/>
            <a:ext cx="1566549" cy="1120463"/>
          </a:xfrm>
          <a:prstGeom prst="ellipse">
            <a:avLst/>
          </a:prstGeom>
          <a:blipFill dpi="0" rotWithShape="1">
            <a:blip r:embed="rId7">
              <a:lum/>
              <a:extLst>
                <a:ext uri="{28A0092B-C50C-407E-A947-70E740481C1C}">
                  <a14:useLocalDpi xmlns:a14="http://schemas.microsoft.com/office/drawing/2010/main" val="0"/>
                </a:ext>
              </a:extLst>
            </a:blip>
            <a:srcRect/>
            <a:stretch>
              <a:fillRect l="852" t="9825" r="852" b="9825"/>
            </a:stretch>
          </a:blip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Tree>
    <p:extLst>
      <p:ext uri="{BB962C8B-B14F-4D97-AF65-F5344CB8AC3E}">
        <p14:creationId xmlns:p14="http://schemas.microsoft.com/office/powerpoint/2010/main" val="1436955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Research</a:t>
            </a:r>
            <a:r>
              <a:rPr lang="fr-FR" dirty="0"/>
              <a:t> </a:t>
            </a:r>
            <a:r>
              <a:rPr lang="fr-FR" dirty="0" smtClean="0"/>
              <a:t>questions </a:t>
            </a:r>
            <a:r>
              <a:rPr lang="fr-FR" dirty="0" err="1" smtClean="0"/>
              <a:t>applied</a:t>
            </a:r>
            <a:r>
              <a:rPr lang="fr-FR" dirty="0" smtClean="0"/>
              <a:t> to </a:t>
            </a:r>
            <a:r>
              <a:rPr lang="fr-FR" dirty="0" err="1" smtClean="0"/>
              <a:t>developing</a:t>
            </a:r>
            <a:r>
              <a:rPr lang="fr-FR" dirty="0" smtClean="0"/>
              <a:t> countries</a:t>
            </a:r>
            <a:endParaRPr lang="fr-FR" dirty="0"/>
          </a:p>
        </p:txBody>
      </p:sp>
      <p:graphicFrame>
        <p:nvGraphicFramePr>
          <p:cNvPr id="5" name="Diagramme 4"/>
          <p:cNvGraphicFramePr/>
          <p:nvPr>
            <p:extLst>
              <p:ext uri="{D42A27DB-BD31-4B8C-83A1-F6EECF244321}">
                <p14:modId xmlns:p14="http://schemas.microsoft.com/office/powerpoint/2010/main" val="1367172147"/>
              </p:ext>
            </p:extLst>
          </p:nvPr>
        </p:nvGraphicFramePr>
        <p:xfrm>
          <a:off x="1320800" y="1737360"/>
          <a:ext cx="6134100" cy="469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fld id="{6113E31D-E2AB-40D1-8B51-AFA5AFEF393A}" type="slidenum">
              <a:rPr lang="en-US" smtClean="0"/>
              <a:t>5</a:t>
            </a:fld>
            <a:endParaRPr lang="en-US" dirty="0"/>
          </a:p>
        </p:txBody>
      </p:sp>
      <p:sp>
        <p:nvSpPr>
          <p:cNvPr id="9" name="Rectangle 8"/>
          <p:cNvSpPr/>
          <p:nvPr/>
        </p:nvSpPr>
        <p:spPr>
          <a:xfrm>
            <a:off x="5829300" y="2284250"/>
            <a:ext cx="6096000" cy="1477328"/>
          </a:xfrm>
          <a:prstGeom prst="rect">
            <a:avLst/>
          </a:prstGeom>
        </p:spPr>
        <p:txBody>
          <a:bodyPr>
            <a:spAutoFit/>
          </a:bodyPr>
          <a:lstStyle/>
          <a:p>
            <a:pPr marL="285750" indent="-285750">
              <a:buFont typeface="Courier New" panose="02070309020205020404" pitchFamily="49" charset="0"/>
              <a:buChar char="o"/>
            </a:pPr>
            <a:r>
              <a:rPr lang="fr-FR" dirty="0" smtClean="0"/>
              <a:t>How </a:t>
            </a:r>
            <a:r>
              <a:rPr lang="fr-FR" dirty="0" err="1"/>
              <a:t>household</a:t>
            </a:r>
            <a:r>
              <a:rPr lang="fr-FR" dirty="0"/>
              <a:t> </a:t>
            </a:r>
            <a:r>
              <a:rPr lang="fr-FR" dirty="0" err="1" smtClean="0"/>
              <a:t>wealth</a:t>
            </a:r>
            <a:r>
              <a:rPr lang="fr-FR" dirty="0" smtClean="0"/>
              <a:t> </a:t>
            </a:r>
            <a:r>
              <a:rPr lang="fr-FR" dirty="0"/>
              <a:t>affects the </a:t>
            </a:r>
            <a:r>
              <a:rPr lang="fr-FR" dirty="0" err="1"/>
              <a:t>trade</a:t>
            </a:r>
            <a:r>
              <a:rPr lang="fr-FR" dirty="0"/>
              <a:t>-off </a:t>
            </a:r>
            <a:r>
              <a:rPr lang="fr-FR" dirty="0" err="1"/>
              <a:t>between</a:t>
            </a:r>
            <a:r>
              <a:rPr lang="fr-FR" dirty="0"/>
              <a:t> </a:t>
            </a:r>
            <a:r>
              <a:rPr lang="fr-FR" dirty="0" smtClean="0"/>
              <a:t>the </a:t>
            </a:r>
            <a:r>
              <a:rPr lang="fr-FR" dirty="0" err="1" smtClean="0"/>
              <a:t>choice</a:t>
            </a:r>
            <a:r>
              <a:rPr lang="fr-FR" dirty="0" smtClean="0"/>
              <a:t> to </a:t>
            </a:r>
            <a:r>
              <a:rPr lang="fr-FR" dirty="0" err="1" smtClean="0"/>
              <a:t>breastfeed</a:t>
            </a:r>
            <a:r>
              <a:rPr lang="fr-FR" dirty="0" smtClean="0"/>
              <a:t> or not?</a:t>
            </a:r>
          </a:p>
          <a:p>
            <a:pPr marL="1200150" lvl="2" indent="-285750">
              <a:buFont typeface="Courier New" panose="02070309020205020404" pitchFamily="49" charset="0"/>
              <a:buChar char="o"/>
            </a:pPr>
            <a:r>
              <a:rPr lang="fr-FR" i="1" dirty="0" smtClean="0"/>
              <a:t>H1: </a:t>
            </a:r>
            <a:r>
              <a:rPr lang="fr-FR" i="1" dirty="0" err="1" smtClean="0"/>
              <a:t>Presence</a:t>
            </a:r>
            <a:r>
              <a:rPr lang="fr-FR" i="1" dirty="0" smtClean="0"/>
              <a:t> of </a:t>
            </a:r>
            <a:r>
              <a:rPr lang="fr-FR" b="1" i="1" dirty="0" err="1" smtClean="0"/>
              <a:t>within</a:t>
            </a:r>
            <a:r>
              <a:rPr lang="fr-FR" b="1" i="1" dirty="0" smtClean="0"/>
              <a:t>-country </a:t>
            </a:r>
            <a:r>
              <a:rPr lang="fr-FR" b="1" i="1" dirty="0" err="1" smtClean="0"/>
              <a:t>inequality</a:t>
            </a:r>
            <a:endParaRPr lang="fr-FR" b="1" i="1" dirty="0" smtClean="0"/>
          </a:p>
          <a:p>
            <a:pPr marL="285750" indent="-285750">
              <a:buClr>
                <a:schemeClr val="accent1">
                  <a:lumMod val="75000"/>
                </a:schemeClr>
              </a:buClr>
              <a:buFont typeface="Courier New" panose="02070309020205020404" pitchFamily="49" charset="0"/>
              <a:buChar char="o"/>
            </a:pPr>
            <a:endParaRPr lang="fr-FR" dirty="0"/>
          </a:p>
          <a:p>
            <a:pPr marL="285750" indent="-285750">
              <a:buFont typeface="Courier New" panose="02070309020205020404" pitchFamily="49" charset="0"/>
              <a:buChar char="o"/>
            </a:pPr>
            <a:endParaRPr lang="fr-FR" dirty="0"/>
          </a:p>
        </p:txBody>
      </p:sp>
    </p:spTree>
    <p:extLst>
      <p:ext uri="{BB962C8B-B14F-4D97-AF65-F5344CB8AC3E}">
        <p14:creationId xmlns:p14="http://schemas.microsoft.com/office/powerpoint/2010/main" val="1968356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Research</a:t>
            </a:r>
            <a:r>
              <a:rPr lang="fr-FR" dirty="0"/>
              <a:t> questions </a:t>
            </a:r>
            <a:r>
              <a:rPr lang="fr-FR" dirty="0" err="1"/>
              <a:t>applied</a:t>
            </a:r>
            <a:r>
              <a:rPr lang="fr-FR" dirty="0"/>
              <a:t> to </a:t>
            </a:r>
            <a:r>
              <a:rPr lang="fr-FR" dirty="0" err="1"/>
              <a:t>developing</a:t>
            </a:r>
            <a:r>
              <a:rPr lang="fr-FR" dirty="0"/>
              <a:t> countries</a:t>
            </a:r>
          </a:p>
        </p:txBody>
      </p:sp>
      <p:graphicFrame>
        <p:nvGraphicFramePr>
          <p:cNvPr id="5" name="Diagramme 4"/>
          <p:cNvGraphicFramePr/>
          <p:nvPr>
            <p:extLst>
              <p:ext uri="{D42A27DB-BD31-4B8C-83A1-F6EECF244321}">
                <p14:modId xmlns:p14="http://schemas.microsoft.com/office/powerpoint/2010/main" val="580497833"/>
              </p:ext>
            </p:extLst>
          </p:nvPr>
        </p:nvGraphicFramePr>
        <p:xfrm>
          <a:off x="1320800" y="1737360"/>
          <a:ext cx="6134100" cy="469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829300" y="2284250"/>
            <a:ext cx="6096000" cy="2031325"/>
          </a:xfrm>
          <a:prstGeom prst="rect">
            <a:avLst/>
          </a:prstGeom>
        </p:spPr>
        <p:txBody>
          <a:bodyPr>
            <a:spAutoFit/>
          </a:bodyPr>
          <a:lstStyle/>
          <a:p>
            <a:pPr marL="285750" indent="-285750">
              <a:buFont typeface="Courier New" panose="02070309020205020404" pitchFamily="49" charset="0"/>
              <a:buChar char="o"/>
            </a:pPr>
            <a:r>
              <a:rPr lang="fr-FR" dirty="0" smtClean="0"/>
              <a:t>How </a:t>
            </a:r>
            <a:r>
              <a:rPr lang="fr-FR" dirty="0" err="1"/>
              <a:t>household</a:t>
            </a:r>
            <a:r>
              <a:rPr lang="fr-FR" dirty="0"/>
              <a:t> </a:t>
            </a:r>
            <a:r>
              <a:rPr lang="fr-FR" dirty="0" err="1" smtClean="0"/>
              <a:t>wealth</a:t>
            </a:r>
            <a:r>
              <a:rPr lang="fr-FR" dirty="0" smtClean="0"/>
              <a:t> </a:t>
            </a:r>
            <a:r>
              <a:rPr lang="fr-FR" dirty="0"/>
              <a:t>affects the </a:t>
            </a:r>
            <a:r>
              <a:rPr lang="fr-FR" dirty="0" err="1"/>
              <a:t>trade</a:t>
            </a:r>
            <a:r>
              <a:rPr lang="fr-FR" dirty="0"/>
              <a:t>-off </a:t>
            </a:r>
            <a:r>
              <a:rPr lang="fr-FR" dirty="0" err="1"/>
              <a:t>between</a:t>
            </a:r>
            <a:r>
              <a:rPr lang="fr-FR" dirty="0"/>
              <a:t> </a:t>
            </a:r>
            <a:r>
              <a:rPr lang="fr-FR" dirty="0" smtClean="0"/>
              <a:t>the </a:t>
            </a:r>
            <a:r>
              <a:rPr lang="fr-FR" dirty="0" err="1" smtClean="0"/>
              <a:t>choice</a:t>
            </a:r>
            <a:r>
              <a:rPr lang="fr-FR" dirty="0" smtClean="0"/>
              <a:t> to </a:t>
            </a:r>
            <a:r>
              <a:rPr lang="fr-FR" dirty="0" err="1" smtClean="0"/>
              <a:t>breastfeed</a:t>
            </a:r>
            <a:r>
              <a:rPr lang="fr-FR" dirty="0" smtClean="0"/>
              <a:t> or not?</a:t>
            </a:r>
          </a:p>
          <a:p>
            <a:pPr marL="1200150" lvl="2" indent="-285750">
              <a:buFont typeface="Courier New" panose="02070309020205020404" pitchFamily="49" charset="0"/>
              <a:buChar char="o"/>
            </a:pPr>
            <a:r>
              <a:rPr lang="fr-FR" i="1" dirty="0" smtClean="0"/>
              <a:t>H1: </a:t>
            </a:r>
            <a:r>
              <a:rPr lang="fr-FR" i="1" dirty="0" err="1" smtClean="0"/>
              <a:t>Presence</a:t>
            </a:r>
            <a:r>
              <a:rPr lang="fr-FR" i="1" dirty="0" smtClean="0"/>
              <a:t> of </a:t>
            </a:r>
            <a:r>
              <a:rPr lang="fr-FR" i="1" dirty="0" err="1" smtClean="0"/>
              <a:t>within</a:t>
            </a:r>
            <a:r>
              <a:rPr lang="fr-FR" i="1" dirty="0" smtClean="0"/>
              <a:t>-country </a:t>
            </a:r>
            <a:r>
              <a:rPr lang="fr-FR" i="1" dirty="0" err="1" smtClean="0"/>
              <a:t>inequality</a:t>
            </a:r>
            <a:endParaRPr lang="fr-FR" i="1" dirty="0" smtClean="0"/>
          </a:p>
          <a:p>
            <a:pPr marL="285750" indent="-285750">
              <a:buClr>
                <a:schemeClr val="accent1">
                  <a:lumMod val="75000"/>
                </a:schemeClr>
              </a:buClr>
              <a:buFont typeface="Courier New" panose="02070309020205020404" pitchFamily="49" charset="0"/>
              <a:buChar char="o"/>
            </a:pPr>
            <a:endParaRPr lang="fr-FR" dirty="0"/>
          </a:p>
          <a:p>
            <a:pPr marL="285750" indent="-285750">
              <a:buFont typeface="Courier New" panose="02070309020205020404" pitchFamily="49" charset="0"/>
              <a:buChar char="o"/>
            </a:pPr>
            <a:r>
              <a:rPr lang="fr-FR" dirty="0"/>
              <a:t>How </a:t>
            </a:r>
            <a:r>
              <a:rPr lang="fr-FR" dirty="0" smtClean="0"/>
              <a:t>national </a:t>
            </a:r>
            <a:r>
              <a:rPr lang="fr-FR" dirty="0" err="1" smtClean="0"/>
              <a:t>wealth</a:t>
            </a:r>
            <a:r>
              <a:rPr lang="fr-FR" dirty="0" smtClean="0"/>
              <a:t> </a:t>
            </a:r>
            <a:r>
              <a:rPr lang="fr-FR" dirty="0"/>
              <a:t>affects </a:t>
            </a:r>
            <a:r>
              <a:rPr lang="fr-FR" dirty="0" err="1" smtClean="0"/>
              <a:t>this</a:t>
            </a:r>
            <a:r>
              <a:rPr lang="fr-FR" dirty="0" smtClean="0"/>
              <a:t> </a:t>
            </a:r>
            <a:r>
              <a:rPr lang="fr-FR" dirty="0" err="1" smtClean="0"/>
              <a:t>trade</a:t>
            </a:r>
            <a:r>
              <a:rPr lang="fr-FR" dirty="0" smtClean="0"/>
              <a:t>-off?</a:t>
            </a:r>
          </a:p>
          <a:p>
            <a:pPr marL="1200150" lvl="2" indent="-285750">
              <a:buFont typeface="Courier New" panose="02070309020205020404" pitchFamily="49" charset="0"/>
              <a:buChar char="o"/>
            </a:pPr>
            <a:r>
              <a:rPr lang="fr-FR" i="1" dirty="0" smtClean="0"/>
              <a:t>H2: </a:t>
            </a:r>
            <a:r>
              <a:rPr lang="fr-FR" i="1" dirty="0" err="1"/>
              <a:t>Presence</a:t>
            </a:r>
            <a:r>
              <a:rPr lang="fr-FR" i="1" dirty="0"/>
              <a:t> of </a:t>
            </a:r>
            <a:r>
              <a:rPr lang="fr-FR" b="1" i="1" dirty="0" smtClean="0"/>
              <a:t>cross-country </a:t>
            </a:r>
            <a:r>
              <a:rPr lang="fr-FR" b="1" i="1" dirty="0" err="1" smtClean="0"/>
              <a:t>inequality</a:t>
            </a:r>
            <a:endParaRPr lang="fr-FR" i="1" dirty="0" smtClean="0"/>
          </a:p>
          <a:p>
            <a:pPr marL="285750" indent="-285750">
              <a:buFont typeface="Courier New" panose="02070309020205020404" pitchFamily="49" charset="0"/>
              <a:buChar char="o"/>
            </a:pPr>
            <a:endParaRPr lang="fr-FR" dirty="0"/>
          </a:p>
        </p:txBody>
      </p:sp>
      <p:sp>
        <p:nvSpPr>
          <p:cNvPr id="3" name="Espace réservé du numéro de diapositive 2"/>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191706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Research</a:t>
            </a:r>
            <a:r>
              <a:rPr lang="fr-FR" dirty="0"/>
              <a:t> questions </a:t>
            </a:r>
            <a:r>
              <a:rPr lang="fr-FR" dirty="0" err="1"/>
              <a:t>applied</a:t>
            </a:r>
            <a:r>
              <a:rPr lang="fr-FR" dirty="0"/>
              <a:t> to </a:t>
            </a:r>
            <a:r>
              <a:rPr lang="fr-FR" dirty="0" err="1"/>
              <a:t>developing</a:t>
            </a:r>
            <a:r>
              <a:rPr lang="fr-FR" dirty="0"/>
              <a:t> countries</a:t>
            </a:r>
          </a:p>
        </p:txBody>
      </p:sp>
      <p:graphicFrame>
        <p:nvGraphicFramePr>
          <p:cNvPr id="5" name="Diagramme 4"/>
          <p:cNvGraphicFramePr/>
          <p:nvPr>
            <p:extLst>
              <p:ext uri="{D42A27DB-BD31-4B8C-83A1-F6EECF244321}">
                <p14:modId xmlns:p14="http://schemas.microsoft.com/office/powerpoint/2010/main" val="3977180008"/>
              </p:ext>
            </p:extLst>
          </p:nvPr>
        </p:nvGraphicFramePr>
        <p:xfrm>
          <a:off x="1320800" y="1737360"/>
          <a:ext cx="6134100" cy="469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829300" y="2284250"/>
            <a:ext cx="6096000" cy="3970318"/>
          </a:xfrm>
          <a:prstGeom prst="rect">
            <a:avLst/>
          </a:prstGeom>
        </p:spPr>
        <p:txBody>
          <a:bodyPr>
            <a:spAutoFit/>
          </a:bodyPr>
          <a:lstStyle/>
          <a:p>
            <a:pPr marL="285750" indent="-285750">
              <a:buFont typeface="Courier New" panose="02070309020205020404" pitchFamily="49" charset="0"/>
              <a:buChar char="o"/>
            </a:pPr>
            <a:r>
              <a:rPr lang="fr-FR" dirty="0" smtClean="0"/>
              <a:t>How </a:t>
            </a:r>
            <a:r>
              <a:rPr lang="fr-FR" dirty="0" err="1"/>
              <a:t>household</a:t>
            </a:r>
            <a:r>
              <a:rPr lang="fr-FR" dirty="0"/>
              <a:t> </a:t>
            </a:r>
            <a:r>
              <a:rPr lang="fr-FR" dirty="0" err="1" smtClean="0"/>
              <a:t>wealth</a:t>
            </a:r>
            <a:r>
              <a:rPr lang="fr-FR" dirty="0" smtClean="0"/>
              <a:t> affects </a:t>
            </a:r>
            <a:r>
              <a:rPr lang="fr-FR" dirty="0"/>
              <a:t>the </a:t>
            </a:r>
            <a:r>
              <a:rPr lang="fr-FR" dirty="0" err="1"/>
              <a:t>trade</a:t>
            </a:r>
            <a:r>
              <a:rPr lang="fr-FR" dirty="0"/>
              <a:t>-off </a:t>
            </a:r>
            <a:r>
              <a:rPr lang="fr-FR" dirty="0" err="1"/>
              <a:t>between</a:t>
            </a:r>
            <a:r>
              <a:rPr lang="fr-FR" dirty="0"/>
              <a:t> the </a:t>
            </a:r>
            <a:r>
              <a:rPr lang="fr-FR" dirty="0" err="1"/>
              <a:t>choice</a:t>
            </a:r>
            <a:r>
              <a:rPr lang="fr-FR" dirty="0"/>
              <a:t> to </a:t>
            </a:r>
            <a:r>
              <a:rPr lang="fr-FR" dirty="0" err="1"/>
              <a:t>breastfeed</a:t>
            </a:r>
            <a:r>
              <a:rPr lang="fr-FR" dirty="0"/>
              <a:t> or not?</a:t>
            </a:r>
          </a:p>
          <a:p>
            <a:pPr marL="1200150" lvl="2" indent="-285750">
              <a:buFont typeface="Courier New" panose="02070309020205020404" pitchFamily="49" charset="0"/>
              <a:buChar char="o"/>
            </a:pPr>
            <a:r>
              <a:rPr lang="fr-FR" i="1" dirty="0" smtClean="0"/>
              <a:t>H1: </a:t>
            </a:r>
            <a:r>
              <a:rPr lang="fr-FR" i="1" dirty="0" err="1"/>
              <a:t>Presence</a:t>
            </a:r>
            <a:r>
              <a:rPr lang="fr-FR" i="1" dirty="0"/>
              <a:t> of </a:t>
            </a:r>
            <a:r>
              <a:rPr lang="fr-FR" i="1" dirty="0" err="1"/>
              <a:t>within</a:t>
            </a:r>
            <a:r>
              <a:rPr lang="fr-FR" i="1" dirty="0"/>
              <a:t>-country </a:t>
            </a:r>
            <a:r>
              <a:rPr lang="fr-FR" i="1" dirty="0" err="1" smtClean="0"/>
              <a:t>inequality</a:t>
            </a:r>
            <a:endParaRPr lang="fr-FR" i="1" dirty="0" smtClean="0"/>
          </a:p>
          <a:p>
            <a:pPr marL="285750" indent="-285750">
              <a:buClr>
                <a:schemeClr val="accent1">
                  <a:lumMod val="75000"/>
                </a:schemeClr>
              </a:buClr>
              <a:buFont typeface="Courier New" panose="02070309020205020404" pitchFamily="49" charset="0"/>
              <a:buChar char="o"/>
            </a:pPr>
            <a:endParaRPr lang="fr-FR" dirty="0"/>
          </a:p>
          <a:p>
            <a:pPr marL="285750" indent="-285750">
              <a:buFont typeface="Courier New" panose="02070309020205020404" pitchFamily="49" charset="0"/>
              <a:buChar char="o"/>
            </a:pPr>
            <a:r>
              <a:rPr lang="fr-FR" dirty="0"/>
              <a:t>How </a:t>
            </a:r>
            <a:r>
              <a:rPr lang="fr-FR" dirty="0" smtClean="0"/>
              <a:t>national </a:t>
            </a:r>
            <a:r>
              <a:rPr lang="fr-FR" dirty="0" err="1" smtClean="0"/>
              <a:t>wealth</a:t>
            </a:r>
            <a:r>
              <a:rPr lang="fr-FR" dirty="0" smtClean="0"/>
              <a:t> </a:t>
            </a:r>
            <a:r>
              <a:rPr lang="fr-FR" dirty="0"/>
              <a:t>affects </a:t>
            </a:r>
            <a:r>
              <a:rPr lang="fr-FR" dirty="0" err="1" smtClean="0"/>
              <a:t>this</a:t>
            </a:r>
            <a:r>
              <a:rPr lang="fr-FR" dirty="0" smtClean="0"/>
              <a:t> </a:t>
            </a:r>
            <a:r>
              <a:rPr lang="fr-FR" dirty="0" err="1" smtClean="0"/>
              <a:t>trade</a:t>
            </a:r>
            <a:r>
              <a:rPr lang="fr-FR" dirty="0" smtClean="0"/>
              <a:t>-off?</a:t>
            </a:r>
          </a:p>
          <a:p>
            <a:pPr marL="1200150" lvl="2" indent="-285750">
              <a:buFont typeface="Courier New" panose="02070309020205020404" pitchFamily="49" charset="0"/>
              <a:buChar char="o"/>
            </a:pPr>
            <a:r>
              <a:rPr lang="fr-FR" i="1" dirty="0" smtClean="0"/>
              <a:t>H2: </a:t>
            </a:r>
            <a:r>
              <a:rPr lang="fr-FR" i="1" dirty="0" err="1"/>
              <a:t>Presence</a:t>
            </a:r>
            <a:r>
              <a:rPr lang="fr-FR" i="1" dirty="0"/>
              <a:t> of cross-country </a:t>
            </a:r>
            <a:r>
              <a:rPr lang="fr-FR" i="1" dirty="0" err="1" smtClean="0"/>
              <a:t>inequality</a:t>
            </a:r>
            <a:endParaRPr lang="fr-FR" i="1" dirty="0" smtClean="0"/>
          </a:p>
          <a:p>
            <a:pPr marL="285750" indent="-285750">
              <a:buFont typeface="Courier New" panose="02070309020205020404" pitchFamily="49" charset="0"/>
              <a:buChar char="o"/>
            </a:pPr>
            <a:endParaRPr lang="fr-FR" dirty="0"/>
          </a:p>
          <a:p>
            <a:pPr marL="285750" indent="-285750">
              <a:buFont typeface="Courier New" panose="02070309020205020404" pitchFamily="49" charset="0"/>
              <a:buChar char="o"/>
            </a:pPr>
            <a:r>
              <a:rPr lang="fr-FR" dirty="0"/>
              <a:t>How national </a:t>
            </a:r>
            <a:r>
              <a:rPr lang="fr-FR" dirty="0" err="1"/>
              <a:t>wealth</a:t>
            </a:r>
            <a:r>
              <a:rPr lang="fr-FR" dirty="0"/>
              <a:t> </a:t>
            </a:r>
            <a:r>
              <a:rPr lang="fr-FR" dirty="0" err="1"/>
              <a:t>moderates</a:t>
            </a:r>
            <a:r>
              <a:rPr lang="fr-FR" dirty="0"/>
              <a:t> </a:t>
            </a:r>
            <a:r>
              <a:rPr lang="fr-FR" dirty="0" smtClean="0"/>
              <a:t>and changes </a:t>
            </a:r>
            <a:r>
              <a:rPr lang="fr-FR" dirty="0"/>
              <a:t>the </a:t>
            </a:r>
            <a:r>
              <a:rPr lang="fr-FR" dirty="0" err="1" smtClean="0"/>
              <a:t>household</a:t>
            </a:r>
            <a:r>
              <a:rPr lang="fr-FR" dirty="0" smtClean="0"/>
              <a:t> </a:t>
            </a:r>
            <a:r>
              <a:rPr lang="fr-FR" dirty="0" err="1" smtClean="0"/>
              <a:t>wealth</a:t>
            </a:r>
            <a:r>
              <a:rPr lang="fr-FR" dirty="0" smtClean="0"/>
              <a:t>-BF association</a:t>
            </a:r>
          </a:p>
          <a:p>
            <a:pPr marL="1200150" lvl="2" indent="-285750">
              <a:buFont typeface="Courier New" panose="02070309020205020404" pitchFamily="49" charset="0"/>
              <a:buChar char="o"/>
            </a:pPr>
            <a:r>
              <a:rPr lang="fr-FR" i="1" dirty="0" smtClean="0"/>
              <a:t>H3: Existence of a </a:t>
            </a:r>
            <a:r>
              <a:rPr lang="fr-FR" b="1" i="1" dirty="0" smtClean="0"/>
              <a:t>social reversal </a:t>
            </a:r>
            <a:r>
              <a:rPr lang="fr-FR" i="1" dirty="0" err="1" smtClean="0"/>
              <a:t>along</a:t>
            </a:r>
            <a:r>
              <a:rPr lang="fr-FR" b="1" i="1" dirty="0" smtClean="0"/>
              <a:t> </a:t>
            </a:r>
            <a:r>
              <a:rPr lang="fr-FR" i="1" dirty="0" err="1" smtClean="0"/>
              <a:t>with</a:t>
            </a:r>
            <a:r>
              <a:rPr lang="fr-FR" i="1" dirty="0"/>
              <a:t> </a:t>
            </a:r>
            <a:r>
              <a:rPr lang="fr-FR" i="1" dirty="0" err="1" smtClean="0"/>
              <a:t>economic</a:t>
            </a:r>
            <a:r>
              <a:rPr lang="fr-FR" i="1" dirty="0" smtClean="0"/>
              <a:t> </a:t>
            </a:r>
            <a:r>
              <a:rPr lang="fr-FR" i="1" dirty="0" err="1" smtClean="0"/>
              <a:t>development</a:t>
            </a:r>
            <a:endParaRPr lang="fr-FR" i="1" dirty="0" smtClean="0"/>
          </a:p>
          <a:p>
            <a:pPr marL="1200150" lvl="2" indent="-285750">
              <a:buFont typeface="Courier New" panose="02070309020205020404" pitchFamily="49" charset="0"/>
              <a:buChar char="o"/>
            </a:pPr>
            <a:r>
              <a:rPr lang="fr-FR" i="1" dirty="0" err="1" smtClean="0"/>
              <a:t>While</a:t>
            </a:r>
            <a:r>
              <a:rPr lang="fr-FR" i="1" dirty="0" smtClean="0"/>
              <a:t> the </a:t>
            </a:r>
            <a:r>
              <a:rPr lang="fr-FR" i="1" dirty="0" err="1" smtClean="0"/>
              <a:t>richer</a:t>
            </a:r>
            <a:r>
              <a:rPr lang="fr-FR" i="1" dirty="0" smtClean="0"/>
              <a:t> </a:t>
            </a:r>
            <a:r>
              <a:rPr lang="fr-FR" i="1" dirty="0" err="1" smtClean="0"/>
              <a:t>household</a:t>
            </a:r>
            <a:r>
              <a:rPr lang="fr-FR" i="1" dirty="0" smtClean="0"/>
              <a:t> </a:t>
            </a:r>
            <a:r>
              <a:rPr lang="fr-FR" i="1" dirty="0" err="1" smtClean="0"/>
              <a:t>adopt</a:t>
            </a:r>
            <a:r>
              <a:rPr lang="fr-FR" i="1" dirty="0" smtClean="0"/>
              <a:t> </a:t>
            </a:r>
            <a:r>
              <a:rPr lang="fr-FR" i="1" dirty="0" err="1" smtClean="0"/>
              <a:t>healthier</a:t>
            </a:r>
            <a:r>
              <a:rPr lang="fr-FR" i="1" dirty="0" smtClean="0"/>
              <a:t> (</a:t>
            </a:r>
            <a:r>
              <a:rPr lang="fr-FR" i="1" dirty="0" err="1" smtClean="0"/>
              <a:t>physiological</a:t>
            </a:r>
            <a:r>
              <a:rPr lang="fr-FR" i="1" dirty="0" smtClean="0"/>
              <a:t>) </a:t>
            </a:r>
            <a:r>
              <a:rPr lang="fr-FR" i="1" dirty="0" err="1" smtClean="0"/>
              <a:t>behaviors</a:t>
            </a:r>
            <a:r>
              <a:rPr lang="fr-FR" i="1" dirty="0" smtClean="0"/>
              <a:t>, the </a:t>
            </a:r>
            <a:r>
              <a:rPr lang="fr-FR" i="1" dirty="0" err="1" smtClean="0"/>
              <a:t>poorest</a:t>
            </a:r>
            <a:r>
              <a:rPr lang="fr-FR" i="1" dirty="0" smtClean="0"/>
              <a:t> have </a:t>
            </a:r>
            <a:r>
              <a:rPr lang="fr-FR" i="1" dirty="0" err="1" smtClean="0"/>
              <a:t>higher</a:t>
            </a:r>
            <a:r>
              <a:rPr lang="fr-FR" i="1" dirty="0" smtClean="0"/>
              <a:t> </a:t>
            </a:r>
            <a:r>
              <a:rPr lang="fr-FR" i="1" dirty="0" err="1" smtClean="0"/>
              <a:t>access</a:t>
            </a:r>
            <a:r>
              <a:rPr lang="fr-FR" i="1" dirty="0" smtClean="0"/>
              <a:t> to formula </a:t>
            </a:r>
            <a:r>
              <a:rPr lang="fr-FR" i="1" dirty="0" err="1" smtClean="0"/>
              <a:t>milk</a:t>
            </a:r>
            <a:endParaRPr lang="fr-FR" i="1" dirty="0"/>
          </a:p>
        </p:txBody>
      </p:sp>
      <p:sp>
        <p:nvSpPr>
          <p:cNvPr id="3" name="Multiplier 2"/>
          <p:cNvSpPr/>
          <p:nvPr/>
        </p:nvSpPr>
        <p:spPr>
          <a:xfrm>
            <a:off x="4064000" y="3949700"/>
            <a:ext cx="419100" cy="3429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71813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and </a:t>
            </a:r>
            <a:r>
              <a:rPr lang="fr-FR" dirty="0" err="1" smtClean="0"/>
              <a:t>indicators</a:t>
            </a:r>
            <a:endParaRPr lang="fr-FR" dirty="0"/>
          </a:p>
        </p:txBody>
      </p:sp>
      <p:sp>
        <p:nvSpPr>
          <p:cNvPr id="3" name="Espace réservé du contenu 2"/>
          <p:cNvSpPr>
            <a:spLocks noGrp="1"/>
          </p:cNvSpPr>
          <p:nvPr>
            <p:ph idx="1"/>
          </p:nvPr>
        </p:nvSpPr>
        <p:spPr>
          <a:xfrm>
            <a:off x="1097280" y="1845733"/>
            <a:ext cx="10583858" cy="4426277"/>
          </a:xfrm>
        </p:spPr>
        <p:txBody>
          <a:bodyPr>
            <a:normAutofit/>
          </a:bodyPr>
          <a:lstStyle/>
          <a:p>
            <a:pPr>
              <a:buFont typeface="Courier New" panose="02070309020205020404" pitchFamily="49" charset="0"/>
              <a:buChar char="o"/>
            </a:pPr>
            <a:r>
              <a:rPr lang="fr-FR" dirty="0" smtClean="0"/>
              <a:t> </a:t>
            </a:r>
            <a:r>
              <a:rPr lang="fr-FR" dirty="0" err="1" smtClean="0"/>
              <a:t>We</a:t>
            </a:r>
            <a:r>
              <a:rPr lang="fr-FR" dirty="0" smtClean="0"/>
              <a:t> </a:t>
            </a:r>
            <a:r>
              <a:rPr lang="fr-FR" dirty="0" err="1" smtClean="0"/>
              <a:t>merged</a:t>
            </a:r>
            <a:r>
              <a:rPr lang="fr-FR" dirty="0" smtClean="0"/>
              <a:t> all the </a:t>
            </a:r>
            <a:r>
              <a:rPr lang="fr-FR" b="1" i="1" dirty="0" err="1" smtClean="0"/>
              <a:t>Demographic</a:t>
            </a:r>
            <a:r>
              <a:rPr lang="fr-FR" b="1" i="1" dirty="0" smtClean="0"/>
              <a:t> and </a:t>
            </a:r>
            <a:r>
              <a:rPr lang="fr-FR" b="1" i="1" dirty="0" err="1" smtClean="0"/>
              <a:t>Health</a:t>
            </a:r>
            <a:r>
              <a:rPr lang="fr-FR" b="1" i="1" dirty="0" smtClean="0"/>
              <a:t> </a:t>
            </a:r>
            <a:r>
              <a:rPr lang="fr-FR" b="1" i="1" dirty="0" err="1" smtClean="0"/>
              <a:t>Surveys</a:t>
            </a:r>
            <a:r>
              <a:rPr lang="fr-FR" b="1" i="1" dirty="0" smtClean="0"/>
              <a:t> (DHS) </a:t>
            </a:r>
            <a:r>
              <a:rPr lang="fr-FR" dirty="0" err="1" smtClean="0"/>
              <a:t>available</a:t>
            </a:r>
            <a:r>
              <a:rPr lang="fr-FR" dirty="0" smtClean="0"/>
              <a:t> for the </a:t>
            </a:r>
            <a:r>
              <a:rPr lang="fr-FR" b="1" dirty="0" smtClean="0"/>
              <a:t>Asian continent</a:t>
            </a:r>
          </a:p>
          <a:p>
            <a:pPr lvl="2">
              <a:buFont typeface="Courier New" panose="02070309020205020404" pitchFamily="49" charset="0"/>
              <a:buChar char="o"/>
            </a:pPr>
            <a:r>
              <a:rPr lang="fr-FR" dirty="0" smtClean="0"/>
              <a:t>Our analyses </a:t>
            </a:r>
            <a:r>
              <a:rPr lang="fr-FR" dirty="0" err="1" smtClean="0"/>
              <a:t>rely</a:t>
            </a:r>
            <a:r>
              <a:rPr lang="fr-FR" dirty="0" smtClean="0"/>
              <a:t> on </a:t>
            </a:r>
            <a:r>
              <a:rPr lang="fr-FR" b="1" dirty="0" smtClean="0"/>
              <a:t>37 DHS </a:t>
            </a:r>
            <a:r>
              <a:rPr lang="fr-FR" b="1" dirty="0" err="1" smtClean="0"/>
              <a:t>conducted</a:t>
            </a:r>
            <a:r>
              <a:rPr lang="fr-FR" b="1" dirty="0" smtClean="0"/>
              <a:t> in 16 countries b/w </a:t>
            </a:r>
            <a:r>
              <a:rPr lang="fr-FR" b="1" dirty="0"/>
              <a:t>1990 and </a:t>
            </a:r>
            <a:r>
              <a:rPr lang="fr-FR" b="1" dirty="0" smtClean="0"/>
              <a:t>2017 </a:t>
            </a:r>
            <a:r>
              <a:rPr lang="fr-FR" dirty="0" smtClean="0"/>
              <a:t>(a </a:t>
            </a:r>
            <a:r>
              <a:rPr lang="fr-FR" dirty="0" err="1" smtClean="0"/>
              <a:t>sample</a:t>
            </a:r>
            <a:r>
              <a:rPr lang="fr-FR" dirty="0" smtClean="0"/>
              <a:t> of 2,445,656 </a:t>
            </a:r>
            <a:r>
              <a:rPr lang="fr-FR" dirty="0" err="1" smtClean="0"/>
              <a:t>young</a:t>
            </a:r>
            <a:r>
              <a:rPr lang="fr-FR" dirty="0" smtClean="0"/>
              <a:t> </a:t>
            </a:r>
            <a:r>
              <a:rPr lang="fr-FR" dirty="0" err="1" smtClean="0"/>
              <a:t>children</a:t>
            </a:r>
            <a:r>
              <a:rPr lang="fr-FR" dirty="0" smtClean="0"/>
              <a:t>)</a:t>
            </a:r>
          </a:p>
          <a:p>
            <a:pPr lvl="2">
              <a:buFont typeface="Courier New" panose="02070309020205020404" pitchFamily="49" charset="0"/>
              <a:buChar char="o"/>
            </a:pPr>
            <a:r>
              <a:rPr lang="fr-FR" dirty="0" smtClean="0"/>
              <a:t>Asia </a:t>
            </a:r>
            <a:r>
              <a:rPr lang="fr-FR" dirty="0" err="1" smtClean="0"/>
              <a:t>concentrates</a:t>
            </a:r>
            <a:r>
              <a:rPr lang="fr-FR" dirty="0" smtClean="0"/>
              <a:t> </a:t>
            </a:r>
            <a:r>
              <a:rPr lang="fr-FR" dirty="0" err="1" smtClean="0"/>
              <a:t>mostly</a:t>
            </a:r>
            <a:r>
              <a:rPr lang="fr-FR" dirty="0" smtClean="0"/>
              <a:t> </a:t>
            </a:r>
            <a:r>
              <a:rPr lang="fr-FR" b="1" dirty="0" smtClean="0"/>
              <a:t>40% of the global </a:t>
            </a:r>
            <a:r>
              <a:rPr lang="fr-FR" b="1" dirty="0" err="1" smtClean="0"/>
              <a:t>health</a:t>
            </a:r>
            <a:r>
              <a:rPr lang="fr-FR" b="1" dirty="0" smtClean="0"/>
              <a:t> and </a:t>
            </a:r>
            <a:r>
              <a:rPr lang="fr-FR" b="1" dirty="0" err="1" smtClean="0"/>
              <a:t>economic</a:t>
            </a:r>
            <a:r>
              <a:rPr lang="fr-FR" b="1" dirty="0" smtClean="0"/>
              <a:t> </a:t>
            </a:r>
            <a:r>
              <a:rPr lang="fr-FR" b="1" dirty="0" err="1" smtClean="0"/>
              <a:t>costs</a:t>
            </a:r>
            <a:r>
              <a:rPr lang="fr-FR" b="1" dirty="0" smtClean="0"/>
              <a:t> </a:t>
            </a:r>
            <a:r>
              <a:rPr lang="fr-FR" dirty="0" smtClean="0"/>
              <a:t>of </a:t>
            </a:r>
            <a:r>
              <a:rPr lang="fr-FR" dirty="0" err="1" smtClean="0"/>
              <a:t>inappropriate</a:t>
            </a:r>
            <a:r>
              <a:rPr lang="fr-FR" dirty="0" smtClean="0"/>
              <a:t> BF practices</a:t>
            </a:r>
          </a:p>
          <a:p>
            <a:pPr>
              <a:buFont typeface="Courier New" panose="02070309020205020404" pitchFamily="49" charset="0"/>
              <a:buChar char="o"/>
            </a:pPr>
            <a:r>
              <a:rPr lang="en-US" dirty="0" smtClean="0"/>
              <a:t> We constructed:</a:t>
            </a:r>
          </a:p>
          <a:p>
            <a:pPr lvl="1">
              <a:buFont typeface="Courier New" panose="02070309020205020404" pitchFamily="49" charset="0"/>
              <a:buChar char="o"/>
            </a:pPr>
            <a:r>
              <a:rPr lang="en-US" b="1" dirty="0" smtClean="0"/>
              <a:t>4 dummy </a:t>
            </a:r>
            <a:r>
              <a:rPr lang="en-US" b="1" dirty="0"/>
              <a:t>indicators </a:t>
            </a:r>
            <a:r>
              <a:rPr lang="en-US" b="1" dirty="0" smtClean="0"/>
              <a:t>of adequate </a:t>
            </a:r>
            <a:r>
              <a:rPr lang="en-US" b="1" dirty="0"/>
              <a:t>BF </a:t>
            </a:r>
            <a:r>
              <a:rPr lang="en-US" b="1" dirty="0" smtClean="0"/>
              <a:t>practices </a:t>
            </a:r>
            <a:r>
              <a:rPr lang="en-US" dirty="0" smtClean="0"/>
              <a:t>(according to the WHO &amp; UNICEF)</a:t>
            </a:r>
          </a:p>
          <a:p>
            <a:pPr lvl="2">
              <a:buFont typeface="Courier New" panose="02070309020205020404" pitchFamily="49" charset="0"/>
              <a:buChar char="o"/>
            </a:pPr>
            <a:r>
              <a:rPr lang="en-US" dirty="0" smtClean="0"/>
              <a:t>Exclusive BF (EBF</a:t>
            </a:r>
            <a:r>
              <a:rPr lang="en-US" dirty="0" smtClean="0"/>
              <a:t>) for the 6 first months </a:t>
            </a:r>
            <a:endParaRPr lang="en-US" dirty="0" smtClean="0"/>
          </a:p>
          <a:p>
            <a:pPr lvl="2">
              <a:buFont typeface="Courier New" panose="02070309020205020404" pitchFamily="49" charset="0"/>
              <a:buChar char="o"/>
            </a:pPr>
            <a:r>
              <a:rPr lang="en-US" dirty="0" smtClean="0"/>
              <a:t>Early </a:t>
            </a:r>
            <a:r>
              <a:rPr lang="en-US" dirty="0"/>
              <a:t>initiation of BF (</a:t>
            </a:r>
            <a:r>
              <a:rPr lang="en-US" dirty="0" smtClean="0"/>
              <a:t>EIBF</a:t>
            </a:r>
            <a:r>
              <a:rPr lang="en-US" dirty="0" smtClean="0"/>
              <a:t>) </a:t>
            </a:r>
            <a:endParaRPr lang="en-US" dirty="0" smtClean="0"/>
          </a:p>
          <a:p>
            <a:pPr lvl="2">
              <a:buFont typeface="Courier New" panose="02070309020205020404" pitchFamily="49" charset="0"/>
              <a:buChar char="o"/>
            </a:pPr>
            <a:r>
              <a:rPr lang="en-US" dirty="0" smtClean="0"/>
              <a:t>Continued </a:t>
            </a:r>
            <a:r>
              <a:rPr lang="en-US" dirty="0"/>
              <a:t>BF at one year </a:t>
            </a:r>
            <a:r>
              <a:rPr lang="en-US" dirty="0" smtClean="0"/>
              <a:t>(CBF1), 12-15months, and at two years (</a:t>
            </a:r>
            <a:r>
              <a:rPr lang="en-US" dirty="0" smtClean="0"/>
              <a:t>CBF2)</a:t>
            </a:r>
          </a:p>
          <a:p>
            <a:pPr lvl="1">
              <a:buFont typeface="Courier New" panose="02070309020205020404" pitchFamily="49" charset="0"/>
              <a:buChar char="o"/>
            </a:pPr>
            <a:r>
              <a:rPr lang="en-US" b="1" dirty="0" smtClean="0"/>
              <a:t>2</a:t>
            </a:r>
            <a:r>
              <a:rPr lang="en-US" dirty="0" smtClean="0"/>
              <a:t> </a:t>
            </a:r>
            <a:r>
              <a:rPr lang="en-US" b="1" dirty="0" smtClean="0"/>
              <a:t>household wealth scores </a:t>
            </a:r>
            <a:r>
              <a:rPr lang="en-US" dirty="0" smtClean="0"/>
              <a:t>allowing for comparison across DHS waves and countries (as proxy of SES)</a:t>
            </a:r>
          </a:p>
          <a:p>
            <a:pPr lvl="2">
              <a:buFont typeface="Courier New" panose="02070309020205020404" pitchFamily="49" charset="0"/>
              <a:buChar char="o"/>
            </a:pPr>
            <a:r>
              <a:rPr lang="en-US" dirty="0" smtClean="0"/>
              <a:t>Using </a:t>
            </a:r>
            <a:r>
              <a:rPr lang="en-US" dirty="0" smtClean="0"/>
              <a:t>PCA and MCA </a:t>
            </a:r>
            <a:r>
              <a:rPr lang="en-US" dirty="0"/>
              <a:t>approaches including </a:t>
            </a:r>
            <a:r>
              <a:rPr lang="en-US" dirty="0" smtClean="0"/>
              <a:t>7 dummies of durables </a:t>
            </a:r>
            <a:r>
              <a:rPr lang="en-US" dirty="0"/>
              <a:t>ownership (radio, TV, refrigerator, bicycle, motorcycle, car, and phone), </a:t>
            </a:r>
            <a:r>
              <a:rPr lang="en-US" dirty="0" smtClean="0"/>
              <a:t>2 </a:t>
            </a:r>
            <a:r>
              <a:rPr lang="en-US" dirty="0"/>
              <a:t>dummies </a:t>
            </a:r>
            <a:r>
              <a:rPr lang="en-US" dirty="0" smtClean="0"/>
              <a:t>of access </a:t>
            </a:r>
            <a:r>
              <a:rPr lang="en-US" dirty="0"/>
              <a:t>to public facilities (water and electricity), and </a:t>
            </a:r>
            <a:r>
              <a:rPr lang="en-US" dirty="0" smtClean="0"/>
              <a:t>3 </a:t>
            </a:r>
            <a:r>
              <a:rPr lang="en-US" dirty="0"/>
              <a:t>dummies </a:t>
            </a:r>
            <a:r>
              <a:rPr lang="en-US" dirty="0" smtClean="0"/>
              <a:t>of housing </a:t>
            </a:r>
            <a:r>
              <a:rPr lang="en-US" dirty="0"/>
              <a:t>conditions (number of sleeping rooms, quality of floor material, and toilet facility</a:t>
            </a:r>
            <a:r>
              <a:rPr lang="en-US" dirty="0" smtClean="0"/>
              <a:t>)</a:t>
            </a:r>
          </a:p>
          <a:p>
            <a:pPr lvl="2">
              <a:buFont typeface="Courier New" panose="02070309020205020404" pitchFamily="49" charset="0"/>
              <a:buChar char="o"/>
            </a:pPr>
            <a:r>
              <a:rPr lang="en-US" dirty="0" smtClean="0"/>
              <a:t>Each score varies from 0 to 1</a:t>
            </a:r>
          </a:p>
          <a:p>
            <a:pPr lvl="1">
              <a:buFont typeface="Courier New" panose="02070309020205020404" pitchFamily="49" charset="0"/>
              <a:buChar char="o"/>
            </a:pPr>
            <a:r>
              <a:rPr lang="en-US" b="1" dirty="0" smtClean="0"/>
              <a:t>3 indicators of national wealth </a:t>
            </a:r>
            <a:r>
              <a:rPr lang="en-US" dirty="0" smtClean="0"/>
              <a:t>at a given time (low vs. medium vs. high)</a:t>
            </a:r>
          </a:p>
          <a:p>
            <a:pPr lvl="2">
              <a:buFont typeface="Courier New" panose="02070309020205020404" pitchFamily="49" charset="0"/>
              <a:buChar char="o"/>
            </a:pPr>
            <a:r>
              <a:rPr lang="en-US" dirty="0" smtClean="0"/>
              <a:t>Based on </a:t>
            </a:r>
            <a:r>
              <a:rPr lang="en-US" dirty="0" err="1" smtClean="0"/>
              <a:t>tercile</a:t>
            </a:r>
            <a:r>
              <a:rPr lang="en-US" dirty="0" smtClean="0"/>
              <a:t> of GNI per capita ($PPP</a:t>
            </a:r>
            <a:r>
              <a:rPr lang="en-US" dirty="0"/>
              <a:t> 2017</a:t>
            </a:r>
            <a:r>
              <a:rPr lang="en-US" dirty="0" smtClean="0"/>
              <a:t>), </a:t>
            </a:r>
            <a:r>
              <a:rPr lang="en-US" dirty="0" err="1" smtClean="0"/>
              <a:t>tercile</a:t>
            </a:r>
            <a:r>
              <a:rPr lang="en-US" dirty="0" smtClean="0"/>
              <a:t> of GDP per capita</a:t>
            </a:r>
            <a:r>
              <a:rPr lang="en-US" dirty="0"/>
              <a:t> ($PPP 2017</a:t>
            </a:r>
            <a:r>
              <a:rPr lang="en-US" dirty="0" smtClean="0"/>
              <a:t>), and </a:t>
            </a:r>
            <a:r>
              <a:rPr lang="en-US" dirty="0" err="1" smtClean="0"/>
              <a:t>tercile</a:t>
            </a:r>
            <a:r>
              <a:rPr lang="en-US" dirty="0" smtClean="0"/>
              <a:t> of HDI.</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6140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Descriptive: BF </a:t>
            </a:r>
            <a:r>
              <a:rPr lang="fr-FR" dirty="0" err="1" smtClean="0"/>
              <a:t>across</a:t>
            </a:r>
            <a:r>
              <a:rPr lang="fr-FR" dirty="0" smtClean="0"/>
              <a:t> time</a:t>
            </a:r>
            <a:endParaRPr lang="fr-FR" dirty="0"/>
          </a:p>
        </p:txBody>
      </p:sp>
      <p:sp>
        <p:nvSpPr>
          <p:cNvPr id="4" name="Espace réservé du numéro de diapositive 3"/>
          <p:cNvSpPr>
            <a:spLocks noGrp="1"/>
          </p:cNvSpPr>
          <p:nvPr>
            <p:ph type="sldNum" sz="quarter" idx="12"/>
          </p:nvPr>
        </p:nvSpPr>
        <p:spPr/>
        <p:txBody>
          <a:bodyPr/>
          <a:lstStyle/>
          <a:p>
            <a:fld id="{6113E31D-E2AB-40D1-8B51-AFA5AFEF393A}" type="slidenum">
              <a:rPr lang="en-US" smtClean="0"/>
              <a:t>9</a:t>
            </a:fld>
            <a:endParaRPr lang="en-US" dirty="0"/>
          </a:p>
        </p:txBody>
      </p:sp>
      <p:pic>
        <p:nvPicPr>
          <p:cNvPr id="7" name="Image 6"/>
          <p:cNvPicPr>
            <a:picLocks noChangeAspect="1"/>
          </p:cNvPicPr>
          <p:nvPr/>
        </p:nvPicPr>
        <p:blipFill>
          <a:blip r:embed="rId2"/>
          <a:stretch>
            <a:fillRect/>
          </a:stretch>
        </p:blipFill>
        <p:spPr>
          <a:xfrm>
            <a:off x="2913201" y="1840630"/>
            <a:ext cx="5774575" cy="4482299"/>
          </a:xfrm>
          <a:prstGeom prst="rect">
            <a:avLst/>
          </a:prstGeom>
        </p:spPr>
      </p:pic>
      <p:sp>
        <p:nvSpPr>
          <p:cNvPr id="8" name="ZoneTexte 7"/>
          <p:cNvSpPr txBox="1"/>
          <p:nvPr/>
        </p:nvSpPr>
        <p:spPr>
          <a:xfrm>
            <a:off x="876300" y="6426200"/>
            <a:ext cx="10972799" cy="369332"/>
          </a:xfrm>
          <a:prstGeom prst="rect">
            <a:avLst/>
          </a:prstGeom>
          <a:noFill/>
        </p:spPr>
        <p:txBody>
          <a:bodyPr wrap="square" rtlCol="0">
            <a:spAutoFit/>
          </a:bodyPr>
          <a:lstStyle/>
          <a:p>
            <a:r>
              <a:rPr lang="fr-FR" b="1" dirty="0" smtClean="0">
                <a:solidFill>
                  <a:schemeClr val="bg1"/>
                </a:solidFill>
                <a:sym typeface="Wingdings" panose="05000000000000000000" pitchFamily="2" charset="2"/>
              </a:rPr>
              <a:t> </a:t>
            </a:r>
            <a:r>
              <a:rPr lang="fr-FR" b="1" dirty="0" err="1" smtClean="0">
                <a:solidFill>
                  <a:schemeClr val="bg1"/>
                </a:solidFill>
              </a:rPr>
              <a:t>Improvement</a:t>
            </a:r>
            <a:r>
              <a:rPr lang="fr-FR" b="1" dirty="0" smtClean="0">
                <a:solidFill>
                  <a:schemeClr val="bg1"/>
                </a:solidFill>
              </a:rPr>
              <a:t> of EBF &amp; EIBF </a:t>
            </a:r>
            <a:r>
              <a:rPr lang="fr-FR" b="1" dirty="0" err="1" smtClean="0">
                <a:solidFill>
                  <a:schemeClr val="bg1"/>
                </a:solidFill>
              </a:rPr>
              <a:t>across</a:t>
            </a:r>
            <a:r>
              <a:rPr lang="fr-FR" b="1" dirty="0" smtClean="0">
                <a:solidFill>
                  <a:schemeClr val="bg1"/>
                </a:solidFill>
              </a:rPr>
              <a:t> time, but not for CBF</a:t>
            </a:r>
            <a:endParaRPr lang="fr-FR" b="1" dirty="0">
              <a:solidFill>
                <a:schemeClr val="bg1"/>
              </a:solidFill>
            </a:endParaRPr>
          </a:p>
        </p:txBody>
      </p:sp>
    </p:spTree>
    <p:extLst>
      <p:ext uri="{BB962C8B-B14F-4D97-AF65-F5344CB8AC3E}">
        <p14:creationId xmlns:p14="http://schemas.microsoft.com/office/powerpoint/2010/main" val="799175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2029</TotalTime>
  <Words>2434</Words>
  <Application>Microsoft Office PowerPoint</Application>
  <PresentationFormat>Grand écran</PresentationFormat>
  <Paragraphs>584</Paragraphs>
  <Slides>23</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Bahnschrift Light</vt:lpstr>
      <vt:lpstr>Calibri</vt:lpstr>
      <vt:lpstr>Calibri Light</vt:lpstr>
      <vt:lpstr>Cambria Math</vt:lpstr>
      <vt:lpstr>Courier New</vt:lpstr>
      <vt:lpstr>Times New Roman</vt:lpstr>
      <vt:lpstr>Wingdings</vt:lpstr>
      <vt:lpstr>Rétrospective</vt:lpstr>
      <vt:lpstr>‘Mother’s milk’: Is there a social reversal in breastfeeding practices along with economic development?</vt:lpstr>
      <vt:lpstr>Why not breastfeeding (BF) is a major issue?</vt:lpstr>
      <vt:lpstr>Causes of the choice to not breastfeed</vt:lpstr>
      <vt:lpstr>Literature review</vt:lpstr>
      <vt:lpstr>Research questions applied to developing countries</vt:lpstr>
      <vt:lpstr>Research questions applied to developing countries</vt:lpstr>
      <vt:lpstr>Research questions applied to developing countries</vt:lpstr>
      <vt:lpstr>Data and indicators</vt:lpstr>
      <vt:lpstr>Descriptive: BF across time</vt:lpstr>
      <vt:lpstr>Descriptive: BF across national wealth</vt:lpstr>
      <vt:lpstr>Descriptive: BF across household &amp; national wealth</vt:lpstr>
      <vt:lpstr>Econometric OLS models</vt:lpstr>
      <vt:lpstr>Présentation PowerPoint</vt:lpstr>
      <vt:lpstr>Présentation PowerPoint</vt:lpstr>
      <vt:lpstr>OLS results</vt:lpstr>
      <vt:lpstr>Présentation PowerPoint</vt:lpstr>
      <vt:lpstr>Robustness checks</vt:lpstr>
      <vt:lpstr>Robustness: IV regression I</vt:lpstr>
      <vt:lpstr>Robustness: IV regression II</vt:lpstr>
      <vt:lpstr>Robustness: adding confoundings</vt:lpstr>
      <vt:lpstr>Contributions &amp; conclusions</vt:lpstr>
      <vt:lpstr>Appendix</vt:lpstr>
      <vt:lpstr>Robustness: IV regression 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‘Mother’s milk’: Is there a social reversal in breastfeeding practices along with economic development?</dc:title>
  <dc:creator>Pierre Levasseur</dc:creator>
  <cp:lastModifiedBy>Pierre Levasseur</cp:lastModifiedBy>
  <cp:revision>133</cp:revision>
  <dcterms:created xsi:type="dcterms:W3CDTF">2022-06-10T15:13:20Z</dcterms:created>
  <dcterms:modified xsi:type="dcterms:W3CDTF">2022-06-21T17:09:00Z</dcterms:modified>
</cp:coreProperties>
</file>