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73" r:id="rId2"/>
  </p:sldMasterIdLst>
  <p:notesMasterIdLst>
    <p:notesMasterId r:id="rId28"/>
  </p:notesMasterIdLst>
  <p:sldIdLst>
    <p:sldId id="263" r:id="rId3"/>
    <p:sldId id="264" r:id="rId4"/>
    <p:sldId id="265" r:id="rId5"/>
    <p:sldId id="283" r:id="rId6"/>
    <p:sldId id="284" r:id="rId7"/>
    <p:sldId id="269" r:id="rId8"/>
    <p:sldId id="270" r:id="rId9"/>
    <p:sldId id="272" r:id="rId10"/>
    <p:sldId id="274" r:id="rId11"/>
    <p:sldId id="276" r:id="rId12"/>
    <p:sldId id="273" r:id="rId13"/>
    <p:sldId id="275" r:id="rId14"/>
    <p:sldId id="277" r:id="rId15"/>
    <p:sldId id="278" r:id="rId16"/>
    <p:sldId id="280" r:id="rId17"/>
    <p:sldId id="279" r:id="rId18"/>
    <p:sldId id="281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 DANDACHLI Sirine" initials="ADS" lastIdx="16" clrIdx="0">
    <p:extLst>
      <p:ext uri="{19B8F6BF-5375-455C-9EA6-DF929625EA0E}">
        <p15:presenceInfo xmlns:p15="http://schemas.microsoft.com/office/powerpoint/2012/main" userId="AL DANDACHLI Sir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4975" autoAdjust="0"/>
  </p:normalViewPr>
  <p:slideViewPr>
    <p:cSldViewPr snapToGrid="0">
      <p:cViewPr varScale="1">
        <p:scale>
          <a:sx n="78" d="100"/>
          <a:sy n="78" d="100"/>
        </p:scale>
        <p:origin x="1147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5T09:03:30.174" idx="15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45B80-B562-422E-A4A1-2847E83B2F5A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A4F53-4384-424D-B642-B554BC4C69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>
                <a:solidFill>
                  <a:srgbClr val="000000"/>
                </a:solidFill>
              </a:rPr>
              <a:pPr/>
              <a:t>1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5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sz="9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9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>
                <a:solidFill>
                  <a:srgbClr val="000000"/>
                </a:solidFill>
              </a:rPr>
              <a:pPr/>
              <a:t>2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7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L’ajout des granulats à la matrice cimentaire 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 la microstructure du béton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35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manière générale, la fissuration augmente avec la taille des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inclusions. Des fissurations à l’interface sont visibles entre la pâte de ciment dans le cas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chargement en traction et en compression [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Benboudjema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02], dues aux variations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locales des propriétés mécaniques comme le coefficient de Poisson. 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inclusions ont</a:t>
            </a:r>
          </a:p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ainsi un effet mécanique prononcé : durcissement, retrait et fissuration</a:t>
            </a:r>
          </a:p>
          <a:p>
            <a:endParaRPr lang="fr-FR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Gradient des propriétés mécanique </a:t>
            </a:r>
            <a:r>
              <a:rPr lang="fr-FR" dirty="0" smtClean="0">
                <a:sym typeface="Wingdings" panose="05000000000000000000" pitchFamily="2" charset="2"/>
              </a:rPr>
              <a:t>  </a:t>
            </a:r>
            <a:r>
              <a:rPr kumimoji="0" lang="fr-FR" altLang="en-US" b="0" i="0" u="none" strike="noStrike" cap="none" normalizeH="0" baseline="0" dirty="0" smtClean="0">
                <a:ln>
                  <a:noFill/>
                </a:ln>
                <a:effectLst/>
                <a:latin typeface="inherit"/>
              </a:rPr>
              <a:t>En conséquence, sous chargement uniforme, le champ de contraintes à l'intérieur du matériau n'est pas uniforme, contrairement aux matériaux isotropes homogènes. Résultat d'inclusions raides dans les concentrations de contraintes </a:t>
            </a:r>
            <a:r>
              <a:rPr lang="fr-FR" altLang="en-US" dirty="0" smtClean="0">
                <a:latin typeface="inherit"/>
              </a:rPr>
              <a:t>locales  </a:t>
            </a:r>
            <a:r>
              <a:rPr lang="fr-FR" altLang="en-US" dirty="0" smtClean="0">
                <a:latin typeface="inherit"/>
                <a:sym typeface="Wingdings" panose="05000000000000000000" pitchFamily="2" charset="2"/>
              </a:rPr>
              <a:t>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Localisé les zones ne sont pas négligeables par rapport à l'échantillon taille et sont suffisamment grands pour causer un stress important redistribution dans les structures et libération d'énergie associée contribuant à un effet de taille</a:t>
            </a:r>
            <a:endParaRPr lang="fr-FR" altLang="en-US" dirty="0" smtClean="0">
              <a:latin typeface="inheri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54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Localement, la rupture est caractérisée par la séparation irréversible d’un milieu continu (Ω) en deux parties distinctes. </a:t>
            </a:r>
          </a:p>
          <a:p>
            <a:r>
              <a:rPr lang="fr-FR" dirty="0" smtClean="0"/>
              <a:t>La forme de la discontinuité du champ de déplacement à travers cette surface définit alors le mode de rupture (FIG. 1.2) : Mode I −→ ouverture (ou </a:t>
            </a:r>
            <a:r>
              <a:rPr lang="fr-FR" dirty="0" err="1" smtClean="0"/>
              <a:t>refermeture</a:t>
            </a:r>
            <a:r>
              <a:rPr lang="fr-FR" dirty="0" smtClean="0"/>
              <a:t>) Mode II −→ glissement plan Mode III −→ glissement anti-plan</a:t>
            </a:r>
          </a:p>
          <a:p>
            <a:r>
              <a:rPr lang="fr-FR" dirty="0" smtClean="0"/>
              <a:t>Le cas réel est une superposition de ces modes et on parle alors de mode mixte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69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39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modèle de comportement surfacique relie le vecteur contrainte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d’adhésion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 saut de déplacement [u] 2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un tenseur d’élasticité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surfacique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endommageable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K() 2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RNdNd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consiste à « exploser »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maillage éléments finis, soit à la décohésion des interfaces de ses éléments, et à relier chacun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éléments finis par une loi surfacique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endommageable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dite « cohésive ».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A4F53-4384-424D-B642-B554BC4C693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44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8FA06-573E-4AF5-8218-3F008BCD114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25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" y="158381"/>
            <a:ext cx="1382363" cy="12519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658813" y="1694329"/>
            <a:ext cx="11533187" cy="4566771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white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041" y="2535866"/>
            <a:ext cx="5378507" cy="12519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4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=""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688044" y="3971433"/>
            <a:ext cx="5386917" cy="6397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2100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63" y="560840"/>
            <a:ext cx="1515600" cy="10034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" y="6413018"/>
            <a:ext cx="891477" cy="26701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81397C53-F3CC-4434-AB5E-85DB4BF2A1B0}"/>
              </a:ext>
            </a:extLst>
          </p:cNvPr>
          <p:cNvSpPr txBox="1"/>
          <p:nvPr userDrawn="1"/>
        </p:nvSpPr>
        <p:spPr>
          <a:xfrm rot="16200000">
            <a:off x="-591564" y="5565360"/>
            <a:ext cx="177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IRSN/FRM-296 </a:t>
            </a:r>
            <a:r>
              <a:rPr lang="fr-FR" sz="8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ind</a:t>
            </a: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. 07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80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2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63640" y="1700216"/>
            <a:ext cx="10333037" cy="435768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36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xmlns="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63640" y="1700216"/>
            <a:ext cx="10333037" cy="435768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840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645" y="1524481"/>
            <a:ext cx="498857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6057" y="1524481"/>
            <a:ext cx="5000625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xmlns="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63640" y="2190755"/>
            <a:ext cx="4999037" cy="38671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xmlns="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7640" y="2190755"/>
            <a:ext cx="4999037" cy="38671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5427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xmlns="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7656637" y="1883041"/>
            <a:ext cx="2000251" cy="999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eaLnBrk="0" fontAlgn="base" hangingPunct="0"/>
            <a:endParaRPr lang="fr-FR" sz="1467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xmlns="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xmlns="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xmlns="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01851" y="1900759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xmlns="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546867" y="4126560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xmlns="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01851" y="4126560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xmlns="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546867" y="1900759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634929" y="3115134"/>
            <a:ext cx="4824731" cy="85628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8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4292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89567" y="1490135"/>
            <a:ext cx="2451100" cy="1750484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None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9567" y="4259007"/>
            <a:ext cx="2451100" cy="1750484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None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0696" y="4259007"/>
            <a:ext cx="2387037" cy="175048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None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696" y="1486158"/>
            <a:ext cx="2387037" cy="175048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None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3658252" y="1529102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9009800" y="1518020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9009800" y="4333264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3658252" y="4399765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xmlns="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xmlns="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59462" y="3541297"/>
            <a:ext cx="4757583" cy="400435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xmlns="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50229" y="1403959"/>
            <a:ext cx="192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67" b="0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xmlns="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07729" y="1403959"/>
            <a:ext cx="192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67" b="0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xmlns="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950229" y="4137900"/>
            <a:ext cx="192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67" b="0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xmlns="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07729" y="4137900"/>
            <a:ext cx="192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67" b="0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9969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xmlns="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xmlns="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xmlns="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6663" y="1380228"/>
            <a:ext cx="2147888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67" b="1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xmlns="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82884" y="2320506"/>
            <a:ext cx="2628000" cy="1108495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467" b="0">
                <a:solidFill>
                  <a:schemeClr val="accent3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xmlns="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95467" y="1380228"/>
            <a:ext cx="2147888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67" b="1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xmlns="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0263" y="2320506"/>
            <a:ext cx="2628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467" b="0">
                <a:solidFill>
                  <a:schemeClr val="accent3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xmlns="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36663" y="4009128"/>
            <a:ext cx="2147888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67" b="1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xmlns="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59" y="4949406"/>
            <a:ext cx="2628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467" b="0">
                <a:solidFill>
                  <a:schemeClr val="accent3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xmlns="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595467" y="4009128"/>
            <a:ext cx="2147888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67" b="1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xmlns="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70263" y="4949406"/>
            <a:ext cx="2628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467" b="0">
                <a:solidFill>
                  <a:schemeClr val="accent3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xmlns="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096669" y="2659753"/>
            <a:ext cx="2147888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67" b="1">
                <a:solidFill>
                  <a:schemeClr val="bg1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xmlns="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71465" y="3600031"/>
            <a:ext cx="2628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467" b="0">
                <a:solidFill>
                  <a:schemeClr val="accent3"/>
                </a:solidFill>
              </a:defRPr>
            </a:lvl1pPr>
            <a:lvl2pPr marL="180954" indent="0">
              <a:buNone/>
              <a:defRPr>
                <a:solidFill>
                  <a:schemeClr val="bg1"/>
                </a:solidFill>
              </a:defRPr>
            </a:lvl2pPr>
            <a:lvl3pPr marL="358730" indent="0">
              <a:buNone/>
              <a:defRPr>
                <a:solidFill>
                  <a:schemeClr val="bg1"/>
                </a:solidFill>
              </a:defRPr>
            </a:lvl3pPr>
            <a:lvl4pPr marL="539681" indent="0">
              <a:buNone/>
              <a:defRPr>
                <a:solidFill>
                  <a:schemeClr val="bg1"/>
                </a:solidFill>
              </a:defRPr>
            </a:lvl4pPr>
            <a:lvl5pPr marL="71746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229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xmlns="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09543" y="1700216"/>
            <a:ext cx="4987132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>
                <a:latin typeface="Trebuchet MS"/>
                <a:cs typeface="Trebuchet MS"/>
              </a:defRPr>
            </a:lvl2pPr>
            <a:lvl3pPr>
              <a:defRPr sz="1467">
                <a:latin typeface="Trebuchet MS"/>
                <a:cs typeface="Trebuchet MS"/>
              </a:defRPr>
            </a:lvl3pPr>
            <a:lvl4pPr>
              <a:defRPr sz="1467">
                <a:latin typeface="Trebuchet MS"/>
                <a:cs typeface="Trebuchet MS"/>
              </a:defRPr>
            </a:lvl4pPr>
            <a:lvl5pPr>
              <a:defRPr sz="1467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3641" y="1700216"/>
            <a:ext cx="5208587" cy="43576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6066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xmlns="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84487" y="1700216"/>
            <a:ext cx="4912188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>
                <a:latin typeface="Trebuchet MS"/>
                <a:cs typeface="Trebuchet MS"/>
              </a:defRPr>
            </a:lvl2pPr>
            <a:lvl3pPr>
              <a:defRPr sz="1467">
                <a:latin typeface="Trebuchet MS"/>
                <a:cs typeface="Trebuchet MS"/>
              </a:defRPr>
            </a:lvl3pPr>
            <a:lvl4pPr>
              <a:defRPr sz="1467">
                <a:latin typeface="Trebuchet MS"/>
                <a:cs typeface="Trebuchet MS"/>
              </a:defRPr>
            </a:lvl4pPr>
            <a:lvl5pPr>
              <a:defRPr sz="1467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5312" y="1700219"/>
            <a:ext cx="548335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9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xmlns="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3645" y="2324100"/>
            <a:ext cx="5037137" cy="37338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638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xmlns="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84487" y="1700216"/>
            <a:ext cx="4912188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>
                <a:latin typeface="Trebuchet MS"/>
                <a:cs typeface="Trebuchet MS"/>
              </a:defRPr>
            </a:lvl2pPr>
            <a:lvl3pPr>
              <a:defRPr sz="1467">
                <a:latin typeface="Trebuchet MS"/>
                <a:cs typeface="Trebuchet MS"/>
              </a:defRPr>
            </a:lvl3pPr>
            <a:lvl4pPr>
              <a:defRPr sz="1467">
                <a:latin typeface="Trebuchet MS"/>
                <a:cs typeface="Trebuchet MS"/>
              </a:defRPr>
            </a:lvl4pPr>
            <a:lvl5pPr>
              <a:defRPr sz="1467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5312" y="1700219"/>
            <a:ext cx="548335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9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xmlns="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3645" y="2324100"/>
            <a:ext cx="5037137" cy="3733800"/>
          </a:xfrm>
        </p:spPr>
        <p:txBody>
          <a:bodyPr/>
          <a:lstStyle>
            <a:lvl1pPr>
              <a:buClr>
                <a:schemeClr val="accent6"/>
              </a:buCl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723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xmlns="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84487" y="1700216"/>
            <a:ext cx="4912188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>
                <a:latin typeface="Trebuchet MS"/>
                <a:cs typeface="Trebuchet MS"/>
              </a:defRPr>
            </a:lvl2pPr>
            <a:lvl3pPr>
              <a:defRPr sz="1467">
                <a:latin typeface="Trebuchet MS"/>
                <a:cs typeface="Trebuchet MS"/>
              </a:defRPr>
            </a:lvl3pPr>
            <a:lvl4pPr>
              <a:defRPr sz="1467">
                <a:latin typeface="Trebuchet MS"/>
                <a:cs typeface="Trebuchet MS"/>
              </a:defRPr>
            </a:lvl4pPr>
            <a:lvl5pPr>
              <a:defRPr sz="1467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5312" y="1700219"/>
            <a:ext cx="548335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9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xmlns="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3645" y="2324100"/>
            <a:ext cx="5037137" cy="3733800"/>
          </a:xfrm>
        </p:spPr>
        <p:txBody>
          <a:bodyPr/>
          <a:lstStyle>
            <a:lvl1pPr>
              <a:buClr>
                <a:schemeClr val="accent5"/>
              </a:buCl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61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658813" y="1604989"/>
            <a:ext cx="11533187" cy="4635691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white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5" y="377960"/>
            <a:ext cx="1515600" cy="1003461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=""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041" y="2535866"/>
            <a:ext cx="5378507" cy="12519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4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=""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688044" y="3971433"/>
            <a:ext cx="5386917" cy="6397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2100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" y="6413018"/>
            <a:ext cx="891477" cy="2670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84288C11-4D8D-4B2A-9089-E89D568DF032}"/>
              </a:ext>
            </a:extLst>
          </p:cNvPr>
          <p:cNvSpPr txBox="1"/>
          <p:nvPr userDrawn="1"/>
        </p:nvSpPr>
        <p:spPr>
          <a:xfrm rot="16200000">
            <a:off x="-591564" y="5626914"/>
            <a:ext cx="1774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IRSN/FRM-296 </a:t>
            </a:r>
            <a:r>
              <a:rPr lang="fr-FR" sz="8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ind</a:t>
            </a: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200133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xmlns="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84487" y="1700216"/>
            <a:ext cx="4912188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>
                <a:latin typeface="Trebuchet MS"/>
                <a:cs typeface="Trebuchet MS"/>
              </a:defRPr>
            </a:lvl2pPr>
            <a:lvl3pPr>
              <a:defRPr sz="1467">
                <a:latin typeface="Trebuchet MS"/>
                <a:cs typeface="Trebuchet MS"/>
              </a:defRPr>
            </a:lvl3pPr>
            <a:lvl4pPr>
              <a:defRPr sz="1467">
                <a:latin typeface="Trebuchet MS"/>
                <a:cs typeface="Trebuchet MS"/>
              </a:defRPr>
            </a:lvl4pPr>
            <a:lvl5pPr>
              <a:defRPr sz="1467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5312" y="1700219"/>
            <a:ext cx="548335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9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xmlns="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3645" y="2324100"/>
            <a:ext cx="5037137" cy="3733800"/>
          </a:xfrm>
        </p:spPr>
        <p:txBody>
          <a:bodyPr/>
          <a:lstStyle>
            <a:lvl1pPr>
              <a:buClr>
                <a:schemeClr val="accent4"/>
              </a:buCl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888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xmlns="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xmlns="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61515" y="2995347"/>
            <a:ext cx="2484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xmlns="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64596" y="2995347"/>
            <a:ext cx="2484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xmlns="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867679" y="2995347"/>
            <a:ext cx="2484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xmlns="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61515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xmlns="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4596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xmlns="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679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092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xmlns="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xmlns="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61515" y="2995347"/>
            <a:ext cx="2484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64596" y="2995347"/>
            <a:ext cx="2484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867679" y="2995347"/>
            <a:ext cx="2484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xmlns="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61515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xmlns="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4596" y="1700213"/>
            <a:ext cx="2484000" cy="10584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xmlns="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679" y="1700213"/>
            <a:ext cx="2484000" cy="10584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760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xmlns="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xmlns="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61515" y="2995347"/>
            <a:ext cx="2484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64596" y="2995347"/>
            <a:ext cx="2484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867679" y="2995347"/>
            <a:ext cx="2484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xmlns="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61515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xmlns="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4596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xmlns="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679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1846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xmlns="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xmlns="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61515" y="2995347"/>
            <a:ext cx="2484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64596" y="2995347"/>
            <a:ext cx="2484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867679" y="2995347"/>
            <a:ext cx="2484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xmlns="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61515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xmlns="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4596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xmlns="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679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66615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xmlns="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xmlns="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61515" y="2995347"/>
            <a:ext cx="2484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864596" y="2995347"/>
            <a:ext cx="2484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867679" y="2995347"/>
            <a:ext cx="2484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xmlns="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861515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xmlns="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4596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xmlns="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679" y="1700213"/>
            <a:ext cx="2484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67397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2350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xmlns="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35075" y="3259508"/>
            <a:ext cx="252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xmlns="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4591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xmlns="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94107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xmlns="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1058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xmlns="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766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5075" y="1700218"/>
            <a:ext cx="102616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6122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xmlns="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35075" y="3259508"/>
            <a:ext cx="252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xmlns="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4591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xmlns="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94107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xmlns="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5075" y="1700218"/>
            <a:ext cx="102616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2350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1058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766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149978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xmlns="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xmlns="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xmlns="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35075" y="3259508"/>
            <a:ext cx="252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xmlns="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4591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xmlns="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94107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xmlns="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5075" y="1700220"/>
            <a:ext cx="102616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2350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xmlns="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1058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xmlns="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766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4019070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xmlns="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35075" y="3259508"/>
            <a:ext cx="252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xmlns="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4591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xmlns="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94107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5075" y="1700220"/>
            <a:ext cx="102616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2350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1058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xmlns="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766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40583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694329"/>
            <a:ext cx="11533187" cy="456677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" y="158381"/>
            <a:ext cx="1382363" cy="1251915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=""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041" y="2535866"/>
            <a:ext cx="5378507" cy="12519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4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=""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688044" y="3971433"/>
            <a:ext cx="5386917" cy="6397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2100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" y="6413018"/>
            <a:ext cx="891477" cy="2670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63" y="560840"/>
            <a:ext cx="1515600" cy="10034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978562FB-DB35-42C6-8B67-1DD0734A6592}"/>
              </a:ext>
            </a:extLst>
          </p:cNvPr>
          <p:cNvSpPr txBox="1"/>
          <p:nvPr userDrawn="1"/>
        </p:nvSpPr>
        <p:spPr>
          <a:xfrm rot="16200000">
            <a:off x="-591564" y="5565360"/>
            <a:ext cx="177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IRSN/FRM-296 </a:t>
            </a:r>
            <a:r>
              <a:rPr lang="fr-FR" sz="8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ind</a:t>
            </a: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. 07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80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1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xmlns="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35075" y="3259508"/>
            <a:ext cx="252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xmlns="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4591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xmlns="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94107" y="3259508"/>
            <a:ext cx="2502568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5075" y="1700220"/>
            <a:ext cx="102616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2350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1058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xmlns="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76675" y="4333259"/>
            <a:ext cx="252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Trebuchet MS"/>
                <a:cs typeface="Trebuchet MS"/>
              </a:defRPr>
            </a:lvl2pPr>
            <a:lvl3pPr>
              <a:defRPr sz="1600">
                <a:latin typeface="Trebuchet MS"/>
                <a:cs typeface="Trebuchet MS"/>
              </a:defRPr>
            </a:lvl3pPr>
            <a:lvl4pPr>
              <a:defRPr sz="1600">
                <a:latin typeface="Trebuchet MS"/>
                <a:cs typeface="Trebuchet MS"/>
              </a:defRPr>
            </a:lvl4pPr>
            <a:lvl5pPr>
              <a:defRPr sz="16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147638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604433"/>
            <a:ext cx="11533187" cy="46566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5" y="377960"/>
            <a:ext cx="1515600" cy="1003461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xmlns="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041" y="2535866"/>
            <a:ext cx="5378507" cy="12519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4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xmlns="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688044" y="3971433"/>
            <a:ext cx="5386917" cy="6397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2100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" y="6413018"/>
            <a:ext cx="891477" cy="2670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60C650B-FB89-426D-B685-7839561D9804}"/>
              </a:ext>
            </a:extLst>
          </p:cNvPr>
          <p:cNvSpPr txBox="1"/>
          <p:nvPr userDrawn="1"/>
        </p:nvSpPr>
        <p:spPr>
          <a:xfrm rot="16200000">
            <a:off x="-591564" y="5626914"/>
            <a:ext cx="1774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8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fr-FR" sz="8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07</a:t>
            </a:r>
            <a:endParaRPr lang="fr-FR" sz="8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2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00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6016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815549"/>
            <a:ext cx="10972800" cy="4310615"/>
          </a:xfrm>
        </p:spPr>
        <p:txBody>
          <a:bodyPr lIns="90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21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604433"/>
            <a:ext cx="11533187" cy="46566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5" y="377960"/>
            <a:ext cx="1515600" cy="1003461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=""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041" y="2535866"/>
            <a:ext cx="5378507" cy="12519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4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=""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688044" y="3971433"/>
            <a:ext cx="5386917" cy="6397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2100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2" y="6413018"/>
            <a:ext cx="891477" cy="26701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760C650B-FB89-426D-B685-7839561D9804}"/>
              </a:ext>
            </a:extLst>
          </p:cNvPr>
          <p:cNvSpPr txBox="1"/>
          <p:nvPr userDrawn="1"/>
        </p:nvSpPr>
        <p:spPr>
          <a:xfrm rot="16200000">
            <a:off x="-591564" y="5626914"/>
            <a:ext cx="1774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IRSN/FRM-296 </a:t>
            </a:r>
            <a:r>
              <a:rPr lang="fr-FR" sz="8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ind</a:t>
            </a:r>
            <a:r>
              <a:rPr lang="fr-FR" sz="8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244405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68" y="450699"/>
            <a:ext cx="10333037" cy="57594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07256" y="2205567"/>
            <a:ext cx="232833" cy="497416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=""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=""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374232" y="6492876"/>
            <a:ext cx="8122445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charset="0"/>
              </a:rPr>
              <a:t>Pied de page à modifier globalement dans "Insertion" / "En-tête/Pied" - Mois 20XX</a:t>
            </a:r>
            <a:endParaRPr lang="fr-FR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97735" y="6492876"/>
            <a:ext cx="694269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CCC249-5D5B-4515-B0B4-8C29B88314F6}" type="slidenum">
              <a:rPr lang="fr-FR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=""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63640" y="2457449"/>
            <a:ext cx="10333037" cy="36004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4167" y="1700219"/>
            <a:ext cx="10332508" cy="528000"/>
          </a:xfrm>
          <a:prstGeom prst="rect">
            <a:avLst/>
          </a:prstGeom>
          <a:noFill/>
        </p:spPr>
        <p:txBody>
          <a:bodyPr lIns="72000" tIns="72000" anchor="t">
            <a:noAutofit/>
          </a:bodyPr>
          <a:lstStyle>
            <a:lvl1pPr marL="243411" indent="-243411">
              <a:buClrTx/>
              <a:buSzPct val="130000"/>
              <a:buFont typeface="Segoe UI Symbol" panose="020B0502040204020203" pitchFamily="34" charset="0"/>
              <a:buChar char="["/>
              <a:defRPr sz="1900" b="1" cap="all" baseline="0">
                <a:solidFill>
                  <a:schemeClr val="accent3"/>
                </a:solidFill>
              </a:defRPr>
            </a:lvl1pPr>
            <a:lvl2pPr marL="180954" indent="0">
              <a:buFont typeface="Arial" panose="020B0604020202020204" pitchFamily="34" charset="0"/>
              <a:buNone/>
              <a:defRPr/>
            </a:lvl2pPr>
            <a:lvl3pPr marL="358734" indent="0">
              <a:buNone/>
              <a:defRPr/>
            </a:lvl3pPr>
            <a:lvl4pPr marL="539684" indent="0">
              <a:buNone/>
              <a:defRPr/>
            </a:lvl4pPr>
            <a:lvl5pPr marL="717461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81945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5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3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07256" y="2205567"/>
            <a:ext cx="232833" cy="497416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xmlns="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xmlns="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63640" y="2457449"/>
            <a:ext cx="10333037" cy="36004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4167" y="1700219"/>
            <a:ext cx="10332508" cy="528000"/>
          </a:xfrm>
          <a:noFill/>
        </p:spPr>
        <p:txBody>
          <a:bodyPr lIns="72000" tIns="72000" anchor="t">
            <a:noAutofit/>
          </a:bodyPr>
          <a:lstStyle>
            <a:lvl1pPr marL="243411" indent="-243411">
              <a:buClrTx/>
              <a:buSzPct val="130000"/>
              <a:buFont typeface="Segoe UI Symbol" panose="020B0502040204020203" pitchFamily="34" charset="0"/>
              <a:buChar char="["/>
              <a:defRPr sz="1900" b="1" cap="all" baseline="0">
                <a:solidFill>
                  <a:schemeClr val="accent3"/>
                </a:solidFill>
              </a:defRPr>
            </a:lvl1pPr>
            <a:lvl2pPr marL="180954" indent="0">
              <a:buFont typeface="Arial" panose="020B0604020202020204" pitchFamily="34" charset="0"/>
              <a:buNone/>
              <a:defRPr/>
            </a:lvl2pPr>
            <a:lvl3pPr marL="358734" indent="0">
              <a:buNone/>
              <a:defRPr/>
            </a:lvl3pPr>
            <a:lvl4pPr marL="539684" indent="0">
              <a:buNone/>
              <a:defRPr/>
            </a:lvl4pPr>
            <a:lvl5pPr marL="717461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66075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465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61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14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28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4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57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176193" indent="-176193" algn="l" rtl="0" eaLnBrk="0" fontAlgn="base" hangingPunct="0">
        <a:lnSpc>
          <a:spcPts val="24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21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19049" indent="-17619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600" b="0" i="0">
          <a:solidFill>
            <a:schemeClr val="tx1"/>
          </a:solidFill>
          <a:latin typeface="Calibri" panose="020F0502020204030204" pitchFamily="34" charset="0"/>
        </a:defRPr>
      </a:lvl2pPr>
      <a:lvl3pPr marL="1065080" indent="-166668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600" b="0" i="0">
          <a:solidFill>
            <a:schemeClr val="tx1"/>
          </a:solidFill>
          <a:latin typeface="Calibri" panose="020F0502020204030204" pitchFamily="34" charset="0"/>
        </a:defRPr>
      </a:lvl3pPr>
      <a:lvl4pPr marL="1473018" indent="-22857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–"/>
        <a:defRPr sz="1600" b="0" i="0">
          <a:solidFill>
            <a:schemeClr val="tx1"/>
          </a:solidFill>
          <a:latin typeface="Calibri" panose="020F0502020204030204" pitchFamily="34" charset="0"/>
        </a:defRPr>
      </a:lvl4pPr>
      <a:lvl5pPr marL="1880954" indent="-22857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»"/>
        <a:defRPr sz="1600" b="0" i="0">
          <a:solidFill>
            <a:schemeClr val="tx1"/>
          </a:solidFill>
          <a:latin typeface="Calibri" panose="020F0502020204030204" pitchFamily="34" charset="0"/>
        </a:defRPr>
      </a:lvl5pPr>
      <a:lvl6pPr marL="2338098" indent="-228573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795239" indent="-228573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52381" indent="-228573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09526" indent="-228573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311">
          <p15:clr>
            <a:srgbClr val="F26B43"/>
          </p15:clr>
        </p15:guide>
        <p15:guide id="3" pos="5414">
          <p15:clr>
            <a:srgbClr val="F26B43"/>
          </p15:clr>
        </p15:guide>
        <p15:guide id="4" orient="horz" pos="2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xmlns="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3488" y="6499225"/>
            <a:ext cx="10958512" cy="360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7668" y="450699"/>
            <a:ext cx="10333037" cy="57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3640" y="1700216"/>
            <a:ext cx="1033303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74232" y="6492876"/>
            <a:ext cx="812244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</a:rPr>
              <a:t>Pied de page à modifier globalement dans "Insertion" / "En-tête/Pied" - Mois 20XX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7735" y="6492876"/>
            <a:ext cx="694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CCC249-5D5B-4515-B0B4-8C29B88314F6}" type="slidenum">
              <a:rPr lang="fr-FR" smtClean="0">
                <a:solidFill>
                  <a:prstClr val="white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80976" y="6533247"/>
            <a:ext cx="885827" cy="2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5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143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286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573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176193" indent="-176193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867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58734" indent="-17778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867" b="0" i="0">
          <a:solidFill>
            <a:schemeClr val="tx1"/>
          </a:solidFill>
          <a:latin typeface="Calibri" panose="020F0502020204030204" pitchFamily="34" charset="0"/>
        </a:defRPr>
      </a:lvl2pPr>
      <a:lvl3pPr marL="539684" indent="-180954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867" b="0" i="0">
          <a:solidFill>
            <a:schemeClr val="tx1"/>
          </a:solidFill>
          <a:latin typeface="Calibri" panose="020F0502020204030204" pitchFamily="34" charset="0"/>
        </a:defRPr>
      </a:lvl3pPr>
      <a:lvl4pPr marL="717461" indent="-17778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867" b="0" i="0">
          <a:solidFill>
            <a:schemeClr val="tx1"/>
          </a:solidFill>
          <a:latin typeface="Calibri" panose="020F0502020204030204" pitchFamily="34" charset="0"/>
        </a:defRPr>
      </a:lvl4pPr>
      <a:lvl5pPr marL="898414" indent="-180954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867" b="0" i="0">
          <a:solidFill>
            <a:schemeClr val="tx1"/>
          </a:solidFill>
          <a:latin typeface="Calibri" panose="020F0502020204030204" pitchFamily="34" charset="0"/>
        </a:defRPr>
      </a:lvl5pPr>
      <a:lvl6pPr marL="2338098" indent="-22857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795239" indent="-22857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52381" indent="-22857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09526" indent="-22857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0">
          <p15:clr>
            <a:srgbClr val="F26B43"/>
          </p15:clr>
        </p15:guide>
        <p15:guide id="2" pos="5432">
          <p15:clr>
            <a:srgbClr val="F26B43"/>
          </p15:clr>
        </p15:guide>
        <p15:guide id="3" orient="horz" pos="803">
          <p15:clr>
            <a:srgbClr val="F26B43"/>
          </p15:clr>
        </p15:guide>
        <p15:guide id="4" orient="horz" pos="2862">
          <p15:clr>
            <a:srgbClr val="F26B43"/>
          </p15:clr>
        </p15:guide>
        <p15:guide id="5" pos="584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pos="29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Sirine-Al-Dandachli" TargetMode="External"/><Relationship Id="rId2" Type="http://schemas.openxmlformats.org/officeDocument/2006/relationships/hyperlink" Target="https://www.linkedin.com/in/sirine-al-dandachli-53a851189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0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17" Type="http://schemas.openxmlformats.org/officeDocument/2006/relationships/image" Target="../media/image127.png"/><Relationship Id="rId2" Type="http://schemas.openxmlformats.org/officeDocument/2006/relationships/image" Target="../media/image124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125.pn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15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6993" y="2246045"/>
            <a:ext cx="10832328" cy="1479359"/>
          </a:xfrm>
        </p:spPr>
        <p:txBody>
          <a:bodyPr/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Modèles de Zones Cohésives de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fissuration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mode mixte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pâte de ciment et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l'interface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pâte de ciment/granulat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flexion 3 points</a:t>
            </a:r>
            <a:endParaRPr lang="fr-FR" sz="2667" dirty="0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42" y="348847"/>
            <a:ext cx="922893" cy="92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9"/>
          <a:stretch>
            <a:fillRect/>
          </a:stretch>
        </p:blipFill>
        <p:spPr bwMode="auto">
          <a:xfrm>
            <a:off x="4472467" y="292260"/>
            <a:ext cx="1042651" cy="103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558" r="7501" b="8089"/>
          <a:stretch/>
        </p:blipFill>
        <p:spPr bwMode="auto">
          <a:xfrm>
            <a:off x="3102858" y="348847"/>
            <a:ext cx="1041975" cy="92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7" y="367786"/>
            <a:ext cx="1393120" cy="88501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42C650F2-1B38-43BF-9FA2-70EDDDE005B3}"/>
              </a:ext>
            </a:extLst>
          </p:cNvPr>
          <p:cNvSpPr txBox="1">
            <a:spLocks/>
          </p:cNvSpPr>
          <p:nvPr/>
        </p:nvSpPr>
        <p:spPr>
          <a:xfrm>
            <a:off x="4634190" y="4206558"/>
            <a:ext cx="3457000" cy="18375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fr-FR" sz="20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Encadrants :</a:t>
            </a:r>
            <a:endParaRPr lang="fr-FR" sz="20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6E84FF25-EC53-B544-91E4-0134B8B1B4A4}"/>
              </a:ext>
            </a:extLst>
          </p:cNvPr>
          <p:cNvSpPr txBox="1">
            <a:spLocks/>
          </p:cNvSpPr>
          <p:nvPr/>
        </p:nvSpPr>
        <p:spPr>
          <a:xfrm>
            <a:off x="6278205" y="4487326"/>
            <a:ext cx="4526894" cy="15986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Frédéric </a:t>
            </a:r>
            <a:r>
              <a:rPr lang="fr-FR" sz="2000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Perales</a:t>
            </a:r>
            <a:endParaRPr lang="fr-FR" sz="20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Yann </a:t>
            </a:r>
            <a:r>
              <a:rPr lang="fr-FR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Monerie</a:t>
            </a:r>
          </a:p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Frédéric </a:t>
            </a:r>
            <a:r>
              <a:rPr lang="fr-FR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</a:t>
            </a:r>
          </a:p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Céline </a:t>
            </a:r>
            <a:r>
              <a:rPr lang="fr-FR" sz="2000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Pelissou</a:t>
            </a:r>
            <a:endParaRPr lang="fr-FR" sz="20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Moulay </a:t>
            </a:r>
            <a:r>
              <a:rPr lang="fr-FR" sz="2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Saïd El </a:t>
            </a:r>
            <a:r>
              <a:rPr lang="fr-FR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Youssoufi</a:t>
            </a:r>
            <a:endParaRPr lang="fr-FR" sz="20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4546" y="3725404"/>
            <a:ext cx="383756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fr-FR" sz="2667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Sirine </a:t>
            </a:r>
            <a:r>
              <a:rPr lang="fr-FR" sz="2667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fr-FR" sz="2667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Dandachli</a:t>
            </a:r>
            <a:endParaRPr lang="fr-FR" sz="2667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117" y="434199"/>
            <a:ext cx="2527356" cy="7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77" t="875" r="1193" b="292"/>
          <a:stretch/>
        </p:blipFill>
        <p:spPr>
          <a:xfrm>
            <a:off x="1085894" y="145915"/>
            <a:ext cx="9615928" cy="63469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671" r="14950"/>
          <a:stretch/>
        </p:blipFill>
        <p:spPr>
          <a:xfrm>
            <a:off x="4896305" y="4949613"/>
            <a:ext cx="1668835" cy="786328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7" name="Espace réservé du contenu 6"/>
          <p:cNvPicPr>
            <a:picLocks noGrp="1" noChangeAspect="1"/>
          </p:cNvPicPr>
          <p:nvPr>
            <p:ph sz="quarter" idx="12"/>
          </p:nvPr>
        </p:nvPicPr>
        <p:blipFill rotWithShape="1">
          <a:blip r:embed="rId4"/>
          <a:srcRect l="906" t="199" r="13132" b="2175"/>
          <a:stretch/>
        </p:blipFill>
        <p:spPr>
          <a:xfrm>
            <a:off x="6614640" y="4173959"/>
            <a:ext cx="1703177" cy="7756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9833" l="1757" r="86578"/>
                    </a14:imgEffect>
                  </a14:imgLayer>
                </a14:imgProps>
              </a:ext>
            </a:extLst>
          </a:blip>
          <a:srcRect l="3545" t="5159" r="13214" b="2665"/>
          <a:stretch/>
        </p:blipFill>
        <p:spPr>
          <a:xfrm>
            <a:off x="3969426" y="2022344"/>
            <a:ext cx="1754760" cy="81657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-82" t="6369" r="13544" b="1413"/>
          <a:stretch/>
        </p:blipFill>
        <p:spPr>
          <a:xfrm>
            <a:off x="4846806" y="1113120"/>
            <a:ext cx="1767834" cy="816571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cxnSp>
        <p:nvCxnSpPr>
          <p:cNvPr id="4" name="Connecteur droit avec flèche 3"/>
          <p:cNvCxnSpPr/>
          <p:nvPr/>
        </p:nvCxnSpPr>
        <p:spPr>
          <a:xfrm>
            <a:off x="6614640" y="1524000"/>
            <a:ext cx="891060" cy="405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30723" y="2340571"/>
            <a:ext cx="1329447" cy="556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7347106" y="3662429"/>
            <a:ext cx="936091" cy="51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724186" y="3806120"/>
            <a:ext cx="1076478" cy="1120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669" y="181987"/>
            <a:ext cx="10333037" cy="57594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 : Essais de flexion 3 points – Composite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11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667768" y="757930"/>
            <a:ext cx="7317283" cy="5274742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Éprouvette :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(pâte de ciment/granulat) avec </a:t>
            </a:r>
            <a:r>
              <a:rPr lang="fr-FR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oblique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Inclinaison : 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2221" lvl="4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Essais :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Flexion 3 points avec chargement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centré » 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Configurations : </a:t>
            </a:r>
          </a:p>
          <a:p>
            <a:pPr marL="358730" lvl="2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30" lvl="2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Paramètres numériques : </a:t>
            </a:r>
          </a:p>
          <a:p>
            <a:pPr marL="180954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au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566615"/>
                  </p:ext>
                </p:extLst>
              </p:nvPr>
            </p:nvGraphicFramePr>
            <p:xfrm>
              <a:off x="1115501" y="4315056"/>
              <a:ext cx="5463951" cy="19736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1317"/>
                    <a:gridCol w="1821317"/>
                    <a:gridCol w="1821317"/>
                  </a:tblGrid>
                  <a:tr h="4822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accen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Interface</a:t>
                          </a:r>
                          <a:endParaRPr lang="fr-FR" dirty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Normal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Tangentiel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913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fr-FR" sz="1800" baseline="-250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sz="1800" dirty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0,4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[N/m]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6,7</a:t>
                          </a:r>
                          <a:r>
                            <a:rPr lang="fr-FR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8,8</a:t>
                          </a:r>
                          <a:r>
                            <a:rPr lang="fr-FR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au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566615"/>
                  </p:ext>
                </p:extLst>
              </p:nvPr>
            </p:nvGraphicFramePr>
            <p:xfrm>
              <a:off x="1115501" y="4315056"/>
              <a:ext cx="5463951" cy="19736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1317"/>
                    <a:gridCol w="1821317"/>
                    <a:gridCol w="1821317"/>
                  </a:tblGrid>
                  <a:tr h="4822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accen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Interface</a:t>
                          </a:r>
                          <a:endParaRPr lang="fr-FR" dirty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Normal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Tangentiel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913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fr-FR" sz="1800" baseline="-250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sz="1800" dirty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0,4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[N/m]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000" t="-297561" r="-100333" b="-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669" t="-297561" r="-669" b="-609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1726910" y="1280616"/>
            <a:ext cx="4288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90° (mode normal)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30° et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mixte)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7627" y="3242374"/>
            <a:ext cx="4288466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52" y="1231071"/>
            <a:ext cx="2641079" cy="10117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006" y="1108399"/>
            <a:ext cx="2811777" cy="11344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91" y="2405864"/>
            <a:ext cx="2695844" cy="16982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7678" y="2716001"/>
            <a:ext cx="3988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C1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chargement sur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le granulat 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silice </a:t>
            </a:r>
            <a:endParaRPr lang="fr-FR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C2 : chargement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sur la pâte de ciment 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661" y="2338617"/>
            <a:ext cx="2695844" cy="17402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58066" y="4078884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C1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19028" y="410414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C2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/>
          <a:srcRect b="4451"/>
          <a:stretch/>
        </p:blipFill>
        <p:spPr>
          <a:xfrm flipH="1">
            <a:off x="6684263" y="4617122"/>
            <a:ext cx="5507741" cy="136277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78346" y="1552931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</a:rPr>
              <a:t>pdc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985051" y="1528129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</a:rPr>
              <a:t>granulat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9784607" y="155229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</a:rPr>
              <a:t>pdc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0890706" y="152355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</a:rPr>
              <a:t>granulat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8028173" y="3175055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pdc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55633" y="3164950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51477" y="3164950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pdc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20490" y="3208750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03" y="5149076"/>
            <a:ext cx="10584358" cy="1708924"/>
          </a:xfrm>
          <a:prstGeom prst="rect">
            <a:avLst/>
          </a:prstGeom>
        </p:spPr>
      </p:pic>
      <p:sp>
        <p:nvSpPr>
          <p:cNvPr id="44" name="Zone de texte 37"/>
          <p:cNvSpPr txBox="1"/>
          <p:nvPr/>
        </p:nvSpPr>
        <p:spPr>
          <a:xfrm>
            <a:off x="3822649" y="4790332"/>
            <a:ext cx="4281738" cy="20271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90°</a:t>
            </a:r>
            <a:endParaRPr lang="fr-FR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690237" y="-8262"/>
            <a:ext cx="4393720" cy="560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Champs de déplacement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892704" y="583205"/>
            <a:ext cx="4295527" cy="1994108"/>
            <a:chOff x="1089211" y="1013172"/>
            <a:chExt cx="5083357" cy="2336505"/>
          </a:xfrm>
        </p:grpSpPr>
        <p:grpSp>
          <p:nvGrpSpPr>
            <p:cNvPr id="22" name="Groupe 21"/>
            <p:cNvGrpSpPr/>
            <p:nvPr/>
          </p:nvGrpSpPr>
          <p:grpSpPr>
            <a:xfrm>
              <a:off x="1089211" y="1013172"/>
              <a:ext cx="5083357" cy="2336505"/>
              <a:chOff x="1089211" y="1013172"/>
              <a:chExt cx="5083357" cy="2336505"/>
            </a:xfrm>
          </p:grpSpPr>
          <p:sp>
            <p:nvSpPr>
              <p:cNvPr id="9" name="Zone de texte 37"/>
              <p:cNvSpPr txBox="1"/>
              <p:nvPr/>
            </p:nvSpPr>
            <p:spPr>
              <a:xfrm>
                <a:off x="1089211" y="1013172"/>
                <a:ext cx="5067039" cy="23365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rebuchet MS" panose="020B0603020202020204" pitchFamily="34" charset="0"/>
                    <a:cs typeface="Times New Roman" panose="02020603050405020304" pitchFamily="18" charset="0"/>
                  </a:rPr>
                  <a:t>C1- 30°</a:t>
                </a:r>
              </a:p>
            </p:txBody>
          </p:sp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9211" y="1367203"/>
                <a:ext cx="5083357" cy="1982474"/>
              </a:xfrm>
              <a:prstGeom prst="rect">
                <a:avLst/>
              </a:prstGeom>
            </p:spPr>
          </p:pic>
        </p:grpSp>
        <p:sp>
          <p:nvSpPr>
            <p:cNvPr id="19" name="Zone de texte 37"/>
            <p:cNvSpPr txBox="1"/>
            <p:nvPr/>
          </p:nvSpPr>
          <p:spPr>
            <a:xfrm>
              <a:off x="3959390" y="2111267"/>
              <a:ext cx="1206835" cy="3398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granulat</a:t>
              </a:r>
            </a:p>
          </p:txBody>
        </p:sp>
        <p:sp>
          <p:nvSpPr>
            <p:cNvPr id="20" name="Zone de texte 37"/>
            <p:cNvSpPr txBox="1"/>
            <p:nvPr/>
          </p:nvSpPr>
          <p:spPr>
            <a:xfrm>
              <a:off x="1185182" y="2199343"/>
              <a:ext cx="1969220" cy="32057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pdc</a:t>
              </a:r>
              <a:endPara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757671" y="579838"/>
            <a:ext cx="4309316" cy="2010841"/>
            <a:chOff x="6628771" y="1011234"/>
            <a:chExt cx="5067039" cy="2333507"/>
          </a:xfrm>
        </p:grpSpPr>
        <p:grpSp>
          <p:nvGrpSpPr>
            <p:cNvPr id="24" name="Groupe 23"/>
            <p:cNvGrpSpPr/>
            <p:nvPr/>
          </p:nvGrpSpPr>
          <p:grpSpPr>
            <a:xfrm>
              <a:off x="6628771" y="1011234"/>
              <a:ext cx="5067039" cy="2333507"/>
              <a:chOff x="6628771" y="1011234"/>
              <a:chExt cx="5067039" cy="2333507"/>
            </a:xfrm>
          </p:grpSpPr>
          <p:sp>
            <p:nvSpPr>
              <p:cNvPr id="10" name="Zone de texte 37"/>
              <p:cNvSpPr txBox="1"/>
              <p:nvPr/>
            </p:nvSpPr>
            <p:spPr>
              <a:xfrm>
                <a:off x="6628771" y="1011234"/>
                <a:ext cx="5067039" cy="23335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rebuchet MS" panose="020B0603020202020204" pitchFamily="34" charset="0"/>
                    <a:cs typeface="Times New Roman" panose="02020603050405020304" pitchFamily="18" charset="0"/>
                  </a:rPr>
                  <a:t>C1 – 60°</a:t>
                </a:r>
              </a:p>
            </p:txBody>
          </p:sp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4"/>
              <a:srcRect t="1670" b="1379"/>
              <a:stretch/>
            </p:blipFill>
            <p:spPr>
              <a:xfrm>
                <a:off x="6638499" y="1370566"/>
                <a:ext cx="5054400" cy="1974175"/>
              </a:xfrm>
              <a:prstGeom prst="rect">
                <a:avLst/>
              </a:prstGeom>
            </p:spPr>
          </p:pic>
        </p:grpSp>
        <p:sp>
          <p:nvSpPr>
            <p:cNvPr id="26" name="Zone de texte 37"/>
            <p:cNvSpPr txBox="1"/>
            <p:nvPr/>
          </p:nvSpPr>
          <p:spPr>
            <a:xfrm>
              <a:off x="9658197" y="2151666"/>
              <a:ext cx="1084374" cy="31817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granulat</a:t>
              </a:r>
            </a:p>
          </p:txBody>
        </p:sp>
        <p:sp>
          <p:nvSpPr>
            <p:cNvPr id="27" name="Zone de texte 37"/>
            <p:cNvSpPr txBox="1"/>
            <p:nvPr/>
          </p:nvSpPr>
          <p:spPr>
            <a:xfrm>
              <a:off x="7046378" y="2149272"/>
              <a:ext cx="1497382" cy="32057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pdc</a:t>
              </a:r>
              <a:endPara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884939" y="2702071"/>
            <a:ext cx="4311056" cy="2010841"/>
            <a:chOff x="1089212" y="3782728"/>
            <a:chExt cx="5075582" cy="2263685"/>
          </a:xfrm>
        </p:grpSpPr>
        <p:sp>
          <p:nvSpPr>
            <p:cNvPr id="12" name="Zone de texte 37"/>
            <p:cNvSpPr txBox="1"/>
            <p:nvPr/>
          </p:nvSpPr>
          <p:spPr>
            <a:xfrm>
              <a:off x="1089212" y="3782728"/>
              <a:ext cx="5067039" cy="22636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C2- </a:t>
              </a:r>
              <a:r>
                <a:rPr lang="fr-FR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30°</a:t>
              </a: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5"/>
            <a:srcRect t="3689"/>
            <a:stretch/>
          </p:blipFill>
          <p:spPr>
            <a:xfrm>
              <a:off x="1110394" y="4105174"/>
              <a:ext cx="5054400" cy="1941239"/>
            </a:xfrm>
            <a:prstGeom prst="rect">
              <a:avLst/>
            </a:prstGeom>
          </p:spPr>
        </p:pic>
        <p:sp>
          <p:nvSpPr>
            <p:cNvPr id="31" name="Zone de texte 37"/>
            <p:cNvSpPr txBox="1"/>
            <p:nvPr/>
          </p:nvSpPr>
          <p:spPr>
            <a:xfrm>
              <a:off x="3578199" y="4915507"/>
              <a:ext cx="1969220" cy="32057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pdc</a:t>
              </a:r>
              <a:endPara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Zone de texte 37"/>
            <p:cNvSpPr txBox="1"/>
            <p:nvPr/>
          </p:nvSpPr>
          <p:spPr>
            <a:xfrm>
              <a:off x="1349136" y="4969619"/>
              <a:ext cx="1206835" cy="3398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granulat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6765944" y="2702172"/>
            <a:ext cx="4306840" cy="2016353"/>
            <a:chOff x="6625861" y="3583306"/>
            <a:chExt cx="5070639" cy="2254624"/>
          </a:xfrm>
        </p:grpSpPr>
        <p:sp>
          <p:nvSpPr>
            <p:cNvPr id="11" name="Zone de texte 37"/>
            <p:cNvSpPr txBox="1"/>
            <p:nvPr/>
          </p:nvSpPr>
          <p:spPr>
            <a:xfrm>
              <a:off x="6625861" y="3583306"/>
              <a:ext cx="5067039" cy="22535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C2- </a:t>
              </a: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60</a:t>
              </a:r>
              <a:r>
                <a:rPr lang="fr-FR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°</a:t>
              </a: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8500" y="3910404"/>
              <a:ext cx="5058000" cy="1927526"/>
            </a:xfrm>
            <a:prstGeom prst="rect">
              <a:avLst/>
            </a:prstGeom>
          </p:spPr>
        </p:pic>
        <p:sp>
          <p:nvSpPr>
            <p:cNvPr id="37" name="Zone de texte 37"/>
            <p:cNvSpPr txBox="1"/>
            <p:nvPr/>
          </p:nvSpPr>
          <p:spPr>
            <a:xfrm>
              <a:off x="9002989" y="4656662"/>
              <a:ext cx="1969220" cy="32057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pdc</a:t>
              </a:r>
              <a:endPara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37"/>
            <p:cNvSpPr txBox="1"/>
            <p:nvPr/>
          </p:nvSpPr>
          <p:spPr>
            <a:xfrm>
              <a:off x="6773926" y="4710774"/>
              <a:ext cx="1206835" cy="3398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granulat</a:t>
              </a: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649" y="5121690"/>
            <a:ext cx="4281738" cy="1693502"/>
          </a:xfrm>
          <a:prstGeom prst="rect">
            <a:avLst/>
          </a:prstGeom>
        </p:spPr>
      </p:pic>
      <p:sp>
        <p:nvSpPr>
          <p:cNvPr id="45" name="Zone de texte 37"/>
          <p:cNvSpPr txBox="1"/>
          <p:nvPr/>
        </p:nvSpPr>
        <p:spPr>
          <a:xfrm>
            <a:off x="6137038" y="5758262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46" name="Zone de texte 37"/>
          <p:cNvSpPr txBox="1"/>
          <p:nvPr/>
        </p:nvSpPr>
        <p:spPr>
          <a:xfrm>
            <a:off x="3792783" y="5833431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8010570" y="3021230"/>
            <a:ext cx="680614" cy="7678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7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90" t="1798" r="1092" b="1568"/>
          <a:stretch/>
        </p:blipFill>
        <p:spPr>
          <a:xfrm>
            <a:off x="1852683" y="0"/>
            <a:ext cx="8254509" cy="6492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1716" r="13893" b="1"/>
          <a:stretch/>
        </p:blipFill>
        <p:spPr>
          <a:xfrm>
            <a:off x="8214953" y="945854"/>
            <a:ext cx="1709312" cy="76848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3689" r="14988"/>
          <a:stretch/>
        </p:blipFill>
        <p:spPr>
          <a:xfrm>
            <a:off x="8214953" y="1792041"/>
            <a:ext cx="1709312" cy="80763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872" r="12317" b="1379"/>
          <a:stretch/>
        </p:blipFill>
        <p:spPr>
          <a:xfrm>
            <a:off x="90805" y="4397675"/>
            <a:ext cx="1710114" cy="77821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t="-482" r="14781"/>
          <a:stretch/>
        </p:blipFill>
        <p:spPr>
          <a:xfrm>
            <a:off x="90805" y="5253589"/>
            <a:ext cx="1710114" cy="809087"/>
          </a:xfrm>
          <a:prstGeom prst="rect">
            <a:avLst/>
          </a:prstGeom>
          <a:ln w="19050">
            <a:solidFill>
              <a:schemeClr val="accent1"/>
            </a:solidFill>
            <a:prstDash val="dash"/>
          </a:ln>
        </p:spPr>
      </p:pic>
      <p:sp>
        <p:nvSpPr>
          <p:cNvPr id="10" name="Zone de texte 37"/>
          <p:cNvSpPr txBox="1"/>
          <p:nvPr/>
        </p:nvSpPr>
        <p:spPr>
          <a:xfrm>
            <a:off x="8990551" y="1116677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11" name="Zone de texte 37"/>
          <p:cNvSpPr txBox="1"/>
          <p:nvPr/>
        </p:nvSpPr>
        <p:spPr>
          <a:xfrm>
            <a:off x="7836423" y="1149431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 de texte 37"/>
          <p:cNvSpPr txBox="1"/>
          <p:nvPr/>
        </p:nvSpPr>
        <p:spPr>
          <a:xfrm>
            <a:off x="832886" y="4563659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13" name="Zone de texte 37"/>
          <p:cNvSpPr txBox="1"/>
          <p:nvPr/>
        </p:nvSpPr>
        <p:spPr>
          <a:xfrm>
            <a:off x="-321242" y="4597119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 de texte 37"/>
          <p:cNvSpPr txBox="1"/>
          <p:nvPr/>
        </p:nvSpPr>
        <p:spPr>
          <a:xfrm>
            <a:off x="8124218" y="2018320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15" name="Zone de texte 37"/>
          <p:cNvSpPr txBox="1"/>
          <p:nvPr/>
        </p:nvSpPr>
        <p:spPr>
          <a:xfrm>
            <a:off x="8702127" y="2002000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 de texte 37"/>
          <p:cNvSpPr txBox="1"/>
          <p:nvPr/>
        </p:nvSpPr>
        <p:spPr>
          <a:xfrm>
            <a:off x="-67138" y="5475189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17" name="Zone de texte 37"/>
          <p:cNvSpPr txBox="1"/>
          <p:nvPr/>
        </p:nvSpPr>
        <p:spPr>
          <a:xfrm>
            <a:off x="510771" y="5458869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/>
          <a:srcRect l="1697" r="14697"/>
          <a:stretch/>
        </p:blipFill>
        <p:spPr>
          <a:xfrm>
            <a:off x="10268409" y="5253589"/>
            <a:ext cx="1710114" cy="809011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  <p:sp>
        <p:nvSpPr>
          <p:cNvPr id="19" name="Zone de texte 37"/>
          <p:cNvSpPr txBox="1"/>
          <p:nvPr/>
        </p:nvSpPr>
        <p:spPr>
          <a:xfrm>
            <a:off x="11003693" y="5472166"/>
            <a:ext cx="1019797" cy="2900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granulat</a:t>
            </a:r>
          </a:p>
        </p:txBody>
      </p:sp>
      <p:sp>
        <p:nvSpPr>
          <p:cNvPr id="20" name="Zone de texte 37"/>
          <p:cNvSpPr txBox="1"/>
          <p:nvPr/>
        </p:nvSpPr>
        <p:spPr>
          <a:xfrm>
            <a:off x="9849565" y="5504920"/>
            <a:ext cx="1664026" cy="2735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pdc</a:t>
            </a:r>
            <a:endParaRPr lang="fr-FR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1800919" y="4364908"/>
            <a:ext cx="1907481" cy="45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6756400" y="4870198"/>
            <a:ext cx="3497759" cy="79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7600008" y="1360439"/>
            <a:ext cx="590266" cy="366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7895141" y="2125078"/>
            <a:ext cx="319812" cy="197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1953319" y="4517308"/>
            <a:ext cx="1907481" cy="45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4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333" y="71285"/>
            <a:ext cx="10333037" cy="575943"/>
          </a:xfrm>
        </p:spPr>
        <p:txBody>
          <a:bodyPr/>
          <a:lstStyle/>
          <a:p>
            <a:r>
              <a:rPr lang="fr-FR" dirty="0" smtClean="0"/>
              <a:t>Essais expérimentaux : Flexion 3 points « excentré » / </a:t>
            </a:r>
            <a:r>
              <a:rPr lang="fr-FR" dirty="0" err="1"/>
              <a:t>p</a:t>
            </a:r>
            <a:r>
              <a:rPr lang="fr-FR" dirty="0" err="1" smtClean="0"/>
              <a:t>dc</a:t>
            </a:r>
            <a:r>
              <a:rPr lang="fr-FR" dirty="0" smtClean="0"/>
              <a:t> pré-entaillée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14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422191" y="3173262"/>
            <a:ext cx="9516188" cy="3319614"/>
            <a:chOff x="0" y="-171527"/>
            <a:chExt cx="5502275" cy="1870787"/>
          </a:xfrm>
        </p:grpSpPr>
        <p:grpSp>
          <p:nvGrpSpPr>
            <p:cNvPr id="9" name="Groupe 8"/>
            <p:cNvGrpSpPr/>
            <p:nvPr/>
          </p:nvGrpSpPr>
          <p:grpSpPr>
            <a:xfrm>
              <a:off x="14299" y="-171527"/>
              <a:ext cx="5487976" cy="1285134"/>
              <a:chOff x="-941" y="-171554"/>
              <a:chExt cx="5488218" cy="1285344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0" y="0"/>
                <a:ext cx="5487277" cy="1113790"/>
                <a:chOff x="0" y="0"/>
                <a:chExt cx="5487277" cy="1113790"/>
              </a:xfrm>
            </p:grpSpPr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148715" cy="1113790"/>
                </a:xfrm>
                <a:prstGeom prst="rect">
                  <a:avLst/>
                </a:prstGeom>
              </p:spPr>
            </p:pic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8110" y="0"/>
                  <a:ext cx="1158875" cy="1106805"/>
                </a:xfrm>
                <a:prstGeom prst="rect">
                  <a:avLst/>
                </a:prstGeom>
              </p:spPr>
            </p:pic>
            <p:pic>
              <p:nvPicPr>
                <p:cNvPr id="21" name="Image 20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99" t="1799" r="8070" b="614"/>
                <a:stretch/>
              </p:blipFill>
              <p:spPr bwMode="auto">
                <a:xfrm>
                  <a:off x="2736219" y="0"/>
                  <a:ext cx="1315720" cy="11023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2992" y="6981"/>
                  <a:ext cx="1264285" cy="1088390"/>
                </a:xfrm>
                <a:prstGeom prst="rect">
                  <a:avLst/>
                </a:prstGeom>
              </p:spPr>
            </p:pic>
          </p:grpSp>
          <p:sp>
            <p:nvSpPr>
              <p:cNvPr id="15" name="Zone de texte 50"/>
              <p:cNvSpPr txBox="1">
                <a:spLocks noChangeArrowheads="1"/>
              </p:cNvSpPr>
              <p:nvPr/>
            </p:nvSpPr>
            <p:spPr bwMode="auto">
              <a:xfrm>
                <a:off x="-941" y="-164571"/>
                <a:ext cx="1139547" cy="171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dx = 0 mm</a:t>
                </a:r>
                <a:endPara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Zone de texte 57"/>
              <p:cNvSpPr txBox="1">
                <a:spLocks noChangeArrowheads="1"/>
              </p:cNvSpPr>
              <p:nvPr/>
            </p:nvSpPr>
            <p:spPr bwMode="auto">
              <a:xfrm>
                <a:off x="1367030" y="-164571"/>
                <a:ext cx="1159955" cy="16457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dx = 2,5 mm</a:t>
                </a:r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Zone de texte 58"/>
              <p:cNvSpPr txBox="1">
                <a:spLocks noChangeArrowheads="1"/>
              </p:cNvSpPr>
              <p:nvPr/>
            </p:nvSpPr>
            <p:spPr bwMode="auto">
              <a:xfrm>
                <a:off x="4221666" y="-171554"/>
                <a:ext cx="1265611" cy="1790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dx = 7,5 mm</a:t>
                </a:r>
                <a:endPara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Zone de texte 59"/>
              <p:cNvSpPr txBox="1">
                <a:spLocks noChangeArrowheads="1"/>
              </p:cNvSpPr>
              <p:nvPr/>
            </p:nvSpPr>
            <p:spPr bwMode="auto">
              <a:xfrm>
                <a:off x="2734441" y="-171553"/>
                <a:ext cx="1316390" cy="171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dx = 5 mm</a:t>
                </a:r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519" b="-15"/>
            <a:stretch/>
          </p:blipFill>
          <p:spPr bwMode="auto">
            <a:xfrm>
              <a:off x="0" y="1158240"/>
              <a:ext cx="1153795" cy="5378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" t="-938" r="13528" b="1"/>
            <a:stretch/>
          </p:blipFill>
          <p:spPr bwMode="auto">
            <a:xfrm flipH="1">
              <a:off x="1363980" y="1143000"/>
              <a:ext cx="1167130" cy="5530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" t="1582" r="14018" b="3425"/>
            <a:stretch/>
          </p:blipFill>
          <p:spPr bwMode="auto">
            <a:xfrm flipH="1">
              <a:off x="2773680" y="1127760"/>
              <a:ext cx="1268095" cy="571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7" r="14076"/>
            <a:stretch/>
          </p:blipFill>
          <p:spPr bwMode="auto">
            <a:xfrm flipH="1">
              <a:off x="4236720" y="1112520"/>
              <a:ext cx="1240155" cy="5867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191" y="767044"/>
            <a:ext cx="3631028" cy="1809905"/>
          </a:xfrm>
          <a:prstGeom prst="rect">
            <a:avLst/>
          </a:prstGeom>
        </p:spPr>
      </p:pic>
      <p:sp>
        <p:nvSpPr>
          <p:cNvPr id="126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5870145" y="767044"/>
            <a:ext cx="5931920" cy="207343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 de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Excentricité : 0 ; 2,5 ; 5 et 7,5 mm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échantillons par excentricité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007425" y="114566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Eau/Ciment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0,47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 I 52.5 R CE CP2 NF </a:t>
            </a:r>
          </a:p>
        </p:txBody>
      </p:sp>
    </p:spTree>
    <p:extLst>
      <p:ext uri="{BB962C8B-B14F-4D97-AF65-F5344CB8AC3E}">
        <p14:creationId xmlns:p14="http://schemas.microsoft.com/office/powerpoint/2010/main" val="25371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845" y="181912"/>
            <a:ext cx="11199305" cy="575943"/>
          </a:xfrm>
        </p:spPr>
        <p:txBody>
          <a:bodyPr/>
          <a:lstStyle/>
          <a:p>
            <a:r>
              <a:rPr lang="fr-FR" dirty="0" smtClean="0"/>
              <a:t>Essais expérimentaux : </a:t>
            </a:r>
            <a:r>
              <a:rPr lang="fr-FR" dirty="0"/>
              <a:t>Flexion 3 points </a:t>
            </a:r>
            <a:r>
              <a:rPr lang="fr-FR" dirty="0" smtClean="0"/>
              <a:t>« centré » </a:t>
            </a:r>
            <a:r>
              <a:rPr lang="fr-FR" dirty="0"/>
              <a:t>– </a:t>
            </a:r>
            <a:r>
              <a:rPr lang="fr-FR" dirty="0" smtClean="0"/>
              <a:t>composite avec interface oblique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15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277091" y="2879093"/>
            <a:ext cx="9335786" cy="3613783"/>
            <a:chOff x="-60611" y="6177"/>
            <a:chExt cx="6028787" cy="2471680"/>
          </a:xfrm>
        </p:grpSpPr>
        <p:grpSp>
          <p:nvGrpSpPr>
            <p:cNvPr id="25" name="Groupe 24"/>
            <p:cNvGrpSpPr/>
            <p:nvPr/>
          </p:nvGrpSpPr>
          <p:grpSpPr>
            <a:xfrm>
              <a:off x="-60611" y="6177"/>
              <a:ext cx="5872161" cy="1387557"/>
              <a:chOff x="-163390" y="-227930"/>
              <a:chExt cx="5872951" cy="1389194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-163390" y="-227930"/>
                <a:ext cx="5872951" cy="1389194"/>
                <a:chOff x="-163405" y="-244627"/>
                <a:chExt cx="5873506" cy="1322996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>
                  <a:off x="-163405" y="-244627"/>
                  <a:ext cx="5873506" cy="1322996"/>
                  <a:chOff x="-169075" y="-325001"/>
                  <a:chExt cx="6077294" cy="1465053"/>
                </a:xfrm>
              </p:grpSpPr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2864144" y="-313136"/>
                    <a:ext cx="1518742" cy="1453188"/>
                    <a:chOff x="1357009" y="-313189"/>
                    <a:chExt cx="1519373" cy="1453434"/>
                  </a:xfrm>
                </p:grpSpPr>
                <p:sp>
                  <p:nvSpPr>
                    <p:cNvPr id="64" name="Zone de texte 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7009" y="-313189"/>
                      <a:ext cx="1519373" cy="2679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C2 </a:t>
                      </a:r>
                      <a:r>
                        <a:rPr lang="fr-F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Composite 30°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65" name="Image 64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00988" y="16930"/>
                      <a:ext cx="1143000" cy="112331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upe 50"/>
                  <p:cNvGrpSpPr/>
                  <p:nvPr/>
                </p:nvGrpSpPr>
                <p:grpSpPr>
                  <a:xfrm>
                    <a:off x="-169075" y="-323891"/>
                    <a:ext cx="1507886" cy="1454191"/>
                    <a:chOff x="-183036" y="-323891"/>
                    <a:chExt cx="1507886" cy="1454191"/>
                  </a:xfrm>
                </p:grpSpPr>
                <p:sp>
                  <p:nvSpPr>
                    <p:cNvPr id="62" name="Zone de texte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83036" y="-323891"/>
                      <a:ext cx="1507886" cy="2682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C1</a:t>
                      </a:r>
                      <a:r>
                        <a:rPr lang="fr-FR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Composite 30°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63" name="Image 62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920" y="0"/>
                      <a:ext cx="1191260" cy="11303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2" name="Groupe 51"/>
                  <p:cNvGrpSpPr/>
                  <p:nvPr/>
                </p:nvGrpSpPr>
                <p:grpSpPr>
                  <a:xfrm>
                    <a:off x="1282738" y="-325001"/>
                    <a:ext cx="1545672" cy="1458473"/>
                    <a:chOff x="-1737059" y="-369760"/>
                    <a:chExt cx="1630802" cy="1590995"/>
                  </a:xfrm>
                </p:grpSpPr>
                <p:grpSp>
                  <p:nvGrpSpPr>
                    <p:cNvPr id="58" name="Groupe 57"/>
                    <p:cNvGrpSpPr/>
                    <p:nvPr/>
                  </p:nvGrpSpPr>
                  <p:grpSpPr>
                    <a:xfrm>
                      <a:off x="-1522943" y="7115"/>
                      <a:ext cx="1416686" cy="1214120"/>
                      <a:chOff x="-2070415" y="9398"/>
                      <a:chExt cx="1925958" cy="1603779"/>
                    </a:xfrm>
                  </p:grpSpPr>
                  <p:pic>
                    <p:nvPicPr>
                      <p:cNvPr id="60" name="Image 59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070412" y="9398"/>
                        <a:ext cx="1925955" cy="80073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1" name="Image 60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070415" y="812078"/>
                        <a:ext cx="1918356" cy="801099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59" name="Zone de texte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737059" y="-369760"/>
                      <a:ext cx="1610329" cy="2938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C1 </a:t>
                      </a:r>
                      <a:r>
                        <a:rPr lang="fr-F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Composite 60°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3" name="Groupe 52"/>
                  <p:cNvGrpSpPr/>
                  <p:nvPr/>
                </p:nvGrpSpPr>
                <p:grpSpPr>
                  <a:xfrm>
                    <a:off x="4300192" y="-320294"/>
                    <a:ext cx="1608027" cy="1436940"/>
                    <a:chOff x="-111217" y="-314596"/>
                    <a:chExt cx="1501492" cy="1411377"/>
                  </a:xfrm>
                </p:grpSpPr>
                <p:sp>
                  <p:nvSpPr>
                    <p:cNvPr id="54" name="Zone de texte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11217" y="-314596"/>
                      <a:ext cx="1501492" cy="2725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C2 </a:t>
                      </a:r>
                      <a:r>
                        <a:rPr lang="fr-F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Composite 60°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55" name="Groupe 54"/>
                    <p:cNvGrpSpPr/>
                    <p:nvPr/>
                  </p:nvGrpSpPr>
                  <p:grpSpPr>
                    <a:xfrm>
                      <a:off x="111682" y="0"/>
                      <a:ext cx="1123315" cy="1096781"/>
                      <a:chOff x="0" y="0"/>
                      <a:chExt cx="1123315" cy="1096781"/>
                    </a:xfrm>
                  </p:grpSpPr>
                  <p:pic>
                    <p:nvPicPr>
                      <p:cNvPr id="56" name="Image 55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23315" cy="551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7" name="Image 56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6200000" flipV="1">
                        <a:off x="275716" y="261756"/>
                        <a:ext cx="566420" cy="110363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43" name="Triangle isocèle 42"/>
                <p:cNvSpPr/>
                <p:nvPr/>
              </p:nvSpPr>
              <p:spPr>
                <a:xfrm rot="10800000">
                  <a:off x="523512" y="586333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Triangle isocèle 43"/>
                <p:cNvSpPr/>
                <p:nvPr/>
              </p:nvSpPr>
              <p:spPr>
                <a:xfrm rot="10800000">
                  <a:off x="3453190" y="29246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Triangle isocèle 44"/>
                <p:cNvSpPr/>
                <p:nvPr/>
              </p:nvSpPr>
              <p:spPr>
                <a:xfrm rot="10800000">
                  <a:off x="3516010" y="573698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Triangle isocèle 45"/>
                <p:cNvSpPr/>
                <p:nvPr/>
              </p:nvSpPr>
              <p:spPr>
                <a:xfrm rot="10800000">
                  <a:off x="1976374" y="543362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Triangle isocèle 46"/>
                <p:cNvSpPr/>
                <p:nvPr/>
              </p:nvSpPr>
              <p:spPr>
                <a:xfrm rot="10800000">
                  <a:off x="1941473" y="5890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Triangle isocèle 47"/>
                <p:cNvSpPr/>
                <p:nvPr/>
              </p:nvSpPr>
              <p:spPr>
                <a:xfrm rot="10800000">
                  <a:off x="4918603" y="27920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Triangle isocèle 48"/>
                <p:cNvSpPr/>
                <p:nvPr/>
              </p:nvSpPr>
              <p:spPr>
                <a:xfrm rot="10800000">
                  <a:off x="4927988" y="537472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1" name="Triangle isocèle 40"/>
              <p:cNvSpPr/>
              <p:nvPr/>
            </p:nvSpPr>
            <p:spPr>
              <a:xfrm rot="10800000">
                <a:off x="555585" y="0"/>
                <a:ext cx="97462" cy="8190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" r="15669"/>
            <a:stretch/>
          </p:blipFill>
          <p:spPr bwMode="auto">
            <a:xfrm>
              <a:off x="191530" y="1402492"/>
              <a:ext cx="1109980" cy="525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7" name="Groupe 26"/>
            <p:cNvGrpSpPr/>
            <p:nvPr/>
          </p:nvGrpSpPr>
          <p:grpSpPr>
            <a:xfrm>
              <a:off x="3107181" y="1381454"/>
              <a:ext cx="1359928" cy="1074635"/>
              <a:chOff x="1519338" y="16032"/>
              <a:chExt cx="1359928" cy="1074635"/>
            </a:xfrm>
          </p:grpSpPr>
          <p:pic>
            <p:nvPicPr>
              <p:cNvPr id="35" name="Imag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356"/>
              <a:stretch/>
            </p:blipFill>
            <p:spPr bwMode="auto">
              <a:xfrm>
                <a:off x="1519338" y="16032"/>
                <a:ext cx="1150620" cy="5575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1859148" y="90173"/>
                <a:ext cx="268944" cy="193876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1871506" y="275524"/>
                <a:ext cx="205586" cy="328325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2130832" y="287881"/>
                <a:ext cx="742643" cy="32148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588" y="602978"/>
                <a:ext cx="791678" cy="487689"/>
              </a:xfrm>
              <a:prstGeom prst="rect">
                <a:avLst/>
              </a:prstGeom>
              <a:ln w="3175" cap="sq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1896" r="13524"/>
            <a:stretch/>
          </p:blipFill>
          <p:spPr bwMode="auto">
            <a:xfrm>
              <a:off x="1638865" y="1402492"/>
              <a:ext cx="1198245" cy="555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9" name="Groupe 28"/>
            <p:cNvGrpSpPr/>
            <p:nvPr/>
          </p:nvGrpSpPr>
          <p:grpSpPr>
            <a:xfrm>
              <a:off x="4510216" y="1390136"/>
              <a:ext cx="1457960" cy="1087721"/>
              <a:chOff x="0" y="0"/>
              <a:chExt cx="1457960" cy="1087721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457960" cy="554990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910" r="19914"/>
              <a:stretch/>
            </p:blipFill>
            <p:spPr bwMode="auto">
              <a:xfrm>
                <a:off x="506538" y="561930"/>
                <a:ext cx="644517" cy="525791"/>
              </a:xfrm>
              <a:prstGeom prst="rect">
                <a:avLst/>
              </a:prstGeom>
              <a:ln w="3175" cap="sq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420130" y="55605"/>
                <a:ext cx="206821" cy="185351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33" name="Connecteur droit 32"/>
              <p:cNvCxnSpPr/>
              <p:nvPr/>
            </p:nvCxnSpPr>
            <p:spPr>
              <a:xfrm>
                <a:off x="444473" y="240704"/>
                <a:ext cx="61690" cy="322097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630195" y="253313"/>
                <a:ext cx="525145" cy="309245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8" name="Image 6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61" y="654238"/>
            <a:ext cx="2726032" cy="1852102"/>
          </a:xfrm>
          <a:prstGeom prst="rect">
            <a:avLst/>
          </a:prstGeom>
        </p:spPr>
      </p:pic>
      <p:sp>
        <p:nvSpPr>
          <p:cNvPr id="67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4836551" y="712832"/>
            <a:ext cx="5931920" cy="207343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 éprouvettes : </a:t>
            </a:r>
          </a:p>
          <a:p>
            <a:pPr marL="539681" lvl="3" indent="0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Inclinaison : 30°, 60° et 90°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échantillons par angle (6 par configuration)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458260" y="76529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Eau/Ciment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0,47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 I 52.5 R CE CP2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Granulats Siliceux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668" y="314512"/>
            <a:ext cx="10333037" cy="57594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16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978814" y="1046099"/>
            <a:ext cx="10333037" cy="4902418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modèle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zones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cohésives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utilisé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permet de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modéliser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mécanisme de fissuration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les matériaux cimentaires.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Plus le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 de mixité est élevé, plus l’énergie de fissuration et la résistance des matériaux sont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le cas d’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essais de flexion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points </a:t>
            </a:r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excentré »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fissures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s’initient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l’entaille (dx=0 ; 2,5 et 5mm) puis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propagent dans la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 cohésive pour rejoindre le point d’application de chargement.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 cas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essais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flexion 3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centré »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avec interface oblique :</a:t>
            </a:r>
          </a:p>
          <a:p>
            <a:pPr marL="884168" lvl="3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C1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fissures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s’initient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et se propagent au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niveau de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l’interface</a:t>
            </a:r>
          </a:p>
          <a:p>
            <a:pPr marL="884168" lvl="3" indent="-342900" algn="just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 C2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fissures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s’initient au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niveau de l’interface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se propagent au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niveau de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l’interface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rejoindre le point d’application de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chargement (au niveau de la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pdc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759759" y="2270580"/>
            <a:ext cx="8134384" cy="1251961"/>
          </a:xfrm>
        </p:spPr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0"/>
          </p:nvPr>
        </p:nvSpPr>
        <p:spPr>
          <a:xfrm>
            <a:off x="5549776" y="2999194"/>
            <a:ext cx="1751259" cy="639763"/>
          </a:xfrm>
        </p:spPr>
        <p:txBody>
          <a:bodyPr/>
          <a:lstStyle/>
          <a:p>
            <a:r>
              <a:rPr lang="fr-FR" sz="2400" dirty="0" smtClean="0"/>
              <a:t>Questions ?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497733" y="6493933"/>
            <a:ext cx="694267" cy="364067"/>
          </a:xfrm>
          <a:prstGeom prst="rect">
            <a:avLst/>
          </a:prstGeom>
        </p:spPr>
        <p:txBody>
          <a:bodyPr/>
          <a:lstStyle/>
          <a:p>
            <a:fld id="{3ACCC249-5D5B-4515-B0B4-8C29B88314F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Espace réservé du texte 6"/>
          <p:cNvSpPr txBox="1">
            <a:spLocks/>
          </p:cNvSpPr>
          <p:nvPr/>
        </p:nvSpPr>
        <p:spPr>
          <a:xfrm>
            <a:off x="2897266" y="4119909"/>
            <a:ext cx="7056281" cy="1751155"/>
          </a:xfrm>
          <a:prstGeom prst="rect">
            <a:avLst/>
          </a:prstGeom>
        </p:spPr>
        <p:txBody>
          <a:bodyPr anchor="t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defRPr sz="1500" b="1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732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  <a:defRPr sz="1350" b="1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598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464" indent="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14331" indent="0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195" indent="0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060" indent="0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2926" indent="0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100" dirty="0"/>
              <a:t>Sirine AL </a:t>
            </a:r>
            <a:r>
              <a:rPr lang="en-US" sz="2100" dirty="0" smtClean="0"/>
              <a:t>DANDACHLI</a:t>
            </a:r>
            <a:endParaRPr lang="en-US" sz="2100" dirty="0"/>
          </a:p>
          <a:p>
            <a:pPr algn="ctr"/>
            <a:endParaRPr lang="en-US" sz="2100" dirty="0"/>
          </a:p>
          <a:p>
            <a:r>
              <a:rPr lang="en-US" sz="2100" dirty="0">
                <a:hlinkClick r:id="rId2"/>
              </a:rPr>
              <a:t>https://www.linkedin.com/in/sirine-al-dandachli-53a851189</a:t>
            </a:r>
            <a:endParaRPr lang="en-US" sz="2100" dirty="0"/>
          </a:p>
          <a:p>
            <a:r>
              <a:rPr lang="en-US" sz="2100" dirty="0"/>
              <a:t> </a:t>
            </a:r>
          </a:p>
          <a:p>
            <a:r>
              <a:rPr lang="en-US" sz="2100" dirty="0">
                <a:hlinkClick r:id="rId3"/>
              </a:rPr>
              <a:t>https://www.researchgate.net/profile/Sirine-Al-Dandachli</a:t>
            </a:r>
            <a:r>
              <a:rPr lang="en-US" sz="2100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740" y="4743892"/>
            <a:ext cx="429341" cy="42934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96" y="5374632"/>
            <a:ext cx="496433" cy="4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671" r="14950"/>
          <a:stretch/>
        </p:blipFill>
        <p:spPr>
          <a:xfrm>
            <a:off x="767382" y="485377"/>
            <a:ext cx="2549935" cy="12014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906" t="199" r="13132" b="2175"/>
          <a:stretch/>
        </p:blipFill>
        <p:spPr>
          <a:xfrm>
            <a:off x="6870949" y="485377"/>
            <a:ext cx="2638212" cy="1201487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4260379" y="-65630"/>
            <a:ext cx="1710716" cy="6858000"/>
            <a:chOff x="2933216" y="0"/>
            <a:chExt cx="1604866" cy="669938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8" t="32653" r="5646" b="43946"/>
            <a:stretch/>
          </p:blipFill>
          <p:spPr>
            <a:xfrm rot="16200000">
              <a:off x="385959" y="2547257"/>
              <a:ext cx="6699380" cy="1604866"/>
            </a:xfrm>
            <a:prstGeom prst="rect">
              <a:avLst/>
            </a:prstGeom>
          </p:spPr>
        </p:pic>
        <p:sp>
          <p:nvSpPr>
            <p:cNvPr id="15" name="Triangle isocèle 14"/>
            <p:cNvSpPr/>
            <p:nvPr/>
          </p:nvSpPr>
          <p:spPr>
            <a:xfrm rot="10800000">
              <a:off x="3735648" y="320040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/>
            <p:cNvSpPr/>
            <p:nvPr/>
          </p:nvSpPr>
          <p:spPr>
            <a:xfrm rot="10800000">
              <a:off x="3735648" y="894080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/>
            <p:cNvSpPr/>
            <p:nvPr/>
          </p:nvSpPr>
          <p:spPr>
            <a:xfrm rot="10800000">
              <a:off x="3735648" y="1635760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riangle isocèle 17"/>
            <p:cNvSpPr/>
            <p:nvPr/>
          </p:nvSpPr>
          <p:spPr>
            <a:xfrm rot="10800000">
              <a:off x="3735648" y="2188735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/>
            <p:cNvSpPr/>
            <p:nvPr/>
          </p:nvSpPr>
          <p:spPr>
            <a:xfrm rot="10800000">
              <a:off x="3689927" y="2793627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iangle isocèle 20"/>
            <p:cNvSpPr/>
            <p:nvPr/>
          </p:nvSpPr>
          <p:spPr>
            <a:xfrm rot="10800000">
              <a:off x="3672725" y="3398519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riangle isocèle 21"/>
            <p:cNvSpPr/>
            <p:nvPr/>
          </p:nvSpPr>
          <p:spPr>
            <a:xfrm rot="10800000">
              <a:off x="3689927" y="3995352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/>
            <p:cNvSpPr/>
            <p:nvPr/>
          </p:nvSpPr>
          <p:spPr>
            <a:xfrm rot="10800000">
              <a:off x="3672724" y="4616975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riangle isocèle 23"/>
            <p:cNvSpPr/>
            <p:nvPr/>
          </p:nvSpPr>
          <p:spPr>
            <a:xfrm rot="10800000">
              <a:off x="3689926" y="5177503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Triangle isocèle 24"/>
            <p:cNvSpPr/>
            <p:nvPr/>
          </p:nvSpPr>
          <p:spPr>
            <a:xfrm rot="10800000">
              <a:off x="3741301" y="5783512"/>
              <a:ext cx="91440" cy="762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10409015" y="472754"/>
            <a:ext cx="1733273" cy="5781233"/>
            <a:chOff x="9071190" y="403717"/>
            <a:chExt cx="1733273" cy="5781233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56" r="12167" b="35334"/>
            <a:stretch/>
          </p:blipFill>
          <p:spPr>
            <a:xfrm rot="16200000">
              <a:off x="7047210" y="2427697"/>
              <a:ext cx="5781233" cy="1733273"/>
            </a:xfrm>
            <a:prstGeom prst="rect">
              <a:avLst/>
            </a:prstGeom>
          </p:spPr>
        </p:pic>
        <p:sp>
          <p:nvSpPr>
            <p:cNvPr id="30" name="Triangle isocèle 29"/>
            <p:cNvSpPr/>
            <p:nvPr/>
          </p:nvSpPr>
          <p:spPr>
            <a:xfrm rot="10800000">
              <a:off x="9640793" y="142264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riangle isocèle 30"/>
            <p:cNvSpPr/>
            <p:nvPr/>
          </p:nvSpPr>
          <p:spPr>
            <a:xfrm rot="10800000">
              <a:off x="9715088" y="193318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riangle isocèle 31"/>
            <p:cNvSpPr/>
            <p:nvPr/>
          </p:nvSpPr>
          <p:spPr>
            <a:xfrm rot="10800000">
              <a:off x="9715088" y="2500536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Triangle isocèle 35"/>
            <p:cNvSpPr/>
            <p:nvPr/>
          </p:nvSpPr>
          <p:spPr>
            <a:xfrm rot="10800000">
              <a:off x="9738264" y="3100611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Triangle isocèle 36"/>
            <p:cNvSpPr/>
            <p:nvPr/>
          </p:nvSpPr>
          <p:spPr>
            <a:xfrm rot="10800000">
              <a:off x="9738263" y="3768315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Triangle isocèle 37"/>
            <p:cNvSpPr/>
            <p:nvPr/>
          </p:nvSpPr>
          <p:spPr>
            <a:xfrm rot="10800000">
              <a:off x="9703099" y="4354204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riangle isocèle 38"/>
            <p:cNvSpPr/>
            <p:nvPr/>
          </p:nvSpPr>
          <p:spPr>
            <a:xfrm rot="10800000">
              <a:off x="9699428" y="495808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riangle isocèle 39"/>
            <p:cNvSpPr/>
            <p:nvPr/>
          </p:nvSpPr>
          <p:spPr>
            <a:xfrm rot="10800000">
              <a:off x="9715088" y="5493516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859" y="2191223"/>
            <a:ext cx="4331690" cy="25956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3" y="2212303"/>
            <a:ext cx="4182145" cy="271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545" t="5159" r="13214" b="2665"/>
          <a:stretch/>
        </p:blipFill>
        <p:spPr>
          <a:xfrm>
            <a:off x="328507" y="531129"/>
            <a:ext cx="2988727" cy="13907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-82" t="6369" r="13544" b="1413"/>
          <a:stretch/>
        </p:blipFill>
        <p:spPr>
          <a:xfrm>
            <a:off x="6349271" y="531129"/>
            <a:ext cx="2969547" cy="1371648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3957387" y="407648"/>
            <a:ext cx="2030098" cy="6186309"/>
            <a:chOff x="2949678" y="420968"/>
            <a:chExt cx="2030098" cy="618630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1" t="14744" r="34326"/>
            <a:stretch/>
          </p:blipFill>
          <p:spPr>
            <a:xfrm>
              <a:off x="2949678" y="420968"/>
              <a:ext cx="2030098" cy="6186309"/>
            </a:xfrm>
            <a:prstGeom prst="rect">
              <a:avLst/>
            </a:prstGeom>
          </p:spPr>
        </p:pic>
        <p:sp>
          <p:nvSpPr>
            <p:cNvPr id="11" name="Triangle isocèle 10"/>
            <p:cNvSpPr/>
            <p:nvPr/>
          </p:nvSpPr>
          <p:spPr>
            <a:xfrm rot="10800000">
              <a:off x="3681081" y="1105530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/>
            <p:cNvSpPr/>
            <p:nvPr/>
          </p:nvSpPr>
          <p:spPr>
            <a:xfrm rot="10800000">
              <a:off x="3915991" y="1649090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/>
            <p:cNvSpPr/>
            <p:nvPr/>
          </p:nvSpPr>
          <p:spPr>
            <a:xfrm rot="10800000">
              <a:off x="3681080" y="2233693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/>
            <p:cNvSpPr/>
            <p:nvPr/>
          </p:nvSpPr>
          <p:spPr>
            <a:xfrm rot="10800000">
              <a:off x="3746753" y="282874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/>
            <p:cNvSpPr/>
            <p:nvPr/>
          </p:nvSpPr>
          <p:spPr>
            <a:xfrm rot="10800000">
              <a:off x="3816232" y="398983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/>
            <p:cNvSpPr/>
            <p:nvPr/>
          </p:nvSpPr>
          <p:spPr>
            <a:xfrm rot="10800000">
              <a:off x="3740237" y="343167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riangle isocèle 17"/>
            <p:cNvSpPr/>
            <p:nvPr/>
          </p:nvSpPr>
          <p:spPr>
            <a:xfrm rot="10800000">
              <a:off x="4007469" y="453339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iangle isocèle 18"/>
            <p:cNvSpPr/>
            <p:nvPr/>
          </p:nvSpPr>
          <p:spPr>
            <a:xfrm rot="10800000">
              <a:off x="3879779" y="5072924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/>
            <p:cNvSpPr/>
            <p:nvPr/>
          </p:nvSpPr>
          <p:spPr>
            <a:xfrm rot="10800000">
              <a:off x="3907281" y="5531336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iangle isocèle 20"/>
            <p:cNvSpPr/>
            <p:nvPr/>
          </p:nvSpPr>
          <p:spPr>
            <a:xfrm rot="10800000">
              <a:off x="4056204" y="602691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10087737" y="420967"/>
            <a:ext cx="1814054" cy="6099426"/>
            <a:chOff x="8735962" y="420967"/>
            <a:chExt cx="1814054" cy="609942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/>
            <a:srcRect l="7635" t="31254" r="17527" b="39069"/>
            <a:stretch/>
          </p:blipFill>
          <p:spPr>
            <a:xfrm rot="16200000">
              <a:off x="6593276" y="2563653"/>
              <a:ext cx="6099426" cy="1814054"/>
            </a:xfrm>
            <a:prstGeom prst="rect">
              <a:avLst/>
            </a:prstGeom>
          </p:spPr>
        </p:pic>
        <p:sp>
          <p:nvSpPr>
            <p:cNvPr id="23" name="Triangle isocèle 22"/>
            <p:cNvSpPr/>
            <p:nvPr/>
          </p:nvSpPr>
          <p:spPr>
            <a:xfrm rot="10800000">
              <a:off x="9283579" y="794203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riangle isocèle 23"/>
            <p:cNvSpPr/>
            <p:nvPr/>
          </p:nvSpPr>
          <p:spPr>
            <a:xfrm rot="10800000">
              <a:off x="9381050" y="1306821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isocèle 26"/>
            <p:cNvSpPr/>
            <p:nvPr/>
          </p:nvSpPr>
          <p:spPr>
            <a:xfrm rot="10800000">
              <a:off x="9353341" y="1863775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riangle isocèle 30"/>
            <p:cNvSpPr/>
            <p:nvPr/>
          </p:nvSpPr>
          <p:spPr>
            <a:xfrm rot="10800000">
              <a:off x="9473196" y="2311698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riangle isocèle 32"/>
            <p:cNvSpPr/>
            <p:nvPr/>
          </p:nvSpPr>
          <p:spPr>
            <a:xfrm rot="10800000">
              <a:off x="9404305" y="290563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riangle isocèle 34"/>
            <p:cNvSpPr/>
            <p:nvPr/>
          </p:nvSpPr>
          <p:spPr>
            <a:xfrm rot="10800000">
              <a:off x="9473196" y="342279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Triangle isocèle 36"/>
            <p:cNvSpPr/>
            <p:nvPr/>
          </p:nvSpPr>
          <p:spPr>
            <a:xfrm rot="10800000">
              <a:off x="9445496" y="3969121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riangle isocèle 38"/>
            <p:cNvSpPr/>
            <p:nvPr/>
          </p:nvSpPr>
          <p:spPr>
            <a:xfrm rot="10800000">
              <a:off x="9917218" y="4500753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/>
            <p:cNvSpPr/>
            <p:nvPr/>
          </p:nvSpPr>
          <p:spPr>
            <a:xfrm rot="10800000">
              <a:off x="9438288" y="5000732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Triangle isocèle 42"/>
            <p:cNvSpPr/>
            <p:nvPr/>
          </p:nvSpPr>
          <p:spPr>
            <a:xfrm rot="10800000">
              <a:off x="9936614" y="5517919"/>
              <a:ext cx="97471" cy="780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668" y="2367072"/>
            <a:ext cx="3926309" cy="2258581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7"/>
          <a:srcRect l="6141" t="6227" r="10227" b="2761"/>
          <a:stretch/>
        </p:blipFill>
        <p:spPr>
          <a:xfrm>
            <a:off x="165865" y="2311697"/>
            <a:ext cx="3637671" cy="24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22" y="194937"/>
            <a:ext cx="10333037" cy="428625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7306" y="629681"/>
            <a:ext cx="10978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prédiction du comportement du béton dans les structures en génie civil forme une exigence </a:t>
            </a:r>
            <a:r>
              <a:rPr lang="fr-FR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importante dans </a:t>
            </a:r>
            <a:r>
              <a:rPr lang="fr-FR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domaine de stabilité et sécurité des ouvrages à court et à long termes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72258" y="1877988"/>
            <a:ext cx="419671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Mécanique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(chargement statique, fatigue, …)</a:t>
            </a:r>
          </a:p>
          <a:p>
            <a:pPr indent="-144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Thermique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(cycle de gel-dégel, incendie, … )</a:t>
            </a:r>
          </a:p>
          <a:p>
            <a:pPr indent="-144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fr-FR" sz="187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(carbonatation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attaque des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chlorures, alcali-réaction, attaque sulfatique…)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4217342" y="2613498"/>
            <a:ext cx="330441" cy="213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5217319" y="1444594"/>
            <a:ext cx="231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Chargement TCM</a:t>
            </a:r>
          </a:p>
        </p:txBody>
      </p:sp>
      <p:sp>
        <p:nvSpPr>
          <p:cNvPr id="41" name="Flèche droite 40"/>
          <p:cNvSpPr/>
          <p:nvPr/>
        </p:nvSpPr>
        <p:spPr>
          <a:xfrm>
            <a:off x="8653739" y="2626299"/>
            <a:ext cx="330441" cy="213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9791224" y="1416615"/>
            <a:ext cx="160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Conséquences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9109063" y="1924328"/>
            <a:ext cx="2972216" cy="1271966"/>
            <a:chOff x="9125038" y="2241375"/>
            <a:chExt cx="2972216" cy="1271966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5038" y="2269691"/>
              <a:ext cx="1398867" cy="101206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2643" y="2241375"/>
              <a:ext cx="1544611" cy="1029740"/>
            </a:xfrm>
            <a:prstGeom prst="rect">
              <a:avLst/>
            </a:prstGeom>
          </p:spPr>
        </p:pic>
        <p:sp>
          <p:nvSpPr>
            <p:cNvPr id="44" name="ZoneTexte 43"/>
            <p:cNvSpPr txBox="1"/>
            <p:nvPr/>
          </p:nvSpPr>
          <p:spPr>
            <a:xfrm>
              <a:off x="11117247" y="3236342"/>
              <a:ext cx="747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2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Barrage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597937" y="3229202"/>
              <a:ext cx="747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20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Pont</a:t>
              </a:r>
            </a:p>
          </p:txBody>
        </p:sp>
      </p:grpSp>
      <p:sp>
        <p:nvSpPr>
          <p:cNvPr id="47" name="Flèche vers le bas 46"/>
          <p:cNvSpPr/>
          <p:nvPr/>
        </p:nvSpPr>
        <p:spPr>
          <a:xfrm>
            <a:off x="10405739" y="3158535"/>
            <a:ext cx="189432" cy="302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8900622" y="3264465"/>
            <a:ext cx="3129971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4" indent="-1828800" algn="ctr">
              <a:lnSpc>
                <a:spcPct val="200000"/>
              </a:lnSpc>
              <a:spcBef>
                <a:spcPct val="0"/>
              </a:spcBef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Faïençage et </a:t>
            </a:r>
            <a:r>
              <a:rPr lang="fr-FR" alt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fissuration</a:t>
            </a:r>
            <a:endParaRPr lang="fr-FR" alt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xmlns="" id="{6D01C139-3E87-480E-B356-FB1C9D72C6CC}"/>
              </a:ext>
            </a:extLst>
          </p:cNvPr>
          <p:cNvSpPr txBox="1">
            <a:spLocks/>
          </p:cNvSpPr>
          <p:nvPr/>
        </p:nvSpPr>
        <p:spPr bwMode="auto">
          <a:xfrm>
            <a:off x="706761" y="4244917"/>
            <a:ext cx="7749778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Problématique</a:t>
            </a:r>
            <a:endParaRPr lang="fr-F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77298097-5AAE-4BEF-BD63-A4F84028E3CA}"/>
              </a:ext>
            </a:extLst>
          </p:cNvPr>
          <p:cNvSpPr txBox="1"/>
          <p:nvPr/>
        </p:nvSpPr>
        <p:spPr>
          <a:xfrm>
            <a:off x="706760" y="4747195"/>
            <a:ext cx="69586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des conséquences : </a:t>
            </a:r>
            <a:r>
              <a:rPr 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mécanisme de fissuration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béton</a:t>
            </a:r>
          </a:p>
          <a:p>
            <a:pPr marL="628616" lvl="1" indent="-285750" algn="just"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Phénomène complexe </a:t>
            </a:r>
          </a:p>
          <a:p>
            <a:pPr marL="628616" lvl="1" indent="-285750" algn="just"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Caractère multi-échelle </a:t>
            </a:r>
          </a:p>
          <a:p>
            <a:pPr marL="628616" lvl="1" indent="-285750" algn="just"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Dépend de la microstructure de béton</a:t>
            </a:r>
          </a:p>
          <a:p>
            <a:pPr marL="628616" lvl="1" indent="-285750" algn="just">
              <a:buFont typeface="Wingdings" panose="05000000000000000000" pitchFamily="2" charset="2"/>
              <a:buChar char="Ø"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Espace réservé du contenu 5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7964908" y="4070810"/>
            <a:ext cx="3652631" cy="2314356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7867631" y="5409803"/>
            <a:ext cx="1354189" cy="30646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Echelle structure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818121" y="4101411"/>
            <a:ext cx="1679614" cy="30646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Echelle mésoscopique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9109063" y="6182355"/>
            <a:ext cx="1662404" cy="30646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Echelle microscopique</a:t>
            </a:r>
          </a:p>
        </p:txBody>
      </p:sp>
      <p:sp>
        <p:nvSpPr>
          <p:cNvPr id="5" name="Ellipse 4"/>
          <p:cNvSpPr/>
          <p:nvPr/>
        </p:nvSpPr>
        <p:spPr>
          <a:xfrm>
            <a:off x="11023809" y="2210866"/>
            <a:ext cx="628869" cy="558720"/>
          </a:xfrm>
          <a:prstGeom prst="ellipse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853052" y="1540506"/>
            <a:ext cx="3270202" cy="2136355"/>
            <a:chOff x="853052" y="1540506"/>
            <a:chExt cx="3270202" cy="2136355"/>
          </a:xfrm>
        </p:grpSpPr>
        <p:grpSp>
          <p:nvGrpSpPr>
            <p:cNvPr id="39" name="Groupe 38"/>
            <p:cNvGrpSpPr/>
            <p:nvPr/>
          </p:nvGrpSpPr>
          <p:grpSpPr>
            <a:xfrm>
              <a:off x="1159275" y="2379801"/>
              <a:ext cx="2946636" cy="1297060"/>
              <a:chOff x="1139594" y="2897209"/>
              <a:chExt cx="3251785" cy="1457554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0987" y="3155891"/>
                <a:ext cx="1500392" cy="936969"/>
              </a:xfrm>
              <a:prstGeom prst="rect">
                <a:avLst/>
              </a:prstGeom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1139594" y="4043489"/>
                <a:ext cx="1768335" cy="3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200" dirty="0" smtClean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Centrale nucléaire</a:t>
                </a: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3278501" y="4043489"/>
                <a:ext cx="824773" cy="3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200" dirty="0" smtClean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Barrage</a:t>
                </a: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3351643" y="2897209"/>
                <a:ext cx="824773" cy="3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200" dirty="0" smtClean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Pont</a:t>
                </a:r>
              </a:p>
            </p:txBody>
          </p:sp>
        </p:grp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3553" y="1540506"/>
              <a:ext cx="1329701" cy="888684"/>
            </a:xfrm>
            <a:prstGeom prst="rect">
              <a:avLst/>
            </a:prstGeom>
          </p:spPr>
        </p:pic>
        <p:pic>
          <p:nvPicPr>
            <p:cNvPr id="1026" name="Picture 2" descr="Centrale nucléaire de Beznau : une corrosion de l'enceinte de confinement  surveillée » IFSN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9" r="42465" b="32345"/>
            <a:stretch/>
          </p:blipFill>
          <p:spPr bwMode="auto">
            <a:xfrm>
              <a:off x="853052" y="1540506"/>
              <a:ext cx="1799371" cy="190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72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38" grpId="0" animBg="1"/>
      <p:bldP spid="40" grpId="0"/>
      <p:bldP spid="41" grpId="0" animBg="1"/>
      <p:bldP spid="43" grpId="0"/>
      <p:bldP spid="47" grpId="0" animBg="1"/>
      <p:bldP spid="48" grpId="0"/>
      <p:bldP spid="57" grpId="0"/>
      <p:bldP spid="58" grpId="0"/>
      <p:bldP spid="53" grpId="0" animBg="1"/>
      <p:bldP spid="32" grpId="0" animBg="1"/>
      <p:bldP spid="3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60169"/>
            <a:ext cx="10972800" cy="695969"/>
          </a:xfrm>
        </p:spPr>
        <p:txBody>
          <a:bodyPr/>
          <a:lstStyle/>
          <a:p>
            <a:r>
              <a:rPr lang="en-US" dirty="0" err="1" smtClean="0"/>
              <a:t>Expérimental</a:t>
            </a:r>
            <a:r>
              <a:rPr lang="en-US" dirty="0" smtClean="0"/>
              <a:t> vs </a:t>
            </a:r>
            <a:r>
              <a:rPr lang="en-US" dirty="0" err="1" smtClean="0"/>
              <a:t>Numérique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5544" y="1603169"/>
            <a:ext cx="6299488" cy="4089018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283779" y="1603165"/>
          <a:ext cx="5318233" cy="4009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429"/>
                <a:gridCol w="1043451"/>
                <a:gridCol w="1043451"/>
                <a:gridCol w="1043451"/>
                <a:gridCol w="1043451"/>
              </a:tblGrid>
              <a:tr h="336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dx (mm)</a:t>
                      </a:r>
                      <a:endParaRPr lang="en-US" sz="1100" b="1" i="0" u="none" strike="noStrike" cap="none" spc="0" dirty="0">
                        <a:ln/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endParaRPr lang="en-US" sz="1100" b="1" i="0" u="none" strike="noStrike" cap="none" spc="0" dirty="0">
                        <a:ln/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2.5</a:t>
                      </a:r>
                      <a:endParaRPr lang="en-US" sz="1100" b="1" i="0" u="none" strike="noStrike" cap="none" spc="0" dirty="0">
                        <a:ln/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5</a:t>
                      </a:r>
                      <a:endParaRPr lang="en-US" sz="1100" b="1" i="0" u="none" strike="noStrike" cap="none" spc="0" dirty="0">
                        <a:ln/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7.5</a:t>
                      </a:r>
                      <a:endParaRPr lang="en-US" sz="1100" b="1" i="0" u="none" strike="noStrike" cap="none" spc="0" dirty="0">
                        <a:ln/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33.0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58.1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77.0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34.4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62.35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64.0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34.4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52.8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48.8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35.3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69.6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74.2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65.7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41.0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44.9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48.2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64.30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56.0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53.0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58.4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59.3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25.4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38.2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61.0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1" i="0" u="none" strike="noStrike" dirty="0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41.3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0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54.9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 smtClean="0">
                          <a:effectLst/>
                        </a:rPr>
                        <a:t>moyen</a:t>
                      </a:r>
                      <a:r>
                        <a:rPr lang="en-US" sz="1100" u="none" strike="noStrike" dirty="0" smtClean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45.0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49.8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53.3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59.1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écart</a:t>
                      </a:r>
                      <a:r>
                        <a:rPr lang="en-US" sz="1100" u="none" strike="noStrike" dirty="0">
                          <a:effectLst/>
                        </a:rPr>
                        <a:t> type 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10.74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10.20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8.4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9.30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Numérique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5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366" y="367179"/>
            <a:ext cx="10972800" cy="554970"/>
          </a:xfrm>
        </p:spPr>
        <p:txBody>
          <a:bodyPr/>
          <a:lstStyle/>
          <a:p>
            <a:r>
              <a:rPr lang="fr-FR" sz="2400" dirty="0" smtClean="0"/>
              <a:t>Essais de flexion 3 points composite : Granulat oblique</a:t>
            </a:r>
            <a:endParaRPr lang="fr-FR" sz="24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596553" y="821339"/>
            <a:ext cx="11216755" cy="5660143"/>
          </a:xfrm>
        </p:spPr>
        <p:txBody>
          <a:bodyPr/>
          <a:lstStyle/>
          <a:p>
            <a:r>
              <a:rPr lang="fr-FR" dirty="0" smtClean="0"/>
              <a:t>Découpe grossière des granulats en parallélépipède : 2 dimensions</a:t>
            </a:r>
          </a:p>
          <a:p>
            <a:pPr lvl="5"/>
            <a:r>
              <a:rPr lang="fr-FR" dirty="0" smtClean="0"/>
              <a:t>24 x 12 x 12 mm </a:t>
            </a:r>
            <a:r>
              <a:rPr lang="fr-FR" dirty="0" smtClean="0">
                <a:sym typeface="Wingdings" panose="05000000000000000000" pitchFamily="2" charset="2"/>
              </a:rPr>
              <a:t> granulat incliné 30 degré  (15 granulats)</a:t>
            </a:r>
            <a:endParaRPr lang="fr-FR" dirty="0" smtClean="0"/>
          </a:p>
          <a:p>
            <a:pPr lvl="5"/>
            <a:r>
              <a:rPr lang="fr-FR" dirty="0" smtClean="0"/>
              <a:t>19 x 12 x 12 mm </a:t>
            </a:r>
            <a:r>
              <a:rPr lang="fr-FR" dirty="0">
                <a:sym typeface="Wingdings" panose="05000000000000000000" pitchFamily="2" charset="2"/>
              </a:rPr>
              <a:t> granulat incliné </a:t>
            </a:r>
            <a:r>
              <a:rPr lang="fr-FR" dirty="0" smtClean="0">
                <a:sym typeface="Wingdings" panose="05000000000000000000" pitchFamily="2" charset="2"/>
              </a:rPr>
              <a:t>60 </a:t>
            </a:r>
            <a:r>
              <a:rPr lang="fr-FR" dirty="0">
                <a:sym typeface="Wingdings" panose="05000000000000000000" pitchFamily="2" charset="2"/>
              </a:rPr>
              <a:t>degré  (15 granulats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FR" dirty="0" smtClean="0"/>
              <a:t>Dispositif de découpe précis des granulats inclinés</a:t>
            </a:r>
            <a:endParaRPr lang="fr-FR" dirty="0"/>
          </a:p>
        </p:txBody>
      </p:sp>
      <p:sp>
        <p:nvSpPr>
          <p:cNvPr id="32" name="Zone de texte 37"/>
          <p:cNvSpPr txBox="1"/>
          <p:nvPr/>
        </p:nvSpPr>
        <p:spPr>
          <a:xfrm>
            <a:off x="8558824" y="934405"/>
            <a:ext cx="1234596" cy="3426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22,5 mm</a:t>
            </a:r>
          </a:p>
        </p:txBody>
      </p:sp>
      <p:sp>
        <p:nvSpPr>
          <p:cNvPr id="33" name="Zone de texte 37"/>
          <p:cNvSpPr txBox="1"/>
          <p:nvPr/>
        </p:nvSpPr>
        <p:spPr>
          <a:xfrm>
            <a:off x="9031196" y="1696642"/>
            <a:ext cx="880673" cy="2363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5,2 mm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8456685" y="1219158"/>
            <a:ext cx="1349066" cy="532564"/>
            <a:chOff x="6684156" y="1209699"/>
            <a:chExt cx="1349066" cy="532564"/>
          </a:xfrm>
        </p:grpSpPr>
        <p:sp>
          <p:nvSpPr>
            <p:cNvPr id="6" name="Forme libre 5"/>
            <p:cNvSpPr/>
            <p:nvPr/>
          </p:nvSpPr>
          <p:spPr>
            <a:xfrm>
              <a:off x="6684156" y="1209700"/>
              <a:ext cx="1349066" cy="532563"/>
            </a:xfrm>
            <a:custGeom>
              <a:avLst/>
              <a:gdLst>
                <a:gd name="connsiteX0" fmla="*/ 0 w 1566779"/>
                <a:gd name="connsiteY0" fmla="*/ 0 h 700505"/>
                <a:gd name="connsiteX1" fmla="*/ 1566779 w 1566779"/>
                <a:gd name="connsiteY1" fmla="*/ 2673 h 700505"/>
                <a:gd name="connsiteX2" fmla="*/ 1561432 w 1566779"/>
                <a:gd name="connsiteY2" fmla="*/ 700505 h 700505"/>
                <a:gd name="connsiteX3" fmla="*/ 1219200 w 1566779"/>
                <a:gd name="connsiteY3" fmla="*/ 697831 h 700505"/>
                <a:gd name="connsiteX4" fmla="*/ 0 w 1566779"/>
                <a:gd name="connsiteY4" fmla="*/ 0 h 7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779" h="700505">
                  <a:moveTo>
                    <a:pt x="0" y="0"/>
                  </a:moveTo>
                  <a:lnTo>
                    <a:pt x="1566779" y="2673"/>
                  </a:lnTo>
                  <a:cubicBezTo>
                    <a:pt x="1564997" y="235284"/>
                    <a:pt x="1563214" y="467894"/>
                    <a:pt x="1561432" y="700505"/>
                  </a:cubicBezTo>
                  <a:lnTo>
                    <a:pt x="1219200" y="697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 de texte 37"/>
            <p:cNvSpPr txBox="1"/>
            <p:nvPr/>
          </p:nvSpPr>
          <p:spPr>
            <a:xfrm>
              <a:off x="7080523" y="1209699"/>
              <a:ext cx="408370" cy="2350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105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30°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6995720" y="1209699"/>
              <a:ext cx="84803" cy="148905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0016947" y="1218156"/>
            <a:ext cx="861464" cy="524512"/>
            <a:chOff x="9127240" y="1209699"/>
            <a:chExt cx="861464" cy="524512"/>
          </a:xfrm>
        </p:grpSpPr>
        <p:sp>
          <p:nvSpPr>
            <p:cNvPr id="38" name="Forme libre 37"/>
            <p:cNvSpPr/>
            <p:nvPr/>
          </p:nvSpPr>
          <p:spPr>
            <a:xfrm>
              <a:off x="9127240" y="1223187"/>
              <a:ext cx="861464" cy="511024"/>
            </a:xfrm>
            <a:custGeom>
              <a:avLst/>
              <a:gdLst>
                <a:gd name="connsiteX0" fmla="*/ 0 w 5702060"/>
                <a:gd name="connsiteY0" fmla="*/ 25879 h 3252159"/>
                <a:gd name="connsiteX1" fmla="*/ 5684807 w 5702060"/>
                <a:gd name="connsiteY1" fmla="*/ 0 h 3252159"/>
                <a:gd name="connsiteX2" fmla="*/ 5702060 w 5702060"/>
                <a:gd name="connsiteY2" fmla="*/ 3243532 h 3252159"/>
                <a:gd name="connsiteX3" fmla="*/ 1880558 w 5702060"/>
                <a:gd name="connsiteY3" fmla="*/ 3252159 h 3252159"/>
                <a:gd name="connsiteX4" fmla="*/ 0 w 5702060"/>
                <a:gd name="connsiteY4" fmla="*/ 25879 h 325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2060" h="3252159">
                  <a:moveTo>
                    <a:pt x="0" y="25879"/>
                  </a:moveTo>
                  <a:lnTo>
                    <a:pt x="5684807" y="0"/>
                  </a:lnTo>
                  <a:lnTo>
                    <a:pt x="5702060" y="3243532"/>
                  </a:lnTo>
                  <a:lnTo>
                    <a:pt x="1880558" y="3252159"/>
                  </a:lnTo>
                  <a:lnTo>
                    <a:pt x="0" y="25879"/>
                  </a:lnTo>
                  <a:close/>
                </a:path>
              </a:pathLst>
            </a:custGeom>
            <a:solidFill>
              <a:srgbClr val="CC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 de texte 37"/>
            <p:cNvSpPr txBox="1"/>
            <p:nvPr/>
          </p:nvSpPr>
          <p:spPr>
            <a:xfrm>
              <a:off x="9355378" y="1223187"/>
              <a:ext cx="394709" cy="221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10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6</a:t>
              </a:r>
              <a:r>
                <a:rPr lang="fr-FR" sz="105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9198908" y="1209699"/>
              <a:ext cx="84803" cy="148905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2" name="Zone de texte 37"/>
          <p:cNvSpPr txBox="1"/>
          <p:nvPr/>
        </p:nvSpPr>
        <p:spPr>
          <a:xfrm>
            <a:off x="10131016" y="1742668"/>
            <a:ext cx="880673" cy="2363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11,8 mm</a:t>
            </a:r>
          </a:p>
        </p:txBody>
      </p:sp>
      <p:sp>
        <p:nvSpPr>
          <p:cNvPr id="43" name="Zone de texte 37"/>
          <p:cNvSpPr txBox="1"/>
          <p:nvPr/>
        </p:nvSpPr>
        <p:spPr>
          <a:xfrm>
            <a:off x="10002102" y="951313"/>
            <a:ext cx="880673" cy="2363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17,5 mm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9" y="2462969"/>
            <a:ext cx="2909455" cy="3879273"/>
          </a:xfrm>
          <a:prstGeom prst="rect">
            <a:avLst/>
          </a:prstGeom>
        </p:spPr>
      </p:pic>
      <p:cxnSp>
        <p:nvCxnSpPr>
          <p:cNvPr id="48" name="Connecteur droit avec flèche 47"/>
          <p:cNvCxnSpPr/>
          <p:nvPr/>
        </p:nvCxnSpPr>
        <p:spPr>
          <a:xfrm flipV="1">
            <a:off x="1396774" y="2807855"/>
            <a:ext cx="2436317" cy="463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Zone de texte 37"/>
          <p:cNvSpPr txBox="1"/>
          <p:nvPr/>
        </p:nvSpPr>
        <p:spPr>
          <a:xfrm>
            <a:off x="3849029" y="2640211"/>
            <a:ext cx="796862" cy="352371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Disque</a:t>
            </a:r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2278846" y="5525200"/>
            <a:ext cx="1554245" cy="434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Zone de texte 37"/>
          <p:cNvSpPr txBox="1"/>
          <p:nvPr/>
        </p:nvSpPr>
        <p:spPr>
          <a:xfrm>
            <a:off x="3833091" y="5799251"/>
            <a:ext cx="796862" cy="352371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Piston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1278147" y="1277980"/>
            <a:ext cx="1247605" cy="489138"/>
            <a:chOff x="4276397" y="1509548"/>
            <a:chExt cx="1991285" cy="587524"/>
          </a:xfrm>
        </p:grpSpPr>
        <p:sp>
          <p:nvSpPr>
            <p:cNvPr id="9" name="Organigramme : Processus 8"/>
            <p:cNvSpPr/>
            <p:nvPr/>
          </p:nvSpPr>
          <p:spPr>
            <a:xfrm>
              <a:off x="4276397" y="1685090"/>
              <a:ext cx="1738364" cy="411982"/>
            </a:xfrm>
            <a:prstGeom prst="flowChartProcess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 rot="21432845">
              <a:off x="6010187" y="1520675"/>
              <a:ext cx="257495" cy="573680"/>
            </a:xfrm>
            <a:custGeom>
              <a:avLst/>
              <a:gdLst>
                <a:gd name="connsiteX0" fmla="*/ 0 w 252548"/>
                <a:gd name="connsiteY0" fmla="*/ 592183 h 592183"/>
                <a:gd name="connsiteX1" fmla="*/ 26126 w 252548"/>
                <a:gd name="connsiteY1" fmla="*/ 165463 h 592183"/>
                <a:gd name="connsiteX2" fmla="*/ 252548 w 252548"/>
                <a:gd name="connsiteY2" fmla="*/ 0 h 592183"/>
                <a:gd name="connsiteX3" fmla="*/ 243840 w 252548"/>
                <a:gd name="connsiteY3" fmla="*/ 435429 h 592183"/>
                <a:gd name="connsiteX4" fmla="*/ 0 w 252548"/>
                <a:gd name="connsiteY4" fmla="*/ 592183 h 59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548" h="592183">
                  <a:moveTo>
                    <a:pt x="0" y="592183"/>
                  </a:moveTo>
                  <a:lnTo>
                    <a:pt x="26126" y="165463"/>
                  </a:lnTo>
                  <a:lnTo>
                    <a:pt x="252548" y="0"/>
                  </a:lnTo>
                  <a:lnTo>
                    <a:pt x="243840" y="435429"/>
                  </a:lnTo>
                  <a:lnTo>
                    <a:pt x="0" y="592183"/>
                  </a:ln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276397" y="1509548"/>
              <a:ext cx="1978572" cy="177362"/>
            </a:xfrm>
            <a:custGeom>
              <a:avLst/>
              <a:gdLst>
                <a:gd name="connsiteX0" fmla="*/ 0 w 1978572"/>
                <a:gd name="connsiteY0" fmla="*/ 177362 h 177362"/>
                <a:gd name="connsiteX1" fmla="*/ 1757855 w 1978572"/>
                <a:gd name="connsiteY1" fmla="*/ 169480 h 177362"/>
                <a:gd name="connsiteX2" fmla="*/ 1978572 w 1978572"/>
                <a:gd name="connsiteY2" fmla="*/ 0 h 177362"/>
                <a:gd name="connsiteX3" fmla="*/ 236482 w 1978572"/>
                <a:gd name="connsiteY3" fmla="*/ 0 h 177362"/>
                <a:gd name="connsiteX4" fmla="*/ 0 w 1978572"/>
                <a:gd name="connsiteY4" fmla="*/ 177362 h 17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572" h="177362">
                  <a:moveTo>
                    <a:pt x="0" y="177362"/>
                  </a:moveTo>
                  <a:lnTo>
                    <a:pt x="1757855" y="169480"/>
                  </a:lnTo>
                  <a:lnTo>
                    <a:pt x="1978572" y="0"/>
                  </a:lnTo>
                  <a:lnTo>
                    <a:pt x="236482" y="0"/>
                  </a:lnTo>
                  <a:lnTo>
                    <a:pt x="0" y="177362"/>
                  </a:ln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 flipH="1">
            <a:off x="1129706" y="1218156"/>
            <a:ext cx="204468" cy="207781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137819" y="1427198"/>
            <a:ext cx="7050" cy="339920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V="1">
            <a:off x="1282188" y="1841071"/>
            <a:ext cx="1085101" cy="1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 de texte 37"/>
          <p:cNvSpPr txBox="1"/>
          <p:nvPr/>
        </p:nvSpPr>
        <p:spPr>
          <a:xfrm rot="18626972">
            <a:off x="846521" y="1184234"/>
            <a:ext cx="551689" cy="1425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12 mm</a:t>
            </a:r>
          </a:p>
        </p:txBody>
      </p:sp>
      <p:sp>
        <p:nvSpPr>
          <p:cNvPr id="63" name="Zone de texte 37"/>
          <p:cNvSpPr txBox="1"/>
          <p:nvPr/>
        </p:nvSpPr>
        <p:spPr>
          <a:xfrm rot="16200000">
            <a:off x="712548" y="1544993"/>
            <a:ext cx="551689" cy="1425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12 mm</a:t>
            </a:r>
          </a:p>
        </p:txBody>
      </p:sp>
      <p:sp>
        <p:nvSpPr>
          <p:cNvPr id="64" name="Zone de texte 37"/>
          <p:cNvSpPr txBox="1"/>
          <p:nvPr/>
        </p:nvSpPr>
        <p:spPr>
          <a:xfrm>
            <a:off x="1496249" y="1802704"/>
            <a:ext cx="735981" cy="14254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24 ou 19 mm</a:t>
            </a:r>
          </a:p>
        </p:txBody>
      </p:sp>
      <p:grpSp>
        <p:nvGrpSpPr>
          <p:cNvPr id="105" name="Groupe 104"/>
          <p:cNvGrpSpPr/>
          <p:nvPr/>
        </p:nvGrpSpPr>
        <p:grpSpPr>
          <a:xfrm>
            <a:off x="5264970" y="2538979"/>
            <a:ext cx="761653" cy="2638480"/>
            <a:chOff x="4527203" y="2554313"/>
            <a:chExt cx="761653" cy="2638480"/>
          </a:xfrm>
        </p:grpSpPr>
        <p:sp>
          <p:nvSpPr>
            <p:cNvPr id="66" name="Forme libre 65"/>
            <p:cNvSpPr/>
            <p:nvPr/>
          </p:nvSpPr>
          <p:spPr>
            <a:xfrm>
              <a:off x="5080117" y="2554313"/>
              <a:ext cx="208739" cy="2638480"/>
            </a:xfrm>
            <a:custGeom>
              <a:avLst/>
              <a:gdLst>
                <a:gd name="connsiteX0" fmla="*/ 88452 w 208739"/>
                <a:gd name="connsiteY0" fmla="*/ 892 h 2638480"/>
                <a:gd name="connsiteX1" fmla="*/ 769 w 208739"/>
                <a:gd name="connsiteY1" fmla="*/ 1397545 h 2638480"/>
                <a:gd name="connsiteX2" fmla="*/ 138556 w 208739"/>
                <a:gd name="connsiteY2" fmla="*/ 2637621 h 2638480"/>
                <a:gd name="connsiteX3" fmla="*/ 207449 w 208739"/>
                <a:gd name="connsiteY3" fmla="*/ 1209654 h 2638480"/>
                <a:gd name="connsiteX4" fmla="*/ 88452 w 208739"/>
                <a:gd name="connsiteY4" fmla="*/ 892 h 26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39" h="2638480">
                  <a:moveTo>
                    <a:pt x="88452" y="892"/>
                  </a:moveTo>
                  <a:cubicBezTo>
                    <a:pt x="54005" y="32207"/>
                    <a:pt x="-7582" y="958090"/>
                    <a:pt x="769" y="1397545"/>
                  </a:cubicBezTo>
                  <a:cubicBezTo>
                    <a:pt x="9120" y="1837000"/>
                    <a:pt x="104109" y="2668936"/>
                    <a:pt x="138556" y="2637621"/>
                  </a:cubicBezTo>
                  <a:cubicBezTo>
                    <a:pt x="173003" y="2606306"/>
                    <a:pt x="216843" y="1649109"/>
                    <a:pt x="207449" y="1209654"/>
                  </a:cubicBezTo>
                  <a:cubicBezTo>
                    <a:pt x="198055" y="770199"/>
                    <a:pt x="122899" y="-30423"/>
                    <a:pt x="88452" y="892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Cylindre 67"/>
            <p:cNvSpPr/>
            <p:nvPr/>
          </p:nvSpPr>
          <p:spPr>
            <a:xfrm rot="16200000">
              <a:off x="4740146" y="3541613"/>
              <a:ext cx="237994" cy="663879"/>
            </a:xfrm>
            <a:prstGeom prst="can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6160810" y="2880144"/>
            <a:ext cx="1421705" cy="294362"/>
            <a:chOff x="5423043" y="2895478"/>
            <a:chExt cx="1421705" cy="294362"/>
          </a:xfrm>
        </p:grpSpPr>
        <p:sp>
          <p:nvSpPr>
            <p:cNvPr id="70" name="Cube 69"/>
            <p:cNvSpPr/>
            <p:nvPr/>
          </p:nvSpPr>
          <p:spPr>
            <a:xfrm rot="10800000">
              <a:off x="5423043" y="2895478"/>
              <a:ext cx="1421705" cy="294362"/>
            </a:xfrm>
            <a:prstGeom prst="cube">
              <a:avLst/>
            </a:prstGeom>
            <a:blipFill>
              <a:blip r:embed="rId3"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Hexagone 79"/>
            <p:cNvSpPr/>
            <p:nvPr/>
          </p:nvSpPr>
          <p:spPr>
            <a:xfrm>
              <a:off x="5774738" y="2949610"/>
              <a:ext cx="118856" cy="114300"/>
            </a:xfrm>
            <a:prstGeom prst="hexagon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Hexagone 80"/>
            <p:cNvSpPr/>
            <p:nvPr/>
          </p:nvSpPr>
          <p:spPr>
            <a:xfrm>
              <a:off x="6434395" y="2949610"/>
              <a:ext cx="118856" cy="114300"/>
            </a:xfrm>
            <a:prstGeom prst="hexagon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9" name="Groupe 108"/>
          <p:cNvGrpSpPr/>
          <p:nvPr/>
        </p:nvGrpSpPr>
        <p:grpSpPr>
          <a:xfrm>
            <a:off x="6160810" y="3132246"/>
            <a:ext cx="587943" cy="1087375"/>
            <a:chOff x="5423043" y="3147580"/>
            <a:chExt cx="587943" cy="1087375"/>
          </a:xfrm>
        </p:grpSpPr>
        <p:grpSp>
          <p:nvGrpSpPr>
            <p:cNvPr id="93" name="Groupe 92"/>
            <p:cNvGrpSpPr/>
            <p:nvPr/>
          </p:nvGrpSpPr>
          <p:grpSpPr>
            <a:xfrm>
              <a:off x="5423043" y="3147580"/>
              <a:ext cx="587943" cy="1087375"/>
              <a:chOff x="5423043" y="3526958"/>
              <a:chExt cx="587943" cy="1087375"/>
            </a:xfrm>
            <a:gradFill>
              <a:gsLst>
                <a:gs pos="59000">
                  <a:schemeClr val="bg1">
                    <a:lumMod val="75000"/>
                    <a:tint val="66000"/>
                    <a:satMod val="160000"/>
                  </a:schemeClr>
                </a:gs>
                <a:gs pos="85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scene3d>
              <a:camera prst="perspectiveLeft"/>
              <a:lightRig rig="threePt" dir="t"/>
            </a:scene3d>
          </p:grpSpPr>
          <p:sp>
            <p:nvSpPr>
              <p:cNvPr id="88" name="Triangle rectangle 87"/>
              <p:cNvSpPr/>
              <p:nvPr/>
            </p:nvSpPr>
            <p:spPr>
              <a:xfrm rot="10800000">
                <a:off x="5470142" y="3526958"/>
                <a:ext cx="540844" cy="1032725"/>
              </a:xfrm>
              <a:prstGeom prst="rt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Forme libre 91"/>
              <p:cNvSpPr/>
              <p:nvPr/>
            </p:nvSpPr>
            <p:spPr>
              <a:xfrm>
                <a:off x="5423043" y="3526958"/>
                <a:ext cx="587943" cy="1087375"/>
              </a:xfrm>
              <a:custGeom>
                <a:avLst/>
                <a:gdLst>
                  <a:gd name="connsiteX0" fmla="*/ 49877 w 581891"/>
                  <a:gd name="connsiteY0" fmla="*/ 0 h 1088967"/>
                  <a:gd name="connsiteX1" fmla="*/ 581891 w 581891"/>
                  <a:gd name="connsiteY1" fmla="*/ 1030778 h 1088967"/>
                  <a:gd name="connsiteX2" fmla="*/ 544484 w 581891"/>
                  <a:gd name="connsiteY2" fmla="*/ 1088967 h 1088967"/>
                  <a:gd name="connsiteX3" fmla="*/ 0 w 581891"/>
                  <a:gd name="connsiteY3" fmla="*/ 33251 h 1088967"/>
                  <a:gd name="connsiteX4" fmla="*/ 49877 w 581891"/>
                  <a:gd name="connsiteY4" fmla="*/ 0 h 108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891" h="1088967">
                    <a:moveTo>
                      <a:pt x="49877" y="0"/>
                    </a:moveTo>
                    <a:lnTo>
                      <a:pt x="581891" y="1030778"/>
                    </a:lnTo>
                    <a:lnTo>
                      <a:pt x="544484" y="1088967"/>
                    </a:lnTo>
                    <a:lnTo>
                      <a:pt x="0" y="33251"/>
                    </a:lnTo>
                    <a:lnTo>
                      <a:pt x="4987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6" name="Zone de texte 37"/>
            <p:cNvSpPr txBox="1"/>
            <p:nvPr/>
          </p:nvSpPr>
          <p:spPr>
            <a:xfrm>
              <a:off x="5554057" y="3162744"/>
              <a:ext cx="394709" cy="221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6</a:t>
              </a:r>
              <a:r>
                <a:rPr lang="fr-FR" sz="7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5554057" y="3153174"/>
              <a:ext cx="84803" cy="148905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0" name="Groupe 109"/>
          <p:cNvGrpSpPr/>
          <p:nvPr/>
        </p:nvGrpSpPr>
        <p:grpSpPr>
          <a:xfrm>
            <a:off x="6123094" y="3534724"/>
            <a:ext cx="618885" cy="1073638"/>
            <a:chOff x="5385327" y="3550058"/>
            <a:chExt cx="618885" cy="1073638"/>
          </a:xfrm>
        </p:grpSpPr>
        <p:grpSp>
          <p:nvGrpSpPr>
            <p:cNvPr id="95" name="Groupe 94"/>
            <p:cNvGrpSpPr/>
            <p:nvPr/>
          </p:nvGrpSpPr>
          <p:grpSpPr>
            <a:xfrm>
              <a:off x="5389316" y="3550058"/>
              <a:ext cx="614896" cy="1073638"/>
              <a:chOff x="5389316" y="3929436"/>
              <a:chExt cx="614896" cy="1073638"/>
            </a:xfrm>
            <a:gradFill>
              <a:gsLst>
                <a:gs pos="59000">
                  <a:schemeClr val="bg1">
                    <a:lumMod val="75000"/>
                    <a:tint val="66000"/>
                    <a:satMod val="160000"/>
                  </a:schemeClr>
                </a:gs>
                <a:gs pos="85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scene3d>
              <a:camera prst="perspectiveLeft"/>
              <a:lightRig rig="threePt" dir="t"/>
            </a:scene3d>
          </p:grpSpPr>
          <p:sp>
            <p:nvSpPr>
              <p:cNvPr id="94" name="Forme libre 93"/>
              <p:cNvSpPr/>
              <p:nvPr/>
            </p:nvSpPr>
            <p:spPr>
              <a:xfrm>
                <a:off x="5389316" y="3929436"/>
                <a:ext cx="80019" cy="1073638"/>
              </a:xfrm>
              <a:custGeom>
                <a:avLst/>
                <a:gdLst>
                  <a:gd name="connsiteX0" fmla="*/ 72248 w 80019"/>
                  <a:gd name="connsiteY0" fmla="*/ 979875 h 1076798"/>
                  <a:gd name="connsiteX1" fmla="*/ 0 w 80019"/>
                  <a:gd name="connsiteY1" fmla="*/ 1058897 h 1076798"/>
                  <a:gd name="connsiteX2" fmla="*/ 6773 w 80019"/>
                  <a:gd name="connsiteY2" fmla="*/ 101600 h 1076798"/>
                  <a:gd name="connsiteX3" fmla="*/ 79022 w 80019"/>
                  <a:gd name="connsiteY3" fmla="*/ 0 h 1076798"/>
                  <a:gd name="connsiteX4" fmla="*/ 72248 w 80019"/>
                  <a:gd name="connsiteY4" fmla="*/ 979875 h 1076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9" h="1076798">
                    <a:moveTo>
                      <a:pt x="72248" y="979875"/>
                    </a:moveTo>
                    <a:cubicBezTo>
                      <a:pt x="59078" y="1156358"/>
                      <a:pt x="24083" y="1032556"/>
                      <a:pt x="0" y="1058897"/>
                    </a:cubicBezTo>
                    <a:cubicBezTo>
                      <a:pt x="2258" y="739798"/>
                      <a:pt x="4515" y="420699"/>
                      <a:pt x="6773" y="101600"/>
                    </a:cubicBezTo>
                    <a:lnTo>
                      <a:pt x="79022" y="0"/>
                    </a:lnTo>
                    <a:cubicBezTo>
                      <a:pt x="77517" y="328883"/>
                      <a:pt x="85418" y="803392"/>
                      <a:pt x="72248" y="97987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Triangle rectangle 88"/>
              <p:cNvSpPr/>
              <p:nvPr/>
            </p:nvSpPr>
            <p:spPr>
              <a:xfrm>
                <a:off x="5463368" y="3929436"/>
                <a:ext cx="540844" cy="1032725"/>
              </a:xfrm>
              <a:prstGeom prst="rt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9" name="Zone de texte 37"/>
            <p:cNvSpPr txBox="1"/>
            <p:nvPr/>
          </p:nvSpPr>
          <p:spPr>
            <a:xfrm>
              <a:off x="5385327" y="3783984"/>
              <a:ext cx="339740" cy="20102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7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30°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5473037" y="3680016"/>
              <a:ext cx="73246" cy="86591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6123094" y="4520328"/>
            <a:ext cx="1421705" cy="1380542"/>
            <a:chOff x="5387100" y="4906736"/>
            <a:chExt cx="1421705" cy="1380542"/>
          </a:xfrm>
        </p:grpSpPr>
        <p:grpSp>
          <p:nvGrpSpPr>
            <p:cNvPr id="101" name="Groupe 100"/>
            <p:cNvGrpSpPr/>
            <p:nvPr/>
          </p:nvGrpSpPr>
          <p:grpSpPr>
            <a:xfrm>
              <a:off x="5387100" y="4906736"/>
              <a:ext cx="1421705" cy="1360110"/>
              <a:chOff x="5387100" y="4906736"/>
              <a:chExt cx="1421705" cy="1360110"/>
            </a:xfrm>
          </p:grpSpPr>
          <p:grpSp>
            <p:nvGrpSpPr>
              <p:cNvPr id="77" name="Groupe 76"/>
              <p:cNvGrpSpPr/>
              <p:nvPr/>
            </p:nvGrpSpPr>
            <p:grpSpPr>
              <a:xfrm>
                <a:off x="5387100" y="4906736"/>
                <a:ext cx="1421705" cy="892515"/>
                <a:chOff x="5452637" y="4562569"/>
                <a:chExt cx="1421705" cy="892515"/>
              </a:xfrm>
            </p:grpSpPr>
            <p:sp>
              <p:nvSpPr>
                <p:cNvPr id="71" name="Cube 70"/>
                <p:cNvSpPr/>
                <p:nvPr/>
              </p:nvSpPr>
              <p:spPr>
                <a:xfrm rot="10800000">
                  <a:off x="5452637" y="4562569"/>
                  <a:ext cx="1421705" cy="294362"/>
                </a:xfrm>
                <a:prstGeom prst="cub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76" name="Groupe 75"/>
                <p:cNvGrpSpPr/>
                <p:nvPr/>
              </p:nvGrpSpPr>
              <p:grpSpPr>
                <a:xfrm>
                  <a:off x="5840276" y="4783862"/>
                  <a:ext cx="646426" cy="671222"/>
                  <a:chOff x="5840276" y="4783862"/>
                  <a:chExt cx="646426" cy="671222"/>
                </a:xfrm>
              </p:grpSpPr>
              <p:sp>
                <p:nvSpPr>
                  <p:cNvPr id="72" name="Cube 71"/>
                  <p:cNvSpPr/>
                  <p:nvPr/>
                </p:nvSpPr>
                <p:spPr>
                  <a:xfrm rot="10800000">
                    <a:off x="5840276" y="4783862"/>
                    <a:ext cx="646426" cy="671222"/>
                  </a:xfrm>
                  <a:prstGeom prst="cube">
                    <a:avLst>
                      <a:gd name="adj" fmla="val 11437"/>
                    </a:avLst>
                  </a:prstGeom>
                  <a:blipFill>
                    <a:blip r:embed="rId3"/>
                    <a:stretch>
                      <a:fillRect/>
                    </a:stretch>
                  </a:blip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Parallélogramme 72"/>
                  <p:cNvSpPr/>
                  <p:nvPr/>
                </p:nvSpPr>
                <p:spPr>
                  <a:xfrm>
                    <a:off x="6158144" y="4908916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Parallélogramme 73"/>
                  <p:cNvSpPr/>
                  <p:nvPr/>
                </p:nvSpPr>
                <p:spPr>
                  <a:xfrm>
                    <a:off x="6205148" y="5003039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Parallélogramme 74"/>
                  <p:cNvSpPr/>
                  <p:nvPr/>
                </p:nvSpPr>
                <p:spPr>
                  <a:xfrm>
                    <a:off x="6076523" y="4960900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82" name="Cylindre 81"/>
              <p:cNvSpPr/>
              <p:nvPr/>
            </p:nvSpPr>
            <p:spPr>
              <a:xfrm rot="10800000">
                <a:off x="6015614" y="5743451"/>
                <a:ext cx="202478" cy="523395"/>
              </a:xfrm>
              <a:prstGeom prst="can">
                <a:avLst>
                  <a:gd name="adj" fmla="val 9721"/>
                </a:avLst>
              </a:prstGeom>
              <a:solidFill>
                <a:schemeClr val="bg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2" name="Ellipse 101"/>
            <p:cNvSpPr/>
            <p:nvPr/>
          </p:nvSpPr>
          <p:spPr>
            <a:xfrm>
              <a:off x="5888649" y="6219545"/>
              <a:ext cx="456406" cy="677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Flèche vers le haut 103"/>
          <p:cNvSpPr/>
          <p:nvPr/>
        </p:nvSpPr>
        <p:spPr>
          <a:xfrm>
            <a:off x="6700066" y="5960102"/>
            <a:ext cx="242631" cy="385016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lèche courbée vers le bas 78"/>
          <p:cNvSpPr/>
          <p:nvPr/>
        </p:nvSpPr>
        <p:spPr>
          <a:xfrm>
            <a:off x="5359978" y="3334106"/>
            <a:ext cx="541209" cy="420923"/>
          </a:xfrm>
          <a:prstGeom prst="curvedDownArrow">
            <a:avLst>
              <a:gd name="adj1" fmla="val 28341"/>
              <a:gd name="adj2" fmla="val 50000"/>
              <a:gd name="adj3" fmla="val 25000"/>
            </a:avLst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6" name="Flèche vers le haut 105"/>
          <p:cNvSpPr/>
          <p:nvPr/>
        </p:nvSpPr>
        <p:spPr>
          <a:xfrm rot="10800000">
            <a:off x="4979167" y="3197238"/>
            <a:ext cx="242631" cy="137021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4" name="Groupe 113"/>
          <p:cNvGrpSpPr/>
          <p:nvPr/>
        </p:nvGrpSpPr>
        <p:grpSpPr>
          <a:xfrm>
            <a:off x="8457735" y="2960966"/>
            <a:ext cx="1421705" cy="294362"/>
            <a:chOff x="5423043" y="2895478"/>
            <a:chExt cx="1421705" cy="294362"/>
          </a:xfrm>
        </p:grpSpPr>
        <p:sp>
          <p:nvSpPr>
            <p:cNvPr id="115" name="Cube 114"/>
            <p:cNvSpPr/>
            <p:nvPr/>
          </p:nvSpPr>
          <p:spPr>
            <a:xfrm rot="10800000">
              <a:off x="5423043" y="2895478"/>
              <a:ext cx="1421705" cy="294362"/>
            </a:xfrm>
            <a:prstGeom prst="cube">
              <a:avLst/>
            </a:prstGeom>
            <a:blipFill>
              <a:blip r:embed="rId3"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Hexagone 115"/>
            <p:cNvSpPr/>
            <p:nvPr/>
          </p:nvSpPr>
          <p:spPr>
            <a:xfrm>
              <a:off x="5774738" y="2949610"/>
              <a:ext cx="118856" cy="114300"/>
            </a:xfrm>
            <a:prstGeom prst="hexagon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Hexagone 116"/>
            <p:cNvSpPr/>
            <p:nvPr/>
          </p:nvSpPr>
          <p:spPr>
            <a:xfrm>
              <a:off x="6434395" y="2949610"/>
              <a:ext cx="118856" cy="114300"/>
            </a:xfrm>
            <a:prstGeom prst="hexagon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8457735" y="3213068"/>
            <a:ext cx="587943" cy="1087375"/>
            <a:chOff x="5423043" y="3147580"/>
            <a:chExt cx="587943" cy="1087375"/>
          </a:xfrm>
        </p:grpSpPr>
        <p:grpSp>
          <p:nvGrpSpPr>
            <p:cNvPr id="119" name="Groupe 118"/>
            <p:cNvGrpSpPr/>
            <p:nvPr/>
          </p:nvGrpSpPr>
          <p:grpSpPr>
            <a:xfrm>
              <a:off x="5423043" y="3147580"/>
              <a:ext cx="587943" cy="1087375"/>
              <a:chOff x="5423043" y="3526958"/>
              <a:chExt cx="587943" cy="1087375"/>
            </a:xfrm>
            <a:gradFill>
              <a:gsLst>
                <a:gs pos="59000">
                  <a:schemeClr val="bg1">
                    <a:lumMod val="75000"/>
                    <a:tint val="66000"/>
                    <a:satMod val="160000"/>
                  </a:schemeClr>
                </a:gs>
                <a:gs pos="85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scene3d>
              <a:camera prst="perspectiveLeft"/>
              <a:lightRig rig="threePt" dir="t"/>
            </a:scene3d>
          </p:grpSpPr>
          <p:sp>
            <p:nvSpPr>
              <p:cNvPr id="122" name="Triangle rectangle 121"/>
              <p:cNvSpPr/>
              <p:nvPr/>
            </p:nvSpPr>
            <p:spPr>
              <a:xfrm rot="10800000">
                <a:off x="5470142" y="3526958"/>
                <a:ext cx="540844" cy="1032725"/>
              </a:xfrm>
              <a:prstGeom prst="rt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Forme libre 122"/>
              <p:cNvSpPr/>
              <p:nvPr/>
            </p:nvSpPr>
            <p:spPr>
              <a:xfrm>
                <a:off x="5423043" y="3526958"/>
                <a:ext cx="587943" cy="1087375"/>
              </a:xfrm>
              <a:custGeom>
                <a:avLst/>
                <a:gdLst>
                  <a:gd name="connsiteX0" fmla="*/ 49877 w 581891"/>
                  <a:gd name="connsiteY0" fmla="*/ 0 h 1088967"/>
                  <a:gd name="connsiteX1" fmla="*/ 581891 w 581891"/>
                  <a:gd name="connsiteY1" fmla="*/ 1030778 h 1088967"/>
                  <a:gd name="connsiteX2" fmla="*/ 544484 w 581891"/>
                  <a:gd name="connsiteY2" fmla="*/ 1088967 h 1088967"/>
                  <a:gd name="connsiteX3" fmla="*/ 0 w 581891"/>
                  <a:gd name="connsiteY3" fmla="*/ 33251 h 1088967"/>
                  <a:gd name="connsiteX4" fmla="*/ 49877 w 581891"/>
                  <a:gd name="connsiteY4" fmla="*/ 0 h 108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891" h="1088967">
                    <a:moveTo>
                      <a:pt x="49877" y="0"/>
                    </a:moveTo>
                    <a:lnTo>
                      <a:pt x="581891" y="1030778"/>
                    </a:lnTo>
                    <a:lnTo>
                      <a:pt x="544484" y="1088967"/>
                    </a:lnTo>
                    <a:lnTo>
                      <a:pt x="0" y="33251"/>
                    </a:lnTo>
                    <a:lnTo>
                      <a:pt x="4987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0" name="Zone de texte 37"/>
            <p:cNvSpPr txBox="1"/>
            <p:nvPr/>
          </p:nvSpPr>
          <p:spPr>
            <a:xfrm>
              <a:off x="5554057" y="3162744"/>
              <a:ext cx="394709" cy="2215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6</a:t>
              </a:r>
              <a:r>
                <a:rPr lang="fr-FR" sz="7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5554057" y="3153174"/>
              <a:ext cx="84803" cy="148905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8420019" y="3615546"/>
            <a:ext cx="618885" cy="1073638"/>
            <a:chOff x="5385327" y="3550058"/>
            <a:chExt cx="618885" cy="1073638"/>
          </a:xfrm>
        </p:grpSpPr>
        <p:grpSp>
          <p:nvGrpSpPr>
            <p:cNvPr id="125" name="Groupe 124"/>
            <p:cNvGrpSpPr/>
            <p:nvPr/>
          </p:nvGrpSpPr>
          <p:grpSpPr>
            <a:xfrm>
              <a:off x="5389316" y="3550058"/>
              <a:ext cx="614896" cy="1073638"/>
              <a:chOff x="5389316" y="3929436"/>
              <a:chExt cx="614896" cy="1073638"/>
            </a:xfrm>
            <a:gradFill>
              <a:gsLst>
                <a:gs pos="59000">
                  <a:schemeClr val="bg1">
                    <a:lumMod val="75000"/>
                    <a:tint val="66000"/>
                    <a:satMod val="160000"/>
                  </a:schemeClr>
                </a:gs>
                <a:gs pos="85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scene3d>
              <a:camera prst="perspectiveLeft"/>
              <a:lightRig rig="threePt" dir="t"/>
            </a:scene3d>
          </p:grpSpPr>
          <p:sp>
            <p:nvSpPr>
              <p:cNvPr id="128" name="Forme libre 127"/>
              <p:cNvSpPr/>
              <p:nvPr/>
            </p:nvSpPr>
            <p:spPr>
              <a:xfrm>
                <a:off x="5389316" y="3929436"/>
                <a:ext cx="80019" cy="1073638"/>
              </a:xfrm>
              <a:custGeom>
                <a:avLst/>
                <a:gdLst>
                  <a:gd name="connsiteX0" fmla="*/ 72248 w 80019"/>
                  <a:gd name="connsiteY0" fmla="*/ 979875 h 1076798"/>
                  <a:gd name="connsiteX1" fmla="*/ 0 w 80019"/>
                  <a:gd name="connsiteY1" fmla="*/ 1058897 h 1076798"/>
                  <a:gd name="connsiteX2" fmla="*/ 6773 w 80019"/>
                  <a:gd name="connsiteY2" fmla="*/ 101600 h 1076798"/>
                  <a:gd name="connsiteX3" fmla="*/ 79022 w 80019"/>
                  <a:gd name="connsiteY3" fmla="*/ 0 h 1076798"/>
                  <a:gd name="connsiteX4" fmla="*/ 72248 w 80019"/>
                  <a:gd name="connsiteY4" fmla="*/ 979875 h 1076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9" h="1076798">
                    <a:moveTo>
                      <a:pt x="72248" y="979875"/>
                    </a:moveTo>
                    <a:cubicBezTo>
                      <a:pt x="59078" y="1156358"/>
                      <a:pt x="24083" y="1032556"/>
                      <a:pt x="0" y="1058897"/>
                    </a:cubicBezTo>
                    <a:cubicBezTo>
                      <a:pt x="2258" y="739798"/>
                      <a:pt x="4515" y="420699"/>
                      <a:pt x="6773" y="101600"/>
                    </a:cubicBezTo>
                    <a:lnTo>
                      <a:pt x="79022" y="0"/>
                    </a:lnTo>
                    <a:cubicBezTo>
                      <a:pt x="77517" y="328883"/>
                      <a:pt x="85418" y="803392"/>
                      <a:pt x="72248" y="97987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Triangle rectangle 128"/>
              <p:cNvSpPr/>
              <p:nvPr/>
            </p:nvSpPr>
            <p:spPr>
              <a:xfrm>
                <a:off x="5463368" y="3929436"/>
                <a:ext cx="540844" cy="1032725"/>
              </a:xfrm>
              <a:prstGeom prst="rt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6" name="Zone de texte 37"/>
            <p:cNvSpPr txBox="1"/>
            <p:nvPr/>
          </p:nvSpPr>
          <p:spPr>
            <a:xfrm>
              <a:off x="5385327" y="3783984"/>
              <a:ext cx="339740" cy="20102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7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30°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orme libre 126"/>
            <p:cNvSpPr/>
            <p:nvPr/>
          </p:nvSpPr>
          <p:spPr>
            <a:xfrm>
              <a:off x="5473037" y="3680016"/>
              <a:ext cx="73246" cy="86591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0" name="Groupe 129"/>
          <p:cNvGrpSpPr/>
          <p:nvPr/>
        </p:nvGrpSpPr>
        <p:grpSpPr>
          <a:xfrm>
            <a:off x="8421792" y="4592846"/>
            <a:ext cx="1421705" cy="1380542"/>
            <a:chOff x="5387100" y="4906736"/>
            <a:chExt cx="1421705" cy="1380542"/>
          </a:xfrm>
        </p:grpSpPr>
        <p:grpSp>
          <p:nvGrpSpPr>
            <p:cNvPr id="131" name="Groupe 130"/>
            <p:cNvGrpSpPr/>
            <p:nvPr/>
          </p:nvGrpSpPr>
          <p:grpSpPr>
            <a:xfrm>
              <a:off x="5387100" y="4906736"/>
              <a:ext cx="1421705" cy="1360110"/>
              <a:chOff x="5387100" y="4906736"/>
              <a:chExt cx="1421705" cy="1360110"/>
            </a:xfrm>
          </p:grpSpPr>
          <p:grpSp>
            <p:nvGrpSpPr>
              <p:cNvPr id="133" name="Groupe 132"/>
              <p:cNvGrpSpPr/>
              <p:nvPr/>
            </p:nvGrpSpPr>
            <p:grpSpPr>
              <a:xfrm>
                <a:off x="5387100" y="4906736"/>
                <a:ext cx="1421705" cy="892515"/>
                <a:chOff x="5452637" y="4562569"/>
                <a:chExt cx="1421705" cy="892515"/>
              </a:xfrm>
            </p:grpSpPr>
            <p:sp>
              <p:nvSpPr>
                <p:cNvPr id="135" name="Cube 134"/>
                <p:cNvSpPr/>
                <p:nvPr/>
              </p:nvSpPr>
              <p:spPr>
                <a:xfrm rot="10800000">
                  <a:off x="5452637" y="4562569"/>
                  <a:ext cx="1421705" cy="294362"/>
                </a:xfrm>
                <a:prstGeom prst="cub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36" name="Groupe 135"/>
                <p:cNvGrpSpPr/>
                <p:nvPr/>
              </p:nvGrpSpPr>
              <p:grpSpPr>
                <a:xfrm>
                  <a:off x="5840276" y="4783862"/>
                  <a:ext cx="646426" cy="671222"/>
                  <a:chOff x="5840276" y="4783862"/>
                  <a:chExt cx="646426" cy="671222"/>
                </a:xfrm>
              </p:grpSpPr>
              <p:sp>
                <p:nvSpPr>
                  <p:cNvPr id="137" name="Cube 136"/>
                  <p:cNvSpPr/>
                  <p:nvPr/>
                </p:nvSpPr>
                <p:spPr>
                  <a:xfrm rot="10800000">
                    <a:off x="5840276" y="4783862"/>
                    <a:ext cx="646426" cy="671222"/>
                  </a:xfrm>
                  <a:prstGeom prst="cube">
                    <a:avLst>
                      <a:gd name="adj" fmla="val 11437"/>
                    </a:avLst>
                  </a:prstGeom>
                  <a:blipFill>
                    <a:blip r:embed="rId3"/>
                    <a:stretch>
                      <a:fillRect/>
                    </a:stretch>
                  </a:blip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" name="Parallélogramme 137"/>
                  <p:cNvSpPr/>
                  <p:nvPr/>
                </p:nvSpPr>
                <p:spPr>
                  <a:xfrm>
                    <a:off x="6158144" y="4908916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" name="Parallélogramme 138"/>
                  <p:cNvSpPr/>
                  <p:nvPr/>
                </p:nvSpPr>
                <p:spPr>
                  <a:xfrm>
                    <a:off x="6205148" y="5003039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" name="Parallélogramme 139"/>
                  <p:cNvSpPr/>
                  <p:nvPr/>
                </p:nvSpPr>
                <p:spPr>
                  <a:xfrm>
                    <a:off x="6076523" y="4960900"/>
                    <a:ext cx="117275" cy="232867"/>
                  </a:xfrm>
                  <a:prstGeom prst="parallelogram">
                    <a:avLst>
                      <a:gd name="adj" fmla="val 49369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134" name="Cylindre 133"/>
              <p:cNvSpPr/>
              <p:nvPr/>
            </p:nvSpPr>
            <p:spPr>
              <a:xfrm rot="10800000">
                <a:off x="6015614" y="5743451"/>
                <a:ext cx="202478" cy="523395"/>
              </a:xfrm>
              <a:prstGeom prst="can">
                <a:avLst>
                  <a:gd name="adj" fmla="val 9721"/>
                </a:avLst>
              </a:prstGeom>
              <a:solidFill>
                <a:schemeClr val="bg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2" name="Ellipse 131"/>
            <p:cNvSpPr/>
            <p:nvPr/>
          </p:nvSpPr>
          <p:spPr>
            <a:xfrm>
              <a:off x="5888649" y="6219545"/>
              <a:ext cx="456406" cy="677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1" name="Flèche vers le haut 140"/>
          <p:cNvSpPr/>
          <p:nvPr/>
        </p:nvSpPr>
        <p:spPr>
          <a:xfrm>
            <a:off x="8996991" y="6040924"/>
            <a:ext cx="242631" cy="385016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1" name="Groupe 150"/>
          <p:cNvGrpSpPr/>
          <p:nvPr/>
        </p:nvGrpSpPr>
        <p:grpSpPr>
          <a:xfrm>
            <a:off x="8496429" y="3078326"/>
            <a:ext cx="181605" cy="957485"/>
            <a:chOff x="9095091" y="3079784"/>
            <a:chExt cx="181605" cy="957485"/>
          </a:xfrm>
        </p:grpSpPr>
        <p:sp>
          <p:nvSpPr>
            <p:cNvPr id="144" name="Organigramme : Processus 143"/>
            <p:cNvSpPr/>
            <p:nvPr/>
          </p:nvSpPr>
          <p:spPr>
            <a:xfrm rot="20039375">
              <a:off x="9098126" y="3079784"/>
              <a:ext cx="178570" cy="957485"/>
            </a:xfrm>
            <a:prstGeom prst="flowChartProcess">
              <a:avLst/>
            </a:prstGeom>
            <a:solidFill>
              <a:srgbClr val="CC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6" name="Connecteur droit 145"/>
            <p:cNvCxnSpPr>
              <a:stCxn id="144" idx="1"/>
            </p:cNvCxnSpPr>
            <p:nvPr/>
          </p:nvCxnSpPr>
          <p:spPr>
            <a:xfrm flipH="1" flipV="1">
              <a:off x="9095091" y="3174506"/>
              <a:ext cx="12079" cy="4231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e 110"/>
          <p:cNvGrpSpPr/>
          <p:nvPr/>
        </p:nvGrpSpPr>
        <p:grpSpPr>
          <a:xfrm>
            <a:off x="7929829" y="1798002"/>
            <a:ext cx="761653" cy="2638480"/>
            <a:chOff x="4527203" y="2554313"/>
            <a:chExt cx="761653" cy="2638480"/>
          </a:xfrm>
        </p:grpSpPr>
        <p:sp>
          <p:nvSpPr>
            <p:cNvPr id="112" name="Forme libre 111"/>
            <p:cNvSpPr/>
            <p:nvPr/>
          </p:nvSpPr>
          <p:spPr>
            <a:xfrm>
              <a:off x="5080117" y="2554313"/>
              <a:ext cx="208739" cy="2638480"/>
            </a:xfrm>
            <a:custGeom>
              <a:avLst/>
              <a:gdLst>
                <a:gd name="connsiteX0" fmla="*/ 88452 w 208739"/>
                <a:gd name="connsiteY0" fmla="*/ 892 h 2638480"/>
                <a:gd name="connsiteX1" fmla="*/ 769 w 208739"/>
                <a:gd name="connsiteY1" fmla="*/ 1397545 h 2638480"/>
                <a:gd name="connsiteX2" fmla="*/ 138556 w 208739"/>
                <a:gd name="connsiteY2" fmla="*/ 2637621 h 2638480"/>
                <a:gd name="connsiteX3" fmla="*/ 207449 w 208739"/>
                <a:gd name="connsiteY3" fmla="*/ 1209654 h 2638480"/>
                <a:gd name="connsiteX4" fmla="*/ 88452 w 208739"/>
                <a:gd name="connsiteY4" fmla="*/ 892 h 263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39" h="2638480">
                  <a:moveTo>
                    <a:pt x="88452" y="892"/>
                  </a:moveTo>
                  <a:cubicBezTo>
                    <a:pt x="54005" y="32207"/>
                    <a:pt x="-7582" y="958090"/>
                    <a:pt x="769" y="1397545"/>
                  </a:cubicBezTo>
                  <a:cubicBezTo>
                    <a:pt x="9120" y="1837000"/>
                    <a:pt x="104109" y="2668936"/>
                    <a:pt x="138556" y="2637621"/>
                  </a:cubicBezTo>
                  <a:cubicBezTo>
                    <a:pt x="173003" y="2606306"/>
                    <a:pt x="216843" y="1649109"/>
                    <a:pt x="207449" y="1209654"/>
                  </a:cubicBezTo>
                  <a:cubicBezTo>
                    <a:pt x="198055" y="770199"/>
                    <a:pt x="122899" y="-30423"/>
                    <a:pt x="88452" y="892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Cylindre 112"/>
            <p:cNvSpPr/>
            <p:nvPr/>
          </p:nvSpPr>
          <p:spPr>
            <a:xfrm rot="16200000">
              <a:off x="4740146" y="3541613"/>
              <a:ext cx="237994" cy="663879"/>
            </a:xfrm>
            <a:prstGeom prst="can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0" name="Groupe 189"/>
          <p:cNvGrpSpPr/>
          <p:nvPr/>
        </p:nvGrpSpPr>
        <p:grpSpPr>
          <a:xfrm>
            <a:off x="6202539" y="2997504"/>
            <a:ext cx="376998" cy="1021204"/>
            <a:chOff x="6202539" y="2997504"/>
            <a:chExt cx="376998" cy="1021204"/>
          </a:xfrm>
        </p:grpSpPr>
        <p:sp>
          <p:nvSpPr>
            <p:cNvPr id="107" name="Organigramme : Processus 106"/>
            <p:cNvSpPr/>
            <p:nvPr/>
          </p:nvSpPr>
          <p:spPr>
            <a:xfrm rot="20039375">
              <a:off x="6202539" y="2997504"/>
              <a:ext cx="178570" cy="957485"/>
            </a:xfrm>
            <a:prstGeom prst="flowChartProcess">
              <a:avLst/>
            </a:prstGeom>
            <a:solidFill>
              <a:srgbClr val="CC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Forme libre 188"/>
            <p:cNvSpPr/>
            <p:nvPr/>
          </p:nvSpPr>
          <p:spPr>
            <a:xfrm>
              <a:off x="6419083" y="3865126"/>
              <a:ext cx="160454" cy="153582"/>
            </a:xfrm>
            <a:custGeom>
              <a:avLst/>
              <a:gdLst>
                <a:gd name="connsiteX0" fmla="*/ 167758 w 167758"/>
                <a:gd name="connsiteY0" fmla="*/ 0 h 153582"/>
                <a:gd name="connsiteX1" fmla="*/ 167758 w 167758"/>
                <a:gd name="connsiteY1" fmla="*/ 94512 h 153582"/>
                <a:gd name="connsiteX2" fmla="*/ 40167 w 167758"/>
                <a:gd name="connsiteY2" fmla="*/ 153582 h 153582"/>
                <a:gd name="connsiteX3" fmla="*/ 0 w 167758"/>
                <a:gd name="connsiteY3" fmla="*/ 80335 h 153582"/>
                <a:gd name="connsiteX4" fmla="*/ 167758 w 167758"/>
                <a:gd name="connsiteY4" fmla="*/ 0 h 15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58" h="153582">
                  <a:moveTo>
                    <a:pt x="167758" y="0"/>
                  </a:moveTo>
                  <a:lnTo>
                    <a:pt x="167758" y="94512"/>
                  </a:lnTo>
                  <a:lnTo>
                    <a:pt x="40167" y="153582"/>
                  </a:lnTo>
                  <a:lnTo>
                    <a:pt x="0" y="80335"/>
                  </a:lnTo>
                  <a:lnTo>
                    <a:pt x="167758" y="0"/>
                  </a:lnTo>
                  <a:close/>
                </a:path>
              </a:pathLst>
            </a:custGeom>
            <a:solidFill>
              <a:srgbClr val="CC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1" name="Forme libre 190"/>
          <p:cNvSpPr/>
          <p:nvPr/>
        </p:nvSpPr>
        <p:spPr>
          <a:xfrm>
            <a:off x="8717002" y="3944369"/>
            <a:ext cx="160454" cy="153582"/>
          </a:xfrm>
          <a:custGeom>
            <a:avLst/>
            <a:gdLst>
              <a:gd name="connsiteX0" fmla="*/ 167758 w 167758"/>
              <a:gd name="connsiteY0" fmla="*/ 0 h 153582"/>
              <a:gd name="connsiteX1" fmla="*/ 167758 w 167758"/>
              <a:gd name="connsiteY1" fmla="*/ 94512 h 153582"/>
              <a:gd name="connsiteX2" fmla="*/ 40167 w 167758"/>
              <a:gd name="connsiteY2" fmla="*/ 153582 h 153582"/>
              <a:gd name="connsiteX3" fmla="*/ 0 w 167758"/>
              <a:gd name="connsiteY3" fmla="*/ 80335 h 153582"/>
              <a:gd name="connsiteX4" fmla="*/ 167758 w 167758"/>
              <a:gd name="connsiteY4" fmla="*/ 0 h 1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758" h="153582">
                <a:moveTo>
                  <a:pt x="167758" y="0"/>
                </a:moveTo>
                <a:lnTo>
                  <a:pt x="167758" y="94512"/>
                </a:lnTo>
                <a:lnTo>
                  <a:pt x="40167" y="153582"/>
                </a:lnTo>
                <a:lnTo>
                  <a:pt x="0" y="80335"/>
                </a:lnTo>
                <a:lnTo>
                  <a:pt x="167758" y="0"/>
                </a:lnTo>
                <a:close/>
              </a:path>
            </a:pathLst>
          </a:custGeom>
          <a:solidFill>
            <a:srgbClr val="CC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Flèche vers le haut 191"/>
          <p:cNvSpPr/>
          <p:nvPr/>
        </p:nvSpPr>
        <p:spPr>
          <a:xfrm rot="5400000">
            <a:off x="10037267" y="3801020"/>
            <a:ext cx="415636" cy="499056"/>
          </a:xfrm>
          <a:prstGeom prst="upArrow">
            <a:avLst>
              <a:gd name="adj1" fmla="val 34000"/>
              <a:gd name="adj2" fmla="val 38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3" name="Connecteur droit avec flèche 192"/>
          <p:cNvCxnSpPr/>
          <p:nvPr/>
        </p:nvCxnSpPr>
        <p:spPr>
          <a:xfrm>
            <a:off x="4678065" y="2795663"/>
            <a:ext cx="1147364" cy="1917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Connecteur droit avec flèche 194"/>
          <p:cNvCxnSpPr/>
          <p:nvPr/>
        </p:nvCxnSpPr>
        <p:spPr>
          <a:xfrm flipV="1">
            <a:off x="4629953" y="5638436"/>
            <a:ext cx="2067569" cy="340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7" name="Groupe 196"/>
          <p:cNvGrpSpPr/>
          <p:nvPr/>
        </p:nvGrpSpPr>
        <p:grpSpPr>
          <a:xfrm>
            <a:off x="10653695" y="3725802"/>
            <a:ext cx="1349066" cy="532564"/>
            <a:chOff x="6684156" y="1209699"/>
            <a:chExt cx="1349066" cy="532564"/>
          </a:xfrm>
        </p:grpSpPr>
        <p:sp>
          <p:nvSpPr>
            <p:cNvPr id="198" name="Forme libre 197"/>
            <p:cNvSpPr/>
            <p:nvPr/>
          </p:nvSpPr>
          <p:spPr>
            <a:xfrm>
              <a:off x="6684156" y="1209700"/>
              <a:ext cx="1349066" cy="532563"/>
            </a:xfrm>
            <a:custGeom>
              <a:avLst/>
              <a:gdLst>
                <a:gd name="connsiteX0" fmla="*/ 0 w 1566779"/>
                <a:gd name="connsiteY0" fmla="*/ 0 h 700505"/>
                <a:gd name="connsiteX1" fmla="*/ 1566779 w 1566779"/>
                <a:gd name="connsiteY1" fmla="*/ 2673 h 700505"/>
                <a:gd name="connsiteX2" fmla="*/ 1561432 w 1566779"/>
                <a:gd name="connsiteY2" fmla="*/ 700505 h 700505"/>
                <a:gd name="connsiteX3" fmla="*/ 1219200 w 1566779"/>
                <a:gd name="connsiteY3" fmla="*/ 697831 h 700505"/>
                <a:gd name="connsiteX4" fmla="*/ 0 w 1566779"/>
                <a:gd name="connsiteY4" fmla="*/ 0 h 7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779" h="700505">
                  <a:moveTo>
                    <a:pt x="0" y="0"/>
                  </a:moveTo>
                  <a:lnTo>
                    <a:pt x="1566779" y="2673"/>
                  </a:lnTo>
                  <a:cubicBezTo>
                    <a:pt x="1564997" y="235284"/>
                    <a:pt x="1563214" y="467894"/>
                    <a:pt x="1561432" y="700505"/>
                  </a:cubicBezTo>
                  <a:lnTo>
                    <a:pt x="1219200" y="697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Zone de texte 37"/>
            <p:cNvSpPr txBox="1"/>
            <p:nvPr/>
          </p:nvSpPr>
          <p:spPr>
            <a:xfrm>
              <a:off x="7080523" y="1209699"/>
              <a:ext cx="408370" cy="2350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sz="105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30°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fr-F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orme libre 199"/>
            <p:cNvSpPr/>
            <p:nvPr/>
          </p:nvSpPr>
          <p:spPr>
            <a:xfrm>
              <a:off x="6995720" y="1209699"/>
              <a:ext cx="84803" cy="148905"/>
            </a:xfrm>
            <a:custGeom>
              <a:avLst/>
              <a:gdLst>
                <a:gd name="connsiteX0" fmla="*/ 0 w 260963"/>
                <a:gd name="connsiteY0" fmla="*/ 379562 h 379562"/>
                <a:gd name="connsiteX1" fmla="*/ 232913 w 260963"/>
                <a:gd name="connsiteY1" fmla="*/ 241540 h 379562"/>
                <a:gd name="connsiteX2" fmla="*/ 250166 w 260963"/>
                <a:gd name="connsiteY2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963" h="379562">
                  <a:moveTo>
                    <a:pt x="0" y="379562"/>
                  </a:moveTo>
                  <a:cubicBezTo>
                    <a:pt x="95609" y="342181"/>
                    <a:pt x="191219" y="304800"/>
                    <a:pt x="232913" y="241540"/>
                  </a:cubicBezTo>
                  <a:cubicBezTo>
                    <a:pt x="274607" y="178280"/>
                    <a:pt x="260230" y="47445"/>
                    <a:pt x="250166" y="0"/>
                  </a:cubicBezTo>
                </a:path>
              </a:pathLst>
            </a:cu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1" name="Zone de texte 37"/>
          <p:cNvSpPr txBox="1"/>
          <p:nvPr/>
        </p:nvSpPr>
        <p:spPr>
          <a:xfrm rot="5400000">
            <a:off x="10379718" y="1340341"/>
            <a:ext cx="1234596" cy="3426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34524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t="17864" r="18621" b="11508"/>
          <a:stretch/>
        </p:blipFill>
        <p:spPr>
          <a:xfrm rot="16200000">
            <a:off x="6856871" y="3200006"/>
            <a:ext cx="2326512" cy="3848254"/>
          </a:xfrm>
          <a:ln w="28575">
            <a:solidFill>
              <a:schemeClr val="accent6"/>
            </a:solidFill>
          </a:ln>
        </p:spPr>
      </p:pic>
      <p:grpSp>
        <p:nvGrpSpPr>
          <p:cNvPr id="8" name="Groupe 7"/>
          <p:cNvGrpSpPr/>
          <p:nvPr/>
        </p:nvGrpSpPr>
        <p:grpSpPr>
          <a:xfrm>
            <a:off x="1518285" y="657410"/>
            <a:ext cx="8420253" cy="5629978"/>
            <a:chOff x="1148152" y="657406"/>
            <a:chExt cx="8420253" cy="562997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0" t="15696" r="13919" b="31646"/>
            <a:stretch/>
          </p:blipFill>
          <p:spPr>
            <a:xfrm>
              <a:off x="1148152" y="657406"/>
              <a:ext cx="2889886" cy="296593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3" t="41688" r="6718" b="19831"/>
            <a:stretch/>
          </p:blipFill>
          <p:spPr>
            <a:xfrm>
              <a:off x="4430050" y="657407"/>
              <a:ext cx="5138355" cy="2965937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7" t="7931" r="26485" b="4043"/>
            <a:stretch/>
          </p:blipFill>
          <p:spPr>
            <a:xfrm rot="16200000">
              <a:off x="2126215" y="2982812"/>
              <a:ext cx="2326511" cy="4282634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</p:pic>
      </p:grpSp>
      <p:sp>
        <p:nvSpPr>
          <p:cNvPr id="9" name="Zone de texte 37"/>
          <p:cNvSpPr txBox="1"/>
          <p:nvPr/>
        </p:nvSpPr>
        <p:spPr>
          <a:xfrm>
            <a:off x="3352610" y="3784690"/>
            <a:ext cx="796862" cy="3523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30°</a:t>
            </a:r>
          </a:p>
        </p:txBody>
      </p:sp>
      <p:sp>
        <p:nvSpPr>
          <p:cNvPr id="10" name="Zone de texte 37"/>
          <p:cNvSpPr txBox="1"/>
          <p:nvPr/>
        </p:nvSpPr>
        <p:spPr>
          <a:xfrm>
            <a:off x="7621696" y="3849545"/>
            <a:ext cx="796862" cy="3523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7564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62366" y="-38940"/>
            <a:ext cx="10972800" cy="5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2400" kern="0" dirty="0" smtClean="0">
                <a:solidFill>
                  <a:schemeClr val="bg1"/>
                </a:solidFill>
              </a:rPr>
              <a:t>Essais de flexion 3 points composite : Granulat oblique</a:t>
            </a:r>
            <a:endParaRPr lang="fr-FR" sz="2400" kern="0" dirty="0">
              <a:solidFill>
                <a:schemeClr val="bg1"/>
              </a:solidFill>
            </a:endParaRPr>
          </a:p>
        </p:txBody>
      </p:sp>
      <p:sp>
        <p:nvSpPr>
          <p:cNvPr id="31" name="Zone de texte 37"/>
          <p:cNvSpPr txBox="1"/>
          <p:nvPr/>
        </p:nvSpPr>
        <p:spPr>
          <a:xfrm>
            <a:off x="832827" y="437456"/>
            <a:ext cx="1563532" cy="3830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30° -  C1 </a:t>
            </a:r>
          </a:p>
        </p:txBody>
      </p:sp>
      <p:sp>
        <p:nvSpPr>
          <p:cNvPr id="32" name="Zone de texte 37"/>
          <p:cNvSpPr txBox="1"/>
          <p:nvPr/>
        </p:nvSpPr>
        <p:spPr>
          <a:xfrm>
            <a:off x="8997539" y="440800"/>
            <a:ext cx="1476646" cy="3830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30° - C2</a:t>
            </a:r>
            <a:endParaRPr lang="fr-FR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4723" r="28102" b="8037"/>
          <a:stretch/>
        </p:blipFill>
        <p:spPr>
          <a:xfrm>
            <a:off x="8705152" y="819605"/>
            <a:ext cx="2262813" cy="54829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3368" r="37040" b="10119"/>
          <a:stretch/>
        </p:blipFill>
        <p:spPr>
          <a:xfrm>
            <a:off x="596553" y="821339"/>
            <a:ext cx="2260696" cy="54812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830" y="663852"/>
            <a:ext cx="4734857" cy="27494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830" y="3413267"/>
            <a:ext cx="4757211" cy="29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62366" y="-38940"/>
            <a:ext cx="10972800" cy="5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2400" kern="0" dirty="0" smtClean="0">
                <a:solidFill>
                  <a:schemeClr val="bg1"/>
                </a:solidFill>
              </a:rPr>
              <a:t>Essais de flexion 3 points composite : Granulat oblique</a:t>
            </a:r>
            <a:endParaRPr lang="fr-FR" sz="2400" kern="0" dirty="0">
              <a:solidFill>
                <a:schemeClr val="bg1"/>
              </a:solidFill>
            </a:endParaRPr>
          </a:p>
        </p:txBody>
      </p:sp>
      <p:sp>
        <p:nvSpPr>
          <p:cNvPr id="31" name="Zone de texte 37"/>
          <p:cNvSpPr txBox="1"/>
          <p:nvPr/>
        </p:nvSpPr>
        <p:spPr>
          <a:xfrm>
            <a:off x="1254713" y="478200"/>
            <a:ext cx="1267769" cy="3830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C1 – 60°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 de texte 37"/>
          <p:cNvSpPr txBox="1"/>
          <p:nvPr/>
        </p:nvSpPr>
        <p:spPr>
          <a:xfrm>
            <a:off x="9632788" y="477177"/>
            <a:ext cx="1203377" cy="3830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C2 – 60°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7485" r="34116" b="11812"/>
          <a:stretch/>
        </p:blipFill>
        <p:spPr>
          <a:xfrm>
            <a:off x="993226" y="860193"/>
            <a:ext cx="1986455" cy="55346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12270" r="33126" b="7424"/>
          <a:stretch/>
        </p:blipFill>
        <p:spPr>
          <a:xfrm>
            <a:off x="9007276" y="860193"/>
            <a:ext cx="1986455" cy="55074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829" y="441669"/>
            <a:ext cx="5205616" cy="30112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938" y="3452966"/>
            <a:ext cx="5214507" cy="30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69" y="3435670"/>
            <a:ext cx="3981471" cy="250899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81063" y="351691"/>
            <a:ext cx="11136263" cy="3026936"/>
            <a:chOff x="-1" y="1383"/>
            <a:chExt cx="7612498" cy="1945810"/>
          </a:xfrm>
        </p:grpSpPr>
        <p:grpSp>
          <p:nvGrpSpPr>
            <p:cNvPr id="10" name="Groupe 9"/>
            <p:cNvGrpSpPr/>
            <p:nvPr/>
          </p:nvGrpSpPr>
          <p:grpSpPr>
            <a:xfrm>
              <a:off x="-1" y="1383"/>
              <a:ext cx="6780370" cy="1288525"/>
              <a:chOff x="-102772" y="-232730"/>
              <a:chExt cx="6781283" cy="1290046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-102772" y="-232730"/>
                <a:ext cx="6781283" cy="1290046"/>
                <a:chOff x="-102782" y="-249198"/>
                <a:chExt cx="6781925" cy="1228573"/>
              </a:xfrm>
            </p:grpSpPr>
            <p:grpSp>
              <p:nvGrpSpPr>
                <p:cNvPr id="27" name="Groupe 26"/>
                <p:cNvGrpSpPr/>
                <p:nvPr/>
              </p:nvGrpSpPr>
              <p:grpSpPr>
                <a:xfrm>
                  <a:off x="-102782" y="-249198"/>
                  <a:ext cx="6781925" cy="1228573"/>
                  <a:chOff x="-106348" y="-330063"/>
                  <a:chExt cx="7017231" cy="1360491"/>
                </a:xfrm>
              </p:grpSpPr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2923749" y="-313136"/>
                    <a:ext cx="1342180" cy="1342007"/>
                    <a:chOff x="1416639" y="-313189"/>
                    <a:chExt cx="1342738" cy="1342234"/>
                  </a:xfrm>
                </p:grpSpPr>
                <p:sp>
                  <p:nvSpPr>
                    <p:cNvPr id="49" name="Zone de texte 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16639" y="-313189"/>
                      <a:ext cx="1342738" cy="2655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Composite 30°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50" name="Image 49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85933" y="-94270"/>
                      <a:ext cx="1143000" cy="112331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" name="Groupe 35"/>
                  <p:cNvGrpSpPr/>
                  <p:nvPr/>
                </p:nvGrpSpPr>
                <p:grpSpPr>
                  <a:xfrm>
                    <a:off x="-106348" y="-330063"/>
                    <a:ext cx="1332587" cy="1360491"/>
                    <a:chOff x="-120309" y="-330063"/>
                    <a:chExt cx="1332587" cy="1360491"/>
                  </a:xfrm>
                </p:grpSpPr>
                <p:sp>
                  <p:nvSpPr>
                    <p:cNvPr id="47" name="Zone de texte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20309" y="-330063"/>
                      <a:ext cx="1332587" cy="26590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Composite 30°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48" name="Image 47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413" y="-99872"/>
                      <a:ext cx="1191260" cy="11303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e 36"/>
                  <p:cNvGrpSpPr/>
                  <p:nvPr/>
                </p:nvGrpSpPr>
                <p:grpSpPr>
                  <a:xfrm>
                    <a:off x="1342341" y="-325000"/>
                    <a:ext cx="1493892" cy="1327089"/>
                    <a:chOff x="-1674173" y="-369759"/>
                    <a:chExt cx="1576170" cy="1447673"/>
                  </a:xfrm>
                </p:grpSpPr>
                <p:grpSp>
                  <p:nvGrpSpPr>
                    <p:cNvPr id="43" name="Groupe 42"/>
                    <p:cNvGrpSpPr/>
                    <p:nvPr/>
                  </p:nvGrpSpPr>
                  <p:grpSpPr>
                    <a:xfrm>
                      <a:off x="-1514689" y="-136206"/>
                      <a:ext cx="1416686" cy="1214120"/>
                      <a:chOff x="-2059194" y="-179920"/>
                      <a:chExt cx="1925958" cy="1603779"/>
                    </a:xfrm>
                  </p:grpSpPr>
                  <p:pic>
                    <p:nvPicPr>
                      <p:cNvPr id="45" name="Image 44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059191" y="-179920"/>
                        <a:ext cx="1925955" cy="80073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Image 45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059194" y="622760"/>
                        <a:ext cx="1918356" cy="801099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44" name="Zone de texte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674173" y="-369759"/>
                      <a:ext cx="1423121" cy="2912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000" b="1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Composite 60°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8" name="Groupe 37"/>
                  <p:cNvGrpSpPr/>
                  <p:nvPr/>
                </p:nvGrpSpPr>
                <p:grpSpPr>
                  <a:xfrm>
                    <a:off x="5489797" y="-312965"/>
                    <a:ext cx="1421086" cy="1313239"/>
                    <a:chOff x="999574" y="-307398"/>
                    <a:chExt cx="1326936" cy="1289877"/>
                  </a:xfrm>
                </p:grpSpPr>
                <p:sp>
                  <p:nvSpPr>
                    <p:cNvPr id="39" name="Zone de texte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99574" y="-307398"/>
                      <a:ext cx="1326936" cy="2701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Composite 60°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0" name="Groupe 39"/>
                    <p:cNvGrpSpPr/>
                    <p:nvPr/>
                  </p:nvGrpSpPr>
                  <p:grpSpPr>
                    <a:xfrm>
                      <a:off x="1092999" y="-114302"/>
                      <a:ext cx="1123315" cy="1096781"/>
                      <a:chOff x="981317" y="-114302"/>
                      <a:chExt cx="1123315" cy="1096781"/>
                    </a:xfrm>
                  </p:grpSpPr>
                  <p:pic>
                    <p:nvPicPr>
                      <p:cNvPr id="41" name="Image 40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81317" y="-114302"/>
                        <a:ext cx="1123315" cy="551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Image 4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6200000" flipV="1">
                        <a:off x="1257034" y="147454"/>
                        <a:ext cx="566420" cy="110363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28" name="Triangle isocèle 27"/>
                <p:cNvSpPr/>
                <p:nvPr/>
              </p:nvSpPr>
              <p:spPr>
                <a:xfrm rot="10800000">
                  <a:off x="516257" y="496145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Triangle isocèle 28"/>
                <p:cNvSpPr/>
                <p:nvPr/>
              </p:nvSpPr>
              <p:spPr>
                <a:xfrm rot="10800000">
                  <a:off x="3438646" y="-71154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Triangle isocèle 29"/>
                <p:cNvSpPr/>
                <p:nvPr/>
              </p:nvSpPr>
              <p:spPr>
                <a:xfrm rot="10800000">
                  <a:off x="3501466" y="473298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Triangle isocèle 30"/>
                <p:cNvSpPr/>
                <p:nvPr/>
              </p:nvSpPr>
              <p:spPr>
                <a:xfrm rot="10800000">
                  <a:off x="1983935" y="424719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Triangle isocèle 31"/>
                <p:cNvSpPr/>
                <p:nvPr/>
              </p:nvSpPr>
              <p:spPr>
                <a:xfrm rot="10800000">
                  <a:off x="1949034" y="-112753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Triangle isocèle 32"/>
                <p:cNvSpPr/>
                <p:nvPr/>
              </p:nvSpPr>
              <p:spPr>
                <a:xfrm rot="10800000">
                  <a:off x="5934306" y="-77168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Triangle isocèle 33"/>
                <p:cNvSpPr/>
                <p:nvPr/>
              </p:nvSpPr>
              <p:spPr>
                <a:xfrm rot="10800000">
                  <a:off x="5943691" y="432384"/>
                  <a:ext cx="97471" cy="7800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Triangle isocèle 25"/>
              <p:cNvSpPr/>
              <p:nvPr/>
            </p:nvSpPr>
            <p:spPr>
              <a:xfrm rot="10800000">
                <a:off x="548330" y="-94700"/>
                <a:ext cx="97462" cy="8190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" r="15669"/>
            <a:stretch/>
          </p:blipFill>
          <p:spPr bwMode="auto">
            <a:xfrm>
              <a:off x="184276" y="1307904"/>
              <a:ext cx="1109980" cy="525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Groupe 11"/>
            <p:cNvGrpSpPr/>
            <p:nvPr/>
          </p:nvGrpSpPr>
          <p:grpSpPr>
            <a:xfrm>
              <a:off x="3092641" y="1276154"/>
              <a:ext cx="2210810" cy="581928"/>
              <a:chOff x="1504798" y="-89268"/>
              <a:chExt cx="2210810" cy="581928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356"/>
              <a:stretch/>
            </p:blipFill>
            <p:spPr bwMode="auto">
              <a:xfrm>
                <a:off x="1504798" y="-89268"/>
                <a:ext cx="1150620" cy="5575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1844608" y="-15127"/>
                <a:ext cx="268944" cy="193876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2" name="Connecteur droit 21"/>
              <p:cNvCxnSpPr/>
              <p:nvPr/>
            </p:nvCxnSpPr>
            <p:spPr>
              <a:xfrm>
                <a:off x="2095177" y="177271"/>
                <a:ext cx="828378" cy="30448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2122083" y="-15127"/>
                <a:ext cx="801472" cy="2009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3930" y="4971"/>
                <a:ext cx="791678" cy="487689"/>
              </a:xfrm>
              <a:prstGeom prst="rect">
                <a:avLst/>
              </a:prstGeom>
              <a:ln w="3175" cap="sq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1896" r="13524"/>
            <a:stretch/>
          </p:blipFill>
          <p:spPr bwMode="auto">
            <a:xfrm>
              <a:off x="1646424" y="1278059"/>
              <a:ext cx="1198245" cy="555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4" name="Groupe 13"/>
            <p:cNvGrpSpPr/>
            <p:nvPr/>
          </p:nvGrpSpPr>
          <p:grpSpPr>
            <a:xfrm>
              <a:off x="5525687" y="1279920"/>
              <a:ext cx="2086810" cy="667273"/>
              <a:chOff x="1015471" y="-110216"/>
              <a:chExt cx="2086810" cy="667273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471" y="-110216"/>
                <a:ext cx="1457960" cy="55499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910" r="19914"/>
              <a:stretch/>
            </p:blipFill>
            <p:spPr bwMode="auto">
              <a:xfrm>
                <a:off x="2457764" y="31266"/>
                <a:ext cx="644517" cy="525791"/>
              </a:xfrm>
              <a:prstGeom prst="rect">
                <a:avLst/>
              </a:prstGeom>
              <a:ln w="3175" cap="sq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435601" y="-54611"/>
                <a:ext cx="206821" cy="185351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1651684" y="116868"/>
                <a:ext cx="806080" cy="42754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1630976" y="-49899"/>
                <a:ext cx="842455" cy="7645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Imag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2693" y="3535722"/>
            <a:ext cx="4232920" cy="26599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87189" y="5855694"/>
            <a:ext cx="138551" cy="1344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3560" y="3508037"/>
            <a:ext cx="3258744" cy="21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16" y="4077608"/>
            <a:ext cx="4802812" cy="22601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6379" y="191197"/>
            <a:ext cx="10333037" cy="57594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3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0"/>
          </p:nvPr>
        </p:nvSpPr>
        <p:spPr>
          <a:xfrm>
            <a:off x="1164700" y="934271"/>
            <a:ext cx="10680169" cy="5189093"/>
          </a:xfrm>
        </p:spPr>
        <p:txBody>
          <a:bodyPr/>
          <a:lstStyle/>
          <a:p>
            <a:pPr algn="just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Matériau à forte hétérogénéité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Composition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complexe</a:t>
            </a: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jout des granulats modifie 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microstructure du béton 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intermédiaire induite : 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Auréole de transition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ITZ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(Interfacial 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ransition 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alt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Béton formé de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phases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2541" lvl="1" indent="0" algn="just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66575" y="598066"/>
            <a:ext cx="10978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Béton : composants et propriétés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4133156" y="1261960"/>
            <a:ext cx="4605729" cy="1932738"/>
            <a:chOff x="4167022" y="1579610"/>
            <a:chExt cx="3757777" cy="1932738"/>
          </a:xfrm>
        </p:grpSpPr>
        <p:pic>
          <p:nvPicPr>
            <p:cNvPr id="8" name="Image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22" y="1579610"/>
              <a:ext cx="3757777" cy="154324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888527" y="3296904"/>
              <a:ext cx="582471" cy="21544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+ SABLE</a:t>
              </a:r>
            </a:p>
          </p:txBody>
        </p:sp>
        <p:sp>
          <p:nvSpPr>
            <p:cNvPr id="7" name="Flèche courbée vers le haut 6"/>
            <p:cNvSpPr/>
            <p:nvPr/>
          </p:nvSpPr>
          <p:spPr>
            <a:xfrm>
              <a:off x="5965461" y="3081011"/>
              <a:ext cx="530578" cy="177480"/>
            </a:xfrm>
            <a:prstGeom prst="curved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898882" y="3294604"/>
              <a:ext cx="582471" cy="21544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+ GRAVIER</a:t>
              </a:r>
            </a:p>
          </p:txBody>
        </p:sp>
        <p:sp>
          <p:nvSpPr>
            <p:cNvPr id="15" name="Flèche courbée vers le haut 14"/>
            <p:cNvSpPr/>
            <p:nvPr/>
          </p:nvSpPr>
          <p:spPr>
            <a:xfrm>
              <a:off x="6844386" y="3048218"/>
              <a:ext cx="530578" cy="177480"/>
            </a:xfrm>
            <a:prstGeom prst="curved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179245" y="2935666"/>
            <a:ext cx="2074004" cy="28913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>
            <a:off x="8654042" y="2945114"/>
            <a:ext cx="236220" cy="14374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9034123" y="2832319"/>
            <a:ext cx="130653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Granulats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l="9387" t="815" r="3490" b="901"/>
          <a:stretch/>
        </p:blipFill>
        <p:spPr>
          <a:xfrm>
            <a:off x="8883071" y="3592722"/>
            <a:ext cx="2169442" cy="28904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l="21169" t="15316" r="57092" b="23884"/>
          <a:stretch/>
        </p:blipFill>
        <p:spPr>
          <a:xfrm>
            <a:off x="9967792" y="4175097"/>
            <a:ext cx="346195" cy="444779"/>
          </a:xfrm>
          <a:prstGeom prst="ellipse">
            <a:avLst/>
          </a:prstGeom>
        </p:spPr>
      </p:pic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805380"/>
              </p:ext>
            </p:extLst>
          </p:nvPr>
        </p:nvGraphicFramePr>
        <p:xfrm>
          <a:off x="2725745" y="4537592"/>
          <a:ext cx="5175573" cy="176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789"/>
                <a:gridCol w="2271784"/>
              </a:tblGrid>
              <a:tr h="517500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Fraction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volumique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9178">
                <a:tc>
                  <a:txBody>
                    <a:bodyPr/>
                    <a:lstStyle/>
                    <a:p>
                      <a:pPr marL="525441" lvl="1" indent="-342900" algn="ctr"/>
                      <a:r>
                        <a:rPr lang="fr-FR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Granulats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40 − 50%</a:t>
                      </a:r>
                    </a:p>
                  </a:txBody>
                  <a:tcPr anchor="ctr"/>
                </a:tc>
              </a:tr>
              <a:tr h="309178"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Matrice cimentaire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50 − 60%</a:t>
                      </a:r>
                      <a:endParaRPr lang="fr-F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17500"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altLang="fr-FR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Auréole de transition (</a:t>
                      </a:r>
                      <a:r>
                        <a:rPr lang="fr-FR" sz="18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ITZ)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1 − 8%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3113486" y="4537592"/>
            <a:ext cx="2039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[Granger 95] [Bichet 17]</a:t>
            </a:r>
          </a:p>
        </p:txBody>
      </p:sp>
    </p:spTree>
    <p:extLst>
      <p:ext uri="{BB962C8B-B14F-4D97-AF65-F5344CB8AC3E}">
        <p14:creationId xmlns:p14="http://schemas.microsoft.com/office/powerpoint/2010/main" val="25383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38529 -0.05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8" grpId="0" animBg="1"/>
      <p:bldP spid="19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0"/>
          </p:nvPr>
        </p:nvSpPr>
        <p:spPr>
          <a:xfrm>
            <a:off x="1078200" y="806979"/>
            <a:ext cx="10680171" cy="5571412"/>
          </a:xfrm>
        </p:spPr>
        <p:txBody>
          <a:bodyPr/>
          <a:lstStyle/>
          <a:p>
            <a:pPr algn="just"/>
            <a:r>
              <a:rPr lang="fr-FR" sz="187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Propriétés mécaniques et de transport : </a:t>
            </a:r>
          </a:p>
          <a:p>
            <a:pPr marL="539681" lvl="3" indent="0" algn="just">
              <a:buNone/>
            </a:pPr>
            <a:endParaRPr lang="fr-FR" sz="187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87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87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87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187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87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Hétérogénéité des champs de déformations </a:t>
            </a:r>
            <a:r>
              <a:rPr lang="fr-FR" sz="187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Fissuration privilégiée dans les zones fragiles</a:t>
            </a:r>
            <a:endParaRPr lang="fr-FR" sz="187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87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9881" y="0"/>
            <a:ext cx="10333037" cy="57594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80077" y="406869"/>
            <a:ext cx="10978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Béton : composants et propriétés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77392" y="1420779"/>
            <a:ext cx="522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Mécaniques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(élasticité, résistance,...)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64803" y="2357687"/>
            <a:ext cx="425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(perméabilité, diffusion, …)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6381199" y="2249399"/>
            <a:ext cx="670560" cy="36576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112804" y="1832114"/>
            <a:ext cx="4987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des propriétés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mécaniques et de transport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Comportement différé (retrait, fluage)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Comportement thermique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Attaque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chimique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Tableau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51645"/>
              </p:ext>
            </p:extLst>
          </p:nvPr>
        </p:nvGraphicFramePr>
        <p:xfrm>
          <a:off x="1677419" y="4600750"/>
          <a:ext cx="4525884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6238"/>
                <a:gridCol w="1979271"/>
                <a:gridCol w="1840375"/>
              </a:tblGrid>
              <a:tr h="344138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Matrice cimentaire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Fragile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4138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Granulat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Élastique (rigide)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4138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ITZ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Fragile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4138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Fissuration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Discontinuité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765716" y="4666226"/>
            <a:ext cx="451412" cy="2037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rot="1456777">
            <a:off x="1902616" y="5037972"/>
            <a:ext cx="199495" cy="229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/>
          <p:nvPr/>
        </p:nvCxnSpPr>
        <p:spPr>
          <a:xfrm>
            <a:off x="1830123" y="5525208"/>
            <a:ext cx="363893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703240" y="4322493"/>
                <a:ext cx="6238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𝝈</m:t>
                      </m:r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acc>
                        <m:accPr>
                          <m:chr m:val="⃗"/>
                          <m:ctrlPr>
                            <a:rPr lang="fr-FR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acc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240" y="4322493"/>
                <a:ext cx="623889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e 68"/>
          <p:cNvGrpSpPr/>
          <p:nvPr/>
        </p:nvGrpSpPr>
        <p:grpSpPr>
          <a:xfrm>
            <a:off x="7068086" y="4407721"/>
            <a:ext cx="1739782" cy="2050353"/>
            <a:chOff x="7051759" y="4152705"/>
            <a:chExt cx="1835995" cy="2350495"/>
          </a:xfrm>
        </p:grpSpPr>
        <p:grpSp>
          <p:nvGrpSpPr>
            <p:cNvPr id="28" name="Groupe 27"/>
            <p:cNvGrpSpPr/>
            <p:nvPr/>
          </p:nvGrpSpPr>
          <p:grpSpPr>
            <a:xfrm>
              <a:off x="7051759" y="4297745"/>
              <a:ext cx="1835995" cy="1995017"/>
              <a:chOff x="2572556" y="4442949"/>
              <a:chExt cx="1835995" cy="1995017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2572556" y="4442949"/>
                <a:ext cx="1835995" cy="1995017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3336325" y="4892040"/>
                <a:ext cx="138396" cy="14830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 rot="1456777">
                <a:off x="3565279" y="6001854"/>
                <a:ext cx="503513" cy="9882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3087126" y="5902960"/>
                <a:ext cx="138396" cy="14830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3834165" y="5784980"/>
                <a:ext cx="138396" cy="14830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 rot="1456777">
                <a:off x="2705283" y="5581052"/>
                <a:ext cx="503513" cy="9882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/>
              <p:cNvSpPr/>
              <p:nvPr/>
            </p:nvSpPr>
            <p:spPr>
              <a:xfrm rot="6994306">
                <a:off x="3588726" y="5107228"/>
                <a:ext cx="503513" cy="9882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 rot="18166909">
                <a:off x="2842802" y="4807375"/>
                <a:ext cx="503513" cy="9882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 rot="1456777">
                <a:off x="3325106" y="5381668"/>
                <a:ext cx="199495" cy="229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/>
              <p:cNvSpPr/>
              <p:nvPr/>
            </p:nvSpPr>
            <p:spPr>
              <a:xfrm rot="1456777">
                <a:off x="4066237" y="5058832"/>
                <a:ext cx="199495" cy="229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/>
              <p:cNvSpPr/>
              <p:nvPr/>
            </p:nvSpPr>
            <p:spPr>
              <a:xfrm rot="1456777">
                <a:off x="3373801" y="6107292"/>
                <a:ext cx="199495" cy="229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 rot="12240695">
                <a:off x="3332331" y="4694445"/>
                <a:ext cx="503513" cy="9882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5" name="Connecteur droit avec flèche 34"/>
            <p:cNvCxnSpPr>
              <a:endCxn id="15" idx="7"/>
            </p:cNvCxnSpPr>
            <p:nvPr/>
          </p:nvCxnSpPr>
          <p:spPr>
            <a:xfrm flipH="1">
              <a:off x="8618879" y="4297745"/>
              <a:ext cx="164496" cy="2921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H="1">
              <a:off x="8720956" y="4458139"/>
              <a:ext cx="164496" cy="2921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H="1">
              <a:off x="8467672" y="4152705"/>
              <a:ext cx="164496" cy="2921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8042244" y="5336698"/>
              <a:ext cx="486435" cy="1987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8011712" y="5427593"/>
              <a:ext cx="464784" cy="1914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H="1" flipV="1">
              <a:off x="7417888" y="5025221"/>
              <a:ext cx="416655" cy="1970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 flipV="1">
              <a:off x="7365433" y="5139661"/>
              <a:ext cx="416655" cy="1970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7187291" y="6051198"/>
              <a:ext cx="172166" cy="2749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V="1">
              <a:off x="7309823" y="6136901"/>
              <a:ext cx="172166" cy="2749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V="1">
              <a:off x="7481989" y="6228249"/>
              <a:ext cx="172166" cy="2749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lèche droite 51"/>
          <p:cNvSpPr/>
          <p:nvPr/>
        </p:nvSpPr>
        <p:spPr>
          <a:xfrm>
            <a:off x="9094928" y="5378761"/>
            <a:ext cx="439702" cy="292311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/>
        </p:nvGrpSpPr>
        <p:grpSpPr>
          <a:xfrm>
            <a:off x="9821690" y="4580319"/>
            <a:ext cx="1710021" cy="1757834"/>
            <a:chOff x="2572556" y="4442949"/>
            <a:chExt cx="1835995" cy="1995017"/>
          </a:xfrm>
        </p:grpSpPr>
        <p:sp>
          <p:nvSpPr>
            <p:cNvPr id="54" name="Ellipse 53"/>
            <p:cNvSpPr/>
            <p:nvPr/>
          </p:nvSpPr>
          <p:spPr>
            <a:xfrm>
              <a:off x="2572556" y="4442949"/>
              <a:ext cx="1835995" cy="1995017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3336325" y="4892040"/>
              <a:ext cx="138396" cy="1483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 rot="1456777">
              <a:off x="3565279" y="6001854"/>
              <a:ext cx="503513" cy="988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087126" y="5902960"/>
              <a:ext cx="138396" cy="1483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3834165" y="5784980"/>
              <a:ext cx="138396" cy="1483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 rot="1456777">
              <a:off x="2705283" y="5581052"/>
              <a:ext cx="503513" cy="988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 rot="6686923">
              <a:off x="3588726" y="5107228"/>
              <a:ext cx="503512" cy="988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 rot="18166909">
              <a:off x="2842802" y="4807375"/>
              <a:ext cx="503513" cy="988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 rot="1456777">
              <a:off x="3325106" y="5381668"/>
              <a:ext cx="199495" cy="229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 rot="1456777">
              <a:off x="4066237" y="5058832"/>
              <a:ext cx="199495" cy="229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 rot="1456777">
              <a:off x="3373801" y="6107292"/>
              <a:ext cx="199495" cy="229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 rot="12240695">
              <a:off x="3332331" y="4694445"/>
              <a:ext cx="503513" cy="988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1" name="Forme libre 70"/>
          <p:cNvSpPr/>
          <p:nvPr/>
        </p:nvSpPr>
        <p:spPr>
          <a:xfrm>
            <a:off x="10180320" y="4797552"/>
            <a:ext cx="1042416" cy="1402080"/>
          </a:xfrm>
          <a:custGeom>
            <a:avLst/>
            <a:gdLst>
              <a:gd name="connsiteX0" fmla="*/ 1042416 w 1042416"/>
              <a:gd name="connsiteY0" fmla="*/ 0 h 1402080"/>
              <a:gd name="connsiteX1" fmla="*/ 1018032 w 1042416"/>
              <a:gd name="connsiteY1" fmla="*/ 30480 h 1402080"/>
              <a:gd name="connsiteX2" fmla="*/ 1005840 w 1042416"/>
              <a:gd name="connsiteY2" fmla="*/ 73152 h 1402080"/>
              <a:gd name="connsiteX3" fmla="*/ 987552 w 1042416"/>
              <a:gd name="connsiteY3" fmla="*/ 91440 h 1402080"/>
              <a:gd name="connsiteX4" fmla="*/ 981456 w 1042416"/>
              <a:gd name="connsiteY4" fmla="*/ 109728 h 1402080"/>
              <a:gd name="connsiteX5" fmla="*/ 957072 w 1042416"/>
              <a:gd name="connsiteY5" fmla="*/ 146304 h 1402080"/>
              <a:gd name="connsiteX6" fmla="*/ 944880 w 1042416"/>
              <a:gd name="connsiteY6" fmla="*/ 164592 h 1402080"/>
              <a:gd name="connsiteX7" fmla="*/ 926592 w 1042416"/>
              <a:gd name="connsiteY7" fmla="*/ 182880 h 1402080"/>
              <a:gd name="connsiteX8" fmla="*/ 920496 w 1042416"/>
              <a:gd name="connsiteY8" fmla="*/ 201168 h 1402080"/>
              <a:gd name="connsiteX9" fmla="*/ 908304 w 1042416"/>
              <a:gd name="connsiteY9" fmla="*/ 280416 h 1402080"/>
              <a:gd name="connsiteX10" fmla="*/ 890016 w 1042416"/>
              <a:gd name="connsiteY10" fmla="*/ 371856 h 1402080"/>
              <a:gd name="connsiteX11" fmla="*/ 883920 w 1042416"/>
              <a:gd name="connsiteY11" fmla="*/ 390144 h 1402080"/>
              <a:gd name="connsiteX12" fmla="*/ 877824 w 1042416"/>
              <a:gd name="connsiteY12" fmla="*/ 457200 h 1402080"/>
              <a:gd name="connsiteX13" fmla="*/ 859536 w 1042416"/>
              <a:gd name="connsiteY13" fmla="*/ 499872 h 1402080"/>
              <a:gd name="connsiteX14" fmla="*/ 841248 w 1042416"/>
              <a:gd name="connsiteY14" fmla="*/ 518160 h 1402080"/>
              <a:gd name="connsiteX15" fmla="*/ 816864 w 1042416"/>
              <a:gd name="connsiteY15" fmla="*/ 560832 h 1402080"/>
              <a:gd name="connsiteX16" fmla="*/ 804672 w 1042416"/>
              <a:gd name="connsiteY16" fmla="*/ 585216 h 1402080"/>
              <a:gd name="connsiteX17" fmla="*/ 762000 w 1042416"/>
              <a:gd name="connsiteY17" fmla="*/ 627888 h 1402080"/>
              <a:gd name="connsiteX18" fmla="*/ 707136 w 1042416"/>
              <a:gd name="connsiteY18" fmla="*/ 670560 h 1402080"/>
              <a:gd name="connsiteX19" fmla="*/ 633984 w 1042416"/>
              <a:gd name="connsiteY19" fmla="*/ 688848 h 1402080"/>
              <a:gd name="connsiteX20" fmla="*/ 609600 w 1042416"/>
              <a:gd name="connsiteY20" fmla="*/ 707136 h 1402080"/>
              <a:gd name="connsiteX21" fmla="*/ 585216 w 1042416"/>
              <a:gd name="connsiteY21" fmla="*/ 713232 h 1402080"/>
              <a:gd name="connsiteX22" fmla="*/ 542544 w 1042416"/>
              <a:gd name="connsiteY22" fmla="*/ 731520 h 1402080"/>
              <a:gd name="connsiteX23" fmla="*/ 530352 w 1042416"/>
              <a:gd name="connsiteY23" fmla="*/ 749808 h 1402080"/>
              <a:gd name="connsiteX24" fmla="*/ 475488 w 1042416"/>
              <a:gd name="connsiteY24" fmla="*/ 804672 h 1402080"/>
              <a:gd name="connsiteX25" fmla="*/ 451104 w 1042416"/>
              <a:gd name="connsiteY25" fmla="*/ 829056 h 1402080"/>
              <a:gd name="connsiteX26" fmla="*/ 432816 w 1042416"/>
              <a:gd name="connsiteY26" fmla="*/ 847344 h 1402080"/>
              <a:gd name="connsiteX27" fmla="*/ 414528 w 1042416"/>
              <a:gd name="connsiteY27" fmla="*/ 853440 h 1402080"/>
              <a:gd name="connsiteX28" fmla="*/ 396240 w 1042416"/>
              <a:gd name="connsiteY28" fmla="*/ 871728 h 1402080"/>
              <a:gd name="connsiteX29" fmla="*/ 377952 w 1042416"/>
              <a:gd name="connsiteY29" fmla="*/ 896112 h 1402080"/>
              <a:gd name="connsiteX30" fmla="*/ 341376 w 1042416"/>
              <a:gd name="connsiteY30" fmla="*/ 914400 h 1402080"/>
              <a:gd name="connsiteX31" fmla="*/ 310896 w 1042416"/>
              <a:gd name="connsiteY31" fmla="*/ 938784 h 1402080"/>
              <a:gd name="connsiteX32" fmla="*/ 298704 w 1042416"/>
              <a:gd name="connsiteY32" fmla="*/ 957072 h 1402080"/>
              <a:gd name="connsiteX33" fmla="*/ 268224 w 1042416"/>
              <a:gd name="connsiteY33" fmla="*/ 987552 h 1402080"/>
              <a:gd name="connsiteX34" fmla="*/ 256032 w 1042416"/>
              <a:gd name="connsiteY34" fmla="*/ 1024128 h 1402080"/>
              <a:gd name="connsiteX35" fmla="*/ 213360 w 1042416"/>
              <a:gd name="connsiteY35" fmla="*/ 1048512 h 1402080"/>
              <a:gd name="connsiteX36" fmla="*/ 158496 w 1042416"/>
              <a:gd name="connsiteY36" fmla="*/ 1078992 h 1402080"/>
              <a:gd name="connsiteX37" fmla="*/ 140208 w 1042416"/>
              <a:gd name="connsiteY37" fmla="*/ 1085088 h 1402080"/>
              <a:gd name="connsiteX38" fmla="*/ 121920 w 1042416"/>
              <a:gd name="connsiteY38" fmla="*/ 1103376 h 1402080"/>
              <a:gd name="connsiteX39" fmla="*/ 109728 w 1042416"/>
              <a:gd name="connsiteY39" fmla="*/ 1127760 h 1402080"/>
              <a:gd name="connsiteX40" fmla="*/ 97536 w 1042416"/>
              <a:gd name="connsiteY40" fmla="*/ 1164336 h 1402080"/>
              <a:gd name="connsiteX41" fmla="*/ 85344 w 1042416"/>
              <a:gd name="connsiteY41" fmla="*/ 1182624 h 1402080"/>
              <a:gd name="connsiteX42" fmla="*/ 79248 w 1042416"/>
              <a:gd name="connsiteY42" fmla="*/ 1207008 h 1402080"/>
              <a:gd name="connsiteX43" fmla="*/ 73152 w 1042416"/>
              <a:gd name="connsiteY43" fmla="*/ 1243584 h 1402080"/>
              <a:gd name="connsiteX44" fmla="*/ 60960 w 1042416"/>
              <a:gd name="connsiteY44" fmla="*/ 1261872 h 1402080"/>
              <a:gd name="connsiteX45" fmla="*/ 54864 w 1042416"/>
              <a:gd name="connsiteY45" fmla="*/ 1286256 h 1402080"/>
              <a:gd name="connsiteX46" fmla="*/ 48768 w 1042416"/>
              <a:gd name="connsiteY46" fmla="*/ 1328928 h 1402080"/>
              <a:gd name="connsiteX47" fmla="*/ 36576 w 1042416"/>
              <a:gd name="connsiteY47" fmla="*/ 1347216 h 1402080"/>
              <a:gd name="connsiteX48" fmla="*/ 24384 w 1042416"/>
              <a:gd name="connsiteY48" fmla="*/ 1371600 h 1402080"/>
              <a:gd name="connsiteX49" fmla="*/ 0 w 1042416"/>
              <a:gd name="connsiteY49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416" h="1402080">
                <a:moveTo>
                  <a:pt x="1042416" y="0"/>
                </a:moveTo>
                <a:cubicBezTo>
                  <a:pt x="1034288" y="10160"/>
                  <a:pt x="1024351" y="19106"/>
                  <a:pt x="1018032" y="30480"/>
                </a:cubicBezTo>
                <a:cubicBezTo>
                  <a:pt x="1011258" y="42674"/>
                  <a:pt x="1013910" y="61047"/>
                  <a:pt x="1005840" y="73152"/>
                </a:cubicBezTo>
                <a:cubicBezTo>
                  <a:pt x="1001058" y="80325"/>
                  <a:pt x="993648" y="85344"/>
                  <a:pt x="987552" y="91440"/>
                </a:cubicBezTo>
                <a:cubicBezTo>
                  <a:pt x="985520" y="97536"/>
                  <a:pt x="984577" y="104111"/>
                  <a:pt x="981456" y="109728"/>
                </a:cubicBezTo>
                <a:cubicBezTo>
                  <a:pt x="974340" y="122537"/>
                  <a:pt x="965200" y="134112"/>
                  <a:pt x="957072" y="146304"/>
                </a:cubicBezTo>
                <a:cubicBezTo>
                  <a:pt x="953008" y="152400"/>
                  <a:pt x="950061" y="159411"/>
                  <a:pt x="944880" y="164592"/>
                </a:cubicBezTo>
                <a:lnTo>
                  <a:pt x="926592" y="182880"/>
                </a:lnTo>
                <a:cubicBezTo>
                  <a:pt x="924560" y="188976"/>
                  <a:pt x="921890" y="194895"/>
                  <a:pt x="920496" y="201168"/>
                </a:cubicBezTo>
                <a:cubicBezTo>
                  <a:pt x="915998" y="221411"/>
                  <a:pt x="911545" y="260970"/>
                  <a:pt x="908304" y="280416"/>
                </a:cubicBezTo>
                <a:cubicBezTo>
                  <a:pt x="903646" y="308366"/>
                  <a:pt x="898291" y="342893"/>
                  <a:pt x="890016" y="371856"/>
                </a:cubicBezTo>
                <a:cubicBezTo>
                  <a:pt x="888251" y="378035"/>
                  <a:pt x="885952" y="384048"/>
                  <a:pt x="883920" y="390144"/>
                </a:cubicBezTo>
                <a:cubicBezTo>
                  <a:pt x="881888" y="412496"/>
                  <a:pt x="880998" y="434981"/>
                  <a:pt x="877824" y="457200"/>
                </a:cubicBezTo>
                <a:cubicBezTo>
                  <a:pt x="876403" y="467150"/>
                  <a:pt x="863927" y="493725"/>
                  <a:pt x="859536" y="499872"/>
                </a:cubicBezTo>
                <a:cubicBezTo>
                  <a:pt x="854525" y="506887"/>
                  <a:pt x="847344" y="512064"/>
                  <a:pt x="841248" y="518160"/>
                </a:cubicBezTo>
                <a:cubicBezTo>
                  <a:pt x="829441" y="565388"/>
                  <a:pt x="844801" y="521720"/>
                  <a:pt x="816864" y="560832"/>
                </a:cubicBezTo>
                <a:cubicBezTo>
                  <a:pt x="811582" y="568227"/>
                  <a:pt x="810426" y="578183"/>
                  <a:pt x="804672" y="585216"/>
                </a:cubicBezTo>
                <a:cubicBezTo>
                  <a:pt x="791934" y="600785"/>
                  <a:pt x="776224" y="613664"/>
                  <a:pt x="762000" y="627888"/>
                </a:cubicBezTo>
                <a:cubicBezTo>
                  <a:pt x="741931" y="647957"/>
                  <a:pt x="736302" y="655977"/>
                  <a:pt x="707136" y="670560"/>
                </a:cubicBezTo>
                <a:cubicBezTo>
                  <a:pt x="682985" y="682635"/>
                  <a:pt x="660009" y="684510"/>
                  <a:pt x="633984" y="688848"/>
                </a:cubicBezTo>
                <a:cubicBezTo>
                  <a:pt x="625856" y="694944"/>
                  <a:pt x="618687" y="702592"/>
                  <a:pt x="609600" y="707136"/>
                </a:cubicBezTo>
                <a:cubicBezTo>
                  <a:pt x="602106" y="710883"/>
                  <a:pt x="593272" y="710930"/>
                  <a:pt x="585216" y="713232"/>
                </a:cubicBezTo>
                <a:cubicBezTo>
                  <a:pt x="564287" y="719212"/>
                  <a:pt x="564219" y="720683"/>
                  <a:pt x="542544" y="731520"/>
                </a:cubicBezTo>
                <a:cubicBezTo>
                  <a:pt x="538480" y="737616"/>
                  <a:pt x="535219" y="744332"/>
                  <a:pt x="530352" y="749808"/>
                </a:cubicBezTo>
                <a:lnTo>
                  <a:pt x="475488" y="804672"/>
                </a:lnTo>
                <a:lnTo>
                  <a:pt x="451104" y="829056"/>
                </a:lnTo>
                <a:cubicBezTo>
                  <a:pt x="445008" y="835152"/>
                  <a:pt x="440995" y="844618"/>
                  <a:pt x="432816" y="847344"/>
                </a:cubicBezTo>
                <a:lnTo>
                  <a:pt x="414528" y="853440"/>
                </a:lnTo>
                <a:cubicBezTo>
                  <a:pt x="408432" y="859536"/>
                  <a:pt x="401851" y="865182"/>
                  <a:pt x="396240" y="871728"/>
                </a:cubicBezTo>
                <a:cubicBezTo>
                  <a:pt x="389628" y="879442"/>
                  <a:pt x="385136" y="888928"/>
                  <a:pt x="377952" y="896112"/>
                </a:cubicBezTo>
                <a:cubicBezTo>
                  <a:pt x="366135" y="907929"/>
                  <a:pt x="356250" y="909442"/>
                  <a:pt x="341376" y="914400"/>
                </a:cubicBezTo>
                <a:cubicBezTo>
                  <a:pt x="306435" y="966811"/>
                  <a:pt x="352960" y="905133"/>
                  <a:pt x="310896" y="938784"/>
                </a:cubicBezTo>
                <a:cubicBezTo>
                  <a:pt x="305175" y="943361"/>
                  <a:pt x="303529" y="951558"/>
                  <a:pt x="298704" y="957072"/>
                </a:cubicBezTo>
                <a:cubicBezTo>
                  <a:pt x="289242" y="967885"/>
                  <a:pt x="278384" y="977392"/>
                  <a:pt x="268224" y="987552"/>
                </a:cubicBezTo>
                <a:cubicBezTo>
                  <a:pt x="264160" y="999744"/>
                  <a:pt x="265119" y="1015041"/>
                  <a:pt x="256032" y="1024128"/>
                </a:cubicBezTo>
                <a:cubicBezTo>
                  <a:pt x="223395" y="1056765"/>
                  <a:pt x="254295" y="1032138"/>
                  <a:pt x="213360" y="1048512"/>
                </a:cubicBezTo>
                <a:cubicBezTo>
                  <a:pt x="121482" y="1085263"/>
                  <a:pt x="214327" y="1051076"/>
                  <a:pt x="158496" y="1078992"/>
                </a:cubicBezTo>
                <a:cubicBezTo>
                  <a:pt x="152749" y="1081866"/>
                  <a:pt x="146304" y="1083056"/>
                  <a:pt x="140208" y="1085088"/>
                </a:cubicBezTo>
                <a:cubicBezTo>
                  <a:pt x="134112" y="1091184"/>
                  <a:pt x="126931" y="1096361"/>
                  <a:pt x="121920" y="1103376"/>
                </a:cubicBezTo>
                <a:cubicBezTo>
                  <a:pt x="116638" y="1110771"/>
                  <a:pt x="113103" y="1119323"/>
                  <a:pt x="109728" y="1127760"/>
                </a:cubicBezTo>
                <a:cubicBezTo>
                  <a:pt x="104955" y="1139692"/>
                  <a:pt x="104665" y="1153643"/>
                  <a:pt x="97536" y="1164336"/>
                </a:cubicBezTo>
                <a:lnTo>
                  <a:pt x="85344" y="1182624"/>
                </a:lnTo>
                <a:cubicBezTo>
                  <a:pt x="83312" y="1190752"/>
                  <a:pt x="80891" y="1198793"/>
                  <a:pt x="79248" y="1207008"/>
                </a:cubicBezTo>
                <a:cubicBezTo>
                  <a:pt x="76824" y="1219128"/>
                  <a:pt x="77061" y="1231858"/>
                  <a:pt x="73152" y="1243584"/>
                </a:cubicBezTo>
                <a:cubicBezTo>
                  <a:pt x="70835" y="1250535"/>
                  <a:pt x="65024" y="1255776"/>
                  <a:pt x="60960" y="1261872"/>
                </a:cubicBezTo>
                <a:cubicBezTo>
                  <a:pt x="58928" y="1270000"/>
                  <a:pt x="56363" y="1278013"/>
                  <a:pt x="54864" y="1286256"/>
                </a:cubicBezTo>
                <a:cubicBezTo>
                  <a:pt x="52294" y="1300393"/>
                  <a:pt x="52897" y="1315166"/>
                  <a:pt x="48768" y="1328928"/>
                </a:cubicBezTo>
                <a:cubicBezTo>
                  <a:pt x="46663" y="1335945"/>
                  <a:pt x="40211" y="1340855"/>
                  <a:pt x="36576" y="1347216"/>
                </a:cubicBezTo>
                <a:cubicBezTo>
                  <a:pt x="32067" y="1355106"/>
                  <a:pt x="28893" y="1363710"/>
                  <a:pt x="24384" y="1371600"/>
                </a:cubicBezTo>
                <a:cubicBezTo>
                  <a:pt x="14131" y="1389543"/>
                  <a:pt x="13351" y="1388729"/>
                  <a:pt x="0" y="1402080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71"/>
          <p:cNvCxnSpPr/>
          <p:nvPr/>
        </p:nvCxnSpPr>
        <p:spPr>
          <a:xfrm>
            <a:off x="1830123" y="5896511"/>
            <a:ext cx="36389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1552389" y="1922879"/>
            <a:ext cx="40759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Granulats &gt; Matrice cimentaire &gt; ITZ</a:t>
            </a:r>
            <a:endParaRPr lang="fr-F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552389" y="2844366"/>
            <a:ext cx="40759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ITZ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Matrice cimentaire &gt;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Granulats</a:t>
            </a:r>
            <a:endParaRPr lang="fr-F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/>
      <p:bldP spid="12" grpId="0" uiExpand="1"/>
      <p:bldP spid="13" grpId="0" uiExpand="1" animBg="1"/>
      <p:bldP spid="14" grpId="0" uiExpand="1"/>
      <p:bldP spid="30" grpId="0" animBg="1"/>
      <p:bldP spid="31" grpId="0" animBg="1"/>
      <p:bldP spid="39" grpId="0"/>
      <p:bldP spid="52" grpId="0" animBg="1"/>
      <p:bldP spid="71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3"/>
          <p:cNvSpPr txBox="1">
            <a:spLocks/>
          </p:cNvSpPr>
          <p:nvPr/>
        </p:nvSpPr>
        <p:spPr bwMode="auto">
          <a:xfrm>
            <a:off x="1189203" y="3159478"/>
            <a:ext cx="10333037" cy="32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193" indent="-176193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867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58734" indent="-17778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867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539684" indent="-180954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867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717461" indent="-17778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867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898414" indent="-180954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867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38098" indent="-228573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239" indent="-228573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381" indent="-228573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526" indent="-228573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fr-F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forme de la discontinuité du champ de déplacement à travers cette surface définit alors le mode de rupture </a:t>
            </a:r>
          </a:p>
          <a:p>
            <a:pPr algn="just"/>
            <a:endParaRPr lang="fr-FR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mixte est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superposition de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ces 3 modes</a:t>
            </a:r>
            <a:endParaRPr lang="fr-FR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0"/>
          </p:nvPr>
        </p:nvSpPr>
        <p:spPr>
          <a:xfrm>
            <a:off x="1164698" y="1233094"/>
            <a:ext cx="7725984" cy="1707814"/>
          </a:xfrm>
        </p:spPr>
        <p:txBody>
          <a:bodyPr/>
          <a:lstStyle/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Localement, la rupture est caractérisée par la séparation irréversible d’un milieu continu (Ω) en deux parties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distinctes 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définit alors une fissure comme étant la surface géométrique (S) de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séparation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57668" y="288653"/>
            <a:ext cx="10333037" cy="57594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6575" y="794644"/>
            <a:ext cx="10978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Mécanisme de fissuration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-471" t="17586" r="67358" b="11695"/>
          <a:stretch/>
        </p:blipFill>
        <p:spPr>
          <a:xfrm>
            <a:off x="2447197" y="3893412"/>
            <a:ext cx="1516380" cy="12801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4550" t="7496" r="2096" b="3375"/>
          <a:stretch/>
        </p:blipFill>
        <p:spPr>
          <a:xfrm>
            <a:off x="8958641" y="1194754"/>
            <a:ext cx="2631991" cy="18535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32476" t="19269" r="36076" b="14643"/>
          <a:stretch/>
        </p:blipFill>
        <p:spPr>
          <a:xfrm>
            <a:off x="5221570" y="3924300"/>
            <a:ext cx="1440180" cy="11963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64091" t="18894" b="20115"/>
          <a:stretch/>
        </p:blipFill>
        <p:spPr>
          <a:xfrm>
            <a:off x="7919743" y="3981459"/>
            <a:ext cx="1644474" cy="11040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99961" y="5173572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fr-FR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I   → ouverture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69259" y="5120670"/>
            <a:ext cx="2250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II  → glissement plan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67432" y="5120670"/>
            <a:ext cx="2549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III → glissement anti-plan</a:t>
            </a:r>
          </a:p>
        </p:txBody>
      </p:sp>
    </p:spTree>
    <p:extLst>
      <p:ext uri="{BB962C8B-B14F-4D97-AF65-F5344CB8AC3E}">
        <p14:creationId xmlns:p14="http://schemas.microsoft.com/office/powerpoint/2010/main" val="13968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1172036" y="318233"/>
            <a:ext cx="3708117" cy="639763"/>
          </a:xfrm>
        </p:spPr>
        <p:txBody>
          <a:bodyPr/>
          <a:lstStyle/>
          <a:p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Fissuration dans le béto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6317288" y="318232"/>
            <a:ext cx="1708089" cy="639763"/>
          </a:xfrm>
        </p:spPr>
        <p:txBody>
          <a:bodyPr/>
          <a:lstStyle/>
          <a:p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1172036" y="930217"/>
            <a:ext cx="4999037" cy="4072327"/>
          </a:xfrm>
        </p:spPr>
        <p:txBody>
          <a:bodyPr/>
          <a:lstStyle/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Zones privilégiées de propagation de fissure</a:t>
            </a: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6328803" y="993202"/>
            <a:ext cx="5322423" cy="4788250"/>
          </a:xfrm>
        </p:spPr>
        <p:txBody>
          <a:bodyPr/>
          <a:lstStyle/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Modéliser la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de fissures en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Ⅰ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en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mixte (Ⅰ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Ⅱ)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matériau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cimentaire (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matrice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matrice/granulat)</a:t>
            </a:r>
          </a:p>
          <a:p>
            <a:pPr lvl="1" algn="just"/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Mise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place d’un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modèle numérique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permet la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prédiction de fissure localement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l’approche des Modèles de Zones Cohésives (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expérimentale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simulations numériques par des essais de flexion 3 points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="" xmlns:a16="http://schemas.microsoft.com/office/drawing/2014/main" id="{9E8FA6BC-C5B1-49CF-85F0-44519DCE97F8}"/>
              </a:ext>
            </a:extLst>
          </p:cNvPr>
          <p:cNvSpPr>
            <a:spLocks noEditPoints="1"/>
          </p:cNvSpPr>
          <p:nvPr/>
        </p:nvSpPr>
        <p:spPr bwMode="auto">
          <a:xfrm>
            <a:off x="1828835" y="1854583"/>
            <a:ext cx="356589" cy="222993"/>
          </a:xfrm>
          <a:custGeom>
            <a:avLst/>
            <a:gdLst>
              <a:gd name="T0" fmla="*/ 0 w 377"/>
              <a:gd name="T1" fmla="*/ 225 h 235"/>
              <a:gd name="T2" fmla="*/ 70 w 377"/>
              <a:gd name="T3" fmla="*/ 99 h 235"/>
              <a:gd name="T4" fmla="*/ 207 w 377"/>
              <a:gd name="T5" fmla="*/ 37 h 235"/>
              <a:gd name="T6" fmla="*/ 236 w 377"/>
              <a:gd name="T7" fmla="*/ 9 h 235"/>
              <a:gd name="T8" fmla="*/ 374 w 377"/>
              <a:gd name="T9" fmla="*/ 52 h 235"/>
              <a:gd name="T10" fmla="*/ 294 w 377"/>
              <a:gd name="T11" fmla="*/ 118 h 235"/>
              <a:gd name="T12" fmla="*/ 222 w 377"/>
              <a:gd name="T13" fmla="*/ 170 h 235"/>
              <a:gd name="T14" fmla="*/ 159 w 377"/>
              <a:gd name="T15" fmla="*/ 138 h 235"/>
              <a:gd name="T16" fmla="*/ 7 w 377"/>
              <a:gd name="T17" fmla="*/ 231 h 235"/>
              <a:gd name="T18" fmla="*/ 206 w 377"/>
              <a:gd name="T19" fmla="*/ 54 h 235"/>
              <a:gd name="T20" fmla="*/ 127 w 377"/>
              <a:gd name="T21" fmla="*/ 115 h 235"/>
              <a:gd name="T22" fmla="*/ 123 w 377"/>
              <a:gd name="T23" fmla="*/ 117 h 235"/>
              <a:gd name="T24" fmla="*/ 135 w 377"/>
              <a:gd name="T25" fmla="*/ 72 h 235"/>
              <a:gd name="T26" fmla="*/ 116 w 377"/>
              <a:gd name="T27" fmla="*/ 120 h 235"/>
              <a:gd name="T28" fmla="*/ 104 w 377"/>
              <a:gd name="T29" fmla="*/ 83 h 235"/>
              <a:gd name="T30" fmla="*/ 83 w 377"/>
              <a:gd name="T31" fmla="*/ 150 h 235"/>
              <a:gd name="T32" fmla="*/ 107 w 377"/>
              <a:gd name="T33" fmla="*/ 150 h 235"/>
              <a:gd name="T34" fmla="*/ 114 w 377"/>
              <a:gd name="T35" fmla="*/ 146 h 235"/>
              <a:gd name="T36" fmla="*/ 149 w 377"/>
              <a:gd name="T37" fmla="*/ 137 h 235"/>
              <a:gd name="T38" fmla="*/ 166 w 377"/>
              <a:gd name="T39" fmla="*/ 130 h 235"/>
              <a:gd name="T40" fmla="*/ 222 w 377"/>
              <a:gd name="T41" fmla="*/ 91 h 235"/>
              <a:gd name="T42" fmla="*/ 224 w 377"/>
              <a:gd name="T43" fmla="*/ 122 h 235"/>
              <a:gd name="T44" fmla="*/ 232 w 377"/>
              <a:gd name="T45" fmla="*/ 167 h 235"/>
              <a:gd name="T46" fmla="*/ 338 w 377"/>
              <a:gd name="T47" fmla="*/ 77 h 235"/>
              <a:gd name="T48" fmla="*/ 328 w 377"/>
              <a:gd name="T49" fmla="*/ 53 h 235"/>
              <a:gd name="T50" fmla="*/ 221 w 377"/>
              <a:gd name="T51" fmla="*/ 13 h 235"/>
              <a:gd name="T52" fmla="*/ 216 w 377"/>
              <a:gd name="T53" fmla="*/ 52 h 235"/>
              <a:gd name="T54" fmla="*/ 97 w 377"/>
              <a:gd name="T55" fmla="*/ 88 h 235"/>
              <a:gd name="T56" fmla="*/ 85 w 377"/>
              <a:gd name="T57" fmla="*/ 96 h 235"/>
              <a:gd name="T58" fmla="*/ 80 w 377"/>
              <a:gd name="T59" fmla="*/ 153 h 235"/>
              <a:gd name="T60" fmla="*/ 64 w 377"/>
              <a:gd name="T61" fmla="*/ 115 h 235"/>
              <a:gd name="T62" fmla="*/ 50 w 377"/>
              <a:gd name="T63" fmla="*/ 158 h 235"/>
              <a:gd name="T64" fmla="*/ 42 w 377"/>
              <a:gd name="T65" fmla="*/ 181 h 235"/>
              <a:gd name="T66" fmla="*/ 61 w 377"/>
              <a:gd name="T67" fmla="*/ 166 h 235"/>
              <a:gd name="T68" fmla="*/ 61 w 377"/>
              <a:gd name="T69" fmla="*/ 136 h 235"/>
              <a:gd name="T70" fmla="*/ 65 w 377"/>
              <a:gd name="T71" fmla="*/ 146 h 235"/>
              <a:gd name="T72" fmla="*/ 41 w 377"/>
              <a:gd name="T73" fmla="*/ 170 h 235"/>
              <a:gd name="T74" fmla="*/ 41 w 377"/>
              <a:gd name="T75" fmla="*/ 170 h 235"/>
              <a:gd name="T76" fmla="*/ 37 w 377"/>
              <a:gd name="T77" fmla="*/ 156 h 235"/>
              <a:gd name="T78" fmla="*/ 345 w 377"/>
              <a:gd name="T79" fmla="*/ 64 h 235"/>
              <a:gd name="T80" fmla="*/ 357 w 377"/>
              <a:gd name="T81" fmla="*/ 61 h 235"/>
              <a:gd name="T82" fmla="*/ 346 w 377"/>
              <a:gd name="T83" fmla="*/ 60 h 235"/>
              <a:gd name="T84" fmla="*/ 344 w 377"/>
              <a:gd name="T85" fmla="*/ 51 h 235"/>
              <a:gd name="T86" fmla="*/ 344 w 377"/>
              <a:gd name="T87" fmla="*/ 51 h 235"/>
              <a:gd name="T88" fmla="*/ 21 w 377"/>
              <a:gd name="T89" fmla="*/ 203 h 235"/>
              <a:gd name="T90" fmla="*/ 213 w 377"/>
              <a:gd name="T91" fmla="*/ 17 h 235"/>
              <a:gd name="T92" fmla="*/ 213 w 377"/>
              <a:gd name="T93" fmla="*/ 17 h 235"/>
              <a:gd name="T94" fmla="*/ 12 w 377"/>
              <a:gd name="T95" fmla="*/ 207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7" h="235">
                <a:moveTo>
                  <a:pt x="2" y="235"/>
                </a:moveTo>
                <a:cubicBezTo>
                  <a:pt x="2" y="235"/>
                  <a:pt x="2" y="235"/>
                  <a:pt x="2" y="235"/>
                </a:cubicBezTo>
                <a:cubicBezTo>
                  <a:pt x="0" y="232"/>
                  <a:pt x="0" y="229"/>
                  <a:pt x="0" y="225"/>
                </a:cubicBezTo>
                <a:cubicBezTo>
                  <a:pt x="3" y="208"/>
                  <a:pt x="8" y="191"/>
                  <a:pt x="17" y="175"/>
                </a:cubicBezTo>
                <a:cubicBezTo>
                  <a:pt x="19" y="171"/>
                  <a:pt x="21" y="167"/>
                  <a:pt x="23" y="163"/>
                </a:cubicBezTo>
                <a:cubicBezTo>
                  <a:pt x="34" y="139"/>
                  <a:pt x="51" y="118"/>
                  <a:pt x="70" y="99"/>
                </a:cubicBezTo>
                <a:cubicBezTo>
                  <a:pt x="89" y="80"/>
                  <a:pt x="113" y="68"/>
                  <a:pt x="140" y="62"/>
                </a:cubicBezTo>
                <a:cubicBezTo>
                  <a:pt x="159" y="57"/>
                  <a:pt x="179" y="52"/>
                  <a:pt x="199" y="50"/>
                </a:cubicBezTo>
                <a:cubicBezTo>
                  <a:pt x="208" y="48"/>
                  <a:pt x="210" y="45"/>
                  <a:pt x="207" y="37"/>
                </a:cubicBezTo>
                <a:cubicBezTo>
                  <a:pt x="204" y="27"/>
                  <a:pt x="206" y="16"/>
                  <a:pt x="203" y="6"/>
                </a:cubicBezTo>
                <a:cubicBezTo>
                  <a:pt x="201" y="2"/>
                  <a:pt x="204" y="0"/>
                  <a:pt x="209" y="2"/>
                </a:cubicBezTo>
                <a:cubicBezTo>
                  <a:pt x="218" y="4"/>
                  <a:pt x="226" y="7"/>
                  <a:pt x="236" y="9"/>
                </a:cubicBezTo>
                <a:cubicBezTo>
                  <a:pt x="261" y="16"/>
                  <a:pt x="285" y="25"/>
                  <a:pt x="309" y="32"/>
                </a:cubicBezTo>
                <a:cubicBezTo>
                  <a:pt x="326" y="38"/>
                  <a:pt x="345" y="45"/>
                  <a:pt x="363" y="49"/>
                </a:cubicBezTo>
                <a:cubicBezTo>
                  <a:pt x="367" y="49"/>
                  <a:pt x="370" y="51"/>
                  <a:pt x="374" y="52"/>
                </a:cubicBezTo>
                <a:cubicBezTo>
                  <a:pt x="377" y="54"/>
                  <a:pt x="377" y="57"/>
                  <a:pt x="374" y="58"/>
                </a:cubicBezTo>
                <a:cubicBezTo>
                  <a:pt x="357" y="68"/>
                  <a:pt x="343" y="81"/>
                  <a:pt x="326" y="92"/>
                </a:cubicBezTo>
                <a:cubicBezTo>
                  <a:pt x="315" y="100"/>
                  <a:pt x="305" y="109"/>
                  <a:pt x="294" y="118"/>
                </a:cubicBezTo>
                <a:cubicBezTo>
                  <a:pt x="274" y="134"/>
                  <a:pt x="255" y="152"/>
                  <a:pt x="237" y="170"/>
                </a:cubicBezTo>
                <a:cubicBezTo>
                  <a:pt x="236" y="171"/>
                  <a:pt x="235" y="172"/>
                  <a:pt x="233" y="173"/>
                </a:cubicBezTo>
                <a:cubicBezTo>
                  <a:pt x="227" y="177"/>
                  <a:pt x="223" y="177"/>
                  <a:pt x="222" y="170"/>
                </a:cubicBezTo>
                <a:cubicBezTo>
                  <a:pt x="220" y="158"/>
                  <a:pt x="217" y="146"/>
                  <a:pt x="215" y="135"/>
                </a:cubicBezTo>
                <a:cubicBezTo>
                  <a:pt x="213" y="126"/>
                  <a:pt x="212" y="125"/>
                  <a:pt x="203" y="127"/>
                </a:cubicBezTo>
                <a:cubicBezTo>
                  <a:pt x="188" y="131"/>
                  <a:pt x="173" y="134"/>
                  <a:pt x="159" y="138"/>
                </a:cubicBezTo>
                <a:cubicBezTo>
                  <a:pt x="139" y="145"/>
                  <a:pt x="120" y="151"/>
                  <a:pt x="101" y="160"/>
                </a:cubicBezTo>
                <a:cubicBezTo>
                  <a:pt x="87" y="167"/>
                  <a:pt x="73" y="174"/>
                  <a:pt x="60" y="182"/>
                </a:cubicBezTo>
                <a:cubicBezTo>
                  <a:pt x="39" y="196"/>
                  <a:pt x="20" y="210"/>
                  <a:pt x="7" y="231"/>
                </a:cubicBezTo>
                <a:cubicBezTo>
                  <a:pt x="6" y="233"/>
                  <a:pt x="6" y="235"/>
                  <a:pt x="2" y="235"/>
                </a:cubicBezTo>
                <a:close/>
                <a:moveTo>
                  <a:pt x="206" y="54"/>
                </a:moveTo>
                <a:cubicBezTo>
                  <a:pt x="206" y="54"/>
                  <a:pt x="206" y="54"/>
                  <a:pt x="206" y="54"/>
                </a:cubicBezTo>
                <a:cubicBezTo>
                  <a:pt x="189" y="57"/>
                  <a:pt x="172" y="61"/>
                  <a:pt x="156" y="65"/>
                </a:cubicBezTo>
                <a:cubicBezTo>
                  <a:pt x="146" y="67"/>
                  <a:pt x="139" y="72"/>
                  <a:pt x="137" y="81"/>
                </a:cubicBezTo>
                <a:cubicBezTo>
                  <a:pt x="133" y="93"/>
                  <a:pt x="129" y="103"/>
                  <a:pt x="127" y="115"/>
                </a:cubicBezTo>
                <a:cubicBezTo>
                  <a:pt x="127" y="116"/>
                  <a:pt x="126" y="116"/>
                  <a:pt x="126" y="117"/>
                </a:cubicBezTo>
                <a:cubicBezTo>
                  <a:pt x="126" y="118"/>
                  <a:pt x="125" y="118"/>
                  <a:pt x="124" y="118"/>
                </a:cubicBezTo>
                <a:cubicBezTo>
                  <a:pt x="124" y="118"/>
                  <a:pt x="123" y="117"/>
                  <a:pt x="123" y="117"/>
                </a:cubicBezTo>
                <a:cubicBezTo>
                  <a:pt x="122" y="116"/>
                  <a:pt x="123" y="115"/>
                  <a:pt x="123" y="114"/>
                </a:cubicBezTo>
                <a:cubicBezTo>
                  <a:pt x="128" y="102"/>
                  <a:pt x="130" y="89"/>
                  <a:pt x="135" y="78"/>
                </a:cubicBezTo>
                <a:cubicBezTo>
                  <a:pt x="135" y="76"/>
                  <a:pt x="137" y="74"/>
                  <a:pt x="135" y="72"/>
                </a:cubicBezTo>
                <a:cubicBezTo>
                  <a:pt x="133" y="71"/>
                  <a:pt x="130" y="73"/>
                  <a:pt x="129" y="75"/>
                </a:cubicBezTo>
                <a:cubicBezTo>
                  <a:pt x="127" y="76"/>
                  <a:pt x="127" y="79"/>
                  <a:pt x="127" y="80"/>
                </a:cubicBezTo>
                <a:cubicBezTo>
                  <a:pt x="123" y="94"/>
                  <a:pt x="119" y="107"/>
                  <a:pt x="116" y="120"/>
                </a:cubicBezTo>
                <a:cubicBezTo>
                  <a:pt x="115" y="123"/>
                  <a:pt x="113" y="125"/>
                  <a:pt x="110" y="123"/>
                </a:cubicBezTo>
                <a:cubicBezTo>
                  <a:pt x="115" y="108"/>
                  <a:pt x="121" y="94"/>
                  <a:pt x="123" y="77"/>
                </a:cubicBezTo>
                <a:cubicBezTo>
                  <a:pt x="115" y="77"/>
                  <a:pt x="110" y="80"/>
                  <a:pt x="104" y="83"/>
                </a:cubicBezTo>
                <a:cubicBezTo>
                  <a:pt x="102" y="84"/>
                  <a:pt x="101" y="86"/>
                  <a:pt x="101" y="88"/>
                </a:cubicBezTo>
                <a:cubicBezTo>
                  <a:pt x="100" y="95"/>
                  <a:pt x="97" y="101"/>
                  <a:pt x="95" y="109"/>
                </a:cubicBezTo>
                <a:cubicBezTo>
                  <a:pt x="90" y="122"/>
                  <a:pt x="86" y="136"/>
                  <a:pt x="83" y="150"/>
                </a:cubicBezTo>
                <a:cubicBezTo>
                  <a:pt x="82" y="153"/>
                  <a:pt x="82" y="155"/>
                  <a:pt x="86" y="156"/>
                </a:cubicBezTo>
                <a:cubicBezTo>
                  <a:pt x="88" y="156"/>
                  <a:pt x="88" y="159"/>
                  <a:pt x="91" y="158"/>
                </a:cubicBezTo>
                <a:cubicBezTo>
                  <a:pt x="97" y="155"/>
                  <a:pt x="103" y="154"/>
                  <a:pt x="107" y="150"/>
                </a:cubicBezTo>
                <a:cubicBezTo>
                  <a:pt x="111" y="147"/>
                  <a:pt x="110" y="142"/>
                  <a:pt x="111" y="138"/>
                </a:cubicBezTo>
                <a:cubicBezTo>
                  <a:pt x="111" y="136"/>
                  <a:pt x="110" y="133"/>
                  <a:pt x="114" y="133"/>
                </a:cubicBezTo>
                <a:cubicBezTo>
                  <a:pt x="118" y="137"/>
                  <a:pt x="113" y="142"/>
                  <a:pt x="114" y="146"/>
                </a:cubicBezTo>
                <a:cubicBezTo>
                  <a:pt x="119" y="145"/>
                  <a:pt x="122" y="145"/>
                  <a:pt x="126" y="143"/>
                </a:cubicBezTo>
                <a:cubicBezTo>
                  <a:pt x="130" y="141"/>
                  <a:pt x="135" y="143"/>
                  <a:pt x="138" y="138"/>
                </a:cubicBezTo>
                <a:cubicBezTo>
                  <a:pt x="140" y="132"/>
                  <a:pt x="145" y="139"/>
                  <a:pt x="149" y="137"/>
                </a:cubicBezTo>
                <a:cubicBezTo>
                  <a:pt x="151" y="135"/>
                  <a:pt x="154" y="134"/>
                  <a:pt x="154" y="131"/>
                </a:cubicBezTo>
                <a:cubicBezTo>
                  <a:pt x="154" y="129"/>
                  <a:pt x="156" y="129"/>
                  <a:pt x="157" y="130"/>
                </a:cubicBezTo>
                <a:cubicBezTo>
                  <a:pt x="160" y="134"/>
                  <a:pt x="163" y="131"/>
                  <a:pt x="166" y="130"/>
                </a:cubicBezTo>
                <a:cubicBezTo>
                  <a:pt x="175" y="128"/>
                  <a:pt x="183" y="124"/>
                  <a:pt x="193" y="123"/>
                </a:cubicBezTo>
                <a:cubicBezTo>
                  <a:pt x="203" y="122"/>
                  <a:pt x="208" y="117"/>
                  <a:pt x="210" y="108"/>
                </a:cubicBezTo>
                <a:cubicBezTo>
                  <a:pt x="212" y="101"/>
                  <a:pt x="213" y="94"/>
                  <a:pt x="222" y="91"/>
                </a:cubicBezTo>
                <a:cubicBezTo>
                  <a:pt x="220" y="98"/>
                  <a:pt x="216" y="104"/>
                  <a:pt x="214" y="111"/>
                </a:cubicBezTo>
                <a:cubicBezTo>
                  <a:pt x="212" y="118"/>
                  <a:pt x="212" y="118"/>
                  <a:pt x="219" y="120"/>
                </a:cubicBezTo>
                <a:cubicBezTo>
                  <a:pt x="221" y="120"/>
                  <a:pt x="224" y="120"/>
                  <a:pt x="224" y="122"/>
                </a:cubicBezTo>
                <a:cubicBezTo>
                  <a:pt x="224" y="125"/>
                  <a:pt x="227" y="129"/>
                  <a:pt x="226" y="132"/>
                </a:cubicBezTo>
                <a:cubicBezTo>
                  <a:pt x="223" y="142"/>
                  <a:pt x="228" y="152"/>
                  <a:pt x="229" y="162"/>
                </a:cubicBezTo>
                <a:cubicBezTo>
                  <a:pt x="228" y="163"/>
                  <a:pt x="229" y="167"/>
                  <a:pt x="232" y="167"/>
                </a:cubicBezTo>
                <a:cubicBezTo>
                  <a:pt x="242" y="160"/>
                  <a:pt x="250" y="151"/>
                  <a:pt x="259" y="143"/>
                </a:cubicBezTo>
                <a:cubicBezTo>
                  <a:pt x="268" y="135"/>
                  <a:pt x="278" y="128"/>
                  <a:pt x="287" y="119"/>
                </a:cubicBezTo>
                <a:cubicBezTo>
                  <a:pt x="303" y="104"/>
                  <a:pt x="320" y="89"/>
                  <a:pt x="338" y="77"/>
                </a:cubicBezTo>
                <a:cubicBezTo>
                  <a:pt x="343" y="74"/>
                  <a:pt x="343" y="70"/>
                  <a:pt x="341" y="67"/>
                </a:cubicBezTo>
                <a:cubicBezTo>
                  <a:pt x="332" y="70"/>
                  <a:pt x="324" y="76"/>
                  <a:pt x="314" y="76"/>
                </a:cubicBezTo>
                <a:cubicBezTo>
                  <a:pt x="320" y="60"/>
                  <a:pt x="322" y="57"/>
                  <a:pt x="328" y="53"/>
                </a:cubicBezTo>
                <a:cubicBezTo>
                  <a:pt x="329" y="60"/>
                  <a:pt x="323" y="65"/>
                  <a:pt x="323" y="72"/>
                </a:cubicBezTo>
                <a:cubicBezTo>
                  <a:pt x="331" y="65"/>
                  <a:pt x="332" y="57"/>
                  <a:pt x="336" y="49"/>
                </a:cubicBezTo>
                <a:cubicBezTo>
                  <a:pt x="298" y="37"/>
                  <a:pt x="263" y="19"/>
                  <a:pt x="221" y="13"/>
                </a:cubicBezTo>
                <a:cubicBezTo>
                  <a:pt x="226" y="18"/>
                  <a:pt x="224" y="21"/>
                  <a:pt x="223" y="24"/>
                </a:cubicBezTo>
                <a:cubicBezTo>
                  <a:pt x="220" y="31"/>
                  <a:pt x="219" y="37"/>
                  <a:pt x="218" y="43"/>
                </a:cubicBezTo>
                <a:cubicBezTo>
                  <a:pt x="217" y="46"/>
                  <a:pt x="218" y="50"/>
                  <a:pt x="216" y="52"/>
                </a:cubicBezTo>
                <a:cubicBezTo>
                  <a:pt x="211" y="60"/>
                  <a:pt x="209" y="70"/>
                  <a:pt x="205" y="80"/>
                </a:cubicBezTo>
                <a:cubicBezTo>
                  <a:pt x="197" y="70"/>
                  <a:pt x="207" y="63"/>
                  <a:pt x="206" y="54"/>
                </a:cubicBezTo>
                <a:close/>
                <a:moveTo>
                  <a:pt x="97" y="88"/>
                </a:moveTo>
                <a:cubicBezTo>
                  <a:pt x="97" y="88"/>
                  <a:pt x="97" y="88"/>
                  <a:pt x="97" y="88"/>
                </a:cubicBezTo>
                <a:cubicBezTo>
                  <a:pt x="97" y="87"/>
                  <a:pt x="96" y="87"/>
                  <a:pt x="95" y="87"/>
                </a:cubicBezTo>
                <a:cubicBezTo>
                  <a:pt x="91" y="89"/>
                  <a:pt x="87" y="92"/>
                  <a:pt x="85" y="96"/>
                </a:cubicBezTo>
                <a:cubicBezTo>
                  <a:pt x="77" y="117"/>
                  <a:pt x="73" y="139"/>
                  <a:pt x="69" y="160"/>
                </a:cubicBezTo>
                <a:cubicBezTo>
                  <a:pt x="68" y="164"/>
                  <a:pt x="73" y="167"/>
                  <a:pt x="76" y="166"/>
                </a:cubicBezTo>
                <a:cubicBezTo>
                  <a:pt x="81" y="163"/>
                  <a:pt x="83" y="161"/>
                  <a:pt x="80" y="153"/>
                </a:cubicBezTo>
                <a:cubicBezTo>
                  <a:pt x="78" y="145"/>
                  <a:pt x="80" y="139"/>
                  <a:pt x="83" y="132"/>
                </a:cubicBezTo>
                <a:cubicBezTo>
                  <a:pt x="88" y="117"/>
                  <a:pt x="92" y="102"/>
                  <a:pt x="97" y="88"/>
                </a:cubicBezTo>
                <a:close/>
                <a:moveTo>
                  <a:pt x="64" y="115"/>
                </a:moveTo>
                <a:cubicBezTo>
                  <a:pt x="64" y="115"/>
                  <a:pt x="64" y="115"/>
                  <a:pt x="64" y="115"/>
                </a:cubicBezTo>
                <a:cubicBezTo>
                  <a:pt x="61" y="118"/>
                  <a:pt x="58" y="120"/>
                  <a:pt x="58" y="123"/>
                </a:cubicBezTo>
                <a:cubicBezTo>
                  <a:pt x="56" y="135"/>
                  <a:pt x="52" y="146"/>
                  <a:pt x="50" y="158"/>
                </a:cubicBezTo>
                <a:cubicBezTo>
                  <a:pt x="50" y="160"/>
                  <a:pt x="48" y="164"/>
                  <a:pt x="49" y="164"/>
                </a:cubicBezTo>
                <a:cubicBezTo>
                  <a:pt x="54" y="164"/>
                  <a:pt x="52" y="167"/>
                  <a:pt x="52" y="169"/>
                </a:cubicBezTo>
                <a:cubicBezTo>
                  <a:pt x="49" y="174"/>
                  <a:pt x="48" y="179"/>
                  <a:pt x="42" y="181"/>
                </a:cubicBezTo>
                <a:cubicBezTo>
                  <a:pt x="41" y="182"/>
                  <a:pt x="40" y="184"/>
                  <a:pt x="42" y="186"/>
                </a:cubicBezTo>
                <a:cubicBezTo>
                  <a:pt x="49" y="182"/>
                  <a:pt x="56" y="178"/>
                  <a:pt x="62" y="174"/>
                </a:cubicBezTo>
                <a:cubicBezTo>
                  <a:pt x="67" y="170"/>
                  <a:pt x="67" y="169"/>
                  <a:pt x="61" y="166"/>
                </a:cubicBezTo>
                <a:cubicBezTo>
                  <a:pt x="60" y="164"/>
                  <a:pt x="60" y="163"/>
                  <a:pt x="60" y="161"/>
                </a:cubicBezTo>
                <a:cubicBezTo>
                  <a:pt x="60" y="157"/>
                  <a:pt x="63" y="153"/>
                  <a:pt x="61" y="149"/>
                </a:cubicBezTo>
                <a:cubicBezTo>
                  <a:pt x="57" y="144"/>
                  <a:pt x="59" y="140"/>
                  <a:pt x="61" y="136"/>
                </a:cubicBezTo>
                <a:cubicBezTo>
                  <a:pt x="62" y="129"/>
                  <a:pt x="64" y="123"/>
                  <a:pt x="64" y="115"/>
                </a:cubicBezTo>
                <a:close/>
                <a:moveTo>
                  <a:pt x="65" y="146"/>
                </a:moveTo>
                <a:cubicBezTo>
                  <a:pt x="65" y="146"/>
                  <a:pt x="65" y="146"/>
                  <a:pt x="65" y="146"/>
                </a:cubicBezTo>
                <a:cubicBezTo>
                  <a:pt x="70" y="131"/>
                  <a:pt x="76" y="117"/>
                  <a:pt x="79" y="100"/>
                </a:cubicBezTo>
                <a:cubicBezTo>
                  <a:pt x="69" y="108"/>
                  <a:pt x="63" y="130"/>
                  <a:pt x="65" y="146"/>
                </a:cubicBezTo>
                <a:close/>
                <a:moveTo>
                  <a:pt x="41" y="170"/>
                </a:moveTo>
                <a:cubicBezTo>
                  <a:pt x="41" y="170"/>
                  <a:pt x="41" y="170"/>
                  <a:pt x="41" y="170"/>
                </a:cubicBezTo>
                <a:cubicBezTo>
                  <a:pt x="45" y="158"/>
                  <a:pt x="48" y="146"/>
                  <a:pt x="52" y="133"/>
                </a:cubicBezTo>
                <a:cubicBezTo>
                  <a:pt x="42" y="144"/>
                  <a:pt x="41" y="157"/>
                  <a:pt x="41" y="170"/>
                </a:cubicBezTo>
                <a:close/>
                <a:moveTo>
                  <a:pt x="30" y="187"/>
                </a:moveTo>
                <a:cubicBezTo>
                  <a:pt x="30" y="187"/>
                  <a:pt x="30" y="187"/>
                  <a:pt x="30" y="187"/>
                </a:cubicBezTo>
                <a:cubicBezTo>
                  <a:pt x="34" y="177"/>
                  <a:pt x="36" y="167"/>
                  <a:pt x="37" y="156"/>
                </a:cubicBezTo>
                <a:cubicBezTo>
                  <a:pt x="30" y="167"/>
                  <a:pt x="28" y="175"/>
                  <a:pt x="30" y="187"/>
                </a:cubicBezTo>
                <a:close/>
                <a:moveTo>
                  <a:pt x="345" y="64"/>
                </a:moveTo>
                <a:cubicBezTo>
                  <a:pt x="345" y="64"/>
                  <a:pt x="345" y="64"/>
                  <a:pt x="345" y="64"/>
                </a:cubicBezTo>
                <a:cubicBezTo>
                  <a:pt x="349" y="63"/>
                  <a:pt x="348" y="60"/>
                  <a:pt x="350" y="58"/>
                </a:cubicBezTo>
                <a:cubicBezTo>
                  <a:pt x="352" y="57"/>
                  <a:pt x="353" y="56"/>
                  <a:pt x="354" y="58"/>
                </a:cubicBezTo>
                <a:cubicBezTo>
                  <a:pt x="355" y="59"/>
                  <a:pt x="354" y="62"/>
                  <a:pt x="357" y="61"/>
                </a:cubicBezTo>
                <a:cubicBezTo>
                  <a:pt x="358" y="60"/>
                  <a:pt x="360" y="59"/>
                  <a:pt x="360" y="57"/>
                </a:cubicBezTo>
                <a:cubicBezTo>
                  <a:pt x="360" y="55"/>
                  <a:pt x="358" y="55"/>
                  <a:pt x="357" y="54"/>
                </a:cubicBezTo>
                <a:cubicBezTo>
                  <a:pt x="350" y="51"/>
                  <a:pt x="348" y="52"/>
                  <a:pt x="346" y="60"/>
                </a:cubicBezTo>
                <a:cubicBezTo>
                  <a:pt x="345" y="60"/>
                  <a:pt x="345" y="62"/>
                  <a:pt x="345" y="64"/>
                </a:cubicBezTo>
                <a:close/>
                <a:moveTo>
                  <a:pt x="344" y="51"/>
                </a:moveTo>
                <a:cubicBezTo>
                  <a:pt x="344" y="51"/>
                  <a:pt x="344" y="51"/>
                  <a:pt x="344" y="51"/>
                </a:cubicBezTo>
                <a:cubicBezTo>
                  <a:pt x="340" y="50"/>
                  <a:pt x="338" y="48"/>
                  <a:pt x="336" y="52"/>
                </a:cubicBezTo>
                <a:cubicBezTo>
                  <a:pt x="336" y="56"/>
                  <a:pt x="335" y="59"/>
                  <a:pt x="334" y="64"/>
                </a:cubicBezTo>
                <a:cubicBezTo>
                  <a:pt x="340" y="60"/>
                  <a:pt x="341" y="55"/>
                  <a:pt x="344" y="51"/>
                </a:cubicBezTo>
                <a:close/>
                <a:moveTo>
                  <a:pt x="24" y="185"/>
                </a:moveTo>
                <a:cubicBezTo>
                  <a:pt x="24" y="185"/>
                  <a:pt x="24" y="185"/>
                  <a:pt x="24" y="185"/>
                </a:cubicBezTo>
                <a:cubicBezTo>
                  <a:pt x="21" y="190"/>
                  <a:pt x="21" y="196"/>
                  <a:pt x="21" y="203"/>
                </a:cubicBezTo>
                <a:cubicBezTo>
                  <a:pt x="27" y="196"/>
                  <a:pt x="23" y="190"/>
                  <a:pt x="24" y="185"/>
                </a:cubicBezTo>
                <a:close/>
                <a:moveTo>
                  <a:pt x="213" y="17"/>
                </a:moveTo>
                <a:cubicBezTo>
                  <a:pt x="213" y="17"/>
                  <a:pt x="213" y="17"/>
                  <a:pt x="213" y="17"/>
                </a:cubicBezTo>
                <a:cubicBezTo>
                  <a:pt x="215" y="15"/>
                  <a:pt x="218" y="13"/>
                  <a:pt x="215" y="10"/>
                </a:cubicBezTo>
                <a:cubicBezTo>
                  <a:pt x="215" y="10"/>
                  <a:pt x="213" y="10"/>
                  <a:pt x="213" y="10"/>
                </a:cubicBezTo>
                <a:cubicBezTo>
                  <a:pt x="210" y="13"/>
                  <a:pt x="211" y="15"/>
                  <a:pt x="213" y="17"/>
                </a:cubicBezTo>
                <a:close/>
                <a:moveTo>
                  <a:pt x="11" y="215"/>
                </a:moveTo>
                <a:cubicBezTo>
                  <a:pt x="11" y="215"/>
                  <a:pt x="11" y="215"/>
                  <a:pt x="11" y="215"/>
                </a:cubicBezTo>
                <a:cubicBezTo>
                  <a:pt x="13" y="212"/>
                  <a:pt x="14" y="211"/>
                  <a:pt x="12" y="207"/>
                </a:cubicBezTo>
                <a:cubicBezTo>
                  <a:pt x="10" y="210"/>
                  <a:pt x="9" y="212"/>
                  <a:pt x="11" y="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Freeform 5">
            <a:extLst>
              <a:ext uri="{FF2B5EF4-FFF2-40B4-BE49-F238E27FC236}">
                <a16:creationId xmlns="" xmlns:a16="http://schemas.microsoft.com/office/drawing/2014/main" id="{9E8FA6BC-C5B1-49CF-85F0-44519DCE97F8}"/>
              </a:ext>
            </a:extLst>
          </p:cNvPr>
          <p:cNvSpPr>
            <a:spLocks noEditPoints="1"/>
          </p:cNvSpPr>
          <p:nvPr/>
        </p:nvSpPr>
        <p:spPr bwMode="auto">
          <a:xfrm>
            <a:off x="1859447" y="1507759"/>
            <a:ext cx="356589" cy="222993"/>
          </a:xfrm>
          <a:custGeom>
            <a:avLst/>
            <a:gdLst>
              <a:gd name="T0" fmla="*/ 0 w 377"/>
              <a:gd name="T1" fmla="*/ 225 h 235"/>
              <a:gd name="T2" fmla="*/ 70 w 377"/>
              <a:gd name="T3" fmla="*/ 99 h 235"/>
              <a:gd name="T4" fmla="*/ 207 w 377"/>
              <a:gd name="T5" fmla="*/ 37 h 235"/>
              <a:gd name="T6" fmla="*/ 236 w 377"/>
              <a:gd name="T7" fmla="*/ 9 h 235"/>
              <a:gd name="T8" fmla="*/ 374 w 377"/>
              <a:gd name="T9" fmla="*/ 52 h 235"/>
              <a:gd name="T10" fmla="*/ 294 w 377"/>
              <a:gd name="T11" fmla="*/ 118 h 235"/>
              <a:gd name="T12" fmla="*/ 222 w 377"/>
              <a:gd name="T13" fmla="*/ 170 h 235"/>
              <a:gd name="T14" fmla="*/ 159 w 377"/>
              <a:gd name="T15" fmla="*/ 138 h 235"/>
              <a:gd name="T16" fmla="*/ 7 w 377"/>
              <a:gd name="T17" fmla="*/ 231 h 235"/>
              <a:gd name="T18" fmla="*/ 206 w 377"/>
              <a:gd name="T19" fmla="*/ 54 h 235"/>
              <a:gd name="T20" fmla="*/ 127 w 377"/>
              <a:gd name="T21" fmla="*/ 115 h 235"/>
              <a:gd name="T22" fmla="*/ 123 w 377"/>
              <a:gd name="T23" fmla="*/ 117 h 235"/>
              <a:gd name="T24" fmla="*/ 135 w 377"/>
              <a:gd name="T25" fmla="*/ 72 h 235"/>
              <a:gd name="T26" fmla="*/ 116 w 377"/>
              <a:gd name="T27" fmla="*/ 120 h 235"/>
              <a:gd name="T28" fmla="*/ 104 w 377"/>
              <a:gd name="T29" fmla="*/ 83 h 235"/>
              <a:gd name="T30" fmla="*/ 83 w 377"/>
              <a:gd name="T31" fmla="*/ 150 h 235"/>
              <a:gd name="T32" fmla="*/ 107 w 377"/>
              <a:gd name="T33" fmla="*/ 150 h 235"/>
              <a:gd name="T34" fmla="*/ 114 w 377"/>
              <a:gd name="T35" fmla="*/ 146 h 235"/>
              <a:gd name="T36" fmla="*/ 149 w 377"/>
              <a:gd name="T37" fmla="*/ 137 h 235"/>
              <a:gd name="T38" fmla="*/ 166 w 377"/>
              <a:gd name="T39" fmla="*/ 130 h 235"/>
              <a:gd name="T40" fmla="*/ 222 w 377"/>
              <a:gd name="T41" fmla="*/ 91 h 235"/>
              <a:gd name="T42" fmla="*/ 224 w 377"/>
              <a:gd name="T43" fmla="*/ 122 h 235"/>
              <a:gd name="T44" fmla="*/ 232 w 377"/>
              <a:gd name="T45" fmla="*/ 167 h 235"/>
              <a:gd name="T46" fmla="*/ 338 w 377"/>
              <a:gd name="T47" fmla="*/ 77 h 235"/>
              <a:gd name="T48" fmla="*/ 328 w 377"/>
              <a:gd name="T49" fmla="*/ 53 h 235"/>
              <a:gd name="T50" fmla="*/ 221 w 377"/>
              <a:gd name="T51" fmla="*/ 13 h 235"/>
              <a:gd name="T52" fmla="*/ 216 w 377"/>
              <a:gd name="T53" fmla="*/ 52 h 235"/>
              <a:gd name="T54" fmla="*/ 97 w 377"/>
              <a:gd name="T55" fmla="*/ 88 h 235"/>
              <a:gd name="T56" fmla="*/ 85 w 377"/>
              <a:gd name="T57" fmla="*/ 96 h 235"/>
              <a:gd name="T58" fmla="*/ 80 w 377"/>
              <a:gd name="T59" fmla="*/ 153 h 235"/>
              <a:gd name="T60" fmla="*/ 64 w 377"/>
              <a:gd name="T61" fmla="*/ 115 h 235"/>
              <a:gd name="T62" fmla="*/ 50 w 377"/>
              <a:gd name="T63" fmla="*/ 158 h 235"/>
              <a:gd name="T64" fmla="*/ 42 w 377"/>
              <a:gd name="T65" fmla="*/ 181 h 235"/>
              <a:gd name="T66" fmla="*/ 61 w 377"/>
              <a:gd name="T67" fmla="*/ 166 h 235"/>
              <a:gd name="T68" fmla="*/ 61 w 377"/>
              <a:gd name="T69" fmla="*/ 136 h 235"/>
              <a:gd name="T70" fmla="*/ 65 w 377"/>
              <a:gd name="T71" fmla="*/ 146 h 235"/>
              <a:gd name="T72" fmla="*/ 41 w 377"/>
              <a:gd name="T73" fmla="*/ 170 h 235"/>
              <a:gd name="T74" fmla="*/ 41 w 377"/>
              <a:gd name="T75" fmla="*/ 170 h 235"/>
              <a:gd name="T76" fmla="*/ 37 w 377"/>
              <a:gd name="T77" fmla="*/ 156 h 235"/>
              <a:gd name="T78" fmla="*/ 345 w 377"/>
              <a:gd name="T79" fmla="*/ 64 h 235"/>
              <a:gd name="T80" fmla="*/ 357 w 377"/>
              <a:gd name="T81" fmla="*/ 61 h 235"/>
              <a:gd name="T82" fmla="*/ 346 w 377"/>
              <a:gd name="T83" fmla="*/ 60 h 235"/>
              <a:gd name="T84" fmla="*/ 344 w 377"/>
              <a:gd name="T85" fmla="*/ 51 h 235"/>
              <a:gd name="T86" fmla="*/ 344 w 377"/>
              <a:gd name="T87" fmla="*/ 51 h 235"/>
              <a:gd name="T88" fmla="*/ 21 w 377"/>
              <a:gd name="T89" fmla="*/ 203 h 235"/>
              <a:gd name="T90" fmla="*/ 213 w 377"/>
              <a:gd name="T91" fmla="*/ 17 h 235"/>
              <a:gd name="T92" fmla="*/ 213 w 377"/>
              <a:gd name="T93" fmla="*/ 17 h 235"/>
              <a:gd name="T94" fmla="*/ 12 w 377"/>
              <a:gd name="T95" fmla="*/ 207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7" h="235">
                <a:moveTo>
                  <a:pt x="2" y="235"/>
                </a:moveTo>
                <a:cubicBezTo>
                  <a:pt x="2" y="235"/>
                  <a:pt x="2" y="235"/>
                  <a:pt x="2" y="235"/>
                </a:cubicBezTo>
                <a:cubicBezTo>
                  <a:pt x="0" y="232"/>
                  <a:pt x="0" y="229"/>
                  <a:pt x="0" y="225"/>
                </a:cubicBezTo>
                <a:cubicBezTo>
                  <a:pt x="3" y="208"/>
                  <a:pt x="8" y="191"/>
                  <a:pt x="17" y="175"/>
                </a:cubicBezTo>
                <a:cubicBezTo>
                  <a:pt x="19" y="171"/>
                  <a:pt x="21" y="167"/>
                  <a:pt x="23" y="163"/>
                </a:cubicBezTo>
                <a:cubicBezTo>
                  <a:pt x="34" y="139"/>
                  <a:pt x="51" y="118"/>
                  <a:pt x="70" y="99"/>
                </a:cubicBezTo>
                <a:cubicBezTo>
                  <a:pt x="89" y="80"/>
                  <a:pt x="113" y="68"/>
                  <a:pt x="140" y="62"/>
                </a:cubicBezTo>
                <a:cubicBezTo>
                  <a:pt x="159" y="57"/>
                  <a:pt x="179" y="52"/>
                  <a:pt x="199" y="50"/>
                </a:cubicBezTo>
                <a:cubicBezTo>
                  <a:pt x="208" y="48"/>
                  <a:pt x="210" y="45"/>
                  <a:pt x="207" y="37"/>
                </a:cubicBezTo>
                <a:cubicBezTo>
                  <a:pt x="204" y="27"/>
                  <a:pt x="206" y="16"/>
                  <a:pt x="203" y="6"/>
                </a:cubicBezTo>
                <a:cubicBezTo>
                  <a:pt x="201" y="2"/>
                  <a:pt x="204" y="0"/>
                  <a:pt x="209" y="2"/>
                </a:cubicBezTo>
                <a:cubicBezTo>
                  <a:pt x="218" y="4"/>
                  <a:pt x="226" y="7"/>
                  <a:pt x="236" y="9"/>
                </a:cubicBezTo>
                <a:cubicBezTo>
                  <a:pt x="261" y="16"/>
                  <a:pt x="285" y="25"/>
                  <a:pt x="309" y="32"/>
                </a:cubicBezTo>
                <a:cubicBezTo>
                  <a:pt x="326" y="38"/>
                  <a:pt x="345" y="45"/>
                  <a:pt x="363" y="49"/>
                </a:cubicBezTo>
                <a:cubicBezTo>
                  <a:pt x="367" y="49"/>
                  <a:pt x="370" y="51"/>
                  <a:pt x="374" y="52"/>
                </a:cubicBezTo>
                <a:cubicBezTo>
                  <a:pt x="377" y="54"/>
                  <a:pt x="377" y="57"/>
                  <a:pt x="374" y="58"/>
                </a:cubicBezTo>
                <a:cubicBezTo>
                  <a:pt x="357" y="68"/>
                  <a:pt x="343" y="81"/>
                  <a:pt x="326" y="92"/>
                </a:cubicBezTo>
                <a:cubicBezTo>
                  <a:pt x="315" y="100"/>
                  <a:pt x="305" y="109"/>
                  <a:pt x="294" y="118"/>
                </a:cubicBezTo>
                <a:cubicBezTo>
                  <a:pt x="274" y="134"/>
                  <a:pt x="255" y="152"/>
                  <a:pt x="237" y="170"/>
                </a:cubicBezTo>
                <a:cubicBezTo>
                  <a:pt x="236" y="171"/>
                  <a:pt x="235" y="172"/>
                  <a:pt x="233" y="173"/>
                </a:cubicBezTo>
                <a:cubicBezTo>
                  <a:pt x="227" y="177"/>
                  <a:pt x="223" y="177"/>
                  <a:pt x="222" y="170"/>
                </a:cubicBezTo>
                <a:cubicBezTo>
                  <a:pt x="220" y="158"/>
                  <a:pt x="217" y="146"/>
                  <a:pt x="215" y="135"/>
                </a:cubicBezTo>
                <a:cubicBezTo>
                  <a:pt x="213" y="126"/>
                  <a:pt x="212" y="125"/>
                  <a:pt x="203" y="127"/>
                </a:cubicBezTo>
                <a:cubicBezTo>
                  <a:pt x="188" y="131"/>
                  <a:pt x="173" y="134"/>
                  <a:pt x="159" y="138"/>
                </a:cubicBezTo>
                <a:cubicBezTo>
                  <a:pt x="139" y="145"/>
                  <a:pt x="120" y="151"/>
                  <a:pt x="101" y="160"/>
                </a:cubicBezTo>
                <a:cubicBezTo>
                  <a:pt x="87" y="167"/>
                  <a:pt x="73" y="174"/>
                  <a:pt x="60" y="182"/>
                </a:cubicBezTo>
                <a:cubicBezTo>
                  <a:pt x="39" y="196"/>
                  <a:pt x="20" y="210"/>
                  <a:pt x="7" y="231"/>
                </a:cubicBezTo>
                <a:cubicBezTo>
                  <a:pt x="6" y="233"/>
                  <a:pt x="6" y="235"/>
                  <a:pt x="2" y="235"/>
                </a:cubicBezTo>
                <a:close/>
                <a:moveTo>
                  <a:pt x="206" y="54"/>
                </a:moveTo>
                <a:cubicBezTo>
                  <a:pt x="206" y="54"/>
                  <a:pt x="206" y="54"/>
                  <a:pt x="206" y="54"/>
                </a:cubicBezTo>
                <a:cubicBezTo>
                  <a:pt x="189" y="57"/>
                  <a:pt x="172" y="61"/>
                  <a:pt x="156" y="65"/>
                </a:cubicBezTo>
                <a:cubicBezTo>
                  <a:pt x="146" y="67"/>
                  <a:pt x="139" y="72"/>
                  <a:pt x="137" y="81"/>
                </a:cubicBezTo>
                <a:cubicBezTo>
                  <a:pt x="133" y="93"/>
                  <a:pt x="129" y="103"/>
                  <a:pt x="127" y="115"/>
                </a:cubicBezTo>
                <a:cubicBezTo>
                  <a:pt x="127" y="116"/>
                  <a:pt x="126" y="116"/>
                  <a:pt x="126" y="117"/>
                </a:cubicBezTo>
                <a:cubicBezTo>
                  <a:pt x="126" y="118"/>
                  <a:pt x="125" y="118"/>
                  <a:pt x="124" y="118"/>
                </a:cubicBezTo>
                <a:cubicBezTo>
                  <a:pt x="124" y="118"/>
                  <a:pt x="123" y="117"/>
                  <a:pt x="123" y="117"/>
                </a:cubicBezTo>
                <a:cubicBezTo>
                  <a:pt x="122" y="116"/>
                  <a:pt x="123" y="115"/>
                  <a:pt x="123" y="114"/>
                </a:cubicBezTo>
                <a:cubicBezTo>
                  <a:pt x="128" y="102"/>
                  <a:pt x="130" y="89"/>
                  <a:pt x="135" y="78"/>
                </a:cubicBezTo>
                <a:cubicBezTo>
                  <a:pt x="135" y="76"/>
                  <a:pt x="137" y="74"/>
                  <a:pt x="135" y="72"/>
                </a:cubicBezTo>
                <a:cubicBezTo>
                  <a:pt x="133" y="71"/>
                  <a:pt x="130" y="73"/>
                  <a:pt x="129" y="75"/>
                </a:cubicBezTo>
                <a:cubicBezTo>
                  <a:pt x="127" y="76"/>
                  <a:pt x="127" y="79"/>
                  <a:pt x="127" y="80"/>
                </a:cubicBezTo>
                <a:cubicBezTo>
                  <a:pt x="123" y="94"/>
                  <a:pt x="119" y="107"/>
                  <a:pt x="116" y="120"/>
                </a:cubicBezTo>
                <a:cubicBezTo>
                  <a:pt x="115" y="123"/>
                  <a:pt x="113" y="125"/>
                  <a:pt x="110" y="123"/>
                </a:cubicBezTo>
                <a:cubicBezTo>
                  <a:pt x="115" y="108"/>
                  <a:pt x="121" y="94"/>
                  <a:pt x="123" y="77"/>
                </a:cubicBezTo>
                <a:cubicBezTo>
                  <a:pt x="115" y="77"/>
                  <a:pt x="110" y="80"/>
                  <a:pt x="104" y="83"/>
                </a:cubicBezTo>
                <a:cubicBezTo>
                  <a:pt x="102" y="84"/>
                  <a:pt x="101" y="86"/>
                  <a:pt x="101" y="88"/>
                </a:cubicBezTo>
                <a:cubicBezTo>
                  <a:pt x="100" y="95"/>
                  <a:pt x="97" y="101"/>
                  <a:pt x="95" y="109"/>
                </a:cubicBezTo>
                <a:cubicBezTo>
                  <a:pt x="90" y="122"/>
                  <a:pt x="86" y="136"/>
                  <a:pt x="83" y="150"/>
                </a:cubicBezTo>
                <a:cubicBezTo>
                  <a:pt x="82" y="153"/>
                  <a:pt x="82" y="155"/>
                  <a:pt x="86" y="156"/>
                </a:cubicBezTo>
                <a:cubicBezTo>
                  <a:pt x="88" y="156"/>
                  <a:pt x="88" y="159"/>
                  <a:pt x="91" y="158"/>
                </a:cubicBezTo>
                <a:cubicBezTo>
                  <a:pt x="97" y="155"/>
                  <a:pt x="103" y="154"/>
                  <a:pt x="107" y="150"/>
                </a:cubicBezTo>
                <a:cubicBezTo>
                  <a:pt x="111" y="147"/>
                  <a:pt x="110" y="142"/>
                  <a:pt x="111" y="138"/>
                </a:cubicBezTo>
                <a:cubicBezTo>
                  <a:pt x="111" y="136"/>
                  <a:pt x="110" y="133"/>
                  <a:pt x="114" y="133"/>
                </a:cubicBezTo>
                <a:cubicBezTo>
                  <a:pt x="118" y="137"/>
                  <a:pt x="113" y="142"/>
                  <a:pt x="114" y="146"/>
                </a:cubicBezTo>
                <a:cubicBezTo>
                  <a:pt x="119" y="145"/>
                  <a:pt x="122" y="145"/>
                  <a:pt x="126" y="143"/>
                </a:cubicBezTo>
                <a:cubicBezTo>
                  <a:pt x="130" y="141"/>
                  <a:pt x="135" y="143"/>
                  <a:pt x="138" y="138"/>
                </a:cubicBezTo>
                <a:cubicBezTo>
                  <a:pt x="140" y="132"/>
                  <a:pt x="145" y="139"/>
                  <a:pt x="149" y="137"/>
                </a:cubicBezTo>
                <a:cubicBezTo>
                  <a:pt x="151" y="135"/>
                  <a:pt x="154" y="134"/>
                  <a:pt x="154" y="131"/>
                </a:cubicBezTo>
                <a:cubicBezTo>
                  <a:pt x="154" y="129"/>
                  <a:pt x="156" y="129"/>
                  <a:pt x="157" y="130"/>
                </a:cubicBezTo>
                <a:cubicBezTo>
                  <a:pt x="160" y="134"/>
                  <a:pt x="163" y="131"/>
                  <a:pt x="166" y="130"/>
                </a:cubicBezTo>
                <a:cubicBezTo>
                  <a:pt x="175" y="128"/>
                  <a:pt x="183" y="124"/>
                  <a:pt x="193" y="123"/>
                </a:cubicBezTo>
                <a:cubicBezTo>
                  <a:pt x="203" y="122"/>
                  <a:pt x="208" y="117"/>
                  <a:pt x="210" y="108"/>
                </a:cubicBezTo>
                <a:cubicBezTo>
                  <a:pt x="212" y="101"/>
                  <a:pt x="213" y="94"/>
                  <a:pt x="222" y="91"/>
                </a:cubicBezTo>
                <a:cubicBezTo>
                  <a:pt x="220" y="98"/>
                  <a:pt x="216" y="104"/>
                  <a:pt x="214" y="111"/>
                </a:cubicBezTo>
                <a:cubicBezTo>
                  <a:pt x="212" y="118"/>
                  <a:pt x="212" y="118"/>
                  <a:pt x="219" y="120"/>
                </a:cubicBezTo>
                <a:cubicBezTo>
                  <a:pt x="221" y="120"/>
                  <a:pt x="224" y="120"/>
                  <a:pt x="224" y="122"/>
                </a:cubicBezTo>
                <a:cubicBezTo>
                  <a:pt x="224" y="125"/>
                  <a:pt x="227" y="129"/>
                  <a:pt x="226" y="132"/>
                </a:cubicBezTo>
                <a:cubicBezTo>
                  <a:pt x="223" y="142"/>
                  <a:pt x="228" y="152"/>
                  <a:pt x="229" y="162"/>
                </a:cubicBezTo>
                <a:cubicBezTo>
                  <a:pt x="228" y="163"/>
                  <a:pt x="229" y="167"/>
                  <a:pt x="232" y="167"/>
                </a:cubicBezTo>
                <a:cubicBezTo>
                  <a:pt x="242" y="160"/>
                  <a:pt x="250" y="151"/>
                  <a:pt x="259" y="143"/>
                </a:cubicBezTo>
                <a:cubicBezTo>
                  <a:pt x="268" y="135"/>
                  <a:pt x="278" y="128"/>
                  <a:pt x="287" y="119"/>
                </a:cubicBezTo>
                <a:cubicBezTo>
                  <a:pt x="303" y="104"/>
                  <a:pt x="320" y="89"/>
                  <a:pt x="338" y="77"/>
                </a:cubicBezTo>
                <a:cubicBezTo>
                  <a:pt x="343" y="74"/>
                  <a:pt x="343" y="70"/>
                  <a:pt x="341" y="67"/>
                </a:cubicBezTo>
                <a:cubicBezTo>
                  <a:pt x="332" y="70"/>
                  <a:pt x="324" y="76"/>
                  <a:pt x="314" y="76"/>
                </a:cubicBezTo>
                <a:cubicBezTo>
                  <a:pt x="320" y="60"/>
                  <a:pt x="322" y="57"/>
                  <a:pt x="328" y="53"/>
                </a:cubicBezTo>
                <a:cubicBezTo>
                  <a:pt x="329" y="60"/>
                  <a:pt x="323" y="65"/>
                  <a:pt x="323" y="72"/>
                </a:cubicBezTo>
                <a:cubicBezTo>
                  <a:pt x="331" y="65"/>
                  <a:pt x="332" y="57"/>
                  <a:pt x="336" y="49"/>
                </a:cubicBezTo>
                <a:cubicBezTo>
                  <a:pt x="298" y="37"/>
                  <a:pt x="263" y="19"/>
                  <a:pt x="221" y="13"/>
                </a:cubicBezTo>
                <a:cubicBezTo>
                  <a:pt x="226" y="18"/>
                  <a:pt x="224" y="21"/>
                  <a:pt x="223" y="24"/>
                </a:cubicBezTo>
                <a:cubicBezTo>
                  <a:pt x="220" y="31"/>
                  <a:pt x="219" y="37"/>
                  <a:pt x="218" y="43"/>
                </a:cubicBezTo>
                <a:cubicBezTo>
                  <a:pt x="217" y="46"/>
                  <a:pt x="218" y="50"/>
                  <a:pt x="216" y="52"/>
                </a:cubicBezTo>
                <a:cubicBezTo>
                  <a:pt x="211" y="60"/>
                  <a:pt x="209" y="70"/>
                  <a:pt x="205" y="80"/>
                </a:cubicBezTo>
                <a:cubicBezTo>
                  <a:pt x="197" y="70"/>
                  <a:pt x="207" y="63"/>
                  <a:pt x="206" y="54"/>
                </a:cubicBezTo>
                <a:close/>
                <a:moveTo>
                  <a:pt x="97" y="88"/>
                </a:moveTo>
                <a:cubicBezTo>
                  <a:pt x="97" y="88"/>
                  <a:pt x="97" y="88"/>
                  <a:pt x="97" y="88"/>
                </a:cubicBezTo>
                <a:cubicBezTo>
                  <a:pt x="97" y="87"/>
                  <a:pt x="96" y="87"/>
                  <a:pt x="95" y="87"/>
                </a:cubicBezTo>
                <a:cubicBezTo>
                  <a:pt x="91" y="89"/>
                  <a:pt x="87" y="92"/>
                  <a:pt x="85" y="96"/>
                </a:cubicBezTo>
                <a:cubicBezTo>
                  <a:pt x="77" y="117"/>
                  <a:pt x="73" y="139"/>
                  <a:pt x="69" y="160"/>
                </a:cubicBezTo>
                <a:cubicBezTo>
                  <a:pt x="68" y="164"/>
                  <a:pt x="73" y="167"/>
                  <a:pt x="76" y="166"/>
                </a:cubicBezTo>
                <a:cubicBezTo>
                  <a:pt x="81" y="163"/>
                  <a:pt x="83" y="161"/>
                  <a:pt x="80" y="153"/>
                </a:cubicBezTo>
                <a:cubicBezTo>
                  <a:pt x="78" y="145"/>
                  <a:pt x="80" y="139"/>
                  <a:pt x="83" y="132"/>
                </a:cubicBezTo>
                <a:cubicBezTo>
                  <a:pt x="88" y="117"/>
                  <a:pt x="92" y="102"/>
                  <a:pt x="97" y="88"/>
                </a:cubicBezTo>
                <a:close/>
                <a:moveTo>
                  <a:pt x="64" y="115"/>
                </a:moveTo>
                <a:cubicBezTo>
                  <a:pt x="64" y="115"/>
                  <a:pt x="64" y="115"/>
                  <a:pt x="64" y="115"/>
                </a:cubicBezTo>
                <a:cubicBezTo>
                  <a:pt x="61" y="118"/>
                  <a:pt x="58" y="120"/>
                  <a:pt x="58" y="123"/>
                </a:cubicBezTo>
                <a:cubicBezTo>
                  <a:pt x="56" y="135"/>
                  <a:pt x="52" y="146"/>
                  <a:pt x="50" y="158"/>
                </a:cubicBezTo>
                <a:cubicBezTo>
                  <a:pt x="50" y="160"/>
                  <a:pt x="48" y="164"/>
                  <a:pt x="49" y="164"/>
                </a:cubicBezTo>
                <a:cubicBezTo>
                  <a:pt x="54" y="164"/>
                  <a:pt x="52" y="167"/>
                  <a:pt x="52" y="169"/>
                </a:cubicBezTo>
                <a:cubicBezTo>
                  <a:pt x="49" y="174"/>
                  <a:pt x="48" y="179"/>
                  <a:pt x="42" y="181"/>
                </a:cubicBezTo>
                <a:cubicBezTo>
                  <a:pt x="41" y="182"/>
                  <a:pt x="40" y="184"/>
                  <a:pt x="42" y="186"/>
                </a:cubicBezTo>
                <a:cubicBezTo>
                  <a:pt x="49" y="182"/>
                  <a:pt x="56" y="178"/>
                  <a:pt x="62" y="174"/>
                </a:cubicBezTo>
                <a:cubicBezTo>
                  <a:pt x="67" y="170"/>
                  <a:pt x="67" y="169"/>
                  <a:pt x="61" y="166"/>
                </a:cubicBezTo>
                <a:cubicBezTo>
                  <a:pt x="60" y="164"/>
                  <a:pt x="60" y="163"/>
                  <a:pt x="60" y="161"/>
                </a:cubicBezTo>
                <a:cubicBezTo>
                  <a:pt x="60" y="157"/>
                  <a:pt x="63" y="153"/>
                  <a:pt x="61" y="149"/>
                </a:cubicBezTo>
                <a:cubicBezTo>
                  <a:pt x="57" y="144"/>
                  <a:pt x="59" y="140"/>
                  <a:pt x="61" y="136"/>
                </a:cubicBezTo>
                <a:cubicBezTo>
                  <a:pt x="62" y="129"/>
                  <a:pt x="64" y="123"/>
                  <a:pt x="64" y="115"/>
                </a:cubicBezTo>
                <a:close/>
                <a:moveTo>
                  <a:pt x="65" y="146"/>
                </a:moveTo>
                <a:cubicBezTo>
                  <a:pt x="65" y="146"/>
                  <a:pt x="65" y="146"/>
                  <a:pt x="65" y="146"/>
                </a:cubicBezTo>
                <a:cubicBezTo>
                  <a:pt x="70" y="131"/>
                  <a:pt x="76" y="117"/>
                  <a:pt x="79" y="100"/>
                </a:cubicBezTo>
                <a:cubicBezTo>
                  <a:pt x="69" y="108"/>
                  <a:pt x="63" y="130"/>
                  <a:pt x="65" y="146"/>
                </a:cubicBezTo>
                <a:close/>
                <a:moveTo>
                  <a:pt x="41" y="170"/>
                </a:moveTo>
                <a:cubicBezTo>
                  <a:pt x="41" y="170"/>
                  <a:pt x="41" y="170"/>
                  <a:pt x="41" y="170"/>
                </a:cubicBezTo>
                <a:cubicBezTo>
                  <a:pt x="45" y="158"/>
                  <a:pt x="48" y="146"/>
                  <a:pt x="52" y="133"/>
                </a:cubicBezTo>
                <a:cubicBezTo>
                  <a:pt x="42" y="144"/>
                  <a:pt x="41" y="157"/>
                  <a:pt x="41" y="170"/>
                </a:cubicBezTo>
                <a:close/>
                <a:moveTo>
                  <a:pt x="30" y="187"/>
                </a:moveTo>
                <a:cubicBezTo>
                  <a:pt x="30" y="187"/>
                  <a:pt x="30" y="187"/>
                  <a:pt x="30" y="187"/>
                </a:cubicBezTo>
                <a:cubicBezTo>
                  <a:pt x="34" y="177"/>
                  <a:pt x="36" y="167"/>
                  <a:pt x="37" y="156"/>
                </a:cubicBezTo>
                <a:cubicBezTo>
                  <a:pt x="30" y="167"/>
                  <a:pt x="28" y="175"/>
                  <a:pt x="30" y="187"/>
                </a:cubicBezTo>
                <a:close/>
                <a:moveTo>
                  <a:pt x="345" y="64"/>
                </a:moveTo>
                <a:cubicBezTo>
                  <a:pt x="345" y="64"/>
                  <a:pt x="345" y="64"/>
                  <a:pt x="345" y="64"/>
                </a:cubicBezTo>
                <a:cubicBezTo>
                  <a:pt x="349" y="63"/>
                  <a:pt x="348" y="60"/>
                  <a:pt x="350" y="58"/>
                </a:cubicBezTo>
                <a:cubicBezTo>
                  <a:pt x="352" y="57"/>
                  <a:pt x="353" y="56"/>
                  <a:pt x="354" y="58"/>
                </a:cubicBezTo>
                <a:cubicBezTo>
                  <a:pt x="355" y="59"/>
                  <a:pt x="354" y="62"/>
                  <a:pt x="357" y="61"/>
                </a:cubicBezTo>
                <a:cubicBezTo>
                  <a:pt x="358" y="60"/>
                  <a:pt x="360" y="59"/>
                  <a:pt x="360" y="57"/>
                </a:cubicBezTo>
                <a:cubicBezTo>
                  <a:pt x="360" y="55"/>
                  <a:pt x="358" y="55"/>
                  <a:pt x="357" y="54"/>
                </a:cubicBezTo>
                <a:cubicBezTo>
                  <a:pt x="350" y="51"/>
                  <a:pt x="348" y="52"/>
                  <a:pt x="346" y="60"/>
                </a:cubicBezTo>
                <a:cubicBezTo>
                  <a:pt x="345" y="60"/>
                  <a:pt x="345" y="62"/>
                  <a:pt x="345" y="64"/>
                </a:cubicBezTo>
                <a:close/>
                <a:moveTo>
                  <a:pt x="344" y="51"/>
                </a:moveTo>
                <a:cubicBezTo>
                  <a:pt x="344" y="51"/>
                  <a:pt x="344" y="51"/>
                  <a:pt x="344" y="51"/>
                </a:cubicBezTo>
                <a:cubicBezTo>
                  <a:pt x="340" y="50"/>
                  <a:pt x="338" y="48"/>
                  <a:pt x="336" y="52"/>
                </a:cubicBezTo>
                <a:cubicBezTo>
                  <a:pt x="336" y="56"/>
                  <a:pt x="335" y="59"/>
                  <a:pt x="334" y="64"/>
                </a:cubicBezTo>
                <a:cubicBezTo>
                  <a:pt x="340" y="60"/>
                  <a:pt x="341" y="55"/>
                  <a:pt x="344" y="51"/>
                </a:cubicBezTo>
                <a:close/>
                <a:moveTo>
                  <a:pt x="24" y="185"/>
                </a:moveTo>
                <a:cubicBezTo>
                  <a:pt x="24" y="185"/>
                  <a:pt x="24" y="185"/>
                  <a:pt x="24" y="185"/>
                </a:cubicBezTo>
                <a:cubicBezTo>
                  <a:pt x="21" y="190"/>
                  <a:pt x="21" y="196"/>
                  <a:pt x="21" y="203"/>
                </a:cubicBezTo>
                <a:cubicBezTo>
                  <a:pt x="27" y="196"/>
                  <a:pt x="23" y="190"/>
                  <a:pt x="24" y="185"/>
                </a:cubicBezTo>
                <a:close/>
                <a:moveTo>
                  <a:pt x="213" y="17"/>
                </a:moveTo>
                <a:cubicBezTo>
                  <a:pt x="213" y="17"/>
                  <a:pt x="213" y="17"/>
                  <a:pt x="213" y="17"/>
                </a:cubicBezTo>
                <a:cubicBezTo>
                  <a:pt x="215" y="15"/>
                  <a:pt x="218" y="13"/>
                  <a:pt x="215" y="10"/>
                </a:cubicBezTo>
                <a:cubicBezTo>
                  <a:pt x="215" y="10"/>
                  <a:pt x="213" y="10"/>
                  <a:pt x="213" y="10"/>
                </a:cubicBezTo>
                <a:cubicBezTo>
                  <a:pt x="210" y="13"/>
                  <a:pt x="211" y="15"/>
                  <a:pt x="213" y="17"/>
                </a:cubicBezTo>
                <a:close/>
                <a:moveTo>
                  <a:pt x="11" y="215"/>
                </a:moveTo>
                <a:cubicBezTo>
                  <a:pt x="11" y="215"/>
                  <a:pt x="11" y="215"/>
                  <a:pt x="11" y="215"/>
                </a:cubicBezTo>
                <a:cubicBezTo>
                  <a:pt x="13" y="212"/>
                  <a:pt x="14" y="211"/>
                  <a:pt x="12" y="207"/>
                </a:cubicBezTo>
                <a:cubicBezTo>
                  <a:pt x="10" y="210"/>
                  <a:pt x="9" y="212"/>
                  <a:pt x="11" y="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2190731" y="1370032"/>
            <a:ext cx="227233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Matrice cimentaire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190731" y="1716723"/>
            <a:ext cx="27255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</a:t>
            </a:r>
            <a:r>
              <a:rPr lang="fr-FR" sz="18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matrice/granulat</a:t>
            </a:r>
            <a:endParaRPr lang="fr-FR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3149600" y="4104640"/>
            <a:ext cx="0" cy="325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3061535" y="4104640"/>
            <a:ext cx="0" cy="325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066195" y="5401796"/>
            <a:ext cx="6096000" cy="379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193" lvl="0" indent="-176193" algn="just" fontAlgn="base"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</a:pPr>
            <a:r>
              <a:rPr lang="fr-FR" sz="18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s’intéresse </a:t>
            </a:r>
            <a:r>
              <a:rPr lang="fr-FR" sz="1867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 </a:t>
            </a:r>
            <a:r>
              <a:rPr lang="fr-FR" sz="18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deux </a:t>
            </a:r>
            <a:r>
              <a:rPr lang="fr-FR" sz="1867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 </a:t>
            </a:r>
            <a:r>
              <a:rPr lang="fr-FR" sz="18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propagation: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79755" y="5855742"/>
            <a:ext cx="254719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34" lvl="1" indent="-17778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</a:pPr>
            <a:r>
              <a:rPr lang="fr-FR" sz="1867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</a:t>
            </a:r>
            <a:r>
              <a:rPr lang="fr-FR" sz="1867" kern="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fr-FR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(ouverture) </a:t>
            </a:r>
            <a:endParaRPr lang="fr-FR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98547" y="5871704"/>
            <a:ext cx="267252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34" lvl="1" indent="-17778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</a:pPr>
            <a:r>
              <a:rPr lang="fr-FR" sz="1867" kern="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</a:t>
            </a:r>
            <a:r>
              <a:rPr lang="fr-FR" sz="1867" kern="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(glissement </a:t>
            </a:r>
            <a:r>
              <a:rPr lang="fr-FR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plan)</a:t>
            </a:r>
            <a:endParaRPr lang="fr-FR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006" y="2144035"/>
            <a:ext cx="2489297" cy="3075528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1859447" y="2213915"/>
            <a:ext cx="1895769" cy="1202884"/>
            <a:chOff x="382989" y="933708"/>
            <a:chExt cx="1356689" cy="808784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1084371" y="1413234"/>
              <a:ext cx="408525" cy="329258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978379" y="933708"/>
              <a:ext cx="761299" cy="17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Granulat</a:t>
              </a:r>
              <a:endParaRPr lang="fr-FR" sz="1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82989" y="1261491"/>
              <a:ext cx="1237213" cy="17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Pâte de ciment</a:t>
              </a:r>
              <a:endParaRPr lang="fr-FR" sz="1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6" name="Connecteur droit avec flèche 45"/>
          <p:cNvCxnSpPr/>
          <p:nvPr/>
        </p:nvCxnSpPr>
        <p:spPr>
          <a:xfrm>
            <a:off x="3665429" y="4010105"/>
            <a:ext cx="215215" cy="183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3373359" y="3772266"/>
            <a:ext cx="207885" cy="1733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V="1">
            <a:off x="4006139" y="3317939"/>
            <a:ext cx="155482" cy="208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3781612" y="3416799"/>
            <a:ext cx="145334" cy="225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7" name="Image 5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95" y="5121627"/>
            <a:ext cx="1817362" cy="1140240"/>
          </a:xfrm>
          <a:prstGeom prst="rect">
            <a:avLst/>
          </a:prstGeom>
        </p:spPr>
      </p:pic>
      <p:pic>
        <p:nvPicPr>
          <p:cNvPr id="58" name="Image 5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58" y="5147734"/>
            <a:ext cx="1842062" cy="1114133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343" y="3351172"/>
            <a:ext cx="4287817" cy="10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3072 0.040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4115 -0.0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3606 -0.09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4493 0.1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547508" y="205458"/>
            <a:ext cx="10333037" cy="57594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de la fissuration : Modèle de Zones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Cohésives (CZM)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2"/>
          </p:nvPr>
        </p:nvSpPr>
        <p:spPr>
          <a:xfrm>
            <a:off x="1164698" y="781401"/>
            <a:ext cx="10333037" cy="4357687"/>
          </a:xfrm>
        </p:spPr>
        <p:txBody>
          <a:bodyPr/>
          <a:lstStyle/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CZM : loi de comportement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surfacique 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traction-séparation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CZM  Explosion d’un maillage éléments finis </a:t>
            </a:r>
          </a:p>
          <a:p>
            <a:pPr marL="0" indent="0" algn="just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3" name="Picture 2" descr="Fig. 1. Schematic representation of: a cohesive zone concept; b displacement jump n and corresponding traction tn along a cohesive 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15" y="1255225"/>
            <a:ext cx="5250162" cy="19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231381" y="1335535"/>
            <a:ext cx="4725265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</a:pPr>
            <a:r>
              <a:rPr lang="fr-FR" sz="1867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Relation entre </a:t>
            </a:r>
            <a:r>
              <a:rPr lang="fr-FR" sz="18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contrainte </a:t>
            </a:r>
            <a:r>
              <a:rPr lang="fr-FR" sz="1867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adhésive </a:t>
            </a:r>
            <a:r>
              <a:rPr lang="fr-FR" sz="18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et saut de déplacement au niveau des lèvres de fissures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434" y="1357344"/>
            <a:ext cx="2846543" cy="146382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492233" y="2793099"/>
            <a:ext cx="23883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: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Contrainte de cohésion </a:t>
            </a:r>
          </a:p>
          <a:p>
            <a:pPr algn="ctr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Saut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déplacement</a:t>
            </a:r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091805" y="2174140"/>
                <a:ext cx="23861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42925" lvl="1" algn="just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altLang="fr-FR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altLang="fr-FR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altLang="fr-FR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𝑐𝑜h</m:t>
                          </m:r>
                        </m:sub>
                      </m:sSub>
                      <m:r>
                        <a:rPr lang="fr-FR" altLang="fr-FR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altLang="fr-FR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altLang="fr-FR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altLang="fr-FR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fr-FR" altLang="fr-FR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altLang="fr-FR" kern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fr-FR" altLang="fr-FR" kern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altLang="fr-FR" kern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 </m:t>
                      </m:r>
                      <m:r>
                        <a:rPr lang="fr-FR" altLang="fr-FR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altLang="fr-FR" i="1" kern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805" y="2174140"/>
                <a:ext cx="238610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1BDCA7E-0143-4985-B52B-F0840D562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175" y="4107887"/>
            <a:ext cx="3631621" cy="2062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9655" y="4394417"/>
            <a:ext cx="6096000" cy="17758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</a:pPr>
            <a:r>
              <a:rPr lang="fr-FR" kern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Trois paramètres : </a:t>
            </a:r>
            <a:endParaRPr lang="fr-FR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66704" lvl="1" indent="-28575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fr-FR" kern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σ</a:t>
            </a:r>
            <a:r>
              <a:rPr lang="fr-FR" kern="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fr-FR" kern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(contrainte cohésive critique)</a:t>
            </a:r>
          </a:p>
          <a:p>
            <a:pPr marL="466704" lvl="1" indent="-28575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W</a:t>
            </a:r>
            <a:r>
              <a:rPr lang="fr-FR" kern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fr-FR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(énergie cohésive) </a:t>
            </a:r>
          </a:p>
          <a:p>
            <a:pPr marL="466704" lvl="1" indent="-28575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fr-FR" kern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fr-FR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(raideurs cohésives initiales)</a:t>
            </a:r>
            <a:endParaRPr lang="fr-FR" kern="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fontAlgn="base"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</a:pPr>
            <a:endParaRPr lang="fr-FR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804169" y="4081876"/>
            <a:ext cx="4859186" cy="2346616"/>
            <a:chOff x="3987049" y="4081876"/>
            <a:chExt cx="4859186" cy="234661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8"/>
            <a:srcRect r="5710"/>
            <a:stretch/>
          </p:blipFill>
          <p:spPr>
            <a:xfrm>
              <a:off x="5646801" y="4081876"/>
              <a:ext cx="3199434" cy="23466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87049" y="4232981"/>
              <a:ext cx="1052107" cy="309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5039156" y="4542027"/>
              <a:ext cx="1007314" cy="15044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5068078" y="4198819"/>
              <a:ext cx="978392" cy="365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9137040" y="5710838"/>
            <a:ext cx="236069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Mode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normal (i=1) </a:t>
            </a:r>
            <a:endParaRPr lang="fr-FR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Mode tangent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i=2)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3129582" y="3289469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[PERALES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2005]</a:t>
            </a:r>
            <a:endParaRPr lang="fr-FR" sz="1400" dirty="0">
              <a:solidFill>
                <a:srgbClr val="FF0000"/>
              </a:solidFill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95942" y="6169188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[PERALES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2005]</a:t>
            </a:r>
            <a:endParaRPr lang="fr-FR" sz="1400" dirty="0">
              <a:solidFill>
                <a:srgbClr val="FF0000"/>
              </a:solidFill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18294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669" y="181987"/>
            <a:ext cx="10333037" cy="57594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 : Essais de flexion 3 points – Pâte de ciment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04" y="4643988"/>
            <a:ext cx="3820420" cy="18392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754" y="598019"/>
            <a:ext cx="3973582" cy="1578335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1163640" y="757930"/>
            <a:ext cx="6512076" cy="5274742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Éprouvette : </a:t>
            </a:r>
            <a:r>
              <a:rPr lang="fr-FR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Pâte de ciment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pré-entaillée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Essai : Flexion 3 points avec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chargement « excentré » dx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Excentricité dx : 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Paramètres élastiques :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Paramètres numériques : </a:t>
            </a:r>
          </a:p>
          <a:p>
            <a:pPr marL="180954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65" y="2146613"/>
            <a:ext cx="3899159" cy="249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au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26832"/>
                  </p:ext>
                </p:extLst>
              </p:nvPr>
            </p:nvGraphicFramePr>
            <p:xfrm>
              <a:off x="1532269" y="4411498"/>
              <a:ext cx="5463951" cy="19736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1317"/>
                    <a:gridCol w="1821317"/>
                    <a:gridCol w="1821317"/>
                  </a:tblGrid>
                  <a:tr h="4822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>
                              <a:solidFill>
                                <a:schemeClr val="accen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Pdc</a:t>
                          </a:r>
                          <a:endParaRPr lang="fr-FR" dirty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Normal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Tangentiel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913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fr-FR" sz="1800" baseline="-250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sz="1800" dirty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[N/m]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7,7</a:t>
                          </a:r>
                          <a:r>
                            <a:rPr lang="fr-FR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9,8</a:t>
                          </a:r>
                          <a:r>
                            <a:rPr lang="fr-FR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b="0" i="1" baseline="0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au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26832"/>
                  </p:ext>
                </p:extLst>
              </p:nvPr>
            </p:nvGraphicFramePr>
            <p:xfrm>
              <a:off x="1532269" y="4411498"/>
              <a:ext cx="5463951" cy="19736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21317"/>
                    <a:gridCol w="1821317"/>
                    <a:gridCol w="1821317"/>
                  </a:tblGrid>
                  <a:tr h="4822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>
                              <a:solidFill>
                                <a:schemeClr val="accen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Pdc</a:t>
                          </a:r>
                          <a:endParaRPr lang="fr-FR" dirty="0">
                            <a:solidFill>
                              <a:schemeClr val="accent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Normal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Tangentiel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913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fr-FR" sz="1800" baseline="-25000" dirty="0" err="1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sz="1800" dirty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[N/m]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00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fr-FR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fr-F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[MPa/m]</a:t>
                          </a:r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0334" t="-297561" r="-100669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0334" t="-297561" r="-669" b="-487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707754" y="1907499"/>
            <a:ext cx="4288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 ;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; et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 mixte)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2296" y="3118800"/>
            <a:ext cx="4288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 d’Young : E = 12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oisson :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0,2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 de texte 37"/>
          <p:cNvSpPr txBox="1"/>
          <p:nvPr/>
        </p:nvSpPr>
        <p:spPr>
          <a:xfrm>
            <a:off x="6628771" y="1101143"/>
            <a:ext cx="5067039" cy="25237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</a:t>
            </a:r>
            <a:r>
              <a:rPr lang="fr-F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x = 2,5 mm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7035" y="214335"/>
            <a:ext cx="10333037" cy="575943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: Simulations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>
                <a:solidFill>
                  <a:prstClr val="white"/>
                </a:solidFill>
              </a:rPr>
              <a:pPr/>
              <a:t>9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089211" y="1091666"/>
            <a:ext cx="5067039" cy="2533185"/>
            <a:chOff x="1089212" y="894449"/>
            <a:chExt cx="5067039" cy="2533185"/>
          </a:xfrm>
        </p:grpSpPr>
        <p:sp>
          <p:nvSpPr>
            <p:cNvPr id="9" name="Zone de texte 37"/>
            <p:cNvSpPr txBox="1"/>
            <p:nvPr/>
          </p:nvSpPr>
          <p:spPr>
            <a:xfrm>
              <a:off x="1089212" y="894449"/>
              <a:ext cx="5067039" cy="25331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d</a:t>
              </a:r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x = 0 mm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212" y="1383358"/>
              <a:ext cx="5067039" cy="2044276"/>
            </a:xfrm>
            <a:prstGeom prst="rect">
              <a:avLst/>
            </a:prstGeom>
          </p:spPr>
        </p:pic>
      </p:grpSp>
      <p:pic>
        <p:nvPicPr>
          <p:cNvPr id="6" name="Espace réservé du contenu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634867" y="1588940"/>
            <a:ext cx="5054400" cy="2036913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089211" y="3817452"/>
            <a:ext cx="5067040" cy="2508127"/>
            <a:chOff x="1089212" y="3635976"/>
            <a:chExt cx="5067040" cy="2508127"/>
          </a:xfrm>
        </p:grpSpPr>
        <p:sp>
          <p:nvSpPr>
            <p:cNvPr id="12" name="Zone de texte 37"/>
            <p:cNvSpPr txBox="1"/>
            <p:nvPr/>
          </p:nvSpPr>
          <p:spPr>
            <a:xfrm>
              <a:off x="1089212" y="3635976"/>
              <a:ext cx="5067039" cy="2508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d</a:t>
              </a:r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x = 5 mm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t="4442"/>
            <a:stretch/>
          </p:blipFill>
          <p:spPr>
            <a:xfrm>
              <a:off x="1089213" y="4109304"/>
              <a:ext cx="5067039" cy="2034799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6628771" y="3801871"/>
            <a:ext cx="5067040" cy="2523708"/>
            <a:chOff x="6628773" y="3635976"/>
            <a:chExt cx="5067040" cy="2523708"/>
          </a:xfrm>
        </p:grpSpPr>
        <p:sp>
          <p:nvSpPr>
            <p:cNvPr id="11" name="Zone de texte 37"/>
            <p:cNvSpPr txBox="1"/>
            <p:nvPr/>
          </p:nvSpPr>
          <p:spPr>
            <a:xfrm>
              <a:off x="6628773" y="3635976"/>
              <a:ext cx="5067039" cy="25237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d</a:t>
              </a:r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x = 7,5 mm</a:t>
              </a: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/>
            <a:srcRect t="6654"/>
            <a:stretch/>
          </p:blipFill>
          <p:spPr>
            <a:xfrm>
              <a:off x="6628774" y="4107387"/>
              <a:ext cx="5067039" cy="2050192"/>
            </a:xfrm>
            <a:prstGeom prst="rect">
              <a:avLst/>
            </a:prstGeom>
          </p:spPr>
        </p:pic>
      </p:grpSp>
      <p:sp>
        <p:nvSpPr>
          <p:cNvPr id="16" name="Titre 1"/>
          <p:cNvSpPr txBox="1">
            <a:spLocks/>
          </p:cNvSpPr>
          <p:nvPr/>
        </p:nvSpPr>
        <p:spPr>
          <a:xfrm>
            <a:off x="4300072" y="451918"/>
            <a:ext cx="4393720" cy="560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Champs de déplacement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217D1887-5EFD-470D-A2A5-B9E34D849487}"/>
    </a:ext>
  </a:extLst>
</a:theme>
</file>

<file path=ppt/theme/theme2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31891</TotalTime>
  <Words>1514</Words>
  <Application>Microsoft Office PowerPoint</Application>
  <PresentationFormat>Grand écran</PresentationFormat>
  <Paragraphs>410</Paragraphs>
  <Slides>25</Slides>
  <Notes>9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inherit</vt:lpstr>
      <vt:lpstr>Segoe UI Symbol</vt:lpstr>
      <vt:lpstr>Times New Roman</vt:lpstr>
      <vt:lpstr>Trebuchet MS</vt:lpstr>
      <vt:lpstr>Wingdings</vt:lpstr>
      <vt:lpstr>II - COUVERTURES</vt:lpstr>
      <vt:lpstr>I - PAGES INTERIEURES</vt:lpstr>
      <vt:lpstr>Simulations par Modèles de Zones Cohésives de la fissuration en mode mixte  de la pâte de ciment et de l'interface pâte de ciment/granulat sous flexion 3 points</vt:lpstr>
      <vt:lpstr>Contexte</vt:lpstr>
      <vt:lpstr>Introduction</vt:lpstr>
      <vt:lpstr>Introduction</vt:lpstr>
      <vt:lpstr>Introduction</vt:lpstr>
      <vt:lpstr>Présentation PowerPoint</vt:lpstr>
      <vt:lpstr>Modélisation de la fissuration : Modèle de Zones Cohésives (CZM)</vt:lpstr>
      <vt:lpstr>Simulations  : Essais de flexion 3 points – Pâte de ciment</vt:lpstr>
      <vt:lpstr>Résultats : Simulations </vt:lpstr>
      <vt:lpstr>Présentation PowerPoint</vt:lpstr>
      <vt:lpstr>Simulations  : Essais de flexion 3 points – Composite</vt:lpstr>
      <vt:lpstr>Présentation PowerPoint</vt:lpstr>
      <vt:lpstr>Présentation PowerPoint</vt:lpstr>
      <vt:lpstr>Essais expérimentaux : Flexion 3 points « excentré » / pdc pré-entaillée</vt:lpstr>
      <vt:lpstr>Essais expérimentaux : Flexion 3 points « centré » – composite avec interface oblique</vt:lpstr>
      <vt:lpstr>Conclusion </vt:lpstr>
      <vt:lpstr>Merci pour votre attention</vt:lpstr>
      <vt:lpstr>Présentation PowerPoint</vt:lpstr>
      <vt:lpstr>Présentation PowerPoint</vt:lpstr>
      <vt:lpstr>Expérimental vs Numérique</vt:lpstr>
      <vt:lpstr>Essais de flexion 3 points composite : Granulat oblique</vt:lpstr>
      <vt:lpstr>Présentation PowerPoint</vt:lpstr>
      <vt:lpstr>Présentation PowerPoint</vt:lpstr>
      <vt:lpstr>Présentation PowerPoint</vt:lpstr>
      <vt:lpstr>Présentation PowerPoint</vt:lpstr>
    </vt:vector>
  </TitlesOfParts>
  <Company>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 DANDACHLI Sirine</dc:creator>
  <cp:lastModifiedBy>AL DANDACHLI Sirine</cp:lastModifiedBy>
  <cp:revision>216</cp:revision>
  <dcterms:created xsi:type="dcterms:W3CDTF">2022-04-12T07:28:00Z</dcterms:created>
  <dcterms:modified xsi:type="dcterms:W3CDTF">2022-06-30T07:57:34Z</dcterms:modified>
</cp:coreProperties>
</file>