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5"/>
  </p:notesMasterIdLst>
  <p:sldIdLst>
    <p:sldId id="256" r:id="rId5"/>
    <p:sldId id="283" r:id="rId6"/>
    <p:sldId id="267" r:id="rId7"/>
    <p:sldId id="268" r:id="rId8"/>
    <p:sldId id="270" r:id="rId9"/>
    <p:sldId id="271" r:id="rId10"/>
    <p:sldId id="272" r:id="rId11"/>
    <p:sldId id="281" r:id="rId12"/>
    <p:sldId id="266" r:id="rId13"/>
    <p:sldId id="275" r:id="rId14"/>
  </p:sldIdLst>
  <p:sldSz cx="12192000" cy="6858000"/>
  <p:notesSz cx="7104063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A03B"/>
    <a:srgbClr val="F5F8EC"/>
    <a:srgbClr val="EDFA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E766C8-CA63-4592-8ED2-18E2F2AF4453}" v="59" dt="2022-05-10T09:35:02.560"/>
    <p1510:client id="{2E3F6AAA-62A7-E77E-6CFB-B58F2513F305}" v="9" dt="2022-05-09T17:17:50.030"/>
    <p1510:client id="{C2D655D8-9BE1-4D1B-8676-F6C7EF3B42F6}" v="690" dt="2022-05-09T15:21:40.415"/>
    <p1510:client id="{DF0C68E2-37FF-349C-E1FA-3D0A2BF38E59}" v="32" dt="2022-05-10T09:39:00.9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55" autoAdjust="0"/>
    <p:restoredTop sz="88943" autoAdjust="0"/>
  </p:normalViewPr>
  <p:slideViewPr>
    <p:cSldViewPr snapToGrid="0">
      <p:cViewPr varScale="1">
        <p:scale>
          <a:sx n="78" d="100"/>
          <a:sy n="78" d="100"/>
        </p:scale>
        <p:origin x="9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01%20-%20Pro\02%20-%20Th&#232;se%20BRGM\02%20-%20Donn&#233;es\07%20-%20Questionnaires\R&#233;sultats\02%20-%20Analyse%20simple\R&#233;sulta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dirty="0"/>
              <a:t>Confidence in actors’ information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InfosFiables!$C$1</c:f>
              <c:strCache>
                <c:ptCount val="1"/>
                <c:pt idx="0">
                  <c:v>pourcentage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InfosFiables!$A$2:$A$14</c:f>
              <c:strCache>
                <c:ptCount val="13"/>
                <c:pt idx="0">
                  <c:v>Les scientifiques</c:v>
                </c:pt>
                <c:pt idx="1">
                  <c:v>Les médias</c:v>
                </c:pt>
                <c:pt idx="2">
                  <c:v>Les Anciens</c:v>
                </c:pt>
                <c:pt idx="3">
                  <c:v>Soi-même</c:v>
                </c:pt>
                <c:pt idx="4">
                  <c:v>Internet</c:v>
                </c:pt>
                <c:pt idx="5">
                  <c:v>La Préfecture</c:v>
                </c:pt>
                <c:pt idx="6">
                  <c:v>Les associations</c:v>
                </c:pt>
                <c:pt idx="7">
                  <c:v>L'entourage proche</c:v>
                </c:pt>
                <c:pt idx="8">
                  <c:v>La Collectivité Territoriale</c:v>
                </c:pt>
                <c:pt idx="9">
                  <c:v>Les autres habitants</c:v>
                </c:pt>
                <c:pt idx="10">
                  <c:v>Les réseaux sociaux</c:v>
                </c:pt>
                <c:pt idx="11">
                  <c:v>La mairie</c:v>
                </c:pt>
                <c:pt idx="12">
                  <c:v>Les collègues de travail</c:v>
                </c:pt>
              </c:strCache>
            </c:strRef>
          </c:cat>
          <c:val>
            <c:numRef>
              <c:f>InfosFiables!$C$2:$C$14</c:f>
              <c:numCache>
                <c:formatCode>0%</c:formatCode>
                <c:ptCount val="13"/>
                <c:pt idx="0">
                  <c:v>0.57857142857142863</c:v>
                </c:pt>
                <c:pt idx="1">
                  <c:v>0.32857142857142857</c:v>
                </c:pt>
                <c:pt idx="2">
                  <c:v>0.31428571428571428</c:v>
                </c:pt>
                <c:pt idx="3">
                  <c:v>0.29285714285714287</c:v>
                </c:pt>
                <c:pt idx="4">
                  <c:v>0.25714285714285712</c:v>
                </c:pt>
                <c:pt idx="5">
                  <c:v>0.2</c:v>
                </c:pt>
                <c:pt idx="6">
                  <c:v>0.17857142857142858</c:v>
                </c:pt>
                <c:pt idx="7">
                  <c:v>0.17142857142857143</c:v>
                </c:pt>
                <c:pt idx="8">
                  <c:v>0.15714285714285714</c:v>
                </c:pt>
                <c:pt idx="9">
                  <c:v>0.15</c:v>
                </c:pt>
                <c:pt idx="10">
                  <c:v>0.14285714285714285</c:v>
                </c:pt>
                <c:pt idx="11">
                  <c:v>0.12857142857142856</c:v>
                </c:pt>
                <c:pt idx="12">
                  <c:v>0.12857142857142856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9A-4F48-82E6-D084EB8360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25303600"/>
        <c:axId val="425302944"/>
      </c:barChart>
      <c:catAx>
        <c:axId val="42530360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25302944"/>
        <c:crosses val="autoZero"/>
        <c:auto val="1"/>
        <c:lblAlgn val="ctr"/>
        <c:lblOffset val="100"/>
        <c:noMultiLvlLbl val="0"/>
      </c:catAx>
      <c:valAx>
        <c:axId val="425302944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25303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 sz="1200">
          <a:latin typeface="+mn-lt"/>
        </a:defRPr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D319E635-DD82-4BDB-A3A8-57BC97ED248A}" type="datetimeFigureOut">
              <a:rPr lang="fr-FR" smtClean="0"/>
              <a:t>18/07/2022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ED11F2F0-B1F6-4F02-AF63-9C0944BDE8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1121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GB" dirty="0" err="1" smtClean="0"/>
              <a:t>Expliquer</a:t>
            </a:r>
            <a:r>
              <a:rPr lang="en-GB" dirty="0" smtClean="0"/>
              <a:t> </a:t>
            </a:r>
            <a:r>
              <a:rPr lang="en-GB" dirty="0" err="1" smtClean="0"/>
              <a:t>pourquoi</a:t>
            </a:r>
            <a:r>
              <a:rPr lang="en-GB" dirty="0" smtClean="0"/>
              <a:t> acceptability =</a:t>
            </a:r>
            <a:r>
              <a:rPr lang="en-GB" baseline="0" dirty="0" smtClean="0"/>
              <a:t> issue </a:t>
            </a:r>
            <a:r>
              <a:rPr lang="en-GB" baseline="0" dirty="0" smtClean="0">
                <a:sym typeface="Wingdings" panose="05000000000000000000" pitchFamily="2" charset="2"/>
              </a:rPr>
              <a:t> </a:t>
            </a:r>
            <a:r>
              <a:rPr lang="en-GB" baseline="0" dirty="0" err="1" smtClean="0">
                <a:sym typeface="Wingdings" panose="05000000000000000000" pitchFamily="2" charset="2"/>
              </a:rPr>
              <a:t>dans</a:t>
            </a:r>
            <a:r>
              <a:rPr lang="en-GB" baseline="0" dirty="0" smtClean="0">
                <a:sym typeface="Wingdings" panose="05000000000000000000" pitchFamily="2" charset="2"/>
              </a:rPr>
              <a:t> un monde qui </a:t>
            </a:r>
            <a:r>
              <a:rPr lang="en-GB" baseline="0" dirty="0" err="1" smtClean="0">
                <a:sym typeface="Wingdings" panose="05000000000000000000" pitchFamily="2" charset="2"/>
              </a:rPr>
              <a:t>évolue</a:t>
            </a:r>
            <a:r>
              <a:rPr lang="en-GB" baseline="0" dirty="0" smtClean="0">
                <a:sym typeface="Wingdings" panose="05000000000000000000" pitchFamily="2" charset="2"/>
              </a:rPr>
              <a:t> </a:t>
            </a:r>
            <a:r>
              <a:rPr lang="en-GB" baseline="0" dirty="0" err="1" smtClean="0">
                <a:sym typeface="Wingdings" panose="05000000000000000000" pitchFamily="2" charset="2"/>
              </a:rPr>
              <a:t>rapidement</a:t>
            </a:r>
            <a:r>
              <a:rPr lang="en-GB" baseline="0" dirty="0" smtClean="0">
                <a:sym typeface="Wingdings" panose="05000000000000000000" pitchFamily="2" charset="2"/>
              </a:rPr>
              <a:t> à cause du CC, </a:t>
            </a:r>
            <a:r>
              <a:rPr lang="en-GB" baseline="0" dirty="0" err="1" smtClean="0">
                <a:sym typeface="Wingdings" panose="05000000000000000000" pitchFamily="2" charset="2"/>
              </a:rPr>
              <a:t>il</a:t>
            </a:r>
            <a:r>
              <a:rPr lang="en-GB" baseline="0" dirty="0" smtClean="0">
                <a:sym typeface="Wingdings" panose="05000000000000000000" pitchFamily="2" charset="2"/>
              </a:rPr>
              <a:t> </a:t>
            </a:r>
            <a:r>
              <a:rPr lang="en-GB" baseline="0" dirty="0" err="1" smtClean="0">
                <a:sym typeface="Wingdings" panose="05000000000000000000" pitchFamily="2" charset="2"/>
              </a:rPr>
              <a:t>faut</a:t>
            </a:r>
            <a:r>
              <a:rPr lang="en-GB" baseline="0" dirty="0" smtClean="0">
                <a:sym typeface="Wingdings" panose="05000000000000000000" pitchFamily="2" charset="2"/>
              </a:rPr>
              <a:t> </a:t>
            </a:r>
            <a:r>
              <a:rPr lang="en-GB" baseline="0" dirty="0" err="1" smtClean="0">
                <a:sym typeface="Wingdings" panose="05000000000000000000" pitchFamily="2" charset="2"/>
              </a:rPr>
              <a:t>s’adapter</a:t>
            </a:r>
            <a:r>
              <a:rPr lang="en-GB" baseline="0" dirty="0" smtClean="0">
                <a:sym typeface="Wingdings" panose="05000000000000000000" pitchFamily="2" charset="2"/>
              </a:rPr>
              <a:t> “</a:t>
            </a:r>
            <a:r>
              <a:rPr lang="en-GB" baseline="0" dirty="0" err="1" smtClean="0">
                <a:sym typeface="Wingdings" panose="05000000000000000000" pitchFamily="2" charset="2"/>
              </a:rPr>
              <a:t>rapidement</a:t>
            </a:r>
            <a:r>
              <a:rPr lang="en-GB" baseline="0" dirty="0" smtClean="0">
                <a:sym typeface="Wingdings" panose="05000000000000000000" pitchFamily="2" charset="2"/>
              </a:rPr>
              <a:t>”, </a:t>
            </a:r>
            <a:r>
              <a:rPr lang="en-GB" baseline="0" dirty="0" err="1" smtClean="0">
                <a:sym typeface="Wingdings" panose="05000000000000000000" pitchFamily="2" charset="2"/>
              </a:rPr>
              <a:t>donc</a:t>
            </a:r>
            <a:r>
              <a:rPr lang="en-GB" baseline="0" dirty="0" smtClean="0">
                <a:sym typeface="Wingdings" panose="05000000000000000000" pitchFamily="2" charset="2"/>
              </a:rPr>
              <a:t> accepter de </a:t>
            </a:r>
            <a:r>
              <a:rPr lang="en-GB" baseline="0" dirty="0" err="1" smtClean="0">
                <a:sym typeface="Wingdings" panose="05000000000000000000" pitchFamily="2" charset="2"/>
              </a:rPr>
              <a:t>nombreux</a:t>
            </a:r>
            <a:r>
              <a:rPr lang="en-GB" baseline="0" dirty="0" smtClean="0">
                <a:sym typeface="Wingdings" panose="05000000000000000000" pitchFamily="2" charset="2"/>
              </a:rPr>
              <a:t> </a:t>
            </a:r>
            <a:r>
              <a:rPr lang="en-GB" baseline="0" dirty="0" err="1" smtClean="0">
                <a:sym typeface="Wingdings" panose="05000000000000000000" pitchFamily="2" charset="2"/>
              </a:rPr>
              <a:t>changements</a:t>
            </a:r>
            <a:r>
              <a:rPr lang="en-GB" baseline="0" dirty="0" smtClean="0">
                <a:sym typeface="Wingdings" panose="05000000000000000000" pitchFamily="2" charset="2"/>
              </a:rPr>
              <a:t> </a:t>
            </a:r>
            <a:r>
              <a:rPr lang="en-GB" baseline="0" dirty="0" err="1" smtClean="0">
                <a:sym typeface="Wingdings" panose="05000000000000000000" pitchFamily="2" charset="2"/>
              </a:rPr>
              <a:t>dans</a:t>
            </a:r>
            <a:r>
              <a:rPr lang="en-GB" baseline="0" dirty="0" smtClean="0">
                <a:sym typeface="Wingdings" panose="05000000000000000000" pitchFamily="2" charset="2"/>
              </a:rPr>
              <a:t> son Environnement. Or pas </a:t>
            </a:r>
            <a:r>
              <a:rPr lang="en-GB" baseline="0" dirty="0" err="1" smtClean="0">
                <a:sym typeface="Wingdings" panose="05000000000000000000" pitchFamily="2" charset="2"/>
              </a:rPr>
              <a:t>tjs</a:t>
            </a:r>
            <a:r>
              <a:rPr lang="en-GB" baseline="0" dirty="0" smtClean="0">
                <a:sym typeface="Wingdings" panose="05000000000000000000" pitchFamily="2" charset="2"/>
              </a:rPr>
              <a:t> evident et </a:t>
            </a:r>
            <a:r>
              <a:rPr lang="en-GB" baseline="0" dirty="0" err="1" smtClean="0">
                <a:sym typeface="Wingdings" panose="05000000000000000000" pitchFamily="2" charset="2"/>
              </a:rPr>
              <a:t>cela</a:t>
            </a:r>
            <a:r>
              <a:rPr lang="en-GB" baseline="0" dirty="0" smtClean="0">
                <a:sym typeface="Wingdings" panose="05000000000000000000" pitchFamily="2" charset="2"/>
              </a:rPr>
              <a:t> </a:t>
            </a:r>
            <a:r>
              <a:rPr lang="en-GB" baseline="0" dirty="0" err="1" smtClean="0">
                <a:sym typeface="Wingdings" panose="05000000000000000000" pitchFamily="2" charset="2"/>
              </a:rPr>
              <a:t>peut</a:t>
            </a:r>
            <a:r>
              <a:rPr lang="en-GB" baseline="0" dirty="0" smtClean="0">
                <a:sym typeface="Wingdings" panose="05000000000000000000" pitchFamily="2" charset="2"/>
              </a:rPr>
              <a:t> </a:t>
            </a:r>
            <a:r>
              <a:rPr lang="en-GB" baseline="0" dirty="0" err="1" smtClean="0">
                <a:sym typeface="Wingdings" panose="05000000000000000000" pitchFamily="2" charset="2"/>
              </a:rPr>
              <a:t>freiner</a:t>
            </a:r>
            <a:r>
              <a:rPr lang="en-GB" baseline="0" dirty="0" smtClean="0">
                <a:sym typeface="Wingdings" panose="05000000000000000000" pitchFamily="2" charset="2"/>
              </a:rPr>
              <a:t> adaptation.</a:t>
            </a:r>
            <a:endParaRPr lang="en-GB" dirty="0" smtClean="0"/>
          </a:p>
          <a:p>
            <a:pPr marL="309610" indent="-309610" algn="just">
              <a:buFont typeface="Wingdings" panose="05000000000000000000" pitchFamily="2" charset="2"/>
              <a:buChar char="q"/>
            </a:pPr>
            <a:r>
              <a:rPr lang="en-GB" dirty="0" smtClean="0"/>
              <a:t>Has an impact on the success of adaptation</a:t>
            </a:r>
            <a:endParaRPr lang="en-GB" dirty="0" smtClean="0">
              <a:sym typeface="Wingdings" panose="05000000000000000000" pitchFamily="2" charset="2"/>
            </a:endParaRPr>
          </a:p>
          <a:p>
            <a:pPr marL="309610" indent="-309610" algn="just">
              <a:buFont typeface="Wingdings" panose="05000000000000000000" pitchFamily="2" charset="2"/>
              <a:buChar char="q"/>
            </a:pPr>
            <a:r>
              <a:rPr lang="en-GB" dirty="0" smtClean="0">
                <a:sym typeface="Wingdings" panose="05000000000000000000" pitchFamily="2" charset="2"/>
              </a:rPr>
              <a:t>Depends on multiple factors : </a:t>
            </a:r>
            <a:r>
              <a:rPr lang="en-GB" dirty="0" smtClean="0"/>
              <a:t>perceptions of adaptation solutions, trust in public actors, in governance decisions…</a:t>
            </a:r>
          </a:p>
          <a:p>
            <a:pPr marL="309610" indent="-309610" algn="just">
              <a:buFont typeface="Wingdings" panose="05000000000000000000" pitchFamily="2" charset="2"/>
              <a:buChar char="q"/>
            </a:pPr>
            <a:r>
              <a:rPr lang="en-GB" dirty="0" smtClean="0"/>
              <a:t>Can be analysed at various scales : global to local, from social changes to neighbourhood relations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1F2F0-B1F6-4F02-AF63-9C0944BDE8D9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1683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1F2F0-B1F6-4F02-AF63-9C0944BDE8D9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3160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Détail des types de variables</a:t>
            </a:r>
            <a:r>
              <a:rPr lang="fr-FR" baseline="0" dirty="0" smtClean="0"/>
              <a:t> :</a:t>
            </a:r>
          </a:p>
          <a:p>
            <a:r>
              <a:rPr lang="fr-FR" sz="1300" b="1" u="sng" dirty="0" err="1"/>
              <a:t>Socio-economic</a:t>
            </a:r>
            <a:r>
              <a:rPr lang="fr-FR" sz="1300" b="1" u="sng" dirty="0"/>
              <a:t> variables: </a:t>
            </a:r>
          </a:p>
          <a:p>
            <a:pPr marL="185766" indent="-185766">
              <a:buFontTx/>
              <a:buChar char="-"/>
            </a:pPr>
            <a:r>
              <a:rPr lang="fr-FR" sz="1300" dirty="0"/>
              <a:t>Age and </a:t>
            </a:r>
            <a:r>
              <a:rPr lang="fr-FR" sz="1300" dirty="0" err="1"/>
              <a:t>gender</a:t>
            </a:r>
            <a:endParaRPr lang="fr-FR" sz="1300" dirty="0"/>
          </a:p>
          <a:p>
            <a:pPr marL="185766" indent="-185766">
              <a:buFontTx/>
              <a:buChar char="-"/>
            </a:pPr>
            <a:r>
              <a:rPr lang="fr-FR" sz="1300" dirty="0"/>
              <a:t>Social, cultural and </a:t>
            </a:r>
            <a:r>
              <a:rPr lang="fr-FR" sz="1300" dirty="0" err="1"/>
              <a:t>economic</a:t>
            </a:r>
            <a:r>
              <a:rPr lang="fr-FR" sz="1300" dirty="0"/>
              <a:t> capital</a:t>
            </a:r>
          </a:p>
          <a:p>
            <a:r>
              <a:rPr lang="fr-FR" sz="1300" b="1" u="sng" dirty="0"/>
              <a:t>Psycho-social variables: </a:t>
            </a:r>
          </a:p>
          <a:p>
            <a:pPr marL="185766" indent="-185766">
              <a:buFontTx/>
              <a:buChar char="-"/>
            </a:pPr>
            <a:r>
              <a:rPr lang="fr-FR" sz="1300" dirty="0"/>
              <a:t>Emotions and </a:t>
            </a:r>
            <a:r>
              <a:rPr lang="fr-FR" sz="1300" dirty="0" err="1"/>
              <a:t>personnal</a:t>
            </a:r>
            <a:r>
              <a:rPr lang="fr-FR" sz="1300" dirty="0"/>
              <a:t> </a:t>
            </a:r>
            <a:r>
              <a:rPr lang="fr-FR" sz="1300" dirty="0" err="1"/>
              <a:t>experience</a:t>
            </a:r>
            <a:endParaRPr lang="fr-FR" sz="1300" dirty="0"/>
          </a:p>
          <a:p>
            <a:pPr marL="185766" indent="-185766">
              <a:buFontTx/>
              <a:buChar char="-"/>
            </a:pPr>
            <a:r>
              <a:rPr lang="fr-FR" sz="1300" dirty="0" err="1"/>
              <a:t>Knowledge</a:t>
            </a:r>
            <a:r>
              <a:rPr lang="fr-FR" sz="1300" dirty="0"/>
              <a:t> and cognitive </a:t>
            </a:r>
            <a:r>
              <a:rPr lang="fr-FR" sz="1300" dirty="0" err="1"/>
              <a:t>abilities</a:t>
            </a:r>
            <a:endParaRPr lang="fr-FR" sz="1300" dirty="0"/>
          </a:p>
          <a:p>
            <a:pPr marL="185766" indent="-185766">
              <a:buFontTx/>
              <a:buChar char="-"/>
            </a:pPr>
            <a:r>
              <a:rPr lang="fr-FR" sz="1300" dirty="0" err="1"/>
              <a:t>Risk</a:t>
            </a:r>
            <a:r>
              <a:rPr lang="fr-FR" sz="1300" dirty="0"/>
              <a:t> aversion</a:t>
            </a:r>
          </a:p>
          <a:p>
            <a:r>
              <a:rPr lang="en-US" sz="1300" b="1" u="sng" dirty="0"/>
              <a:t>Environmental sensitivity </a:t>
            </a:r>
            <a:r>
              <a:rPr lang="fr-FR" sz="1300" b="1" u="sng" dirty="0"/>
              <a:t>: </a:t>
            </a:r>
          </a:p>
          <a:p>
            <a:pPr marL="185766" indent="-185766">
              <a:buFontTx/>
              <a:buChar char="-"/>
            </a:pPr>
            <a:r>
              <a:rPr lang="en-US" sz="1300" dirty="0"/>
              <a:t>Degree of environmental commitment</a:t>
            </a:r>
          </a:p>
          <a:p>
            <a:pPr marL="185766" indent="-185766">
              <a:buFontTx/>
              <a:buChar char="-"/>
            </a:pPr>
            <a:r>
              <a:rPr lang="en-US" sz="1300" dirty="0"/>
              <a:t>Relationship to space and the environment</a:t>
            </a:r>
          </a:p>
          <a:p>
            <a:pPr marL="185766" indent="-185766">
              <a:buFontTx/>
              <a:buChar char="-"/>
            </a:pPr>
            <a:r>
              <a:rPr lang="en-US" sz="1300" dirty="0"/>
              <a:t>Leisure activities in the area</a:t>
            </a:r>
          </a:p>
          <a:p>
            <a:pPr marL="185766" indent="-185766">
              <a:buFontTx/>
              <a:buChar char="-"/>
            </a:pPr>
            <a:r>
              <a:rPr lang="en-US" sz="1300" dirty="0"/>
              <a:t>Awareness, knowledge and culture of risk</a:t>
            </a:r>
            <a:endParaRPr lang="fr-FR" sz="1300" dirty="0"/>
          </a:p>
          <a:p>
            <a:r>
              <a:rPr lang="fr-FR" sz="1300" b="1" u="sng" dirty="0"/>
              <a:t>Attachement to the </a:t>
            </a:r>
            <a:r>
              <a:rPr lang="fr-FR" sz="1300" b="1" u="sng" dirty="0" err="1"/>
              <a:t>territory</a:t>
            </a:r>
            <a:r>
              <a:rPr lang="fr-FR" sz="1300" b="1" u="sng" dirty="0"/>
              <a:t>: </a:t>
            </a:r>
          </a:p>
          <a:p>
            <a:pPr marL="185766" indent="-185766">
              <a:buFontTx/>
              <a:buChar char="-"/>
            </a:pPr>
            <a:r>
              <a:rPr lang="fr-FR" sz="1300" dirty="0" err="1"/>
              <a:t>Origin</a:t>
            </a:r>
            <a:endParaRPr lang="fr-FR" sz="1300" dirty="0"/>
          </a:p>
          <a:p>
            <a:pPr marL="185766" indent="-185766">
              <a:buFontTx/>
              <a:buChar char="-"/>
            </a:pPr>
            <a:r>
              <a:rPr lang="fr-FR" sz="1300" dirty="0"/>
              <a:t>Life </a:t>
            </a:r>
            <a:r>
              <a:rPr lang="fr-FR" sz="1300" dirty="0" err="1"/>
              <a:t>span</a:t>
            </a:r>
            <a:endParaRPr lang="fr-FR" sz="1300" dirty="0"/>
          </a:p>
          <a:p>
            <a:pPr marL="185766" indent="-185766">
              <a:buFontTx/>
              <a:buChar char="-"/>
            </a:pPr>
            <a:r>
              <a:rPr lang="fr-FR" sz="1300" dirty="0" err="1"/>
              <a:t>Ownership</a:t>
            </a:r>
            <a:endParaRPr lang="fr-FR" sz="1300" dirty="0"/>
          </a:p>
          <a:p>
            <a:endParaRPr lang="fr-FR" sz="1300" dirty="0"/>
          </a:p>
          <a:p>
            <a:endParaRPr lang="fr-FR" sz="1300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1F2F0-B1F6-4F02-AF63-9C0944BDE8D9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2711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Détail des types de variables</a:t>
            </a:r>
            <a:r>
              <a:rPr lang="fr-FR" baseline="0" dirty="0" smtClean="0"/>
              <a:t> :</a:t>
            </a:r>
          </a:p>
          <a:p>
            <a:r>
              <a:rPr lang="en-US" sz="1300" b="1" u="sng" dirty="0"/>
              <a:t>Place’s issues</a:t>
            </a:r>
            <a:r>
              <a:rPr lang="fr-FR" sz="1300" b="1" u="sng" dirty="0"/>
              <a:t>:</a:t>
            </a:r>
            <a:endParaRPr lang="en-US" sz="1300" b="1" u="sng" dirty="0"/>
          </a:p>
          <a:p>
            <a:pPr marL="185766" indent="-185766">
              <a:buFontTx/>
              <a:buChar char="-"/>
            </a:pPr>
            <a:r>
              <a:rPr lang="en-US" sz="1300" dirty="0"/>
              <a:t>Human</a:t>
            </a:r>
          </a:p>
          <a:p>
            <a:pPr marL="185766" indent="-185766">
              <a:buFontTx/>
              <a:buChar char="-"/>
            </a:pPr>
            <a:r>
              <a:rPr lang="en-US" sz="1300" dirty="0"/>
              <a:t>Economic</a:t>
            </a:r>
          </a:p>
          <a:p>
            <a:pPr marL="185766" indent="-185766">
              <a:buFontTx/>
              <a:buChar char="-"/>
            </a:pPr>
            <a:r>
              <a:rPr lang="en-US" sz="1300" dirty="0"/>
              <a:t>Heritage</a:t>
            </a:r>
          </a:p>
          <a:p>
            <a:pPr marL="185766" indent="-185766">
              <a:buFontTx/>
              <a:buChar char="-"/>
            </a:pPr>
            <a:r>
              <a:rPr lang="en-US" sz="1300" dirty="0"/>
              <a:t>Environmental</a:t>
            </a:r>
            <a:endParaRPr lang="fr-FR" sz="1300" dirty="0"/>
          </a:p>
          <a:p>
            <a:r>
              <a:rPr lang="fr-FR" sz="1300" b="1" u="sng" dirty="0" err="1"/>
              <a:t>Scale</a:t>
            </a:r>
            <a:r>
              <a:rPr lang="fr-FR" sz="1300" b="1" u="sng" dirty="0"/>
              <a:t> of management: </a:t>
            </a:r>
          </a:p>
          <a:p>
            <a:pPr marL="185766" indent="-185766">
              <a:buFontTx/>
              <a:buChar char="-"/>
            </a:pPr>
            <a:r>
              <a:rPr lang="fr-FR" sz="1300" dirty="0"/>
              <a:t>Place</a:t>
            </a:r>
          </a:p>
          <a:p>
            <a:pPr marL="185766" indent="-185766">
              <a:buFontTx/>
              <a:buChar char="-"/>
            </a:pPr>
            <a:r>
              <a:rPr lang="fr-FR" sz="1300" dirty="0"/>
              <a:t>Territorial</a:t>
            </a:r>
          </a:p>
          <a:p>
            <a:pPr marL="185766" indent="-185766">
              <a:buFontTx/>
              <a:buChar char="-"/>
            </a:pPr>
            <a:r>
              <a:rPr lang="fr-FR" sz="1300" dirty="0" err="1"/>
              <a:t>Regional</a:t>
            </a:r>
            <a:endParaRPr lang="fr-FR" sz="1300" dirty="0"/>
          </a:p>
          <a:p>
            <a:pPr marL="185766" indent="-185766">
              <a:buFontTx/>
              <a:buChar char="-"/>
            </a:pPr>
            <a:r>
              <a:rPr lang="fr-FR" sz="1300" dirty="0"/>
              <a:t>National</a:t>
            </a:r>
          </a:p>
          <a:p>
            <a:pPr marL="185766" indent="-185766">
              <a:buFontTx/>
              <a:buChar char="-"/>
            </a:pPr>
            <a:r>
              <a:rPr lang="fr-FR" sz="1300" dirty="0"/>
              <a:t>International</a:t>
            </a:r>
          </a:p>
          <a:p>
            <a:r>
              <a:rPr lang="fr-FR" sz="1300" b="1" u="sng" dirty="0"/>
              <a:t>Territorial </a:t>
            </a:r>
            <a:r>
              <a:rPr lang="fr-FR" sz="1300" b="1" u="sng" dirty="0" err="1"/>
              <a:t>constraints</a:t>
            </a:r>
            <a:r>
              <a:rPr lang="fr-FR" sz="1300" b="1" u="sng" dirty="0"/>
              <a:t> : </a:t>
            </a:r>
          </a:p>
          <a:p>
            <a:pPr marL="185766" indent="-185766">
              <a:buFontTx/>
              <a:buChar char="-"/>
            </a:pPr>
            <a:r>
              <a:rPr lang="fr-FR" sz="1300" dirty="0" err="1"/>
              <a:t>Geomorphology</a:t>
            </a:r>
            <a:endParaRPr lang="fr-FR" sz="1300" dirty="0"/>
          </a:p>
          <a:p>
            <a:pPr marL="185766" indent="-185766">
              <a:buFontTx/>
              <a:buChar char="-"/>
            </a:pPr>
            <a:r>
              <a:rPr lang="fr-FR" sz="1300" dirty="0"/>
              <a:t>Isolation/Connection</a:t>
            </a:r>
          </a:p>
          <a:p>
            <a:pPr marL="185766" indent="-185766">
              <a:buFontTx/>
              <a:buChar char="-"/>
            </a:pPr>
            <a:r>
              <a:rPr lang="fr-FR" sz="1300" dirty="0"/>
              <a:t>Territorial </a:t>
            </a:r>
            <a:r>
              <a:rPr lang="fr-FR" sz="1300" dirty="0" err="1"/>
              <a:t>resources</a:t>
            </a:r>
            <a:endParaRPr lang="fr-FR" sz="1300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1F2F0-B1F6-4F02-AF63-9C0944BDE8D9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2003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752">
              <a:defRPr/>
            </a:pPr>
            <a:r>
              <a:rPr lang="en-GB" dirty="0" smtClean="0"/>
              <a:t>managed retreat is better accepted at long term, whereas the short term seems to be a desired time scale for both nature-based solutions and hard engineering protections. 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Détail des variables:</a:t>
            </a:r>
          </a:p>
          <a:p>
            <a:r>
              <a:rPr lang="fr-FR" sz="1300" b="1" u="sng" dirty="0"/>
              <a:t>Time frame: </a:t>
            </a:r>
          </a:p>
          <a:p>
            <a:pPr marL="185766" indent="-185766">
              <a:buFontTx/>
              <a:buChar char="-"/>
            </a:pPr>
            <a:r>
              <a:rPr lang="en-US" sz="1300" dirty="0"/>
              <a:t>Past</a:t>
            </a:r>
          </a:p>
          <a:p>
            <a:pPr marL="185766" indent="-185766">
              <a:buFontTx/>
              <a:buChar char="-"/>
            </a:pPr>
            <a:r>
              <a:rPr lang="en-US" sz="1300" dirty="0"/>
              <a:t>Present</a:t>
            </a:r>
          </a:p>
          <a:p>
            <a:pPr marL="185766" indent="-185766">
              <a:buFontTx/>
              <a:buChar char="-"/>
            </a:pPr>
            <a:r>
              <a:rPr lang="en-US" sz="1300" dirty="0"/>
              <a:t>Short term / Medium term / Long term</a:t>
            </a:r>
            <a:endParaRPr lang="fr-FR" sz="1300" dirty="0"/>
          </a:p>
          <a:p>
            <a:r>
              <a:rPr lang="en-US" sz="1300" b="1" u="sng" dirty="0"/>
              <a:t>Relationship to scientific uncertainties</a:t>
            </a:r>
            <a:r>
              <a:rPr lang="fr-FR" sz="1300" b="1" u="sng" dirty="0"/>
              <a:t> : </a:t>
            </a:r>
          </a:p>
          <a:p>
            <a:pPr marL="185766" indent="-185766">
              <a:buFontTx/>
              <a:buChar char="-"/>
            </a:pPr>
            <a:r>
              <a:rPr lang="en-US" sz="1300" dirty="0"/>
              <a:t>Transmission and understanding</a:t>
            </a:r>
          </a:p>
          <a:p>
            <a:pPr marL="185766" indent="-185766">
              <a:buFontTx/>
              <a:buChar char="-"/>
            </a:pPr>
            <a:r>
              <a:rPr lang="en-US" sz="1300" dirty="0"/>
              <a:t>Consideration in adaptation choices</a:t>
            </a:r>
          </a:p>
          <a:p>
            <a:pPr marL="185766" indent="-185766">
              <a:buFontTx/>
              <a:buChar char="-"/>
            </a:pPr>
            <a:r>
              <a:rPr lang="en-US" sz="1300" dirty="0"/>
              <a:t>Relationship with socio-economic uncertainties</a:t>
            </a:r>
            <a:endParaRPr lang="fr-FR" sz="1300" dirty="0"/>
          </a:p>
          <a:p>
            <a:r>
              <a:rPr lang="en-US" sz="1300" b="1" u="sng" dirty="0"/>
              <a:t>Tipping points</a:t>
            </a:r>
            <a:r>
              <a:rPr lang="fr-FR" sz="1300" b="1" u="sng" dirty="0"/>
              <a:t> : </a:t>
            </a:r>
          </a:p>
          <a:p>
            <a:pPr marL="185766" indent="-185766">
              <a:buFontTx/>
              <a:buChar char="-"/>
            </a:pPr>
            <a:r>
              <a:rPr lang="en-US" sz="1300" dirty="0"/>
              <a:t>Environmental </a:t>
            </a:r>
          </a:p>
          <a:p>
            <a:pPr marL="185766" indent="-185766">
              <a:buFontTx/>
              <a:buChar char="-"/>
            </a:pPr>
            <a:r>
              <a:rPr lang="en-US" sz="1300" dirty="0"/>
              <a:t>Socio-economic</a:t>
            </a:r>
          </a:p>
          <a:p>
            <a:pPr marL="185766" indent="-185766">
              <a:buFontTx/>
              <a:buChar char="-"/>
            </a:pPr>
            <a:r>
              <a:rPr lang="en-US" sz="1300" dirty="0"/>
              <a:t>Political, geopolitical</a:t>
            </a:r>
            <a:endParaRPr lang="fr-FR" sz="1300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1F2F0-B1F6-4F02-AF63-9C0944BDE8D9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7300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1F2F0-B1F6-4F02-AF63-9C0944BDE8D9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8396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18/07/2022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0491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18/07/2022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2787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18/07/2022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2177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18/07/2022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1795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18/07/2022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6923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18/07/2022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7632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18/07/2022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1866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18/07/2022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5854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18/07/2022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0201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18/07/2022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6407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18/07/2022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0903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8941B0-F4D5-4460-BCAD-F7E2B41A8257}" type="datetimeFigureOut">
              <a:rPr lang="fr-FR" smtClean="0"/>
              <a:t>18/07/2022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1127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heconversation.com/que-faire-face-a-la-montee-du-niveau-de-la-mer-lexemple-de-miquelon-village-en-cours-de-deplacement-177786" TargetMode="External"/><Relationship Id="rId5" Type="http://schemas.openxmlformats.org/officeDocument/2006/relationships/image" Target="../media/image23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  <a:extLst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344091"/>
            <a:ext cx="9144000" cy="2555264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fr-FR" b="1" dirty="0">
                <a:cs typeface="Calibri"/>
              </a:rPr>
              <a:t>Philippenko </a:t>
            </a:r>
            <a:r>
              <a:rPr lang="fr-FR" b="1" dirty="0" smtClean="0">
                <a:cs typeface="Calibri"/>
              </a:rPr>
              <a:t>Xénia</a:t>
            </a:r>
            <a:r>
              <a:rPr lang="fr-FR" dirty="0" smtClean="0">
                <a:cs typeface="Calibri"/>
              </a:rPr>
              <a:t> </a:t>
            </a:r>
            <a:r>
              <a:rPr lang="fr-FR" dirty="0">
                <a:cs typeface="Calibri"/>
              </a:rPr>
              <a:t>– </a:t>
            </a:r>
            <a:r>
              <a:rPr lang="fr-FR" dirty="0" smtClean="0">
                <a:cs typeface="Calibri"/>
              </a:rPr>
              <a:t>BRGM, CNRS-LGP UMR 8591</a:t>
            </a:r>
            <a:r>
              <a:rPr lang="fr-FR" sz="2500" dirty="0" smtClean="0">
                <a:cs typeface="Calibri"/>
              </a:rPr>
              <a:t>, Université </a:t>
            </a:r>
            <a:r>
              <a:rPr lang="fr-FR" sz="2500" dirty="0">
                <a:cs typeface="Calibri"/>
              </a:rPr>
              <a:t>de Paris 1 </a:t>
            </a:r>
            <a:r>
              <a:rPr lang="fr-FR" sz="2500" dirty="0" smtClean="0">
                <a:cs typeface="Calibri"/>
              </a:rPr>
              <a:t>Panthéon-Sorbonne</a:t>
            </a:r>
          </a:p>
          <a:p>
            <a:r>
              <a:rPr lang="fr-FR" sz="2500" dirty="0" smtClean="0">
                <a:cs typeface="Calibri"/>
              </a:rPr>
              <a:t>Goeldner-Gianella Lydie – Université de Paris 1 Panthéon-Sorbonne</a:t>
            </a:r>
          </a:p>
          <a:p>
            <a:r>
              <a:rPr lang="fr-FR" sz="2500" dirty="0" smtClean="0">
                <a:cs typeface="Calibri"/>
              </a:rPr>
              <a:t>Le </a:t>
            </a:r>
            <a:r>
              <a:rPr lang="fr-FR" sz="2500" dirty="0">
                <a:cs typeface="Calibri"/>
              </a:rPr>
              <a:t>Cozannet </a:t>
            </a:r>
            <a:r>
              <a:rPr lang="fr-FR" sz="2500" dirty="0" smtClean="0">
                <a:cs typeface="Calibri"/>
              </a:rPr>
              <a:t>Gonéri – BRGM </a:t>
            </a:r>
          </a:p>
          <a:p>
            <a:r>
              <a:rPr lang="fr-FR" sz="2500" dirty="0" smtClean="0">
                <a:cs typeface="Calibri"/>
              </a:rPr>
              <a:t>Grancher </a:t>
            </a:r>
            <a:r>
              <a:rPr lang="fr-FR" sz="2500" dirty="0">
                <a:cs typeface="Calibri"/>
              </a:rPr>
              <a:t>Delphine –</a:t>
            </a:r>
            <a:r>
              <a:rPr lang="fr-FR" sz="2500" dirty="0" smtClean="0">
                <a:cs typeface="Calibri"/>
              </a:rPr>
              <a:t> CNRS-LGP </a:t>
            </a:r>
            <a:r>
              <a:rPr lang="fr-FR" sz="2500" dirty="0">
                <a:cs typeface="Calibri"/>
              </a:rPr>
              <a:t>UMR </a:t>
            </a:r>
            <a:r>
              <a:rPr lang="fr-FR" sz="2500" dirty="0" smtClean="0">
                <a:cs typeface="Calibri"/>
              </a:rPr>
              <a:t>8591</a:t>
            </a:r>
          </a:p>
          <a:p>
            <a:endParaRPr lang="fr-FR" sz="2500" dirty="0">
              <a:cs typeface="Calibri"/>
            </a:endParaRPr>
          </a:p>
          <a:p>
            <a:r>
              <a:rPr lang="fr-FR" dirty="0">
                <a:cs typeface="Calibri"/>
              </a:rPr>
              <a:t>UGI Paris </a:t>
            </a:r>
            <a:r>
              <a:rPr lang="fr-FR" dirty="0" smtClean="0">
                <a:cs typeface="Calibri"/>
              </a:rPr>
              <a:t>2022 - 19th July</a:t>
            </a:r>
            <a:endParaRPr lang="fr-FR" dirty="0">
              <a:cs typeface="Calibri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BA7D723-20D1-38AB-54B3-652B6C6C7EE8}"/>
              </a:ext>
            </a:extLst>
          </p:cNvPr>
          <p:cNvGrpSpPr/>
          <p:nvPr/>
        </p:nvGrpSpPr>
        <p:grpSpPr>
          <a:xfrm>
            <a:off x="4471368" y="5724053"/>
            <a:ext cx="3247381" cy="689330"/>
            <a:chOff x="6475662" y="6093333"/>
            <a:chExt cx="2970078" cy="689330"/>
          </a:xfrm>
        </p:grpSpPr>
        <p:pic>
          <p:nvPicPr>
            <p:cNvPr id="8" name="Picture 10">
              <a:extLst>
                <a:ext uri="{FF2B5EF4-FFF2-40B4-BE49-F238E27FC236}">
                  <a16:creationId xmlns:a16="http://schemas.microsoft.com/office/drawing/2014/main" id="{DB3C961D-752F-81FF-FB2D-03C7784F5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25026" y="6095729"/>
              <a:ext cx="620714" cy="686360"/>
            </a:xfrm>
            <a:prstGeom prst="rect">
              <a:avLst/>
            </a:prstGeom>
          </p:spPr>
        </p:pic>
        <p:pic>
          <p:nvPicPr>
            <p:cNvPr id="11" name="Picture 12">
              <a:extLst>
                <a:ext uri="{FF2B5EF4-FFF2-40B4-BE49-F238E27FC236}">
                  <a16:creationId xmlns:a16="http://schemas.microsoft.com/office/drawing/2014/main" id="{B9186E5C-D30D-8E2F-A416-74B15E8D3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74841" y="6095155"/>
              <a:ext cx="523564" cy="687508"/>
            </a:xfrm>
            <a:prstGeom prst="rect">
              <a:avLst/>
            </a:prstGeom>
          </p:spPr>
        </p:pic>
        <p:pic>
          <p:nvPicPr>
            <p:cNvPr id="20" name="Picture 24">
              <a:extLst>
                <a:ext uri="{FF2B5EF4-FFF2-40B4-BE49-F238E27FC236}">
                  <a16:creationId xmlns:a16="http://schemas.microsoft.com/office/drawing/2014/main" id="{6D094971-2582-1EDA-93BF-778A0BF79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75662" y="6093333"/>
              <a:ext cx="1753938" cy="687124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A260087-7994-0408-F938-048EC654E6CC}"/>
              </a:ext>
            </a:extLst>
          </p:cNvPr>
          <p:cNvSpPr/>
          <p:nvPr/>
        </p:nvSpPr>
        <p:spPr>
          <a:xfrm>
            <a:off x="-132358" y="198776"/>
            <a:ext cx="12480052" cy="2219040"/>
          </a:xfrm>
          <a:prstGeom prst="rect">
            <a:avLst/>
          </a:prstGeom>
          <a:solidFill>
            <a:srgbClr val="F5F8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GB" sz="2200" dirty="0">
              <a:solidFill>
                <a:srgbClr val="87A03B"/>
              </a:solidFill>
              <a:cs typeface="Calibri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15" y="5724053"/>
            <a:ext cx="1773223" cy="68712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984" y="5724054"/>
            <a:ext cx="2415709" cy="68889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126" y="5724054"/>
            <a:ext cx="693850" cy="69385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900" y="5724053"/>
            <a:ext cx="2085162" cy="72491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053" y="5727147"/>
            <a:ext cx="957207" cy="684030"/>
          </a:xfrm>
          <a:prstGeom prst="rect">
            <a:avLst/>
          </a:prstGeom>
        </p:spPr>
      </p:pic>
      <p:pic>
        <p:nvPicPr>
          <p:cNvPr id="10" name="Imag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15" y="5724053"/>
            <a:ext cx="1773223" cy="687124"/>
          </a:xfrm>
          <a:prstGeom prst="rect">
            <a:avLst/>
          </a:prstGeom>
        </p:spPr>
      </p:pic>
      <p:pic>
        <p:nvPicPr>
          <p:cNvPr id="12" name="Imag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984" y="5724054"/>
            <a:ext cx="2415709" cy="688890"/>
          </a:xfrm>
          <a:prstGeom prst="rect">
            <a:avLst/>
          </a:prstGeom>
        </p:spPr>
      </p:pic>
      <p:pic>
        <p:nvPicPr>
          <p:cNvPr id="13" name="Imag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126" y="5724054"/>
            <a:ext cx="693850" cy="693850"/>
          </a:xfrm>
          <a:prstGeom prst="rect">
            <a:avLst/>
          </a:prstGeom>
        </p:spPr>
      </p:pic>
      <p:pic>
        <p:nvPicPr>
          <p:cNvPr id="14" name="Imag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900" y="5724053"/>
            <a:ext cx="2085162" cy="724919"/>
          </a:xfrm>
          <a:prstGeom prst="rect">
            <a:avLst/>
          </a:prstGeom>
        </p:spPr>
      </p:pic>
      <p:pic>
        <p:nvPicPr>
          <p:cNvPr id="15" name="Imag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053" y="5727147"/>
            <a:ext cx="957207" cy="684030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264551" y="477299"/>
            <a:ext cx="116862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00" dirty="0" smtClean="0">
                <a:solidFill>
                  <a:srgbClr val="87A03B"/>
                </a:solidFill>
                <a:cs typeface="Calibri"/>
              </a:rPr>
              <a:t>Facing </a:t>
            </a:r>
            <a:r>
              <a:rPr lang="en-GB" sz="3400" dirty="0">
                <a:solidFill>
                  <a:srgbClr val="87A03B"/>
                </a:solidFill>
                <a:cs typeface="Calibri"/>
              </a:rPr>
              <a:t>climate challenges in coastal areas: </a:t>
            </a:r>
            <a:r>
              <a:rPr lang="en-GB" sz="3400" dirty="0" smtClean="0">
                <a:solidFill>
                  <a:srgbClr val="87A03B"/>
                </a:solidFill>
                <a:cs typeface="Calibri"/>
              </a:rPr>
              <a:t>the evolving nature of acceptability </a:t>
            </a:r>
            <a:r>
              <a:rPr lang="en-GB" sz="3400" dirty="0">
                <a:solidFill>
                  <a:srgbClr val="87A03B"/>
                </a:solidFill>
                <a:cs typeface="Calibri"/>
              </a:rPr>
              <a:t>of adaptation. </a:t>
            </a:r>
            <a:endParaRPr lang="en-GB" sz="3400" dirty="0" smtClean="0">
              <a:solidFill>
                <a:srgbClr val="87A03B"/>
              </a:solidFill>
              <a:cs typeface="Calibri"/>
            </a:endParaRPr>
          </a:p>
          <a:p>
            <a:pPr algn="ctr"/>
            <a:r>
              <a:rPr lang="en-GB" sz="2800" dirty="0" smtClean="0">
                <a:solidFill>
                  <a:srgbClr val="87A03B"/>
                </a:solidFill>
                <a:cs typeface="Calibri"/>
              </a:rPr>
              <a:t>The </a:t>
            </a:r>
            <a:r>
              <a:rPr lang="en-GB" sz="2800" dirty="0">
                <a:solidFill>
                  <a:srgbClr val="87A03B"/>
                </a:solidFill>
                <a:cs typeface="Calibri"/>
              </a:rPr>
              <a:t>case study of a French subarctic archipelago.</a:t>
            </a:r>
          </a:p>
        </p:txBody>
      </p:sp>
    </p:spTree>
    <p:extLst>
      <p:ext uri="{BB962C8B-B14F-4D97-AF65-F5344CB8AC3E}">
        <p14:creationId xmlns:p14="http://schemas.microsoft.com/office/powerpoint/2010/main" val="378408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5315577"/>
            <a:ext cx="9144000" cy="40847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fr-FR" dirty="0" smtClean="0">
                <a:cs typeface="Calibri"/>
              </a:rPr>
              <a:t>UGI </a:t>
            </a:r>
            <a:r>
              <a:rPr lang="fr-FR" dirty="0">
                <a:cs typeface="Calibri"/>
              </a:rPr>
              <a:t>Paris </a:t>
            </a:r>
            <a:r>
              <a:rPr lang="fr-FR" dirty="0" smtClean="0">
                <a:cs typeface="Calibri"/>
              </a:rPr>
              <a:t>2022 - 19th July</a:t>
            </a:r>
            <a:endParaRPr lang="fr-FR" dirty="0">
              <a:cs typeface="Calibri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BA7D723-20D1-38AB-54B3-652B6C6C7EE8}"/>
              </a:ext>
            </a:extLst>
          </p:cNvPr>
          <p:cNvGrpSpPr/>
          <p:nvPr/>
        </p:nvGrpSpPr>
        <p:grpSpPr>
          <a:xfrm>
            <a:off x="4471368" y="5724053"/>
            <a:ext cx="3247381" cy="689330"/>
            <a:chOff x="6475662" y="6093333"/>
            <a:chExt cx="2970078" cy="689330"/>
          </a:xfrm>
        </p:grpSpPr>
        <p:pic>
          <p:nvPicPr>
            <p:cNvPr id="8" name="Picture 10">
              <a:extLst>
                <a:ext uri="{FF2B5EF4-FFF2-40B4-BE49-F238E27FC236}">
                  <a16:creationId xmlns:a16="http://schemas.microsoft.com/office/drawing/2014/main" id="{DB3C961D-752F-81FF-FB2D-03C7784F5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25026" y="6095729"/>
              <a:ext cx="620714" cy="686360"/>
            </a:xfrm>
            <a:prstGeom prst="rect">
              <a:avLst/>
            </a:prstGeom>
          </p:spPr>
        </p:pic>
        <p:pic>
          <p:nvPicPr>
            <p:cNvPr id="11" name="Picture 12">
              <a:extLst>
                <a:ext uri="{FF2B5EF4-FFF2-40B4-BE49-F238E27FC236}">
                  <a16:creationId xmlns:a16="http://schemas.microsoft.com/office/drawing/2014/main" id="{B9186E5C-D30D-8E2F-A416-74B15E8D3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74841" y="6095155"/>
              <a:ext cx="523564" cy="687508"/>
            </a:xfrm>
            <a:prstGeom prst="rect">
              <a:avLst/>
            </a:prstGeom>
          </p:spPr>
        </p:pic>
        <p:pic>
          <p:nvPicPr>
            <p:cNvPr id="20" name="Picture 24">
              <a:extLst>
                <a:ext uri="{FF2B5EF4-FFF2-40B4-BE49-F238E27FC236}">
                  <a16:creationId xmlns:a16="http://schemas.microsoft.com/office/drawing/2014/main" id="{6D094971-2582-1EDA-93BF-778A0BF79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75662" y="6093333"/>
              <a:ext cx="1753938" cy="687124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A260087-7994-0408-F938-048EC654E6CC}"/>
              </a:ext>
            </a:extLst>
          </p:cNvPr>
          <p:cNvSpPr/>
          <p:nvPr/>
        </p:nvSpPr>
        <p:spPr>
          <a:xfrm>
            <a:off x="-160774" y="227978"/>
            <a:ext cx="12459956" cy="156064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 err="1" smtClean="0">
                <a:solidFill>
                  <a:schemeClr val="tx1"/>
                </a:solidFill>
                <a:cs typeface="Calibri"/>
              </a:rPr>
              <a:t>Thank</a:t>
            </a:r>
            <a:r>
              <a:rPr lang="fr-FR" sz="3200" dirty="0" smtClean="0">
                <a:solidFill>
                  <a:schemeClr val="tx1"/>
                </a:solidFill>
                <a:cs typeface="Calibri"/>
              </a:rPr>
              <a:t> </a:t>
            </a:r>
            <a:r>
              <a:rPr lang="fr-FR" sz="3200" dirty="0" err="1" smtClean="0">
                <a:solidFill>
                  <a:schemeClr val="tx1"/>
                </a:solidFill>
                <a:cs typeface="Calibri"/>
              </a:rPr>
              <a:t>you</a:t>
            </a:r>
            <a:r>
              <a:rPr lang="fr-FR" sz="3200" dirty="0" smtClean="0">
                <a:solidFill>
                  <a:schemeClr val="tx1"/>
                </a:solidFill>
                <a:cs typeface="Calibri"/>
              </a:rPr>
              <a:t> for </a:t>
            </a:r>
            <a:r>
              <a:rPr lang="fr-FR" sz="3200" dirty="0" err="1" smtClean="0">
                <a:solidFill>
                  <a:schemeClr val="tx1"/>
                </a:solidFill>
                <a:cs typeface="Calibri"/>
              </a:rPr>
              <a:t>your</a:t>
            </a:r>
            <a:r>
              <a:rPr lang="fr-FR" sz="3200" dirty="0" smtClean="0">
                <a:solidFill>
                  <a:schemeClr val="tx1"/>
                </a:solidFill>
                <a:cs typeface="Calibri"/>
              </a:rPr>
              <a:t> attention.</a:t>
            </a:r>
          </a:p>
          <a:p>
            <a:pPr algn="ctr"/>
            <a:r>
              <a:rPr lang="fr-FR" sz="3200" dirty="0" smtClean="0">
                <a:solidFill>
                  <a:schemeClr val="tx1"/>
                </a:solidFill>
                <a:cs typeface="Calibri"/>
              </a:rPr>
              <a:t>Merci de votre attention.</a:t>
            </a:r>
            <a:endParaRPr lang="en-GB" sz="2400" dirty="0">
              <a:solidFill>
                <a:schemeClr val="tx1"/>
              </a:solidFill>
              <a:cs typeface="Calibri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15" y="5724053"/>
            <a:ext cx="1773223" cy="68712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984" y="5724054"/>
            <a:ext cx="2415709" cy="68889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126" y="5724054"/>
            <a:ext cx="693850" cy="69385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900" y="5724053"/>
            <a:ext cx="2085162" cy="72491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053" y="5727147"/>
            <a:ext cx="957207" cy="684030"/>
          </a:xfrm>
          <a:prstGeom prst="rect">
            <a:avLst/>
          </a:prstGeom>
        </p:spPr>
      </p:pic>
      <p:pic>
        <p:nvPicPr>
          <p:cNvPr id="10" name="Imag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15" y="5724053"/>
            <a:ext cx="1773223" cy="687124"/>
          </a:xfrm>
          <a:prstGeom prst="rect">
            <a:avLst/>
          </a:prstGeom>
        </p:spPr>
      </p:pic>
      <p:pic>
        <p:nvPicPr>
          <p:cNvPr id="12" name="Imag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984" y="5724054"/>
            <a:ext cx="2415709" cy="688890"/>
          </a:xfrm>
          <a:prstGeom prst="rect">
            <a:avLst/>
          </a:prstGeom>
        </p:spPr>
      </p:pic>
      <p:pic>
        <p:nvPicPr>
          <p:cNvPr id="13" name="Imag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126" y="5724054"/>
            <a:ext cx="693850" cy="693850"/>
          </a:xfrm>
          <a:prstGeom prst="rect">
            <a:avLst/>
          </a:prstGeom>
        </p:spPr>
      </p:pic>
      <p:pic>
        <p:nvPicPr>
          <p:cNvPr id="14" name="Imag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900" y="5724053"/>
            <a:ext cx="2085162" cy="724919"/>
          </a:xfrm>
          <a:prstGeom prst="rect">
            <a:avLst/>
          </a:prstGeom>
        </p:spPr>
      </p:pic>
      <p:pic>
        <p:nvPicPr>
          <p:cNvPr id="15" name="Imag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053" y="5727147"/>
            <a:ext cx="957207" cy="684030"/>
          </a:xfrm>
          <a:prstGeom prst="rect">
            <a:avLst/>
          </a:prstGeom>
        </p:spPr>
      </p:pic>
      <p:sp>
        <p:nvSpPr>
          <p:cNvPr id="18" name="Sous-titre 2"/>
          <p:cNvSpPr txBox="1">
            <a:spLocks/>
          </p:cNvSpPr>
          <p:nvPr/>
        </p:nvSpPr>
        <p:spPr>
          <a:xfrm>
            <a:off x="1490062" y="1876700"/>
            <a:ext cx="9144000" cy="99712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>
                <a:cs typeface="Calibri"/>
              </a:rPr>
              <a:t>x.philippenko-crnokrak@brgm.fr</a:t>
            </a:r>
          </a:p>
          <a:p>
            <a:r>
              <a:rPr lang="fr-FR" dirty="0" smtClean="0">
                <a:cs typeface="Calibri"/>
              </a:rPr>
              <a:t>+33.663.26.35.29 </a:t>
            </a:r>
          </a:p>
          <a:p>
            <a:r>
              <a:rPr lang="fr-FR" dirty="0" smtClean="0">
                <a:cs typeface="Calibri"/>
              </a:rPr>
              <a:t>Twitter :@</a:t>
            </a:r>
            <a:r>
              <a:rPr lang="fr-FR" dirty="0" err="1" smtClean="0">
                <a:cs typeface="Calibri"/>
              </a:rPr>
              <a:t>XPhilippenko</a:t>
            </a:r>
            <a:r>
              <a:rPr lang="fr-FR" dirty="0" smtClean="0">
                <a:cs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16537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A04E5AE-66FC-3247-428D-5AC52AB8FA2D}"/>
              </a:ext>
            </a:extLst>
          </p:cNvPr>
          <p:cNvSpPr/>
          <p:nvPr/>
        </p:nvSpPr>
        <p:spPr>
          <a:xfrm>
            <a:off x="328612" y="6186486"/>
            <a:ext cx="11632406" cy="511969"/>
          </a:xfrm>
          <a:prstGeom prst="rect">
            <a:avLst/>
          </a:prstGeom>
          <a:solidFill>
            <a:srgbClr val="F5F8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BEF207-5B2E-A891-7A2E-C7D76ED62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4292" y="6254689"/>
            <a:ext cx="2743200" cy="365125"/>
          </a:xfrm>
        </p:spPr>
        <p:txBody>
          <a:bodyPr/>
          <a:lstStyle/>
          <a:p>
            <a:pPr algn="l"/>
            <a:fld id="{27C6CCC6-2BE5-4E42-96A4-D1E8E81A3D8E}" type="slidenum">
              <a:rPr lang="fr-FR" dirty="0" smtClean="0"/>
              <a:pPr algn="l"/>
              <a:t>2</a:t>
            </a:fld>
            <a:endParaRPr lang="en-US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C50CB9C-384D-BAC2-2798-94CA8A5D70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431" y="98323"/>
            <a:ext cx="8595141" cy="44245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cs typeface="Calibri"/>
              </a:rPr>
              <a:t>Research Context</a:t>
            </a:r>
            <a:endParaRPr lang="en-US" dirty="0">
              <a:cs typeface="Calibri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810D5BF-8E07-DCE4-EFD9-1717333F7372}"/>
              </a:ext>
            </a:extLst>
          </p:cNvPr>
          <p:cNvGrpSpPr/>
          <p:nvPr/>
        </p:nvGrpSpPr>
        <p:grpSpPr>
          <a:xfrm>
            <a:off x="9686685" y="6176963"/>
            <a:ext cx="2274333" cy="510737"/>
            <a:chOff x="3671893" y="5731871"/>
            <a:chExt cx="2970078" cy="689330"/>
          </a:xfrm>
        </p:grpSpPr>
        <p:pic>
          <p:nvPicPr>
            <p:cNvPr id="21" name="Picture 10">
              <a:extLst>
                <a:ext uri="{FF2B5EF4-FFF2-40B4-BE49-F238E27FC236}">
                  <a16:creationId xmlns:a16="http://schemas.microsoft.com/office/drawing/2014/main" id="{6F55450E-35E3-B710-9FE3-3FECDAD8E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21257" y="5734267"/>
              <a:ext cx="620714" cy="686360"/>
            </a:xfrm>
            <a:prstGeom prst="rect">
              <a:avLst/>
            </a:prstGeom>
          </p:spPr>
        </p:pic>
        <p:pic>
          <p:nvPicPr>
            <p:cNvPr id="23" name="Picture 12">
              <a:extLst>
                <a:ext uri="{FF2B5EF4-FFF2-40B4-BE49-F238E27FC236}">
                  <a16:creationId xmlns:a16="http://schemas.microsoft.com/office/drawing/2014/main" id="{9C8D6F01-7D7D-BEF6-C541-CB33FF497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71072" y="5733693"/>
              <a:ext cx="523564" cy="687508"/>
            </a:xfrm>
            <a:prstGeom prst="rect">
              <a:avLst/>
            </a:prstGeom>
          </p:spPr>
        </p:pic>
        <p:pic>
          <p:nvPicPr>
            <p:cNvPr id="27" name="Picture 24">
              <a:extLst>
                <a:ext uri="{FF2B5EF4-FFF2-40B4-BE49-F238E27FC236}">
                  <a16:creationId xmlns:a16="http://schemas.microsoft.com/office/drawing/2014/main" id="{A4477BAB-8120-0337-6F5C-2D262152D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71893" y="5731871"/>
              <a:ext cx="1753938" cy="687124"/>
            </a:xfrm>
            <a:prstGeom prst="rect">
              <a:avLst/>
            </a:prstGeom>
          </p:spPr>
        </p:pic>
      </p:grpSp>
      <p:sp>
        <p:nvSpPr>
          <p:cNvPr id="10" name="Espace réservé du texte 3"/>
          <p:cNvSpPr txBox="1">
            <a:spLocks/>
          </p:cNvSpPr>
          <p:nvPr/>
        </p:nvSpPr>
        <p:spPr>
          <a:xfrm>
            <a:off x="417986" y="2651009"/>
            <a:ext cx="8223625" cy="936191"/>
          </a:xfrm>
          <a:prstGeom prst="rect">
            <a:avLst/>
          </a:prstGeom>
          <a:ln w="28575">
            <a:solidFill>
              <a:schemeClr val="accent6"/>
            </a:solidFill>
            <a:prstDash val="dash"/>
          </a:ln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b="1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600"/>
              </a:spcBef>
            </a:pPr>
            <a:r>
              <a:rPr lang="fr-FR" sz="2200" dirty="0" err="1" smtClean="0">
                <a:latin typeface="+mn-lt"/>
              </a:rPr>
              <a:t>Acceptability</a:t>
            </a:r>
            <a:r>
              <a:rPr lang="fr-FR" sz="2200" b="0" dirty="0" smtClean="0">
                <a:latin typeface="+mn-lt"/>
              </a:rPr>
              <a:t> </a:t>
            </a:r>
            <a:r>
              <a:rPr lang="fr-FR" sz="2200" b="0" dirty="0">
                <a:latin typeface="+mn-lt"/>
              </a:rPr>
              <a:t>: </a:t>
            </a:r>
            <a:r>
              <a:rPr lang="en-GB" sz="2200" b="0" dirty="0">
                <a:latin typeface="+mn-lt"/>
              </a:rPr>
              <a:t>process during which a social group admits the existence of restrictions or modifications in its environment (</a:t>
            </a:r>
            <a:r>
              <a:rPr lang="en-GB" sz="2200" b="0" dirty="0" err="1">
                <a:latin typeface="+mn-lt"/>
              </a:rPr>
              <a:t>Fournis</a:t>
            </a:r>
            <a:r>
              <a:rPr lang="en-GB" sz="2200" b="0" dirty="0">
                <a:latin typeface="+mn-lt"/>
              </a:rPr>
              <a:t> and Fortin, 2015</a:t>
            </a:r>
            <a:r>
              <a:rPr lang="en-GB" sz="2200" b="0" dirty="0" smtClean="0">
                <a:latin typeface="+mn-lt"/>
              </a:rPr>
              <a:t>)</a:t>
            </a:r>
            <a:endParaRPr lang="fr-FR" sz="2200" b="0" i="1" dirty="0" smtClean="0">
              <a:latin typeface="+mn-lt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378745" y="2048002"/>
            <a:ext cx="64509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i="1" dirty="0" smtClean="0">
                <a:sym typeface="Wingdings" panose="05000000000000000000" pitchFamily="2" charset="2"/>
              </a:rPr>
              <a:t>Social </a:t>
            </a:r>
            <a:r>
              <a:rPr lang="en-GB" sz="2200" b="1" i="1" dirty="0">
                <a:sym typeface="Wingdings" panose="05000000000000000000" pitchFamily="2" charset="2"/>
              </a:rPr>
              <a:t>acceptability </a:t>
            </a:r>
            <a:r>
              <a:rPr lang="en-GB" sz="2200" b="1" i="1" dirty="0" smtClean="0">
                <a:sym typeface="Wingdings" panose="05000000000000000000" pitchFamily="2" charset="2"/>
              </a:rPr>
              <a:t>of adaptation is </a:t>
            </a:r>
            <a:r>
              <a:rPr lang="fr-FR" sz="2200" b="1" i="1" dirty="0">
                <a:sym typeface="Wingdings" panose="05000000000000000000" pitchFamily="2" charset="2"/>
              </a:rPr>
              <a:t>one of the issue</a:t>
            </a:r>
            <a:endParaRPr lang="fr-FR" sz="2200" b="1" i="1" dirty="0"/>
          </a:p>
        </p:txBody>
      </p:sp>
      <p:grpSp>
        <p:nvGrpSpPr>
          <p:cNvPr id="8" name="Groupe 7"/>
          <p:cNvGrpSpPr/>
          <p:nvPr/>
        </p:nvGrpSpPr>
        <p:grpSpPr>
          <a:xfrm>
            <a:off x="2472754" y="3745272"/>
            <a:ext cx="4644050" cy="1616979"/>
            <a:chOff x="7463770" y="2630557"/>
            <a:chExt cx="4644050" cy="1616979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477"/>
            <a:stretch/>
          </p:blipFill>
          <p:spPr>
            <a:xfrm>
              <a:off x="7463770" y="2750668"/>
              <a:ext cx="4404742" cy="1496868"/>
            </a:xfrm>
            <a:prstGeom prst="rect">
              <a:avLst/>
            </a:prstGeom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C1954A71-06DD-452F-BFED-A6EDB06FD5CC}"/>
                </a:ext>
              </a:extLst>
            </p:cNvPr>
            <p:cNvSpPr txBox="1"/>
            <p:nvPr/>
          </p:nvSpPr>
          <p:spPr>
            <a:xfrm>
              <a:off x="10448508" y="2630557"/>
              <a:ext cx="165931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Depraz</a:t>
              </a:r>
              <a:r>
                <a:rPr lang="fr-FR" sz="8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and </a:t>
              </a:r>
              <a:r>
                <a:rPr lang="fr-FR" sz="8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Laslaz</a:t>
              </a:r>
              <a:r>
                <a:rPr lang="fr-FR" sz="8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2017</a:t>
              </a:r>
              <a:endParaRPr lang="fr-FR" sz="8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4" r="33950" b="10251"/>
          <a:stretch/>
        </p:blipFill>
        <p:spPr>
          <a:xfrm>
            <a:off x="9044763" y="0"/>
            <a:ext cx="3147237" cy="615499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87573" y="5425030"/>
            <a:ext cx="84333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à"/>
            </a:pPr>
            <a:r>
              <a:rPr lang="en-GB" sz="2200" b="1" dirty="0" smtClean="0">
                <a:sym typeface="Wingdings" panose="05000000000000000000" pitchFamily="2" charset="2"/>
              </a:rPr>
              <a:t> this study present four dimensions of acceptability for a better management of adaptation 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415710" y="763809"/>
            <a:ext cx="41140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/>
              <a:t>Increasing coastal risks due to climate </a:t>
            </a:r>
            <a:r>
              <a:rPr lang="fr-FR" dirty="0" smtClean="0"/>
              <a:t>change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C</a:t>
            </a:r>
            <a:r>
              <a:rPr lang="en-GB" dirty="0" smtClean="0"/>
              <a:t>ascading effects, varying </a:t>
            </a:r>
            <a:r>
              <a:rPr lang="en-GB" dirty="0"/>
              <a:t>levels of </a:t>
            </a:r>
            <a:r>
              <a:rPr lang="en-GB" dirty="0" smtClean="0"/>
              <a:t>vulnerability</a:t>
            </a:r>
            <a:endParaRPr lang="fr-FR" dirty="0" smtClean="0"/>
          </a:p>
        </p:txBody>
      </p:sp>
      <p:sp>
        <p:nvSpPr>
          <p:cNvPr id="24" name="ZoneTexte 23"/>
          <p:cNvSpPr txBox="1"/>
          <p:nvPr/>
        </p:nvSpPr>
        <p:spPr>
          <a:xfrm>
            <a:off x="5867148" y="1008460"/>
            <a:ext cx="2870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ym typeface="Wingdings" panose="05000000000000000000" pitchFamily="2" charset="2"/>
              </a:rPr>
              <a:t>Adaptation is needed </a:t>
            </a:r>
            <a:r>
              <a:rPr lang="en-GB" dirty="0" smtClean="0">
                <a:sym typeface="Wingdings" panose="05000000000000000000" pitchFamily="2" charset="2"/>
              </a:rPr>
              <a:t>but faces numerous </a:t>
            </a:r>
            <a:r>
              <a:rPr lang="fr-FR" dirty="0" smtClean="0">
                <a:sym typeface="Wingdings" panose="05000000000000000000" pitchFamily="2" charset="2"/>
              </a:rPr>
              <a:t>challenges</a:t>
            </a:r>
          </a:p>
        </p:txBody>
      </p:sp>
      <p:sp>
        <p:nvSpPr>
          <p:cNvPr id="25" name="Flèche droite 24"/>
          <p:cNvSpPr/>
          <p:nvPr/>
        </p:nvSpPr>
        <p:spPr>
          <a:xfrm>
            <a:off x="4827859" y="1089310"/>
            <a:ext cx="732215" cy="484632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744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A04E5AE-66FC-3247-428D-5AC52AB8FA2D}"/>
              </a:ext>
            </a:extLst>
          </p:cNvPr>
          <p:cNvSpPr/>
          <p:nvPr/>
        </p:nvSpPr>
        <p:spPr>
          <a:xfrm>
            <a:off x="328612" y="6186486"/>
            <a:ext cx="11632406" cy="511969"/>
          </a:xfrm>
          <a:prstGeom prst="rect">
            <a:avLst/>
          </a:prstGeom>
          <a:solidFill>
            <a:srgbClr val="F5F8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BEF207-5B2E-A891-7A2E-C7D76ED62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4292" y="6254689"/>
            <a:ext cx="2743200" cy="365125"/>
          </a:xfrm>
        </p:spPr>
        <p:txBody>
          <a:bodyPr/>
          <a:lstStyle/>
          <a:p>
            <a:pPr algn="l"/>
            <a:fld id="{27C6CCC6-2BE5-4E42-96A4-D1E8E81A3D8E}" type="slidenum">
              <a:rPr lang="fr-FR" dirty="0" smtClean="0"/>
              <a:pPr algn="l"/>
              <a:t>3</a:t>
            </a:fld>
            <a:endParaRPr lang="en-US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C50CB9C-384D-BAC2-2798-94CA8A5D70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725" y="85440"/>
            <a:ext cx="10535138" cy="572277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 smtClean="0">
                <a:cs typeface="Calibri"/>
              </a:rPr>
              <a:t>Place of study : Saint-Pierre-and-Miquelon</a:t>
            </a:r>
            <a:endParaRPr lang="en-US" dirty="0">
              <a:cs typeface="Calibri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810D5BF-8E07-DCE4-EFD9-1717333F7372}"/>
              </a:ext>
            </a:extLst>
          </p:cNvPr>
          <p:cNvGrpSpPr/>
          <p:nvPr/>
        </p:nvGrpSpPr>
        <p:grpSpPr>
          <a:xfrm>
            <a:off x="9686685" y="6176963"/>
            <a:ext cx="2274333" cy="510737"/>
            <a:chOff x="3671893" y="5731871"/>
            <a:chExt cx="2970078" cy="689330"/>
          </a:xfrm>
        </p:grpSpPr>
        <p:pic>
          <p:nvPicPr>
            <p:cNvPr id="21" name="Picture 10">
              <a:extLst>
                <a:ext uri="{FF2B5EF4-FFF2-40B4-BE49-F238E27FC236}">
                  <a16:creationId xmlns:a16="http://schemas.microsoft.com/office/drawing/2014/main" id="{6F55450E-35E3-B710-9FE3-3FECDAD8E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21257" y="5734267"/>
              <a:ext cx="620714" cy="686360"/>
            </a:xfrm>
            <a:prstGeom prst="rect">
              <a:avLst/>
            </a:prstGeom>
          </p:spPr>
        </p:pic>
        <p:pic>
          <p:nvPicPr>
            <p:cNvPr id="23" name="Picture 12">
              <a:extLst>
                <a:ext uri="{FF2B5EF4-FFF2-40B4-BE49-F238E27FC236}">
                  <a16:creationId xmlns:a16="http://schemas.microsoft.com/office/drawing/2014/main" id="{9C8D6F01-7D7D-BEF6-C541-CB33FF497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71072" y="5733693"/>
              <a:ext cx="523564" cy="687508"/>
            </a:xfrm>
            <a:prstGeom prst="rect">
              <a:avLst/>
            </a:prstGeom>
          </p:spPr>
        </p:pic>
        <p:pic>
          <p:nvPicPr>
            <p:cNvPr id="27" name="Picture 24">
              <a:extLst>
                <a:ext uri="{FF2B5EF4-FFF2-40B4-BE49-F238E27FC236}">
                  <a16:creationId xmlns:a16="http://schemas.microsoft.com/office/drawing/2014/main" id="{A4477BAB-8120-0337-6F5C-2D262152D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71893" y="5731871"/>
              <a:ext cx="1753938" cy="687124"/>
            </a:xfrm>
            <a:prstGeom prst="rect">
              <a:avLst/>
            </a:prstGeom>
          </p:spPr>
        </p:pic>
      </p:grpSp>
      <p:sp>
        <p:nvSpPr>
          <p:cNvPr id="11" name="Espace réservé du texte 3"/>
          <p:cNvSpPr txBox="1">
            <a:spLocks/>
          </p:cNvSpPr>
          <p:nvPr/>
        </p:nvSpPr>
        <p:spPr>
          <a:xfrm>
            <a:off x="729725" y="742230"/>
            <a:ext cx="6687961" cy="1937714"/>
          </a:xfrm>
          <a:prstGeom prst="rect">
            <a:avLst/>
          </a:prstGeom>
          <a:ln w="28575">
            <a:solidFill>
              <a:schemeClr val="accent6"/>
            </a:solidFill>
            <a:prstDash val="dash"/>
          </a:ln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b="1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fr-FR" sz="2000" b="0" dirty="0" smtClean="0">
                <a:latin typeface="+mn-lt"/>
              </a:rPr>
              <a:t>242 km² - 4 </a:t>
            </a:r>
            <a:r>
              <a:rPr lang="fr-FR" sz="2000" b="0" dirty="0">
                <a:latin typeface="+mn-lt"/>
              </a:rPr>
              <a:t>269 km </a:t>
            </a:r>
            <a:r>
              <a:rPr lang="fr-FR" sz="2000" b="0" dirty="0" smtClean="0">
                <a:latin typeface="+mn-lt"/>
              </a:rPr>
              <a:t>of Paris</a:t>
            </a:r>
            <a:r>
              <a:rPr lang="fr-FR" sz="2000" b="0" dirty="0">
                <a:latin typeface="+mn-lt"/>
              </a:rPr>
              <a:t> </a:t>
            </a:r>
            <a:r>
              <a:rPr lang="fr-FR" sz="2000" b="0" dirty="0" smtClean="0">
                <a:latin typeface="+mn-lt"/>
              </a:rPr>
              <a:t>- 25 </a:t>
            </a:r>
            <a:r>
              <a:rPr lang="fr-FR" sz="2000" b="0" dirty="0">
                <a:latin typeface="+mn-lt"/>
              </a:rPr>
              <a:t>km </a:t>
            </a:r>
            <a:r>
              <a:rPr lang="fr-FR" sz="2000" b="0" dirty="0" smtClean="0">
                <a:latin typeface="+mn-lt"/>
              </a:rPr>
              <a:t>of Newfoundland</a:t>
            </a:r>
            <a:endParaRPr lang="fr-FR" sz="2000" b="0" dirty="0">
              <a:latin typeface="+mn-lt"/>
            </a:endParaRP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fr-FR" sz="2000" b="0" dirty="0" smtClean="0">
                <a:latin typeface="+mn-lt"/>
              </a:rPr>
              <a:t>6 294 </a:t>
            </a:r>
            <a:r>
              <a:rPr lang="fr-FR" sz="2000" b="0" dirty="0" err="1" smtClean="0">
                <a:latin typeface="+mn-lt"/>
              </a:rPr>
              <a:t>inhabitants</a:t>
            </a:r>
            <a:r>
              <a:rPr lang="fr-FR" sz="2000" b="0" dirty="0">
                <a:latin typeface="+mn-lt"/>
              </a:rPr>
              <a:t> </a:t>
            </a:r>
            <a:r>
              <a:rPr lang="fr-FR" sz="2000" b="0" dirty="0" smtClean="0">
                <a:latin typeface="+mn-lt"/>
              </a:rPr>
              <a:t>= 25 </a:t>
            </a:r>
            <a:r>
              <a:rPr lang="fr-FR" sz="2000" b="0" dirty="0" err="1" smtClean="0">
                <a:latin typeface="+mn-lt"/>
              </a:rPr>
              <a:t>hab</a:t>
            </a:r>
            <a:r>
              <a:rPr lang="fr-FR" sz="2000" b="0" dirty="0" smtClean="0">
                <a:latin typeface="+mn-lt"/>
              </a:rPr>
              <a:t>/km²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fr-FR" sz="2000" b="0" dirty="0" smtClean="0">
                <a:latin typeface="+mn-lt"/>
              </a:rPr>
              <a:t>240 m (</a:t>
            </a:r>
            <a:r>
              <a:rPr lang="fr-FR" sz="2000" b="0" dirty="0" err="1" smtClean="0">
                <a:latin typeface="+mn-lt"/>
              </a:rPr>
              <a:t>highest</a:t>
            </a:r>
            <a:r>
              <a:rPr lang="fr-FR" sz="2000" b="0" dirty="0" smtClean="0">
                <a:latin typeface="+mn-lt"/>
              </a:rPr>
              <a:t> point) – 28% of accumulation </a:t>
            </a:r>
            <a:r>
              <a:rPr lang="fr-FR" sz="2000" b="0" dirty="0" err="1" smtClean="0">
                <a:latin typeface="+mn-lt"/>
              </a:rPr>
              <a:t>coastline</a:t>
            </a:r>
            <a:endParaRPr lang="fr-FR" sz="2000" b="0" dirty="0" smtClean="0">
              <a:latin typeface="+mn-lt"/>
            </a:endParaRP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fr-FR" sz="2000" b="0" dirty="0" err="1" smtClean="0">
                <a:latin typeface="+mn-lt"/>
              </a:rPr>
              <a:t>Coastal</a:t>
            </a:r>
            <a:r>
              <a:rPr lang="fr-FR" sz="2000" b="0" dirty="0" smtClean="0">
                <a:latin typeface="+mn-lt"/>
              </a:rPr>
              <a:t> </a:t>
            </a:r>
            <a:r>
              <a:rPr lang="fr-FR" sz="2000" b="0" dirty="0" err="1" smtClean="0">
                <a:latin typeface="+mn-lt"/>
              </a:rPr>
              <a:t>risks</a:t>
            </a:r>
            <a:r>
              <a:rPr lang="fr-FR" sz="2000" b="0" dirty="0" smtClean="0">
                <a:latin typeface="+mn-lt"/>
              </a:rPr>
              <a:t> </a:t>
            </a:r>
            <a:r>
              <a:rPr lang="fr-FR" sz="2000" b="0" dirty="0" err="1" smtClean="0">
                <a:latin typeface="+mn-lt"/>
              </a:rPr>
              <a:t>worsened</a:t>
            </a:r>
            <a:r>
              <a:rPr lang="fr-FR" sz="2000" b="0" dirty="0" smtClean="0">
                <a:latin typeface="+mn-lt"/>
              </a:rPr>
              <a:t> by </a:t>
            </a:r>
            <a:r>
              <a:rPr lang="fr-FR" sz="2000" b="0" dirty="0" err="1" smtClean="0">
                <a:latin typeface="+mn-lt"/>
              </a:rPr>
              <a:t>climate</a:t>
            </a:r>
            <a:r>
              <a:rPr lang="fr-FR" sz="2000" b="0" dirty="0" smtClean="0">
                <a:latin typeface="+mn-lt"/>
              </a:rPr>
              <a:t> change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fr-FR" sz="2000" b="0" dirty="0" err="1" smtClean="0">
                <a:latin typeface="+mn-lt"/>
              </a:rPr>
              <a:t>Seven</a:t>
            </a:r>
            <a:r>
              <a:rPr lang="fr-FR" sz="2000" b="0" dirty="0" smtClean="0">
                <a:latin typeface="+mn-lt"/>
              </a:rPr>
              <a:t> local sites  of </a:t>
            </a:r>
            <a:r>
              <a:rPr lang="fr-FR" sz="2000" b="0" dirty="0" err="1" smtClean="0">
                <a:latin typeface="+mn-lt"/>
              </a:rPr>
              <a:t>study</a:t>
            </a:r>
            <a:r>
              <a:rPr lang="fr-FR" sz="2000" b="0" dirty="0" smtClean="0">
                <a:latin typeface="+mn-lt"/>
              </a:rPr>
              <a:t>: on the </a:t>
            </a:r>
            <a:r>
              <a:rPr lang="fr-FR" sz="2000" b="0" dirty="0" err="1" smtClean="0">
                <a:latin typeface="+mn-lt"/>
              </a:rPr>
              <a:t>map</a:t>
            </a:r>
            <a:endParaRPr lang="fr-FR" sz="2000" b="0" dirty="0" smtClean="0">
              <a:latin typeface="+mn-lt"/>
            </a:endParaRPr>
          </a:p>
          <a:p>
            <a:pPr>
              <a:spcBef>
                <a:spcPts val="600"/>
              </a:spcBef>
            </a:pPr>
            <a:endParaRPr lang="fr-FR" sz="1600" b="0" i="1" dirty="0" smtClean="0">
              <a:latin typeface="+mn-lt"/>
            </a:endParaRPr>
          </a:p>
          <a:p>
            <a:pPr>
              <a:spcBef>
                <a:spcPts val="600"/>
              </a:spcBef>
            </a:pPr>
            <a:endParaRPr lang="fr-FR" sz="1600" b="0" i="1" dirty="0" smtClean="0">
              <a:latin typeface="+mn-lt"/>
            </a:endParaRPr>
          </a:p>
          <a:p>
            <a:pPr>
              <a:spcBef>
                <a:spcPts val="600"/>
              </a:spcBef>
            </a:pPr>
            <a:endParaRPr lang="fr-FR" b="0" dirty="0">
              <a:latin typeface="+mn-lt"/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294161" y="2946827"/>
            <a:ext cx="3099515" cy="2564978"/>
            <a:chOff x="2152013" y="3210122"/>
            <a:chExt cx="2452794" cy="2029789"/>
          </a:xfrm>
        </p:grpSpPr>
        <p:grpSp>
          <p:nvGrpSpPr>
            <p:cNvPr id="26" name="Groupe 25"/>
            <p:cNvGrpSpPr/>
            <p:nvPr/>
          </p:nvGrpSpPr>
          <p:grpSpPr>
            <a:xfrm>
              <a:off x="2152013" y="3401934"/>
              <a:ext cx="2452794" cy="1837977"/>
              <a:chOff x="368037" y="4055918"/>
              <a:chExt cx="3936477" cy="2949764"/>
            </a:xfrm>
          </p:grpSpPr>
          <p:pic>
            <p:nvPicPr>
              <p:cNvPr id="29" name="Image 28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89" b="6846"/>
              <a:stretch/>
            </p:blipFill>
            <p:spPr>
              <a:xfrm>
                <a:off x="454507" y="4055918"/>
                <a:ext cx="3850007" cy="2605078"/>
              </a:xfrm>
              <a:prstGeom prst="rect">
                <a:avLst/>
              </a:prstGeom>
            </p:spPr>
          </p:pic>
          <p:grpSp>
            <p:nvGrpSpPr>
              <p:cNvPr id="30" name="Groupe 29"/>
              <p:cNvGrpSpPr/>
              <p:nvPr/>
            </p:nvGrpSpPr>
            <p:grpSpPr>
              <a:xfrm>
                <a:off x="368037" y="6024504"/>
                <a:ext cx="2200693" cy="981178"/>
                <a:chOff x="202266" y="3038183"/>
                <a:chExt cx="2630832" cy="1150882"/>
              </a:xfrm>
            </p:grpSpPr>
            <p:sp>
              <p:nvSpPr>
                <p:cNvPr id="31" name="ZoneTexte 30">
                  <a:extLst>
                    <a:ext uri="{FF2B5EF4-FFF2-40B4-BE49-F238E27FC236}">
                      <a16:creationId xmlns:a16="http://schemas.microsoft.com/office/drawing/2014/main" id="{C1954A71-06DD-452F-BFED-A6EDB06FD5CC}"/>
                    </a:ext>
                  </a:extLst>
                </p:cNvPr>
                <p:cNvSpPr txBox="1"/>
                <p:nvPr/>
              </p:nvSpPr>
              <p:spPr>
                <a:xfrm>
                  <a:off x="202266" y="3783496"/>
                  <a:ext cx="2630832" cy="4055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800" i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DTAM</a:t>
                  </a:r>
                  <a:endParaRPr lang="fr-FR" sz="800" i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" name="ZoneTexte 31"/>
                <p:cNvSpPr txBox="1"/>
                <p:nvPr/>
              </p:nvSpPr>
              <p:spPr>
                <a:xfrm>
                  <a:off x="231569" y="3038183"/>
                  <a:ext cx="1286113" cy="397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6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1982</a:t>
                  </a:r>
                  <a:endParaRPr lang="fr-FR" sz="1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37" name="Espace réservé du texte 3"/>
            <p:cNvSpPr txBox="1">
              <a:spLocks/>
            </p:cNvSpPr>
            <p:nvPr/>
          </p:nvSpPr>
          <p:spPr>
            <a:xfrm>
              <a:off x="2743130" y="3210122"/>
              <a:ext cx="1324439" cy="180206"/>
            </a:xfrm>
            <a:prstGeom prst="rect">
              <a:avLst/>
            </a:prstGeom>
            <a:ln w="28575">
              <a:noFill/>
              <a:prstDash val="dash"/>
            </a:ln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sz="1800" b="1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600"/>
                </a:spcBef>
              </a:pPr>
              <a:r>
                <a:rPr lang="fr-FR" sz="1600" b="0" dirty="0" smtClean="0">
                  <a:latin typeface="+mn-lt"/>
                </a:rPr>
                <a:t>Submersion</a:t>
              </a:r>
              <a:endParaRPr lang="fr-FR" b="0" dirty="0">
                <a:latin typeface="+mn-lt"/>
              </a:endParaRPr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5392644" y="2796814"/>
            <a:ext cx="2452963" cy="3793456"/>
            <a:chOff x="5949244" y="2677428"/>
            <a:chExt cx="1949474" cy="3014821"/>
          </a:xfrm>
        </p:grpSpPr>
        <p:grpSp>
          <p:nvGrpSpPr>
            <p:cNvPr id="4" name="Groupe 3"/>
            <p:cNvGrpSpPr/>
            <p:nvPr/>
          </p:nvGrpSpPr>
          <p:grpSpPr>
            <a:xfrm>
              <a:off x="5949244" y="2677428"/>
              <a:ext cx="1841630" cy="2955100"/>
              <a:chOff x="174453" y="3132066"/>
              <a:chExt cx="1841630" cy="2955100"/>
            </a:xfrm>
          </p:grpSpPr>
          <p:grpSp>
            <p:nvGrpSpPr>
              <p:cNvPr id="33" name="Groupe 32"/>
              <p:cNvGrpSpPr/>
              <p:nvPr/>
            </p:nvGrpSpPr>
            <p:grpSpPr>
              <a:xfrm>
                <a:off x="174453" y="3401935"/>
                <a:ext cx="1841630" cy="2685231"/>
                <a:chOff x="5832486" y="2157608"/>
                <a:chExt cx="3565184" cy="5110493"/>
              </a:xfrm>
            </p:grpSpPr>
            <p:pic>
              <p:nvPicPr>
                <p:cNvPr id="34" name="Image 33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4980737" y="3009357"/>
                  <a:ext cx="5110489" cy="3406992"/>
                </a:xfrm>
                <a:prstGeom prst="rect">
                  <a:avLst/>
                </a:prstGeom>
              </p:spPr>
            </p:pic>
            <p:sp>
              <p:nvSpPr>
                <p:cNvPr id="35" name="ZoneTexte 34"/>
                <p:cNvSpPr txBox="1"/>
                <p:nvPr/>
              </p:nvSpPr>
              <p:spPr>
                <a:xfrm>
                  <a:off x="7984956" y="6623770"/>
                  <a:ext cx="1412714" cy="644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60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2018</a:t>
                  </a:r>
                </a:p>
              </p:txBody>
            </p:sp>
          </p:grpSp>
          <p:sp>
            <p:nvSpPr>
              <p:cNvPr id="36" name="Espace réservé du texte 3"/>
              <p:cNvSpPr txBox="1">
                <a:spLocks/>
              </p:cNvSpPr>
              <p:nvPr/>
            </p:nvSpPr>
            <p:spPr>
              <a:xfrm>
                <a:off x="392189" y="3132066"/>
                <a:ext cx="1324439" cy="306259"/>
              </a:xfrm>
              <a:prstGeom prst="rect">
                <a:avLst/>
              </a:prstGeom>
              <a:ln w="28575">
                <a:noFill/>
                <a:prstDash val="dash"/>
              </a:ln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Tx/>
                  <a:buNone/>
                  <a:defRPr sz="1800" b="1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Tx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Tx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Tx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Tx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Bef>
                    <a:spcPts val="600"/>
                  </a:spcBef>
                </a:pPr>
                <a:r>
                  <a:rPr lang="fr-FR" sz="1600" b="0" dirty="0" err="1" smtClean="0">
                    <a:latin typeface="+mn-lt"/>
                  </a:rPr>
                  <a:t>Sea-level</a:t>
                </a:r>
                <a:r>
                  <a:rPr lang="fr-FR" sz="1600" b="0" dirty="0" smtClean="0">
                    <a:latin typeface="+mn-lt"/>
                  </a:rPr>
                  <a:t> </a:t>
                </a:r>
                <a:r>
                  <a:rPr lang="fr-FR" sz="1600" b="0" dirty="0" err="1" smtClean="0">
                    <a:latin typeface="+mn-lt"/>
                  </a:rPr>
                  <a:t>rise</a:t>
                </a:r>
                <a:endParaRPr lang="fr-FR" sz="1600" b="0" dirty="0" smtClean="0">
                  <a:latin typeface="+mn-lt"/>
                </a:endParaRPr>
              </a:p>
              <a:p>
                <a:pPr algn="ctr">
                  <a:spcBef>
                    <a:spcPts val="600"/>
                  </a:spcBef>
                </a:pPr>
                <a:endParaRPr lang="fr-FR" b="0" dirty="0">
                  <a:latin typeface="+mn-lt"/>
                </a:endParaRPr>
              </a:p>
            </p:txBody>
          </p:sp>
        </p:grp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C1954A71-06DD-452F-BFED-A6EDB06FD5CC}"/>
                </a:ext>
              </a:extLst>
            </p:cNvPr>
            <p:cNvSpPr txBox="1"/>
            <p:nvPr/>
          </p:nvSpPr>
          <p:spPr>
            <a:xfrm rot="16200000">
              <a:off x="6933892" y="4727424"/>
              <a:ext cx="171420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Xénia Philippenko, 2018</a:t>
              </a:r>
              <a:endParaRPr lang="fr-FR" sz="8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2435918" y="3868565"/>
            <a:ext cx="3346258" cy="2644271"/>
            <a:chOff x="3160224" y="2780355"/>
            <a:chExt cx="2497280" cy="1973394"/>
          </a:xfrm>
        </p:grpSpPr>
        <p:grpSp>
          <p:nvGrpSpPr>
            <p:cNvPr id="8" name="Groupe 7"/>
            <p:cNvGrpSpPr/>
            <p:nvPr/>
          </p:nvGrpSpPr>
          <p:grpSpPr>
            <a:xfrm>
              <a:off x="3160224" y="2780355"/>
              <a:ext cx="2497280" cy="1859054"/>
              <a:chOff x="3160224" y="2780355"/>
              <a:chExt cx="2497280" cy="1859054"/>
            </a:xfrm>
          </p:grpSpPr>
          <p:pic>
            <p:nvPicPr>
              <p:cNvPr id="7" name="Image 6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16102" y="2983687"/>
                <a:ext cx="2441402" cy="1627601"/>
              </a:xfrm>
              <a:prstGeom prst="rect">
                <a:avLst/>
              </a:prstGeom>
            </p:spPr>
          </p:pic>
          <p:sp>
            <p:nvSpPr>
              <p:cNvPr id="38" name="ZoneTexte 37"/>
              <p:cNvSpPr txBox="1"/>
              <p:nvPr/>
            </p:nvSpPr>
            <p:spPr>
              <a:xfrm>
                <a:off x="3160224" y="4300855"/>
                <a:ext cx="67034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2021</a:t>
                </a:r>
                <a:endParaRPr lang="fr-FR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Espace réservé du texte 3"/>
              <p:cNvSpPr txBox="1">
                <a:spLocks/>
              </p:cNvSpPr>
              <p:nvPr/>
            </p:nvSpPr>
            <p:spPr>
              <a:xfrm>
                <a:off x="3794029" y="2780355"/>
                <a:ext cx="1324439" cy="207197"/>
              </a:xfrm>
              <a:prstGeom prst="rect">
                <a:avLst/>
              </a:prstGeom>
              <a:ln w="28575">
                <a:noFill/>
                <a:prstDash val="dash"/>
              </a:ln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Tx/>
                  <a:buNone/>
                  <a:defRPr sz="1800" b="1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Tx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Tx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Tx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Tx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Bef>
                    <a:spcPts val="600"/>
                  </a:spcBef>
                </a:pPr>
                <a:r>
                  <a:rPr lang="fr-FR" sz="1600" b="0" dirty="0" smtClean="0">
                    <a:latin typeface="+mn-lt"/>
                  </a:rPr>
                  <a:t>Erosion</a:t>
                </a:r>
                <a:endParaRPr lang="fr-FR" b="0" dirty="0">
                  <a:latin typeface="+mn-lt"/>
                </a:endParaRPr>
              </a:p>
            </p:txBody>
          </p:sp>
        </p:grp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C1954A71-06DD-452F-BFED-A6EDB06FD5CC}"/>
                </a:ext>
              </a:extLst>
            </p:cNvPr>
            <p:cNvSpPr txBox="1"/>
            <p:nvPr/>
          </p:nvSpPr>
          <p:spPr>
            <a:xfrm>
              <a:off x="3214289" y="4592965"/>
              <a:ext cx="983464" cy="160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Xénia Philippenko, 2021</a:t>
              </a:r>
              <a:endParaRPr lang="fr-FR" sz="8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roupe 45"/>
          <p:cNvGrpSpPr/>
          <p:nvPr/>
        </p:nvGrpSpPr>
        <p:grpSpPr>
          <a:xfrm>
            <a:off x="7765597" y="88087"/>
            <a:ext cx="4178004" cy="6026709"/>
            <a:chOff x="7765597" y="88087"/>
            <a:chExt cx="4178004" cy="6026709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5597" y="88087"/>
              <a:ext cx="4095289" cy="5791200"/>
            </a:xfrm>
            <a:prstGeom prst="rect">
              <a:avLst/>
            </a:prstGeom>
          </p:spPr>
        </p:pic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C1954A71-06DD-452F-BFED-A6EDB06FD5CC}"/>
                </a:ext>
              </a:extLst>
            </p:cNvPr>
            <p:cNvSpPr txBox="1"/>
            <p:nvPr/>
          </p:nvSpPr>
          <p:spPr>
            <a:xfrm>
              <a:off x="10682535" y="5899352"/>
              <a:ext cx="126106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Philippenko et al., 2021</a:t>
              </a:r>
              <a:endParaRPr lang="fr-FR" sz="8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4" name="Connecteur droit 43"/>
            <p:cNvCxnSpPr/>
            <p:nvPr/>
          </p:nvCxnSpPr>
          <p:spPr>
            <a:xfrm>
              <a:off x="7765597" y="5870380"/>
              <a:ext cx="4095289" cy="263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Ellipse 1"/>
          <p:cNvSpPr/>
          <p:nvPr/>
        </p:nvSpPr>
        <p:spPr>
          <a:xfrm>
            <a:off x="7983336" y="2032426"/>
            <a:ext cx="1261147" cy="174575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/>
          <p:cNvSpPr/>
          <p:nvPr/>
        </p:nvSpPr>
        <p:spPr>
          <a:xfrm>
            <a:off x="7765597" y="582557"/>
            <a:ext cx="669840" cy="6229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/>
          <p:cNvSpPr/>
          <p:nvPr/>
        </p:nvSpPr>
        <p:spPr>
          <a:xfrm>
            <a:off x="10068449" y="5255288"/>
            <a:ext cx="231112" cy="3253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/>
          <p:cNvSpPr/>
          <p:nvPr/>
        </p:nvSpPr>
        <p:spPr>
          <a:xfrm>
            <a:off x="9399526" y="5548502"/>
            <a:ext cx="380688" cy="3253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/>
          <p:cNvSpPr/>
          <p:nvPr/>
        </p:nvSpPr>
        <p:spPr>
          <a:xfrm>
            <a:off x="10056602" y="5548503"/>
            <a:ext cx="380688" cy="21233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/>
          <p:cNvSpPr/>
          <p:nvPr/>
        </p:nvSpPr>
        <p:spPr>
          <a:xfrm>
            <a:off x="10299561" y="5187347"/>
            <a:ext cx="231112" cy="3253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/>
          <p:cNvSpPr/>
          <p:nvPr/>
        </p:nvSpPr>
        <p:spPr>
          <a:xfrm rot="1346402">
            <a:off x="8454474" y="973806"/>
            <a:ext cx="721064" cy="38929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868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A04E5AE-66FC-3247-428D-5AC52AB8FA2D}"/>
              </a:ext>
            </a:extLst>
          </p:cNvPr>
          <p:cNvSpPr/>
          <p:nvPr/>
        </p:nvSpPr>
        <p:spPr>
          <a:xfrm>
            <a:off x="328612" y="6186486"/>
            <a:ext cx="11632406" cy="511969"/>
          </a:xfrm>
          <a:prstGeom prst="rect">
            <a:avLst/>
          </a:prstGeom>
          <a:solidFill>
            <a:srgbClr val="F5F8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BEF207-5B2E-A891-7A2E-C7D76ED62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4292" y="6254689"/>
            <a:ext cx="2743200" cy="365125"/>
          </a:xfrm>
        </p:spPr>
        <p:txBody>
          <a:bodyPr/>
          <a:lstStyle/>
          <a:p>
            <a:pPr algn="l"/>
            <a:fld id="{27C6CCC6-2BE5-4E42-96A4-D1E8E81A3D8E}" type="slidenum">
              <a:rPr lang="fr-FR" dirty="0" smtClean="0"/>
              <a:pPr algn="l"/>
              <a:t>4</a:t>
            </a:fld>
            <a:endParaRPr lang="en-US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C50CB9C-384D-BAC2-2798-94CA8A5D70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431" y="117987"/>
            <a:ext cx="10535138" cy="60589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 smtClean="0">
                <a:cs typeface="Calibri"/>
              </a:rPr>
              <a:t>Methods</a:t>
            </a:r>
            <a:endParaRPr lang="en-US" dirty="0">
              <a:cs typeface="Calibri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810D5BF-8E07-DCE4-EFD9-1717333F7372}"/>
              </a:ext>
            </a:extLst>
          </p:cNvPr>
          <p:cNvGrpSpPr/>
          <p:nvPr/>
        </p:nvGrpSpPr>
        <p:grpSpPr>
          <a:xfrm>
            <a:off x="9686685" y="6176963"/>
            <a:ext cx="2274333" cy="510737"/>
            <a:chOff x="3671893" y="5731871"/>
            <a:chExt cx="2970078" cy="689330"/>
          </a:xfrm>
        </p:grpSpPr>
        <p:pic>
          <p:nvPicPr>
            <p:cNvPr id="21" name="Picture 10">
              <a:extLst>
                <a:ext uri="{FF2B5EF4-FFF2-40B4-BE49-F238E27FC236}">
                  <a16:creationId xmlns:a16="http://schemas.microsoft.com/office/drawing/2014/main" id="{6F55450E-35E3-B710-9FE3-3FECDAD8E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21257" y="5734267"/>
              <a:ext cx="620714" cy="686360"/>
            </a:xfrm>
            <a:prstGeom prst="rect">
              <a:avLst/>
            </a:prstGeom>
          </p:spPr>
        </p:pic>
        <p:pic>
          <p:nvPicPr>
            <p:cNvPr id="23" name="Picture 12">
              <a:extLst>
                <a:ext uri="{FF2B5EF4-FFF2-40B4-BE49-F238E27FC236}">
                  <a16:creationId xmlns:a16="http://schemas.microsoft.com/office/drawing/2014/main" id="{9C8D6F01-7D7D-BEF6-C541-CB33FF497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71072" y="5733693"/>
              <a:ext cx="523564" cy="687508"/>
            </a:xfrm>
            <a:prstGeom prst="rect">
              <a:avLst/>
            </a:prstGeom>
          </p:spPr>
        </p:pic>
        <p:pic>
          <p:nvPicPr>
            <p:cNvPr id="27" name="Picture 24">
              <a:extLst>
                <a:ext uri="{FF2B5EF4-FFF2-40B4-BE49-F238E27FC236}">
                  <a16:creationId xmlns:a16="http://schemas.microsoft.com/office/drawing/2014/main" id="{A4477BAB-8120-0337-6F5C-2D262152D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71893" y="5731871"/>
              <a:ext cx="1753938" cy="687124"/>
            </a:xfrm>
            <a:prstGeom prst="rect">
              <a:avLst/>
            </a:prstGeom>
          </p:spPr>
        </p:pic>
      </p:grpSp>
      <p:sp>
        <p:nvSpPr>
          <p:cNvPr id="9" name="Espace réservé du texte 3"/>
          <p:cNvSpPr txBox="1">
            <a:spLocks/>
          </p:cNvSpPr>
          <p:nvPr/>
        </p:nvSpPr>
        <p:spPr>
          <a:xfrm>
            <a:off x="2569700" y="760787"/>
            <a:ext cx="7150229" cy="1844345"/>
          </a:xfrm>
          <a:prstGeom prst="rect">
            <a:avLst/>
          </a:prstGeom>
          <a:ln w="28575">
            <a:solidFill>
              <a:schemeClr val="accent6"/>
            </a:solidFill>
            <a:prstDash val="dash"/>
          </a:ln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b="1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fr-FR" sz="2000" b="0" dirty="0" smtClean="0">
                <a:latin typeface="+mn-lt"/>
              </a:rPr>
              <a:t>Doctoral </a:t>
            </a:r>
            <a:r>
              <a:rPr lang="fr-FR" sz="2000" b="0" dirty="0" err="1" smtClean="0">
                <a:latin typeface="+mn-lt"/>
              </a:rPr>
              <a:t>research</a:t>
            </a:r>
            <a:r>
              <a:rPr lang="fr-FR" sz="2000" b="0" dirty="0" smtClean="0">
                <a:latin typeface="+mn-lt"/>
              </a:rPr>
              <a:t> </a:t>
            </a:r>
            <a:r>
              <a:rPr lang="fr-FR" sz="2000" b="0" dirty="0" err="1" smtClean="0">
                <a:latin typeface="+mn-lt"/>
              </a:rPr>
              <a:t>with</a:t>
            </a:r>
            <a:r>
              <a:rPr lang="fr-FR" sz="2000" b="0" dirty="0" smtClean="0">
                <a:latin typeface="+mn-lt"/>
              </a:rPr>
              <a:t> </a:t>
            </a:r>
            <a:r>
              <a:rPr lang="fr-FR" sz="2000" b="0" dirty="0" err="1">
                <a:latin typeface="+mn-lt"/>
              </a:rPr>
              <a:t>v</a:t>
            </a:r>
            <a:r>
              <a:rPr lang="fr-FR" sz="2000" b="0" dirty="0" err="1" smtClean="0">
                <a:latin typeface="+mn-lt"/>
              </a:rPr>
              <a:t>arious</a:t>
            </a:r>
            <a:r>
              <a:rPr lang="fr-FR" sz="2000" b="0" dirty="0" smtClean="0">
                <a:latin typeface="+mn-lt"/>
              </a:rPr>
              <a:t> </a:t>
            </a:r>
            <a:r>
              <a:rPr lang="fr-FR" sz="2000" b="0" dirty="0" err="1" smtClean="0">
                <a:latin typeface="+mn-lt"/>
              </a:rPr>
              <a:t>methods</a:t>
            </a:r>
            <a:r>
              <a:rPr lang="fr-FR" sz="2000" b="0" dirty="0" smtClean="0">
                <a:latin typeface="+mn-lt"/>
              </a:rPr>
              <a:t>: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2000" b="0" dirty="0">
                <a:latin typeface="+mn-lt"/>
              </a:rPr>
              <a:t>structured questionnaire </a:t>
            </a:r>
            <a:r>
              <a:rPr lang="en-US" sz="2000" b="0" dirty="0" smtClean="0">
                <a:latin typeface="+mn-lt"/>
              </a:rPr>
              <a:t> : online </a:t>
            </a:r>
            <a:r>
              <a:rPr lang="en-US" sz="2000" b="0" dirty="0">
                <a:latin typeface="+mn-lt"/>
              </a:rPr>
              <a:t>and </a:t>
            </a:r>
            <a:r>
              <a:rPr lang="en-US" sz="2000" b="0" dirty="0" smtClean="0">
                <a:latin typeface="+mn-lt"/>
              </a:rPr>
              <a:t>face-to-face, 289 people 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2000" b="0" dirty="0">
                <a:latin typeface="+mn-lt"/>
              </a:rPr>
              <a:t>13 focus groups from 3 to 15 people</a:t>
            </a:r>
            <a:endParaRPr lang="fr-FR" sz="2000" b="0" dirty="0">
              <a:latin typeface="+mn-lt"/>
            </a:endParaRP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2000" b="0" dirty="0" smtClean="0">
                <a:latin typeface="+mn-lt"/>
              </a:rPr>
              <a:t>Interviews : ~60 people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2000" b="0" dirty="0" smtClean="0">
                <a:latin typeface="+mn-lt"/>
              </a:rPr>
              <a:t>Observation and informal discussion</a:t>
            </a:r>
            <a:endParaRPr lang="fr-FR" sz="1600" b="0" i="1" dirty="0" smtClean="0">
              <a:latin typeface="+mn-lt"/>
            </a:endParaRPr>
          </a:p>
          <a:p>
            <a:pPr>
              <a:spcBef>
                <a:spcPts val="600"/>
              </a:spcBef>
            </a:pPr>
            <a:endParaRPr lang="fr-FR" b="0" dirty="0">
              <a:latin typeface="+mn-lt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8824176" y="3005683"/>
            <a:ext cx="3068094" cy="2539919"/>
            <a:chOff x="6387686" y="2977050"/>
            <a:chExt cx="2240495" cy="1854792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57" t="18852" r="23219" b="28580"/>
            <a:stretch/>
          </p:blipFill>
          <p:spPr>
            <a:xfrm>
              <a:off x="6387686" y="2977050"/>
              <a:ext cx="2240495" cy="1854792"/>
            </a:xfrm>
            <a:prstGeom prst="rect">
              <a:avLst/>
            </a:prstGeom>
          </p:spPr>
        </p:pic>
        <p:sp>
          <p:nvSpPr>
            <p:cNvPr id="3" name="Ellipse 2"/>
            <p:cNvSpPr/>
            <p:nvPr/>
          </p:nvSpPr>
          <p:spPr>
            <a:xfrm>
              <a:off x="7595686" y="3385470"/>
              <a:ext cx="594027" cy="5189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6" name="Imag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27" y="2960464"/>
            <a:ext cx="4483494" cy="298899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270" y="3266484"/>
            <a:ext cx="4466290" cy="2796727"/>
          </a:xfrm>
          <a:prstGeom prst="rect">
            <a:avLst/>
          </a:prstGeom>
        </p:spPr>
      </p:pic>
      <p:sp>
        <p:nvSpPr>
          <p:cNvPr id="16" name="Ellipse 15"/>
          <p:cNvSpPr/>
          <p:nvPr/>
        </p:nvSpPr>
        <p:spPr>
          <a:xfrm>
            <a:off x="1985980" y="4129121"/>
            <a:ext cx="452233" cy="4330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/>
          <p:cNvSpPr/>
          <p:nvPr/>
        </p:nvSpPr>
        <p:spPr>
          <a:xfrm>
            <a:off x="706293" y="4345644"/>
            <a:ext cx="452233" cy="4330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3777384" y="4129121"/>
            <a:ext cx="452233" cy="4330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24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A04E5AE-66FC-3247-428D-5AC52AB8FA2D}"/>
              </a:ext>
            </a:extLst>
          </p:cNvPr>
          <p:cNvSpPr/>
          <p:nvPr/>
        </p:nvSpPr>
        <p:spPr>
          <a:xfrm>
            <a:off x="328612" y="6186486"/>
            <a:ext cx="11632406" cy="511969"/>
          </a:xfrm>
          <a:prstGeom prst="rect">
            <a:avLst/>
          </a:prstGeom>
          <a:solidFill>
            <a:srgbClr val="F5F8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BEF207-5B2E-A891-7A2E-C7D76ED62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4292" y="6254689"/>
            <a:ext cx="2743200" cy="365125"/>
          </a:xfrm>
        </p:spPr>
        <p:txBody>
          <a:bodyPr/>
          <a:lstStyle/>
          <a:p>
            <a:pPr algn="l"/>
            <a:fld id="{27C6CCC6-2BE5-4E42-96A4-D1E8E81A3D8E}" type="slidenum">
              <a:rPr lang="fr-FR" dirty="0" smtClean="0"/>
              <a:pPr algn="l"/>
              <a:t>5</a:t>
            </a:fld>
            <a:endParaRPr lang="en-US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C50CB9C-384D-BAC2-2798-94CA8A5D70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292" y="70176"/>
            <a:ext cx="7742813" cy="57251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r-FR" dirty="0" smtClean="0"/>
              <a:t>Psycho-social dimension</a:t>
            </a:r>
            <a:endParaRPr lang="en-US" dirty="0">
              <a:cs typeface="Calibri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810D5BF-8E07-DCE4-EFD9-1717333F7372}"/>
              </a:ext>
            </a:extLst>
          </p:cNvPr>
          <p:cNvGrpSpPr/>
          <p:nvPr/>
        </p:nvGrpSpPr>
        <p:grpSpPr>
          <a:xfrm>
            <a:off x="9686685" y="6176963"/>
            <a:ext cx="2274333" cy="510737"/>
            <a:chOff x="3671893" y="5731871"/>
            <a:chExt cx="2970078" cy="689330"/>
          </a:xfrm>
        </p:grpSpPr>
        <p:pic>
          <p:nvPicPr>
            <p:cNvPr id="21" name="Picture 10">
              <a:extLst>
                <a:ext uri="{FF2B5EF4-FFF2-40B4-BE49-F238E27FC236}">
                  <a16:creationId xmlns:a16="http://schemas.microsoft.com/office/drawing/2014/main" id="{6F55450E-35E3-B710-9FE3-3FECDAD8E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21257" y="5734267"/>
              <a:ext cx="620714" cy="686360"/>
            </a:xfrm>
            <a:prstGeom prst="rect">
              <a:avLst/>
            </a:prstGeom>
          </p:spPr>
        </p:pic>
        <p:pic>
          <p:nvPicPr>
            <p:cNvPr id="23" name="Picture 12">
              <a:extLst>
                <a:ext uri="{FF2B5EF4-FFF2-40B4-BE49-F238E27FC236}">
                  <a16:creationId xmlns:a16="http://schemas.microsoft.com/office/drawing/2014/main" id="{9C8D6F01-7D7D-BEF6-C541-CB33FF497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71072" y="5733693"/>
              <a:ext cx="523564" cy="687508"/>
            </a:xfrm>
            <a:prstGeom prst="rect">
              <a:avLst/>
            </a:prstGeom>
          </p:spPr>
        </p:pic>
        <p:pic>
          <p:nvPicPr>
            <p:cNvPr id="27" name="Picture 24">
              <a:extLst>
                <a:ext uri="{FF2B5EF4-FFF2-40B4-BE49-F238E27FC236}">
                  <a16:creationId xmlns:a16="http://schemas.microsoft.com/office/drawing/2014/main" id="{A4477BAB-8120-0337-6F5C-2D262152D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71893" y="5731871"/>
              <a:ext cx="1753938" cy="687124"/>
            </a:xfrm>
            <a:prstGeom prst="rect">
              <a:avLst/>
            </a:prstGeom>
          </p:spPr>
        </p:pic>
      </p:grpSp>
      <p:grpSp>
        <p:nvGrpSpPr>
          <p:cNvPr id="9" name="Groupe 8"/>
          <p:cNvGrpSpPr/>
          <p:nvPr/>
        </p:nvGrpSpPr>
        <p:grpSpPr>
          <a:xfrm>
            <a:off x="-4485758" y="699064"/>
            <a:ext cx="6742400" cy="5255698"/>
            <a:chOff x="-3431178" y="852147"/>
            <a:chExt cx="6742400" cy="5255698"/>
          </a:xfrm>
        </p:grpSpPr>
        <p:sp>
          <p:nvSpPr>
            <p:cNvPr id="10" name="Bouée 9"/>
            <p:cNvSpPr/>
            <p:nvPr/>
          </p:nvSpPr>
          <p:spPr>
            <a:xfrm>
              <a:off x="-3431178" y="852147"/>
              <a:ext cx="6514011" cy="5255698"/>
            </a:xfrm>
            <a:prstGeom prst="donut">
              <a:avLst>
                <a:gd name="adj" fmla="val 7232"/>
              </a:avLst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1" name="Ellipse 10"/>
            <p:cNvSpPr/>
            <p:nvPr/>
          </p:nvSpPr>
          <p:spPr>
            <a:xfrm>
              <a:off x="1200677" y="917804"/>
              <a:ext cx="2110545" cy="117573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200" b="1" dirty="0" smtClean="0">
                  <a:solidFill>
                    <a:schemeClr val="tx1"/>
                  </a:solidFill>
                </a:rPr>
                <a:t>Psycho-social dimension</a:t>
              </a:r>
              <a:endParaRPr lang="fr-FR" sz="22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6" name="ZoneTexte 25"/>
          <p:cNvSpPr txBox="1"/>
          <p:nvPr/>
        </p:nvSpPr>
        <p:spPr>
          <a:xfrm>
            <a:off x="1808704" y="1522903"/>
            <a:ext cx="559693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2400" dirty="0" smtClean="0">
                <a:sym typeface="Wingdings" panose="05000000000000000000" pitchFamily="2" charset="2"/>
              </a:rPr>
              <a:t>Better educated people = Better acceptance of restrictive solutions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GB" sz="2400" dirty="0" smtClean="0">
              <a:sym typeface="Wingdings" panose="05000000000000000000" pitchFamily="2" charset="2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2400" dirty="0" smtClean="0">
                <a:sym typeface="Wingdings" panose="05000000000000000000" pitchFamily="2" charset="2"/>
              </a:rPr>
              <a:t>Personal experience of coastal risks = influences acceptability of solutions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GB" sz="2400" dirty="0" smtClean="0">
              <a:sym typeface="Wingdings" panose="05000000000000000000" pitchFamily="2" charset="2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2400" dirty="0" smtClean="0">
                <a:sym typeface="Wingdings" panose="05000000000000000000" pitchFamily="2" charset="2"/>
              </a:rPr>
              <a:t>Strong attachment to the territory = barrier to adaptation  except Miquelon</a:t>
            </a:r>
          </a:p>
          <a:p>
            <a:endParaRPr lang="en-GB" sz="1400" dirty="0" smtClean="0">
              <a:sym typeface="Wingdings" panose="05000000000000000000" pitchFamily="2" charset="2"/>
            </a:endParaRPr>
          </a:p>
          <a:p>
            <a:pPr algn="r"/>
            <a:r>
              <a:rPr lang="en-GB" sz="1400" dirty="0" smtClean="0">
                <a:sym typeface="Wingdings" panose="05000000000000000000" pitchFamily="2" charset="2"/>
              </a:rPr>
              <a:t>more </a:t>
            </a:r>
            <a:r>
              <a:rPr lang="en-GB" sz="1400" dirty="0">
                <a:sym typeface="Wingdings" panose="05000000000000000000" pitchFamily="2" charset="2"/>
              </a:rPr>
              <a:t>details in Philippenko </a:t>
            </a:r>
            <a:r>
              <a:rPr lang="en-GB" sz="1400" i="1" dirty="0">
                <a:sym typeface="Wingdings" panose="05000000000000000000" pitchFamily="2" charset="2"/>
              </a:rPr>
              <a:t>and al.</a:t>
            </a:r>
            <a:r>
              <a:rPr lang="en-GB" sz="1400" dirty="0">
                <a:sym typeface="Wingdings" panose="05000000000000000000" pitchFamily="2" charset="2"/>
              </a:rPr>
              <a:t>, 2021 - </a:t>
            </a:r>
            <a:r>
              <a:rPr lang="fr-FR" sz="1400" dirty="0"/>
              <a:t>10.1016/j.ocecoaman.2021.105924 </a:t>
            </a:r>
            <a:endParaRPr lang="en-GB" sz="1400" dirty="0">
              <a:sym typeface="Wingdings" panose="05000000000000000000" pitchFamily="2" charset="2"/>
            </a:endParaRPr>
          </a:p>
        </p:txBody>
      </p:sp>
      <p:grpSp>
        <p:nvGrpSpPr>
          <p:cNvPr id="31" name="Groupe 30"/>
          <p:cNvGrpSpPr/>
          <p:nvPr/>
        </p:nvGrpSpPr>
        <p:grpSpPr>
          <a:xfrm>
            <a:off x="7768721" y="293783"/>
            <a:ext cx="4305924" cy="5598807"/>
            <a:chOff x="8287619" y="442127"/>
            <a:chExt cx="3825722" cy="5598807"/>
          </a:xfrm>
        </p:grpSpPr>
        <p:sp>
          <p:nvSpPr>
            <p:cNvPr id="22" name="Espace réservé du texte 3"/>
            <p:cNvSpPr txBox="1">
              <a:spLocks/>
            </p:cNvSpPr>
            <p:nvPr/>
          </p:nvSpPr>
          <p:spPr>
            <a:xfrm>
              <a:off x="8287619" y="442127"/>
              <a:ext cx="3825722" cy="5598807"/>
            </a:xfrm>
            <a:prstGeom prst="rect">
              <a:avLst/>
            </a:prstGeom>
            <a:ln w="28575">
              <a:solidFill>
                <a:schemeClr val="accent6"/>
              </a:solidFill>
              <a:prstDash val="dash"/>
            </a:ln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sz="1800" b="1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600"/>
                </a:spcBef>
              </a:pPr>
              <a:r>
                <a:rPr lang="fr-FR" dirty="0" smtClean="0">
                  <a:latin typeface="+mn-lt"/>
                </a:rPr>
                <a:t>Miquelon – The </a:t>
              </a:r>
              <a:r>
                <a:rPr lang="en-GB" dirty="0" smtClean="0">
                  <a:latin typeface="+mn-lt"/>
                </a:rPr>
                <a:t>role</a:t>
              </a:r>
              <a:r>
                <a:rPr lang="fr-FR" dirty="0" smtClean="0">
                  <a:latin typeface="+mn-lt"/>
                </a:rPr>
                <a:t> of </a:t>
              </a:r>
              <a:r>
                <a:rPr lang="en-GB" dirty="0" smtClean="0">
                  <a:latin typeface="+mn-lt"/>
                </a:rPr>
                <a:t>experience</a:t>
              </a:r>
              <a:r>
                <a:rPr lang="fr-FR" dirty="0" smtClean="0">
                  <a:latin typeface="+mn-lt"/>
                </a:rPr>
                <a:t> and </a:t>
              </a:r>
              <a:r>
                <a:rPr lang="en-GB" dirty="0" smtClean="0">
                  <a:latin typeface="+mn-lt"/>
                </a:rPr>
                <a:t>attachment</a:t>
              </a:r>
            </a:p>
            <a:p>
              <a:pPr>
                <a:spcBef>
                  <a:spcPts val="600"/>
                </a:spcBef>
              </a:pPr>
              <a:endParaRPr lang="fr-FR" sz="1600" b="0" i="1" dirty="0" smtClean="0">
                <a:latin typeface="+mn-lt"/>
              </a:endParaRPr>
            </a:p>
            <a:p>
              <a:pPr>
                <a:spcBef>
                  <a:spcPts val="600"/>
                </a:spcBef>
              </a:pPr>
              <a:endParaRPr lang="fr-FR" b="0" dirty="0">
                <a:latin typeface="+mn-lt"/>
              </a:endParaRPr>
            </a:p>
          </p:txBody>
        </p:sp>
        <p:grpSp>
          <p:nvGrpSpPr>
            <p:cNvPr id="30" name="Groupe 29"/>
            <p:cNvGrpSpPr/>
            <p:nvPr/>
          </p:nvGrpSpPr>
          <p:grpSpPr>
            <a:xfrm>
              <a:off x="8395064" y="1133570"/>
              <a:ext cx="3572847" cy="4802190"/>
              <a:chOff x="8395064" y="1133570"/>
              <a:chExt cx="3572847" cy="4802190"/>
            </a:xfrm>
          </p:grpSpPr>
          <p:pic>
            <p:nvPicPr>
              <p:cNvPr id="12" name="Image 1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75633" y="1133570"/>
                <a:ext cx="3449694" cy="1940453"/>
              </a:xfrm>
              <a:prstGeom prst="rect">
                <a:avLst/>
              </a:prstGeom>
            </p:spPr>
          </p:pic>
          <p:sp>
            <p:nvSpPr>
              <p:cNvPr id="29" name="Rectangle 28"/>
              <p:cNvSpPr/>
              <p:nvPr/>
            </p:nvSpPr>
            <p:spPr>
              <a:xfrm>
                <a:off x="8442383" y="3060689"/>
                <a:ext cx="3490608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i="1" dirty="0" smtClean="0"/>
                  <a:t>Source: France </a:t>
                </a:r>
                <a:r>
                  <a:rPr lang="en-US" sz="1400" i="1" dirty="0"/>
                  <a:t>TV report on the damage caused by the storm of 28 November 2018.</a:t>
                </a:r>
                <a:endParaRPr lang="fr-FR" sz="1400" dirty="0"/>
              </a:p>
            </p:txBody>
          </p:sp>
          <p:sp>
            <p:nvSpPr>
              <p:cNvPr id="34" name="ZoneTexte 33"/>
              <p:cNvSpPr txBox="1"/>
              <p:nvPr/>
            </p:nvSpPr>
            <p:spPr>
              <a:xfrm>
                <a:off x="8395064" y="3350437"/>
                <a:ext cx="3572847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GB" b="1" u="sng" dirty="0" smtClean="0">
                  <a:sym typeface="Wingdings" panose="05000000000000000000" pitchFamily="2" charset="2"/>
                </a:endParaRPr>
              </a:p>
              <a:p>
                <a:r>
                  <a:rPr lang="en-GB" b="1" u="sng" dirty="0" smtClean="0">
                    <a:sym typeface="Wingdings" panose="05000000000000000000" pitchFamily="2" charset="2"/>
                  </a:rPr>
                  <a:t>2 storms </a:t>
                </a:r>
                <a:r>
                  <a:rPr lang="en-GB" dirty="0" smtClean="0">
                    <a:sym typeface="Wingdings" panose="05000000000000000000" pitchFamily="2" charset="2"/>
                  </a:rPr>
                  <a:t>in November 2018: </a:t>
                </a:r>
              </a:p>
              <a:p>
                <a:r>
                  <a:rPr lang="en-GB" dirty="0" smtClean="0">
                    <a:sym typeface="Wingdings" panose="05000000000000000000" pitchFamily="2" charset="2"/>
                  </a:rPr>
                  <a:t>- impact on householders minds, </a:t>
                </a:r>
              </a:p>
              <a:p>
                <a:r>
                  <a:rPr lang="en-GB" dirty="0" smtClean="0">
                    <a:sym typeface="Wingdings" panose="05000000000000000000" pitchFamily="2" charset="2"/>
                  </a:rPr>
                  <a:t>- climate change’s effects more tangible </a:t>
                </a:r>
              </a:p>
              <a:p>
                <a:endParaRPr lang="en-GB" dirty="0" smtClean="0">
                  <a:sym typeface="Wingdings" panose="05000000000000000000" pitchFamily="2" charset="2"/>
                </a:endParaRPr>
              </a:p>
              <a:p>
                <a:r>
                  <a:rPr lang="en-GB" b="1" u="sng" dirty="0">
                    <a:sym typeface="Wingdings" panose="05000000000000000000" pitchFamily="2" charset="2"/>
                  </a:rPr>
                  <a:t>Strong attachment </a:t>
                </a:r>
                <a:r>
                  <a:rPr lang="en-GB" dirty="0">
                    <a:sym typeface="Wingdings" panose="05000000000000000000" pitchFamily="2" charset="2"/>
                  </a:rPr>
                  <a:t>to the village : </a:t>
                </a:r>
                <a:endParaRPr lang="en-GB" dirty="0" smtClean="0">
                  <a:sym typeface="Wingdings" panose="05000000000000000000" pitchFamily="2" charset="2"/>
                </a:endParaRPr>
              </a:p>
              <a:p>
                <a:r>
                  <a:rPr lang="en-GB" dirty="0" smtClean="0">
                    <a:sym typeface="Wingdings" panose="05000000000000000000" pitchFamily="2" charset="2"/>
                  </a:rPr>
                  <a:t>- At first, causes rejection </a:t>
                </a:r>
                <a:r>
                  <a:rPr lang="en-GB" dirty="0">
                    <a:sym typeface="Wingdings" panose="05000000000000000000" pitchFamily="2" charset="2"/>
                  </a:rPr>
                  <a:t>of </a:t>
                </a:r>
                <a:r>
                  <a:rPr lang="en-GB" dirty="0" smtClean="0">
                    <a:sym typeface="Wingdings" panose="05000000000000000000" pitchFamily="2" charset="2"/>
                  </a:rPr>
                  <a:t>relocation</a:t>
                </a:r>
              </a:p>
              <a:p>
                <a:r>
                  <a:rPr lang="en-GB" dirty="0" smtClean="0">
                    <a:sym typeface="Wingdings" panose="05000000000000000000" pitchFamily="2" charset="2"/>
                  </a:rPr>
                  <a:t>- After the storm, attachment leads to proactive attitude</a:t>
                </a:r>
                <a:endParaRPr lang="en-GB" dirty="0">
                  <a:sym typeface="Wingdings" panose="05000000000000000000" pitchFamily="2" charset="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5907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A04E5AE-66FC-3247-428D-5AC52AB8FA2D}"/>
              </a:ext>
            </a:extLst>
          </p:cNvPr>
          <p:cNvSpPr/>
          <p:nvPr/>
        </p:nvSpPr>
        <p:spPr>
          <a:xfrm>
            <a:off x="328612" y="6186486"/>
            <a:ext cx="11632406" cy="511969"/>
          </a:xfrm>
          <a:prstGeom prst="rect">
            <a:avLst/>
          </a:prstGeom>
          <a:solidFill>
            <a:srgbClr val="F5F8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BEF207-5B2E-A891-7A2E-C7D76ED62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4292" y="6254689"/>
            <a:ext cx="2743200" cy="365125"/>
          </a:xfrm>
        </p:spPr>
        <p:txBody>
          <a:bodyPr/>
          <a:lstStyle/>
          <a:p>
            <a:pPr algn="l"/>
            <a:fld id="{27C6CCC6-2BE5-4E42-96A4-D1E8E81A3D8E}" type="slidenum">
              <a:rPr lang="fr-FR" dirty="0" smtClean="0"/>
              <a:pPr algn="l"/>
              <a:t>6</a:t>
            </a:fld>
            <a:endParaRPr lang="en-US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C50CB9C-384D-BAC2-2798-94CA8A5D70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292" y="74261"/>
            <a:ext cx="6145125" cy="48579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r-FR" dirty="0"/>
              <a:t>Spatial </a:t>
            </a:r>
            <a:r>
              <a:rPr lang="fr-FR" dirty="0" smtClean="0"/>
              <a:t>dimension</a:t>
            </a:r>
            <a:endParaRPr lang="en-US" dirty="0">
              <a:cs typeface="Calibri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810D5BF-8E07-DCE4-EFD9-1717333F7372}"/>
              </a:ext>
            </a:extLst>
          </p:cNvPr>
          <p:cNvGrpSpPr/>
          <p:nvPr/>
        </p:nvGrpSpPr>
        <p:grpSpPr>
          <a:xfrm>
            <a:off x="9686685" y="6176963"/>
            <a:ext cx="2274333" cy="510737"/>
            <a:chOff x="3671893" y="5731871"/>
            <a:chExt cx="2970078" cy="689330"/>
          </a:xfrm>
        </p:grpSpPr>
        <p:pic>
          <p:nvPicPr>
            <p:cNvPr id="21" name="Picture 10">
              <a:extLst>
                <a:ext uri="{FF2B5EF4-FFF2-40B4-BE49-F238E27FC236}">
                  <a16:creationId xmlns:a16="http://schemas.microsoft.com/office/drawing/2014/main" id="{6F55450E-35E3-B710-9FE3-3FECDAD8E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21257" y="5734267"/>
              <a:ext cx="620714" cy="686360"/>
            </a:xfrm>
            <a:prstGeom prst="rect">
              <a:avLst/>
            </a:prstGeom>
          </p:spPr>
        </p:pic>
        <p:pic>
          <p:nvPicPr>
            <p:cNvPr id="23" name="Picture 12">
              <a:extLst>
                <a:ext uri="{FF2B5EF4-FFF2-40B4-BE49-F238E27FC236}">
                  <a16:creationId xmlns:a16="http://schemas.microsoft.com/office/drawing/2014/main" id="{9C8D6F01-7D7D-BEF6-C541-CB33FF497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71072" y="5733693"/>
              <a:ext cx="523564" cy="687508"/>
            </a:xfrm>
            <a:prstGeom prst="rect">
              <a:avLst/>
            </a:prstGeom>
          </p:spPr>
        </p:pic>
        <p:pic>
          <p:nvPicPr>
            <p:cNvPr id="27" name="Picture 24">
              <a:extLst>
                <a:ext uri="{FF2B5EF4-FFF2-40B4-BE49-F238E27FC236}">
                  <a16:creationId xmlns:a16="http://schemas.microsoft.com/office/drawing/2014/main" id="{A4477BAB-8120-0337-6F5C-2D262152D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71893" y="5731871"/>
              <a:ext cx="1753938" cy="687124"/>
            </a:xfrm>
            <a:prstGeom prst="rect">
              <a:avLst/>
            </a:prstGeom>
          </p:spPr>
        </p:pic>
      </p:grpSp>
      <p:grpSp>
        <p:nvGrpSpPr>
          <p:cNvPr id="9" name="Groupe 8"/>
          <p:cNvGrpSpPr/>
          <p:nvPr/>
        </p:nvGrpSpPr>
        <p:grpSpPr>
          <a:xfrm>
            <a:off x="-4906261" y="921940"/>
            <a:ext cx="6966174" cy="5255698"/>
            <a:chOff x="-3431178" y="852147"/>
            <a:chExt cx="6966174" cy="5255698"/>
          </a:xfrm>
        </p:grpSpPr>
        <p:sp>
          <p:nvSpPr>
            <p:cNvPr id="10" name="Bouée 9"/>
            <p:cNvSpPr/>
            <p:nvPr/>
          </p:nvSpPr>
          <p:spPr>
            <a:xfrm>
              <a:off x="-3431178" y="852147"/>
              <a:ext cx="6514011" cy="5255698"/>
            </a:xfrm>
            <a:prstGeom prst="donut">
              <a:avLst>
                <a:gd name="adj" fmla="val 7232"/>
              </a:avLst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2" name="Ellipse 11"/>
            <p:cNvSpPr/>
            <p:nvPr/>
          </p:nvSpPr>
          <p:spPr>
            <a:xfrm>
              <a:off x="1537150" y="1925374"/>
              <a:ext cx="1997846" cy="103632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200" b="1" dirty="0" smtClean="0">
                  <a:solidFill>
                    <a:schemeClr val="tx1"/>
                  </a:solidFill>
                </a:rPr>
                <a:t>Spatial dimension</a:t>
              </a:r>
              <a:endParaRPr lang="fr-FR" sz="22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Groupe 3"/>
          <p:cNvGrpSpPr/>
          <p:nvPr/>
        </p:nvGrpSpPr>
        <p:grpSpPr>
          <a:xfrm>
            <a:off x="1445290" y="1095264"/>
            <a:ext cx="6435945" cy="4121000"/>
            <a:chOff x="1644353" y="2812886"/>
            <a:chExt cx="6950943" cy="4121000"/>
          </a:xfrm>
        </p:grpSpPr>
        <p:sp>
          <p:nvSpPr>
            <p:cNvPr id="33" name="ZoneTexte 32"/>
            <p:cNvSpPr txBox="1"/>
            <p:nvPr/>
          </p:nvSpPr>
          <p:spPr>
            <a:xfrm>
              <a:off x="1644353" y="2812886"/>
              <a:ext cx="6950943" cy="313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lvl="1" indent="-285750">
                <a:buFont typeface="Wingdings" panose="05000000000000000000" pitchFamily="2" charset="2"/>
                <a:buChar char="§"/>
              </a:pPr>
              <a:r>
                <a:rPr lang="en-US" sz="2200" dirty="0" smtClean="0"/>
                <a:t>soft solutions are </a:t>
              </a:r>
              <a:r>
                <a:rPr lang="en-US" sz="2200" dirty="0"/>
                <a:t>better accepted </a:t>
              </a:r>
              <a:r>
                <a:rPr lang="en-US" sz="2200" dirty="0" smtClean="0"/>
                <a:t>in recreational areas </a:t>
              </a:r>
            </a:p>
            <a:p>
              <a:pPr marL="742950" lvl="1" indent="-285750">
                <a:buFont typeface="Wingdings" panose="05000000000000000000" pitchFamily="2" charset="2"/>
                <a:buChar char="§"/>
              </a:pPr>
              <a:endParaRPr lang="en-US" sz="2200" dirty="0"/>
            </a:p>
            <a:p>
              <a:pPr lvl="1"/>
              <a:endParaRPr lang="en-US" sz="2200" dirty="0" smtClean="0"/>
            </a:p>
            <a:p>
              <a:pPr lvl="1"/>
              <a:endParaRPr lang="en-US" sz="2200" dirty="0" smtClean="0"/>
            </a:p>
            <a:p>
              <a:pPr lvl="1"/>
              <a:endParaRPr lang="en-US" sz="2200" dirty="0" smtClean="0"/>
            </a:p>
            <a:p>
              <a:pPr lvl="1"/>
              <a:endParaRPr lang="en-US" sz="2200" dirty="0" smtClean="0"/>
            </a:p>
            <a:p>
              <a:pPr marL="742950" lvl="1" indent="-285750">
                <a:buFont typeface="Wingdings" panose="05000000000000000000" pitchFamily="2" charset="2"/>
                <a:buChar char="§"/>
              </a:pPr>
              <a:r>
                <a:rPr lang="en-US" sz="2200" dirty="0" smtClean="0"/>
                <a:t>hard </a:t>
              </a:r>
              <a:r>
                <a:rPr lang="en-US" sz="2200" dirty="0"/>
                <a:t>solutions are preferred </a:t>
              </a:r>
              <a:r>
                <a:rPr lang="en-US" sz="2200" dirty="0" smtClean="0"/>
                <a:t>where stakes and risks are high</a:t>
              </a:r>
              <a:endParaRPr lang="en-GB" sz="2200" dirty="0" smtClean="0">
                <a:sym typeface="Wingdings" panose="05000000000000000000" pitchFamily="2" charset="2"/>
              </a:endParaRPr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2536638" y="3563306"/>
              <a:ext cx="277035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u="sng" dirty="0" smtClean="0">
                  <a:sym typeface="Wingdings" panose="05000000000000000000" pitchFamily="2" charset="2"/>
                </a:rPr>
                <a:t>Isthmus of Miquelon-Langlade:</a:t>
              </a:r>
            </a:p>
            <a:p>
              <a:r>
                <a:rPr lang="en-GB" sz="1400" dirty="0" smtClean="0">
                  <a:sym typeface="Wingdings" panose="05000000000000000000" pitchFamily="2" charset="2"/>
                </a:rPr>
                <a:t>Vegetation = 45%</a:t>
              </a:r>
            </a:p>
            <a:p>
              <a:r>
                <a:rPr lang="en-GB" sz="1400" dirty="0" smtClean="0">
                  <a:sym typeface="Wingdings" panose="05000000000000000000" pitchFamily="2" charset="2"/>
                </a:rPr>
                <a:t>Disappearance = 37%</a:t>
              </a:r>
            </a:p>
            <a:p>
              <a:r>
                <a:rPr lang="en-GB" sz="1400" dirty="0" err="1" smtClean="0">
                  <a:sym typeface="Wingdings" panose="05000000000000000000" pitchFamily="2" charset="2"/>
                </a:rPr>
                <a:t>Rockfills</a:t>
              </a:r>
              <a:r>
                <a:rPr lang="en-GB" sz="1400" dirty="0" smtClean="0">
                  <a:sym typeface="Wingdings" panose="05000000000000000000" pitchFamily="2" charset="2"/>
                </a:rPr>
                <a:t> = 29%</a:t>
              </a:r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6012846" y="3571389"/>
              <a:ext cx="173078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u="sng" dirty="0" err="1" smtClean="0">
                  <a:sym typeface="Wingdings" panose="05000000000000000000" pitchFamily="2" charset="2"/>
                </a:rPr>
                <a:t>Île</a:t>
              </a:r>
              <a:r>
                <a:rPr lang="en-GB" sz="1400" b="1" u="sng" dirty="0" smtClean="0">
                  <a:sym typeface="Wingdings" panose="05000000000000000000" pitchFamily="2" charset="2"/>
                </a:rPr>
                <a:t>-aux-</a:t>
              </a:r>
              <a:r>
                <a:rPr lang="en-GB" sz="1400" b="1" u="sng" dirty="0" err="1" smtClean="0">
                  <a:sym typeface="Wingdings" panose="05000000000000000000" pitchFamily="2" charset="2"/>
                </a:rPr>
                <a:t>Marins</a:t>
              </a:r>
              <a:r>
                <a:rPr lang="en-GB" sz="1400" b="1" u="sng" dirty="0" smtClean="0">
                  <a:sym typeface="Wingdings" panose="05000000000000000000" pitchFamily="2" charset="2"/>
                </a:rPr>
                <a:t>:</a:t>
              </a:r>
            </a:p>
            <a:p>
              <a:r>
                <a:rPr lang="en-GB" sz="1400" dirty="0" smtClean="0">
                  <a:sym typeface="Wingdings" panose="05000000000000000000" pitchFamily="2" charset="2"/>
                </a:rPr>
                <a:t>Abandon </a:t>
              </a:r>
              <a:r>
                <a:rPr lang="en-GB" sz="1400" dirty="0">
                  <a:sym typeface="Wingdings" panose="05000000000000000000" pitchFamily="2" charset="2"/>
                </a:rPr>
                <a:t>= </a:t>
              </a:r>
              <a:r>
                <a:rPr lang="en-GB" sz="1400" dirty="0" smtClean="0">
                  <a:sym typeface="Wingdings" panose="05000000000000000000" pitchFamily="2" charset="2"/>
                </a:rPr>
                <a:t>28%</a:t>
              </a:r>
              <a:endParaRPr lang="en-GB" sz="1400" dirty="0">
                <a:sym typeface="Wingdings" panose="05000000000000000000" pitchFamily="2" charset="2"/>
              </a:endParaRPr>
            </a:p>
            <a:p>
              <a:r>
                <a:rPr lang="en-GB" sz="1400" dirty="0" err="1">
                  <a:sym typeface="Wingdings" panose="05000000000000000000" pitchFamily="2" charset="2"/>
                </a:rPr>
                <a:t>Rockfills</a:t>
              </a:r>
              <a:r>
                <a:rPr lang="en-GB" sz="1400" dirty="0">
                  <a:sym typeface="Wingdings" panose="05000000000000000000" pitchFamily="2" charset="2"/>
                </a:rPr>
                <a:t> = </a:t>
              </a:r>
              <a:r>
                <a:rPr lang="en-GB" sz="1400" dirty="0" smtClean="0">
                  <a:sym typeface="Wingdings" panose="05000000000000000000" pitchFamily="2" charset="2"/>
                </a:rPr>
                <a:t>27%</a:t>
              </a:r>
              <a:endParaRPr lang="en-GB" sz="1400" dirty="0">
                <a:sym typeface="Wingdings" panose="05000000000000000000" pitchFamily="2" charset="2"/>
              </a:endParaRPr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2536638" y="5979779"/>
              <a:ext cx="317358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u="sng" dirty="0" smtClean="0">
                  <a:sym typeface="Wingdings" panose="05000000000000000000" pitchFamily="2" charset="2"/>
                </a:rPr>
                <a:t>Saint-Pierre’s coastline:</a:t>
              </a:r>
            </a:p>
            <a:p>
              <a:r>
                <a:rPr lang="en-GB" sz="1400" dirty="0" smtClean="0">
                  <a:sym typeface="Wingdings" panose="05000000000000000000" pitchFamily="2" charset="2"/>
                </a:rPr>
                <a:t>Enhance seawalls = 41%</a:t>
              </a:r>
            </a:p>
            <a:p>
              <a:r>
                <a:rPr lang="en-GB" sz="1400" dirty="0" smtClean="0">
                  <a:sym typeface="Wingdings" panose="05000000000000000000" pitchFamily="2" charset="2"/>
                </a:rPr>
                <a:t>Enhance houses, walls, docks = 25%</a:t>
              </a:r>
            </a:p>
            <a:p>
              <a:r>
                <a:rPr lang="en-GB" sz="1400" dirty="0" smtClean="0">
                  <a:sym typeface="Wingdings" panose="05000000000000000000" pitchFamily="2" charset="2"/>
                </a:rPr>
                <a:t>Relocate = 20%</a:t>
              </a:r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6012846" y="5952207"/>
              <a:ext cx="216843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u="sng" dirty="0" smtClean="0">
                  <a:sym typeface="Wingdings" panose="05000000000000000000" pitchFamily="2" charset="2"/>
                </a:rPr>
                <a:t>Airport:</a:t>
              </a:r>
            </a:p>
            <a:p>
              <a:r>
                <a:rPr lang="en-GB" sz="1400" dirty="0" err="1" smtClean="0">
                  <a:sym typeface="Wingdings" panose="05000000000000000000" pitchFamily="2" charset="2"/>
                </a:rPr>
                <a:t>Rockfills</a:t>
              </a:r>
              <a:r>
                <a:rPr lang="en-GB" sz="1400" dirty="0" smtClean="0">
                  <a:sym typeface="Wingdings" panose="05000000000000000000" pitchFamily="2" charset="2"/>
                </a:rPr>
                <a:t> = 32%</a:t>
              </a:r>
            </a:p>
            <a:p>
              <a:r>
                <a:rPr lang="en-GB" sz="1400" dirty="0" smtClean="0">
                  <a:sym typeface="Wingdings" panose="05000000000000000000" pitchFamily="2" charset="2"/>
                </a:rPr>
                <a:t>Enhance airport = 25%</a:t>
              </a:r>
            </a:p>
          </p:txBody>
        </p:sp>
      </p:grpSp>
      <p:grpSp>
        <p:nvGrpSpPr>
          <p:cNvPr id="2" name="Groupe 1"/>
          <p:cNvGrpSpPr/>
          <p:nvPr/>
        </p:nvGrpSpPr>
        <p:grpSpPr>
          <a:xfrm>
            <a:off x="7778091" y="481889"/>
            <a:ext cx="4184467" cy="5219486"/>
            <a:chOff x="8652123" y="271306"/>
            <a:chExt cx="3499453" cy="5219486"/>
          </a:xfrm>
        </p:grpSpPr>
        <p:sp>
          <p:nvSpPr>
            <p:cNvPr id="19" name="Espace réservé du texte 3"/>
            <p:cNvSpPr txBox="1">
              <a:spLocks/>
            </p:cNvSpPr>
            <p:nvPr/>
          </p:nvSpPr>
          <p:spPr>
            <a:xfrm>
              <a:off x="8652123" y="271306"/>
              <a:ext cx="3461218" cy="5219486"/>
            </a:xfrm>
            <a:prstGeom prst="rect">
              <a:avLst/>
            </a:prstGeom>
            <a:ln w="28575">
              <a:solidFill>
                <a:schemeClr val="accent6"/>
              </a:solidFill>
              <a:prstDash val="dash"/>
            </a:ln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sz="1800" b="1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600"/>
                </a:spcBef>
              </a:pPr>
              <a:r>
                <a:rPr lang="fr-FR" dirty="0" smtClean="0">
                  <a:latin typeface="+mn-lt"/>
                </a:rPr>
                <a:t>Miquelon – a village </a:t>
              </a:r>
              <a:r>
                <a:rPr lang="fr-FR" dirty="0" err="1" smtClean="0">
                  <a:latin typeface="+mn-lt"/>
                </a:rPr>
                <a:t>surrounded</a:t>
              </a:r>
              <a:r>
                <a:rPr lang="fr-FR" dirty="0" smtClean="0">
                  <a:latin typeface="+mn-lt"/>
                </a:rPr>
                <a:t> by water</a:t>
              </a:r>
              <a:endParaRPr lang="en-GB" dirty="0" smtClean="0">
                <a:latin typeface="+mn-lt"/>
              </a:endParaRPr>
            </a:p>
            <a:p>
              <a:pPr>
                <a:spcBef>
                  <a:spcPts val="0"/>
                </a:spcBef>
              </a:pPr>
              <a:endParaRPr lang="fr-FR" sz="1600" b="0" i="1" dirty="0" smtClean="0">
                <a:latin typeface="+mn-lt"/>
              </a:endParaRPr>
            </a:p>
            <a:p>
              <a:pPr>
                <a:spcBef>
                  <a:spcPts val="600"/>
                </a:spcBef>
              </a:pPr>
              <a:endParaRPr lang="fr-FR" b="0" dirty="0">
                <a:latin typeface="+mn-lt"/>
              </a:endParaRPr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10658457" y="4180339"/>
              <a:ext cx="149311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u="sng" dirty="0" smtClean="0">
                  <a:sym typeface="Wingdings" panose="05000000000000000000" pitchFamily="2" charset="2"/>
                </a:rPr>
                <a:t>Acceptability:</a:t>
              </a:r>
            </a:p>
            <a:p>
              <a:r>
                <a:rPr lang="en-GB" sz="1600" b="1" dirty="0" smtClean="0">
                  <a:solidFill>
                    <a:srgbClr val="FF0000"/>
                  </a:solidFill>
                  <a:sym typeface="Wingdings" panose="05000000000000000000" pitchFamily="2" charset="2"/>
                </a:rPr>
                <a:t>Relocation = 89%</a:t>
              </a:r>
            </a:p>
            <a:p>
              <a:r>
                <a:rPr lang="en-GB" sz="1600" dirty="0" err="1" smtClean="0">
                  <a:sym typeface="Wingdings" panose="05000000000000000000" pitchFamily="2" charset="2"/>
                </a:rPr>
                <a:t>Rockfills</a:t>
              </a:r>
              <a:r>
                <a:rPr lang="en-GB" sz="1600" dirty="0" smtClean="0">
                  <a:sym typeface="Wingdings" panose="05000000000000000000" pitchFamily="2" charset="2"/>
                </a:rPr>
                <a:t> = 44%</a:t>
              </a:r>
            </a:p>
            <a:p>
              <a:r>
                <a:rPr lang="en-GB" sz="1600" dirty="0" smtClean="0">
                  <a:sym typeface="Wingdings" panose="05000000000000000000" pitchFamily="2" charset="2"/>
                </a:rPr>
                <a:t>Seawalls = 30%</a:t>
              </a:r>
            </a:p>
          </p:txBody>
        </p:sp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4880" y="1768933"/>
              <a:ext cx="2875703" cy="1917135"/>
            </a:xfrm>
            <a:prstGeom prst="rect">
              <a:avLst/>
            </a:prstGeom>
          </p:spPr>
        </p:pic>
        <p:sp>
          <p:nvSpPr>
            <p:cNvPr id="25" name="ZoneTexte 24"/>
            <p:cNvSpPr txBox="1"/>
            <p:nvPr/>
          </p:nvSpPr>
          <p:spPr>
            <a:xfrm>
              <a:off x="8803667" y="786857"/>
              <a:ext cx="322197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ym typeface="Wingdings" panose="05000000000000000000" pitchFamily="2" charset="2"/>
                </a:rPr>
                <a:t>Village located on an isthmus, </a:t>
              </a:r>
              <a:r>
                <a:rPr lang="en-GB" b="1" u="sng" dirty="0" smtClean="0">
                  <a:sym typeface="Wingdings" panose="05000000000000000000" pitchFamily="2" charset="2"/>
                </a:rPr>
                <a:t>surrounded by water </a:t>
              </a:r>
              <a:r>
                <a:rPr lang="en-GB" dirty="0" smtClean="0">
                  <a:sym typeface="Wingdings" panose="05000000000000000000" pitchFamily="2" charset="2"/>
                </a:rPr>
                <a:t> Greater exposure</a:t>
              </a:r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8803667" y="4013463"/>
              <a:ext cx="181655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u="sng" dirty="0" smtClean="0">
                  <a:sym typeface="Wingdings" panose="05000000000000000000" pitchFamily="2" charset="2"/>
                </a:rPr>
                <a:t>No solution</a:t>
              </a:r>
              <a:r>
                <a:rPr lang="en-GB" dirty="0" smtClean="0">
                  <a:sym typeface="Wingdings" panose="05000000000000000000" pitchFamily="2" charset="2"/>
                </a:rPr>
                <a:t> but relocation, due to spatial constraints   influences the acceptability</a:t>
              </a:r>
              <a:endParaRPr lang="en-GB" dirty="0">
                <a:sym typeface="Wingdings" panose="05000000000000000000" pitchFamily="2" charset="2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9335743" y="3643729"/>
              <a:ext cx="268989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i="1" dirty="0" smtClean="0"/>
                <a:t>Source: Xénia Philippenko, 2018</a:t>
              </a:r>
              <a:r>
                <a:rPr lang="en-US" sz="1400" i="1" dirty="0"/>
                <a:t>.</a:t>
              </a:r>
              <a:endParaRPr lang="fr-FR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52736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A04E5AE-66FC-3247-428D-5AC52AB8FA2D}"/>
              </a:ext>
            </a:extLst>
          </p:cNvPr>
          <p:cNvSpPr/>
          <p:nvPr/>
        </p:nvSpPr>
        <p:spPr>
          <a:xfrm>
            <a:off x="328612" y="6186486"/>
            <a:ext cx="11632406" cy="511969"/>
          </a:xfrm>
          <a:prstGeom prst="rect">
            <a:avLst/>
          </a:prstGeom>
          <a:solidFill>
            <a:srgbClr val="F5F8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BEF207-5B2E-A891-7A2E-C7D76ED62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4292" y="6254689"/>
            <a:ext cx="2743200" cy="365125"/>
          </a:xfrm>
        </p:spPr>
        <p:txBody>
          <a:bodyPr/>
          <a:lstStyle/>
          <a:p>
            <a:pPr algn="l"/>
            <a:fld id="{27C6CCC6-2BE5-4E42-96A4-D1E8E81A3D8E}" type="slidenum">
              <a:rPr lang="fr-FR" dirty="0" smtClean="0"/>
              <a:pPr algn="l"/>
              <a:t>7</a:t>
            </a:fld>
            <a:endParaRPr lang="en-US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C50CB9C-384D-BAC2-2798-94CA8A5D70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431" y="58218"/>
            <a:ext cx="6697784" cy="50551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r-FR" dirty="0"/>
              <a:t>Temporal </a:t>
            </a:r>
            <a:r>
              <a:rPr lang="fr-FR" dirty="0" smtClean="0"/>
              <a:t>dimension</a:t>
            </a:r>
            <a:endParaRPr lang="en-US" dirty="0">
              <a:cs typeface="Calibri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810D5BF-8E07-DCE4-EFD9-1717333F7372}"/>
              </a:ext>
            </a:extLst>
          </p:cNvPr>
          <p:cNvGrpSpPr/>
          <p:nvPr/>
        </p:nvGrpSpPr>
        <p:grpSpPr>
          <a:xfrm>
            <a:off x="9686685" y="6176963"/>
            <a:ext cx="2274333" cy="510737"/>
            <a:chOff x="3671893" y="5731871"/>
            <a:chExt cx="2970078" cy="689330"/>
          </a:xfrm>
        </p:grpSpPr>
        <p:pic>
          <p:nvPicPr>
            <p:cNvPr id="21" name="Picture 10">
              <a:extLst>
                <a:ext uri="{FF2B5EF4-FFF2-40B4-BE49-F238E27FC236}">
                  <a16:creationId xmlns:a16="http://schemas.microsoft.com/office/drawing/2014/main" id="{6F55450E-35E3-B710-9FE3-3FECDAD8E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21257" y="5734267"/>
              <a:ext cx="620714" cy="686360"/>
            </a:xfrm>
            <a:prstGeom prst="rect">
              <a:avLst/>
            </a:prstGeom>
          </p:spPr>
        </p:pic>
        <p:pic>
          <p:nvPicPr>
            <p:cNvPr id="23" name="Picture 12">
              <a:extLst>
                <a:ext uri="{FF2B5EF4-FFF2-40B4-BE49-F238E27FC236}">
                  <a16:creationId xmlns:a16="http://schemas.microsoft.com/office/drawing/2014/main" id="{9C8D6F01-7D7D-BEF6-C541-CB33FF497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71072" y="5733693"/>
              <a:ext cx="523564" cy="687508"/>
            </a:xfrm>
            <a:prstGeom prst="rect">
              <a:avLst/>
            </a:prstGeom>
          </p:spPr>
        </p:pic>
        <p:pic>
          <p:nvPicPr>
            <p:cNvPr id="27" name="Picture 24">
              <a:extLst>
                <a:ext uri="{FF2B5EF4-FFF2-40B4-BE49-F238E27FC236}">
                  <a16:creationId xmlns:a16="http://schemas.microsoft.com/office/drawing/2014/main" id="{A4477BAB-8120-0337-6F5C-2D262152D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71893" y="5731871"/>
              <a:ext cx="1753938" cy="687124"/>
            </a:xfrm>
            <a:prstGeom prst="rect">
              <a:avLst/>
            </a:prstGeom>
          </p:spPr>
        </p:pic>
      </p:grpSp>
      <p:grpSp>
        <p:nvGrpSpPr>
          <p:cNvPr id="9" name="Groupe 8"/>
          <p:cNvGrpSpPr/>
          <p:nvPr/>
        </p:nvGrpSpPr>
        <p:grpSpPr>
          <a:xfrm>
            <a:off x="-4793814" y="896687"/>
            <a:ext cx="6883871" cy="5255698"/>
            <a:chOff x="-3431178" y="852147"/>
            <a:chExt cx="6883871" cy="5255698"/>
          </a:xfrm>
        </p:grpSpPr>
        <p:sp>
          <p:nvSpPr>
            <p:cNvPr id="10" name="Bouée 9"/>
            <p:cNvSpPr/>
            <p:nvPr/>
          </p:nvSpPr>
          <p:spPr>
            <a:xfrm>
              <a:off x="-3431178" y="852147"/>
              <a:ext cx="6514011" cy="5255698"/>
            </a:xfrm>
            <a:prstGeom prst="donut">
              <a:avLst>
                <a:gd name="adj" fmla="val 7232"/>
              </a:avLst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3" name="Ellipse 12"/>
            <p:cNvSpPr/>
            <p:nvPr/>
          </p:nvSpPr>
          <p:spPr>
            <a:xfrm>
              <a:off x="1449223" y="3658178"/>
              <a:ext cx="2003470" cy="103632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200" b="1" dirty="0" smtClean="0">
                  <a:solidFill>
                    <a:schemeClr val="tx1"/>
                  </a:solidFill>
                </a:rPr>
                <a:t>Temporal dimension</a:t>
              </a:r>
              <a:endParaRPr lang="fr-FR" sz="22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4" name="Imag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882" y="719381"/>
            <a:ext cx="6521841" cy="48573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08547" y="5576701"/>
            <a:ext cx="6311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dirty="0" smtClean="0"/>
              <a:t>short </a:t>
            </a:r>
            <a:r>
              <a:rPr lang="en-GB" dirty="0"/>
              <a:t>term </a:t>
            </a:r>
            <a:r>
              <a:rPr lang="en-GB" dirty="0" smtClean="0"/>
              <a:t>= a </a:t>
            </a:r>
            <a:r>
              <a:rPr lang="en-GB" dirty="0"/>
              <a:t>desired time scale for both nature-based solutions and hard </a:t>
            </a:r>
            <a:r>
              <a:rPr lang="en-GB" dirty="0" smtClean="0"/>
              <a:t>protections</a:t>
            </a:r>
            <a:r>
              <a:rPr lang="en-GB" dirty="0"/>
              <a:t>. </a:t>
            </a:r>
            <a:endParaRPr lang="fr-FR" dirty="0"/>
          </a:p>
        </p:txBody>
      </p:sp>
      <p:grpSp>
        <p:nvGrpSpPr>
          <p:cNvPr id="3" name="Groupe 2"/>
          <p:cNvGrpSpPr/>
          <p:nvPr/>
        </p:nvGrpSpPr>
        <p:grpSpPr>
          <a:xfrm>
            <a:off x="8396738" y="800538"/>
            <a:ext cx="3526970" cy="4644591"/>
            <a:chOff x="8238809" y="110531"/>
            <a:chExt cx="3480966" cy="4644591"/>
          </a:xfrm>
        </p:grpSpPr>
        <p:sp>
          <p:nvSpPr>
            <p:cNvPr id="20" name="Espace réservé du texte 3"/>
            <p:cNvSpPr txBox="1">
              <a:spLocks/>
            </p:cNvSpPr>
            <p:nvPr/>
          </p:nvSpPr>
          <p:spPr>
            <a:xfrm>
              <a:off x="8238809" y="110531"/>
              <a:ext cx="3480966" cy="4644591"/>
            </a:xfrm>
            <a:prstGeom prst="rect">
              <a:avLst/>
            </a:prstGeom>
            <a:ln w="28575">
              <a:solidFill>
                <a:schemeClr val="accent6"/>
              </a:solidFill>
              <a:prstDash val="dash"/>
            </a:ln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sz="1800" b="1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600"/>
                </a:spcBef>
              </a:pPr>
              <a:r>
                <a:rPr lang="fr-FR" dirty="0" smtClean="0">
                  <a:latin typeface="+mn-lt"/>
                </a:rPr>
                <a:t>Miquelon</a:t>
              </a:r>
              <a:endParaRPr lang="fr-FR" sz="1600" b="0" i="1" dirty="0" smtClean="0">
                <a:latin typeface="+mn-lt"/>
              </a:endParaRPr>
            </a:p>
            <a:p>
              <a:pPr algn="just">
                <a:spcBef>
                  <a:spcPts val="0"/>
                </a:spcBef>
              </a:pPr>
              <a:r>
                <a:rPr lang="en-GB" sz="1600" b="0" dirty="0" smtClean="0">
                  <a:sym typeface="Wingdings" panose="05000000000000000000" pitchFamily="2" charset="2"/>
                </a:rPr>
                <a:t> </a:t>
              </a:r>
              <a:endParaRPr lang="en-GB" sz="1600" b="0" dirty="0">
                <a:sym typeface="Wingdings" panose="05000000000000000000" pitchFamily="2" charset="2"/>
              </a:endParaRPr>
            </a:p>
            <a:p>
              <a:pPr>
                <a:spcBef>
                  <a:spcPts val="600"/>
                </a:spcBef>
              </a:pPr>
              <a:endParaRPr lang="fr-FR" b="0" dirty="0">
                <a:latin typeface="+mn-lt"/>
              </a:endParaRPr>
            </a:p>
          </p:txBody>
        </p:sp>
        <p:pic>
          <p:nvPicPr>
            <p:cNvPr id="26" name="Image 2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" r="68125" b="75499"/>
            <a:stretch/>
          </p:blipFill>
          <p:spPr>
            <a:xfrm>
              <a:off x="8393850" y="2797201"/>
              <a:ext cx="3195376" cy="1865129"/>
            </a:xfrm>
            <a:prstGeom prst="rect">
              <a:avLst/>
            </a:prstGeom>
          </p:spPr>
        </p:pic>
        <p:sp>
          <p:nvSpPr>
            <p:cNvPr id="29" name="ZoneTexte 28"/>
            <p:cNvSpPr txBox="1"/>
            <p:nvPr/>
          </p:nvSpPr>
          <p:spPr>
            <a:xfrm>
              <a:off x="8393850" y="448945"/>
              <a:ext cx="3195376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AutoNum type="arabicParenR"/>
              </a:pPr>
              <a:r>
                <a:rPr lang="en-GB" b="1" dirty="0" smtClean="0">
                  <a:sym typeface="Wingdings" panose="05000000000000000000" pitchFamily="2" charset="2"/>
                </a:rPr>
                <a:t>Acceptability evolved through time </a:t>
              </a:r>
              <a:r>
                <a:rPr lang="en-GB" dirty="0" smtClean="0">
                  <a:sym typeface="Wingdings" panose="05000000000000000000" pitchFamily="2" charset="2"/>
                </a:rPr>
                <a:t>: active rejection, passive acceptation, active adhesion</a:t>
              </a:r>
            </a:p>
            <a:p>
              <a:pPr marL="342900" indent="-342900">
                <a:buFontTx/>
                <a:buAutoNum type="arabicParenR"/>
              </a:pPr>
              <a:r>
                <a:rPr lang="en-GB" dirty="0" smtClean="0">
                  <a:sym typeface="Wingdings" panose="05000000000000000000" pitchFamily="2" charset="2"/>
                </a:rPr>
                <a:t>Managed </a:t>
              </a:r>
              <a:r>
                <a:rPr lang="en-GB" dirty="0"/>
                <a:t>retreat</a:t>
              </a:r>
              <a:r>
                <a:rPr lang="en-GB" dirty="0" smtClean="0">
                  <a:sym typeface="Wingdings" panose="05000000000000000000" pitchFamily="2" charset="2"/>
                </a:rPr>
                <a:t> is </a:t>
              </a:r>
              <a:r>
                <a:rPr lang="en-GB" b="1" dirty="0" smtClean="0">
                  <a:sym typeface="Wingdings" panose="05000000000000000000" pitchFamily="2" charset="2"/>
                </a:rPr>
                <a:t>better </a:t>
              </a:r>
              <a:r>
                <a:rPr lang="en-GB" b="1" dirty="0" smtClean="0"/>
                <a:t>accepted if gradually implemented</a:t>
              </a:r>
              <a:endParaRPr lang="en-GB" dirty="0" smtClean="0">
                <a:sym typeface="Wingdings" panose="05000000000000000000" pitchFamily="2" charset="2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9462413" y="2600862"/>
              <a:ext cx="217009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i="1" dirty="0" smtClean="0"/>
                <a:t>Source: Philippenko et al., 2021.</a:t>
              </a:r>
              <a:endParaRPr lang="fr-FR" sz="1200" dirty="0"/>
            </a:p>
          </p:txBody>
        </p:sp>
      </p:grpSp>
      <p:sp>
        <p:nvSpPr>
          <p:cNvPr id="31" name="Rectangle 30"/>
          <p:cNvSpPr/>
          <p:nvPr/>
        </p:nvSpPr>
        <p:spPr>
          <a:xfrm>
            <a:off x="3828927" y="1035019"/>
            <a:ext cx="22101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smtClean="0"/>
              <a:t>Source: Philippenko et al., 2021.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39858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BEF207-5B2E-A891-7A2E-C7D76ED62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4292" y="6254689"/>
            <a:ext cx="2743200" cy="365125"/>
          </a:xfrm>
        </p:spPr>
        <p:txBody>
          <a:bodyPr/>
          <a:lstStyle/>
          <a:p>
            <a:pPr algn="l"/>
            <a:fld id="{27C6CCC6-2BE5-4E42-96A4-D1E8E81A3D8E}" type="slidenum">
              <a:rPr lang="fr-FR" dirty="0" smtClean="0"/>
              <a:pPr algn="l"/>
              <a:t>8</a:t>
            </a:fld>
            <a:endParaRPr lang="en-US" dirty="0">
              <a:solidFill>
                <a:schemeClr val="bg1"/>
              </a:solidFill>
              <a:cs typeface="Calibri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4354597" y="2437353"/>
            <a:ext cx="3893494" cy="3848023"/>
            <a:chOff x="5024011" y="4258602"/>
            <a:chExt cx="3190332" cy="3270757"/>
          </a:xfrm>
        </p:grpSpPr>
        <p:grpSp>
          <p:nvGrpSpPr>
            <p:cNvPr id="53" name="Groupe 52"/>
            <p:cNvGrpSpPr/>
            <p:nvPr/>
          </p:nvGrpSpPr>
          <p:grpSpPr>
            <a:xfrm>
              <a:off x="5024011" y="4258602"/>
              <a:ext cx="3190332" cy="3270757"/>
              <a:chOff x="5263167" y="795611"/>
              <a:chExt cx="5683995" cy="5331119"/>
            </a:xfrm>
          </p:grpSpPr>
          <p:graphicFrame>
            <p:nvGraphicFramePr>
              <p:cNvPr id="54" name="Graphique 53"/>
              <p:cNvGraphicFramePr/>
              <p:nvPr>
                <p:extLst>
                  <p:ext uri="{D42A27DB-BD31-4B8C-83A1-F6EECF244321}">
                    <p14:modId xmlns:p14="http://schemas.microsoft.com/office/powerpoint/2010/main" val="1829774829"/>
                  </p:ext>
                </p:extLst>
              </p:nvPr>
            </p:nvGraphicFramePr>
            <p:xfrm>
              <a:off x="5477585" y="795611"/>
              <a:ext cx="5313457" cy="4947707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63" name="Rectangle 62"/>
              <p:cNvSpPr/>
              <p:nvPr/>
            </p:nvSpPr>
            <p:spPr>
              <a:xfrm>
                <a:off x="5263167" y="3566962"/>
                <a:ext cx="5683995" cy="25597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/>
              </a:p>
            </p:txBody>
          </p:sp>
          <p:sp>
            <p:nvSpPr>
              <p:cNvPr id="62" name="ZoneTexte 61"/>
              <p:cNvSpPr txBox="1"/>
              <p:nvPr/>
            </p:nvSpPr>
            <p:spPr>
              <a:xfrm>
                <a:off x="5692002" y="1701246"/>
                <a:ext cx="2195570" cy="18644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r">
                  <a:spcBef>
                    <a:spcPts val="200"/>
                  </a:spcBef>
                </a:pPr>
                <a:r>
                  <a:rPr lang="en-US" sz="1200" dirty="0" smtClean="0"/>
                  <a:t>Scientists </a:t>
                </a:r>
              </a:p>
              <a:p>
                <a:pPr algn="r">
                  <a:spcBef>
                    <a:spcPts val="200"/>
                  </a:spcBef>
                </a:pPr>
                <a:r>
                  <a:rPr lang="en-US" sz="1200" dirty="0" smtClean="0"/>
                  <a:t>Media </a:t>
                </a:r>
              </a:p>
              <a:p>
                <a:pPr algn="r">
                  <a:spcBef>
                    <a:spcPts val="200"/>
                  </a:spcBef>
                </a:pPr>
                <a:r>
                  <a:rPr lang="en-US" sz="1200" dirty="0" smtClean="0"/>
                  <a:t>Elders </a:t>
                </a:r>
              </a:p>
              <a:p>
                <a:pPr algn="r">
                  <a:spcBef>
                    <a:spcPts val="200"/>
                  </a:spcBef>
                </a:pPr>
                <a:r>
                  <a:rPr lang="en-US" sz="1200" dirty="0" smtClean="0"/>
                  <a:t>Itself </a:t>
                </a:r>
              </a:p>
              <a:p>
                <a:pPr algn="r">
                  <a:spcBef>
                    <a:spcPts val="200"/>
                  </a:spcBef>
                </a:pPr>
                <a:r>
                  <a:rPr lang="en-US" sz="1200" dirty="0" smtClean="0"/>
                  <a:t>Internet</a:t>
                </a:r>
              </a:p>
              <a:p>
                <a:pPr algn="r">
                  <a:spcBef>
                    <a:spcPts val="200"/>
                  </a:spcBef>
                </a:pPr>
                <a:r>
                  <a:rPr lang="en-US" sz="1200" dirty="0" smtClean="0"/>
                  <a:t>Prefecture </a:t>
                </a:r>
              </a:p>
            </p:txBody>
          </p:sp>
        </p:grpSp>
        <p:cxnSp>
          <p:nvCxnSpPr>
            <p:cNvPr id="7" name="Connecteur droit 6"/>
            <p:cNvCxnSpPr/>
            <p:nvPr/>
          </p:nvCxnSpPr>
          <p:spPr>
            <a:xfrm>
              <a:off x="5144360" y="5423464"/>
              <a:ext cx="0" cy="68818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/>
            <p:nvPr/>
          </p:nvCxnSpPr>
          <p:spPr>
            <a:xfrm>
              <a:off x="5144360" y="6111647"/>
              <a:ext cx="298235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Connecteur droit 63"/>
            <p:cNvCxnSpPr/>
            <p:nvPr/>
          </p:nvCxnSpPr>
          <p:spPr>
            <a:xfrm>
              <a:off x="8127994" y="5423464"/>
              <a:ext cx="0" cy="68818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C50CB9C-384D-BAC2-2798-94CA8A5D70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292" y="79664"/>
            <a:ext cx="8255279" cy="51209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r-FR" dirty="0"/>
              <a:t>Socio-</a:t>
            </a:r>
            <a:r>
              <a:rPr lang="fr-FR" dirty="0" err="1"/>
              <a:t>political</a:t>
            </a:r>
            <a:r>
              <a:rPr lang="fr-FR" dirty="0" smtClean="0"/>
              <a:t> dimension</a:t>
            </a:r>
            <a:endParaRPr lang="en-US" dirty="0">
              <a:cs typeface="Calibri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1748852" y="847078"/>
            <a:ext cx="665975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§"/>
            </a:pPr>
            <a:endParaRPr lang="en-GB" dirty="0" smtClean="0">
              <a:sym typeface="Wingdings" panose="05000000000000000000" pitchFamily="2" charset="2"/>
            </a:endParaRPr>
          </a:p>
          <a:p>
            <a:pPr lvl="1"/>
            <a:endParaRPr lang="en-GB" dirty="0">
              <a:sym typeface="Wingdings" panose="05000000000000000000" pitchFamily="2" charset="2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 smtClean="0">
                <a:sym typeface="Wingdings" panose="05000000000000000000" pitchFamily="2" charset="2"/>
              </a:rPr>
              <a:t>Adaptation process</a:t>
            </a:r>
          </a:p>
          <a:p>
            <a:pPr lvl="1"/>
            <a:endParaRPr lang="en-GB" dirty="0" smtClean="0">
              <a:sym typeface="Wingdings" panose="05000000000000000000" pitchFamily="2" charset="2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GB" dirty="0" smtClean="0">
              <a:sym typeface="Wingdings" panose="05000000000000000000" pitchFamily="2" charset="2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GB" dirty="0" smtClean="0">
              <a:sym typeface="Wingdings" panose="05000000000000000000" pitchFamily="2" charset="2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GB" dirty="0">
              <a:sym typeface="Wingdings" panose="05000000000000000000" pitchFamily="2" charset="2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GB" dirty="0" smtClean="0">
              <a:sym typeface="Wingdings" panose="05000000000000000000" pitchFamily="2" charset="2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>
                <a:sym typeface="Wingdings" panose="05000000000000000000" pitchFamily="2" charset="2"/>
              </a:rPr>
              <a:t>Information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GB" dirty="0" smtClean="0">
              <a:sym typeface="Wingdings" panose="05000000000000000000" pitchFamily="2" charset="2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GB" dirty="0" smtClean="0">
              <a:sym typeface="Wingdings" panose="05000000000000000000" pitchFamily="2" charset="2"/>
            </a:endParaRPr>
          </a:p>
          <a:p>
            <a:pPr lvl="1"/>
            <a:endParaRPr lang="en-GB" dirty="0" smtClean="0">
              <a:sym typeface="Wingdings" panose="05000000000000000000" pitchFamily="2" charset="2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GB" dirty="0" smtClean="0">
              <a:sym typeface="Wingdings" panose="05000000000000000000" pitchFamily="2" charset="2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GB" dirty="0">
              <a:sym typeface="Wingdings" panose="05000000000000000000" pitchFamily="2" charset="2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GB" dirty="0">
              <a:sym typeface="Wingdings" panose="05000000000000000000" pitchFamily="2" charset="2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 smtClean="0">
                <a:sym typeface="Wingdings" panose="05000000000000000000" pitchFamily="2" charset="2"/>
              </a:rPr>
              <a:t>Stakeholders and governance</a:t>
            </a:r>
            <a:endParaRPr lang="en-GB" dirty="0">
              <a:sym typeface="Wingdings" panose="05000000000000000000" pitchFamily="2" charset="2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A04E5AE-66FC-3247-428D-5AC52AB8FA2D}"/>
              </a:ext>
            </a:extLst>
          </p:cNvPr>
          <p:cNvSpPr/>
          <p:nvPr/>
        </p:nvSpPr>
        <p:spPr>
          <a:xfrm>
            <a:off x="328612" y="6186486"/>
            <a:ext cx="11632406" cy="511969"/>
          </a:xfrm>
          <a:prstGeom prst="rect">
            <a:avLst/>
          </a:prstGeom>
          <a:solidFill>
            <a:srgbClr val="F5F8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Calibri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810D5BF-8E07-DCE4-EFD9-1717333F7372}"/>
              </a:ext>
            </a:extLst>
          </p:cNvPr>
          <p:cNvGrpSpPr/>
          <p:nvPr/>
        </p:nvGrpSpPr>
        <p:grpSpPr>
          <a:xfrm>
            <a:off x="9686685" y="6176963"/>
            <a:ext cx="2274333" cy="510737"/>
            <a:chOff x="3671893" y="5731871"/>
            <a:chExt cx="2970078" cy="689330"/>
          </a:xfrm>
        </p:grpSpPr>
        <p:pic>
          <p:nvPicPr>
            <p:cNvPr id="21" name="Picture 10">
              <a:extLst>
                <a:ext uri="{FF2B5EF4-FFF2-40B4-BE49-F238E27FC236}">
                  <a16:creationId xmlns:a16="http://schemas.microsoft.com/office/drawing/2014/main" id="{6F55450E-35E3-B710-9FE3-3FECDAD8E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21257" y="5734267"/>
              <a:ext cx="620714" cy="686360"/>
            </a:xfrm>
            <a:prstGeom prst="rect">
              <a:avLst/>
            </a:prstGeom>
          </p:spPr>
        </p:pic>
        <p:pic>
          <p:nvPicPr>
            <p:cNvPr id="23" name="Picture 12">
              <a:extLst>
                <a:ext uri="{FF2B5EF4-FFF2-40B4-BE49-F238E27FC236}">
                  <a16:creationId xmlns:a16="http://schemas.microsoft.com/office/drawing/2014/main" id="{9C8D6F01-7D7D-BEF6-C541-CB33FF497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71072" y="5733693"/>
              <a:ext cx="523564" cy="687508"/>
            </a:xfrm>
            <a:prstGeom prst="rect">
              <a:avLst/>
            </a:prstGeom>
          </p:spPr>
        </p:pic>
        <p:pic>
          <p:nvPicPr>
            <p:cNvPr id="27" name="Picture 24">
              <a:extLst>
                <a:ext uri="{FF2B5EF4-FFF2-40B4-BE49-F238E27FC236}">
                  <a16:creationId xmlns:a16="http://schemas.microsoft.com/office/drawing/2014/main" id="{A4477BAB-8120-0337-6F5C-2D262152D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71893" y="5731871"/>
              <a:ext cx="1753938" cy="687124"/>
            </a:xfrm>
            <a:prstGeom prst="rect">
              <a:avLst/>
            </a:prstGeom>
          </p:spPr>
        </p:pic>
      </p:grpSp>
      <p:grpSp>
        <p:nvGrpSpPr>
          <p:cNvPr id="9" name="Groupe 8"/>
          <p:cNvGrpSpPr/>
          <p:nvPr/>
        </p:nvGrpSpPr>
        <p:grpSpPr>
          <a:xfrm>
            <a:off x="-4308239" y="929013"/>
            <a:ext cx="6514011" cy="5255698"/>
            <a:chOff x="-3431178" y="852147"/>
            <a:chExt cx="6514011" cy="5255698"/>
          </a:xfrm>
        </p:grpSpPr>
        <p:sp>
          <p:nvSpPr>
            <p:cNvPr id="10" name="Bouée 9"/>
            <p:cNvSpPr/>
            <p:nvPr/>
          </p:nvSpPr>
          <p:spPr>
            <a:xfrm>
              <a:off x="-3431178" y="852147"/>
              <a:ext cx="6514011" cy="5255698"/>
            </a:xfrm>
            <a:prstGeom prst="donut">
              <a:avLst>
                <a:gd name="adj" fmla="val 7232"/>
              </a:avLst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6" name="Ellipse 15"/>
            <p:cNvSpPr/>
            <p:nvPr/>
          </p:nvSpPr>
          <p:spPr>
            <a:xfrm>
              <a:off x="924224" y="4759741"/>
              <a:ext cx="2022096" cy="1234338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200" b="1" dirty="0" smtClean="0">
                  <a:solidFill>
                    <a:schemeClr val="tx1"/>
                  </a:solidFill>
                </a:rPr>
                <a:t>Socio-</a:t>
              </a:r>
              <a:r>
                <a:rPr lang="fr-FR" sz="2200" b="1" dirty="0" err="1" smtClean="0">
                  <a:solidFill>
                    <a:schemeClr val="tx1"/>
                  </a:solidFill>
                </a:rPr>
                <a:t>political</a:t>
              </a:r>
              <a:r>
                <a:rPr lang="fr-FR" sz="2200" b="1" dirty="0" smtClean="0">
                  <a:solidFill>
                    <a:schemeClr val="tx1"/>
                  </a:solidFill>
                </a:rPr>
                <a:t> dimension</a:t>
              </a:r>
              <a:endParaRPr lang="fr-FR" sz="22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Groupe 17"/>
          <p:cNvGrpSpPr/>
          <p:nvPr/>
        </p:nvGrpSpPr>
        <p:grpSpPr>
          <a:xfrm>
            <a:off x="8248091" y="341644"/>
            <a:ext cx="3811374" cy="5486104"/>
            <a:chOff x="8301968" y="592722"/>
            <a:chExt cx="3811374" cy="5486104"/>
          </a:xfrm>
        </p:grpSpPr>
        <p:sp>
          <p:nvSpPr>
            <p:cNvPr id="19" name="Espace réservé du texte 3"/>
            <p:cNvSpPr txBox="1">
              <a:spLocks/>
            </p:cNvSpPr>
            <p:nvPr/>
          </p:nvSpPr>
          <p:spPr>
            <a:xfrm>
              <a:off x="8301968" y="592722"/>
              <a:ext cx="3811374" cy="5486104"/>
            </a:xfrm>
            <a:prstGeom prst="rect">
              <a:avLst/>
            </a:prstGeom>
            <a:ln w="28575">
              <a:solidFill>
                <a:schemeClr val="accent6"/>
              </a:solidFill>
              <a:prstDash val="dash"/>
            </a:ln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sz="1800" b="1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600"/>
                </a:spcBef>
              </a:pPr>
              <a:r>
                <a:rPr lang="fr-FR" dirty="0" smtClean="0">
                  <a:latin typeface="+mn-lt"/>
                </a:rPr>
                <a:t>Miquelon – the importance of the </a:t>
              </a:r>
              <a:r>
                <a:rPr lang="fr-FR" dirty="0" err="1" smtClean="0">
                  <a:latin typeface="+mn-lt"/>
                </a:rPr>
                <a:t>governance</a:t>
              </a:r>
              <a:r>
                <a:rPr lang="fr-FR" dirty="0" smtClean="0">
                  <a:latin typeface="+mn-lt"/>
                </a:rPr>
                <a:t> </a:t>
              </a:r>
              <a:r>
                <a:rPr lang="fr-FR" dirty="0" err="1" smtClean="0">
                  <a:latin typeface="+mn-lt"/>
                </a:rPr>
                <a:t>context</a:t>
              </a:r>
              <a:endParaRPr lang="en-GB" dirty="0" smtClean="0">
                <a:latin typeface="+mn-lt"/>
              </a:endParaRPr>
            </a:p>
            <a:p>
              <a:pPr>
                <a:spcBef>
                  <a:spcPts val="600"/>
                </a:spcBef>
              </a:pPr>
              <a:endParaRPr lang="fr-FR" sz="1600" b="0" i="1" dirty="0" smtClean="0">
                <a:latin typeface="+mn-lt"/>
              </a:endParaRPr>
            </a:p>
            <a:p>
              <a:pPr>
                <a:spcBef>
                  <a:spcPts val="600"/>
                </a:spcBef>
              </a:pPr>
              <a:endParaRPr lang="fr-FR" b="0" dirty="0">
                <a:latin typeface="+mn-lt"/>
              </a:endParaRPr>
            </a:p>
          </p:txBody>
        </p:sp>
        <p:sp>
          <p:nvSpPr>
            <p:cNvPr id="50" name="ZoneTexte 49"/>
            <p:cNvSpPr txBox="1"/>
            <p:nvPr/>
          </p:nvSpPr>
          <p:spPr>
            <a:xfrm>
              <a:off x="8417689" y="1293156"/>
              <a:ext cx="3543329" cy="4708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ym typeface="Wingdings" panose="05000000000000000000" pitchFamily="2" charset="2"/>
                </a:rPr>
                <a:t>- A complex institutional context, but </a:t>
              </a:r>
              <a:r>
                <a:rPr lang="en-GB" b="1" u="sng" dirty="0" smtClean="0">
                  <a:sym typeface="Wingdings" panose="05000000000000000000" pitchFamily="2" charset="2"/>
                </a:rPr>
                <a:t>cooperation</a:t>
              </a:r>
              <a:r>
                <a:rPr lang="en-GB" dirty="0" smtClean="0">
                  <a:sym typeface="Wingdings" panose="05000000000000000000" pitchFamily="2" charset="2"/>
                </a:rPr>
                <a:t> between stakeholders</a:t>
              </a:r>
            </a:p>
            <a:p>
              <a:r>
                <a:rPr lang="en-GB" dirty="0" smtClean="0">
                  <a:sym typeface="Wingdings" panose="05000000000000000000" pitchFamily="2" charset="2"/>
                </a:rPr>
                <a:t>- </a:t>
              </a:r>
              <a:r>
                <a:rPr lang="en-GB" b="1" u="sng" dirty="0" smtClean="0">
                  <a:sym typeface="Wingdings" panose="05000000000000000000" pitchFamily="2" charset="2"/>
                </a:rPr>
                <a:t>Leading role </a:t>
              </a:r>
              <a:r>
                <a:rPr lang="en-GB" dirty="0" smtClean="0">
                  <a:sym typeface="Wingdings" panose="05000000000000000000" pitchFamily="2" charset="2"/>
                </a:rPr>
                <a:t>of the village’s mayor</a:t>
              </a:r>
            </a:p>
            <a:p>
              <a:r>
                <a:rPr lang="en-GB" dirty="0" smtClean="0">
                  <a:sym typeface="Wingdings" panose="05000000000000000000" pitchFamily="2" charset="2"/>
                </a:rPr>
                <a:t>- </a:t>
              </a:r>
              <a:r>
                <a:rPr lang="en-GB" b="1" u="sng" dirty="0" smtClean="0">
                  <a:sym typeface="Wingdings" panose="05000000000000000000" pitchFamily="2" charset="2"/>
                </a:rPr>
                <a:t>Participation of population </a:t>
              </a:r>
              <a:r>
                <a:rPr lang="en-GB" dirty="0" smtClean="0">
                  <a:sym typeface="Wingdings" panose="05000000000000000000" pitchFamily="2" charset="2"/>
                </a:rPr>
                <a:t>through workshops, surveys, </a:t>
              </a:r>
              <a:r>
                <a:rPr lang="en-GB" dirty="0" err="1" smtClean="0">
                  <a:sym typeface="Wingdings" panose="05000000000000000000" pitchFamily="2" charset="2"/>
                </a:rPr>
                <a:t>etc</a:t>
              </a:r>
              <a:endParaRPr lang="en-GB" dirty="0" smtClean="0">
                <a:sym typeface="Wingdings" panose="05000000000000000000" pitchFamily="2" charset="2"/>
              </a:endParaRPr>
            </a:p>
            <a:p>
              <a:endParaRPr lang="en-GB" dirty="0" smtClean="0">
                <a:sym typeface="Wingdings" panose="05000000000000000000" pitchFamily="2" charset="2"/>
              </a:endParaRPr>
            </a:p>
            <a:p>
              <a:endParaRPr lang="en-GB" dirty="0">
                <a:sym typeface="Wingdings" panose="05000000000000000000" pitchFamily="2" charset="2"/>
              </a:endParaRPr>
            </a:p>
            <a:p>
              <a:endParaRPr lang="en-GB" dirty="0" smtClean="0">
                <a:sym typeface="Wingdings" panose="05000000000000000000" pitchFamily="2" charset="2"/>
              </a:endParaRPr>
            </a:p>
            <a:p>
              <a:endParaRPr lang="en-GB" dirty="0">
                <a:sym typeface="Wingdings" panose="05000000000000000000" pitchFamily="2" charset="2"/>
              </a:endParaRPr>
            </a:p>
            <a:p>
              <a:endParaRPr lang="en-GB" dirty="0" smtClean="0">
                <a:sym typeface="Wingdings" panose="05000000000000000000" pitchFamily="2" charset="2"/>
              </a:endParaRPr>
            </a:p>
            <a:p>
              <a:endParaRPr lang="en-GB" dirty="0" smtClean="0">
                <a:sym typeface="Wingdings" panose="05000000000000000000" pitchFamily="2" charset="2"/>
              </a:endParaRPr>
            </a:p>
            <a:p>
              <a:endParaRPr lang="en-GB" dirty="0">
                <a:sym typeface="Wingdings" panose="05000000000000000000" pitchFamily="2" charset="2"/>
              </a:endParaRPr>
            </a:p>
            <a:p>
              <a:pPr algn="ctr"/>
              <a:r>
                <a:rPr lang="en-GB" dirty="0" smtClean="0">
                  <a:sym typeface="Wingdings" panose="05000000000000000000" pitchFamily="2" charset="2"/>
                </a:rPr>
                <a:t> </a:t>
              </a:r>
              <a:r>
                <a:rPr lang="en-GB" sz="2200" dirty="0" smtClean="0">
                  <a:sym typeface="Wingdings" panose="05000000000000000000" pitchFamily="2" charset="2"/>
                </a:rPr>
                <a:t>A </a:t>
              </a:r>
              <a:r>
                <a:rPr lang="en-GB" sz="2200" b="1" dirty="0" smtClean="0">
                  <a:sym typeface="Wingdings" panose="05000000000000000000" pitchFamily="2" charset="2"/>
                </a:rPr>
                <a:t>positive dynamic </a:t>
              </a:r>
              <a:r>
                <a:rPr lang="en-GB" sz="2200" dirty="0" smtClean="0">
                  <a:sym typeface="Wingdings" panose="05000000000000000000" pitchFamily="2" charset="2"/>
                </a:rPr>
                <a:t>to be consolidated: the relocation is seen as a territorial project </a:t>
              </a:r>
            </a:p>
          </p:txBody>
        </p:sp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5231" y="3023963"/>
              <a:ext cx="2745452" cy="1830301"/>
            </a:xfrm>
            <a:prstGeom prst="rect">
              <a:avLst/>
            </a:prstGeom>
          </p:spPr>
        </p:pic>
        <p:sp>
          <p:nvSpPr>
            <p:cNvPr id="51" name="Rectangle 50"/>
            <p:cNvSpPr/>
            <p:nvPr/>
          </p:nvSpPr>
          <p:spPr>
            <a:xfrm rot="16200000">
              <a:off x="10918291" y="3811828"/>
              <a:ext cx="152633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i="1" dirty="0" smtClean="0"/>
                <a:t>Source: Xénia Philippenko, 2021.</a:t>
              </a:r>
              <a:endParaRPr lang="fr-FR" sz="1400" dirty="0"/>
            </a:p>
          </p:txBody>
        </p:sp>
      </p:grpSp>
      <p:sp>
        <p:nvSpPr>
          <p:cNvPr id="52" name="Espace réservé du texte 3"/>
          <p:cNvSpPr txBox="1">
            <a:spLocks/>
          </p:cNvSpPr>
          <p:nvPr/>
        </p:nvSpPr>
        <p:spPr>
          <a:xfrm>
            <a:off x="4563766" y="771480"/>
            <a:ext cx="3530394" cy="1384231"/>
          </a:xfrm>
          <a:prstGeom prst="snip1Rect">
            <a:avLst/>
          </a:prstGeom>
          <a:ln w="28575">
            <a:solidFill>
              <a:schemeClr val="accent5">
                <a:lumMod val="60000"/>
                <a:lumOff val="40000"/>
              </a:schemeClr>
            </a:solidFill>
            <a:prstDash val="dash"/>
          </a:ln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b="1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fr-FR" sz="1600" dirty="0" smtClean="0">
                <a:latin typeface="+mn-lt"/>
              </a:rPr>
              <a:t>Verbatim</a:t>
            </a:r>
          </a:p>
          <a:p>
            <a:pPr algn="just">
              <a:spcBef>
                <a:spcPts val="600"/>
              </a:spcBef>
            </a:pPr>
            <a:r>
              <a:rPr lang="en-US" sz="1600" b="0" dirty="0">
                <a:latin typeface="+mn-lt"/>
              </a:rPr>
              <a:t>“Meetings today are useless. It's consultation, not </a:t>
            </a:r>
            <a:r>
              <a:rPr lang="en-US" sz="1600" b="0" dirty="0" smtClean="0">
                <a:latin typeface="+mn-lt"/>
              </a:rPr>
              <a:t>participation. We want a stronger involvement of population”</a:t>
            </a:r>
            <a:endParaRPr lang="en-GB" sz="1600" b="0" dirty="0" smtClean="0">
              <a:latin typeface="+mn-lt"/>
            </a:endParaRPr>
          </a:p>
          <a:p>
            <a:pPr>
              <a:spcBef>
                <a:spcPts val="600"/>
              </a:spcBef>
            </a:pPr>
            <a:endParaRPr lang="fr-FR" sz="1400" b="0" i="1" dirty="0" smtClean="0">
              <a:latin typeface="+mn-lt"/>
            </a:endParaRPr>
          </a:p>
          <a:p>
            <a:pPr>
              <a:spcBef>
                <a:spcPts val="600"/>
              </a:spcBef>
            </a:pPr>
            <a:endParaRPr lang="fr-FR" sz="1400" b="0" dirty="0">
              <a:latin typeface="+mn-lt"/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5472092" y="5147119"/>
            <a:ext cx="262206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1140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A04E5AE-66FC-3247-428D-5AC52AB8FA2D}"/>
              </a:ext>
            </a:extLst>
          </p:cNvPr>
          <p:cNvSpPr/>
          <p:nvPr/>
        </p:nvSpPr>
        <p:spPr>
          <a:xfrm>
            <a:off x="328612" y="6186486"/>
            <a:ext cx="11632406" cy="511969"/>
          </a:xfrm>
          <a:prstGeom prst="rect">
            <a:avLst/>
          </a:prstGeom>
          <a:solidFill>
            <a:srgbClr val="F5F8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BEF207-5B2E-A891-7A2E-C7D76ED62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4292" y="6254689"/>
            <a:ext cx="2743200" cy="365125"/>
          </a:xfrm>
        </p:spPr>
        <p:txBody>
          <a:bodyPr/>
          <a:lstStyle/>
          <a:p>
            <a:pPr algn="l"/>
            <a:fld id="{27C6CCC6-2BE5-4E42-96A4-D1E8E81A3D8E}" type="slidenum">
              <a:rPr lang="fr-FR" dirty="0" smtClean="0"/>
              <a:pPr algn="l"/>
              <a:t>9</a:t>
            </a:fld>
            <a:endParaRPr lang="en-US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C50CB9C-384D-BAC2-2798-94CA8A5D70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431" y="160233"/>
            <a:ext cx="7076704" cy="83574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cs typeface="Calibri"/>
              </a:rPr>
              <a:t>Conclusion : acceptability as a challenge in SPM for coastal resilience</a:t>
            </a:r>
            <a:endParaRPr lang="en-US" dirty="0">
              <a:cs typeface="Calibri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810D5BF-8E07-DCE4-EFD9-1717333F7372}"/>
              </a:ext>
            </a:extLst>
          </p:cNvPr>
          <p:cNvGrpSpPr/>
          <p:nvPr/>
        </p:nvGrpSpPr>
        <p:grpSpPr>
          <a:xfrm>
            <a:off x="9686685" y="6176963"/>
            <a:ext cx="2274333" cy="510737"/>
            <a:chOff x="3671893" y="5731871"/>
            <a:chExt cx="2970078" cy="689330"/>
          </a:xfrm>
        </p:grpSpPr>
        <p:pic>
          <p:nvPicPr>
            <p:cNvPr id="21" name="Picture 10">
              <a:extLst>
                <a:ext uri="{FF2B5EF4-FFF2-40B4-BE49-F238E27FC236}">
                  <a16:creationId xmlns:a16="http://schemas.microsoft.com/office/drawing/2014/main" id="{6F55450E-35E3-B710-9FE3-3FECDAD8E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21257" y="5734267"/>
              <a:ext cx="620714" cy="686360"/>
            </a:xfrm>
            <a:prstGeom prst="rect">
              <a:avLst/>
            </a:prstGeom>
          </p:spPr>
        </p:pic>
        <p:pic>
          <p:nvPicPr>
            <p:cNvPr id="23" name="Picture 12">
              <a:extLst>
                <a:ext uri="{FF2B5EF4-FFF2-40B4-BE49-F238E27FC236}">
                  <a16:creationId xmlns:a16="http://schemas.microsoft.com/office/drawing/2014/main" id="{9C8D6F01-7D7D-BEF6-C541-CB33FF497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71072" y="5733693"/>
              <a:ext cx="523564" cy="687508"/>
            </a:xfrm>
            <a:prstGeom prst="rect">
              <a:avLst/>
            </a:prstGeom>
          </p:spPr>
        </p:pic>
        <p:pic>
          <p:nvPicPr>
            <p:cNvPr id="27" name="Picture 24">
              <a:extLst>
                <a:ext uri="{FF2B5EF4-FFF2-40B4-BE49-F238E27FC236}">
                  <a16:creationId xmlns:a16="http://schemas.microsoft.com/office/drawing/2014/main" id="{A4477BAB-8120-0337-6F5C-2D262152D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71893" y="5731871"/>
              <a:ext cx="1753938" cy="687124"/>
            </a:xfrm>
            <a:prstGeom prst="rect">
              <a:avLst/>
            </a:prstGeom>
          </p:spPr>
        </p:pic>
      </p:grpSp>
      <p:sp>
        <p:nvSpPr>
          <p:cNvPr id="9" name="ZoneTexte 8"/>
          <p:cNvSpPr txBox="1"/>
          <p:nvPr/>
        </p:nvSpPr>
        <p:spPr>
          <a:xfrm>
            <a:off x="828431" y="858667"/>
            <a:ext cx="5731585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2000" dirty="0" smtClean="0">
                <a:sym typeface="Wingdings" panose="05000000000000000000" pitchFamily="2" charset="2"/>
              </a:rPr>
              <a:t>Acceptability is </a:t>
            </a:r>
            <a:r>
              <a:rPr lang="en-GB" sz="2000" b="1" dirty="0"/>
              <a:t>constantly </a:t>
            </a:r>
            <a:r>
              <a:rPr lang="en-GB" sz="2000" b="1" dirty="0" smtClean="0"/>
              <a:t>evolving </a:t>
            </a:r>
            <a:r>
              <a:rPr lang="en-GB" sz="2000" dirty="0" smtClean="0"/>
              <a:t>depending </a:t>
            </a:r>
            <a:r>
              <a:rPr lang="en-GB" sz="2000" dirty="0"/>
              <a:t>on </a:t>
            </a:r>
            <a:r>
              <a:rPr lang="en-GB" sz="2000" dirty="0" smtClean="0"/>
              <a:t>: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GB" sz="2000" dirty="0" smtClean="0"/>
              <a:t>Individual context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GB" sz="2000" dirty="0"/>
              <a:t>Space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GB" sz="2000" dirty="0" smtClean="0"/>
              <a:t>Time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GB" sz="2000" dirty="0" smtClean="0"/>
              <a:t>Governance context</a:t>
            </a:r>
          </a:p>
          <a:p>
            <a:endParaRPr lang="en-GB" sz="2000" dirty="0" smtClean="0">
              <a:sym typeface="Wingdings" panose="05000000000000000000" pitchFamily="2" charset="2"/>
            </a:endParaRPr>
          </a:p>
          <a:p>
            <a:r>
              <a:rPr lang="en-GB" sz="2000" dirty="0" smtClean="0">
                <a:sym typeface="Wingdings" panose="05000000000000000000" pitchFamily="2" charset="2"/>
              </a:rPr>
              <a:t> Difficulty for managers of Saint-Pierre-and-Miquelon to integrate these elements in their strategies</a:t>
            </a:r>
            <a:endParaRPr lang="en-GB" sz="2000" dirty="0"/>
          </a:p>
          <a:p>
            <a:endParaRPr lang="en-GB" sz="2000" dirty="0" smtClean="0"/>
          </a:p>
          <a:p>
            <a:endParaRPr lang="en-GB" sz="2000" dirty="0" smtClean="0"/>
          </a:p>
          <a:p>
            <a:pPr marL="342900" indent="-342900">
              <a:buFont typeface="+mj-lt"/>
              <a:buAutoNum type="arabicPeriod" startAt="2"/>
            </a:pPr>
            <a:r>
              <a:rPr lang="en-GB" sz="2000" dirty="0" smtClean="0"/>
              <a:t>It may </a:t>
            </a:r>
            <a:r>
              <a:rPr lang="en-GB" sz="2000" dirty="0"/>
              <a:t>either </a:t>
            </a:r>
            <a:r>
              <a:rPr lang="en-GB" sz="2000" dirty="0" smtClean="0"/>
              <a:t>represents a </a:t>
            </a:r>
            <a:r>
              <a:rPr lang="en-GB" sz="2000" b="1" dirty="0" smtClean="0"/>
              <a:t>barrier</a:t>
            </a:r>
            <a:r>
              <a:rPr lang="en-GB" sz="2000" dirty="0" smtClean="0"/>
              <a:t> </a:t>
            </a:r>
            <a:r>
              <a:rPr lang="en-GB" sz="2000" dirty="0"/>
              <a:t>to adaptation </a:t>
            </a:r>
            <a:r>
              <a:rPr lang="en-GB" sz="2000" dirty="0" smtClean="0"/>
              <a:t>(</a:t>
            </a:r>
            <a:r>
              <a:rPr lang="en-GB" sz="2000" dirty="0" err="1" smtClean="0"/>
              <a:t>rockfills</a:t>
            </a:r>
            <a:r>
              <a:rPr lang="en-GB" sz="2000" dirty="0"/>
              <a:t> </a:t>
            </a:r>
            <a:r>
              <a:rPr lang="en-GB" sz="2000" dirty="0" smtClean="0"/>
              <a:t>– isthmus of Miquelon-Langlade) or </a:t>
            </a:r>
            <a:r>
              <a:rPr lang="en-GB" sz="2000" dirty="0"/>
              <a:t>offers </a:t>
            </a:r>
            <a:r>
              <a:rPr lang="en-GB" sz="2000" b="1" dirty="0"/>
              <a:t>opportunities</a:t>
            </a:r>
            <a:r>
              <a:rPr lang="en-GB" sz="2000" dirty="0"/>
              <a:t> to strengthen the resilience of local </a:t>
            </a:r>
            <a:r>
              <a:rPr lang="en-GB" sz="2000" dirty="0" smtClean="0"/>
              <a:t>societies (relocation - village of Miquelon)</a:t>
            </a:r>
            <a:endParaRPr lang="fr-FR" sz="2000" dirty="0"/>
          </a:p>
          <a:p>
            <a:endParaRPr lang="en-GB" dirty="0" smtClean="0">
              <a:sym typeface="Wingdings" panose="05000000000000000000" pitchFamily="2" charset="2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97" r="36426" b="10183"/>
          <a:stretch/>
        </p:blipFill>
        <p:spPr>
          <a:xfrm>
            <a:off x="9701220" y="0"/>
            <a:ext cx="2497393" cy="6159640"/>
          </a:xfrm>
          <a:prstGeom prst="rect">
            <a:avLst/>
          </a:prstGeom>
        </p:spPr>
      </p:pic>
      <p:sp>
        <p:nvSpPr>
          <p:cNvPr id="11" name="Espace réservé du texte 3"/>
          <p:cNvSpPr txBox="1">
            <a:spLocks/>
          </p:cNvSpPr>
          <p:nvPr/>
        </p:nvSpPr>
        <p:spPr>
          <a:xfrm>
            <a:off x="6594659" y="1022821"/>
            <a:ext cx="2939845" cy="4666241"/>
          </a:xfrm>
          <a:prstGeom prst="rect">
            <a:avLst/>
          </a:prstGeom>
          <a:ln w="28575">
            <a:solidFill>
              <a:schemeClr val="accent6"/>
            </a:solidFill>
            <a:prstDash val="dash"/>
          </a:ln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b="1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fr-FR" dirty="0" smtClean="0">
                <a:latin typeface="+mn-lt"/>
              </a:rPr>
              <a:t>Miquelon – </a:t>
            </a:r>
            <a:r>
              <a:rPr lang="fr-FR" dirty="0" err="1" smtClean="0">
                <a:latin typeface="+mn-lt"/>
              </a:rPr>
              <a:t>towards</a:t>
            </a:r>
            <a:r>
              <a:rPr lang="fr-FR" dirty="0" smtClean="0">
                <a:latin typeface="+mn-lt"/>
              </a:rPr>
              <a:t> </a:t>
            </a:r>
            <a:r>
              <a:rPr lang="fr-FR" dirty="0" err="1" smtClean="0">
                <a:latin typeface="+mn-lt"/>
              </a:rPr>
              <a:t>managed</a:t>
            </a:r>
            <a:r>
              <a:rPr lang="fr-FR" dirty="0" smtClean="0">
                <a:latin typeface="+mn-lt"/>
              </a:rPr>
              <a:t> </a:t>
            </a:r>
            <a:r>
              <a:rPr lang="fr-FR" dirty="0" err="1" smtClean="0">
                <a:latin typeface="+mn-lt"/>
              </a:rPr>
              <a:t>retreat</a:t>
            </a:r>
            <a:endParaRPr lang="en-GB" dirty="0" smtClean="0">
              <a:latin typeface="+mn-lt"/>
            </a:endParaRPr>
          </a:p>
          <a:p>
            <a:pPr>
              <a:spcBef>
                <a:spcPts val="600"/>
              </a:spcBef>
            </a:pPr>
            <a:endParaRPr lang="fr-FR" sz="1600" b="0" i="1" dirty="0" smtClean="0">
              <a:latin typeface="+mn-lt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b="0" dirty="0" smtClean="0">
                <a:latin typeface="+mn-lt"/>
                <a:sym typeface="Wingdings" panose="05000000000000000000" pitchFamily="2" charset="2"/>
              </a:rPr>
              <a:t>Philippenko </a:t>
            </a:r>
            <a:r>
              <a:rPr lang="en-GB" sz="1600" b="0" dirty="0">
                <a:latin typeface="+mn-lt"/>
                <a:sym typeface="Wingdings" panose="05000000000000000000" pitchFamily="2" charset="2"/>
              </a:rPr>
              <a:t>and al., </a:t>
            </a:r>
            <a:r>
              <a:rPr lang="en-GB" sz="1600" b="0" dirty="0" smtClean="0">
                <a:latin typeface="+mn-lt"/>
                <a:sym typeface="Wingdings" panose="05000000000000000000" pitchFamily="2" charset="2"/>
              </a:rPr>
              <a:t>2021. </a:t>
            </a:r>
            <a:r>
              <a:rPr lang="en-US" sz="1600" b="0" dirty="0">
                <a:latin typeface="+mn-lt"/>
              </a:rPr>
              <a:t>Perceptions of climate change and adaptation: A subarctic archipelago perspective (Saint-Pierre-and-Miquelon, North America</a:t>
            </a:r>
            <a:r>
              <a:rPr lang="en-US" sz="1600" b="0" dirty="0" smtClean="0">
                <a:latin typeface="+mn-lt"/>
              </a:rPr>
              <a:t>), </a:t>
            </a:r>
            <a:r>
              <a:rPr lang="en-US" sz="1600" b="0" i="1" dirty="0" smtClean="0">
                <a:latin typeface="+mn-lt"/>
              </a:rPr>
              <a:t>Ocean and Coastal Management</a:t>
            </a:r>
            <a:r>
              <a:rPr lang="en-US" sz="1600" b="0" dirty="0" smtClean="0">
                <a:latin typeface="+mn-lt"/>
              </a:rPr>
              <a:t>, 215-</a:t>
            </a:r>
            <a:r>
              <a:rPr lang="fr-FR" sz="1600" b="0" dirty="0" smtClean="0">
                <a:latin typeface="+mn-lt"/>
              </a:rPr>
              <a:t>105924</a:t>
            </a:r>
            <a:r>
              <a:rPr lang="en-US" sz="1600" b="0" dirty="0">
                <a:latin typeface="+mn-lt"/>
              </a:rPr>
              <a:t> </a:t>
            </a:r>
            <a:r>
              <a:rPr lang="en-US" sz="1600" b="0" dirty="0" smtClean="0">
                <a:latin typeface="+mn-lt"/>
              </a:rPr>
              <a:t>- </a:t>
            </a:r>
            <a:r>
              <a:rPr lang="fr-FR" sz="1600" b="0" dirty="0" smtClean="0">
                <a:latin typeface="+mn-lt"/>
              </a:rPr>
              <a:t>10.1016/j.ocecoaman.2021.105924</a:t>
            </a:r>
            <a:endParaRPr lang="fr-FR" sz="1600" b="0" dirty="0">
              <a:latin typeface="+mn-lt"/>
              <a:hlinkClick r:id="rId6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600" b="0" dirty="0" smtClean="0">
                <a:latin typeface="+mn-lt"/>
                <a:hlinkClick r:id="rId6"/>
              </a:rPr>
              <a:t>https</a:t>
            </a:r>
            <a:r>
              <a:rPr lang="fr-FR" sz="1600" b="0" dirty="0">
                <a:latin typeface="+mn-lt"/>
                <a:hlinkClick r:id="rId6"/>
              </a:rPr>
              <a:t>://</a:t>
            </a:r>
            <a:r>
              <a:rPr lang="fr-FR" sz="1600" b="0" dirty="0" smtClean="0">
                <a:latin typeface="+mn-lt"/>
                <a:hlinkClick r:id="rId6"/>
              </a:rPr>
              <a:t>theconversation.com/que-faire-face-a-la-montee-du-niveau-de-la-mer-lexemple-de-miquelon-village-en-cours-de-deplacement-177786</a:t>
            </a:r>
            <a:endParaRPr lang="fr-FR" sz="1600" b="0" dirty="0" smtClean="0">
              <a:latin typeface="+mn-lt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fr-FR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6566049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DF572B1E9B2F74DB59832647A970AEE" ma:contentTypeVersion="14" ma:contentTypeDescription="Crée un document." ma:contentTypeScope="" ma:versionID="c010cbedee6939e3ade76d0e5bbe820c">
  <xsd:schema xmlns:xsd="http://www.w3.org/2001/XMLSchema" xmlns:xs="http://www.w3.org/2001/XMLSchema" xmlns:p="http://schemas.microsoft.com/office/2006/metadata/properties" xmlns:ns3="b56c77d8-b30d-4e3c-ba6c-4d2d1f20f519" xmlns:ns4="e1647101-47c7-47f3-bb4a-acb6df1c848f" targetNamespace="http://schemas.microsoft.com/office/2006/metadata/properties" ma:root="true" ma:fieldsID="9c3228de99cdb3e9a33f510d833d118c" ns3:_="" ns4:_="">
    <xsd:import namespace="b56c77d8-b30d-4e3c-ba6c-4d2d1f20f519"/>
    <xsd:import namespace="e1647101-47c7-47f3-bb4a-acb6df1c848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Locatio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6c77d8-b30d-4e3c-ba6c-4d2d1f20f5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647101-47c7-47f3-bb4a-acb6df1c848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2F0977B-A484-42CA-8FD2-794DEEE9B065}">
  <ds:schemaRefs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elements/1.1/"/>
    <ds:schemaRef ds:uri="e1647101-47c7-47f3-bb4a-acb6df1c848f"/>
    <ds:schemaRef ds:uri="b56c77d8-b30d-4e3c-ba6c-4d2d1f20f519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D91D3E3-B6FE-4571-B5D9-D37FFB3A151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56c77d8-b30d-4e3c-ba6c-4d2d1f20f519"/>
    <ds:schemaRef ds:uri="e1647101-47c7-47f3-bb4a-acb6df1c848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9F03E03-41AB-4F39-BB95-EE9942CA68F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2846</TotalTime>
  <Words>1043</Words>
  <Application>Microsoft Office PowerPoint</Application>
  <PresentationFormat>Grand écran</PresentationFormat>
  <Paragraphs>226</Paragraphs>
  <Slides>10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Univ</dc:creator>
  <cp:lastModifiedBy>Philippenko-Crnokrak Xénia</cp:lastModifiedBy>
  <cp:revision>427</cp:revision>
  <cp:lastPrinted>2022-07-12T09:16:26Z</cp:lastPrinted>
  <dcterms:created xsi:type="dcterms:W3CDTF">2022-05-09T14:01:47Z</dcterms:created>
  <dcterms:modified xsi:type="dcterms:W3CDTF">2022-07-18T07:46:48Z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0x0101009DF572B1E9B2F74DB59832647A970AEE</vt:lpwstr>
  </property>
</Properties>
</file>