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7" r:id="rId30"/>
    <p:sldId id="288" r:id="rId31"/>
    <p:sldId id="290" r:id="rId32"/>
    <p:sldId id="289" r:id="rId33"/>
    <p:sldId id="291" r:id="rId34"/>
    <p:sldId id="284" r:id="rId35"/>
    <p:sldId id="285" r:id="rId36"/>
    <p:sldId id="286" r:id="rId3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Raleway" pitchFamily="2" charset="0"/>
      <p:regular r:id="rId43"/>
      <p:bold r:id="rId44"/>
      <p:italic r:id="rId45"/>
      <p:boldItalic r:id="rId46"/>
    </p:embeddedFont>
    <p:embeddedFont>
      <p:font typeface="Raleway Thin" pitchFamily="2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1" roundtripDataSignature="AMtx7mgYS+CP2xu7B2TIxP8Hmxo4Xky/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customschemas.google.com/relationships/presentationmetadata" Target="meta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MO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MO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MO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MO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MO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MO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MO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MO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NS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1" name="Google Shape;401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NS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9" name="Google Shape;409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NS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fr"/>
              <a:t>MO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>
                <a:solidFill>
                  <a:schemeClr val="dk1"/>
                </a:solidFill>
              </a:rPr>
              <a:t>MO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NS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4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5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A6E53A-3DAF-4B68-9FCC-E24981DBA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1F8633-6E25-4B08-AFCD-90AFB00A8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A07EDC-D1B5-4D15-A1D9-BE0F58164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A724-1A59-408D-895F-7AEEEC447255}" type="datetimeFigureOut">
              <a:rPr lang="fr-FR" smtClean="0"/>
              <a:t>30/06/2022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CEDAB7-F787-42F5-8AFD-345388C50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0A9F27-EBFC-4EC6-AB2E-84ED01D24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6115-CBF0-4515-A6F9-0F4783AAFB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8192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4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" name="Google Shape;16;p4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" name="Google Shape;17;p4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" name="Google Shape;25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4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4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cdsp.sciences-po.fr/media/content/ckeditor/2021/05/12/aap-elipss-v33.pdf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dime-shs.sciencespo.fr/productions/publications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hyperlink" Target="mailto:marion.elie@sciencespo.f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fr" b="1" dirty="0">
                <a:latin typeface="Raleway"/>
                <a:ea typeface="Raleway"/>
                <a:cs typeface="Raleway"/>
                <a:sym typeface="Raleway"/>
              </a:rPr>
              <a:t>Le panel probabiliste ELIPSS</a:t>
            </a:r>
            <a:endParaRPr b="1" dirty="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4000" y="133350"/>
            <a:ext cx="16383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339" y="85894"/>
            <a:ext cx="3607702" cy="62173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"/>
          <p:cNvSpPr txBox="1">
            <a:spLocks noGrp="1"/>
          </p:cNvSpPr>
          <p:nvPr>
            <p:ph type="subTitle" idx="1"/>
          </p:nvPr>
        </p:nvSpPr>
        <p:spPr>
          <a:xfrm>
            <a:off x="311700" y="3939025"/>
            <a:ext cx="85206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sz="15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Semaine DATA-SHS - PUD Paris</a:t>
            </a:r>
            <a:endParaRPr sz="15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sz="15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6 décembre 2021</a:t>
            </a:r>
            <a:endParaRPr sz="15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sz="15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Marion Elie &amp; Mathieu OLIVIER</a:t>
            </a:r>
            <a:endParaRPr sz="15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fr">
                <a:solidFill>
                  <a:srgbClr val="659600"/>
                </a:solidFill>
                <a:latin typeface="Raleway Thin"/>
                <a:ea typeface="Raleway Thin"/>
                <a:cs typeface="Raleway Thin"/>
                <a:sym typeface="Raleway Thin"/>
              </a:rPr>
              <a:t>Recrutement et échantillon</a:t>
            </a:r>
            <a:endParaRPr>
              <a:solidFill>
                <a:srgbClr val="6596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34" name="Google Shape;134;p2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42045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fr">
                <a:solidFill>
                  <a:srgbClr val="659600"/>
                </a:solidFill>
                <a:latin typeface="Raleway Thin"/>
                <a:ea typeface="Raleway Thin"/>
                <a:cs typeface="Raleway Thin"/>
                <a:sym typeface="Raleway Thin"/>
              </a:rPr>
              <a:t>Recrutement et échantillon</a:t>
            </a:r>
            <a:endParaRPr>
              <a:solidFill>
                <a:srgbClr val="6596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41" name="Google Shape;141;p2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fr">
                <a:latin typeface="Raleway"/>
                <a:ea typeface="Raleway"/>
                <a:cs typeface="Raleway"/>
                <a:sym typeface="Raleway"/>
              </a:rPr>
              <a:t>Principes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2" name="Google Shape;142;p24"/>
          <p:cNvSpPr txBox="1">
            <a:spLocks noGrp="1"/>
          </p:cNvSpPr>
          <p:nvPr>
            <p:ph type="body" idx="2"/>
          </p:nvPr>
        </p:nvSpPr>
        <p:spPr>
          <a:xfrm>
            <a:off x="4816154" y="257912"/>
            <a:ext cx="4204500" cy="246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" sz="1400" b="1">
                <a:solidFill>
                  <a:srgbClr val="659600"/>
                </a:solidFill>
                <a:latin typeface="Raleway"/>
                <a:ea typeface="Raleway"/>
                <a:cs typeface="Raleway"/>
                <a:sym typeface="Raleway"/>
              </a:rPr>
              <a:t>Les recrutements </a:t>
            </a:r>
            <a:endParaRPr sz="1400" b="1">
              <a:solidFill>
                <a:srgbClr val="6596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-"/>
            </a:pPr>
            <a:r>
              <a:rPr lang="fr" sz="14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Tirage d’un échantillon de ménages exploité en modes mixtes (2012) ou en face-à-face (2016)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-"/>
            </a:pPr>
            <a:r>
              <a:rPr lang="fr" sz="14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 Tirage d’un échantillon d’individus (2020), exploité en modes mixtes, avec une expérimentation avec La Poste</a:t>
            </a:r>
            <a:endParaRPr sz="14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43" name="Google Shape;143;p24"/>
          <p:cNvGrpSpPr/>
          <p:nvPr/>
        </p:nvGrpSpPr>
        <p:grpSpPr>
          <a:xfrm>
            <a:off x="5045552" y="2535301"/>
            <a:ext cx="3745704" cy="2383384"/>
            <a:chOff x="0" y="0"/>
            <a:chExt cx="6095879" cy="4063880"/>
          </a:xfrm>
        </p:grpSpPr>
        <p:sp>
          <p:nvSpPr>
            <p:cNvPr id="144" name="Google Shape;144;p24"/>
            <p:cNvSpPr/>
            <p:nvPr/>
          </p:nvSpPr>
          <p:spPr>
            <a:xfrm>
              <a:off x="0" y="0"/>
              <a:ext cx="4693800" cy="731400"/>
            </a:xfrm>
            <a:prstGeom prst="roundRect">
              <a:avLst>
                <a:gd name="adj" fmla="val 10000"/>
              </a:avLst>
            </a:prstGeom>
            <a:solidFill>
              <a:srgbClr val="38761D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4"/>
            <p:cNvSpPr txBox="1"/>
            <p:nvPr/>
          </p:nvSpPr>
          <p:spPr>
            <a:xfrm>
              <a:off x="21425" y="21425"/>
              <a:ext cx="3819000" cy="68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" sz="12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Un échantillon d’individus est tiré au sort (INSEE)</a:t>
              </a:r>
              <a:endPara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4"/>
            <p:cNvSpPr/>
            <p:nvPr/>
          </p:nvSpPr>
          <p:spPr>
            <a:xfrm>
              <a:off x="350520" y="833120"/>
              <a:ext cx="4693800" cy="731400"/>
            </a:xfrm>
            <a:prstGeom prst="roundRect">
              <a:avLst>
                <a:gd name="adj" fmla="val 10000"/>
              </a:avLst>
            </a:prstGeom>
            <a:solidFill>
              <a:srgbClr val="6AA84F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4"/>
            <p:cNvSpPr txBox="1"/>
            <p:nvPr/>
          </p:nvSpPr>
          <p:spPr>
            <a:xfrm>
              <a:off x="371945" y="854545"/>
              <a:ext cx="3825000" cy="68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" sz="12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Remise par La Poste d’un courrier informatif</a:t>
              </a:r>
              <a:endPara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4"/>
            <p:cNvSpPr/>
            <p:nvPr/>
          </p:nvSpPr>
          <p:spPr>
            <a:xfrm>
              <a:off x="701039" y="1666240"/>
              <a:ext cx="4693800" cy="731400"/>
            </a:xfrm>
            <a:prstGeom prst="roundRect">
              <a:avLst>
                <a:gd name="adj" fmla="val 10000"/>
              </a:avLst>
            </a:prstGeom>
            <a:solidFill>
              <a:srgbClr val="93C47D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4"/>
            <p:cNvSpPr txBox="1"/>
            <p:nvPr/>
          </p:nvSpPr>
          <p:spPr>
            <a:xfrm>
              <a:off x="722463" y="1687666"/>
              <a:ext cx="4672376" cy="688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" sz="12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Passage du facteur au domicile pour valider l’accord de participation</a:t>
              </a:r>
              <a:endPara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4"/>
            <p:cNvSpPr/>
            <p:nvPr/>
          </p:nvSpPr>
          <p:spPr>
            <a:xfrm>
              <a:off x="1051559" y="2499360"/>
              <a:ext cx="4693800" cy="731400"/>
            </a:xfrm>
            <a:prstGeom prst="roundRect">
              <a:avLst>
                <a:gd name="adj" fmla="val 10000"/>
              </a:avLst>
            </a:prstGeom>
            <a:solidFill>
              <a:srgbClr val="B6D7A8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4"/>
            <p:cNvSpPr txBox="1"/>
            <p:nvPr/>
          </p:nvSpPr>
          <p:spPr>
            <a:xfrm>
              <a:off x="1072982" y="2520785"/>
              <a:ext cx="4672376" cy="688799"/>
            </a:xfrm>
            <a:prstGeom prst="rect">
              <a:avLst/>
            </a:prstGeom>
            <a:solidFill>
              <a:srgbClr val="B6D7A8"/>
            </a:solidFill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" sz="11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Ré-exploitation par un enquêteur de l’institut d’études </a:t>
              </a:r>
              <a:endPara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4"/>
            <p:cNvSpPr/>
            <p:nvPr/>
          </p:nvSpPr>
          <p:spPr>
            <a:xfrm>
              <a:off x="1402079" y="3332480"/>
              <a:ext cx="4693800" cy="731400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25400" cap="flat" cmpd="sng">
              <a:solidFill>
                <a:srgbClr val="38761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4"/>
            <p:cNvSpPr txBox="1"/>
            <p:nvPr/>
          </p:nvSpPr>
          <p:spPr>
            <a:xfrm>
              <a:off x="1423503" y="3353905"/>
              <a:ext cx="4534042" cy="688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" sz="1200" b="1" i="0" u="none" strike="noStrike" cap="none">
                  <a:solidFill>
                    <a:srgbClr val="38761D"/>
                  </a:solidFill>
                  <a:latin typeface="Arial"/>
                  <a:ea typeface="Arial"/>
                  <a:cs typeface="Arial"/>
                  <a:sym typeface="Arial"/>
                </a:rPr>
                <a:t>Recrutement dans le Panel ELIPSS</a:t>
              </a:r>
              <a:endParaRPr sz="1200" b="1" i="0" u="none" strike="noStrike" cap="non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4"/>
            <p:cNvSpPr/>
            <p:nvPr/>
          </p:nvSpPr>
          <p:spPr>
            <a:xfrm>
              <a:off x="4218432" y="534416"/>
              <a:ext cx="475500" cy="47550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chemeClr val="dk1"/>
            </a:solidFill>
            <a:ln w="25400" cap="flat" cmpd="sng">
              <a:solidFill>
                <a:schemeClr val="dk1">
                  <a:alpha val="89411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4"/>
            <p:cNvSpPr txBox="1"/>
            <p:nvPr/>
          </p:nvSpPr>
          <p:spPr>
            <a:xfrm>
              <a:off x="4325417" y="534416"/>
              <a:ext cx="261600" cy="357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7925" tIns="27925" rIns="27925" bIns="27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4"/>
            <p:cNvSpPr txBox="1"/>
            <p:nvPr/>
          </p:nvSpPr>
          <p:spPr>
            <a:xfrm>
              <a:off x="4675937" y="1367536"/>
              <a:ext cx="261600" cy="35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925" tIns="27925" rIns="27925" bIns="27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4"/>
            <p:cNvSpPr txBox="1"/>
            <p:nvPr/>
          </p:nvSpPr>
          <p:spPr>
            <a:xfrm>
              <a:off x="5026457" y="2188464"/>
              <a:ext cx="261600" cy="35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925" tIns="27925" rIns="27925" bIns="27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4"/>
            <p:cNvSpPr txBox="1"/>
            <p:nvPr/>
          </p:nvSpPr>
          <p:spPr>
            <a:xfrm>
              <a:off x="5376977" y="3029712"/>
              <a:ext cx="261600" cy="35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925" tIns="27925" rIns="27925" bIns="27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fr">
                <a:solidFill>
                  <a:srgbClr val="659600"/>
                </a:solidFill>
                <a:latin typeface="Raleway Thin"/>
                <a:ea typeface="Raleway Thin"/>
                <a:cs typeface="Raleway Thin"/>
                <a:sym typeface="Raleway Thin"/>
              </a:rPr>
              <a:t>Les recrutements</a:t>
            </a:r>
            <a:endParaRPr>
              <a:solidFill>
                <a:srgbClr val="6596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64" name="Google Shape;164;p2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fr">
                <a:latin typeface="Raleway"/>
                <a:ea typeface="Raleway"/>
                <a:cs typeface="Raleway"/>
                <a:sym typeface="Raleway"/>
              </a:rPr>
              <a:t>Modalités et résultats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65" name="Google Shape;16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3128" y="356792"/>
            <a:ext cx="4590872" cy="1575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fr">
                <a:solidFill>
                  <a:srgbClr val="659600"/>
                </a:solidFill>
                <a:latin typeface="Raleway Thin"/>
                <a:ea typeface="Raleway Thin"/>
                <a:cs typeface="Raleway Thin"/>
                <a:sym typeface="Raleway Thin"/>
              </a:rPr>
              <a:t>Les recrutements</a:t>
            </a:r>
            <a:endParaRPr>
              <a:solidFill>
                <a:srgbClr val="6596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71" name="Google Shape;171;p2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fr">
                <a:latin typeface="Raleway"/>
                <a:ea typeface="Raleway"/>
                <a:cs typeface="Raleway"/>
                <a:sym typeface="Raleway"/>
              </a:rPr>
              <a:t>Modalités et résultats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72" name="Google Shape;17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3128" y="356792"/>
            <a:ext cx="4590872" cy="1575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12078" y="2592154"/>
            <a:ext cx="4531922" cy="996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fr">
                <a:solidFill>
                  <a:srgbClr val="659600"/>
                </a:solidFill>
                <a:latin typeface="Raleway Thin"/>
                <a:ea typeface="Raleway Thin"/>
                <a:cs typeface="Raleway Thin"/>
                <a:sym typeface="Raleway Thin"/>
              </a:rPr>
              <a:t>Les recrutements</a:t>
            </a:r>
            <a:endParaRPr>
              <a:solidFill>
                <a:srgbClr val="6596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79" name="Google Shape;179;p2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fr">
                <a:latin typeface="Raleway"/>
                <a:ea typeface="Raleway"/>
                <a:cs typeface="Raleway"/>
                <a:sym typeface="Raleway"/>
              </a:rPr>
              <a:t>Modalités et résultats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80" name="Google Shape;18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3128" y="356792"/>
            <a:ext cx="4590872" cy="1575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12078" y="2592154"/>
            <a:ext cx="4531922" cy="996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83109" y="4248268"/>
            <a:ext cx="4530909" cy="609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fr">
                <a:solidFill>
                  <a:srgbClr val="659600"/>
                </a:solidFill>
                <a:latin typeface="Raleway Thin"/>
                <a:ea typeface="Raleway Thin"/>
                <a:cs typeface="Raleway Thin"/>
                <a:sym typeface="Raleway Thin"/>
              </a:rPr>
              <a:t>Les recrutements</a:t>
            </a:r>
            <a:endParaRPr>
              <a:solidFill>
                <a:srgbClr val="6596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88" name="Google Shape;188;p2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fr">
                <a:latin typeface="Raleway"/>
                <a:ea typeface="Raleway"/>
                <a:cs typeface="Raleway"/>
                <a:sym typeface="Raleway"/>
              </a:rPr>
              <a:t>Impact sur les taux de réponse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89" name="Google Shape;18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3088" y="372068"/>
            <a:ext cx="4610911" cy="3666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fr">
                <a:solidFill>
                  <a:srgbClr val="659600"/>
                </a:solidFill>
                <a:latin typeface="Raleway Thin"/>
                <a:ea typeface="Raleway Thin"/>
                <a:cs typeface="Raleway Thin"/>
                <a:sym typeface="Raleway Thin"/>
              </a:rPr>
              <a:t>Les recrutements</a:t>
            </a:r>
            <a:endParaRPr>
              <a:solidFill>
                <a:srgbClr val="6596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95" name="Google Shape;195;p2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fr">
                <a:latin typeface="Raleway"/>
                <a:ea typeface="Raleway"/>
                <a:cs typeface="Raleway"/>
                <a:sym typeface="Raleway"/>
              </a:rPr>
              <a:t>Qualité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96" name="Google Shape;19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62272" y="710900"/>
            <a:ext cx="4300791" cy="3666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fr">
                <a:solidFill>
                  <a:srgbClr val="659600"/>
                </a:solidFill>
                <a:latin typeface="Raleway Thin"/>
                <a:ea typeface="Raleway Thin"/>
                <a:cs typeface="Raleway Thin"/>
                <a:sym typeface="Raleway Thin"/>
              </a:rPr>
              <a:t>Les recrutements</a:t>
            </a:r>
            <a:endParaRPr>
              <a:solidFill>
                <a:srgbClr val="6596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02" name="Google Shape;202;p3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fr">
                <a:latin typeface="Raleway"/>
                <a:ea typeface="Raleway"/>
                <a:cs typeface="Raleway"/>
                <a:sym typeface="Raleway"/>
              </a:rPr>
              <a:t>Qualité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03" name="Google Shape;20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7834" y="823543"/>
            <a:ext cx="3324689" cy="819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9729" y="2334623"/>
            <a:ext cx="3362794" cy="2172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"/>
          <p:cNvSpPr/>
          <p:nvPr/>
        </p:nvSpPr>
        <p:spPr>
          <a:xfrm>
            <a:off x="667375" y="1676550"/>
            <a:ext cx="1950900" cy="89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000000"/>
                </a:solidFill>
                <a:latin typeface="Raleway Thin"/>
                <a:ea typeface="Raleway Thin"/>
                <a:cs typeface="Raleway Thin"/>
                <a:sym typeface="Raleway Thin"/>
              </a:rPr>
              <a:t>Dépôt de projet d’enquête</a:t>
            </a:r>
            <a:endParaRPr sz="1700" b="0" i="0" u="none" strike="noStrike" cap="none">
              <a:solidFill>
                <a:srgbClr val="0000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10" name="Google Shape;210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>
                <a:solidFill>
                  <a:srgbClr val="659600"/>
                </a:solidFill>
                <a:latin typeface="Raleway Thin"/>
                <a:ea typeface="Raleway Thin"/>
                <a:cs typeface="Raleway Thin"/>
                <a:sym typeface="Raleway Thin"/>
              </a:rPr>
              <a:t>Cycle de vie d’une enquête ELIPSS </a:t>
            </a:r>
            <a:endParaRPr>
              <a:solidFill>
                <a:srgbClr val="6596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11" name="Google Shape;211;p12"/>
          <p:cNvSpPr/>
          <p:nvPr/>
        </p:nvSpPr>
        <p:spPr>
          <a:xfrm>
            <a:off x="667375" y="1430650"/>
            <a:ext cx="400050" cy="342900"/>
          </a:xfrm>
          <a:prstGeom prst="flowChartOffpageConnector">
            <a:avLst/>
          </a:prstGeom>
          <a:solidFill>
            <a:srgbClr val="659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/>
          <p:nvPr/>
        </p:nvSpPr>
        <p:spPr>
          <a:xfrm>
            <a:off x="667375" y="1676550"/>
            <a:ext cx="1950900" cy="895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Dépôt de  projet d’enquête</a:t>
            </a:r>
            <a:endParaRPr sz="1700" b="0" i="0" u="none" strike="noStrike" cap="none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17" name="Google Shape;217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>
                <a:solidFill>
                  <a:srgbClr val="659600"/>
                </a:solidFill>
                <a:latin typeface="Raleway Thin"/>
                <a:ea typeface="Raleway Thin"/>
                <a:cs typeface="Raleway Thin"/>
                <a:sym typeface="Raleway Thin"/>
              </a:rPr>
              <a:t>Cycle de vie d’une enquête ELIPSS </a:t>
            </a:r>
            <a:endParaRPr>
              <a:solidFill>
                <a:srgbClr val="6596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18" name="Google Shape;218;p13"/>
          <p:cNvSpPr/>
          <p:nvPr/>
        </p:nvSpPr>
        <p:spPr>
          <a:xfrm>
            <a:off x="667375" y="1430650"/>
            <a:ext cx="400050" cy="342900"/>
          </a:xfrm>
          <a:prstGeom prst="flowChartOffpageConnector">
            <a:avLst/>
          </a:prstGeom>
          <a:solidFill>
            <a:srgbClr val="659600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3"/>
          <p:cNvSpPr/>
          <p:nvPr/>
        </p:nvSpPr>
        <p:spPr>
          <a:xfrm>
            <a:off x="2788425" y="1676550"/>
            <a:ext cx="2540700" cy="89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000000"/>
                </a:solidFill>
                <a:latin typeface="Raleway Thin"/>
                <a:ea typeface="Raleway Thin"/>
                <a:cs typeface="Raleway Thin"/>
                <a:sym typeface="Raleway Thin"/>
              </a:rPr>
              <a:t>Analyse du projet</a:t>
            </a:r>
            <a:endParaRPr sz="1700" b="0" i="0" u="none" strike="noStrike" cap="none">
              <a:solidFill>
                <a:srgbClr val="000000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000000"/>
                </a:solidFill>
                <a:latin typeface="Raleway Thin"/>
                <a:ea typeface="Raleway Thin"/>
                <a:cs typeface="Raleway Thin"/>
                <a:sym typeface="Raleway Thin"/>
              </a:rPr>
              <a:t>Prise de décision</a:t>
            </a:r>
            <a:endParaRPr sz="1700" b="0" i="0" u="none" strike="noStrike" cap="none">
              <a:solidFill>
                <a:srgbClr val="000000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0" i="0" u="none" strike="noStrike" cap="none">
                <a:solidFill>
                  <a:srgbClr val="000000"/>
                </a:solidFill>
                <a:latin typeface="Raleway Thin"/>
                <a:ea typeface="Raleway Thin"/>
                <a:cs typeface="Raleway Thin"/>
                <a:sym typeface="Raleway Thin"/>
              </a:rPr>
              <a:t>(acceptation, refus, réadaptation)</a:t>
            </a:r>
            <a:r>
              <a:rPr lang="fr" sz="1200" b="0" i="0" u="none" strike="noStrike" cap="none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rPr>
              <a:t> </a:t>
            </a:r>
            <a:endParaRPr sz="1200" b="0" i="0" u="none" strike="noStrike" cap="none">
              <a:solidFill>
                <a:srgbClr val="434343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20" name="Google Shape;220;p13"/>
          <p:cNvSpPr/>
          <p:nvPr/>
        </p:nvSpPr>
        <p:spPr>
          <a:xfrm>
            <a:off x="2788425" y="1430650"/>
            <a:ext cx="400050" cy="342900"/>
          </a:xfrm>
          <a:prstGeom prst="flowChartOffpageConnector">
            <a:avLst/>
          </a:prstGeom>
          <a:solidFill>
            <a:srgbClr val="659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fr" sz="2800">
                <a:solidFill>
                  <a:srgbClr val="659600"/>
                </a:solidFill>
                <a:latin typeface="Raleway Thin"/>
                <a:ea typeface="Raleway Thin"/>
                <a:cs typeface="Raleway Thin"/>
                <a:sym typeface="Raleway Thin"/>
              </a:rPr>
              <a:t>L’étude longitudinale</a:t>
            </a:r>
            <a:br>
              <a:rPr lang="fr" sz="2800">
                <a:solidFill>
                  <a:srgbClr val="659600"/>
                </a:solidFill>
                <a:latin typeface="Raleway Thin"/>
                <a:ea typeface="Raleway Thin"/>
                <a:cs typeface="Raleway Thin"/>
                <a:sym typeface="Raleway Thin"/>
              </a:rPr>
            </a:br>
            <a:r>
              <a:rPr lang="fr" sz="2800">
                <a:solidFill>
                  <a:srgbClr val="659600"/>
                </a:solidFill>
                <a:latin typeface="Raleway Thin"/>
                <a:ea typeface="Raleway Thin"/>
                <a:cs typeface="Raleway Thin"/>
                <a:sym typeface="Raleway Thin"/>
              </a:rPr>
              <a:t>par Internet</a:t>
            </a:r>
            <a:br>
              <a:rPr lang="fr" sz="2800">
                <a:solidFill>
                  <a:srgbClr val="659600"/>
                </a:solidFill>
                <a:latin typeface="Raleway Thin"/>
                <a:ea typeface="Raleway Thin"/>
                <a:cs typeface="Raleway Thin"/>
                <a:sym typeface="Raleway Thin"/>
              </a:rPr>
            </a:br>
            <a:r>
              <a:rPr lang="fr" sz="2800">
                <a:solidFill>
                  <a:srgbClr val="659600"/>
                </a:solidFill>
                <a:latin typeface="Raleway Thin"/>
                <a:ea typeface="Raleway Thin"/>
                <a:cs typeface="Raleway Thin"/>
                <a:sym typeface="Raleway Thin"/>
              </a:rPr>
              <a:t>pour les sciences sociales - ELIPSS</a:t>
            </a:r>
            <a:endParaRPr sz="2800">
              <a:solidFill>
                <a:srgbClr val="6596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fr">
                <a:latin typeface="Raleway"/>
                <a:ea typeface="Raleway"/>
                <a:cs typeface="Raleway"/>
                <a:sym typeface="Raleway"/>
              </a:rPr>
              <a:t>Un panel représentatif de la population française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5" name="Google Shape;65;p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9576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-"/>
            </a:pPr>
            <a:r>
              <a:rPr lang="fr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Une projet débuté en 2012 dans le cadre de DIME-SHS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-"/>
            </a:pPr>
            <a:r>
              <a:rPr lang="fr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Un projet qui se poursuit aujourd’hui après la clôture de l’EquipEx</a:t>
            </a:r>
            <a:endParaRPr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-"/>
            </a:pPr>
            <a:r>
              <a:rPr lang="fr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Des permanences, des changements !</a:t>
            </a:r>
            <a:endParaRPr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>
                <a:solidFill>
                  <a:srgbClr val="659600"/>
                </a:solidFill>
                <a:latin typeface="Raleway Thin"/>
                <a:ea typeface="Raleway Thin"/>
                <a:cs typeface="Raleway Thin"/>
                <a:sym typeface="Raleway Thin"/>
              </a:rPr>
              <a:t>Cycle de vie d’une enquête ELIPSS </a:t>
            </a:r>
            <a:endParaRPr>
              <a:solidFill>
                <a:srgbClr val="6596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26" name="Google Shape;226;p14"/>
          <p:cNvSpPr/>
          <p:nvPr/>
        </p:nvSpPr>
        <p:spPr>
          <a:xfrm>
            <a:off x="5499275" y="1676550"/>
            <a:ext cx="3436200" cy="89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rPr>
              <a:t>Discussions méthodologiques et techniques avec l’équipe de recherche</a:t>
            </a:r>
            <a:endParaRPr sz="1500" b="0" i="0" u="none" strike="noStrike" cap="none">
              <a:solidFill>
                <a:srgbClr val="0000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27" name="Google Shape;227;p14"/>
          <p:cNvSpPr/>
          <p:nvPr/>
        </p:nvSpPr>
        <p:spPr>
          <a:xfrm>
            <a:off x="667375" y="1676550"/>
            <a:ext cx="1950900" cy="895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Dépôt de  projet d’enquête</a:t>
            </a:r>
            <a:endParaRPr sz="1700" b="0" i="0" u="none" strike="noStrike" cap="none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28" name="Google Shape;228;p14"/>
          <p:cNvSpPr/>
          <p:nvPr/>
        </p:nvSpPr>
        <p:spPr>
          <a:xfrm>
            <a:off x="667375" y="1430650"/>
            <a:ext cx="400050" cy="342900"/>
          </a:xfrm>
          <a:prstGeom prst="flowChartOffpageConnector">
            <a:avLst/>
          </a:prstGeom>
          <a:solidFill>
            <a:srgbClr val="659600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4"/>
          <p:cNvSpPr/>
          <p:nvPr/>
        </p:nvSpPr>
        <p:spPr>
          <a:xfrm>
            <a:off x="2788425" y="1676550"/>
            <a:ext cx="2540700" cy="895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Analyse du projet</a:t>
            </a:r>
            <a:endParaRPr sz="1700" b="0" i="0" u="none" strike="noStrike" cap="none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Prise de décision</a:t>
            </a:r>
            <a:endParaRPr sz="1700" b="0" i="0" u="none" strike="noStrike" cap="none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(acceptation, refus, réadaptation)</a:t>
            </a:r>
            <a:r>
              <a:rPr lang="fr" sz="1200" b="0" i="0" u="none" strike="noStrike" cap="none">
                <a:solidFill>
                  <a:srgbClr val="000000"/>
                </a:solidFill>
                <a:latin typeface="Raleway Thin"/>
                <a:ea typeface="Raleway Thin"/>
                <a:cs typeface="Raleway Thin"/>
                <a:sym typeface="Raleway Thin"/>
              </a:rPr>
              <a:t> </a:t>
            </a:r>
            <a:endParaRPr sz="1200" b="0" i="0" u="none" strike="noStrike" cap="none">
              <a:solidFill>
                <a:srgbClr val="0000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30" name="Google Shape;230;p14"/>
          <p:cNvSpPr/>
          <p:nvPr/>
        </p:nvSpPr>
        <p:spPr>
          <a:xfrm>
            <a:off x="2788425" y="1430650"/>
            <a:ext cx="400050" cy="342900"/>
          </a:xfrm>
          <a:prstGeom prst="flowChartOffpageConnector">
            <a:avLst/>
          </a:prstGeom>
          <a:solidFill>
            <a:srgbClr val="659600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4"/>
          <p:cNvSpPr/>
          <p:nvPr/>
        </p:nvSpPr>
        <p:spPr>
          <a:xfrm>
            <a:off x="5499275" y="1430650"/>
            <a:ext cx="400050" cy="342900"/>
          </a:xfrm>
          <a:prstGeom prst="flowChartOffpageConnector">
            <a:avLst/>
          </a:prstGeom>
          <a:solidFill>
            <a:srgbClr val="659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>
                <a:solidFill>
                  <a:srgbClr val="659600"/>
                </a:solidFill>
                <a:latin typeface="Raleway Thin"/>
                <a:ea typeface="Raleway Thin"/>
                <a:cs typeface="Raleway Thin"/>
                <a:sym typeface="Raleway Thin"/>
              </a:rPr>
              <a:t>Cycle de vie d’une enquête ELIPSS </a:t>
            </a:r>
            <a:endParaRPr>
              <a:solidFill>
                <a:srgbClr val="6596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37" name="Google Shape;237;p15"/>
          <p:cNvSpPr/>
          <p:nvPr/>
        </p:nvSpPr>
        <p:spPr>
          <a:xfrm>
            <a:off x="5499275" y="1676550"/>
            <a:ext cx="3436200" cy="895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Discussions méthodologiques et techniques avec l’équipe de recherche</a:t>
            </a:r>
            <a:endParaRPr sz="1500" b="0" i="0" u="none" strike="noStrike" cap="none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38" name="Google Shape;238;p15"/>
          <p:cNvSpPr/>
          <p:nvPr/>
        </p:nvSpPr>
        <p:spPr>
          <a:xfrm>
            <a:off x="667375" y="1676550"/>
            <a:ext cx="1950900" cy="895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Dépôt de  projet d’enquête</a:t>
            </a:r>
            <a:endParaRPr sz="1700" b="0" i="0" u="none" strike="noStrike" cap="none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39" name="Google Shape;239;p15"/>
          <p:cNvSpPr/>
          <p:nvPr/>
        </p:nvSpPr>
        <p:spPr>
          <a:xfrm>
            <a:off x="667375" y="1430650"/>
            <a:ext cx="400050" cy="342900"/>
          </a:xfrm>
          <a:prstGeom prst="flowChartOffpageConnector">
            <a:avLst/>
          </a:prstGeom>
          <a:solidFill>
            <a:srgbClr val="659600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5"/>
          <p:cNvSpPr/>
          <p:nvPr/>
        </p:nvSpPr>
        <p:spPr>
          <a:xfrm>
            <a:off x="2788425" y="1676550"/>
            <a:ext cx="2540700" cy="895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Analyse du projet</a:t>
            </a:r>
            <a:endParaRPr sz="1700" b="0" i="0" u="none" strike="noStrike" cap="none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Prise de décision</a:t>
            </a:r>
            <a:endParaRPr sz="1700" b="0" i="0" u="none" strike="noStrike" cap="none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(acceptation, refus, réadaptation)</a:t>
            </a:r>
            <a:r>
              <a:rPr lang="fr" sz="1200" b="0" i="0" u="none" strike="noStrike" cap="none">
                <a:solidFill>
                  <a:srgbClr val="000000"/>
                </a:solidFill>
                <a:latin typeface="Raleway Thin"/>
                <a:ea typeface="Raleway Thin"/>
                <a:cs typeface="Raleway Thin"/>
                <a:sym typeface="Raleway Thin"/>
              </a:rPr>
              <a:t> </a:t>
            </a:r>
            <a:endParaRPr sz="1200" b="0" i="0" u="none" strike="noStrike" cap="none">
              <a:solidFill>
                <a:srgbClr val="0000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41" name="Google Shape;241;p15"/>
          <p:cNvSpPr/>
          <p:nvPr/>
        </p:nvSpPr>
        <p:spPr>
          <a:xfrm>
            <a:off x="2788425" y="1430650"/>
            <a:ext cx="400050" cy="342900"/>
          </a:xfrm>
          <a:prstGeom prst="flowChartOffpageConnector">
            <a:avLst/>
          </a:prstGeom>
          <a:solidFill>
            <a:srgbClr val="659600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5"/>
          <p:cNvSpPr/>
          <p:nvPr/>
        </p:nvSpPr>
        <p:spPr>
          <a:xfrm>
            <a:off x="5499275" y="1430650"/>
            <a:ext cx="400050" cy="342900"/>
          </a:xfrm>
          <a:prstGeom prst="flowChartOffpageConnector">
            <a:avLst/>
          </a:prstGeom>
          <a:solidFill>
            <a:srgbClr val="659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5"/>
          <p:cNvSpPr/>
          <p:nvPr/>
        </p:nvSpPr>
        <p:spPr>
          <a:xfrm>
            <a:off x="5499275" y="2954475"/>
            <a:ext cx="3436200" cy="89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rPr>
              <a:t>Programmation du questionnaire, développements spécifiques</a:t>
            </a:r>
            <a:endParaRPr sz="1500" b="0" i="0" u="none" strike="noStrike" cap="none">
              <a:solidFill>
                <a:srgbClr val="0000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44" name="Google Shape;244;p15"/>
          <p:cNvSpPr/>
          <p:nvPr/>
        </p:nvSpPr>
        <p:spPr>
          <a:xfrm>
            <a:off x="5499275" y="2708575"/>
            <a:ext cx="400050" cy="342900"/>
          </a:xfrm>
          <a:prstGeom prst="flowChartOffpageConnector">
            <a:avLst/>
          </a:prstGeom>
          <a:solidFill>
            <a:srgbClr val="659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>
                <a:solidFill>
                  <a:srgbClr val="659600"/>
                </a:solidFill>
                <a:latin typeface="Raleway Thin"/>
                <a:ea typeface="Raleway Thin"/>
                <a:cs typeface="Raleway Thin"/>
                <a:sym typeface="Raleway Thin"/>
              </a:rPr>
              <a:t>Cycle de vie d’une enquête ELIPSS </a:t>
            </a:r>
            <a:endParaRPr>
              <a:solidFill>
                <a:srgbClr val="6596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50" name="Google Shape;250;p16"/>
          <p:cNvSpPr/>
          <p:nvPr/>
        </p:nvSpPr>
        <p:spPr>
          <a:xfrm>
            <a:off x="5499275" y="1676550"/>
            <a:ext cx="3436200" cy="895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Discussions méthodologiques et techniques avec l’équipe de recherche</a:t>
            </a:r>
            <a:endParaRPr sz="1700" b="0" i="0" u="none" strike="noStrike" cap="none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51" name="Google Shape;251;p16"/>
          <p:cNvSpPr/>
          <p:nvPr/>
        </p:nvSpPr>
        <p:spPr>
          <a:xfrm>
            <a:off x="667375" y="1676550"/>
            <a:ext cx="1950900" cy="895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Dépôt de  projet d’enquête</a:t>
            </a:r>
            <a:endParaRPr sz="1700" b="0" i="0" u="none" strike="noStrike" cap="none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52" name="Google Shape;252;p16"/>
          <p:cNvSpPr/>
          <p:nvPr/>
        </p:nvSpPr>
        <p:spPr>
          <a:xfrm>
            <a:off x="667375" y="1430650"/>
            <a:ext cx="400050" cy="342900"/>
          </a:xfrm>
          <a:prstGeom prst="flowChartOffpageConnector">
            <a:avLst/>
          </a:prstGeom>
          <a:solidFill>
            <a:srgbClr val="659600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6"/>
          <p:cNvSpPr/>
          <p:nvPr/>
        </p:nvSpPr>
        <p:spPr>
          <a:xfrm>
            <a:off x="2788425" y="1676550"/>
            <a:ext cx="2540700" cy="895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Analyse du projet</a:t>
            </a:r>
            <a:endParaRPr sz="1700" b="0" i="0" u="none" strike="noStrike" cap="none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Prise de décision</a:t>
            </a:r>
            <a:endParaRPr sz="1700" b="0" i="0" u="none" strike="noStrike" cap="none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(acceptation, refus, réadaptation)</a:t>
            </a:r>
            <a:r>
              <a:rPr lang="fr" sz="1200" b="0" i="0" u="none" strike="noStrike" cap="none">
                <a:solidFill>
                  <a:srgbClr val="000000"/>
                </a:solidFill>
                <a:latin typeface="Raleway Thin"/>
                <a:ea typeface="Raleway Thin"/>
                <a:cs typeface="Raleway Thin"/>
                <a:sym typeface="Raleway Thin"/>
              </a:rPr>
              <a:t> </a:t>
            </a:r>
            <a:endParaRPr sz="1200" b="0" i="0" u="none" strike="noStrike" cap="none">
              <a:solidFill>
                <a:srgbClr val="0000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54" name="Google Shape;254;p16"/>
          <p:cNvSpPr/>
          <p:nvPr/>
        </p:nvSpPr>
        <p:spPr>
          <a:xfrm>
            <a:off x="2788425" y="1430650"/>
            <a:ext cx="400050" cy="342900"/>
          </a:xfrm>
          <a:prstGeom prst="flowChartOffpageConnector">
            <a:avLst/>
          </a:prstGeom>
          <a:solidFill>
            <a:srgbClr val="659600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6"/>
          <p:cNvSpPr/>
          <p:nvPr/>
        </p:nvSpPr>
        <p:spPr>
          <a:xfrm>
            <a:off x="5499275" y="1430650"/>
            <a:ext cx="400050" cy="342900"/>
          </a:xfrm>
          <a:prstGeom prst="flowChartOffpageConnector">
            <a:avLst/>
          </a:prstGeom>
          <a:solidFill>
            <a:srgbClr val="659600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6"/>
          <p:cNvSpPr/>
          <p:nvPr/>
        </p:nvSpPr>
        <p:spPr>
          <a:xfrm>
            <a:off x="5499275" y="2918175"/>
            <a:ext cx="3436200" cy="895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Programmation du questionnaire, développements spécifiques</a:t>
            </a:r>
            <a:endParaRPr sz="1500" b="0" i="0" u="none" strike="noStrike" cap="none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57" name="Google Shape;257;p16"/>
          <p:cNvSpPr/>
          <p:nvPr/>
        </p:nvSpPr>
        <p:spPr>
          <a:xfrm>
            <a:off x="5499275" y="2672275"/>
            <a:ext cx="400050" cy="342900"/>
          </a:xfrm>
          <a:prstGeom prst="flowChartOffpageConnector">
            <a:avLst/>
          </a:prstGeom>
          <a:solidFill>
            <a:srgbClr val="659600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6"/>
          <p:cNvSpPr/>
          <p:nvPr/>
        </p:nvSpPr>
        <p:spPr>
          <a:xfrm>
            <a:off x="3671925" y="2918175"/>
            <a:ext cx="1657200" cy="89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rPr>
              <a:t>Test du questionnaire</a:t>
            </a:r>
            <a:endParaRPr sz="1500" b="0" i="0" u="none" strike="noStrike" cap="none">
              <a:solidFill>
                <a:srgbClr val="0000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59" name="Google Shape;259;p16"/>
          <p:cNvSpPr/>
          <p:nvPr/>
        </p:nvSpPr>
        <p:spPr>
          <a:xfrm>
            <a:off x="3671925" y="2672275"/>
            <a:ext cx="400050" cy="342900"/>
          </a:xfrm>
          <a:prstGeom prst="flowChartOffpageConnector">
            <a:avLst/>
          </a:prstGeom>
          <a:solidFill>
            <a:srgbClr val="659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>
                <a:solidFill>
                  <a:srgbClr val="659600"/>
                </a:solidFill>
                <a:latin typeface="Raleway Thin"/>
                <a:ea typeface="Raleway Thin"/>
                <a:cs typeface="Raleway Thin"/>
                <a:sym typeface="Raleway Thin"/>
              </a:rPr>
              <a:t>Cycle de vie d’une enquête ELIPSS </a:t>
            </a:r>
            <a:endParaRPr>
              <a:solidFill>
                <a:srgbClr val="6596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65" name="Google Shape;265;p17"/>
          <p:cNvSpPr/>
          <p:nvPr/>
        </p:nvSpPr>
        <p:spPr>
          <a:xfrm>
            <a:off x="5499275" y="1676550"/>
            <a:ext cx="3436200" cy="895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Discussions méthodologiques et techniques avec l’équipe de recherche</a:t>
            </a:r>
            <a:endParaRPr sz="1700" b="0" i="0" u="none" strike="noStrike" cap="none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66" name="Google Shape;266;p17"/>
          <p:cNvSpPr/>
          <p:nvPr/>
        </p:nvSpPr>
        <p:spPr>
          <a:xfrm>
            <a:off x="667375" y="1676550"/>
            <a:ext cx="1950900" cy="895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Dépôt de  projet d’enquête</a:t>
            </a:r>
            <a:endParaRPr sz="1700" b="0" i="0" u="none" strike="noStrike" cap="none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67" name="Google Shape;267;p17"/>
          <p:cNvSpPr/>
          <p:nvPr/>
        </p:nvSpPr>
        <p:spPr>
          <a:xfrm>
            <a:off x="667375" y="1430650"/>
            <a:ext cx="400050" cy="342900"/>
          </a:xfrm>
          <a:prstGeom prst="flowChartOffpageConnector">
            <a:avLst/>
          </a:prstGeom>
          <a:solidFill>
            <a:srgbClr val="659600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7"/>
          <p:cNvSpPr/>
          <p:nvPr/>
        </p:nvSpPr>
        <p:spPr>
          <a:xfrm>
            <a:off x="2788425" y="1676550"/>
            <a:ext cx="2540700" cy="895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Analyse du projet</a:t>
            </a:r>
            <a:endParaRPr sz="1700" b="0" i="0" u="none" strike="noStrike" cap="none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Prise de décision</a:t>
            </a:r>
            <a:endParaRPr sz="1700" b="0" i="0" u="none" strike="noStrike" cap="none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(acceptation, refus, réadaptation)</a:t>
            </a:r>
            <a:r>
              <a:rPr lang="fr" sz="1200" b="0" i="0" u="none" strike="noStrike" cap="none">
                <a:solidFill>
                  <a:srgbClr val="000000"/>
                </a:solidFill>
                <a:latin typeface="Raleway Thin"/>
                <a:ea typeface="Raleway Thin"/>
                <a:cs typeface="Raleway Thin"/>
                <a:sym typeface="Raleway Thin"/>
              </a:rPr>
              <a:t> </a:t>
            </a:r>
            <a:endParaRPr sz="1200" b="0" i="0" u="none" strike="noStrike" cap="none">
              <a:solidFill>
                <a:srgbClr val="0000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69" name="Google Shape;269;p17"/>
          <p:cNvSpPr/>
          <p:nvPr/>
        </p:nvSpPr>
        <p:spPr>
          <a:xfrm>
            <a:off x="2788425" y="1430650"/>
            <a:ext cx="400050" cy="342900"/>
          </a:xfrm>
          <a:prstGeom prst="flowChartOffpageConnector">
            <a:avLst/>
          </a:prstGeom>
          <a:solidFill>
            <a:srgbClr val="659600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7"/>
          <p:cNvSpPr/>
          <p:nvPr/>
        </p:nvSpPr>
        <p:spPr>
          <a:xfrm>
            <a:off x="5499275" y="1430650"/>
            <a:ext cx="400050" cy="342900"/>
          </a:xfrm>
          <a:prstGeom prst="flowChartOffpageConnector">
            <a:avLst/>
          </a:prstGeom>
          <a:solidFill>
            <a:srgbClr val="659600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7"/>
          <p:cNvSpPr/>
          <p:nvPr/>
        </p:nvSpPr>
        <p:spPr>
          <a:xfrm>
            <a:off x="5499275" y="2906050"/>
            <a:ext cx="3436200" cy="895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Programmation du questionnaire, développements spécifiques</a:t>
            </a:r>
            <a:endParaRPr sz="1500" b="0" i="0" u="none" strike="noStrike" cap="none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72" name="Google Shape;272;p17"/>
          <p:cNvSpPr/>
          <p:nvPr/>
        </p:nvSpPr>
        <p:spPr>
          <a:xfrm>
            <a:off x="5499275" y="2660150"/>
            <a:ext cx="400050" cy="342900"/>
          </a:xfrm>
          <a:prstGeom prst="flowChartOffpageConnector">
            <a:avLst/>
          </a:prstGeom>
          <a:solidFill>
            <a:srgbClr val="659600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7"/>
          <p:cNvSpPr/>
          <p:nvPr/>
        </p:nvSpPr>
        <p:spPr>
          <a:xfrm>
            <a:off x="3671925" y="2906050"/>
            <a:ext cx="1657200" cy="895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B7B7B7"/>
                </a:solidFill>
                <a:latin typeface="Raleway Thin"/>
                <a:ea typeface="Raleway Thin"/>
                <a:cs typeface="Raleway Thin"/>
                <a:sym typeface="Raleway Thin"/>
              </a:rPr>
              <a:t>Test du questionnaire</a:t>
            </a:r>
            <a:endParaRPr sz="1500" b="0" i="0" u="none" strike="noStrike" cap="none">
              <a:solidFill>
                <a:srgbClr val="B7B7B7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74" name="Google Shape;274;p17"/>
          <p:cNvSpPr/>
          <p:nvPr/>
        </p:nvSpPr>
        <p:spPr>
          <a:xfrm>
            <a:off x="3671925" y="2660150"/>
            <a:ext cx="400050" cy="342900"/>
          </a:xfrm>
          <a:prstGeom prst="flowChartOffpageConnector">
            <a:avLst/>
          </a:prstGeom>
          <a:solidFill>
            <a:srgbClr val="659600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7"/>
          <p:cNvSpPr/>
          <p:nvPr/>
        </p:nvSpPr>
        <p:spPr>
          <a:xfrm>
            <a:off x="1901850" y="2906050"/>
            <a:ext cx="1657200" cy="89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rPr>
              <a:t>Collecte des données</a:t>
            </a:r>
            <a:endParaRPr sz="1500" b="0" i="0" u="none" strike="noStrike" cap="none">
              <a:solidFill>
                <a:srgbClr val="0000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76" name="Google Shape;276;p17"/>
          <p:cNvSpPr/>
          <p:nvPr/>
        </p:nvSpPr>
        <p:spPr>
          <a:xfrm>
            <a:off x="1901850" y="2660150"/>
            <a:ext cx="400050" cy="342900"/>
          </a:xfrm>
          <a:prstGeom prst="flowChartOffpageConnector">
            <a:avLst/>
          </a:prstGeom>
          <a:solidFill>
            <a:srgbClr val="659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>
                <a:solidFill>
                  <a:srgbClr val="659600"/>
                </a:solidFill>
                <a:latin typeface="Raleway Thin"/>
                <a:ea typeface="Raleway Thin"/>
                <a:cs typeface="Raleway Thin"/>
                <a:sym typeface="Raleway Thin"/>
              </a:rPr>
              <a:t>Cycle de vie d’une enquête ELIPSS </a:t>
            </a:r>
            <a:endParaRPr>
              <a:solidFill>
                <a:srgbClr val="6596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82" name="Google Shape;282;p18"/>
          <p:cNvSpPr/>
          <p:nvPr/>
        </p:nvSpPr>
        <p:spPr>
          <a:xfrm>
            <a:off x="5499275" y="1676550"/>
            <a:ext cx="3436200" cy="895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Discussions méthodologiques et techniques avec l’équipe de recherche</a:t>
            </a:r>
            <a:endParaRPr sz="1700" b="0" i="0" u="none" strike="noStrike" cap="none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83" name="Google Shape;283;p18"/>
          <p:cNvSpPr/>
          <p:nvPr/>
        </p:nvSpPr>
        <p:spPr>
          <a:xfrm>
            <a:off x="667375" y="1676550"/>
            <a:ext cx="1950900" cy="895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Dépôt de  projet d’enquête</a:t>
            </a:r>
            <a:endParaRPr sz="1700" b="0" i="0" u="none" strike="noStrike" cap="none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84" name="Google Shape;284;p18"/>
          <p:cNvSpPr/>
          <p:nvPr/>
        </p:nvSpPr>
        <p:spPr>
          <a:xfrm>
            <a:off x="667375" y="1430650"/>
            <a:ext cx="400050" cy="342900"/>
          </a:xfrm>
          <a:prstGeom prst="flowChartOffpageConnector">
            <a:avLst/>
          </a:prstGeom>
          <a:solidFill>
            <a:srgbClr val="659600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8"/>
          <p:cNvSpPr/>
          <p:nvPr/>
        </p:nvSpPr>
        <p:spPr>
          <a:xfrm>
            <a:off x="2788425" y="1676550"/>
            <a:ext cx="2540700" cy="895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Analyse du projet</a:t>
            </a:r>
            <a:endParaRPr sz="1700" b="0" i="0" u="none" strike="noStrike" cap="none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Prise de décision</a:t>
            </a:r>
            <a:endParaRPr sz="1700" b="0" i="0" u="none" strike="noStrike" cap="none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(acceptation, refus, réadaptation)</a:t>
            </a:r>
            <a:r>
              <a:rPr lang="fr" sz="1200" b="0" i="0" u="none" strike="noStrike" cap="none">
                <a:solidFill>
                  <a:srgbClr val="000000"/>
                </a:solidFill>
                <a:latin typeface="Raleway Thin"/>
                <a:ea typeface="Raleway Thin"/>
                <a:cs typeface="Raleway Thin"/>
                <a:sym typeface="Raleway Thin"/>
              </a:rPr>
              <a:t> </a:t>
            </a:r>
            <a:endParaRPr sz="1200" b="0" i="0" u="none" strike="noStrike" cap="none">
              <a:solidFill>
                <a:srgbClr val="0000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86" name="Google Shape;286;p18"/>
          <p:cNvSpPr/>
          <p:nvPr/>
        </p:nvSpPr>
        <p:spPr>
          <a:xfrm>
            <a:off x="2788425" y="1430650"/>
            <a:ext cx="400050" cy="342900"/>
          </a:xfrm>
          <a:prstGeom prst="flowChartOffpageConnector">
            <a:avLst/>
          </a:prstGeom>
          <a:solidFill>
            <a:srgbClr val="659600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8"/>
          <p:cNvSpPr/>
          <p:nvPr/>
        </p:nvSpPr>
        <p:spPr>
          <a:xfrm>
            <a:off x="5499275" y="1430650"/>
            <a:ext cx="400050" cy="342900"/>
          </a:xfrm>
          <a:prstGeom prst="flowChartOffpageConnector">
            <a:avLst/>
          </a:prstGeom>
          <a:solidFill>
            <a:srgbClr val="659600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8"/>
          <p:cNvSpPr/>
          <p:nvPr/>
        </p:nvSpPr>
        <p:spPr>
          <a:xfrm>
            <a:off x="5499275" y="2895300"/>
            <a:ext cx="3436200" cy="895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Programmation du questionnaire, développements spécifiques</a:t>
            </a:r>
            <a:endParaRPr sz="1500" b="0" i="0" u="none" strike="noStrike" cap="none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89" name="Google Shape;289;p18"/>
          <p:cNvSpPr/>
          <p:nvPr/>
        </p:nvSpPr>
        <p:spPr>
          <a:xfrm>
            <a:off x="5499275" y="2649400"/>
            <a:ext cx="400050" cy="342900"/>
          </a:xfrm>
          <a:prstGeom prst="flowChartOffpageConnector">
            <a:avLst/>
          </a:prstGeom>
          <a:solidFill>
            <a:srgbClr val="659600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8"/>
          <p:cNvSpPr/>
          <p:nvPr/>
        </p:nvSpPr>
        <p:spPr>
          <a:xfrm>
            <a:off x="3671925" y="2895300"/>
            <a:ext cx="1657200" cy="895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B7B7B7"/>
                </a:solidFill>
                <a:latin typeface="Raleway Thin"/>
                <a:ea typeface="Raleway Thin"/>
                <a:cs typeface="Raleway Thin"/>
                <a:sym typeface="Raleway Thin"/>
              </a:rPr>
              <a:t>Test du questionnaire</a:t>
            </a:r>
            <a:endParaRPr sz="1500" b="0" i="0" u="none" strike="noStrike" cap="none">
              <a:solidFill>
                <a:srgbClr val="B7B7B7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91" name="Google Shape;291;p18"/>
          <p:cNvSpPr/>
          <p:nvPr/>
        </p:nvSpPr>
        <p:spPr>
          <a:xfrm>
            <a:off x="3671925" y="2649400"/>
            <a:ext cx="400050" cy="342900"/>
          </a:xfrm>
          <a:prstGeom prst="flowChartOffpageConnector">
            <a:avLst/>
          </a:prstGeom>
          <a:solidFill>
            <a:srgbClr val="659600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8"/>
          <p:cNvSpPr/>
          <p:nvPr/>
        </p:nvSpPr>
        <p:spPr>
          <a:xfrm>
            <a:off x="1901850" y="2895300"/>
            <a:ext cx="1657200" cy="895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B7B7B7"/>
                </a:solidFill>
                <a:latin typeface="Raleway Thin"/>
                <a:ea typeface="Raleway Thin"/>
                <a:cs typeface="Raleway Thin"/>
                <a:sym typeface="Raleway Thin"/>
              </a:rPr>
              <a:t>Collecte des données</a:t>
            </a:r>
            <a:endParaRPr sz="1700" b="0" i="0" u="none" strike="noStrike" cap="none">
              <a:solidFill>
                <a:srgbClr val="B7B7B7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93" name="Google Shape;293;p18"/>
          <p:cNvSpPr/>
          <p:nvPr/>
        </p:nvSpPr>
        <p:spPr>
          <a:xfrm>
            <a:off x="1901850" y="2649400"/>
            <a:ext cx="400050" cy="342900"/>
          </a:xfrm>
          <a:prstGeom prst="flowChartOffpageConnector">
            <a:avLst/>
          </a:prstGeom>
          <a:solidFill>
            <a:srgbClr val="659600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8"/>
          <p:cNvSpPr/>
          <p:nvPr/>
        </p:nvSpPr>
        <p:spPr>
          <a:xfrm>
            <a:off x="52450" y="2895300"/>
            <a:ext cx="1736400" cy="89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" sz="16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rPr>
              <a:t>Post</a:t>
            </a:r>
            <a:endParaRPr sz="1600" b="0" i="0" u="none" strike="noStrike" cap="none">
              <a:solidFill>
                <a:schemeClr val="dk1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" sz="16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rPr>
              <a:t>production des données</a:t>
            </a:r>
            <a:endParaRPr sz="1600" b="0" i="0" u="none" strike="noStrike" cap="none">
              <a:solidFill>
                <a:srgbClr val="0000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95" name="Google Shape;295;p18"/>
          <p:cNvSpPr/>
          <p:nvPr/>
        </p:nvSpPr>
        <p:spPr>
          <a:xfrm>
            <a:off x="52450" y="2649400"/>
            <a:ext cx="400050" cy="342900"/>
          </a:xfrm>
          <a:prstGeom prst="flowChartOffpageConnector">
            <a:avLst/>
          </a:prstGeom>
          <a:solidFill>
            <a:srgbClr val="659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>
                <a:solidFill>
                  <a:srgbClr val="659600"/>
                </a:solidFill>
                <a:latin typeface="Raleway Thin"/>
                <a:ea typeface="Raleway Thin"/>
                <a:cs typeface="Raleway Thin"/>
                <a:sym typeface="Raleway Thin"/>
              </a:rPr>
              <a:t>Cycle de vie d’une enquête ELIPSS </a:t>
            </a:r>
            <a:endParaRPr>
              <a:solidFill>
                <a:srgbClr val="6596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301" name="Google Shape;301;p19"/>
          <p:cNvSpPr/>
          <p:nvPr/>
        </p:nvSpPr>
        <p:spPr>
          <a:xfrm>
            <a:off x="5499275" y="1676550"/>
            <a:ext cx="3436200" cy="895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Discussions méthodologiques et techniques avec l’équipe de recherche</a:t>
            </a:r>
            <a:endParaRPr sz="1700" b="0" i="0" u="none" strike="noStrike" cap="none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302" name="Google Shape;302;p19"/>
          <p:cNvSpPr/>
          <p:nvPr/>
        </p:nvSpPr>
        <p:spPr>
          <a:xfrm>
            <a:off x="667375" y="1676550"/>
            <a:ext cx="1950900" cy="895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Dépôt de  projet d’enquête</a:t>
            </a:r>
            <a:endParaRPr sz="1700" b="0" i="0" u="none" strike="noStrike" cap="none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303" name="Google Shape;303;p19"/>
          <p:cNvSpPr/>
          <p:nvPr/>
        </p:nvSpPr>
        <p:spPr>
          <a:xfrm>
            <a:off x="667375" y="1430650"/>
            <a:ext cx="400050" cy="342900"/>
          </a:xfrm>
          <a:prstGeom prst="flowChartOffpageConnector">
            <a:avLst/>
          </a:prstGeom>
          <a:solidFill>
            <a:srgbClr val="659600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9"/>
          <p:cNvSpPr/>
          <p:nvPr/>
        </p:nvSpPr>
        <p:spPr>
          <a:xfrm>
            <a:off x="2788425" y="1676550"/>
            <a:ext cx="2540700" cy="895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Analyse du projet</a:t>
            </a:r>
            <a:endParaRPr sz="1700" b="0" i="0" u="none" strike="noStrike" cap="none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Prise de décision</a:t>
            </a:r>
            <a:endParaRPr sz="1700" b="0" i="0" u="none" strike="noStrike" cap="none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(acceptation, refus, réadaptation)</a:t>
            </a:r>
            <a:r>
              <a:rPr lang="fr" sz="1200" b="0" i="0" u="none" strike="noStrike" cap="none">
                <a:solidFill>
                  <a:srgbClr val="000000"/>
                </a:solidFill>
                <a:latin typeface="Raleway Thin"/>
                <a:ea typeface="Raleway Thin"/>
                <a:cs typeface="Raleway Thin"/>
                <a:sym typeface="Raleway Thin"/>
              </a:rPr>
              <a:t> </a:t>
            </a:r>
            <a:endParaRPr sz="1200" b="0" i="0" u="none" strike="noStrike" cap="none">
              <a:solidFill>
                <a:srgbClr val="0000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305" name="Google Shape;305;p19"/>
          <p:cNvSpPr/>
          <p:nvPr/>
        </p:nvSpPr>
        <p:spPr>
          <a:xfrm>
            <a:off x="2788425" y="1430650"/>
            <a:ext cx="400050" cy="342900"/>
          </a:xfrm>
          <a:prstGeom prst="flowChartOffpageConnector">
            <a:avLst/>
          </a:prstGeom>
          <a:solidFill>
            <a:srgbClr val="659600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9"/>
          <p:cNvSpPr/>
          <p:nvPr/>
        </p:nvSpPr>
        <p:spPr>
          <a:xfrm>
            <a:off x="5499275" y="1430650"/>
            <a:ext cx="400050" cy="342900"/>
          </a:xfrm>
          <a:prstGeom prst="flowChartOffpageConnector">
            <a:avLst/>
          </a:prstGeom>
          <a:solidFill>
            <a:srgbClr val="659600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9"/>
          <p:cNvSpPr/>
          <p:nvPr/>
        </p:nvSpPr>
        <p:spPr>
          <a:xfrm>
            <a:off x="5499275" y="2895300"/>
            <a:ext cx="3436200" cy="895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Programmation du questionnaire, développements spécifiques</a:t>
            </a:r>
            <a:endParaRPr sz="1700" b="0" i="0" u="none" strike="noStrike" cap="none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308" name="Google Shape;308;p19"/>
          <p:cNvSpPr/>
          <p:nvPr/>
        </p:nvSpPr>
        <p:spPr>
          <a:xfrm>
            <a:off x="5499275" y="2649400"/>
            <a:ext cx="400050" cy="342900"/>
          </a:xfrm>
          <a:prstGeom prst="flowChartOffpageConnector">
            <a:avLst/>
          </a:prstGeom>
          <a:solidFill>
            <a:srgbClr val="659600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9"/>
          <p:cNvSpPr/>
          <p:nvPr/>
        </p:nvSpPr>
        <p:spPr>
          <a:xfrm>
            <a:off x="3671925" y="2895300"/>
            <a:ext cx="1657200" cy="895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Test du questionnaire</a:t>
            </a:r>
            <a:endParaRPr sz="1700" b="0" i="0" u="none" strike="noStrike" cap="none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310" name="Google Shape;310;p19"/>
          <p:cNvSpPr/>
          <p:nvPr/>
        </p:nvSpPr>
        <p:spPr>
          <a:xfrm>
            <a:off x="3671925" y="2649400"/>
            <a:ext cx="400050" cy="342900"/>
          </a:xfrm>
          <a:prstGeom prst="flowChartOffpageConnector">
            <a:avLst/>
          </a:prstGeom>
          <a:solidFill>
            <a:srgbClr val="659600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9"/>
          <p:cNvSpPr/>
          <p:nvPr/>
        </p:nvSpPr>
        <p:spPr>
          <a:xfrm>
            <a:off x="1901850" y="2895300"/>
            <a:ext cx="1657200" cy="895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Collecte des données</a:t>
            </a:r>
            <a:endParaRPr sz="1700" b="0" i="0" u="none" strike="noStrike" cap="none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312" name="Google Shape;312;p19"/>
          <p:cNvSpPr/>
          <p:nvPr/>
        </p:nvSpPr>
        <p:spPr>
          <a:xfrm>
            <a:off x="1901850" y="2649400"/>
            <a:ext cx="400050" cy="342900"/>
          </a:xfrm>
          <a:prstGeom prst="flowChartOffpageConnector">
            <a:avLst/>
          </a:prstGeom>
          <a:solidFill>
            <a:srgbClr val="659600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9"/>
          <p:cNvSpPr/>
          <p:nvPr/>
        </p:nvSpPr>
        <p:spPr>
          <a:xfrm>
            <a:off x="52450" y="2895300"/>
            <a:ext cx="1736400" cy="895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Post</a:t>
            </a:r>
            <a:endParaRPr sz="1700" b="0" i="0" u="none" strike="noStrike" cap="none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production des données</a:t>
            </a:r>
            <a:endParaRPr sz="1700" b="0" i="0" u="none" strike="noStrike" cap="none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314" name="Google Shape;314;p19"/>
          <p:cNvSpPr/>
          <p:nvPr/>
        </p:nvSpPr>
        <p:spPr>
          <a:xfrm>
            <a:off x="52450" y="2649400"/>
            <a:ext cx="400050" cy="342900"/>
          </a:xfrm>
          <a:prstGeom prst="flowChartOffpageConnector">
            <a:avLst/>
          </a:prstGeom>
          <a:solidFill>
            <a:srgbClr val="659600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9"/>
          <p:cNvSpPr/>
          <p:nvPr/>
        </p:nvSpPr>
        <p:spPr>
          <a:xfrm>
            <a:off x="667450" y="4116300"/>
            <a:ext cx="1950900" cy="89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rPr>
              <a:t>Production des pondérations</a:t>
            </a:r>
            <a:endParaRPr sz="1700" b="0" i="0" u="none" strike="noStrike" cap="none">
              <a:solidFill>
                <a:srgbClr val="0000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316" name="Google Shape;316;p19"/>
          <p:cNvSpPr/>
          <p:nvPr/>
        </p:nvSpPr>
        <p:spPr>
          <a:xfrm>
            <a:off x="667375" y="3955125"/>
            <a:ext cx="400050" cy="342900"/>
          </a:xfrm>
          <a:prstGeom prst="flowChartOffpageConnector">
            <a:avLst/>
          </a:prstGeom>
          <a:solidFill>
            <a:srgbClr val="659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>
                <a:solidFill>
                  <a:srgbClr val="659600"/>
                </a:solidFill>
                <a:latin typeface="Raleway Thin"/>
                <a:ea typeface="Raleway Thin"/>
                <a:cs typeface="Raleway Thin"/>
                <a:sym typeface="Raleway Thin"/>
              </a:rPr>
              <a:t>Cycle de vie d’une enquête ELIPSS </a:t>
            </a:r>
            <a:endParaRPr>
              <a:solidFill>
                <a:srgbClr val="6596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322" name="Google Shape;322;p20"/>
          <p:cNvSpPr/>
          <p:nvPr/>
        </p:nvSpPr>
        <p:spPr>
          <a:xfrm>
            <a:off x="5499275" y="1676550"/>
            <a:ext cx="3436200" cy="895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Discussions méthodologiques et techniques avec l’équipe de recherche</a:t>
            </a:r>
            <a:endParaRPr sz="1700" b="0" i="0" u="none" strike="noStrike" cap="none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323" name="Google Shape;323;p20"/>
          <p:cNvSpPr/>
          <p:nvPr/>
        </p:nvSpPr>
        <p:spPr>
          <a:xfrm>
            <a:off x="667375" y="1676550"/>
            <a:ext cx="1950900" cy="895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Dépôt de  projet d’enquête</a:t>
            </a:r>
            <a:endParaRPr sz="1700" b="0" i="0" u="none" strike="noStrike" cap="none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324" name="Google Shape;324;p20"/>
          <p:cNvSpPr/>
          <p:nvPr/>
        </p:nvSpPr>
        <p:spPr>
          <a:xfrm>
            <a:off x="667375" y="1430650"/>
            <a:ext cx="400050" cy="342900"/>
          </a:xfrm>
          <a:prstGeom prst="flowChartOffpageConnector">
            <a:avLst/>
          </a:prstGeom>
          <a:solidFill>
            <a:srgbClr val="659600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20"/>
          <p:cNvSpPr/>
          <p:nvPr/>
        </p:nvSpPr>
        <p:spPr>
          <a:xfrm>
            <a:off x="2788425" y="1676550"/>
            <a:ext cx="2540700" cy="895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Analyse du projet</a:t>
            </a:r>
            <a:endParaRPr sz="1700" b="0" i="0" u="none" strike="noStrike" cap="none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Prise de décision</a:t>
            </a:r>
            <a:endParaRPr sz="1700" b="0" i="0" u="none" strike="noStrike" cap="none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(acceptation, refus, réadaptation)</a:t>
            </a:r>
            <a:r>
              <a:rPr lang="fr" sz="1200" b="0" i="0" u="none" strike="noStrike" cap="none">
                <a:solidFill>
                  <a:srgbClr val="000000"/>
                </a:solidFill>
                <a:latin typeface="Raleway Thin"/>
                <a:ea typeface="Raleway Thin"/>
                <a:cs typeface="Raleway Thin"/>
                <a:sym typeface="Raleway Thin"/>
              </a:rPr>
              <a:t> </a:t>
            </a:r>
            <a:endParaRPr sz="1200" b="0" i="0" u="none" strike="noStrike" cap="none">
              <a:solidFill>
                <a:srgbClr val="0000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326" name="Google Shape;326;p20"/>
          <p:cNvSpPr/>
          <p:nvPr/>
        </p:nvSpPr>
        <p:spPr>
          <a:xfrm>
            <a:off x="2788425" y="1430650"/>
            <a:ext cx="400050" cy="342900"/>
          </a:xfrm>
          <a:prstGeom prst="flowChartOffpageConnector">
            <a:avLst/>
          </a:prstGeom>
          <a:solidFill>
            <a:srgbClr val="659600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20"/>
          <p:cNvSpPr/>
          <p:nvPr/>
        </p:nvSpPr>
        <p:spPr>
          <a:xfrm>
            <a:off x="5499275" y="1430650"/>
            <a:ext cx="400050" cy="342900"/>
          </a:xfrm>
          <a:prstGeom prst="flowChartOffpageConnector">
            <a:avLst/>
          </a:prstGeom>
          <a:solidFill>
            <a:srgbClr val="659600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20"/>
          <p:cNvSpPr/>
          <p:nvPr/>
        </p:nvSpPr>
        <p:spPr>
          <a:xfrm>
            <a:off x="5499275" y="2895300"/>
            <a:ext cx="3436200" cy="895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Programmation du questionnaire, développements spécifiques</a:t>
            </a:r>
            <a:endParaRPr sz="1700" b="0" i="0" u="none" strike="noStrike" cap="none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329" name="Google Shape;329;p20"/>
          <p:cNvSpPr/>
          <p:nvPr/>
        </p:nvSpPr>
        <p:spPr>
          <a:xfrm>
            <a:off x="5499275" y="2649400"/>
            <a:ext cx="400050" cy="342900"/>
          </a:xfrm>
          <a:prstGeom prst="flowChartOffpageConnector">
            <a:avLst/>
          </a:prstGeom>
          <a:solidFill>
            <a:srgbClr val="659600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20"/>
          <p:cNvSpPr/>
          <p:nvPr/>
        </p:nvSpPr>
        <p:spPr>
          <a:xfrm>
            <a:off x="3671925" y="2895300"/>
            <a:ext cx="1657200" cy="895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Test du questionnaire</a:t>
            </a:r>
            <a:endParaRPr sz="1700" b="0" i="0" u="none" strike="noStrike" cap="none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331" name="Google Shape;331;p20"/>
          <p:cNvSpPr/>
          <p:nvPr/>
        </p:nvSpPr>
        <p:spPr>
          <a:xfrm>
            <a:off x="3671925" y="2649400"/>
            <a:ext cx="400050" cy="342900"/>
          </a:xfrm>
          <a:prstGeom prst="flowChartOffpageConnector">
            <a:avLst/>
          </a:prstGeom>
          <a:solidFill>
            <a:srgbClr val="659600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20"/>
          <p:cNvSpPr/>
          <p:nvPr/>
        </p:nvSpPr>
        <p:spPr>
          <a:xfrm>
            <a:off x="1901850" y="2895300"/>
            <a:ext cx="1657200" cy="895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Collecte des données</a:t>
            </a:r>
            <a:endParaRPr sz="1700" b="0" i="0" u="none" strike="noStrike" cap="none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333" name="Google Shape;333;p20"/>
          <p:cNvSpPr/>
          <p:nvPr/>
        </p:nvSpPr>
        <p:spPr>
          <a:xfrm>
            <a:off x="1901850" y="2649400"/>
            <a:ext cx="400050" cy="342900"/>
          </a:xfrm>
          <a:prstGeom prst="flowChartOffpageConnector">
            <a:avLst/>
          </a:prstGeom>
          <a:solidFill>
            <a:srgbClr val="659600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20"/>
          <p:cNvSpPr/>
          <p:nvPr/>
        </p:nvSpPr>
        <p:spPr>
          <a:xfrm>
            <a:off x="52450" y="2895300"/>
            <a:ext cx="1736400" cy="895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Post</a:t>
            </a:r>
            <a:endParaRPr sz="1700" b="0" i="0" u="none" strike="noStrike" cap="none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production des données</a:t>
            </a:r>
            <a:endParaRPr sz="1700" b="0" i="0" u="none" strike="noStrike" cap="none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335" name="Google Shape;335;p20"/>
          <p:cNvSpPr/>
          <p:nvPr/>
        </p:nvSpPr>
        <p:spPr>
          <a:xfrm>
            <a:off x="52450" y="2649400"/>
            <a:ext cx="400050" cy="342900"/>
          </a:xfrm>
          <a:prstGeom prst="flowChartOffpageConnector">
            <a:avLst/>
          </a:prstGeom>
          <a:solidFill>
            <a:srgbClr val="659600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20"/>
          <p:cNvSpPr/>
          <p:nvPr/>
        </p:nvSpPr>
        <p:spPr>
          <a:xfrm>
            <a:off x="667450" y="4116300"/>
            <a:ext cx="1950900" cy="895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Production des pondérations</a:t>
            </a:r>
            <a:endParaRPr sz="1700" b="0" i="0" u="none" strike="noStrike" cap="none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337" name="Google Shape;337;p20"/>
          <p:cNvSpPr/>
          <p:nvPr/>
        </p:nvSpPr>
        <p:spPr>
          <a:xfrm>
            <a:off x="667375" y="3955125"/>
            <a:ext cx="400050" cy="342900"/>
          </a:xfrm>
          <a:prstGeom prst="flowChartOffpageConnector">
            <a:avLst/>
          </a:prstGeom>
          <a:solidFill>
            <a:srgbClr val="659600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20"/>
          <p:cNvSpPr/>
          <p:nvPr/>
        </p:nvSpPr>
        <p:spPr>
          <a:xfrm>
            <a:off x="2788500" y="4116300"/>
            <a:ext cx="2540700" cy="89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rPr>
              <a:t>Restitution du fichier à l’équipe de recherche </a:t>
            </a:r>
            <a:endParaRPr sz="1700" b="0" i="0" u="none" strike="noStrike" cap="none">
              <a:solidFill>
                <a:srgbClr val="0000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339" name="Google Shape;339;p20"/>
          <p:cNvSpPr/>
          <p:nvPr/>
        </p:nvSpPr>
        <p:spPr>
          <a:xfrm>
            <a:off x="2788425" y="3955125"/>
            <a:ext cx="400050" cy="342900"/>
          </a:xfrm>
          <a:prstGeom prst="flowChartOffpageConnector">
            <a:avLst/>
          </a:prstGeom>
          <a:solidFill>
            <a:srgbClr val="659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>
                <a:solidFill>
                  <a:srgbClr val="659600"/>
                </a:solidFill>
                <a:latin typeface="Raleway Thin"/>
                <a:ea typeface="Raleway Thin"/>
                <a:cs typeface="Raleway Thin"/>
                <a:sym typeface="Raleway Thin"/>
              </a:rPr>
              <a:t>Cycle de vie d’une enquête ELIPSS </a:t>
            </a:r>
            <a:endParaRPr>
              <a:solidFill>
                <a:srgbClr val="6596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345" name="Google Shape;345;p21"/>
          <p:cNvSpPr/>
          <p:nvPr/>
        </p:nvSpPr>
        <p:spPr>
          <a:xfrm>
            <a:off x="5499275" y="1676550"/>
            <a:ext cx="3436200" cy="895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Discussions méthodologiques et techniques avec l’équipe de recherche</a:t>
            </a:r>
            <a:endParaRPr sz="1700" b="0" i="0" u="none" strike="noStrike" cap="none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346" name="Google Shape;346;p21"/>
          <p:cNvSpPr/>
          <p:nvPr/>
        </p:nvSpPr>
        <p:spPr>
          <a:xfrm>
            <a:off x="667375" y="1676550"/>
            <a:ext cx="1950900" cy="895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Dépôt de  projet d’enquête</a:t>
            </a:r>
            <a:endParaRPr sz="1700" b="0" i="0" u="none" strike="noStrike" cap="none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347" name="Google Shape;347;p21"/>
          <p:cNvSpPr/>
          <p:nvPr/>
        </p:nvSpPr>
        <p:spPr>
          <a:xfrm>
            <a:off x="667375" y="1430650"/>
            <a:ext cx="400050" cy="342900"/>
          </a:xfrm>
          <a:prstGeom prst="flowChartOffpageConnector">
            <a:avLst/>
          </a:prstGeom>
          <a:solidFill>
            <a:srgbClr val="659600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21"/>
          <p:cNvSpPr/>
          <p:nvPr/>
        </p:nvSpPr>
        <p:spPr>
          <a:xfrm>
            <a:off x="2788425" y="1676550"/>
            <a:ext cx="2540700" cy="895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Analyse du projet</a:t>
            </a:r>
            <a:endParaRPr sz="1700" b="0" i="0" u="none" strike="noStrike" cap="none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Prise de décision</a:t>
            </a:r>
            <a:endParaRPr sz="1700" b="0" i="0" u="none" strike="noStrike" cap="none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(acceptation, refus, réadaptation)</a:t>
            </a:r>
            <a:r>
              <a:rPr lang="fr" sz="1200" b="0" i="0" u="none" strike="noStrike" cap="none">
                <a:solidFill>
                  <a:srgbClr val="000000"/>
                </a:solidFill>
                <a:latin typeface="Raleway Thin"/>
                <a:ea typeface="Raleway Thin"/>
                <a:cs typeface="Raleway Thin"/>
                <a:sym typeface="Raleway Thin"/>
              </a:rPr>
              <a:t> </a:t>
            </a:r>
            <a:endParaRPr sz="1200" b="0" i="0" u="none" strike="noStrike" cap="none">
              <a:solidFill>
                <a:srgbClr val="0000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349" name="Google Shape;349;p21"/>
          <p:cNvSpPr/>
          <p:nvPr/>
        </p:nvSpPr>
        <p:spPr>
          <a:xfrm>
            <a:off x="2788425" y="1430650"/>
            <a:ext cx="400050" cy="342900"/>
          </a:xfrm>
          <a:prstGeom prst="flowChartOffpageConnector">
            <a:avLst/>
          </a:prstGeom>
          <a:solidFill>
            <a:srgbClr val="659600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21"/>
          <p:cNvSpPr/>
          <p:nvPr/>
        </p:nvSpPr>
        <p:spPr>
          <a:xfrm>
            <a:off x="5499275" y="1430650"/>
            <a:ext cx="400050" cy="342900"/>
          </a:xfrm>
          <a:prstGeom prst="flowChartOffpageConnector">
            <a:avLst/>
          </a:prstGeom>
          <a:solidFill>
            <a:srgbClr val="659600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21"/>
          <p:cNvSpPr/>
          <p:nvPr/>
        </p:nvSpPr>
        <p:spPr>
          <a:xfrm>
            <a:off x="5499275" y="2895300"/>
            <a:ext cx="3436200" cy="895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Programmation du questionnaire, développements spécifiques</a:t>
            </a:r>
            <a:endParaRPr sz="1700" b="0" i="0" u="none" strike="noStrike" cap="none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352" name="Google Shape;352;p21"/>
          <p:cNvSpPr/>
          <p:nvPr/>
        </p:nvSpPr>
        <p:spPr>
          <a:xfrm>
            <a:off x="5499275" y="2649400"/>
            <a:ext cx="400050" cy="342900"/>
          </a:xfrm>
          <a:prstGeom prst="flowChartOffpageConnector">
            <a:avLst/>
          </a:prstGeom>
          <a:solidFill>
            <a:srgbClr val="659600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21"/>
          <p:cNvSpPr/>
          <p:nvPr/>
        </p:nvSpPr>
        <p:spPr>
          <a:xfrm>
            <a:off x="3671925" y="2895300"/>
            <a:ext cx="1657200" cy="895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Test du questionnaire</a:t>
            </a:r>
            <a:endParaRPr sz="1700" b="0" i="0" u="none" strike="noStrike" cap="none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354" name="Google Shape;354;p21"/>
          <p:cNvSpPr/>
          <p:nvPr/>
        </p:nvSpPr>
        <p:spPr>
          <a:xfrm>
            <a:off x="3671925" y="2649400"/>
            <a:ext cx="400050" cy="342900"/>
          </a:xfrm>
          <a:prstGeom prst="flowChartOffpageConnector">
            <a:avLst/>
          </a:prstGeom>
          <a:solidFill>
            <a:srgbClr val="659600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21"/>
          <p:cNvSpPr/>
          <p:nvPr/>
        </p:nvSpPr>
        <p:spPr>
          <a:xfrm>
            <a:off x="1901850" y="2895300"/>
            <a:ext cx="1657200" cy="895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Collecte des données</a:t>
            </a:r>
            <a:endParaRPr sz="1700" b="0" i="0" u="none" strike="noStrike" cap="none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356" name="Google Shape;356;p21"/>
          <p:cNvSpPr/>
          <p:nvPr/>
        </p:nvSpPr>
        <p:spPr>
          <a:xfrm>
            <a:off x="1901850" y="2649400"/>
            <a:ext cx="400050" cy="342900"/>
          </a:xfrm>
          <a:prstGeom prst="flowChartOffpageConnector">
            <a:avLst/>
          </a:prstGeom>
          <a:solidFill>
            <a:srgbClr val="659600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21"/>
          <p:cNvSpPr/>
          <p:nvPr/>
        </p:nvSpPr>
        <p:spPr>
          <a:xfrm>
            <a:off x="5499350" y="4114050"/>
            <a:ext cx="1792200" cy="89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rPr>
              <a:t>Documentation</a:t>
            </a:r>
            <a:endParaRPr sz="1700" b="0" i="0" u="none" strike="noStrike" cap="none">
              <a:solidFill>
                <a:srgbClr val="0000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358" name="Google Shape;358;p21"/>
          <p:cNvSpPr/>
          <p:nvPr/>
        </p:nvSpPr>
        <p:spPr>
          <a:xfrm>
            <a:off x="5499350" y="3955125"/>
            <a:ext cx="400050" cy="342900"/>
          </a:xfrm>
          <a:prstGeom prst="flowChartOffpageConnector">
            <a:avLst/>
          </a:prstGeom>
          <a:solidFill>
            <a:srgbClr val="659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21"/>
          <p:cNvSpPr/>
          <p:nvPr/>
        </p:nvSpPr>
        <p:spPr>
          <a:xfrm>
            <a:off x="52450" y="2895300"/>
            <a:ext cx="1736400" cy="895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Post</a:t>
            </a:r>
            <a:endParaRPr sz="1700" b="0" i="0" u="none" strike="noStrike" cap="none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production des données</a:t>
            </a:r>
            <a:endParaRPr sz="1700" b="0" i="0" u="none" strike="noStrike" cap="none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360" name="Google Shape;360;p21"/>
          <p:cNvSpPr/>
          <p:nvPr/>
        </p:nvSpPr>
        <p:spPr>
          <a:xfrm>
            <a:off x="52450" y="2649400"/>
            <a:ext cx="400050" cy="342900"/>
          </a:xfrm>
          <a:prstGeom prst="flowChartOffpageConnector">
            <a:avLst/>
          </a:prstGeom>
          <a:solidFill>
            <a:srgbClr val="659600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21"/>
          <p:cNvSpPr/>
          <p:nvPr/>
        </p:nvSpPr>
        <p:spPr>
          <a:xfrm>
            <a:off x="667450" y="4116300"/>
            <a:ext cx="1950900" cy="895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Production des pondérations</a:t>
            </a:r>
            <a:endParaRPr sz="1700" b="0" i="0" u="none" strike="noStrike" cap="none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362" name="Google Shape;362;p21"/>
          <p:cNvSpPr/>
          <p:nvPr/>
        </p:nvSpPr>
        <p:spPr>
          <a:xfrm>
            <a:off x="667375" y="3955125"/>
            <a:ext cx="400050" cy="342900"/>
          </a:xfrm>
          <a:prstGeom prst="flowChartOffpageConnector">
            <a:avLst/>
          </a:prstGeom>
          <a:solidFill>
            <a:srgbClr val="659600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21"/>
          <p:cNvSpPr/>
          <p:nvPr/>
        </p:nvSpPr>
        <p:spPr>
          <a:xfrm>
            <a:off x="2788500" y="4116300"/>
            <a:ext cx="2540700" cy="895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Restitution du fichier à l’équipe de recherche </a:t>
            </a:r>
            <a:endParaRPr sz="1700" b="0" i="0" u="none" strike="noStrike" cap="none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364" name="Google Shape;364;p21"/>
          <p:cNvSpPr/>
          <p:nvPr/>
        </p:nvSpPr>
        <p:spPr>
          <a:xfrm>
            <a:off x="2788425" y="3955125"/>
            <a:ext cx="400050" cy="342900"/>
          </a:xfrm>
          <a:prstGeom prst="flowChartOffpageConnector">
            <a:avLst/>
          </a:prstGeom>
          <a:solidFill>
            <a:srgbClr val="659600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dirty="0">
                <a:solidFill>
                  <a:srgbClr val="659600"/>
                </a:solidFill>
                <a:latin typeface="Raleway Thin"/>
                <a:ea typeface="Raleway Thin"/>
                <a:cs typeface="Raleway Thin"/>
                <a:sym typeface="Raleway Thin"/>
              </a:rPr>
              <a:t>Cycle de vie d’une enquête ELIPSS </a:t>
            </a:r>
            <a:endParaRPr dirty="0">
              <a:solidFill>
                <a:srgbClr val="6596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370" name="Google Shape;370;p22"/>
          <p:cNvSpPr/>
          <p:nvPr/>
        </p:nvSpPr>
        <p:spPr>
          <a:xfrm>
            <a:off x="5499275" y="1676550"/>
            <a:ext cx="3436200" cy="895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Discussions méthodologiques et techniques avec l’équipe de recherche</a:t>
            </a:r>
            <a:endParaRPr sz="1700" b="0" i="0" u="none" strike="noStrike" cap="none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371" name="Google Shape;371;p22"/>
          <p:cNvSpPr/>
          <p:nvPr/>
        </p:nvSpPr>
        <p:spPr>
          <a:xfrm>
            <a:off x="667375" y="1676550"/>
            <a:ext cx="1950900" cy="895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Dépôt de  projet d’enquête</a:t>
            </a:r>
            <a:endParaRPr sz="1700" b="0" i="0" u="none" strike="noStrike" cap="none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372" name="Google Shape;372;p22"/>
          <p:cNvSpPr/>
          <p:nvPr/>
        </p:nvSpPr>
        <p:spPr>
          <a:xfrm>
            <a:off x="667375" y="1430650"/>
            <a:ext cx="400050" cy="342900"/>
          </a:xfrm>
          <a:prstGeom prst="flowChartOffpageConnector">
            <a:avLst/>
          </a:prstGeom>
          <a:solidFill>
            <a:srgbClr val="659600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22"/>
          <p:cNvSpPr/>
          <p:nvPr/>
        </p:nvSpPr>
        <p:spPr>
          <a:xfrm>
            <a:off x="2788425" y="1676550"/>
            <a:ext cx="2540700" cy="895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Analyse du projet</a:t>
            </a:r>
            <a:endParaRPr sz="1700" b="0" i="0" u="none" strike="noStrike" cap="none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Prise de décision</a:t>
            </a:r>
            <a:endParaRPr sz="1700" b="0" i="0" u="none" strike="noStrike" cap="none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(acceptation, refus, réadaptation)</a:t>
            </a:r>
            <a:r>
              <a:rPr lang="fr" sz="1200" b="0" i="0" u="none" strike="noStrike" cap="none">
                <a:solidFill>
                  <a:srgbClr val="000000"/>
                </a:solidFill>
                <a:latin typeface="Raleway Thin"/>
                <a:ea typeface="Raleway Thin"/>
                <a:cs typeface="Raleway Thin"/>
                <a:sym typeface="Raleway Thin"/>
              </a:rPr>
              <a:t> </a:t>
            </a:r>
            <a:endParaRPr sz="1200" b="0" i="0" u="none" strike="noStrike" cap="none">
              <a:solidFill>
                <a:srgbClr val="0000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374" name="Google Shape;374;p22"/>
          <p:cNvSpPr/>
          <p:nvPr/>
        </p:nvSpPr>
        <p:spPr>
          <a:xfrm>
            <a:off x="2788425" y="1430650"/>
            <a:ext cx="400050" cy="342900"/>
          </a:xfrm>
          <a:prstGeom prst="flowChartOffpageConnector">
            <a:avLst/>
          </a:prstGeom>
          <a:solidFill>
            <a:srgbClr val="659600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22"/>
          <p:cNvSpPr/>
          <p:nvPr/>
        </p:nvSpPr>
        <p:spPr>
          <a:xfrm>
            <a:off x="5499275" y="1430650"/>
            <a:ext cx="400050" cy="342900"/>
          </a:xfrm>
          <a:prstGeom prst="flowChartOffpageConnector">
            <a:avLst/>
          </a:prstGeom>
          <a:solidFill>
            <a:srgbClr val="659600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2"/>
          <p:cNvSpPr/>
          <p:nvPr/>
        </p:nvSpPr>
        <p:spPr>
          <a:xfrm>
            <a:off x="5499275" y="2895300"/>
            <a:ext cx="3436200" cy="895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Programmation du questionnaire, développements spécifiques</a:t>
            </a:r>
            <a:endParaRPr sz="1700" b="0" i="0" u="none" strike="noStrike" cap="none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377" name="Google Shape;377;p22"/>
          <p:cNvSpPr/>
          <p:nvPr/>
        </p:nvSpPr>
        <p:spPr>
          <a:xfrm>
            <a:off x="5499275" y="2649400"/>
            <a:ext cx="400050" cy="342900"/>
          </a:xfrm>
          <a:prstGeom prst="flowChartOffpageConnector">
            <a:avLst/>
          </a:prstGeom>
          <a:solidFill>
            <a:srgbClr val="659600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22"/>
          <p:cNvSpPr/>
          <p:nvPr/>
        </p:nvSpPr>
        <p:spPr>
          <a:xfrm>
            <a:off x="3671925" y="2895300"/>
            <a:ext cx="1657200" cy="895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Test du questionnaire</a:t>
            </a:r>
            <a:endParaRPr sz="1700" b="0" i="0" u="none" strike="noStrike" cap="none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379" name="Google Shape;379;p22"/>
          <p:cNvSpPr/>
          <p:nvPr/>
        </p:nvSpPr>
        <p:spPr>
          <a:xfrm>
            <a:off x="3671925" y="2649400"/>
            <a:ext cx="400050" cy="342900"/>
          </a:xfrm>
          <a:prstGeom prst="flowChartOffpageConnector">
            <a:avLst/>
          </a:prstGeom>
          <a:solidFill>
            <a:srgbClr val="659600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22"/>
          <p:cNvSpPr/>
          <p:nvPr/>
        </p:nvSpPr>
        <p:spPr>
          <a:xfrm>
            <a:off x="1901850" y="2895300"/>
            <a:ext cx="1657200" cy="895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Collecte des données</a:t>
            </a:r>
            <a:endParaRPr sz="1700" b="0" i="0" u="none" strike="noStrike" cap="none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381" name="Google Shape;381;p22"/>
          <p:cNvSpPr/>
          <p:nvPr/>
        </p:nvSpPr>
        <p:spPr>
          <a:xfrm>
            <a:off x="1901850" y="2649400"/>
            <a:ext cx="400050" cy="342900"/>
          </a:xfrm>
          <a:prstGeom prst="flowChartOffpageConnector">
            <a:avLst/>
          </a:prstGeom>
          <a:solidFill>
            <a:srgbClr val="659600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22"/>
          <p:cNvSpPr/>
          <p:nvPr/>
        </p:nvSpPr>
        <p:spPr>
          <a:xfrm>
            <a:off x="5499350" y="4114050"/>
            <a:ext cx="1761000" cy="895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Documentation</a:t>
            </a:r>
            <a:endParaRPr sz="1700" b="0" i="0" u="none" strike="noStrike" cap="none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383" name="Google Shape;383;p22"/>
          <p:cNvSpPr/>
          <p:nvPr/>
        </p:nvSpPr>
        <p:spPr>
          <a:xfrm>
            <a:off x="5499350" y="3955125"/>
            <a:ext cx="400050" cy="342900"/>
          </a:xfrm>
          <a:prstGeom prst="flowChartOffpageConnector">
            <a:avLst/>
          </a:prstGeom>
          <a:solidFill>
            <a:srgbClr val="659600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22"/>
          <p:cNvSpPr/>
          <p:nvPr/>
        </p:nvSpPr>
        <p:spPr>
          <a:xfrm>
            <a:off x="52450" y="2895300"/>
            <a:ext cx="1736400" cy="895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Post</a:t>
            </a:r>
            <a:endParaRPr sz="1700" b="0" i="0" u="none" strike="noStrike" cap="none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production des données</a:t>
            </a:r>
            <a:endParaRPr sz="1700" b="0" i="0" u="none" strike="noStrike" cap="none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385" name="Google Shape;385;p22"/>
          <p:cNvSpPr/>
          <p:nvPr/>
        </p:nvSpPr>
        <p:spPr>
          <a:xfrm>
            <a:off x="52450" y="2649400"/>
            <a:ext cx="400050" cy="342900"/>
          </a:xfrm>
          <a:prstGeom prst="flowChartOffpageConnector">
            <a:avLst/>
          </a:prstGeom>
          <a:solidFill>
            <a:srgbClr val="659600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22"/>
          <p:cNvSpPr/>
          <p:nvPr/>
        </p:nvSpPr>
        <p:spPr>
          <a:xfrm>
            <a:off x="667450" y="4116300"/>
            <a:ext cx="1950900" cy="895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Production des pondérations</a:t>
            </a:r>
            <a:endParaRPr sz="1700" b="0" i="0" u="none" strike="noStrike" cap="none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387" name="Google Shape;387;p22"/>
          <p:cNvSpPr/>
          <p:nvPr/>
        </p:nvSpPr>
        <p:spPr>
          <a:xfrm>
            <a:off x="667375" y="3955125"/>
            <a:ext cx="400050" cy="342900"/>
          </a:xfrm>
          <a:prstGeom prst="flowChartOffpageConnector">
            <a:avLst/>
          </a:prstGeom>
          <a:solidFill>
            <a:srgbClr val="659600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22"/>
          <p:cNvSpPr/>
          <p:nvPr/>
        </p:nvSpPr>
        <p:spPr>
          <a:xfrm>
            <a:off x="2788500" y="4116300"/>
            <a:ext cx="2540700" cy="895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Restitution du fichier à l’équipe de recherche </a:t>
            </a:r>
            <a:endParaRPr sz="1700" b="0" i="0" u="none" strike="noStrike" cap="none">
              <a:solidFill>
                <a:srgbClr val="999999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389" name="Google Shape;389;p22"/>
          <p:cNvSpPr/>
          <p:nvPr/>
        </p:nvSpPr>
        <p:spPr>
          <a:xfrm>
            <a:off x="2788425" y="3955125"/>
            <a:ext cx="400050" cy="342900"/>
          </a:xfrm>
          <a:prstGeom prst="flowChartOffpageConnector">
            <a:avLst/>
          </a:prstGeom>
          <a:solidFill>
            <a:srgbClr val="659600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22"/>
          <p:cNvSpPr/>
          <p:nvPr/>
        </p:nvSpPr>
        <p:spPr>
          <a:xfrm>
            <a:off x="7405900" y="4114050"/>
            <a:ext cx="1529700" cy="89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rPr>
              <a:t>Diffusion</a:t>
            </a:r>
            <a:endParaRPr sz="1700" b="0" i="0" u="none" strike="noStrike" cap="none">
              <a:solidFill>
                <a:srgbClr val="0000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391" name="Google Shape;391;p22"/>
          <p:cNvSpPr/>
          <p:nvPr/>
        </p:nvSpPr>
        <p:spPr>
          <a:xfrm>
            <a:off x="7405900" y="3955125"/>
            <a:ext cx="400050" cy="342900"/>
          </a:xfrm>
          <a:prstGeom prst="flowChartOffpageConnector">
            <a:avLst/>
          </a:prstGeom>
          <a:solidFill>
            <a:srgbClr val="659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DD6B1E-DA1E-4E75-A6D8-9CC30BC97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2321" y="470674"/>
            <a:ext cx="5433001" cy="994172"/>
          </a:xfrm>
        </p:spPr>
        <p:txBody>
          <a:bodyPr spcFirstLastPara="1" vert="horz" wrap="square" lIns="68580" tIns="34290" rIns="68580" bIns="34290" rtlCol="0" anchor="ctr" anchorCtr="0">
            <a:normAutofit/>
          </a:bodyPr>
          <a:lstStyle/>
          <a:p>
            <a:pPr algn="l"/>
            <a:r>
              <a:rPr lang="fr-FR" sz="2700" kern="1200" dirty="0">
                <a:solidFill>
                  <a:srgbClr val="006600"/>
                </a:solidFill>
                <a:latin typeface="Raleway Thin" pitchFamily="2" charset="0"/>
                <a:ea typeface="+mj-ea"/>
                <a:cs typeface="Calibri Light" panose="020F0302020204030204" pitchFamily="34" charset="0"/>
              </a:rPr>
              <a:t>La gestion de panel, comment et pourquoi 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E08B3D6-5CE4-45E9-8B14-960EB541F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2322" y="1769185"/>
            <a:ext cx="4850900" cy="2994937"/>
          </a:xfrm>
        </p:spPr>
        <p:txBody>
          <a:bodyPr spcFirstLastPara="1" vert="horz" wrap="square" lIns="68580" tIns="34290" rIns="68580" bIns="34290" rtlCol="0" anchor="ctr" anchorCtr="0">
            <a:normAutofit/>
          </a:bodyPr>
          <a:lstStyle/>
          <a:p>
            <a:pPr marL="371475" indent="-285750" algn="l">
              <a:buFont typeface="Courier New" panose="02070309020205020404" pitchFamily="49" charset="0"/>
              <a:buChar char="o"/>
            </a:pPr>
            <a:endParaRPr lang="fr-FR" sz="1500" dirty="0"/>
          </a:p>
          <a:p>
            <a:pPr marL="371475" indent="-285750" algn="l">
              <a:buFont typeface="Courier New" panose="02070309020205020404" pitchFamily="49" charset="0"/>
              <a:buChar char="o"/>
            </a:pPr>
            <a:r>
              <a:rPr lang="fr-FR" sz="1500" dirty="0"/>
              <a:t> Intervention pendant la collecte des données</a:t>
            </a:r>
          </a:p>
          <a:p>
            <a:pPr marL="371475" indent="-285750" algn="l">
              <a:buFont typeface="Courier New" panose="02070309020205020404" pitchFamily="49" charset="0"/>
              <a:buChar char="o"/>
            </a:pPr>
            <a:endParaRPr lang="fr-FR" sz="1500" dirty="0"/>
          </a:p>
          <a:p>
            <a:pPr marL="371475" indent="-285750" algn="l">
              <a:buFont typeface="Courier New" panose="02070309020205020404" pitchFamily="49" charset="0"/>
              <a:buChar char="o"/>
            </a:pPr>
            <a:r>
              <a:rPr lang="fr-FR" sz="1500" dirty="0"/>
              <a:t> Suivi régulier des réponses aux enquêtes</a:t>
            </a:r>
          </a:p>
          <a:p>
            <a:pPr marL="371475" indent="-285750" algn="l">
              <a:buFont typeface="Courier New" panose="02070309020205020404" pitchFamily="49" charset="0"/>
              <a:buChar char="o"/>
            </a:pPr>
            <a:endParaRPr lang="fr-FR" sz="1500" dirty="0"/>
          </a:p>
          <a:p>
            <a:pPr marL="371475" indent="-285750" algn="l">
              <a:buFont typeface="Courier New" panose="02070309020205020404" pitchFamily="49" charset="0"/>
              <a:buChar char="o"/>
            </a:pPr>
            <a:r>
              <a:rPr lang="fr-FR" sz="1500" dirty="0"/>
              <a:t> Comprendre et limiter l’attrition du panel</a:t>
            </a:r>
          </a:p>
          <a:p>
            <a:pPr marL="114300" indent="-285750" algn="l">
              <a:buFont typeface="Courier New" panose="02070309020205020404" pitchFamily="49" charset="0"/>
              <a:buChar char="o"/>
            </a:pPr>
            <a:endParaRPr lang="fr-FR" sz="1500" dirty="0"/>
          </a:p>
          <a:p>
            <a:pPr marL="371475" indent="-285750" algn="l">
              <a:buFont typeface="Courier New" panose="02070309020205020404" pitchFamily="49" charset="0"/>
              <a:buChar char="o"/>
            </a:pPr>
            <a:r>
              <a:rPr lang="fr-FR" sz="1500" dirty="0"/>
              <a:t> Faire le lien entre les panélistes et le CDSP</a:t>
            </a:r>
          </a:p>
          <a:p>
            <a:pPr marL="371475" indent="-285750" algn="l">
              <a:buFont typeface="Courier New" panose="02070309020205020404" pitchFamily="49" charset="0"/>
              <a:buChar char="o"/>
            </a:pPr>
            <a:endParaRPr lang="fr-FR" sz="1500" dirty="0"/>
          </a:p>
          <a:p>
            <a:pPr marL="257175" indent="-171450" algn="l">
              <a:buFont typeface="Arial" panose="020B0604020202020204" pitchFamily="34" charset="0"/>
              <a:buChar char="•"/>
            </a:pPr>
            <a:endParaRPr lang="fr-FR" sz="1500" dirty="0"/>
          </a:p>
        </p:txBody>
      </p:sp>
      <p:pic>
        <p:nvPicPr>
          <p:cNvPr id="5" name="Graphique 4" descr="Croissance de l'activité contour">
            <a:extLst>
              <a:ext uri="{FF2B5EF4-FFF2-40B4-BE49-F238E27FC236}">
                <a16:creationId xmlns:a16="http://schemas.microsoft.com/office/drawing/2014/main" id="{E8551509-3BDB-4188-B085-7A25EFB8E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03128" y="2514600"/>
            <a:ext cx="1152819" cy="115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68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fr">
                <a:solidFill>
                  <a:srgbClr val="659600"/>
                </a:solidFill>
                <a:latin typeface="Raleway Thin"/>
                <a:ea typeface="Raleway Thin"/>
                <a:cs typeface="Raleway Thin"/>
                <a:sym typeface="Raleway Thin"/>
              </a:rPr>
              <a:t>Le dispositif</a:t>
            </a:r>
            <a:endParaRPr>
              <a:solidFill>
                <a:srgbClr val="6596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71" name="Google Shape;71;p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fr">
                <a:latin typeface="Raleway"/>
                <a:ea typeface="Raleway"/>
                <a:cs typeface="Raleway"/>
                <a:sym typeface="Raleway"/>
              </a:rPr>
              <a:t>Un panel représentatif de la population française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2" name="Google Shape;72;p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9576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-"/>
            </a:pPr>
            <a:r>
              <a:rPr lang="fr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Plus de </a:t>
            </a:r>
            <a:r>
              <a:rPr lang="fr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2 200 </a:t>
            </a:r>
            <a:r>
              <a:rPr lang="fr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personnes âgées de plus de 18 ans</a:t>
            </a:r>
            <a:endParaRPr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-"/>
            </a:pPr>
            <a:r>
              <a:rPr lang="fr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Recrutement reposant sur une démarche </a:t>
            </a:r>
            <a:r>
              <a:rPr lang="fr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probabiliste</a:t>
            </a:r>
            <a:endParaRPr b="1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-"/>
            </a:pPr>
            <a:r>
              <a:rPr lang="fr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Des études conçues par des </a:t>
            </a:r>
            <a:r>
              <a:rPr lang="fr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chercheurs </a:t>
            </a:r>
            <a:r>
              <a:rPr lang="fr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en Sciences Humaines et Sociales</a:t>
            </a:r>
            <a:endParaRPr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-"/>
            </a:pPr>
            <a:r>
              <a:rPr lang="fr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Données produites mises </a:t>
            </a:r>
            <a:r>
              <a:rPr lang="fr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à disposition de la communauté scientifique</a:t>
            </a:r>
            <a:endParaRPr b="1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6ED90906-20E0-4A82-B227-5D4FCC26B17F}"/>
              </a:ext>
            </a:extLst>
          </p:cNvPr>
          <p:cNvSpPr/>
          <p:nvPr/>
        </p:nvSpPr>
        <p:spPr>
          <a:xfrm>
            <a:off x="311085" y="2465692"/>
            <a:ext cx="8625526" cy="876692"/>
          </a:xfrm>
          <a:prstGeom prst="rightArrow">
            <a:avLst/>
          </a:prstGeom>
          <a:solidFill>
            <a:srgbClr val="679A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/>
              <a:t>Semaine 1               	      Semaine 2                       Semaine 3                      Semaine 4                      Semaine 5</a:t>
            </a:r>
          </a:p>
        </p:txBody>
      </p:sp>
      <p:sp>
        <p:nvSpPr>
          <p:cNvPr id="5" name="Bulle narrative : rectangle 4">
            <a:extLst>
              <a:ext uri="{FF2B5EF4-FFF2-40B4-BE49-F238E27FC236}">
                <a16:creationId xmlns:a16="http://schemas.microsoft.com/office/drawing/2014/main" id="{3B9A84D2-D574-4465-A457-2B5EA4F51130}"/>
              </a:ext>
            </a:extLst>
          </p:cNvPr>
          <p:cNvSpPr/>
          <p:nvPr/>
        </p:nvSpPr>
        <p:spPr>
          <a:xfrm>
            <a:off x="70806" y="1838808"/>
            <a:ext cx="1414019" cy="638424"/>
          </a:xfrm>
          <a:prstGeom prst="wedgeRectCallout">
            <a:avLst>
              <a:gd name="adj1" fmla="val -27976"/>
              <a:gd name="adj2" fmla="val 7693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Publication de l’enquête (par mail)</a:t>
            </a:r>
          </a:p>
        </p:txBody>
      </p:sp>
      <p:sp>
        <p:nvSpPr>
          <p:cNvPr id="6" name="Bulle narrative : rectangle 5">
            <a:extLst>
              <a:ext uri="{FF2B5EF4-FFF2-40B4-BE49-F238E27FC236}">
                <a16:creationId xmlns:a16="http://schemas.microsoft.com/office/drawing/2014/main" id="{1A156218-0600-4618-8596-034B2F47F61D}"/>
              </a:ext>
            </a:extLst>
          </p:cNvPr>
          <p:cNvSpPr/>
          <p:nvPr/>
        </p:nvSpPr>
        <p:spPr>
          <a:xfrm>
            <a:off x="7685203" y="1838808"/>
            <a:ext cx="1018094" cy="522009"/>
          </a:xfrm>
          <a:prstGeom prst="wedgeRectCallout">
            <a:avLst>
              <a:gd name="adj1" fmla="val -17242"/>
              <a:gd name="adj2" fmla="val 95377"/>
            </a:avLst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Clôture de l’enquête</a:t>
            </a:r>
          </a:p>
        </p:txBody>
      </p:sp>
      <p:sp>
        <p:nvSpPr>
          <p:cNvPr id="7" name="Bulle narrative : rectangle 6">
            <a:extLst>
              <a:ext uri="{FF2B5EF4-FFF2-40B4-BE49-F238E27FC236}">
                <a16:creationId xmlns:a16="http://schemas.microsoft.com/office/drawing/2014/main" id="{F4A73807-4B7B-4272-8B5E-A4CD8CABAC06}"/>
              </a:ext>
            </a:extLst>
          </p:cNvPr>
          <p:cNvSpPr/>
          <p:nvPr/>
        </p:nvSpPr>
        <p:spPr>
          <a:xfrm>
            <a:off x="7826605" y="3424127"/>
            <a:ext cx="1244338" cy="876692"/>
          </a:xfrm>
          <a:prstGeom prst="wedgeRectCallout">
            <a:avLst>
              <a:gd name="adj1" fmla="val -31255"/>
              <a:gd name="adj2" fmla="val -92363"/>
            </a:avLst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Publication de la nouvelle enquête (par mail)</a:t>
            </a:r>
          </a:p>
        </p:txBody>
      </p:sp>
      <p:pic>
        <p:nvPicPr>
          <p:cNvPr id="9" name="Graphique 8" descr="Téléphone contour">
            <a:extLst>
              <a:ext uri="{FF2B5EF4-FFF2-40B4-BE49-F238E27FC236}">
                <a16:creationId xmlns:a16="http://schemas.microsoft.com/office/drawing/2014/main" id="{E84E25BA-5DE0-48EA-A4C7-367731DAC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04581" y="2095688"/>
            <a:ext cx="522009" cy="522009"/>
          </a:xfrm>
          <a:prstGeom prst="rect">
            <a:avLst/>
          </a:prstGeom>
        </p:spPr>
      </p:pic>
      <p:pic>
        <p:nvPicPr>
          <p:cNvPr id="10" name="Graphique 9" descr="Téléphone contour">
            <a:extLst>
              <a:ext uri="{FF2B5EF4-FFF2-40B4-BE49-F238E27FC236}">
                <a16:creationId xmlns:a16="http://schemas.microsoft.com/office/drawing/2014/main" id="{89378703-79EB-497B-B0B9-35C0FC73B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07824" y="2095688"/>
            <a:ext cx="522009" cy="522009"/>
          </a:xfrm>
          <a:prstGeom prst="rect">
            <a:avLst/>
          </a:prstGeom>
        </p:spPr>
      </p:pic>
      <p:pic>
        <p:nvPicPr>
          <p:cNvPr id="12" name="Graphique 11" descr="Écran contour">
            <a:extLst>
              <a:ext uri="{FF2B5EF4-FFF2-40B4-BE49-F238E27FC236}">
                <a16:creationId xmlns:a16="http://schemas.microsoft.com/office/drawing/2014/main" id="{D32505B8-CDCF-4458-99E1-E2EA7B0B4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93320" y="3177415"/>
            <a:ext cx="557361" cy="557361"/>
          </a:xfrm>
          <a:prstGeom prst="rect">
            <a:avLst/>
          </a:prstGeom>
        </p:spPr>
      </p:pic>
      <p:pic>
        <p:nvPicPr>
          <p:cNvPr id="13" name="Graphique 12" descr="Écran contour">
            <a:extLst>
              <a:ext uri="{FF2B5EF4-FFF2-40B4-BE49-F238E27FC236}">
                <a16:creationId xmlns:a16="http://schemas.microsoft.com/office/drawing/2014/main" id="{B4EC7A20-7CF6-41DC-9E68-CB4E4E0FF3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55213" y="3177415"/>
            <a:ext cx="557361" cy="557361"/>
          </a:xfrm>
          <a:prstGeom prst="rect">
            <a:avLst/>
          </a:prstGeom>
        </p:spPr>
      </p:pic>
      <p:pic>
        <p:nvPicPr>
          <p:cNvPr id="14" name="Graphique 13" descr="Écran contour">
            <a:extLst>
              <a:ext uri="{FF2B5EF4-FFF2-40B4-BE49-F238E27FC236}">
                <a16:creationId xmlns:a16="http://schemas.microsoft.com/office/drawing/2014/main" id="{DE5C9864-6100-4BA8-94BE-21A5AA95E8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7390" y="3165631"/>
            <a:ext cx="557361" cy="55736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3C734CB-163E-4B6A-946D-D539563515E9}"/>
              </a:ext>
            </a:extLst>
          </p:cNvPr>
          <p:cNvSpPr/>
          <p:nvPr/>
        </p:nvSpPr>
        <p:spPr>
          <a:xfrm>
            <a:off x="6481196" y="3745228"/>
            <a:ext cx="1274708" cy="256880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A1468CE-EAEB-4188-9DC3-53DF89A3D97A}"/>
              </a:ext>
            </a:extLst>
          </p:cNvPr>
          <p:cNvSpPr txBox="1"/>
          <p:nvPr/>
        </p:nvSpPr>
        <p:spPr>
          <a:xfrm>
            <a:off x="6495115" y="3725109"/>
            <a:ext cx="1274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Relance mail x2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5AE83D-33C3-41F7-B582-7B80D3168E26}"/>
              </a:ext>
            </a:extLst>
          </p:cNvPr>
          <p:cNvSpPr/>
          <p:nvPr/>
        </p:nvSpPr>
        <p:spPr>
          <a:xfrm>
            <a:off x="4015524" y="3745228"/>
            <a:ext cx="1112952" cy="256880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673CDEC-A4A4-40CA-ACF2-EB044372859D}"/>
              </a:ext>
            </a:extLst>
          </p:cNvPr>
          <p:cNvSpPr txBox="1"/>
          <p:nvPr/>
        </p:nvSpPr>
        <p:spPr>
          <a:xfrm>
            <a:off x="4050542" y="3723973"/>
            <a:ext cx="1069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Relance mail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A21333-653C-4D2B-A8C5-1E88A0871200}"/>
              </a:ext>
            </a:extLst>
          </p:cNvPr>
          <p:cNvSpPr/>
          <p:nvPr/>
        </p:nvSpPr>
        <p:spPr>
          <a:xfrm>
            <a:off x="2088656" y="1850832"/>
            <a:ext cx="1609047" cy="256880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C77900B-8289-44F4-81C0-64A012DD04F3}"/>
              </a:ext>
            </a:extLst>
          </p:cNvPr>
          <p:cNvSpPr txBox="1"/>
          <p:nvPr/>
        </p:nvSpPr>
        <p:spPr>
          <a:xfrm>
            <a:off x="2066634" y="1838722"/>
            <a:ext cx="172105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Relance téléphonique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27E5EAA-6177-479B-B4D2-A370BF8F1C3C}"/>
              </a:ext>
            </a:extLst>
          </p:cNvPr>
          <p:cNvSpPr txBox="1"/>
          <p:nvPr/>
        </p:nvSpPr>
        <p:spPr>
          <a:xfrm>
            <a:off x="5140039" y="1844564"/>
            <a:ext cx="1664238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dirty="0"/>
              <a:t>Relance téléphonique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8DA23B-FC6C-4215-8A6D-55CD87D15E68}"/>
              </a:ext>
            </a:extLst>
          </p:cNvPr>
          <p:cNvSpPr/>
          <p:nvPr/>
        </p:nvSpPr>
        <p:spPr>
          <a:xfrm>
            <a:off x="5120066" y="1860892"/>
            <a:ext cx="1664238" cy="256880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0EBECB7C-E352-4EA3-8291-52FA86212B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44" y="233560"/>
            <a:ext cx="1166909" cy="261347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CF962C59-5467-4299-90F1-65B2501274A6}"/>
              </a:ext>
            </a:extLst>
          </p:cNvPr>
          <p:cNvSpPr txBox="1"/>
          <p:nvPr/>
        </p:nvSpPr>
        <p:spPr>
          <a:xfrm>
            <a:off x="2358438" y="406827"/>
            <a:ext cx="5137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06600"/>
                </a:solidFill>
                <a:latin typeface="Raleway Thin" pitchFamily="2" charset="0"/>
                <a:cs typeface="Calibri Light" panose="020F0302020204030204" pitchFamily="34" charset="0"/>
              </a:rPr>
              <a:t>Cycle de vie d’une enquête et ses relances</a:t>
            </a:r>
          </a:p>
        </p:txBody>
      </p:sp>
    </p:spTree>
    <p:extLst>
      <p:ext uri="{BB962C8B-B14F-4D97-AF65-F5344CB8AC3E}">
        <p14:creationId xmlns:p14="http://schemas.microsoft.com/office/powerpoint/2010/main" val="19135196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EE0AF6-8260-4055-A9BB-CBE25A8F5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1195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700" dirty="0">
                <a:solidFill>
                  <a:srgbClr val="006600"/>
                </a:solidFill>
                <a:latin typeface="Raleway Thin" pitchFamily="2" charset="0"/>
              </a:rPr>
              <a:t>Création de différents statuts pour un meilleur suivi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767C7A-07F7-4C2B-B49F-255637F9B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824" y="1369218"/>
            <a:ext cx="1824676" cy="99417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dirty="0">
                <a:solidFill>
                  <a:schemeClr val="tx1"/>
                </a:solidFill>
              </a:rPr>
              <a:t>Actifs</a:t>
            </a:r>
          </a:p>
          <a:p>
            <a:pPr marL="0" indent="0" algn="ctr">
              <a:buNone/>
            </a:pPr>
            <a:r>
              <a:rPr lang="fr-FR" sz="1200" dirty="0">
                <a:solidFill>
                  <a:schemeClr val="tx1"/>
                </a:solidFill>
              </a:rPr>
              <a:t>Répondants à l’enquête en cours ou à l’enquête précédente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829B0759-F7FB-4A25-916D-0A4E2C027008}"/>
              </a:ext>
            </a:extLst>
          </p:cNvPr>
          <p:cNvSpPr txBox="1">
            <a:spLocks/>
          </p:cNvSpPr>
          <p:nvPr/>
        </p:nvSpPr>
        <p:spPr>
          <a:xfrm>
            <a:off x="787727" y="3087332"/>
            <a:ext cx="1944868" cy="994172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100" dirty="0"/>
              <a:t>« Somnolents »</a:t>
            </a:r>
          </a:p>
          <a:p>
            <a:pPr marL="0" indent="0" algn="ctr" defTabSz="685800">
              <a:spcBef>
                <a:spcPts val="750"/>
              </a:spcBef>
              <a:buClrTx/>
              <a:buNone/>
              <a:defRPr/>
            </a:pPr>
            <a:r>
              <a:rPr lang="fr-FR" sz="1200" dirty="0">
                <a:solidFill>
                  <a:prstClr val="black"/>
                </a:solidFill>
                <a:latin typeface="Calibri" panose="020F0502020204030204"/>
              </a:rPr>
              <a:t>Non-répondants à l’enquête en cours, ni à l’enquête précédente (N-1)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872F1B8-6CC3-4E8D-95BA-6839A78C6580}"/>
              </a:ext>
            </a:extLst>
          </p:cNvPr>
          <p:cNvSpPr txBox="1">
            <a:spLocks/>
          </p:cNvSpPr>
          <p:nvPr/>
        </p:nvSpPr>
        <p:spPr>
          <a:xfrm>
            <a:off x="6287680" y="3087332"/>
            <a:ext cx="1884771" cy="126332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100" dirty="0"/>
              <a:t>« Invisibles »</a:t>
            </a:r>
          </a:p>
          <a:p>
            <a:pPr marL="0" indent="0" algn="ctr" defTabSz="685800">
              <a:spcBef>
                <a:spcPts val="750"/>
              </a:spcBef>
              <a:buClrTx/>
              <a:buNone/>
              <a:defRPr/>
            </a:pPr>
            <a:r>
              <a:rPr lang="fr-FR" sz="1200" dirty="0">
                <a:solidFill>
                  <a:prstClr val="black"/>
                </a:solidFill>
                <a:latin typeface="Calibri" panose="020F0502020204030204"/>
              </a:rPr>
              <a:t>Non-répondants à l’enquête en cours, ni aux deux enquêtes précédentes (N-2)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3104D9DE-B245-457D-8DA4-BCF13F1E6809}"/>
              </a:ext>
            </a:extLst>
          </p:cNvPr>
          <p:cNvSpPr txBox="1">
            <a:spLocks/>
          </p:cNvSpPr>
          <p:nvPr/>
        </p:nvSpPr>
        <p:spPr>
          <a:xfrm>
            <a:off x="6109160" y="1366837"/>
            <a:ext cx="2187018" cy="1069967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100" dirty="0"/>
              <a:t>« Super Invisibles »</a:t>
            </a:r>
          </a:p>
          <a:p>
            <a:pPr marL="0" indent="0" algn="ctr">
              <a:buNone/>
              <a:defRPr/>
            </a:pPr>
            <a:r>
              <a:rPr lang="fr-FR" sz="1200" dirty="0">
                <a:solidFill>
                  <a:prstClr val="black"/>
                </a:solidFill>
                <a:latin typeface="Calibri" panose="020F0502020204030204"/>
              </a:rPr>
              <a:t>Non-répondants à l’enquête en cours, ni à aux trois enquêtes précédentes (N-3 et &gt;N-3)</a:t>
            </a:r>
          </a:p>
        </p:txBody>
      </p:sp>
      <p:pic>
        <p:nvPicPr>
          <p:cNvPr id="7" name="Graphique 6" descr="Écran contour">
            <a:extLst>
              <a:ext uri="{FF2B5EF4-FFF2-40B4-BE49-F238E27FC236}">
                <a16:creationId xmlns:a16="http://schemas.microsoft.com/office/drawing/2014/main" id="{F5A281A7-445C-4C10-9117-937F0413A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8710" y="2363391"/>
            <a:ext cx="342900" cy="342900"/>
          </a:xfrm>
          <a:prstGeom prst="rect">
            <a:avLst/>
          </a:prstGeom>
        </p:spPr>
      </p:pic>
      <p:pic>
        <p:nvPicPr>
          <p:cNvPr id="8" name="Graphique 7" descr="Écran contour">
            <a:extLst>
              <a:ext uri="{FF2B5EF4-FFF2-40B4-BE49-F238E27FC236}">
                <a16:creationId xmlns:a16="http://schemas.microsoft.com/office/drawing/2014/main" id="{98EC7C87-9923-4CB6-B54D-2ABB8B295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5810" y="4081504"/>
            <a:ext cx="342900" cy="342900"/>
          </a:xfrm>
          <a:prstGeom prst="rect">
            <a:avLst/>
          </a:prstGeom>
        </p:spPr>
      </p:pic>
      <p:pic>
        <p:nvPicPr>
          <p:cNvPr id="9" name="Graphique 8" descr="Écran contour">
            <a:extLst>
              <a:ext uri="{FF2B5EF4-FFF2-40B4-BE49-F238E27FC236}">
                <a16:creationId xmlns:a16="http://schemas.microsoft.com/office/drawing/2014/main" id="{FF06973C-0DE1-4550-8C8D-FDB6B69BA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92834" y="2420543"/>
            <a:ext cx="342900" cy="342900"/>
          </a:xfrm>
          <a:prstGeom prst="rect">
            <a:avLst/>
          </a:prstGeom>
        </p:spPr>
      </p:pic>
      <p:pic>
        <p:nvPicPr>
          <p:cNvPr id="10" name="Graphique 9" descr="Écran contour">
            <a:extLst>
              <a:ext uri="{FF2B5EF4-FFF2-40B4-BE49-F238E27FC236}">
                <a16:creationId xmlns:a16="http://schemas.microsoft.com/office/drawing/2014/main" id="{67B5F29A-89F3-4E12-96B1-E53E869B4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85690" y="4081504"/>
            <a:ext cx="342900" cy="342900"/>
          </a:xfrm>
          <a:prstGeom prst="rect">
            <a:avLst/>
          </a:prstGeom>
        </p:spPr>
      </p:pic>
      <p:pic>
        <p:nvPicPr>
          <p:cNvPr id="11" name="Graphique 10" descr="Téléphone contour">
            <a:extLst>
              <a:ext uri="{FF2B5EF4-FFF2-40B4-BE49-F238E27FC236}">
                <a16:creationId xmlns:a16="http://schemas.microsoft.com/office/drawing/2014/main" id="{E8978789-8AF8-47DC-B745-A6C477E54C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60160" y="4081504"/>
            <a:ext cx="342900" cy="342900"/>
          </a:xfrm>
          <a:prstGeom prst="rect">
            <a:avLst/>
          </a:prstGeom>
        </p:spPr>
      </p:pic>
      <p:pic>
        <p:nvPicPr>
          <p:cNvPr id="12" name="Graphique 11" descr="Téléphone contour">
            <a:extLst>
              <a:ext uri="{FF2B5EF4-FFF2-40B4-BE49-F238E27FC236}">
                <a16:creationId xmlns:a16="http://schemas.microsoft.com/office/drawing/2014/main" id="{75147343-8B50-4780-9AAA-FFED8CD2D1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32285" y="4081504"/>
            <a:ext cx="342900" cy="342900"/>
          </a:xfrm>
          <a:prstGeom prst="rect">
            <a:avLst/>
          </a:prstGeom>
        </p:spPr>
      </p:pic>
      <p:pic>
        <p:nvPicPr>
          <p:cNvPr id="14" name="Graphique 13" descr="Enveloppe ouverte contour">
            <a:extLst>
              <a:ext uri="{FF2B5EF4-FFF2-40B4-BE49-F238E27FC236}">
                <a16:creationId xmlns:a16="http://schemas.microsoft.com/office/drawing/2014/main" id="{0DC8B765-DBC0-409D-BA43-57CD2FCBDF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25141" y="2407014"/>
            <a:ext cx="342900" cy="342900"/>
          </a:xfrm>
          <a:prstGeom prst="rect">
            <a:avLst/>
          </a:prstGeom>
        </p:spPr>
      </p:pic>
      <p:sp>
        <p:nvSpPr>
          <p:cNvPr id="21" name="Flèche : virage 20">
            <a:extLst>
              <a:ext uri="{FF2B5EF4-FFF2-40B4-BE49-F238E27FC236}">
                <a16:creationId xmlns:a16="http://schemas.microsoft.com/office/drawing/2014/main" id="{727B8575-BD64-4DFF-B337-4296F031F07F}"/>
              </a:ext>
            </a:extLst>
          </p:cNvPr>
          <p:cNvSpPr/>
          <p:nvPr/>
        </p:nvSpPr>
        <p:spPr>
          <a:xfrm rot="10800000" flipH="1">
            <a:off x="349675" y="1782243"/>
            <a:ext cx="498146" cy="2229137"/>
          </a:xfrm>
          <a:prstGeom prst="bentArrow">
            <a:avLst>
              <a:gd name="adj1" fmla="val 23386"/>
              <a:gd name="adj2" fmla="val 29867"/>
              <a:gd name="adj3" fmla="val 31952"/>
              <a:gd name="adj4" fmla="val 27064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>
              <a:solidFill>
                <a:srgbClr val="006600"/>
              </a:solidFill>
            </a:endParaRPr>
          </a:p>
        </p:txBody>
      </p:sp>
      <p:sp>
        <p:nvSpPr>
          <p:cNvPr id="22" name="Flèche : virage 21">
            <a:extLst>
              <a:ext uri="{FF2B5EF4-FFF2-40B4-BE49-F238E27FC236}">
                <a16:creationId xmlns:a16="http://schemas.microsoft.com/office/drawing/2014/main" id="{28CF90CF-62FC-4C09-B5A7-81552D0EA95F}"/>
              </a:ext>
            </a:extLst>
          </p:cNvPr>
          <p:cNvSpPr/>
          <p:nvPr/>
        </p:nvSpPr>
        <p:spPr>
          <a:xfrm flipH="1">
            <a:off x="8356273" y="1782243"/>
            <a:ext cx="498146" cy="2229137"/>
          </a:xfrm>
          <a:prstGeom prst="bentArrow">
            <a:avLst>
              <a:gd name="adj1" fmla="val 23386"/>
              <a:gd name="adj2" fmla="val 29867"/>
              <a:gd name="adj3" fmla="val 31952"/>
              <a:gd name="adj4" fmla="val 27064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>
              <a:solidFill>
                <a:schemeClr val="tx1"/>
              </a:solidFill>
            </a:endParaRPr>
          </a:p>
        </p:txBody>
      </p:sp>
      <p:sp>
        <p:nvSpPr>
          <p:cNvPr id="23" name="Flèche : droite 22">
            <a:extLst>
              <a:ext uri="{FF2B5EF4-FFF2-40B4-BE49-F238E27FC236}">
                <a16:creationId xmlns:a16="http://schemas.microsoft.com/office/drawing/2014/main" id="{835C4ECF-E102-40C7-91C5-0CD9D6971A26}"/>
              </a:ext>
            </a:extLst>
          </p:cNvPr>
          <p:cNvSpPr/>
          <p:nvPr/>
        </p:nvSpPr>
        <p:spPr>
          <a:xfrm>
            <a:off x="2904044" y="4028251"/>
            <a:ext cx="3205115" cy="288269"/>
          </a:xfrm>
          <a:prstGeom prst="rightArrow">
            <a:avLst>
              <a:gd name="adj1" fmla="val 37629"/>
              <a:gd name="adj2" fmla="val 76804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</p:spTree>
    <p:extLst>
      <p:ext uri="{BB962C8B-B14F-4D97-AF65-F5344CB8AC3E}">
        <p14:creationId xmlns:p14="http://schemas.microsoft.com/office/powerpoint/2010/main" val="11808059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C079FE-23EA-447A-9575-E78FE692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522" y="371474"/>
            <a:ext cx="6140678" cy="818039"/>
          </a:xfrm>
        </p:spPr>
        <p:txBody>
          <a:bodyPr>
            <a:normAutofit fontScale="90000"/>
          </a:bodyPr>
          <a:lstStyle/>
          <a:p>
            <a:r>
              <a:rPr lang="fr-FR" sz="2700" dirty="0">
                <a:solidFill>
                  <a:srgbClr val="006600"/>
                </a:solidFill>
                <a:latin typeface="Raleway Thin" pitchFamily="2" charset="0"/>
              </a:rPr>
              <a:t>Le protocole SPF (Santé Publique France)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1F12F5-36A4-4261-9CBD-8F798AD81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908" y="1849988"/>
            <a:ext cx="2666018" cy="135984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sz="1500" dirty="0">
                <a:solidFill>
                  <a:schemeClr val="tx1"/>
                </a:solidFill>
              </a:rPr>
              <a:t>Groupe 1</a:t>
            </a:r>
          </a:p>
          <a:p>
            <a:pPr marL="0" indent="0">
              <a:buNone/>
            </a:pPr>
            <a:endParaRPr lang="fr-FR" sz="15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15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fr-FR" sz="1500" dirty="0">
                <a:solidFill>
                  <a:schemeClr val="tx1"/>
                </a:solidFill>
              </a:rPr>
              <a:t>Les panélistes sont relancés par mail uniquement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2793A634-262C-441A-B3AC-3B765944FF4C}"/>
              </a:ext>
            </a:extLst>
          </p:cNvPr>
          <p:cNvSpPr txBox="1">
            <a:spLocks/>
          </p:cNvSpPr>
          <p:nvPr/>
        </p:nvSpPr>
        <p:spPr>
          <a:xfrm>
            <a:off x="5140555" y="1829353"/>
            <a:ext cx="2666018" cy="1310350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500" dirty="0"/>
              <a:t>Groupe 2</a:t>
            </a:r>
          </a:p>
          <a:p>
            <a:pPr marL="0" indent="0">
              <a:buNone/>
            </a:pPr>
            <a:endParaRPr lang="fr-FR" sz="1500" dirty="0"/>
          </a:p>
          <a:p>
            <a:pPr marL="0" indent="0">
              <a:buNone/>
            </a:pPr>
            <a:endParaRPr lang="fr-FR" sz="1500" dirty="0"/>
          </a:p>
          <a:p>
            <a:pPr marL="0" indent="0" algn="ctr">
              <a:buNone/>
            </a:pPr>
            <a:r>
              <a:rPr lang="fr-FR" sz="1500" dirty="0"/>
              <a:t>Les panélistes sont relancés par mail et par téléphone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1E79B7EE-0671-42A6-9EEB-977EBEFB00C9}"/>
              </a:ext>
            </a:extLst>
          </p:cNvPr>
          <p:cNvSpPr txBox="1">
            <a:spLocks/>
          </p:cNvSpPr>
          <p:nvPr/>
        </p:nvSpPr>
        <p:spPr>
          <a:xfrm>
            <a:off x="745896" y="4037029"/>
            <a:ext cx="7652208" cy="639058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350" dirty="0"/>
              <a:t>Protocole actuellement en cours.</a:t>
            </a:r>
          </a:p>
          <a:p>
            <a:pPr marL="0" indent="0" algn="ctr">
              <a:buNone/>
            </a:pPr>
            <a:r>
              <a:rPr lang="fr-FR" sz="1350" dirty="0"/>
              <a:t>Pourquoi ? Afin de mesurer l’impact des relances téléphoniques sur le taux de réponse et l’attrition du panel.</a:t>
            </a:r>
          </a:p>
        </p:txBody>
      </p:sp>
      <p:pic>
        <p:nvPicPr>
          <p:cNvPr id="7" name="Graphique 6" descr="Téléphone contour">
            <a:extLst>
              <a:ext uri="{FF2B5EF4-FFF2-40B4-BE49-F238E27FC236}">
                <a16:creationId xmlns:a16="http://schemas.microsoft.com/office/drawing/2014/main" id="{4EF3AD5C-6C74-4D31-93BF-A5542FD05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0612" y="2191119"/>
            <a:ext cx="342900" cy="342900"/>
          </a:xfrm>
          <a:prstGeom prst="rect">
            <a:avLst/>
          </a:prstGeom>
        </p:spPr>
      </p:pic>
      <p:pic>
        <p:nvPicPr>
          <p:cNvPr id="9" name="Graphique 8" descr="Écran contour">
            <a:extLst>
              <a:ext uri="{FF2B5EF4-FFF2-40B4-BE49-F238E27FC236}">
                <a16:creationId xmlns:a16="http://schemas.microsoft.com/office/drawing/2014/main" id="{750D2086-564E-4551-81CB-3155006407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24159" y="2191119"/>
            <a:ext cx="342900" cy="342900"/>
          </a:xfrm>
          <a:prstGeom prst="rect">
            <a:avLst/>
          </a:prstGeom>
        </p:spPr>
      </p:pic>
      <p:pic>
        <p:nvPicPr>
          <p:cNvPr id="10" name="Graphique 9" descr="Écran contour">
            <a:extLst>
              <a:ext uri="{FF2B5EF4-FFF2-40B4-BE49-F238E27FC236}">
                <a16:creationId xmlns:a16="http://schemas.microsoft.com/office/drawing/2014/main" id="{A4388FBF-6004-4FFE-85DA-265627DFA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44467" y="2191120"/>
            <a:ext cx="342900" cy="3429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8D11226-DF96-46CB-8250-B97C5544F6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57" y="162613"/>
            <a:ext cx="1471091" cy="98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189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75A74A-0F83-466B-86CA-C56B411A5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645270"/>
          </a:xfrm>
        </p:spPr>
        <p:txBody>
          <a:bodyPr>
            <a:normAutofit/>
          </a:bodyPr>
          <a:lstStyle/>
          <a:p>
            <a:pPr algn="ctr"/>
            <a:r>
              <a:rPr lang="fr-FR" sz="2700" dirty="0">
                <a:solidFill>
                  <a:srgbClr val="006600"/>
                </a:solidFill>
                <a:latin typeface="Raleway Thin" pitchFamily="2" charset="0"/>
              </a:rPr>
              <a:t>Limiter l’attrition du panel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45A412-1DC4-4DB0-BE45-AD62BA132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983" y="1303606"/>
            <a:ext cx="7274842" cy="284925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fr-FR" dirty="0"/>
              <a:t>Comprendre les motivations des panélistes souhaitant se désinscrire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fr-FR" dirty="0"/>
              <a:t>Anticiper ces désinscriptions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fr-FR" dirty="0"/>
              <a:t>Les campagnes d’Incentives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fr-FR" dirty="0"/>
              <a:t>L’aspect humain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fr-FR" dirty="0"/>
              <a:t>Adapter et créer les protocoles de gestion de panel</a:t>
            </a:r>
          </a:p>
        </p:txBody>
      </p:sp>
      <p:pic>
        <p:nvPicPr>
          <p:cNvPr id="5" name="Graphique 4" descr="Ampoule et engrenage contour">
            <a:extLst>
              <a:ext uri="{FF2B5EF4-FFF2-40B4-BE49-F238E27FC236}">
                <a16:creationId xmlns:a16="http://schemas.microsoft.com/office/drawing/2014/main" id="{BB7CFE4E-7D72-4CCE-98CC-5C3B246F6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5527" y="3636777"/>
            <a:ext cx="314692" cy="314692"/>
          </a:xfrm>
          <a:prstGeom prst="rect">
            <a:avLst/>
          </a:prstGeom>
        </p:spPr>
      </p:pic>
      <p:pic>
        <p:nvPicPr>
          <p:cNvPr id="11" name="Graphique 10" descr="Cadeau contour">
            <a:extLst>
              <a:ext uri="{FF2B5EF4-FFF2-40B4-BE49-F238E27FC236}">
                <a16:creationId xmlns:a16="http://schemas.microsoft.com/office/drawing/2014/main" id="{B1DC2AE7-F2FF-4B57-A12B-1F0D0937DB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99107" y="2518219"/>
            <a:ext cx="314693" cy="314693"/>
          </a:xfrm>
          <a:prstGeom prst="rect">
            <a:avLst/>
          </a:prstGeom>
        </p:spPr>
      </p:pic>
      <p:pic>
        <p:nvPicPr>
          <p:cNvPr id="13" name="Graphique 12" descr="Loupe contour">
            <a:extLst>
              <a:ext uri="{FF2B5EF4-FFF2-40B4-BE49-F238E27FC236}">
                <a16:creationId xmlns:a16="http://schemas.microsoft.com/office/drawing/2014/main" id="{D6978E5C-83E2-46C1-8802-467FCC8FDD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5527" y="2013661"/>
            <a:ext cx="314693" cy="314693"/>
          </a:xfrm>
          <a:prstGeom prst="rect">
            <a:avLst/>
          </a:prstGeom>
        </p:spPr>
      </p:pic>
      <p:pic>
        <p:nvPicPr>
          <p:cNvPr id="15" name="Graphique 14" descr="Engrenages contour">
            <a:extLst>
              <a:ext uri="{FF2B5EF4-FFF2-40B4-BE49-F238E27FC236}">
                <a16:creationId xmlns:a16="http://schemas.microsoft.com/office/drawing/2014/main" id="{C932C177-31CC-42F2-B34C-9ACAC4F565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95526" y="1506723"/>
            <a:ext cx="314693" cy="314693"/>
          </a:xfrm>
          <a:prstGeom prst="rect">
            <a:avLst/>
          </a:prstGeom>
        </p:spPr>
      </p:pic>
      <p:pic>
        <p:nvPicPr>
          <p:cNvPr id="17" name="Graphique 16" descr="Groupe d’hommes contour">
            <a:extLst>
              <a:ext uri="{FF2B5EF4-FFF2-40B4-BE49-F238E27FC236}">
                <a16:creationId xmlns:a16="http://schemas.microsoft.com/office/drawing/2014/main" id="{1650E615-44F5-48FC-96EA-6721688C1F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95527" y="3129839"/>
            <a:ext cx="314693" cy="31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0735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fr">
                <a:solidFill>
                  <a:srgbClr val="659600"/>
                </a:solidFill>
                <a:latin typeface="Raleway Thin"/>
                <a:ea typeface="Raleway Thin"/>
                <a:cs typeface="Raleway Thin"/>
                <a:sym typeface="Raleway Thin"/>
              </a:rPr>
              <a:t>Réaliser une enquête avec ELIPSS</a:t>
            </a:r>
            <a:endParaRPr>
              <a:solidFill>
                <a:srgbClr val="6596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397" name="Google Shape;397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fr">
                <a:latin typeface="Raleway"/>
                <a:ea typeface="Raleway"/>
                <a:cs typeface="Raleway"/>
                <a:sym typeface="Raleway"/>
              </a:rPr>
              <a:t>Un appel à projet en continu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98" name="Google Shape;398;p1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Un appel à proposition ouvert en continu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fr" sz="1000" u="sng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https://cdsp.sciences-po.fr/media/content/ckeditor/2021 /05/12/aap-elipss-v33.pdf</a:t>
            </a:r>
            <a:endParaRPr sz="10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fr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Principe de participation aux frais de production de l’enquête</a:t>
            </a:r>
            <a:endParaRPr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fr">
                <a:solidFill>
                  <a:srgbClr val="659600"/>
                </a:solidFill>
                <a:latin typeface="Raleway Thin"/>
                <a:ea typeface="Raleway Thin"/>
                <a:cs typeface="Raleway Thin"/>
                <a:sym typeface="Raleway Thin"/>
              </a:rPr>
              <a:t>Publications</a:t>
            </a:r>
            <a:endParaRPr>
              <a:solidFill>
                <a:srgbClr val="6596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404" name="Google Shape;404;p4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fr">
                <a:latin typeface="Raleway"/>
                <a:ea typeface="Raleway"/>
                <a:cs typeface="Raleway"/>
                <a:sym typeface="Raleway"/>
              </a:rPr>
              <a:t>Articles scientifiques, livres, chapitres, rapports...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5" name="Google Shape;405;p40"/>
          <p:cNvSpPr txBox="1">
            <a:spLocks noGrp="1"/>
          </p:cNvSpPr>
          <p:nvPr>
            <p:ph type="body" idx="2"/>
          </p:nvPr>
        </p:nvSpPr>
        <p:spPr>
          <a:xfrm>
            <a:off x="4939500" y="3497575"/>
            <a:ext cx="3837000" cy="9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fr" b="1">
                <a:latin typeface="Raleway"/>
                <a:ea typeface="Raleway"/>
                <a:cs typeface="Raleway"/>
                <a:sym typeface="Raleway"/>
              </a:rPr>
              <a:t>&gt;</a:t>
            </a:r>
            <a:r>
              <a:rPr lang="fr" u="sng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https://dime-shs.sciencespo.fr/productions/publications/</a:t>
            </a:r>
            <a:r>
              <a:rPr lang="fr" u="sng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406" name="Google Shape;406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5464" y="0"/>
            <a:ext cx="4105072" cy="3339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fr">
                <a:latin typeface="Raleway"/>
                <a:ea typeface="Raleway"/>
                <a:cs typeface="Raleway"/>
                <a:sym typeface="Raleway"/>
              </a:rPr>
              <a:t>Merci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412" name="Google Shape;41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339" y="85894"/>
            <a:ext cx="3607702" cy="621735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41"/>
          <p:cNvSpPr txBox="1">
            <a:spLocks noGrp="1"/>
          </p:cNvSpPr>
          <p:nvPr>
            <p:ph type="subTitle" idx="4294967295"/>
          </p:nvPr>
        </p:nvSpPr>
        <p:spPr>
          <a:xfrm>
            <a:off x="311700" y="3939025"/>
            <a:ext cx="85206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fr" sz="15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Marion ELIE / </a:t>
            </a:r>
            <a:r>
              <a:rPr lang="fr" sz="15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4"/>
              </a:rPr>
              <a:t>marion.elie@sciencespo.fr</a:t>
            </a:r>
            <a:endParaRPr sz="15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5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fr" sz="1500" b="0" i="0" u="none" strike="noStrike" cap="none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Mathieu OLIVIER / </a:t>
            </a:r>
            <a:r>
              <a:rPr lang="fr" sz="15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</a:rPr>
              <a:t>mathieu.olivier@sciencespo.fr</a:t>
            </a:r>
            <a:r>
              <a:rPr lang="fr" sz="1500" b="0" i="0" u="none" strike="noStrike" cap="none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500" b="0" i="0" u="none" strike="noStrike" cap="none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500" b="0" i="0" u="none" strike="noStrike" cap="none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414" name="Google Shape;414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94000" y="133350"/>
            <a:ext cx="1638300" cy="3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fr">
                <a:solidFill>
                  <a:srgbClr val="659600"/>
                </a:solidFill>
                <a:latin typeface="Raleway Thin"/>
                <a:ea typeface="Raleway Thin"/>
                <a:cs typeface="Raleway Thin"/>
                <a:sym typeface="Raleway Thin"/>
              </a:rPr>
              <a:t>ELIPSS en quelques chiffres</a:t>
            </a:r>
            <a:endParaRPr>
              <a:solidFill>
                <a:srgbClr val="6596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78" name="Google Shape;78;p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fr">
                <a:latin typeface="Raleway"/>
                <a:ea typeface="Raleway"/>
                <a:cs typeface="Raleway"/>
                <a:sym typeface="Raleway"/>
              </a:rPr>
              <a:t>En place depuis 2012, le dispositif repose aujourd’hui sur plus de 2 200 panélistes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9" name="Google Shape;79;p4"/>
          <p:cNvSpPr txBox="1"/>
          <p:nvPr/>
        </p:nvSpPr>
        <p:spPr>
          <a:xfrm>
            <a:off x="4364308" y="2954894"/>
            <a:ext cx="3768300" cy="563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" sz="13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2012/2013		2016		</a:t>
            </a:r>
            <a:endParaRPr sz="13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80" name="Google Shape;80;p4"/>
          <p:cNvCxnSpPr>
            <a:stCxn id="81" idx="6"/>
            <a:endCxn id="82" idx="2"/>
          </p:cNvCxnSpPr>
          <p:nvPr/>
        </p:nvCxnSpPr>
        <p:spPr>
          <a:xfrm rot="10800000" flipH="1">
            <a:off x="5572225" y="1675350"/>
            <a:ext cx="1160700" cy="66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3" name="Google Shape;83;p4"/>
          <p:cNvCxnSpPr>
            <a:stCxn id="84" idx="6"/>
            <a:endCxn id="85" idx="3"/>
          </p:cNvCxnSpPr>
          <p:nvPr/>
        </p:nvCxnSpPr>
        <p:spPr>
          <a:xfrm rot="10800000" flipH="1">
            <a:off x="7958250" y="1981075"/>
            <a:ext cx="383700" cy="75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81" name="Google Shape;81;p4"/>
          <p:cNvSpPr/>
          <p:nvPr/>
        </p:nvSpPr>
        <p:spPr>
          <a:xfrm>
            <a:off x="5447125" y="2286000"/>
            <a:ext cx="125100" cy="116100"/>
          </a:xfrm>
          <a:prstGeom prst="ellipse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4"/>
          <p:cNvSpPr/>
          <p:nvPr/>
        </p:nvSpPr>
        <p:spPr>
          <a:xfrm>
            <a:off x="6732900" y="1617275"/>
            <a:ext cx="125100" cy="116100"/>
          </a:xfrm>
          <a:prstGeom prst="ellipse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4"/>
          <p:cNvSpPr/>
          <p:nvPr/>
        </p:nvSpPr>
        <p:spPr>
          <a:xfrm>
            <a:off x="8323700" y="1881925"/>
            <a:ext cx="125100" cy="116100"/>
          </a:xfrm>
          <a:prstGeom prst="ellipse">
            <a:avLst/>
          </a:prstGeom>
          <a:solidFill>
            <a:srgbClr val="999999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" name="Google Shape;86;p4"/>
          <p:cNvCxnSpPr>
            <a:endCxn id="82" idx="6"/>
          </p:cNvCxnSpPr>
          <p:nvPr/>
        </p:nvCxnSpPr>
        <p:spPr>
          <a:xfrm rot="10800000">
            <a:off x="6858000" y="1675325"/>
            <a:ext cx="1062300" cy="41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4" name="Google Shape;84;p4"/>
          <p:cNvSpPr/>
          <p:nvPr/>
        </p:nvSpPr>
        <p:spPr>
          <a:xfrm>
            <a:off x="7833150" y="1998025"/>
            <a:ext cx="125100" cy="116100"/>
          </a:xfrm>
          <a:prstGeom prst="ellipse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4"/>
          <p:cNvSpPr txBox="1"/>
          <p:nvPr/>
        </p:nvSpPr>
        <p:spPr>
          <a:xfrm>
            <a:off x="5179525" y="1921825"/>
            <a:ext cx="660300" cy="3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" sz="1300" b="1" i="0" u="none" strike="noStrike" cap="none">
                <a:solidFill>
                  <a:srgbClr val="659600"/>
                </a:solidFill>
                <a:latin typeface="Raleway"/>
                <a:ea typeface="Raleway"/>
                <a:cs typeface="Raleway"/>
                <a:sym typeface="Raleway"/>
              </a:rPr>
              <a:t>1 000</a:t>
            </a:r>
            <a:endParaRPr sz="1300" b="1" i="0" u="none" strike="noStrike" cap="none">
              <a:solidFill>
                <a:srgbClr val="6596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8" name="Google Shape;88;p4"/>
          <p:cNvSpPr txBox="1"/>
          <p:nvPr/>
        </p:nvSpPr>
        <p:spPr>
          <a:xfrm>
            <a:off x="6465300" y="1179600"/>
            <a:ext cx="660300" cy="3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" sz="1300" b="1" i="0" u="none" strike="noStrike" cap="none">
                <a:solidFill>
                  <a:srgbClr val="659600"/>
                </a:solidFill>
                <a:latin typeface="Raleway"/>
                <a:ea typeface="Raleway"/>
                <a:cs typeface="Raleway"/>
                <a:sym typeface="Raleway"/>
              </a:rPr>
              <a:t>3 300</a:t>
            </a:r>
            <a:endParaRPr sz="1300" b="1" i="0" u="none" strike="noStrike" cap="none">
              <a:solidFill>
                <a:srgbClr val="6596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9" name="Google Shape;89;p4"/>
          <p:cNvSpPr txBox="1"/>
          <p:nvPr/>
        </p:nvSpPr>
        <p:spPr>
          <a:xfrm>
            <a:off x="7565550" y="2056063"/>
            <a:ext cx="660300" cy="3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" sz="1300" b="1" i="0" u="none" strike="noStrike" cap="none">
                <a:solidFill>
                  <a:srgbClr val="659600"/>
                </a:solidFill>
                <a:latin typeface="Raleway"/>
                <a:ea typeface="Raleway"/>
                <a:cs typeface="Raleway"/>
                <a:sym typeface="Raleway"/>
              </a:rPr>
              <a:t>1 400</a:t>
            </a:r>
            <a:endParaRPr sz="1300" b="1" i="0" u="none" strike="noStrike" cap="none">
              <a:solidFill>
                <a:srgbClr val="6596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0" name="Google Shape;90;p4"/>
          <p:cNvSpPr txBox="1"/>
          <p:nvPr/>
        </p:nvSpPr>
        <p:spPr>
          <a:xfrm>
            <a:off x="8045375" y="1531500"/>
            <a:ext cx="660300" cy="3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" sz="1300" b="1" i="0" u="none" strike="noStrike" cap="none">
                <a:solidFill>
                  <a:srgbClr val="659600"/>
                </a:solidFill>
                <a:latin typeface="Raleway"/>
                <a:ea typeface="Raleway"/>
                <a:cs typeface="Raleway"/>
                <a:sym typeface="Raleway"/>
              </a:rPr>
              <a:t>2 200</a:t>
            </a:r>
            <a:endParaRPr sz="1300" b="1" i="0" u="none" strike="noStrike" cap="none">
              <a:solidFill>
                <a:srgbClr val="6596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1" name="Google Shape;91;p4"/>
          <p:cNvSpPr txBox="1"/>
          <p:nvPr/>
        </p:nvSpPr>
        <p:spPr>
          <a:xfrm>
            <a:off x="5898277" y="2978494"/>
            <a:ext cx="3768300" cy="563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" sz="13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	2019        2020</a:t>
            </a:r>
            <a:endParaRPr sz="13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fr">
                <a:solidFill>
                  <a:srgbClr val="659600"/>
                </a:solidFill>
                <a:latin typeface="Raleway Thin"/>
                <a:ea typeface="Raleway Thin"/>
                <a:cs typeface="Raleway Thin"/>
                <a:sym typeface="Raleway Thin"/>
              </a:rPr>
              <a:t>Le dispositif</a:t>
            </a:r>
            <a:endParaRPr>
              <a:solidFill>
                <a:srgbClr val="6596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97" name="Google Shape;97;p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fr">
                <a:latin typeface="Raleway"/>
                <a:ea typeface="Raleway"/>
                <a:cs typeface="Raleway"/>
                <a:sym typeface="Raleway"/>
              </a:rPr>
              <a:t>Les vagues d’enquête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8" name="Google Shape;98;p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9576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-"/>
            </a:pPr>
            <a:r>
              <a:rPr lang="fr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20 minutes</a:t>
            </a:r>
            <a:r>
              <a:rPr lang="fr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 d’enquête par mois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-"/>
            </a:pPr>
            <a:r>
              <a:rPr lang="fr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Administration sous Qualtrics®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-"/>
            </a:pPr>
            <a:r>
              <a:rPr lang="fr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Lien cliquable reçu par les répondants par mail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-"/>
            </a:pPr>
            <a:r>
              <a:rPr lang="fr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Réponse possible sur ordinateur, tablette, smartphone,…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-"/>
            </a:pPr>
            <a:r>
              <a:rPr lang="fr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Protocole systématique de relances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-"/>
            </a:pPr>
            <a:r>
              <a:rPr lang="fr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Gratifications périodiques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</a:pPr>
            <a:endParaRPr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fr">
                <a:solidFill>
                  <a:srgbClr val="659600"/>
                </a:solidFill>
                <a:latin typeface="Raleway Thin"/>
                <a:ea typeface="Raleway Thin"/>
                <a:cs typeface="Raleway Thin"/>
                <a:sym typeface="Raleway Thin"/>
              </a:rPr>
              <a:t>ELIPSS en quelques chiffres</a:t>
            </a:r>
            <a:endParaRPr>
              <a:solidFill>
                <a:srgbClr val="6596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04" name="Google Shape;104;p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fr">
                <a:latin typeface="Raleway"/>
                <a:ea typeface="Raleway"/>
                <a:cs typeface="Raleway"/>
                <a:sym typeface="Raleway"/>
              </a:rPr>
              <a:t>Des collectes de données avec des taux de réponse élevés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5" name="Google Shape;105;p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fr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Plus de</a:t>
            </a:r>
            <a:r>
              <a:rPr lang="fr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fr" sz="3000" b="1">
                <a:solidFill>
                  <a:srgbClr val="659600"/>
                </a:solidFill>
                <a:latin typeface="Raleway"/>
                <a:ea typeface="Raleway"/>
                <a:cs typeface="Raleway"/>
                <a:sym typeface="Raleway"/>
              </a:rPr>
              <a:t>80 </a:t>
            </a:r>
            <a:r>
              <a:rPr lang="fr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terrains d’enquête réalisés</a:t>
            </a:r>
            <a:endParaRPr/>
          </a:p>
          <a:p>
            <a:pPr marL="457200" lvl="1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fr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comprenant des enquêtes annuelles systématiquement appariées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fr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Pour répondre aux interrogations d’équipes et d’institutions aussi variées en termes d’implantation que de discipline</a:t>
            </a:r>
            <a:endParaRPr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fr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Des taux de réponse supérieurs à</a:t>
            </a:r>
            <a:r>
              <a:rPr lang="fr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fr" sz="3000" b="1">
                <a:solidFill>
                  <a:srgbClr val="659600"/>
                </a:solidFill>
                <a:latin typeface="Raleway"/>
                <a:ea typeface="Raleway"/>
                <a:cs typeface="Raleway"/>
                <a:sym typeface="Raleway"/>
              </a:rPr>
              <a:t>80 %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rgbClr val="659600"/>
                </a:solidFill>
                <a:latin typeface="Raleway Thin"/>
                <a:ea typeface="Raleway Thin"/>
                <a:cs typeface="Raleway Thin"/>
                <a:sym typeface="Raleway Thin"/>
              </a:rPr>
              <a:t>… d’enquêtes originales</a:t>
            </a:r>
            <a:endParaRPr>
              <a:solidFill>
                <a:srgbClr val="6596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fr">
                <a:latin typeface="Raleway"/>
                <a:ea typeface="Raleway"/>
                <a:cs typeface="Raleway"/>
                <a:sym typeface="Raleway"/>
              </a:rPr>
              <a:t>Multi-thématiques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fr">
                <a:latin typeface="Raleway"/>
                <a:ea typeface="Raleway"/>
                <a:cs typeface="Raleway"/>
                <a:sym typeface="Raleway"/>
              </a:rPr>
              <a:t>Comparatives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fr">
                <a:latin typeface="Raleway"/>
                <a:ea typeface="Raleway"/>
                <a:cs typeface="Raleway"/>
                <a:sym typeface="Raleway"/>
              </a:rPr>
              <a:t>Expérimentales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latin typeface="Raleway"/>
                <a:ea typeface="Raleway"/>
                <a:cs typeface="Raleway"/>
                <a:sym typeface="Raleway"/>
              </a:rPr>
              <a:t>Longitudinales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2" name="Google Shape;112;p7" descr="https://lh3.googleusercontent.com/qRrgMo2CBaq05E8An59ZR2WCeNT42MifI2Bk-iZPNAUl_O-5dktc2DIMwvNXRi8V1dUcYHCVDlBXHGLmxFYXHohwwtzi4d9wFNo6cbCrZkEAQ2uZZYey73SgrTPgmy7DIT5yR9j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775603"/>
            <a:ext cx="4572002" cy="3592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fr">
                <a:solidFill>
                  <a:srgbClr val="659600"/>
                </a:solidFill>
                <a:latin typeface="Raleway Thin"/>
                <a:ea typeface="Raleway Thin"/>
                <a:cs typeface="Raleway Thin"/>
                <a:sym typeface="Raleway Thin"/>
              </a:rPr>
              <a:t>ELIPSS en quelques chiffres</a:t>
            </a:r>
            <a:endParaRPr>
              <a:solidFill>
                <a:srgbClr val="6596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18" name="Google Shape;118;p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fr">
                <a:latin typeface="Raleway"/>
                <a:ea typeface="Raleway"/>
                <a:cs typeface="Raleway"/>
                <a:sym typeface="Raleway"/>
              </a:rPr>
              <a:t>Une mise à disposition de données qui maîtrise l’ensemble du processus de production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 b="1">
                <a:solidFill>
                  <a:srgbClr val="659600"/>
                </a:solidFill>
                <a:latin typeface="Raleway"/>
                <a:ea typeface="Raleway"/>
                <a:cs typeface="Raleway"/>
                <a:sym typeface="Raleway"/>
              </a:rPr>
              <a:t>75 </a:t>
            </a:r>
            <a:r>
              <a:rPr lang="fr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jeux de données déjà à disposition de l’ensemble de la communauté académique</a:t>
            </a:r>
            <a:endParaRPr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fr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De multiples possibilités d’analyse grâce aux appariements sur mesure</a:t>
            </a:r>
            <a:endParaRPr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fr">
                <a:solidFill>
                  <a:srgbClr val="659600"/>
                </a:solidFill>
                <a:latin typeface="Raleway Thin"/>
                <a:ea typeface="Raleway Thin"/>
                <a:cs typeface="Raleway Thin"/>
                <a:sym typeface="Raleway Thin"/>
              </a:rPr>
              <a:t>Accès aux données...</a:t>
            </a:r>
            <a:endParaRPr>
              <a:solidFill>
                <a:srgbClr val="6596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25" name="Google Shape;125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fr">
                <a:latin typeface="Raleway"/>
                <a:ea typeface="Raleway"/>
                <a:cs typeface="Raleway"/>
                <a:sym typeface="Raleway"/>
              </a:rPr>
              <a:t>Réseau Quetelet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6" name="Google Shape;126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Catalogue des enquêtes : data.sciencespo.fr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Accès aux données par QPD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27" name="Google Shape;127;p10"/>
          <p:cNvPicPr preferRelativeResize="0"/>
          <p:nvPr/>
        </p:nvPicPr>
        <p:blipFill rotWithShape="1">
          <a:blip r:embed="rId3">
            <a:alphaModFix amt="75000"/>
          </a:blip>
          <a:srcRect b="13778"/>
          <a:stretch/>
        </p:blipFill>
        <p:spPr>
          <a:xfrm>
            <a:off x="1630997" y="3288276"/>
            <a:ext cx="1192875" cy="41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35091" y="1750979"/>
            <a:ext cx="3040744" cy="1953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1294</Words>
  <Application>Microsoft Office PowerPoint</Application>
  <PresentationFormat>Affichage à l'écran (16:9)</PresentationFormat>
  <Paragraphs>336</Paragraphs>
  <Slides>36</Slides>
  <Notes>31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2" baseType="lpstr">
      <vt:lpstr>Arial</vt:lpstr>
      <vt:lpstr>Calibri</vt:lpstr>
      <vt:lpstr>Raleway Thin</vt:lpstr>
      <vt:lpstr>Raleway</vt:lpstr>
      <vt:lpstr>Courier New</vt:lpstr>
      <vt:lpstr>Simple Light</vt:lpstr>
      <vt:lpstr>Le panel probabiliste ELIPSS</vt:lpstr>
      <vt:lpstr>L’étude longitudinale par Internet pour les sciences sociales - ELIPSS</vt:lpstr>
      <vt:lpstr>Le dispositif</vt:lpstr>
      <vt:lpstr>ELIPSS en quelques chiffres</vt:lpstr>
      <vt:lpstr>Le dispositif</vt:lpstr>
      <vt:lpstr>ELIPSS en quelques chiffres</vt:lpstr>
      <vt:lpstr>… d’enquêtes originales</vt:lpstr>
      <vt:lpstr>ELIPSS en quelques chiffres</vt:lpstr>
      <vt:lpstr>Accès aux données...</vt:lpstr>
      <vt:lpstr>Recrutement et échantillon</vt:lpstr>
      <vt:lpstr>Recrutement et échantillon</vt:lpstr>
      <vt:lpstr>Les recrutements</vt:lpstr>
      <vt:lpstr>Les recrutements</vt:lpstr>
      <vt:lpstr>Les recrutements</vt:lpstr>
      <vt:lpstr>Les recrutements</vt:lpstr>
      <vt:lpstr>Les recrutements</vt:lpstr>
      <vt:lpstr>Les recrutements</vt:lpstr>
      <vt:lpstr>Cycle de vie d’une enquête ELIPSS </vt:lpstr>
      <vt:lpstr>Cycle de vie d’une enquête ELIPSS </vt:lpstr>
      <vt:lpstr>Cycle de vie d’une enquête ELIPSS </vt:lpstr>
      <vt:lpstr>Cycle de vie d’une enquête ELIPSS </vt:lpstr>
      <vt:lpstr>Cycle de vie d’une enquête ELIPSS </vt:lpstr>
      <vt:lpstr>Cycle de vie d’une enquête ELIPSS </vt:lpstr>
      <vt:lpstr>Cycle de vie d’une enquête ELIPSS </vt:lpstr>
      <vt:lpstr>Cycle de vie d’une enquête ELIPSS </vt:lpstr>
      <vt:lpstr>Cycle de vie d’une enquête ELIPSS </vt:lpstr>
      <vt:lpstr>Cycle de vie d’une enquête ELIPSS </vt:lpstr>
      <vt:lpstr>Cycle de vie d’une enquête ELIPSS </vt:lpstr>
      <vt:lpstr>La gestion de panel, comment et pourquoi ?</vt:lpstr>
      <vt:lpstr>Présentation PowerPoint</vt:lpstr>
      <vt:lpstr>Création de différents statuts pour un meilleur suivi</vt:lpstr>
      <vt:lpstr>Le protocole SPF (Santé Publique France)</vt:lpstr>
      <vt:lpstr>Limiter l’attrition du panel</vt:lpstr>
      <vt:lpstr>Réaliser une enquête avec ELIPSS</vt:lpstr>
      <vt:lpstr>Publications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panel ELIPSS</dc:title>
  <dc:creator>Nicolas SAUGER</dc:creator>
  <cp:lastModifiedBy>Marion ELIE</cp:lastModifiedBy>
  <cp:revision>12</cp:revision>
  <dcterms:modified xsi:type="dcterms:W3CDTF">2022-06-30T13:03:21Z</dcterms:modified>
</cp:coreProperties>
</file>