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3" r:id="rId2"/>
    <p:sldId id="324" r:id="rId3"/>
    <p:sldId id="325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kumbu" initials="p" lastIdx="2" clrIdx="0">
    <p:extLst>
      <p:ext uri="{19B8F6BF-5375-455C-9EA6-DF929625EA0E}">
        <p15:presenceInfo xmlns:p15="http://schemas.microsoft.com/office/powerpoint/2012/main" userId="858002dd5fcc3bce" providerId="Windows Live"/>
      </p:ext>
    </p:extLst>
  </p:cmAuthor>
  <p:cmAuthor id="2" name="Kiessling" initials="K" lastIdx="6" clrIdx="1">
    <p:extLst>
      <p:ext uri="{19B8F6BF-5375-455C-9EA6-DF929625EA0E}">
        <p15:presenceInfo xmlns:p15="http://schemas.microsoft.com/office/powerpoint/2012/main" userId="Kiessl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B9E76-3665-4F55-8960-6E4F433EEA4B}" type="datetimeFigureOut">
              <a:rPr lang="en-US" smtClean="0"/>
              <a:t>19-Feb-22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7A3DB-4236-4FB0-9F77-E13541BAC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6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9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4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5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7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9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1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3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0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845BB-13B6-469D-8514-B3FFA378C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763" y="226219"/>
            <a:ext cx="9144000" cy="2387600"/>
          </a:xfrm>
        </p:spPr>
        <p:txBody>
          <a:bodyPr/>
          <a:lstStyle/>
          <a:p>
            <a:r>
              <a:rPr lang="en-US" b="1" dirty="0"/>
              <a:t>Remnants of nasal prefixes in Western Grassfields Bantu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382" y="3791238"/>
            <a:ext cx="9301018" cy="1655762"/>
          </a:xfrm>
        </p:spPr>
        <p:txBody>
          <a:bodyPr/>
          <a:lstStyle/>
          <a:p>
            <a:pPr algn="l"/>
            <a:r>
              <a:rPr lang="en-US" dirty="0"/>
              <a:t>Pius W. Akumbu 				Jeffrey Wills</a:t>
            </a:r>
            <a:br>
              <a:rPr lang="en-US" dirty="0"/>
            </a:br>
            <a:r>
              <a:rPr lang="en-US" dirty="0"/>
              <a:t>LLACAN (CNRS - INALCO) 		</a:t>
            </a:r>
            <a:r>
              <a:rPr lang="en-US" dirty="0" smtClean="0"/>
              <a:t>	</a:t>
            </a:r>
            <a:r>
              <a:rPr lang="en-US" dirty="0" err="1" smtClean="0"/>
              <a:t>Ukranian</a:t>
            </a:r>
            <a:r>
              <a:rPr lang="en-US" dirty="0" smtClean="0"/>
              <a:t> </a:t>
            </a:r>
            <a:r>
              <a:rPr lang="en-US" dirty="0"/>
              <a:t>Catholic University</a:t>
            </a:r>
            <a:br>
              <a:rPr lang="en-US" dirty="0"/>
            </a:br>
            <a:r>
              <a:rPr lang="en-US" dirty="0" smtClean="0">
                <a:solidFill>
                  <a:srgbClr val="00B0F0"/>
                </a:solidFill>
              </a:rPr>
              <a:t>pius.akumbu@cnrs.fr				</a:t>
            </a:r>
            <a:r>
              <a:rPr lang="en-US" dirty="0">
                <a:solidFill>
                  <a:srgbClr val="00B0F0"/>
                </a:solidFill>
              </a:rPr>
              <a:t> wills@ucu.edu.ua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06872" y="6356349"/>
            <a:ext cx="2743200" cy="365125"/>
          </a:xfrm>
        </p:spPr>
        <p:txBody>
          <a:bodyPr/>
          <a:lstStyle/>
          <a:p>
            <a:r>
              <a:rPr lang="en-US" sz="1600" b="1" dirty="0" smtClean="0"/>
              <a:t>24-Mar-22</a:t>
            </a:r>
            <a:endParaRPr lang="en-US" sz="1600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812635" y="6356350"/>
            <a:ext cx="6994237" cy="365125"/>
          </a:xfrm>
        </p:spPr>
        <p:txBody>
          <a:bodyPr/>
          <a:lstStyle/>
          <a:p>
            <a:r>
              <a:rPr lang="en-US" sz="1600" b="1" dirty="0" smtClean="0"/>
              <a:t>First Conference on Bantoid Languages and Linguistics, University of Hamburg</a:t>
            </a:r>
            <a:endParaRPr lang="en-US" sz="16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1"/>
    </mc:Choice>
    <mc:Fallback xmlns="">
      <p:transition spd="slow" advTm="1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517" y="1336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Reassignment of original class 9 nouns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0698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/>
              <a:t>To</a:t>
            </a:r>
            <a:r>
              <a:rPr lang="en-US" dirty="0" smtClean="0"/>
              <a:t> </a:t>
            </a:r>
            <a:r>
              <a:rPr lang="en-US" b="1" dirty="0" smtClean="0"/>
              <a:t>Class 1</a:t>
            </a:r>
          </a:p>
          <a:p>
            <a:pPr marL="0" indent="0">
              <a:buNone/>
            </a:pPr>
            <a:r>
              <a:rPr lang="fo-FO" sz="2400" dirty="0"/>
              <a:t>Babanki has reassigned some of the original WGB cl. 9 nouns to cl. </a:t>
            </a:r>
            <a:r>
              <a:rPr lang="fo-FO" sz="2400" dirty="0" smtClean="0"/>
              <a:t>1, as in </a:t>
            </a:r>
            <a:r>
              <a:rPr lang="fo-FO" sz="2400" dirty="0" smtClean="0"/>
              <a:t>(4)</a:t>
            </a:r>
            <a:endParaRPr lang="fo-FO" sz="2400" dirty="0" smtClean="0"/>
          </a:p>
          <a:p>
            <a:pPr marL="0" indent="0">
              <a:buNone/>
            </a:pPr>
            <a:endParaRPr lang="fo-FO" sz="800" dirty="0" smtClean="0"/>
          </a:p>
          <a:p>
            <a:pPr marL="0" indent="0">
              <a:buNone/>
            </a:pPr>
            <a:r>
              <a:rPr lang="en-GB" sz="2400" dirty="0" smtClean="0"/>
              <a:t>(</a:t>
            </a:r>
            <a:r>
              <a:rPr lang="en-US" sz="2400" dirty="0"/>
              <a:t>4</a:t>
            </a:r>
            <a:r>
              <a:rPr lang="en-GB" sz="2400" dirty="0" smtClean="0"/>
              <a:t>) </a:t>
            </a:r>
            <a:r>
              <a:rPr lang="en-GB" sz="2400" dirty="0"/>
              <a:t>Nouns in </a:t>
            </a:r>
            <a:r>
              <a:rPr lang="en-GB" sz="2400" dirty="0" smtClean="0"/>
              <a:t>WGB </a:t>
            </a:r>
            <a:r>
              <a:rPr lang="en-GB" sz="2400" dirty="0"/>
              <a:t>class 9 but in </a:t>
            </a:r>
            <a:r>
              <a:rPr lang="en-GB" sz="2400" dirty="0" err="1"/>
              <a:t>Babanki</a:t>
            </a:r>
            <a:r>
              <a:rPr lang="en-GB" sz="2400" dirty="0"/>
              <a:t> class </a:t>
            </a:r>
            <a:r>
              <a:rPr lang="en-GB" sz="2400" dirty="0" smtClean="0"/>
              <a:t>1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742973"/>
              </p:ext>
            </p:extLst>
          </p:nvPr>
        </p:nvGraphicFramePr>
        <p:xfrm>
          <a:off x="1016933" y="3093386"/>
          <a:ext cx="9400054" cy="2878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9301">
                  <a:extLst>
                    <a:ext uri="{9D8B030D-6E8A-4147-A177-3AD203B41FA5}">
                      <a16:colId xmlns:a16="http://schemas.microsoft.com/office/drawing/2014/main" val="1995042153"/>
                    </a:ext>
                  </a:extLst>
                </a:gridCol>
                <a:gridCol w="1329301">
                  <a:extLst>
                    <a:ext uri="{9D8B030D-6E8A-4147-A177-3AD203B41FA5}">
                      <a16:colId xmlns:a16="http://schemas.microsoft.com/office/drawing/2014/main" val="2382479515"/>
                    </a:ext>
                  </a:extLst>
                </a:gridCol>
                <a:gridCol w="1147477">
                  <a:extLst>
                    <a:ext uri="{9D8B030D-6E8A-4147-A177-3AD203B41FA5}">
                      <a16:colId xmlns:a16="http://schemas.microsoft.com/office/drawing/2014/main" val="3369173773"/>
                    </a:ext>
                  </a:extLst>
                </a:gridCol>
                <a:gridCol w="1443317">
                  <a:extLst>
                    <a:ext uri="{9D8B030D-6E8A-4147-A177-3AD203B41FA5}">
                      <a16:colId xmlns:a16="http://schemas.microsoft.com/office/drawing/2014/main" val="2931758603"/>
                    </a:ext>
                  </a:extLst>
                </a:gridCol>
                <a:gridCol w="1492058">
                  <a:extLst>
                    <a:ext uri="{9D8B030D-6E8A-4147-A177-3AD203B41FA5}">
                      <a16:colId xmlns:a16="http://schemas.microsoft.com/office/drawing/2014/main" val="366046934"/>
                    </a:ext>
                  </a:extLst>
                </a:gridCol>
                <a:gridCol w="759600">
                  <a:extLst>
                    <a:ext uri="{9D8B030D-6E8A-4147-A177-3AD203B41FA5}">
                      <a16:colId xmlns:a16="http://schemas.microsoft.com/office/drawing/2014/main" val="301773640"/>
                    </a:ext>
                  </a:extLst>
                </a:gridCol>
                <a:gridCol w="1139400">
                  <a:extLst>
                    <a:ext uri="{9D8B030D-6E8A-4147-A177-3AD203B41FA5}">
                      <a16:colId xmlns:a16="http://schemas.microsoft.com/office/drawing/2014/main" val="166208420"/>
                    </a:ext>
                  </a:extLst>
                </a:gridCol>
                <a:gridCol w="759600">
                  <a:extLst>
                    <a:ext uri="{9D8B030D-6E8A-4147-A177-3AD203B41FA5}">
                      <a16:colId xmlns:a16="http://schemas.microsoft.com/office/drawing/2014/main" val="1768840318"/>
                    </a:ext>
                  </a:extLst>
                </a:gridCol>
              </a:tblGrid>
              <a:tr h="5025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‘antelope’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‘cane rat’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‘dwarf cow’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‘pig’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‘pot’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‘potato’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class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255239"/>
                  </a:ext>
                </a:extLst>
              </a:tr>
              <a:tr h="5025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Kom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ŋgwó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ndʒīlì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mbɔ̀ŋ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ŋkfɨ́ɲàm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ntɔ̀in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051590"/>
                  </a:ext>
                </a:extLst>
              </a:tr>
              <a:tr h="5025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Oku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ŋga</a:t>
                      </a:r>
                      <a:r>
                        <a:rPr lang="fo-FO" sz="2400">
                          <a:solidFill>
                            <a:schemeClr val="tx1"/>
                          </a:solidFill>
                          <a:effectLst/>
                        </a:rPr>
                        <a:t>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ndʒīwìl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mbɔ̀ŋ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nfə̄:ɲàm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ntɔ̀n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414483"/>
                  </a:ext>
                </a:extLst>
              </a:tr>
              <a:tr h="30177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Aghem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ŋgwó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ndzɨ̀lɔ̀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mbɔ̀ŋ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tɔ̀e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ndɔ́ŋ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90208"/>
                  </a:ext>
                </a:extLst>
              </a:tr>
              <a:tr h="5025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Men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dʒɨ̀ŋ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ndzɨ̄lè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mbɔ̀ŋ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tɔ̀in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ndɔ̏ŋ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39649"/>
                  </a:ext>
                </a:extLst>
              </a:tr>
              <a:tr h="5025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Babanki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ŋgó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ndʒʉ̀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mbɔ̀ŋ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2400">
                          <a:solidFill>
                            <a:schemeClr val="tx1"/>
                          </a:solidFill>
                          <a:effectLst/>
                        </a:rPr>
                        <a:t>ŋ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kw</a:t>
                      </a:r>
                      <a:r>
                        <a:rPr lang="en-US" sz="2400" strike="sngStrike">
                          <a:solidFill>
                            <a:schemeClr val="tx1"/>
                          </a:solidFill>
                          <a:effectLst/>
                        </a:rPr>
                        <a:t>ǔ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ɲàm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ntɔ̀n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ndɔ̀ŋ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961059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5"/>
    </mc:Choice>
    <mc:Fallback xmlns="">
      <p:transition spd="slow" advTm="5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Reassignment of original class 9 nouns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327" y="1465406"/>
            <a:ext cx="10515600" cy="4833794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To</a:t>
            </a:r>
            <a:r>
              <a:rPr lang="en-US" sz="2600" dirty="0"/>
              <a:t> </a:t>
            </a:r>
            <a:r>
              <a:rPr lang="en-US" sz="2600" b="1" dirty="0"/>
              <a:t>Class </a:t>
            </a:r>
            <a:r>
              <a:rPr lang="en-US" sz="2600" b="1" dirty="0" smtClean="0"/>
              <a:t>19</a:t>
            </a:r>
            <a:endParaRPr lang="en-US" sz="2600" b="1" dirty="0"/>
          </a:p>
          <a:p>
            <a:pPr marL="0" indent="0">
              <a:buNone/>
            </a:pPr>
            <a:r>
              <a:rPr lang="fo-FO" sz="2600" dirty="0" smtClean="0"/>
              <a:t>Babanki </a:t>
            </a:r>
            <a:r>
              <a:rPr lang="fo-FO" sz="2600" dirty="0"/>
              <a:t>has reassigned some of the original WGB cl. 9 nouns to </a:t>
            </a:r>
            <a:r>
              <a:rPr lang="fo-FO" sz="2600" dirty="0" smtClean="0"/>
              <a:t>cl. 19 as seen in </a:t>
            </a:r>
            <a:r>
              <a:rPr lang="fo-FO" sz="2600" dirty="0" smtClean="0"/>
              <a:t>(5)</a:t>
            </a:r>
            <a:endParaRPr lang="fo-FO" sz="2600" dirty="0" smtClean="0"/>
          </a:p>
          <a:p>
            <a:pPr marL="0" indent="0">
              <a:buNone/>
            </a:pPr>
            <a:endParaRPr lang="fo-FO" sz="2400" dirty="0" smtClean="0"/>
          </a:p>
          <a:p>
            <a:pPr marL="0" indent="0">
              <a:buNone/>
            </a:pPr>
            <a:r>
              <a:rPr lang="fo-FO" sz="2600" dirty="0" smtClean="0"/>
              <a:t>(5) </a:t>
            </a:r>
            <a:r>
              <a:rPr lang="fo-FO" sz="2600" dirty="0"/>
              <a:t>Babanki class 19 nouns with class 9 origins</a:t>
            </a:r>
            <a:endParaRPr lang="en-US" sz="2600" dirty="0"/>
          </a:p>
          <a:p>
            <a:pPr marL="0" lvl="0" indent="0">
              <a:buNone/>
            </a:pPr>
            <a:r>
              <a:rPr lang="fo-FO" i="1" dirty="0">
                <a:solidFill>
                  <a:srgbClr val="FF0000"/>
                </a:solidFill>
              </a:rPr>
              <a:t>fə̀ɲín</a:t>
            </a:r>
            <a:r>
              <a:rPr lang="fo-FO" dirty="0"/>
              <a:t> ‘bird’ (also Kom </a:t>
            </a:r>
            <a:r>
              <a:rPr lang="it-IT" i="1" dirty="0"/>
              <a:t>fɨ̄ɲúyn,</a:t>
            </a:r>
            <a:r>
              <a:rPr lang="fo-FO" dirty="0"/>
              <a:t> Oku </a:t>
            </a:r>
            <a:r>
              <a:rPr lang="fo-FO" i="1" dirty="0"/>
              <a:t>fēnə́n, </a:t>
            </a:r>
            <a:r>
              <a:rPr lang="fo-FO" dirty="0"/>
              <a:t>Babungo </a:t>
            </a:r>
            <a:r>
              <a:rPr lang="fo-FO" i="1" dirty="0"/>
              <a:t>fə̀nwə́</a:t>
            </a:r>
            <a:r>
              <a:rPr lang="fo-FO" dirty="0"/>
              <a:t>)—</a:t>
            </a:r>
            <a:r>
              <a:rPr lang="fo-FO" dirty="0">
                <a:solidFill>
                  <a:srgbClr val="FF0000"/>
                </a:solidFill>
              </a:rPr>
              <a:t>PB *</a:t>
            </a:r>
            <a:r>
              <a:rPr lang="fo-FO" i="1" dirty="0">
                <a:solidFill>
                  <a:srgbClr val="FF0000"/>
                </a:solidFill>
              </a:rPr>
              <a:t>jʊ̀nɪ̀</a:t>
            </a:r>
            <a:r>
              <a:rPr lang="fo-FO" dirty="0">
                <a:solidFill>
                  <a:srgbClr val="FF0000"/>
                </a:solidFill>
              </a:rPr>
              <a:t> </a:t>
            </a:r>
            <a:r>
              <a:rPr lang="fo-FO" dirty="0" smtClean="0">
                <a:solidFill>
                  <a:srgbClr val="FF0000"/>
                </a:solidFill>
              </a:rPr>
              <a:t>cl.9</a:t>
            </a:r>
          </a:p>
          <a:p>
            <a:pPr marL="0" lvl="0" indent="0">
              <a:buNone/>
            </a:pPr>
            <a:r>
              <a:rPr lang="fo-FO" sz="900" b="1" dirty="0" smtClean="0">
                <a:solidFill>
                  <a:srgbClr val="FF0000"/>
                </a:solidFill>
              </a:rPr>
              <a:t>  </a:t>
            </a:r>
            <a:endParaRPr lang="en-US" sz="9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fo-FO" i="1" dirty="0">
                <a:solidFill>
                  <a:srgbClr val="FF0000"/>
                </a:solidFill>
              </a:rPr>
              <a:t>fə̀ndʒìndʒì</a:t>
            </a:r>
            <a:r>
              <a:rPr lang="fo-FO" dirty="0"/>
              <a:t> ‘fly’ (also Kom </a:t>
            </a:r>
            <a:r>
              <a:rPr lang="fo-FO" i="1" dirty="0"/>
              <a:t>fɨ̄</a:t>
            </a:r>
            <a:r>
              <a:rPr lang="it-IT" i="1" dirty="0"/>
              <a:t>ndʒɛ̂ndʒɛ̀, </a:t>
            </a:r>
            <a:r>
              <a:rPr lang="fo-FO" dirty="0"/>
              <a:t>Oku </a:t>
            </a:r>
            <a:r>
              <a:rPr lang="it-IT" i="1" dirty="0"/>
              <a:t>fèmb</a:t>
            </a:r>
            <a:r>
              <a:rPr lang="fo-FO" i="1" dirty="0"/>
              <a:t>ə̂ŋ, </a:t>
            </a:r>
            <a:r>
              <a:rPr lang="fo-FO" dirty="0"/>
              <a:t>Babungo </a:t>
            </a:r>
            <a:r>
              <a:rPr lang="fo-FO" i="1" dirty="0"/>
              <a:t>fə̀níndì</a:t>
            </a:r>
            <a:r>
              <a:rPr lang="fo-FO" dirty="0"/>
              <a:t>) — </a:t>
            </a:r>
            <a:r>
              <a:rPr lang="fo-FO" dirty="0">
                <a:solidFill>
                  <a:srgbClr val="FF0000"/>
                </a:solidFill>
              </a:rPr>
              <a:t>PB *</a:t>
            </a:r>
            <a:r>
              <a:rPr lang="fo-FO" i="1" dirty="0">
                <a:solidFill>
                  <a:srgbClr val="FF0000"/>
                </a:solidFill>
              </a:rPr>
              <a:t>gì</a:t>
            </a:r>
            <a:r>
              <a:rPr lang="fo-FO" dirty="0">
                <a:solidFill>
                  <a:srgbClr val="FF0000"/>
                </a:solidFill>
              </a:rPr>
              <a:t> 9/10, *</a:t>
            </a:r>
            <a:r>
              <a:rPr lang="fo-FO" i="1" dirty="0">
                <a:solidFill>
                  <a:srgbClr val="FF0000"/>
                </a:solidFill>
              </a:rPr>
              <a:t>gìngì</a:t>
            </a:r>
            <a:r>
              <a:rPr lang="fo-FO" dirty="0">
                <a:solidFill>
                  <a:srgbClr val="FF0000"/>
                </a:solidFill>
              </a:rPr>
              <a:t> 9/6, 9/10</a:t>
            </a:r>
            <a:r>
              <a:rPr lang="fo-FO" dirty="0"/>
              <a:t> </a:t>
            </a:r>
            <a:r>
              <a:rPr lang="fo-FO" dirty="0">
                <a:solidFill>
                  <a:srgbClr val="FF0000"/>
                </a:solidFill>
              </a:rPr>
              <a:t>(reduplication</a:t>
            </a:r>
            <a:r>
              <a:rPr lang="fo-FO" dirty="0" smtClean="0">
                <a:solidFill>
                  <a:srgbClr val="FF0000"/>
                </a:solidFill>
              </a:rPr>
              <a:t>)</a:t>
            </a:r>
          </a:p>
          <a:p>
            <a:pPr marL="0" lvl="0" indent="0">
              <a:buNone/>
            </a:pPr>
            <a:endParaRPr lang="fo-FO" sz="900" dirty="0" smtClean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fo-FO" b="1" dirty="0">
                <a:solidFill>
                  <a:srgbClr val="FF0000"/>
                </a:solidFill>
              </a:rPr>
              <a:t> </a:t>
            </a:r>
            <a:r>
              <a:rPr lang="fo-FO" i="1" dirty="0" smtClean="0">
                <a:solidFill>
                  <a:srgbClr val="FF0000"/>
                </a:solidFill>
              </a:rPr>
              <a:t>fə̀jìtə</a:t>
            </a:r>
            <a:r>
              <a:rPr lang="fo-FO" i="1" dirty="0" smtClean="0"/>
              <a:t> </a:t>
            </a:r>
            <a:r>
              <a:rPr lang="fo-FO" i="1" dirty="0"/>
              <a:t>‘</a:t>
            </a:r>
            <a:r>
              <a:rPr lang="fo-FO" dirty="0"/>
              <a:t>path, road’ (</a:t>
            </a:r>
            <a:r>
              <a:rPr lang="fo-FO" i="1" dirty="0"/>
              <a:t>cf. </a:t>
            </a:r>
            <a:r>
              <a:rPr lang="fo-FO" dirty="0"/>
              <a:t>Fe'fe' </a:t>
            </a:r>
            <a:r>
              <a:rPr lang="fo-FO" i="1" dirty="0"/>
              <a:t>máǹʒì</a:t>
            </a:r>
            <a:r>
              <a:rPr lang="fo-FO" dirty="0"/>
              <a:t>) —</a:t>
            </a:r>
            <a:r>
              <a:rPr lang="fo-FO" dirty="0">
                <a:solidFill>
                  <a:srgbClr val="FF0000"/>
                </a:solidFill>
              </a:rPr>
              <a:t> PB *</a:t>
            </a:r>
            <a:r>
              <a:rPr lang="fo-FO" i="1" dirty="0">
                <a:solidFill>
                  <a:srgbClr val="FF0000"/>
                </a:solidFill>
              </a:rPr>
              <a:t>jɪ̀dà</a:t>
            </a:r>
            <a:r>
              <a:rPr lang="fo-FO" dirty="0">
                <a:solidFill>
                  <a:srgbClr val="FF0000"/>
                </a:solidFill>
              </a:rPr>
              <a:t> </a:t>
            </a:r>
            <a:r>
              <a:rPr lang="fo-FO" dirty="0" smtClean="0">
                <a:solidFill>
                  <a:srgbClr val="FF0000"/>
                </a:solidFill>
              </a:rPr>
              <a:t>9</a:t>
            </a:r>
          </a:p>
          <a:p>
            <a:pPr marL="0" lvl="0" indent="0">
              <a:buNone/>
            </a:pPr>
            <a:endParaRPr lang="en-US" sz="9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fo-FO" i="1" dirty="0">
                <a:solidFill>
                  <a:srgbClr val="FF0000"/>
                </a:solidFill>
              </a:rPr>
              <a:t>fə̀mbváŋ</a:t>
            </a:r>
            <a:r>
              <a:rPr lang="fo-FO" dirty="0"/>
              <a:t> ‘salt’ (also Kom </a:t>
            </a:r>
            <a:r>
              <a:rPr lang="fo-FO" i="1" dirty="0"/>
              <a:t>fɨ́ŋgváŋ</a:t>
            </a:r>
            <a:r>
              <a:rPr lang="fo-FO" dirty="0"/>
              <a:t>, Oku </a:t>
            </a:r>
            <a:r>
              <a:rPr lang="fo-FO" i="1" dirty="0"/>
              <a:t>féŋgwàŋ</a:t>
            </a:r>
            <a:r>
              <a:rPr lang="fo-FO" dirty="0"/>
              <a:t>, Babungo </a:t>
            </a:r>
            <a:r>
              <a:rPr lang="fo-FO" i="1" dirty="0"/>
              <a:t>fə̀ŋwáí</a:t>
            </a:r>
            <a:r>
              <a:rPr lang="fo-FO" dirty="0"/>
              <a:t>) — </a:t>
            </a:r>
            <a:r>
              <a:rPr lang="fo-FO" dirty="0">
                <a:solidFill>
                  <a:srgbClr val="FF0000"/>
                </a:solidFill>
              </a:rPr>
              <a:t>PG *</a:t>
            </a:r>
            <a:r>
              <a:rPr lang="fo-FO" i="1" dirty="0">
                <a:solidFill>
                  <a:srgbClr val="FF0000"/>
                </a:solidFill>
              </a:rPr>
              <a:t>gwáŋ</a:t>
            </a:r>
            <a:r>
              <a:rPr lang="fo-FO" i="1" dirty="0" smtClean="0">
                <a:solidFill>
                  <a:srgbClr val="FF0000"/>
                </a:solidFill>
              </a:rPr>
              <a:t>` 9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11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5"/>
    </mc:Choice>
    <mc:Fallback xmlns="">
      <p:transition spd="slow" advTm="4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Babanki</a:t>
            </a:r>
            <a:r>
              <a:rPr lang="en-US" dirty="0" smtClean="0"/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fə̀kɔ̀ʔ</a:t>
            </a:r>
            <a:r>
              <a:rPr lang="en-US" i="1" dirty="0" smtClean="0">
                <a:solidFill>
                  <a:srgbClr val="FF0000"/>
                </a:solidFill>
              </a:rPr>
              <a:t>/</a:t>
            </a:r>
            <a:r>
              <a:rPr lang="en-US" i="1" dirty="0" err="1" smtClean="0">
                <a:solidFill>
                  <a:srgbClr val="FF0000"/>
                </a:solidFill>
              </a:rPr>
              <a:t>ŋkɔ̀ʔ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19/6a ‘tree, firewood’ </a:t>
            </a:r>
            <a:r>
              <a:rPr lang="en-US" dirty="0" smtClean="0"/>
              <a:t>creates </a:t>
            </a:r>
            <a:r>
              <a:rPr lang="en-US" dirty="0"/>
              <a:t>a cl. 19 singular but </a:t>
            </a:r>
            <a:r>
              <a:rPr lang="en-US" dirty="0" smtClean="0"/>
              <a:t>keeps </a:t>
            </a:r>
            <a:r>
              <a:rPr lang="en-US" dirty="0"/>
              <a:t>the apparently old cl. 10 form for the collective or plural, without adding the new cl. 10 suffix or the cl. 6a prefix </a:t>
            </a:r>
            <a:r>
              <a:rPr lang="en-US" i="1" dirty="0"/>
              <a:t>m</a:t>
            </a:r>
            <a:r>
              <a:rPr lang="fo-FO" i="1" dirty="0"/>
              <a:t>ə̀</a:t>
            </a:r>
            <a:r>
              <a:rPr lang="fo-FO" dirty="0"/>
              <a:t>-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Also </a:t>
            </a:r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fo-FO" i="1" dirty="0">
                <a:solidFill>
                  <a:srgbClr val="FF0000"/>
                </a:solidFill>
              </a:rPr>
              <a:t>fɨ̄kâʔ</a:t>
            </a:r>
            <a:r>
              <a:rPr lang="en-US" i="1" dirty="0">
                <a:solidFill>
                  <a:srgbClr val="FF0000"/>
                </a:solidFill>
              </a:rPr>
              <a:t> / ŋ̀</a:t>
            </a:r>
            <a:r>
              <a:rPr lang="fo-FO" i="1" dirty="0">
                <a:solidFill>
                  <a:srgbClr val="FF0000"/>
                </a:solidFill>
              </a:rPr>
              <a:t>kâʔ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19/6a,</a:t>
            </a:r>
          </a:p>
          <a:p>
            <a:pPr marL="0" indent="0">
              <a:buNone/>
            </a:pPr>
            <a:r>
              <a:rPr lang="en-US" dirty="0" err="1" smtClean="0"/>
              <a:t>Weh</a:t>
            </a:r>
            <a:r>
              <a:rPr lang="en-US" dirty="0" smtClean="0"/>
              <a:t> </a:t>
            </a:r>
            <a:r>
              <a:rPr lang="en-US" i="1" dirty="0" err="1">
                <a:solidFill>
                  <a:srgbClr val="FF0000"/>
                </a:solidFill>
              </a:rPr>
              <a:t>fɨ́kâʔ</a:t>
            </a:r>
            <a:r>
              <a:rPr lang="en-US" i="1" dirty="0">
                <a:solidFill>
                  <a:srgbClr val="FF0000"/>
                </a:solidFill>
              </a:rPr>
              <a:t> / </a:t>
            </a:r>
            <a:r>
              <a:rPr lang="en-US" i="1" dirty="0" err="1">
                <a:solidFill>
                  <a:srgbClr val="FF0000"/>
                </a:solidFill>
              </a:rPr>
              <a:t>ŋ́kâʔ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/>
              <a:t>19/6a,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Bafut</a:t>
            </a:r>
            <a:r>
              <a:rPr lang="en-US" dirty="0" smtClean="0"/>
              <a:t> </a:t>
            </a:r>
            <a:r>
              <a:rPr lang="en-US" dirty="0"/>
              <a:t>(EGB) </a:t>
            </a:r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i="1" strike="sngStrike" dirty="0" err="1">
                <a:solidFill>
                  <a:srgbClr val="FF0000"/>
                </a:solidFill>
              </a:rPr>
              <a:t>ì</a:t>
            </a:r>
            <a:r>
              <a:rPr lang="en-US" i="1" dirty="0" err="1">
                <a:solidFill>
                  <a:srgbClr val="FF0000"/>
                </a:solidFill>
              </a:rPr>
              <a:t>kwēē</a:t>
            </a:r>
            <a:r>
              <a:rPr lang="en-US" dirty="0">
                <a:solidFill>
                  <a:srgbClr val="FF0000"/>
                </a:solidFill>
              </a:rPr>
              <a:t> / </a:t>
            </a:r>
            <a:r>
              <a:rPr lang="en-US" i="1" dirty="0" err="1">
                <a:solidFill>
                  <a:srgbClr val="FF0000"/>
                </a:solidFill>
              </a:rPr>
              <a:t>ŋkwēē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19/10 (cf. PB *</a:t>
            </a:r>
            <a:r>
              <a:rPr lang="en-US" i="1" dirty="0" err="1"/>
              <a:t>kʊ́nì</a:t>
            </a:r>
            <a:r>
              <a:rPr lang="en-US" i="1" dirty="0"/>
              <a:t> </a:t>
            </a:r>
            <a:r>
              <a:rPr lang="en-US" dirty="0"/>
              <a:t>9/10, 11/10).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3"/>
    </mc:Choice>
    <mc:Fallback xmlns="">
      <p:transition spd="slow" advTm="3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Nasal prefixes in </a:t>
            </a:r>
            <a:r>
              <a:rPr lang="en-US" sz="3600" b="1" dirty="0" err="1"/>
              <a:t>Babanki</a:t>
            </a:r>
            <a:r>
              <a:rPr lang="en-US" sz="3600" b="1" dirty="0"/>
              <a:t> classes 1 and 3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Class 1 </a:t>
            </a:r>
            <a:r>
              <a:rPr lang="en-US" b="1" dirty="0" smtClean="0"/>
              <a:t>preservations</a:t>
            </a:r>
          </a:p>
          <a:p>
            <a:pPr marL="0" indent="0">
              <a:buNone/>
            </a:pPr>
            <a:r>
              <a:rPr lang="en-US" sz="2400" dirty="0" smtClean="0"/>
              <a:t>A </a:t>
            </a:r>
            <a:r>
              <a:rPr lang="en-US" sz="2400" dirty="0"/>
              <a:t>few </a:t>
            </a:r>
            <a:r>
              <a:rPr lang="en-US" sz="2400" dirty="0" err="1"/>
              <a:t>Babanki</a:t>
            </a:r>
            <a:r>
              <a:rPr lang="en-US" sz="2400" dirty="0"/>
              <a:t> cl. 1 nouns have a nasal that could reflect the PB *</a:t>
            </a:r>
            <a:r>
              <a:rPr lang="en-US" sz="2400" i="1" dirty="0" err="1"/>
              <a:t>mʊ</a:t>
            </a:r>
            <a:r>
              <a:rPr lang="en-US" sz="2400" i="1" dirty="0"/>
              <a:t>̀</a:t>
            </a:r>
            <a:r>
              <a:rPr lang="en-US" sz="2400" dirty="0"/>
              <a:t> </a:t>
            </a:r>
            <a:r>
              <a:rPr lang="en-US" sz="2400" dirty="0" smtClean="0"/>
              <a:t>prefix:</a:t>
            </a:r>
          </a:p>
          <a:p>
            <a:pPr marL="0" indent="0">
              <a:buNone/>
            </a:pPr>
            <a:r>
              <a:rPr lang="fo-FO" sz="2400" dirty="0" smtClean="0"/>
              <a:t>(6) </a:t>
            </a:r>
            <a:r>
              <a:rPr lang="fo-FO" sz="2400" dirty="0"/>
              <a:t>Various Babanki class 1 nouns with nasals  </a:t>
            </a:r>
            <a:endParaRPr lang="en-US" sz="2400" dirty="0"/>
          </a:p>
          <a:p>
            <a:pPr marL="0" indent="0">
              <a:buNone/>
            </a:pPr>
            <a:r>
              <a:rPr lang="fo-FO" sz="2400" i="1" dirty="0" smtClean="0"/>
              <a:t>	</a:t>
            </a:r>
            <a:r>
              <a:rPr lang="fo-FO" sz="2400" i="1" dirty="0" smtClean="0">
                <a:solidFill>
                  <a:srgbClr val="FF0000"/>
                </a:solidFill>
              </a:rPr>
              <a:t>ɲ</a:t>
            </a:r>
            <a:r>
              <a:rPr lang="fo-FO" sz="2400" i="1" dirty="0" smtClean="0"/>
              <a:t>ìŋgɔ̀ŋ/və̀-</a:t>
            </a:r>
            <a:r>
              <a:rPr lang="fo-FO" sz="2400" i="1" dirty="0" smtClean="0">
                <a:solidFill>
                  <a:srgbClr val="FF0000"/>
                </a:solidFill>
              </a:rPr>
              <a:t>ɲ</a:t>
            </a:r>
            <a:r>
              <a:rPr lang="fo-FO" sz="2400" i="1" dirty="0" smtClean="0"/>
              <a:t>ìŋgɔ̀ŋ</a:t>
            </a:r>
            <a:r>
              <a:rPr lang="fo-FO" sz="2400" dirty="0" smtClean="0"/>
              <a:t> </a:t>
            </a:r>
            <a:r>
              <a:rPr lang="fo-FO" sz="2400" dirty="0"/>
              <a:t>‘god’</a:t>
            </a:r>
            <a:endParaRPr lang="en-US" sz="2400" dirty="0"/>
          </a:p>
          <a:p>
            <a:pPr marL="0" indent="0">
              <a:buNone/>
            </a:pPr>
            <a:r>
              <a:rPr lang="fo-FO" sz="2400" i="1" dirty="0" smtClean="0"/>
              <a:t>	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bàsə̀/və̀-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bàsə̀ </a:t>
            </a:r>
            <a:r>
              <a:rPr lang="fo-FO" sz="2400" i="1" dirty="0"/>
              <a:t>‘</a:t>
            </a:r>
            <a:r>
              <a:rPr lang="fo-FO" sz="2400" dirty="0"/>
              <a:t>soup’ </a:t>
            </a:r>
            <a:endParaRPr lang="en-US" sz="2400" dirty="0"/>
          </a:p>
          <a:p>
            <a:pPr marL="0" indent="0">
              <a:buNone/>
            </a:pPr>
            <a:r>
              <a:rPr lang="fo-FO" sz="2400" i="1" dirty="0" smtClean="0"/>
              <a:t>	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bə̀ŋ/və̀-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bə̀ŋ </a:t>
            </a:r>
            <a:r>
              <a:rPr lang="fo-FO" sz="2400" i="1" dirty="0"/>
              <a:t>‘</a:t>
            </a:r>
            <a:r>
              <a:rPr lang="fo-FO" sz="2400" dirty="0"/>
              <a:t>hammer’</a:t>
            </a:r>
            <a:endParaRPr lang="en-US" sz="2400" dirty="0"/>
          </a:p>
          <a:p>
            <a:pPr marL="0" indent="0">
              <a:buNone/>
            </a:pPr>
            <a:r>
              <a:rPr lang="fo-FO" sz="2400" i="1" dirty="0" smtClean="0"/>
              <a:t>	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bwə̀ŋsə̀/və̀-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bwə̀ŋsə̀ </a:t>
            </a:r>
            <a:r>
              <a:rPr lang="fo-FO" sz="2400" i="1" dirty="0"/>
              <a:t>‘</a:t>
            </a:r>
            <a:r>
              <a:rPr lang="fo-FO" sz="2400" dirty="0"/>
              <a:t>savior’</a:t>
            </a:r>
            <a:endParaRPr lang="en-US" sz="2400" dirty="0"/>
          </a:p>
          <a:p>
            <a:pPr marL="0" indent="0">
              <a:buNone/>
            </a:pPr>
            <a:r>
              <a:rPr lang="fo-FO" sz="2400" i="1" dirty="0" smtClean="0"/>
              <a:t>	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bvə́m/və̀-</a:t>
            </a:r>
            <a:r>
              <a:rPr lang="fo-FO" sz="2400" i="1" dirty="0" smtClean="0">
                <a:solidFill>
                  <a:srgbClr val="FF0000"/>
                </a:solidFill>
              </a:rPr>
              <a:t>m</a:t>
            </a:r>
            <a:r>
              <a:rPr lang="fo-FO" sz="2400" i="1" dirty="0" smtClean="0"/>
              <a:t>bvə́m </a:t>
            </a:r>
            <a:r>
              <a:rPr lang="fo-FO" sz="2400" i="1" dirty="0"/>
              <a:t>‘</a:t>
            </a:r>
            <a:r>
              <a:rPr lang="fo-FO" sz="2400" dirty="0"/>
              <a:t>python’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13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98"/>
    </mc:Choice>
    <mc:Fallback xmlns="">
      <p:transition spd="slow" advTm="4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nasal in class 1 nouns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9885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Babanki</a:t>
            </a:r>
            <a:r>
              <a:rPr lang="en-US" dirty="0" smtClean="0"/>
              <a:t> and </a:t>
            </a:r>
            <a:r>
              <a:rPr lang="en-US" dirty="0" err="1" smtClean="0"/>
              <a:t>Lamnso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r>
              <a:rPr lang="en-US" sz="2400" dirty="0" smtClean="0"/>
              <a:t>(7) </a:t>
            </a:r>
            <a:r>
              <a:rPr lang="en-US" sz="2400" dirty="0"/>
              <a:t>Examples of WGB class 1 nouns without nasal </a:t>
            </a:r>
            <a:r>
              <a:rPr lang="en-US" sz="2400" dirty="0" smtClean="0"/>
              <a:t>prefixes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027688"/>
              </p:ext>
            </p:extLst>
          </p:nvPr>
        </p:nvGraphicFramePr>
        <p:xfrm>
          <a:off x="1067360" y="2860983"/>
          <a:ext cx="5880287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8323">
                  <a:extLst>
                    <a:ext uri="{9D8B030D-6E8A-4147-A177-3AD203B41FA5}">
                      <a16:colId xmlns:a16="http://schemas.microsoft.com/office/drawing/2014/main" val="583213103"/>
                    </a:ext>
                  </a:extLst>
                </a:gridCol>
                <a:gridCol w="1193102">
                  <a:extLst>
                    <a:ext uri="{9D8B030D-6E8A-4147-A177-3AD203B41FA5}">
                      <a16:colId xmlns:a16="http://schemas.microsoft.com/office/drawing/2014/main" val="50380676"/>
                    </a:ext>
                  </a:extLst>
                </a:gridCol>
                <a:gridCol w="1193102">
                  <a:extLst>
                    <a:ext uri="{9D8B030D-6E8A-4147-A177-3AD203B41FA5}">
                      <a16:colId xmlns:a16="http://schemas.microsoft.com/office/drawing/2014/main" val="520903607"/>
                    </a:ext>
                  </a:extLst>
                </a:gridCol>
                <a:gridCol w="1107880">
                  <a:extLst>
                    <a:ext uri="{9D8B030D-6E8A-4147-A177-3AD203B41FA5}">
                      <a16:colId xmlns:a16="http://schemas.microsoft.com/office/drawing/2014/main" val="1124478281"/>
                    </a:ext>
                  </a:extLst>
                </a:gridCol>
                <a:gridCol w="1107880">
                  <a:extLst>
                    <a:ext uri="{9D8B030D-6E8A-4147-A177-3AD203B41FA5}">
                      <a16:colId xmlns:a16="http://schemas.microsoft.com/office/drawing/2014/main" val="43601826"/>
                    </a:ext>
                  </a:extLst>
                </a:gridCol>
              </a:tblGrid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‘child’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‘husband’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‘man’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‘woman’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438961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*án `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*lúm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*báŋà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*g(w)é´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32641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*jánà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*dʊ́mè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*dʊ́mè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kádí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4974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Fe’fe’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mūu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ndhū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mba</a:t>
                      </a:r>
                      <a:r>
                        <a:rPr lang="fo-FO" sz="2000">
                          <a:solidFill>
                            <a:srgbClr val="FF0000"/>
                          </a:solidFill>
                          <a:effectLst/>
                        </a:rPr>
                        <a:t>̄ʔ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mfàʔ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51180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Mankon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múə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ǹdómə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m̀baŋə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màŋɡỳe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́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472312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Babanki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wàn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lɨ́m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wùlə́m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wùwì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745005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Lamnso’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wān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lûm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lúmɛ̀n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wîi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35534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Babessi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</a:rPr>
                        <a:t>vɛ̌mbwàʔ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ndó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mbô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vì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738777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Isu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ŋŋʌ̄m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wìŋʌ́mə̀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wìyə́ŋí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999214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Moghamo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ŋwán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ˋ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ínɔ́m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m̀baŋə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āyí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047145"/>
                  </a:ext>
                </a:extLst>
              </a:tr>
              <a:tr h="2745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Oshie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èŋwɔ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́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wɛ̀nɔ́m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wɛ̀nɔ́m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wɛ̀ɣyi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́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139840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9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1"/>
    </mc:Choice>
    <mc:Fallback xmlns="">
      <p:transition spd="slow" advTm="68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Class 3 </a:t>
            </a:r>
            <a:r>
              <a:rPr lang="en-US" sz="3600" b="1" dirty="0" smtClean="0"/>
              <a:t>preservations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14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Babanki</a:t>
            </a:r>
            <a:r>
              <a:rPr lang="en-US" sz="2400" dirty="0"/>
              <a:t> retains the nasal in a few cl. 3 words shown in </a:t>
            </a:r>
            <a:r>
              <a:rPr lang="en-US" sz="2400" dirty="0" smtClean="0"/>
              <a:t>(</a:t>
            </a:r>
            <a:r>
              <a:rPr lang="en-US" sz="2400" dirty="0"/>
              <a:t>8</a:t>
            </a:r>
            <a:r>
              <a:rPr lang="en-US" sz="2400" dirty="0" smtClean="0"/>
              <a:t>), </a:t>
            </a:r>
            <a:r>
              <a:rPr lang="en-US" sz="2400" dirty="0"/>
              <a:t>which are also cl. 3 in </a:t>
            </a:r>
            <a:r>
              <a:rPr lang="en-US" sz="2400" dirty="0" smtClean="0"/>
              <a:t>Proto-Bantu.</a:t>
            </a:r>
          </a:p>
          <a:p>
            <a:pPr marL="0" indent="0">
              <a:buNone/>
            </a:pPr>
            <a:r>
              <a:rPr lang="en-US" sz="2400" dirty="0" smtClean="0"/>
              <a:t>(</a:t>
            </a:r>
            <a:r>
              <a:rPr lang="en-US" sz="2400" dirty="0"/>
              <a:t>8</a:t>
            </a:r>
            <a:r>
              <a:rPr lang="en-US" sz="2400" dirty="0" smtClean="0"/>
              <a:t>) </a:t>
            </a:r>
            <a:r>
              <a:rPr lang="en-US" sz="2400" dirty="0"/>
              <a:t>Examples of </a:t>
            </a:r>
            <a:r>
              <a:rPr lang="en-US" sz="2400" dirty="0" err="1"/>
              <a:t>Babanki</a:t>
            </a:r>
            <a:r>
              <a:rPr lang="en-US" sz="2400" dirty="0"/>
              <a:t> class 3 nouns with </a:t>
            </a:r>
            <a:r>
              <a:rPr lang="en-US" sz="2400" dirty="0" smtClean="0"/>
              <a:t>nasals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917768"/>
              </p:ext>
            </p:extLst>
          </p:nvPr>
        </p:nvGraphicFramePr>
        <p:xfrm>
          <a:off x="1437154" y="2765706"/>
          <a:ext cx="3672729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3681">
                  <a:extLst>
                    <a:ext uri="{9D8B030D-6E8A-4147-A177-3AD203B41FA5}">
                      <a16:colId xmlns:a16="http://schemas.microsoft.com/office/drawing/2014/main" val="1053004379"/>
                    </a:ext>
                  </a:extLst>
                </a:gridCol>
                <a:gridCol w="1164524">
                  <a:extLst>
                    <a:ext uri="{9D8B030D-6E8A-4147-A177-3AD203B41FA5}">
                      <a16:colId xmlns:a16="http://schemas.microsoft.com/office/drawing/2014/main" val="3399131168"/>
                    </a:ext>
                  </a:extLst>
                </a:gridCol>
                <a:gridCol w="1164524">
                  <a:extLst>
                    <a:ext uri="{9D8B030D-6E8A-4147-A177-3AD203B41FA5}">
                      <a16:colId xmlns:a16="http://schemas.microsoft.com/office/drawing/2014/main" val="2995514379"/>
                    </a:ext>
                  </a:extLst>
                </a:gridCol>
              </a:tblGrid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‘branch’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‘tail’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69556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táb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`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*kùn`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92209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fo-FO" sz="2000">
                          <a:solidFill>
                            <a:schemeClr val="tx1"/>
                          </a:solidFill>
                          <a:effectLst/>
                        </a:rPr>
                        <a:t>tábɪ̀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2000">
                          <a:solidFill>
                            <a:schemeClr val="tx1"/>
                          </a:solidFill>
                          <a:effectLst/>
                        </a:rPr>
                        <a:t>*gʊ̀ndʊ́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236479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Fe’fe’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ŋ̀kwɛ̀n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814109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Mankon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ǹdzá</a:t>
                      </a:r>
                      <a:r>
                        <a:rPr lang="fo-FO" sz="2000">
                          <a:solidFill>
                            <a:srgbClr val="FF0000"/>
                          </a:solidFill>
                          <a:effectLst/>
                        </a:rPr>
                        <a:t>ʔ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à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ŋ̀kùŋə́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478529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Babanki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2000">
                          <a:solidFill>
                            <a:srgbClr val="FF0000"/>
                          </a:solidFill>
                          <a:effectLst/>
                        </a:rPr>
                        <a:t>ǝ̀ntám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2000" dirty="0">
                          <a:solidFill>
                            <a:srgbClr val="FF0000"/>
                          </a:solidFill>
                          <a:effectLst/>
                        </a:rPr>
                        <a:t>ǝ̀ŋkwìn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428021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Lamnso’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tâm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kún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958223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Babessi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</a:rPr>
                        <a:t>ntáʔ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18194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Isu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úkẃē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002990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Moghamo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fítáp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íkɔ̄n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09950"/>
                  </a:ext>
                </a:extLst>
              </a:tr>
              <a:tr h="228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Oshie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ǹzáʔ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ókɔ̄n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368778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1"/>
    </mc:Choice>
    <mc:Fallback xmlns="">
      <p:transition spd="slow" advTm="4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722"/>
            <a:ext cx="10515600" cy="8177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Class 6a </a:t>
            </a:r>
            <a:r>
              <a:rPr lang="en-US" sz="3600" b="1" dirty="0"/>
              <a:t>developments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918" y="896472"/>
            <a:ext cx="10515600" cy="5253316"/>
          </a:xfrm>
        </p:spPr>
        <p:txBody>
          <a:bodyPr>
            <a:noAutofit/>
          </a:bodyPr>
          <a:lstStyle/>
          <a:p>
            <a:r>
              <a:rPr lang="en-US" sz="2000" dirty="0" smtClean="0"/>
              <a:t>Insertion of nasals in </a:t>
            </a:r>
            <a:r>
              <a:rPr lang="en-US" sz="2000" dirty="0"/>
              <a:t>addition to the cl. 6a </a:t>
            </a:r>
            <a:r>
              <a:rPr lang="en-US" sz="2000" i="1" dirty="0" err="1"/>
              <a:t>mə</a:t>
            </a:r>
            <a:r>
              <a:rPr lang="en-US" sz="2000" i="1" dirty="0"/>
              <a:t>̀- </a:t>
            </a:r>
            <a:r>
              <a:rPr lang="en-US" sz="2000" dirty="0" smtClean="0"/>
              <a:t>prefix</a:t>
            </a:r>
            <a:r>
              <a:rPr lang="en-US" sz="2000" i="1" dirty="0"/>
              <a:t> </a:t>
            </a:r>
            <a:r>
              <a:rPr lang="en-US" sz="2000" i="1" dirty="0" smtClean="0"/>
              <a:t>in </a:t>
            </a:r>
            <a:r>
              <a:rPr lang="en-US" sz="2000" dirty="0" err="1" smtClean="0"/>
              <a:t>Babanki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fo-FO" sz="2000" dirty="0" smtClean="0"/>
              <a:t>(9) </a:t>
            </a:r>
            <a:r>
              <a:rPr lang="fo-FO" sz="2000" dirty="0"/>
              <a:t>Babanki class 6a nasals</a:t>
            </a:r>
            <a:endParaRPr lang="en-US" sz="2000" dirty="0"/>
          </a:p>
          <a:p>
            <a:pPr marL="0" indent="0">
              <a:buNone/>
            </a:pPr>
            <a:r>
              <a:rPr lang="en-US" sz="2000" i="1" dirty="0" smtClean="0"/>
              <a:t>	</a:t>
            </a:r>
            <a:r>
              <a:rPr lang="en-US" sz="2000" i="1" dirty="0" err="1" smtClean="0"/>
              <a:t>mə</a:t>
            </a:r>
            <a:r>
              <a:rPr lang="en-US" sz="2000" i="1" dirty="0" smtClean="0"/>
              <a:t>̀-</a:t>
            </a:r>
            <a:r>
              <a:rPr lang="en-US" sz="2000" i="1" dirty="0" err="1" smtClean="0">
                <a:solidFill>
                  <a:srgbClr val="FF0000"/>
                </a:solidFill>
              </a:rPr>
              <a:t>n</a:t>
            </a:r>
            <a:r>
              <a:rPr lang="en-US" sz="2000" i="1" dirty="0" err="1" smtClean="0"/>
              <a:t>-lyúŋ</a:t>
            </a:r>
            <a:r>
              <a:rPr lang="en-US" sz="2000" i="1" dirty="0" smtClean="0"/>
              <a:t> </a:t>
            </a:r>
            <a:r>
              <a:rPr lang="en-US" sz="2000" dirty="0"/>
              <a:t>‘blood’</a:t>
            </a:r>
          </a:p>
          <a:p>
            <a:pPr marL="0" indent="0">
              <a:buNone/>
            </a:pPr>
            <a:r>
              <a:rPr lang="fo-FO" sz="2000" i="1" dirty="0" smtClean="0"/>
              <a:t>	mə̀-</a:t>
            </a:r>
            <a:r>
              <a:rPr lang="fo-FO" sz="2000" i="1" dirty="0" smtClean="0">
                <a:solidFill>
                  <a:srgbClr val="FF0000"/>
                </a:solidFill>
              </a:rPr>
              <a:t>n</a:t>
            </a:r>
            <a:r>
              <a:rPr lang="fo-FO" sz="2000" i="1" dirty="0" smtClean="0"/>
              <a:t>-té </a:t>
            </a:r>
            <a:r>
              <a:rPr lang="fo-FO" sz="2000" i="1" dirty="0"/>
              <a:t>‘</a:t>
            </a:r>
            <a:r>
              <a:rPr lang="fo-FO" sz="2000" dirty="0"/>
              <a:t>spittle</a:t>
            </a:r>
            <a:r>
              <a:rPr lang="fo-FO" sz="2000" i="1" dirty="0"/>
              <a:t>’</a:t>
            </a:r>
            <a:endParaRPr lang="en-US" sz="2000" dirty="0"/>
          </a:p>
          <a:p>
            <a:pPr marL="0" indent="0">
              <a:buNone/>
            </a:pPr>
            <a:r>
              <a:rPr lang="fo-FO" sz="2000" i="1" dirty="0" smtClean="0"/>
              <a:t>	mə̀-</a:t>
            </a:r>
            <a:r>
              <a:rPr lang="fo-FO" sz="2000" i="1" dirty="0" smtClean="0">
                <a:solidFill>
                  <a:srgbClr val="FF0000"/>
                </a:solidFill>
              </a:rPr>
              <a:t>n</a:t>
            </a:r>
            <a:r>
              <a:rPr lang="fo-FO" sz="2000" i="1" dirty="0" smtClean="0"/>
              <a:t>-ʒíʔ</a:t>
            </a:r>
            <a:r>
              <a:rPr lang="fo-FO" sz="2000" dirty="0" smtClean="0"/>
              <a:t> </a:t>
            </a:r>
            <a:r>
              <a:rPr lang="fo-FO" sz="2000" dirty="0"/>
              <a:t>‘oil’</a:t>
            </a:r>
            <a:endParaRPr lang="en-US" sz="2000" dirty="0"/>
          </a:p>
          <a:p>
            <a:pPr marL="0" indent="0">
              <a:buNone/>
            </a:pPr>
            <a:r>
              <a:rPr lang="en-US" sz="2000" i="1" dirty="0" smtClean="0"/>
              <a:t>	</a:t>
            </a:r>
            <a:r>
              <a:rPr lang="en-US" sz="2000" i="1" dirty="0" err="1" smtClean="0"/>
              <a:t>mə</a:t>
            </a:r>
            <a:r>
              <a:rPr lang="en-US" sz="2000" i="1" dirty="0" smtClean="0"/>
              <a:t>̀-</a:t>
            </a:r>
            <a:r>
              <a:rPr lang="en-US" sz="2000" i="1" dirty="0" smtClean="0">
                <a:solidFill>
                  <a:srgbClr val="FF0000"/>
                </a:solidFill>
              </a:rPr>
              <a:t>n</a:t>
            </a:r>
            <a:r>
              <a:rPr lang="en-US" sz="2000" i="1" dirty="0" smtClean="0"/>
              <a:t>-sò </a:t>
            </a:r>
            <a:r>
              <a:rPr lang="en-US" sz="2000" dirty="0"/>
              <a:t>‘witchcraft’</a:t>
            </a:r>
          </a:p>
          <a:p>
            <a:r>
              <a:rPr lang="en-US" sz="2000" dirty="0" smtClean="0"/>
              <a:t>Spread of </a:t>
            </a:r>
            <a:r>
              <a:rPr lang="en-US" sz="2000" dirty="0"/>
              <a:t>homorganic nasal into two </a:t>
            </a:r>
            <a:r>
              <a:rPr lang="en-US" sz="2000" dirty="0" smtClean="0"/>
              <a:t>other </a:t>
            </a:r>
            <a:r>
              <a:rPr lang="en-US" sz="2000" dirty="0" err="1" smtClean="0"/>
              <a:t>Babanki</a:t>
            </a:r>
            <a:r>
              <a:rPr lang="en-US" sz="2000" dirty="0" smtClean="0"/>
              <a:t> nouns</a:t>
            </a:r>
          </a:p>
          <a:p>
            <a:pPr marL="0" indent="0">
              <a:buNone/>
            </a:pPr>
            <a:r>
              <a:rPr lang="fo-FO" sz="2000" dirty="0" smtClean="0"/>
              <a:t>(9) </a:t>
            </a:r>
            <a:r>
              <a:rPr lang="fo-FO" sz="2000" dirty="0"/>
              <a:t>Babanki nouns in class 7/6a </a:t>
            </a:r>
            <a:endParaRPr lang="en-US" sz="2000" dirty="0"/>
          </a:p>
          <a:p>
            <a:pPr marL="0" indent="0">
              <a:buNone/>
            </a:pPr>
            <a:r>
              <a:rPr lang="fo-FO" sz="2000" dirty="0" smtClean="0"/>
              <a:t>	a</a:t>
            </a:r>
            <a:r>
              <a:rPr lang="fo-FO" sz="2000" i="1" dirty="0"/>
              <a:t>. </a:t>
            </a:r>
            <a:r>
              <a:rPr lang="fo-FO" sz="2000" i="1" dirty="0" smtClean="0"/>
              <a:t> kǝ̀-tsí </a:t>
            </a:r>
            <a:r>
              <a:rPr lang="fo-FO" sz="2000" dirty="0"/>
              <a:t>/</a:t>
            </a:r>
            <a:r>
              <a:rPr lang="fo-FO" sz="2000" i="1" dirty="0"/>
              <a:t> mǝ̀-</a:t>
            </a:r>
            <a:r>
              <a:rPr lang="fo-FO" sz="2000" i="1" dirty="0">
                <a:solidFill>
                  <a:srgbClr val="FF0000"/>
                </a:solidFill>
              </a:rPr>
              <a:t>n</a:t>
            </a:r>
            <a:r>
              <a:rPr lang="fo-FO" sz="2000" i="1" dirty="0"/>
              <a:t>-tsí </a:t>
            </a:r>
            <a:r>
              <a:rPr lang="fo-FO" sz="2000" dirty="0"/>
              <a:t>‘day(s)’  (also Kom </a:t>
            </a:r>
            <a:r>
              <a:rPr lang="it-IT" sz="2000" i="1" dirty="0"/>
              <a:t>ā-tʃí/mɨ̄-tʃí</a:t>
            </a:r>
            <a:r>
              <a:rPr lang="fo-FO" sz="2000" dirty="0"/>
              <a:t>)— cf. PB *</a:t>
            </a:r>
            <a:r>
              <a:rPr lang="fo-FO" sz="2000" i="1" dirty="0"/>
              <a:t>jícɪ́</a:t>
            </a:r>
            <a:r>
              <a:rPr lang="fo-FO" sz="2000" dirty="0"/>
              <a:t> 3 ‘day’</a:t>
            </a:r>
            <a:endParaRPr lang="en-US" sz="2000" dirty="0"/>
          </a:p>
          <a:p>
            <a:pPr marL="0" indent="0">
              <a:buNone/>
            </a:pPr>
            <a:r>
              <a:rPr lang="fo-FO" sz="2000" dirty="0" smtClean="0"/>
              <a:t>	b</a:t>
            </a:r>
            <a:r>
              <a:rPr lang="fo-FO" sz="2000" dirty="0"/>
              <a:t>.</a:t>
            </a:r>
            <a:r>
              <a:rPr lang="fo-FO" sz="2000" i="1" dirty="0"/>
              <a:t> </a:t>
            </a:r>
            <a:r>
              <a:rPr lang="fo-FO" sz="2000" i="1" dirty="0" smtClean="0"/>
              <a:t> kǝ̀-fʉ́</a:t>
            </a:r>
            <a:r>
              <a:rPr lang="fo-FO" sz="2000" dirty="0" smtClean="0"/>
              <a:t> </a:t>
            </a:r>
            <a:r>
              <a:rPr lang="fo-FO" sz="2000" dirty="0"/>
              <a:t>/ </a:t>
            </a:r>
            <a:r>
              <a:rPr lang="fo-FO" sz="2000" i="1" dirty="0"/>
              <a:t>mǝ̀-</a:t>
            </a:r>
            <a:r>
              <a:rPr lang="fo-FO" sz="2000" i="1" dirty="0">
                <a:solidFill>
                  <a:srgbClr val="FF0000"/>
                </a:solidFill>
              </a:rPr>
              <a:t>m</a:t>
            </a:r>
            <a:r>
              <a:rPr lang="fo-FO" sz="2000" i="1" dirty="0"/>
              <a:t>-fʉ </a:t>
            </a:r>
            <a:r>
              <a:rPr lang="fo-FO" sz="2000" dirty="0"/>
              <a:t>‘medicine(s)’  (also Kom </a:t>
            </a:r>
            <a:r>
              <a:rPr lang="it-IT" sz="2000" i="1" dirty="0"/>
              <a:t>ā-fu᷇/mɨ̄-fu᷇, </a:t>
            </a:r>
            <a:r>
              <a:rPr lang="it-IT" sz="2000" dirty="0"/>
              <a:t>Oku</a:t>
            </a:r>
            <a:r>
              <a:rPr lang="it-IT" sz="2000" i="1" dirty="0"/>
              <a:t> kə̄-fúu/ə̄m-fúu</a:t>
            </a:r>
            <a:r>
              <a:rPr lang="fo-FO" sz="2000" dirty="0"/>
              <a:t>) </a:t>
            </a:r>
            <a:endParaRPr lang="en-US" sz="2000" dirty="0"/>
          </a:p>
          <a:p>
            <a:pPr marL="0" indent="0">
              <a:buNone/>
            </a:pPr>
            <a:r>
              <a:rPr lang="fo-FO" sz="2000" dirty="0" smtClean="0"/>
              <a:t>	c</a:t>
            </a:r>
            <a:r>
              <a:rPr lang="fo-FO" sz="2000" i="1" dirty="0"/>
              <a:t>. </a:t>
            </a:r>
            <a:r>
              <a:rPr lang="fo-FO" sz="2000" i="1" dirty="0" smtClean="0"/>
              <a:t> kǝ̀-kúm</a:t>
            </a:r>
            <a:r>
              <a:rPr lang="fo-FO" sz="2000" dirty="0" smtClean="0"/>
              <a:t> </a:t>
            </a:r>
            <a:r>
              <a:rPr lang="fo-FO" sz="2000" dirty="0"/>
              <a:t>/ </a:t>
            </a:r>
            <a:r>
              <a:rPr lang="fo-FO" sz="2000" i="1" dirty="0"/>
              <a:t>mǝ̀-kúm</a:t>
            </a:r>
            <a:r>
              <a:rPr lang="fo-FO" sz="2000" dirty="0"/>
              <a:t> ‘juju(s)’ (also Kom </a:t>
            </a:r>
            <a:r>
              <a:rPr lang="it-IT" sz="2000" i="1" dirty="0"/>
              <a:t>ā-kúm/mɨ̄-kúm, </a:t>
            </a:r>
            <a:r>
              <a:rPr lang="it-IT" sz="2000" dirty="0"/>
              <a:t>Oku</a:t>
            </a:r>
            <a:r>
              <a:rPr lang="it-IT" sz="2000" i="1" dirty="0"/>
              <a:t> kə̄-kúm/ə̄m-kúm</a:t>
            </a:r>
            <a:r>
              <a:rPr lang="fo-FO" sz="2000" dirty="0"/>
              <a:t>) </a:t>
            </a:r>
            <a:endParaRPr lang="en-US" sz="2000" dirty="0"/>
          </a:p>
          <a:p>
            <a:pPr marL="0" indent="0">
              <a:buNone/>
            </a:pPr>
            <a:r>
              <a:rPr lang="fo-FO" sz="2000" dirty="0" smtClean="0"/>
              <a:t>	d</a:t>
            </a:r>
            <a:r>
              <a:rPr lang="fo-FO" sz="2000" dirty="0"/>
              <a:t>. </a:t>
            </a:r>
            <a:r>
              <a:rPr lang="fo-FO" sz="2000" dirty="0" smtClean="0"/>
              <a:t> </a:t>
            </a:r>
            <a:r>
              <a:rPr lang="fo-FO" sz="2000" i="1" dirty="0" smtClean="0"/>
              <a:t>kǝ̀-bə́ŋ </a:t>
            </a:r>
            <a:r>
              <a:rPr lang="fo-FO" sz="2000" dirty="0"/>
              <a:t>/</a:t>
            </a:r>
            <a:r>
              <a:rPr lang="fo-FO" sz="2000" i="1" dirty="0"/>
              <a:t> mǝ̀-bə́ŋ </a:t>
            </a:r>
            <a:r>
              <a:rPr lang="fo-FO" sz="2000" dirty="0"/>
              <a:t> ‘compound(s)’ (also Kom </a:t>
            </a:r>
            <a:r>
              <a:rPr lang="it-IT" sz="2000" i="1" dirty="0"/>
              <a:t>ā-bé/mɨ̄-bé, </a:t>
            </a:r>
            <a:r>
              <a:rPr lang="it-IT" sz="2000" dirty="0"/>
              <a:t>Men</a:t>
            </a:r>
            <a:r>
              <a:rPr lang="it-IT" sz="2000" i="1" dirty="0"/>
              <a:t> ā-pwɛ́yn/ m̄-pwɛ́yn</a:t>
            </a:r>
            <a:r>
              <a:rPr lang="fo-FO" sz="2000" dirty="0"/>
              <a:t>)</a:t>
            </a:r>
            <a:endParaRPr lang="en-US" sz="2000" dirty="0"/>
          </a:p>
          <a:p>
            <a:pPr marL="0" indent="0">
              <a:buNone/>
            </a:pPr>
            <a:r>
              <a:rPr lang="fo-FO" sz="2000" dirty="0" smtClean="0"/>
              <a:t>	f</a:t>
            </a:r>
            <a:r>
              <a:rPr lang="fo-FO" sz="2000" dirty="0"/>
              <a:t>.</a:t>
            </a:r>
            <a:r>
              <a:rPr lang="fo-FO" sz="2000" i="1" dirty="0"/>
              <a:t> </a:t>
            </a:r>
            <a:r>
              <a:rPr lang="fo-FO" sz="2000" i="1" dirty="0" smtClean="0"/>
              <a:t> kǝ̀-l</a:t>
            </a:r>
            <a:r>
              <a:rPr lang="fo-FO" sz="2000" i="1" strike="sngStrike" dirty="0" smtClean="0"/>
              <a:t>ú</a:t>
            </a:r>
            <a:r>
              <a:rPr lang="fo-FO" sz="2000" i="1" dirty="0" smtClean="0"/>
              <a:t> </a:t>
            </a:r>
            <a:r>
              <a:rPr lang="fo-FO" sz="2000" dirty="0"/>
              <a:t>/ </a:t>
            </a:r>
            <a:r>
              <a:rPr lang="fo-FO" sz="2000" i="1" dirty="0"/>
              <a:t>mǝ̀-l</a:t>
            </a:r>
            <a:r>
              <a:rPr lang="fo-FO" sz="2000" i="1" strike="sngStrike" dirty="0"/>
              <a:t>ú</a:t>
            </a:r>
            <a:r>
              <a:rPr lang="fo-FO" sz="2000" dirty="0"/>
              <a:t> ‘wall’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4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06"/>
    </mc:Choice>
    <mc:Fallback xmlns="">
      <p:transition spd="slow" advTm="5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56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Evidence of nasal </a:t>
            </a:r>
            <a:r>
              <a:rPr lang="en-US" sz="3600" b="1" dirty="0"/>
              <a:t>prefixes in </a:t>
            </a:r>
            <a:r>
              <a:rPr lang="en-US" sz="3600" b="1" dirty="0" err="1"/>
              <a:t>Babanki</a:t>
            </a:r>
            <a:r>
              <a:rPr lang="en-US" sz="3600" b="1" dirty="0"/>
              <a:t> </a:t>
            </a:r>
            <a:r>
              <a:rPr lang="en-US" sz="3600" b="1" dirty="0" err="1"/>
              <a:t>deverbatives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6355"/>
            <a:ext cx="10515600" cy="510409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Gerunds and result nouns derived by cl. </a:t>
            </a:r>
            <a:r>
              <a:rPr lang="en-US" sz="2400" dirty="0" smtClean="0"/>
              <a:t>5 and 7 </a:t>
            </a:r>
            <a:r>
              <a:rPr lang="en-US" sz="2400" dirty="0" err="1" smtClean="0"/>
              <a:t>prefixation</a:t>
            </a:r>
            <a:r>
              <a:rPr lang="en-US" sz="2400" dirty="0" smtClean="0"/>
              <a:t> plus a nasal prefix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 smtClean="0"/>
              <a:t>10) </a:t>
            </a:r>
            <a:r>
              <a:rPr lang="en-US" sz="1800" dirty="0" smtClean="0"/>
              <a:t>a. </a:t>
            </a:r>
            <a:r>
              <a:rPr lang="en-US" sz="1800" dirty="0" err="1" smtClean="0"/>
              <a:t>Babanki</a:t>
            </a:r>
            <a:r>
              <a:rPr lang="en-US" sz="1800" dirty="0" smtClean="0"/>
              <a:t> nouns derived with class 7 prefix		b. Class 7 prefix and a N</a:t>
            </a:r>
            <a:r>
              <a:rPr lang="en-GB" sz="1800" dirty="0" smtClean="0"/>
              <a:t>–</a:t>
            </a:r>
            <a:r>
              <a:rPr lang="en-US" sz="1800" dirty="0" smtClean="0"/>
              <a:t> prefix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 smtClean="0"/>
              <a:t>Nasal prefix also in </a:t>
            </a:r>
            <a:r>
              <a:rPr lang="en-US" sz="2000" dirty="0" err="1" smtClean="0"/>
              <a:t>Kom</a:t>
            </a:r>
            <a:r>
              <a:rPr lang="en-US" sz="2000" dirty="0" smtClean="0"/>
              <a:t> </a:t>
            </a:r>
            <a:r>
              <a:rPr lang="en-US" sz="2000" dirty="0"/>
              <a:t>cl. 7 </a:t>
            </a:r>
            <a:r>
              <a:rPr lang="en-US" sz="2000" dirty="0" smtClean="0"/>
              <a:t>noun 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i="1" dirty="0" err="1"/>
              <a:t>ā</a:t>
            </a:r>
            <a:r>
              <a:rPr lang="en-US" sz="2000" i="1" dirty="0" err="1">
                <a:solidFill>
                  <a:srgbClr val="FF0000"/>
                </a:solidFill>
              </a:rPr>
              <a:t>m</a:t>
            </a:r>
            <a:r>
              <a:rPr lang="en-US" sz="2000" i="1" dirty="0" err="1"/>
              <a:t>būʔsɨ</a:t>
            </a:r>
            <a:r>
              <a:rPr lang="en-US" sz="2000" i="1" dirty="0"/>
              <a:t>̌</a:t>
            </a:r>
            <a:r>
              <a:rPr lang="en-US" sz="2000" dirty="0"/>
              <a:t> ‘drill’ from </a:t>
            </a:r>
            <a:r>
              <a:rPr lang="en-US" sz="2000" i="1" dirty="0" err="1"/>
              <a:t>bùʔ</a:t>
            </a:r>
            <a:r>
              <a:rPr lang="en-US" sz="2000" dirty="0"/>
              <a:t> ‘bore a hole’. </a:t>
            </a:r>
            <a:r>
              <a:rPr lang="en-US" sz="1800" dirty="0" smtClean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470585"/>
              </p:ext>
            </p:extLst>
          </p:nvPr>
        </p:nvGraphicFramePr>
        <p:xfrm>
          <a:off x="976591" y="2762370"/>
          <a:ext cx="3855385" cy="1737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1150">
                  <a:extLst>
                    <a:ext uri="{9D8B030D-6E8A-4147-A177-3AD203B41FA5}">
                      <a16:colId xmlns:a16="http://schemas.microsoft.com/office/drawing/2014/main" val="2253399905"/>
                    </a:ext>
                  </a:extLst>
                </a:gridCol>
                <a:gridCol w="824753">
                  <a:extLst>
                    <a:ext uri="{9D8B030D-6E8A-4147-A177-3AD203B41FA5}">
                      <a16:colId xmlns:a16="http://schemas.microsoft.com/office/drawing/2014/main" val="1841420803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3530099856"/>
                    </a:ext>
                  </a:extLst>
                </a:gridCol>
                <a:gridCol w="1048870">
                  <a:extLst>
                    <a:ext uri="{9D8B030D-6E8A-4147-A177-3AD203B41FA5}">
                      <a16:colId xmlns:a16="http://schemas.microsoft.com/office/drawing/2014/main" val="3416155890"/>
                    </a:ext>
                  </a:extLst>
                </a:gridCol>
              </a:tblGrid>
              <a:tr h="2896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Verb root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Gerund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809761"/>
                  </a:ext>
                </a:extLst>
              </a:tr>
              <a:tr h="2896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ʒɨ́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‘eat’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kə̀-ʒɨ́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‘eating’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271175"/>
                  </a:ext>
                </a:extLst>
              </a:tr>
              <a:tr h="2896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ɲɨ́ŋ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‘run’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ɲɨ́ŋ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‘running’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160360"/>
                  </a:ext>
                </a:extLst>
              </a:tr>
              <a:tr h="2896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bɛ́n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‘dance’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kə̀-bɛ́n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‘dance’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634703"/>
                  </a:ext>
                </a:extLst>
              </a:tr>
              <a:tr h="2896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bàn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‘hate’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fo-FO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bàn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‘hatred’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659918"/>
                  </a:ext>
                </a:extLst>
              </a:tr>
              <a:tr h="2896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tám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‘plot’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tám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‘trap’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0561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924156"/>
              </p:ext>
            </p:extLst>
          </p:nvPr>
        </p:nvGraphicFramePr>
        <p:xfrm>
          <a:off x="6164748" y="2762370"/>
          <a:ext cx="4341887" cy="3109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9212">
                  <a:extLst>
                    <a:ext uri="{9D8B030D-6E8A-4147-A177-3AD203B41FA5}">
                      <a16:colId xmlns:a16="http://schemas.microsoft.com/office/drawing/2014/main" val="547519816"/>
                    </a:ext>
                  </a:extLst>
                </a:gridCol>
                <a:gridCol w="881905">
                  <a:extLst>
                    <a:ext uri="{9D8B030D-6E8A-4147-A177-3AD203B41FA5}">
                      <a16:colId xmlns:a16="http://schemas.microsoft.com/office/drawing/2014/main" val="235778147"/>
                    </a:ext>
                  </a:extLst>
                </a:gridCol>
                <a:gridCol w="1326760">
                  <a:extLst>
                    <a:ext uri="{9D8B030D-6E8A-4147-A177-3AD203B41FA5}">
                      <a16:colId xmlns:a16="http://schemas.microsoft.com/office/drawing/2014/main" val="4289887582"/>
                    </a:ext>
                  </a:extLst>
                </a:gridCol>
                <a:gridCol w="1064010">
                  <a:extLst>
                    <a:ext uri="{9D8B030D-6E8A-4147-A177-3AD203B41FA5}">
                      <a16:colId xmlns:a16="http://schemas.microsoft.com/office/drawing/2014/main" val="1491344728"/>
                    </a:ext>
                  </a:extLst>
                </a:gridCol>
              </a:tblGrid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Verb root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Gerund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680462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bwɔ́m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‘build’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-bwɔ́m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‘building’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39720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lɔ́n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‘beg’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-lɔ́n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‘begging’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88819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tʃə́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‘kick’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tʃə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‘kicking’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39567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lè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‘lose’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-lè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‘losing’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395194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ɲɔ̀ʔ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‘write’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fo-FO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ɲ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fo-FO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ɲɔ̀ʔ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‘writing’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1799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kù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‘snore’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ku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‘snoring’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709362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fáʔ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‘shave’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-fáʔ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‘scissors’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527685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pfɨ́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‘die’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pfɨ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‘cadaver’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025420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ʃwìn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‘lock’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-ʃwìn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‘lock’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743024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zàs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‘loosen’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kə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̀-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-zàs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‘key’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92053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9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66"/>
    </mc:Choice>
    <mc:Fallback xmlns="">
      <p:transition spd="slow" advTm="12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Result nouns in class 9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</a:t>
            </a:r>
            <a:r>
              <a:rPr lang="en-US" dirty="0" smtClean="0"/>
              <a:t>11) </a:t>
            </a:r>
            <a:r>
              <a:rPr lang="en-US" dirty="0" err="1" smtClean="0"/>
              <a:t>Babanki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403377"/>
              </p:ext>
            </p:extLst>
          </p:nvPr>
        </p:nvGraphicFramePr>
        <p:xfrm>
          <a:off x="1376082" y="2376890"/>
          <a:ext cx="6163237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2624">
                  <a:extLst>
                    <a:ext uri="{9D8B030D-6E8A-4147-A177-3AD203B41FA5}">
                      <a16:colId xmlns:a16="http://schemas.microsoft.com/office/drawing/2014/main" val="285641057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3320042917"/>
                    </a:ext>
                  </a:extLst>
                </a:gridCol>
                <a:gridCol w="1272988">
                  <a:extLst>
                    <a:ext uri="{9D8B030D-6E8A-4147-A177-3AD203B41FA5}">
                      <a16:colId xmlns:a16="http://schemas.microsoft.com/office/drawing/2014/main" val="3843229505"/>
                    </a:ext>
                  </a:extLst>
                </a:gridCol>
                <a:gridCol w="1945343">
                  <a:extLst>
                    <a:ext uri="{9D8B030D-6E8A-4147-A177-3AD203B41FA5}">
                      <a16:colId xmlns:a16="http://schemas.microsoft.com/office/drawing/2014/main" val="1346061722"/>
                    </a:ext>
                  </a:extLst>
                </a:gridCol>
              </a:tblGrid>
              <a:tr h="3150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Verb root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Result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03633"/>
                  </a:ext>
                </a:extLst>
              </a:tr>
              <a:tr h="3150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táʔ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‘reward’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-táʔ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‘reward’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59428"/>
                  </a:ext>
                </a:extLst>
              </a:tr>
              <a:tr h="3150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tɨ́m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‘send’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-tɨ́m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‘message’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966963"/>
                  </a:ext>
                </a:extLst>
              </a:tr>
              <a:tr h="3150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sán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‘split’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-sán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‘sprout’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400610"/>
                  </a:ext>
                </a:extLst>
              </a:tr>
              <a:tr h="3150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kɔ́ʔ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‘chop’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-kɔ́ʔ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‘gap, a cut’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575367"/>
                  </a:ext>
                </a:extLst>
              </a:tr>
              <a:tr h="3150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tʃə́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‘sting’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tʃə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‘sting’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61084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1"/>
    </mc:Choice>
    <mc:Fallback xmlns="">
      <p:transition spd="slow" advTm="5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Agent </a:t>
            </a:r>
            <a:r>
              <a:rPr lang="en-US" sz="3600" b="1" dirty="0" err="1"/>
              <a:t>deverbatives</a:t>
            </a:r>
            <a:r>
              <a:rPr lang="en-US" sz="3600" b="1" dirty="0"/>
              <a:t> in cl. 1 with </a:t>
            </a:r>
            <a:r>
              <a:rPr lang="en-US" sz="3600" b="1" i="1" dirty="0"/>
              <a:t>N- </a:t>
            </a:r>
            <a:r>
              <a:rPr lang="en-US" sz="3600" b="1" dirty="0" smtClean="0"/>
              <a:t>in related languages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2897"/>
            <a:ext cx="10515600" cy="461724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smtClean="0"/>
              <a:t>12) </a:t>
            </a:r>
            <a:r>
              <a:rPr lang="en-US" sz="2400" dirty="0" err="1"/>
              <a:t>Kom</a:t>
            </a:r>
            <a:r>
              <a:rPr lang="en-US" sz="2400" dirty="0"/>
              <a:t> (Central Ring) agent nouns in class 1 (</a:t>
            </a:r>
            <a:r>
              <a:rPr lang="en-US" sz="2400" dirty="0" err="1"/>
              <a:t>Loh</a:t>
            </a:r>
            <a:r>
              <a:rPr lang="en-US" sz="2400" dirty="0"/>
              <a:t> 2001: 102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(</a:t>
            </a:r>
            <a:r>
              <a:rPr lang="en-US" sz="2400" dirty="0" smtClean="0"/>
              <a:t>13) </a:t>
            </a:r>
            <a:r>
              <a:rPr lang="en-US" sz="2400" dirty="0" err="1"/>
              <a:t>Ngə̂mba</a:t>
            </a:r>
            <a:r>
              <a:rPr lang="en-US" sz="2400" dirty="0"/>
              <a:t>̀ (Eastern Grassfields) agent nouns in class 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24667"/>
              </p:ext>
            </p:extLst>
          </p:nvPr>
        </p:nvGraphicFramePr>
        <p:xfrm>
          <a:off x="1030942" y="2114355"/>
          <a:ext cx="5531224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0211">
                  <a:extLst>
                    <a:ext uri="{9D8B030D-6E8A-4147-A177-3AD203B41FA5}">
                      <a16:colId xmlns:a16="http://schemas.microsoft.com/office/drawing/2014/main" val="4152918390"/>
                    </a:ext>
                  </a:extLst>
                </a:gridCol>
                <a:gridCol w="1299882">
                  <a:extLst>
                    <a:ext uri="{9D8B030D-6E8A-4147-A177-3AD203B41FA5}">
                      <a16:colId xmlns:a16="http://schemas.microsoft.com/office/drawing/2014/main" val="3654873783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161700192"/>
                    </a:ext>
                  </a:extLst>
                </a:gridCol>
                <a:gridCol w="1577790">
                  <a:extLst>
                    <a:ext uri="{9D8B030D-6E8A-4147-A177-3AD203B41FA5}">
                      <a16:colId xmlns:a16="http://schemas.microsoft.com/office/drawing/2014/main" val="3285922700"/>
                    </a:ext>
                  </a:extLst>
                </a:gridCol>
              </a:tblGrid>
              <a:tr h="2164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Verb root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Agent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166681"/>
                  </a:ext>
                </a:extLst>
              </a:tr>
              <a:tr h="2164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gùf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‘drive’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fo-FO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gùf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‘driver’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832493"/>
                  </a:ext>
                </a:extLst>
              </a:tr>
              <a:tr h="2164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gwo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‘share’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gwo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‘sharer’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682495"/>
                  </a:ext>
                </a:extLst>
              </a:tr>
              <a:tr h="2164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tòʔ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‘support’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-tòʔ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‘supporter’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96634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51259"/>
              </p:ext>
            </p:extLst>
          </p:nvPr>
        </p:nvGraphicFramePr>
        <p:xfrm>
          <a:off x="1030942" y="4454909"/>
          <a:ext cx="5531225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705">
                  <a:extLst>
                    <a:ext uri="{9D8B030D-6E8A-4147-A177-3AD203B41FA5}">
                      <a16:colId xmlns:a16="http://schemas.microsoft.com/office/drawing/2014/main" val="610667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3277673140"/>
                    </a:ext>
                  </a:extLst>
                </a:gridCol>
                <a:gridCol w="1093694">
                  <a:extLst>
                    <a:ext uri="{9D8B030D-6E8A-4147-A177-3AD203B41FA5}">
                      <a16:colId xmlns:a16="http://schemas.microsoft.com/office/drawing/2014/main" val="4062658746"/>
                    </a:ext>
                  </a:extLst>
                </a:gridCol>
                <a:gridCol w="1963273">
                  <a:extLst>
                    <a:ext uri="{9D8B030D-6E8A-4147-A177-3AD203B41FA5}">
                      <a16:colId xmlns:a16="http://schemas.microsoft.com/office/drawing/2014/main" val="3078223807"/>
                    </a:ext>
                  </a:extLst>
                </a:gridCol>
              </a:tblGrid>
              <a:tr h="224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Verb root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Agent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651462"/>
                  </a:ext>
                </a:extLst>
              </a:tr>
              <a:tr h="224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‘build’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‘builder’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527268"/>
                  </a:ext>
                </a:extLst>
              </a:tr>
              <a:tr h="224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tsɔ́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‘eat’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tsɔ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‘one who eats’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67171"/>
                  </a:ext>
                </a:extLst>
              </a:tr>
              <a:tr h="224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ɣa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‘speak’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‘speaker’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362823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9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6"/>
    </mc:Choice>
    <mc:Fallback xmlns="">
      <p:transition spd="slow" advTm="3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890"/>
            <a:ext cx="10515600" cy="4701309"/>
          </a:xfrm>
        </p:spPr>
        <p:txBody>
          <a:bodyPr>
            <a:noAutofit/>
          </a:bodyPr>
          <a:lstStyle/>
          <a:p>
            <a:r>
              <a:rPr lang="en-US" dirty="0" smtClean="0"/>
              <a:t>Varying </a:t>
            </a:r>
            <a:r>
              <a:rPr lang="en-US" dirty="0"/>
              <a:t>presence or absence of nasals in the noun prefixes of certain classes of Niger-Congo </a:t>
            </a:r>
            <a:r>
              <a:rPr lang="en-US" dirty="0" smtClean="0"/>
              <a:t>languages. </a:t>
            </a:r>
          </a:p>
          <a:p>
            <a:pPr marL="0" indent="0">
              <a:buNone/>
            </a:pPr>
            <a:r>
              <a:rPr lang="en-US" sz="2400" dirty="0" smtClean="0"/>
              <a:t>Proto-Bantu reconstructed </a:t>
            </a:r>
            <a:r>
              <a:rPr lang="en-US" sz="2400" dirty="0"/>
              <a:t>with nasals in </a:t>
            </a:r>
            <a:r>
              <a:rPr lang="fo-FO" sz="2400" dirty="0"/>
              <a:t>cl. 1, 3, 4, 6(a), 9, and 10 (Meeussen 1967)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Benue-Congo reconstructed </a:t>
            </a:r>
            <a:r>
              <a:rPr lang="en-US" sz="2400" dirty="0"/>
              <a:t>with a nasal only in class 6a (de Wolf 1971).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Evolution </a:t>
            </a:r>
            <a:r>
              <a:rPr lang="en-US" dirty="0"/>
              <a:t>of these nasal </a:t>
            </a:r>
            <a:r>
              <a:rPr lang="en-US" dirty="0" smtClean="0"/>
              <a:t>prefixes </a:t>
            </a:r>
            <a:r>
              <a:rPr lang="en-US" dirty="0"/>
              <a:t>under discussion for a long time (Hyman 2018 summarizes the problem and its history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proposal to reconstruct nasals as far back as Proto-Niger-Congo (</a:t>
            </a:r>
            <a:r>
              <a:rPr lang="en-US" dirty="0" err="1"/>
              <a:t>Miehe</a:t>
            </a:r>
            <a:r>
              <a:rPr lang="en-US" dirty="0"/>
              <a:t> 1991)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7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3"/>
    </mc:Choice>
    <mc:Fallback xmlns="">
      <p:transition spd="slow" advTm="5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Relics </a:t>
            </a:r>
            <a:r>
              <a:rPr lang="en-US" sz="3600" b="1" dirty="0"/>
              <a:t>of agent </a:t>
            </a:r>
            <a:r>
              <a:rPr lang="en-US" sz="3600" b="1" dirty="0" err="1"/>
              <a:t>deverbatives</a:t>
            </a:r>
            <a:r>
              <a:rPr lang="en-US" sz="3600" b="1" dirty="0"/>
              <a:t> </a:t>
            </a:r>
            <a:r>
              <a:rPr lang="en-US" sz="3600" b="1" dirty="0" smtClean="0"/>
              <a:t>in </a:t>
            </a:r>
            <a:r>
              <a:rPr lang="en-US" sz="3600" b="1" dirty="0" err="1"/>
              <a:t>Babanki</a:t>
            </a:r>
            <a:r>
              <a:rPr lang="en-US" sz="3600" b="1" dirty="0" smtClean="0"/>
              <a:t> </a:t>
            </a:r>
            <a:r>
              <a:rPr lang="en-US" sz="3600" b="1" dirty="0"/>
              <a:t>cl.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smtClean="0"/>
              <a:t>14) </a:t>
            </a:r>
            <a:r>
              <a:rPr lang="en-US" sz="2400" dirty="0" err="1"/>
              <a:t>Babanki</a:t>
            </a:r>
            <a:r>
              <a:rPr lang="en-US" sz="2400" dirty="0"/>
              <a:t> agent nouns in class </a:t>
            </a:r>
            <a:r>
              <a:rPr lang="en-US" sz="2400" dirty="0" smtClean="0"/>
              <a:t>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65781"/>
              </p:ext>
            </p:extLst>
          </p:nvPr>
        </p:nvGraphicFramePr>
        <p:xfrm>
          <a:off x="1116105" y="2538254"/>
          <a:ext cx="7494495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219">
                  <a:extLst>
                    <a:ext uri="{9D8B030D-6E8A-4147-A177-3AD203B41FA5}">
                      <a16:colId xmlns:a16="http://schemas.microsoft.com/office/drawing/2014/main" val="1989742585"/>
                    </a:ext>
                  </a:extLst>
                </a:gridCol>
                <a:gridCol w="1592580">
                  <a:extLst>
                    <a:ext uri="{9D8B030D-6E8A-4147-A177-3AD203B41FA5}">
                      <a16:colId xmlns:a16="http://schemas.microsoft.com/office/drawing/2014/main" val="4010498418"/>
                    </a:ext>
                  </a:extLst>
                </a:gridCol>
                <a:gridCol w="1986692">
                  <a:extLst>
                    <a:ext uri="{9D8B030D-6E8A-4147-A177-3AD203B41FA5}">
                      <a16:colId xmlns:a16="http://schemas.microsoft.com/office/drawing/2014/main" val="2110813636"/>
                    </a:ext>
                  </a:extLst>
                </a:gridCol>
                <a:gridCol w="2510004">
                  <a:extLst>
                    <a:ext uri="{9D8B030D-6E8A-4147-A177-3AD203B41FA5}">
                      <a16:colId xmlns:a16="http://schemas.microsoft.com/office/drawing/2014/main" val="711285099"/>
                    </a:ext>
                  </a:extLst>
                </a:gridCol>
              </a:tblGrid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Verb root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Agent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Gloss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885519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báʔlə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‘sell’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-báʔlə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́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‘seller’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80804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bwɔ̀ŋsə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‘save’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-bwɔ̀ŋsə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‘saviour’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128244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zɛ́n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‘buy’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-zɛ́n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‘buyer’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761477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dʒèʔ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‘walk’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-dʒèʔtə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‘prostitute’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600902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gyàmtə̀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‘help’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-gyàmtə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̀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‘helper’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70118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ɣáʔ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‘hold’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-ɣáʔ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‘one who initiates’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64103"/>
                  </a:ext>
                </a:extLst>
              </a:tr>
              <a:tr h="33871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gùf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‘drive’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ŋ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-gùf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‘driver’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514736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2"/>
    </mc:Choice>
    <mc:Fallback xmlns="">
      <p:transition spd="slow" advTm="5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188" y="365125"/>
            <a:ext cx="10385612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Variation in Eastern Grassfields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The Nun, </a:t>
            </a:r>
            <a:r>
              <a:rPr lang="en-US" sz="2400" dirty="0" err="1"/>
              <a:t>Nkambe</a:t>
            </a:r>
            <a:r>
              <a:rPr lang="en-US" sz="2400" dirty="0"/>
              <a:t> and </a:t>
            </a:r>
            <a:r>
              <a:rPr lang="en-US" sz="2400" dirty="0" err="1"/>
              <a:t>Ngemba</a:t>
            </a:r>
            <a:r>
              <a:rPr lang="en-US" sz="2400" dirty="0"/>
              <a:t> subgroups of EGB regularly have nasal prefixes, which might have formed the basis for the claim that “</a:t>
            </a:r>
            <a:r>
              <a:rPr lang="en-US" sz="2400" dirty="0" err="1"/>
              <a:t>Mbam-Nkam</a:t>
            </a:r>
            <a:r>
              <a:rPr lang="en-US" sz="2400" dirty="0"/>
              <a:t> languages have nasal consonants in the prefixes of classes 1 and 3, all nouns in classes 9/10 have a nasal consonant in the prefix” (Watters 2003: 228). Within </a:t>
            </a:r>
            <a:r>
              <a:rPr lang="en-US" sz="2400" dirty="0" err="1"/>
              <a:t>Mbam-Nkam</a:t>
            </a:r>
            <a:r>
              <a:rPr lang="en-US" sz="2400" dirty="0"/>
              <a:t>, however, there is a mixture of reflexes.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	</a:t>
            </a:r>
            <a:r>
              <a:rPr lang="en-US" dirty="0" err="1" smtClean="0"/>
              <a:t>Fe’fe</a:t>
            </a:r>
            <a:r>
              <a:rPr lang="en-US" dirty="0"/>
              <a:t>’ </a:t>
            </a:r>
            <a:r>
              <a:rPr lang="en-US" i="1" dirty="0" err="1" smtClean="0">
                <a:solidFill>
                  <a:srgbClr val="FF0000"/>
                </a:solidFill>
              </a:rPr>
              <a:t>m</a:t>
            </a:r>
            <a:r>
              <a:rPr lang="en-US" i="1" dirty="0" err="1" smtClean="0"/>
              <a:t>vʉ</a:t>
            </a:r>
            <a:r>
              <a:rPr lang="en-US" i="1" dirty="0" err="1"/>
              <a:t>̄a</a:t>
            </a:r>
            <a:r>
              <a:rPr lang="en-US" dirty="0"/>
              <a:t> </a:t>
            </a:r>
            <a:r>
              <a:rPr lang="en-US" dirty="0" smtClean="0"/>
              <a:t>	‘dog’, </a:t>
            </a:r>
            <a:r>
              <a:rPr lang="en-US" i="1" dirty="0" err="1" smtClean="0">
                <a:solidFill>
                  <a:srgbClr val="FF0000"/>
                </a:solidFill>
              </a:rPr>
              <a:t>n</a:t>
            </a:r>
            <a:r>
              <a:rPr lang="en-US" i="1" dirty="0" err="1" smtClean="0"/>
              <a:t>dʒàm</a:t>
            </a:r>
            <a:r>
              <a:rPr lang="en-US" i="1" dirty="0" smtClean="0"/>
              <a:t> </a:t>
            </a:r>
            <a:r>
              <a:rPr lang="en-US" dirty="0"/>
              <a:t>‘back</a:t>
            </a:r>
            <a:r>
              <a:rPr lang="en-US" dirty="0" smtClean="0"/>
              <a:t>’,</a:t>
            </a:r>
            <a:r>
              <a:rPr lang="en-US" i="1" dirty="0" smtClean="0"/>
              <a:t> 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i="1" dirty="0" err="1"/>
              <a:t>dàk</a:t>
            </a:r>
            <a:r>
              <a:rPr lang="en-US" i="1" dirty="0"/>
              <a:t>˚ </a:t>
            </a:r>
            <a:r>
              <a:rPr lang="en-US" dirty="0"/>
              <a:t>‘bamboo</a:t>
            </a:r>
            <a:r>
              <a:rPr lang="en-US" dirty="0" smtClean="0"/>
              <a:t>’, 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i="1" dirty="0" err="1"/>
              <a:t>dɛ̄ʔ</a:t>
            </a:r>
            <a:r>
              <a:rPr lang="en-US" i="1" dirty="0"/>
              <a:t> </a:t>
            </a:r>
            <a:r>
              <a:rPr lang="en-US" dirty="0"/>
              <a:t>‘horn’ </a:t>
            </a:r>
            <a:endParaRPr lang="en-US" dirty="0" smtClean="0"/>
          </a:p>
          <a:p>
            <a:pPr marL="914400" lvl="2" indent="0">
              <a:buNone/>
            </a:pPr>
            <a:r>
              <a:rPr lang="en-US" sz="2400" i="1" dirty="0" smtClean="0"/>
              <a:t>but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err="1" smtClean="0"/>
              <a:t>Bangangte</a:t>
            </a:r>
            <a:r>
              <a:rPr lang="en-US" sz="2400" dirty="0" smtClean="0"/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vʉ́t</a:t>
            </a:r>
            <a:r>
              <a:rPr lang="en-US" sz="2400" dirty="0"/>
              <a:t> ‘body’,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err="1" smtClean="0"/>
              <a:t>Bangu</a:t>
            </a:r>
            <a:r>
              <a:rPr lang="en-US" sz="2400" dirty="0" smtClean="0"/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dʒə</a:t>
            </a:r>
            <a:r>
              <a:rPr lang="en-US" sz="2400" i="1" dirty="0">
                <a:solidFill>
                  <a:srgbClr val="FF0000"/>
                </a:solidFill>
              </a:rPr>
              <a:t>̀</a:t>
            </a:r>
            <a:r>
              <a:rPr lang="en-US" sz="2400" dirty="0"/>
              <a:t> ‘back’, </a:t>
            </a:r>
            <a:r>
              <a:rPr lang="en-US" sz="2400" i="1" dirty="0" err="1">
                <a:solidFill>
                  <a:srgbClr val="FF0000"/>
                </a:solidFill>
              </a:rPr>
              <a:t>bvɔ</a:t>
            </a:r>
            <a:r>
              <a:rPr lang="en-US" sz="2400" i="1" dirty="0"/>
              <a:t>̄</a:t>
            </a:r>
            <a:r>
              <a:rPr lang="en-US" sz="2400" dirty="0"/>
              <a:t> ‘dog’, </a:t>
            </a:r>
            <a:r>
              <a:rPr lang="en-US" sz="2400" i="1" dirty="0" err="1">
                <a:solidFill>
                  <a:srgbClr val="FF0000"/>
                </a:solidFill>
              </a:rPr>
              <a:t>dók</a:t>
            </a:r>
            <a:r>
              <a:rPr lang="en-US" sz="2400" dirty="0"/>
              <a:t> ‘horn’, </a:t>
            </a:r>
            <a:r>
              <a:rPr lang="en-US" sz="2400" i="1" dirty="0" err="1">
                <a:solidFill>
                  <a:srgbClr val="FF0000"/>
                </a:solidFill>
              </a:rPr>
              <a:t>dyə</a:t>
            </a:r>
            <a:r>
              <a:rPr lang="en-US" sz="2400" i="1" dirty="0">
                <a:solidFill>
                  <a:srgbClr val="FF0000"/>
                </a:solidFill>
              </a:rPr>
              <a:t>̄ ~ </a:t>
            </a:r>
            <a:r>
              <a:rPr lang="en-US" sz="2400" i="1" dirty="0" err="1">
                <a:solidFill>
                  <a:srgbClr val="FF0000"/>
                </a:solidFill>
              </a:rPr>
              <a:t>pàʔ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‘house’,</a:t>
            </a:r>
            <a:r>
              <a:rPr lang="en-US" sz="2400" i="1" dirty="0"/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dʒɔ́k</a:t>
            </a:r>
            <a:r>
              <a:rPr lang="en-US" sz="2400" dirty="0"/>
              <a:t> </a:t>
            </a:r>
            <a:r>
              <a:rPr lang="en-US" sz="2400" dirty="0" smtClean="0"/>
              <a:t>‘</a:t>
            </a:r>
            <a:r>
              <a:rPr lang="en-US" sz="2400" dirty="0"/>
              <a:t>thorn’,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	</a:t>
            </a:r>
            <a:r>
              <a:rPr lang="en-US" sz="2400" dirty="0" err="1" smtClean="0"/>
              <a:t>Bazou</a:t>
            </a:r>
            <a:r>
              <a:rPr lang="en-US" sz="2400" dirty="0" smtClean="0"/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pàʔa</a:t>
            </a:r>
            <a:r>
              <a:rPr lang="en-US" sz="2400" i="1" dirty="0"/>
              <a:t>̀</a:t>
            </a:r>
            <a:r>
              <a:rPr lang="en-US" sz="2400" dirty="0"/>
              <a:t> ‘house’, 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err="1" smtClean="0"/>
              <a:t>Balengou</a:t>
            </a:r>
            <a:r>
              <a:rPr lang="en-US" sz="2400" dirty="0" smtClean="0"/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pàʔa</a:t>
            </a:r>
            <a:r>
              <a:rPr lang="en-US" sz="2400" i="1" dirty="0"/>
              <a:t>̀</a:t>
            </a:r>
            <a:r>
              <a:rPr lang="en-US" sz="2400" dirty="0"/>
              <a:t> ‘house’.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21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34"/>
    </mc:Choice>
    <mc:Fallback xmlns="">
      <p:transition spd="slow" advTm="7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Variation in Eastern </a:t>
            </a:r>
            <a:r>
              <a:rPr lang="en-US" b="1" dirty="0" smtClean="0"/>
              <a:t>Grassfields class </a:t>
            </a:r>
            <a:r>
              <a:rPr lang="en-US" b="1" dirty="0"/>
              <a:t>1, 3, </a:t>
            </a:r>
            <a:r>
              <a:rPr lang="en-US" b="1" dirty="0" smtClean="0"/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 smtClean="0"/>
              <a:t>15) </a:t>
            </a:r>
            <a:r>
              <a:rPr lang="en-US" dirty="0"/>
              <a:t>Presence vs. absence of nasals in EGB classes </a:t>
            </a:r>
            <a:r>
              <a:rPr lang="en-US" dirty="0" smtClean="0"/>
              <a:t>1, 3, 9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10992"/>
              </p:ext>
            </p:extLst>
          </p:nvPr>
        </p:nvGraphicFramePr>
        <p:xfrm>
          <a:off x="952498" y="2448605"/>
          <a:ext cx="9616889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2816">
                  <a:extLst>
                    <a:ext uri="{9D8B030D-6E8A-4147-A177-3AD203B41FA5}">
                      <a16:colId xmlns:a16="http://schemas.microsoft.com/office/drawing/2014/main" val="1751804441"/>
                    </a:ext>
                  </a:extLst>
                </a:gridCol>
                <a:gridCol w="1389107">
                  <a:extLst>
                    <a:ext uri="{9D8B030D-6E8A-4147-A177-3AD203B41FA5}">
                      <a16:colId xmlns:a16="http://schemas.microsoft.com/office/drawing/2014/main" val="3294408415"/>
                    </a:ext>
                  </a:extLst>
                </a:gridCol>
                <a:gridCol w="1495961">
                  <a:extLst>
                    <a:ext uri="{9D8B030D-6E8A-4147-A177-3AD203B41FA5}">
                      <a16:colId xmlns:a16="http://schemas.microsoft.com/office/drawing/2014/main" val="2700157795"/>
                    </a:ext>
                  </a:extLst>
                </a:gridCol>
                <a:gridCol w="1181334">
                  <a:extLst>
                    <a:ext uri="{9D8B030D-6E8A-4147-A177-3AD203B41FA5}">
                      <a16:colId xmlns:a16="http://schemas.microsoft.com/office/drawing/2014/main" val="1415851329"/>
                    </a:ext>
                  </a:extLst>
                </a:gridCol>
                <a:gridCol w="1383169">
                  <a:extLst>
                    <a:ext uri="{9D8B030D-6E8A-4147-A177-3AD203B41FA5}">
                      <a16:colId xmlns:a16="http://schemas.microsoft.com/office/drawing/2014/main" val="1210046079"/>
                    </a:ext>
                  </a:extLst>
                </a:gridCol>
                <a:gridCol w="1282251">
                  <a:extLst>
                    <a:ext uri="{9D8B030D-6E8A-4147-A177-3AD203B41FA5}">
                      <a16:colId xmlns:a16="http://schemas.microsoft.com/office/drawing/2014/main" val="4267438463"/>
                    </a:ext>
                  </a:extLst>
                </a:gridCol>
                <a:gridCol w="1282251">
                  <a:extLst>
                    <a:ext uri="{9D8B030D-6E8A-4147-A177-3AD203B41FA5}">
                      <a16:colId xmlns:a16="http://schemas.microsoft.com/office/drawing/2014/main" val="2132326917"/>
                    </a:ext>
                  </a:extLst>
                </a:gridCol>
              </a:tblGrid>
              <a:tr h="32022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‘hen’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‘house’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‘rain’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‘fly’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‘thief’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‘heart’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57877"/>
                  </a:ext>
                </a:extLst>
              </a:tr>
              <a:tr h="2935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Fe’fe’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ŋɡɔ̄p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ndʉ̄a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mbàk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nžìnžì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ncwɛ̄ʔ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ntām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074444"/>
                  </a:ext>
                </a:extLst>
              </a:tr>
              <a:tr h="2935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Baleng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mə́ɡáp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pàʔ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mbòŋ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nzʉ́nzwə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ncúŋ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nə̀tʉ́m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469322"/>
                  </a:ext>
                </a:extLst>
              </a:tr>
              <a:tr h="2935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Bafoussam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ŋɡwɔ́p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nda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~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pàʔ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bòŋ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dzʉ́dzə̀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cwóŋ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nə̀tsə́m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739129"/>
                  </a:ext>
                </a:extLst>
              </a:tr>
              <a:tr h="29354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Baham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ɡɔ́p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dyə̌ ~ pàʔ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jwə̀jwə̀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šǔŋ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lʉ̌m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810667"/>
                  </a:ext>
                </a:extLst>
              </a:tr>
              <a:tr h="32022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Bahouav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ɡɔ́p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dyə̌ ~ pàʔ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jwə̀jwə̀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šǔŋ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tʉ̌m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74113"/>
                  </a:ext>
                </a:extLst>
              </a:tr>
              <a:tr h="32022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Bangou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ɡə̄p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dyə̄ ~ pàʔ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</a:rPr>
                        <a:t>mbə̀k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žə̀žə̀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cók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FF0000"/>
                          </a:solidFill>
                          <a:effectLst/>
                        </a:rPr>
                        <a:t>ǹtí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576838"/>
                  </a:ext>
                </a:extLst>
              </a:tr>
              <a:tr h="32022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Batie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ɡə́p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dyə́ ~ pàʔ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bàŋ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jùnjwɛ̀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cwóŋ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chemeClr val="tx1"/>
                          </a:solidFill>
                          <a:effectLst/>
                        </a:rPr>
                        <a:t>tə́m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348226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6"/>
    </mc:Choice>
    <mc:Fallback xmlns="">
      <p:transition spd="slow" advTm="3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sum, generalizations about the presence or absence of nasal prefixes in various Grassfields branches need to be carefully crafted. A combination of phonological changes, borrowings and class re-assignments may play a role in some Eastern Grassfields languages, as they apparently did in </a:t>
            </a:r>
            <a:r>
              <a:rPr lang="en-US" dirty="0" err="1"/>
              <a:t>Babanki</a:t>
            </a:r>
            <a:r>
              <a:rPr lang="en-US" dirty="0"/>
              <a:t>. The loss or merger of classes and the not infrequent reassignment of nouns to alternative classes is a topic that needs more consideration in all these languages.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5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8"/>
    </mc:Choice>
    <mc:Fallback xmlns="">
      <p:transition spd="slow" advTm="3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Presence of nasal </a:t>
            </a:r>
            <a:r>
              <a:rPr lang="en-US" dirty="0"/>
              <a:t>prefixes in the common ancestral languages of Proto-Grassfields and Proto-Bantu-Grassfields.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WGB loss of nasals in some cl. 9 nouns and the loss of some classes contributed to a restructuring of classes and reassignment of </a:t>
            </a:r>
            <a:r>
              <a:rPr lang="en-US" dirty="0" smtClean="0"/>
              <a:t>nouns </a:t>
            </a:r>
            <a:r>
              <a:rPr lang="en-US" dirty="0"/>
              <a:t>that obscured the original nasal class prefixes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Divergence </a:t>
            </a:r>
            <a:r>
              <a:rPr lang="en-US" dirty="0"/>
              <a:t>observed among and within various sub-groups of </a:t>
            </a:r>
            <a:r>
              <a:rPr lang="en-US" dirty="0" smtClean="0"/>
              <a:t>Grassfields</a:t>
            </a:r>
          </a:p>
          <a:p>
            <a:r>
              <a:rPr lang="en-US" dirty="0" smtClean="0"/>
              <a:t>Variation </a:t>
            </a:r>
            <a:r>
              <a:rPr lang="en-US" dirty="0"/>
              <a:t>in a language or groups of languages </a:t>
            </a:r>
            <a:r>
              <a:rPr lang="en-US" dirty="0" smtClean="0"/>
              <a:t>over </a:t>
            </a:r>
            <a:r>
              <a:rPr lang="en-US" dirty="0"/>
              <a:t>a period of more than 2,000 years </a:t>
            </a:r>
            <a:r>
              <a:rPr lang="en-US" dirty="0" smtClean="0"/>
              <a:t>is usual and </a:t>
            </a:r>
            <a:r>
              <a:rPr lang="en-US" dirty="0"/>
              <a:t>WGB is no exception. </a:t>
            </a:r>
            <a:endParaRPr lang="en-US" dirty="0" smtClean="0"/>
          </a:p>
          <a:p>
            <a:r>
              <a:rPr lang="en-US" dirty="0" smtClean="0"/>
              <a:t>This pattern </a:t>
            </a:r>
            <a:r>
              <a:rPr lang="en-US" dirty="0"/>
              <a:t>of reduction or restructuring </a:t>
            </a:r>
            <a:r>
              <a:rPr lang="en-US" dirty="0" smtClean="0"/>
              <a:t>may be found elsewhere</a:t>
            </a:r>
            <a:r>
              <a:rPr lang="en-US" dirty="0"/>
              <a:t>, as suggested by the occasional presence of nasal prefix relics in various Niger-Congo languages (</a:t>
            </a:r>
            <a:r>
              <a:rPr lang="en-US" dirty="0" err="1"/>
              <a:t>Miehe</a:t>
            </a:r>
            <a:r>
              <a:rPr lang="en-US" dirty="0"/>
              <a:t> 1991).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0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7"/>
    </mc:Choice>
    <mc:Fallback xmlns="">
      <p:transition spd="slow" advTm="9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96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References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6729"/>
            <a:ext cx="10515600" cy="517581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de </a:t>
            </a:r>
            <a:r>
              <a:rPr lang="en-US" dirty="0"/>
              <a:t>Wolf, Paul </a:t>
            </a:r>
            <a:r>
              <a:rPr lang="en-US" dirty="0" err="1"/>
              <a:t>Polydoor</a:t>
            </a:r>
            <a:r>
              <a:rPr lang="en-US" dirty="0"/>
              <a:t>. 1971. </a:t>
            </a:r>
            <a:r>
              <a:rPr lang="en-US" i="1" dirty="0"/>
              <a:t>The noun class system of Proto-Benue-Congo</a:t>
            </a:r>
            <a:r>
              <a:rPr lang="en-US" dirty="0"/>
              <a:t>. The Hague: Mouton.</a:t>
            </a:r>
          </a:p>
          <a:p>
            <a:r>
              <a:rPr lang="en-GB" dirty="0"/>
              <a:t>Hyman, Larry M. 1979. </a:t>
            </a:r>
            <a:r>
              <a:rPr lang="en-GB" i="1" dirty="0" err="1"/>
              <a:t>Aghem</a:t>
            </a:r>
            <a:r>
              <a:rPr lang="en-GB" i="1" dirty="0"/>
              <a:t> grammatical structure</a:t>
            </a:r>
            <a:r>
              <a:rPr lang="en-GB" dirty="0"/>
              <a:t>. Los Angeles: University of Southern California.</a:t>
            </a:r>
            <a:endParaRPr lang="en-US" dirty="0"/>
          </a:p>
          <a:p>
            <a:r>
              <a:rPr lang="en-GB" dirty="0"/>
              <a:t>Hyman, Larry M. 1980.  </a:t>
            </a:r>
            <a:r>
              <a:rPr lang="en-US" dirty="0"/>
              <a:t>Reflections on the nasal classes in Bantu. In Larry M. Hyman (ed.), </a:t>
            </a:r>
            <a:r>
              <a:rPr lang="en-US" i="1" dirty="0"/>
              <a:t>Noun classes in the Grassfields Bantu borderland</a:t>
            </a:r>
            <a:r>
              <a:rPr lang="en-US" dirty="0"/>
              <a:t>, SCOPIL 8. Los Angeles: University of Southern California.</a:t>
            </a:r>
          </a:p>
          <a:p>
            <a:r>
              <a:rPr lang="en-US" dirty="0"/>
              <a:t>Hyman, Larry M. 2018. More reflections on the nasal classes in Bantu. In John Watters (ed.), </a:t>
            </a:r>
            <a:r>
              <a:rPr lang="en-US" i="1" dirty="0"/>
              <a:t>Eastern Benue-Congo: Nouns, pronouns and verbs</a:t>
            </a:r>
            <a:r>
              <a:rPr lang="en-US" dirty="0"/>
              <a:t>, 225-238. </a:t>
            </a:r>
            <a:r>
              <a:rPr lang="fr-FR" dirty="0"/>
              <a:t>Berlin: </a:t>
            </a:r>
            <a:r>
              <a:rPr lang="fr-FR" dirty="0" err="1"/>
              <a:t>Language</a:t>
            </a:r>
            <a:r>
              <a:rPr lang="fr-FR" dirty="0"/>
              <a:t> Science </a:t>
            </a:r>
            <a:r>
              <a:rPr lang="fr-FR" dirty="0" err="1"/>
              <a:t>Press</a:t>
            </a:r>
            <a:r>
              <a:rPr lang="fr-FR" dirty="0"/>
              <a:t>. </a:t>
            </a:r>
            <a:endParaRPr lang="en-US" dirty="0"/>
          </a:p>
          <a:p>
            <a:r>
              <a:rPr lang="fr-FR" dirty="0"/>
              <a:t>Leroy, Jacqueline. 2003. </a:t>
            </a:r>
            <a:r>
              <a:rPr lang="fr-FR" i="1" dirty="0"/>
              <a:t>Grammaire du </a:t>
            </a:r>
            <a:r>
              <a:rPr lang="fr-FR" i="1" dirty="0" err="1"/>
              <a:t>mankon</a:t>
            </a:r>
            <a:r>
              <a:rPr lang="fr-FR" i="1" dirty="0"/>
              <a:t>: langue du bantou des </a:t>
            </a:r>
            <a:r>
              <a:rPr lang="fr-FR" i="1" dirty="0" err="1"/>
              <a:t>grassfields</a:t>
            </a:r>
            <a:r>
              <a:rPr lang="fr-FR" i="1" dirty="0"/>
              <a:t>, parlée dans la province </a:t>
            </a:r>
            <a:r>
              <a:rPr lang="fr-FR" i="1" dirty="0" err="1"/>
              <a:t>nordouest</a:t>
            </a:r>
            <a:r>
              <a:rPr lang="fr-FR" i="1" dirty="0"/>
              <a:t> du Cameroun</a:t>
            </a:r>
            <a:r>
              <a:rPr lang="fr-FR" dirty="0"/>
              <a:t>. Thèse de Doctorat d’Etat, Université Paris III.</a:t>
            </a:r>
            <a:endParaRPr lang="en-US" dirty="0"/>
          </a:p>
          <a:p>
            <a:r>
              <a:rPr lang="fr-FR" dirty="0"/>
              <a:t>Loh, Christopher N. 2001. </a:t>
            </a:r>
            <a:r>
              <a:rPr lang="en-US" dirty="0" err="1"/>
              <a:t>Tonological</a:t>
            </a:r>
            <a:r>
              <a:rPr lang="en-US" dirty="0"/>
              <a:t> processes in the </a:t>
            </a:r>
            <a:r>
              <a:rPr lang="en-US" dirty="0" err="1"/>
              <a:t>Kom</a:t>
            </a:r>
            <a:r>
              <a:rPr lang="en-US" dirty="0"/>
              <a:t> verb phrase. MA thesis, University of Yaoundé 1.</a:t>
            </a:r>
          </a:p>
          <a:p>
            <a:r>
              <a:rPr lang="fr-FR" dirty="0" err="1"/>
              <a:t>Meeussen</a:t>
            </a:r>
            <a:r>
              <a:rPr lang="fr-FR" dirty="0"/>
              <a:t>, A. E. 1967. Bantu grammatical reconstructions. </a:t>
            </a:r>
            <a:r>
              <a:rPr lang="fr-FR" i="1" dirty="0" err="1"/>
              <a:t>Africana</a:t>
            </a:r>
            <a:r>
              <a:rPr lang="fr-FR" i="1" dirty="0"/>
              <a:t> </a:t>
            </a:r>
            <a:r>
              <a:rPr lang="fr-FR" i="1" dirty="0" err="1"/>
              <a:t>Linguistica</a:t>
            </a:r>
            <a:r>
              <a:rPr lang="fr-FR" b="1" dirty="0"/>
              <a:t> </a:t>
            </a:r>
            <a:r>
              <a:rPr lang="fr-FR" dirty="0"/>
              <a:t>3.79-121. Tervuren: Musée Royal de l’Afrique Centrale.</a:t>
            </a:r>
            <a:endParaRPr lang="en-US" dirty="0"/>
          </a:p>
          <a:p>
            <a:r>
              <a:rPr lang="en-US" dirty="0" err="1"/>
              <a:t>Miehe</a:t>
            </a:r>
            <a:r>
              <a:rPr lang="en-US" dirty="0"/>
              <a:t>, Gudrun. 1991. </a:t>
            </a:r>
            <a:r>
              <a:rPr lang="en-US" i="1" dirty="0"/>
              <a:t>Die </a:t>
            </a:r>
            <a:r>
              <a:rPr lang="en-US" i="1" dirty="0" err="1"/>
              <a:t>Präfixnasale</a:t>
            </a:r>
            <a:r>
              <a:rPr lang="en-US" i="1" dirty="0"/>
              <a:t> </a:t>
            </a:r>
            <a:r>
              <a:rPr lang="en-US" i="1" dirty="0" err="1"/>
              <a:t>im</a:t>
            </a:r>
            <a:r>
              <a:rPr lang="en-US" i="1" dirty="0"/>
              <a:t> Benue-Congo und </a:t>
            </a:r>
            <a:r>
              <a:rPr lang="en-US" i="1" dirty="0" err="1"/>
              <a:t>im</a:t>
            </a:r>
            <a:r>
              <a:rPr lang="en-US" i="1" dirty="0"/>
              <a:t> Kwa: </a:t>
            </a:r>
            <a:r>
              <a:rPr lang="en-US" i="1" dirty="0" err="1"/>
              <a:t>Versuch</a:t>
            </a:r>
            <a:r>
              <a:rPr lang="en-US" i="1" dirty="0"/>
              <a:t> </a:t>
            </a:r>
            <a:r>
              <a:rPr lang="en-US" i="1" dirty="0" err="1"/>
              <a:t>einer</a:t>
            </a:r>
            <a:r>
              <a:rPr lang="en-US" i="1" dirty="0"/>
              <a:t> </a:t>
            </a:r>
            <a:r>
              <a:rPr lang="en-US" i="1" dirty="0" err="1"/>
              <a:t>Widerlegung</a:t>
            </a:r>
            <a:r>
              <a:rPr lang="en-US" i="1" dirty="0"/>
              <a:t> der </a:t>
            </a:r>
            <a:r>
              <a:rPr lang="en-US" i="1" dirty="0" err="1"/>
              <a:t>Hypothese</a:t>
            </a:r>
            <a:r>
              <a:rPr lang="en-US" i="1" dirty="0"/>
              <a:t> von der </a:t>
            </a:r>
            <a:r>
              <a:rPr lang="en-US" i="1" dirty="0" err="1"/>
              <a:t>Nasalinnovation</a:t>
            </a:r>
            <a:r>
              <a:rPr lang="en-US" i="1" dirty="0"/>
              <a:t> des Bantu</a:t>
            </a:r>
            <a:r>
              <a:rPr lang="en-US" dirty="0"/>
              <a:t>. Berlin: Reimer. </a:t>
            </a:r>
          </a:p>
          <a:p>
            <a:r>
              <a:rPr lang="en-US" dirty="0" err="1"/>
              <a:t>Möller</a:t>
            </a:r>
            <a:r>
              <a:rPr lang="en-US" dirty="0"/>
              <a:t>, </a:t>
            </a:r>
            <a:r>
              <a:rPr lang="en-US" dirty="0" err="1"/>
              <a:t>Mirjam</a:t>
            </a:r>
            <a:r>
              <a:rPr lang="en-US" dirty="0"/>
              <a:t>. 2012. The noun and verb in </a:t>
            </a:r>
            <a:r>
              <a:rPr lang="en-US" dirty="0" err="1"/>
              <a:t>Mmen</a:t>
            </a:r>
            <a:r>
              <a:rPr lang="en-US" dirty="0"/>
              <a:t> a Center Ring Grassfields Bantu language. Yaoundé: SIL.</a:t>
            </a:r>
          </a:p>
          <a:p>
            <a:r>
              <a:rPr lang="fr-FR" dirty="0" err="1"/>
              <a:t>Stallcup</a:t>
            </a:r>
            <a:r>
              <a:rPr lang="fr-FR" dirty="0"/>
              <a:t>, Kenneth L. 1980. La géographie linguistique des </a:t>
            </a:r>
            <a:r>
              <a:rPr lang="fr-FR" dirty="0" err="1"/>
              <a:t>Grassfields</a:t>
            </a:r>
            <a:r>
              <a:rPr lang="fr-FR" dirty="0"/>
              <a:t>. In Luc </a:t>
            </a:r>
            <a:r>
              <a:rPr lang="fr-FR" dirty="0" err="1"/>
              <a:t>Bouquiaux</a:t>
            </a:r>
            <a:r>
              <a:rPr lang="fr-FR" dirty="0"/>
              <a:t>, Larry M. </a:t>
            </a:r>
            <a:r>
              <a:rPr lang="fr-FR" dirty="0" err="1"/>
              <a:t>Hyman</a:t>
            </a:r>
            <a:r>
              <a:rPr lang="fr-FR" dirty="0"/>
              <a:t> &amp; Jan </a:t>
            </a:r>
            <a:r>
              <a:rPr lang="fr-FR" dirty="0" err="1"/>
              <a:t>Voorhoeve</a:t>
            </a:r>
            <a:r>
              <a:rPr lang="fr-FR" dirty="0"/>
              <a:t> (</a:t>
            </a:r>
            <a:r>
              <a:rPr lang="fr-FR" dirty="0" err="1"/>
              <a:t>eds</a:t>
            </a:r>
            <a:r>
              <a:rPr lang="fr-FR" dirty="0"/>
              <a:t>.), </a:t>
            </a:r>
            <a:r>
              <a:rPr lang="fr-FR" i="1" dirty="0"/>
              <a:t>Les Classes Nominales dans le Bantou des </a:t>
            </a:r>
            <a:r>
              <a:rPr lang="fr-FR" i="1" dirty="0" err="1"/>
              <a:t>Grassfields</a:t>
            </a:r>
            <a:r>
              <a:rPr lang="fr-FR" i="1" dirty="0"/>
              <a:t>. L’expansion Bantoue: Actes du Colloque International du Centre National de la Recherche Scientifique, Viviers 4-16 Avril 1977</a:t>
            </a:r>
            <a:r>
              <a:rPr lang="fr-FR" dirty="0"/>
              <a:t>, 225-258. Paris: Société des Etudes Linguistiques et Anthropologiques de France (SELAF).  </a:t>
            </a:r>
            <a:endParaRPr lang="en-US" dirty="0"/>
          </a:p>
          <a:p>
            <a:r>
              <a:rPr lang="en-US" dirty="0" err="1"/>
              <a:t>Tamanji</a:t>
            </a:r>
            <a:r>
              <a:rPr lang="en-US" dirty="0"/>
              <a:t>, Pius N. 2009. </a:t>
            </a:r>
            <a:r>
              <a:rPr lang="en-US" i="1" dirty="0"/>
              <a:t>A descriptive grammar of </a:t>
            </a:r>
            <a:r>
              <a:rPr lang="en-US" i="1" dirty="0" err="1"/>
              <a:t>Bafut</a:t>
            </a:r>
            <a:r>
              <a:rPr lang="en-US" dirty="0"/>
              <a:t>. Cologne: </a:t>
            </a:r>
            <a:r>
              <a:rPr lang="en-US" dirty="0" err="1"/>
              <a:t>Köppe</a:t>
            </a:r>
            <a:r>
              <a:rPr lang="en-US" dirty="0"/>
              <a:t>. </a:t>
            </a:r>
          </a:p>
          <a:p>
            <a:r>
              <a:rPr lang="en-US" dirty="0" err="1"/>
              <a:t>Tunviken</a:t>
            </a:r>
            <a:r>
              <a:rPr lang="en-US" dirty="0"/>
              <a:t>, Jonas. 2013. A phonological sketch of </a:t>
            </a:r>
            <a:r>
              <a:rPr lang="en-US" dirty="0" err="1"/>
              <a:t>Moghamo</a:t>
            </a:r>
            <a:r>
              <a:rPr lang="en-US" dirty="0"/>
              <a:t>, a Narrow Grassfields Bantu language. Yaoundé: SIL.</a:t>
            </a:r>
          </a:p>
          <a:p>
            <a:r>
              <a:rPr lang="en-US" dirty="0"/>
              <a:t>Watters, John. 2003. Grassfields Bantu. In Derek Nurse &amp; Ge</a:t>
            </a:r>
            <a:r>
              <a:rPr lang="fo-FO" dirty="0"/>
              <a:t>́</a:t>
            </a:r>
            <a:r>
              <a:rPr lang="en-US" dirty="0" err="1"/>
              <a:t>rard</a:t>
            </a:r>
            <a:r>
              <a:rPr lang="en-US" dirty="0"/>
              <a:t> Philipson (eds.), </a:t>
            </a:r>
            <a:r>
              <a:rPr lang="en-US" i="1" dirty="0"/>
              <a:t>The Bantu languages</a:t>
            </a:r>
            <a:r>
              <a:rPr lang="en-US" dirty="0"/>
              <a:t> 225-56</a:t>
            </a:r>
            <a:r>
              <a:rPr lang="en-US" i="1" dirty="0"/>
              <a:t>. </a:t>
            </a:r>
            <a:r>
              <a:rPr lang="en-US" dirty="0"/>
              <a:t>New York: Routledge.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25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5"/>
    </mc:Choice>
    <mc:Fallback xmlns="">
      <p:transition spd="slow" advTm="1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Introduction: </a:t>
            </a:r>
            <a:r>
              <a:rPr lang="en-US" sz="3600" b="1" dirty="0"/>
              <a:t>Grassfields Bantu internal division </a:t>
            </a:r>
            <a:r>
              <a:rPr lang="en-US" sz="3600" b="1" dirty="0" smtClean="0"/>
              <a:t>into Eastern and Western Grassfields Bantu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o-FO" dirty="0" smtClean="0"/>
              <a:t>Nasal </a:t>
            </a:r>
            <a:r>
              <a:rPr lang="fo-FO" dirty="0"/>
              <a:t>consonants </a:t>
            </a:r>
            <a:r>
              <a:rPr lang="fo-FO" dirty="0" smtClean="0"/>
              <a:t>reconstructed </a:t>
            </a:r>
            <a:r>
              <a:rPr lang="fo-FO" dirty="0"/>
              <a:t>for Proto-Bantu and Proto-Eastern Grassfields </a:t>
            </a:r>
            <a:r>
              <a:rPr lang="fo-FO" dirty="0" smtClean="0"/>
              <a:t>are </a:t>
            </a:r>
            <a:r>
              <a:rPr lang="fo-FO" dirty="0"/>
              <a:t>typically missing in the prefixes of Western Grassfields Bantu </a:t>
            </a:r>
            <a:r>
              <a:rPr lang="fo-FO" dirty="0" smtClean="0"/>
              <a:t>languages </a:t>
            </a:r>
            <a:r>
              <a:rPr lang="fo-FO" dirty="0"/>
              <a:t>today and accordingly in Proto-Western Grassfields </a:t>
            </a:r>
            <a:r>
              <a:rPr lang="fo-FO" dirty="0" smtClean="0"/>
              <a:t>(</a:t>
            </a:r>
            <a:r>
              <a:rPr lang="fo-FO" dirty="0"/>
              <a:t>Hyman 1980). </a:t>
            </a:r>
            <a:endParaRPr lang="fo-FO" dirty="0" smtClean="0"/>
          </a:p>
          <a:p>
            <a:pPr marL="0" indent="0">
              <a:buNone/>
            </a:pPr>
            <a:endParaRPr lang="fo-FO" dirty="0" smtClean="0"/>
          </a:p>
          <a:p>
            <a:r>
              <a:rPr lang="en-US" dirty="0" smtClean="0"/>
              <a:t>Presence </a:t>
            </a:r>
            <a:r>
              <a:rPr lang="en-US" dirty="0"/>
              <a:t>of nasal prefixes in Eastern Grassfields Bantu </a:t>
            </a:r>
            <a:r>
              <a:rPr lang="en-US" dirty="0" smtClean="0"/>
              <a:t>and </a:t>
            </a:r>
            <a:r>
              <a:rPr lang="en-US" dirty="0"/>
              <a:t>their absence in WGB </a:t>
            </a:r>
            <a:r>
              <a:rPr lang="en-US" dirty="0" smtClean="0"/>
              <a:t>used to establish </a:t>
            </a:r>
            <a:r>
              <a:rPr lang="en-US" dirty="0"/>
              <a:t>the distinction between the two Grassfields groups and to point to what looks like a shared innovation of Eastern Grassfields and Bantu.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1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45"/>
    </mc:Choice>
    <mc:Fallback xmlns="">
      <p:transition spd="slow" advTm="4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Introduction: Noun class Prefixes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18600" y="6494607"/>
            <a:ext cx="2743200" cy="365125"/>
          </a:xfrm>
        </p:spPr>
        <p:txBody>
          <a:bodyPr/>
          <a:lstStyle/>
          <a:p>
            <a:fld id="{ECA845BB-13B6-469D-8514-B3FFA378CC8C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825624"/>
            <a:ext cx="9109364" cy="4787611"/>
          </a:xfrm>
        </p:spPr>
        <p:txBody>
          <a:bodyPr/>
          <a:lstStyle/>
          <a:p>
            <a:pPr marL="0" indent="0">
              <a:buNone/>
            </a:pPr>
            <a:r>
              <a:rPr lang="fo-FO" dirty="0" smtClean="0"/>
              <a:t>(1) </a:t>
            </a:r>
            <a:r>
              <a:rPr lang="fo-FO" dirty="0"/>
              <a:t>Reconstruction of relevant noun class </a:t>
            </a:r>
            <a:r>
              <a:rPr lang="fo-FO" dirty="0" smtClean="0"/>
              <a:t>prefixes</a:t>
            </a:r>
          </a:p>
          <a:p>
            <a:pPr marL="0" indent="0">
              <a:buNone/>
            </a:pPr>
            <a:endParaRPr lang="fo-FO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267662"/>
              </p:ext>
            </p:extLst>
          </p:nvPr>
        </p:nvGraphicFramePr>
        <p:xfrm>
          <a:off x="1052948" y="2312428"/>
          <a:ext cx="9522689" cy="40472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150">
                  <a:extLst>
                    <a:ext uri="{9D8B030D-6E8A-4147-A177-3AD203B41FA5}">
                      <a16:colId xmlns:a16="http://schemas.microsoft.com/office/drawing/2014/main" val="2710520211"/>
                    </a:ext>
                  </a:extLst>
                </a:gridCol>
                <a:gridCol w="1620813">
                  <a:extLst>
                    <a:ext uri="{9D8B030D-6E8A-4147-A177-3AD203B41FA5}">
                      <a16:colId xmlns:a16="http://schemas.microsoft.com/office/drawing/2014/main" val="2719314994"/>
                    </a:ext>
                  </a:extLst>
                </a:gridCol>
                <a:gridCol w="2478892">
                  <a:extLst>
                    <a:ext uri="{9D8B030D-6E8A-4147-A177-3AD203B41FA5}">
                      <a16:colId xmlns:a16="http://schemas.microsoft.com/office/drawing/2014/main" val="3177596856"/>
                    </a:ext>
                  </a:extLst>
                </a:gridCol>
                <a:gridCol w="2018288">
                  <a:extLst>
                    <a:ext uri="{9D8B030D-6E8A-4147-A177-3AD203B41FA5}">
                      <a16:colId xmlns:a16="http://schemas.microsoft.com/office/drawing/2014/main" val="3453179904"/>
                    </a:ext>
                  </a:extLst>
                </a:gridCol>
                <a:gridCol w="2170546">
                  <a:extLst>
                    <a:ext uri="{9D8B030D-6E8A-4147-A177-3AD203B41FA5}">
                      <a16:colId xmlns:a16="http://schemas.microsoft.com/office/drawing/2014/main" val="3790105799"/>
                    </a:ext>
                  </a:extLst>
                </a:gridCol>
              </a:tblGrid>
              <a:tr h="6132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Class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Proto-Bantu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Meeussen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1967)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Proto-Benue-Congo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Wolf 1971)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Proto-EGB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(Hyman 1980)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Proto-WGB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(Hyman 1980)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257417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  (sg.)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mʊ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*ù-, *ò-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cap="small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*ʊ̀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2800" cap="small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074652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3  (sg.)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mʊ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*ú-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cap="small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*ʊ́-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35475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4  (pl.)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*í-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---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*ɪ́-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25170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6  (pl.)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*á-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564027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9  (sg.)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cap="small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*è-, *ì-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cap="small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*ɪ̀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2800" cap="small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329863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10 (pl.)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cap="small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*í-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cap="small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*ɪ́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2800" cap="small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321163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6a  (-)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*mà-, *nà-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*mə̀-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mə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́-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60805"/>
                  </a:ext>
                </a:extLst>
              </a:tr>
              <a:tr h="4292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7  (sg.)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kɪ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̀-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*ki-, *ke-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</a:rPr>
                        <a:t>à-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</a:rPr>
                        <a:t>kɪ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́-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36941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86"/>
    </mc:Choice>
    <mc:Fallback xmlns="">
      <p:transition spd="slow" advTm="83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65509" cy="6508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Goals and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6074"/>
            <a:ext cx="10587182" cy="53570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Examines </a:t>
            </a:r>
            <a:r>
              <a:rPr lang="en-US" sz="3200" dirty="0"/>
              <a:t>numerous WGB nouns which preserve in various ways the inherited nasal prefixes of cl. 1, 3, and 9. </a:t>
            </a: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Presents frequent </a:t>
            </a:r>
            <a:r>
              <a:rPr lang="en-US" sz="3200" dirty="0"/>
              <a:t>parallels from other languages </a:t>
            </a:r>
            <a:r>
              <a:rPr lang="en-US" sz="3200" dirty="0" smtClean="0"/>
              <a:t>to demonstrate </a:t>
            </a:r>
            <a:r>
              <a:rPr lang="en-US" sz="3200" dirty="0"/>
              <a:t>that this situation holds true for the entire WGB </a:t>
            </a:r>
            <a:r>
              <a:rPr lang="en-US" sz="3200" dirty="0" smtClean="0"/>
              <a:t>group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smtClean="0"/>
              <a:t>Discusses </a:t>
            </a:r>
            <a:r>
              <a:rPr lang="en-US" sz="3200" dirty="0"/>
              <a:t>some of the ways the noun class system was restructured through the loss of some classes and nouns subsequently reassigned to various </a:t>
            </a:r>
            <a:r>
              <a:rPr lang="en-US" sz="3200" dirty="0" smtClean="0"/>
              <a:t>classes</a:t>
            </a:r>
            <a:r>
              <a:rPr lang="en-US" sz="3200" dirty="0" smtClean="0"/>
              <a:t>.</a:t>
            </a:r>
            <a:endParaRPr lang="en-US" sz="3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5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35"/>
    </mc:Choice>
    <mc:Fallback xmlns="">
      <p:transition spd="slow" advTm="8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Nasal prefix in </a:t>
            </a:r>
            <a:r>
              <a:rPr lang="en-US" sz="3600" b="1" dirty="0" err="1"/>
              <a:t>Babanki</a:t>
            </a:r>
            <a:r>
              <a:rPr lang="en-US" sz="3600" b="1" dirty="0"/>
              <a:t> Class 9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/>
              <a:t>The distribution of gender 9/10 onsets makes it clear that both classes inherited the Proto-Grassfields prefix Ǹ- seen in Eastern Grassfields.</a:t>
            </a:r>
            <a:endParaRPr lang="en-US" dirty="0" smtClean="0"/>
          </a:p>
          <a:p>
            <a:r>
              <a:rPr lang="en-US" dirty="0" smtClean="0"/>
              <a:t>Of 120 Gender 9/10 </a:t>
            </a:r>
            <a:r>
              <a:rPr lang="en-US" dirty="0" err="1" smtClean="0"/>
              <a:t>Babanki</a:t>
            </a:r>
            <a:r>
              <a:rPr lang="en-US" dirty="0" smtClean="0"/>
              <a:t> nouns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33 </a:t>
            </a:r>
            <a:r>
              <a:rPr lang="en-US" dirty="0" smtClean="0"/>
              <a:t>begin </a:t>
            </a:r>
            <a:r>
              <a:rPr lang="en-US" dirty="0"/>
              <a:t>with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28</a:t>
            </a:r>
            <a:r>
              <a:rPr lang="en-US" dirty="0" smtClean="0"/>
              <a:t> </a:t>
            </a:r>
            <a:r>
              <a:rPr lang="en-US" dirty="0"/>
              <a:t>begin with </a:t>
            </a:r>
            <a:r>
              <a:rPr lang="en-US" i="1" dirty="0">
                <a:solidFill>
                  <a:srgbClr val="FF0000"/>
                </a:solidFill>
              </a:rPr>
              <a:t>m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26</a:t>
            </a:r>
            <a:r>
              <a:rPr lang="en-US" dirty="0" smtClean="0"/>
              <a:t> begin with </a:t>
            </a:r>
            <a:r>
              <a:rPr lang="en-US" dirty="0" smtClean="0">
                <a:solidFill>
                  <a:srgbClr val="FF0000"/>
                </a:solidFill>
              </a:rPr>
              <a:t>ŋ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5 </a:t>
            </a:r>
            <a:r>
              <a:rPr lang="en-US" dirty="0" smtClean="0"/>
              <a:t>begin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 </a:t>
            </a:r>
            <a:r>
              <a:rPr lang="en-US" i="1" dirty="0">
                <a:solidFill>
                  <a:srgbClr val="FF0000"/>
                </a:solidFill>
              </a:rPr>
              <a:t>ɲ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Non-nasals</a:t>
            </a:r>
            <a:r>
              <a:rPr lang="en-US" dirty="0" smtClean="0"/>
              <a:t> </a:t>
            </a:r>
            <a:r>
              <a:rPr lang="en-US" dirty="0"/>
              <a:t>on the same basic wordlist add to only </a:t>
            </a:r>
            <a:r>
              <a:rPr lang="en-US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7"/>
    </mc:Choice>
    <mc:Fallback xmlns="">
      <p:transition spd="slow" advTm="4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Nasal-initial nouns </a:t>
            </a:r>
            <a:r>
              <a:rPr lang="en-US" dirty="0"/>
              <a:t>in </a:t>
            </a:r>
            <a:r>
              <a:rPr lang="en-US" dirty="0" smtClean="0"/>
              <a:t>class 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(2) </a:t>
            </a:r>
            <a:r>
              <a:rPr lang="en-US" sz="2400" dirty="0"/>
              <a:t>Examples of class 9 nouns that maintain nasals from Bantu-Grassfields </a:t>
            </a:r>
            <a:r>
              <a:rPr lang="en-US" sz="2400" dirty="0" smtClean="0"/>
              <a:t>stems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4744"/>
              </p:ext>
            </p:extLst>
          </p:nvPr>
        </p:nvGraphicFramePr>
        <p:xfrm>
          <a:off x="1172153" y="2367085"/>
          <a:ext cx="8396723" cy="38098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462">
                  <a:extLst>
                    <a:ext uri="{9D8B030D-6E8A-4147-A177-3AD203B41FA5}">
                      <a16:colId xmlns:a16="http://schemas.microsoft.com/office/drawing/2014/main" val="3707344304"/>
                    </a:ext>
                  </a:extLst>
                </a:gridCol>
                <a:gridCol w="1125334">
                  <a:extLst>
                    <a:ext uri="{9D8B030D-6E8A-4147-A177-3AD203B41FA5}">
                      <a16:colId xmlns:a16="http://schemas.microsoft.com/office/drawing/2014/main" val="3823255409"/>
                    </a:ext>
                  </a:extLst>
                </a:gridCol>
                <a:gridCol w="1211898">
                  <a:extLst>
                    <a:ext uri="{9D8B030D-6E8A-4147-A177-3AD203B41FA5}">
                      <a16:colId xmlns:a16="http://schemas.microsoft.com/office/drawing/2014/main" val="3354344597"/>
                    </a:ext>
                  </a:extLst>
                </a:gridCol>
                <a:gridCol w="1125334">
                  <a:extLst>
                    <a:ext uri="{9D8B030D-6E8A-4147-A177-3AD203B41FA5}">
                      <a16:colId xmlns:a16="http://schemas.microsoft.com/office/drawing/2014/main" val="3643836572"/>
                    </a:ext>
                  </a:extLst>
                </a:gridCol>
                <a:gridCol w="1125334">
                  <a:extLst>
                    <a:ext uri="{9D8B030D-6E8A-4147-A177-3AD203B41FA5}">
                      <a16:colId xmlns:a16="http://schemas.microsoft.com/office/drawing/2014/main" val="1933953285"/>
                    </a:ext>
                  </a:extLst>
                </a:gridCol>
                <a:gridCol w="1125334">
                  <a:extLst>
                    <a:ext uri="{9D8B030D-6E8A-4147-A177-3AD203B41FA5}">
                      <a16:colId xmlns:a16="http://schemas.microsoft.com/office/drawing/2014/main" val="412469740"/>
                    </a:ext>
                  </a:extLst>
                </a:gridCol>
                <a:gridCol w="1385027">
                  <a:extLst>
                    <a:ext uri="{9D8B030D-6E8A-4147-A177-3AD203B41FA5}">
                      <a16:colId xmlns:a16="http://schemas.microsoft.com/office/drawing/2014/main" val="2163859043"/>
                    </a:ext>
                  </a:extLst>
                </a:gridCol>
              </a:tblGrid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‘animal’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 ‘back’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‘horn’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‘house’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‘sheep’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‘thorn’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877216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*nàm`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*jì̧m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*ndóŋ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*ndáb`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*jì̧(e)l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*njóŋ`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392756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*nyàmà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*jùmà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tóngʊ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*dábò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*gú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*jí(n)gùà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018779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Fe’fe’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nə̀ə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ndʒàm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ndɛ̄ʔ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ndʉ̄a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nʒʉ̀a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ndʒwɛ̄ʔ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533693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Mankon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ɨ̀ɲàmə̀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ǹdzùmə̀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ǹdɔ́ŋə̀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ǹdáˋ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ǹdzɨ̀ə̀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ǹdzɔ́ŋə̀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289670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Babanki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ɲàm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</a:rPr>
                        <a:t>dz</a:t>
                      </a:r>
                      <a:r>
                        <a:rPr lang="fo-FO" sz="1800" dirty="0">
                          <a:solidFill>
                            <a:srgbClr val="FF0000"/>
                          </a:solidFill>
                          <a:effectLst/>
                        </a:rPr>
                        <a:t>ɛ̀m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ǹdɔ́ŋ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ǹdʒǜ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ǹdzɔ́ŋ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22378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Lamnso’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ɲ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á</a:t>
                      </a: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ndzə</a:t>
                      </a:r>
                      <a:r>
                        <a:rPr lang="fo-FO" sz="1800">
                          <a:solidFill>
                            <a:schemeClr val="tx1"/>
                          </a:solidFill>
                          <a:effectLst/>
                        </a:rPr>
                        <a:t>̀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FF0000"/>
                          </a:solidFill>
                          <a:effectLst/>
                        </a:rPr>
                        <a:t>lɔ̄ŋ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</a:rPr>
                        <a:t>lāv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ǹdʒì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ǹjɔ̂ŋ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608664"/>
                  </a:ext>
                </a:extLst>
              </a:tr>
              <a:tr h="3199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Babessi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ɲò: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nzò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nduó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ndɔ́ʔ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ndʒỳ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ndʒuó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175923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Isu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ɲ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àm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</a:rPr>
                        <a:t>dzə̄m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ǹdɔ́ŋ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n̄dāw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ǹdʒò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873799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Moghamo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ɲâm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ìndʒìm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ǹdɔ́ŋ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nə́p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ìndʒə̀k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ìndʒə̄ŋ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255527"/>
                  </a:ext>
                </a:extLst>
              </a:tr>
              <a:tr h="3489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Oshie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chemeClr val="tx1"/>
                          </a:solidFill>
                          <a:effectLst/>
                        </a:rPr>
                        <a:t>ɲî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ìndʒùm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ìndɔ́ŋ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ìní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ìndzɛ̀k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ìndzɛ́ŋ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37869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14"/>
    </mc:Choice>
    <mc:Fallback xmlns="">
      <p:transition spd="slow" advTm="7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WGB class 9 nouns without nasal </a:t>
            </a:r>
            <a:r>
              <a:rPr lang="en-US" dirty="0" smtClean="0"/>
              <a:t>prefixes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(3) </a:t>
            </a:r>
            <a:r>
              <a:rPr lang="en-US" sz="2400" dirty="0"/>
              <a:t>Examples of WGB class 9 nouns without nasal </a:t>
            </a:r>
            <a:r>
              <a:rPr lang="en-US" sz="2400" dirty="0" smtClean="0"/>
              <a:t>prefixes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24-Mar-22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559939"/>
              </p:ext>
            </p:extLst>
          </p:nvPr>
        </p:nvGraphicFramePr>
        <p:xfrm>
          <a:off x="1067919" y="2345961"/>
          <a:ext cx="8506388" cy="3561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7731">
                  <a:extLst>
                    <a:ext uri="{9D8B030D-6E8A-4147-A177-3AD203B41FA5}">
                      <a16:colId xmlns:a16="http://schemas.microsoft.com/office/drawing/2014/main" val="3442382305"/>
                    </a:ext>
                  </a:extLst>
                </a:gridCol>
                <a:gridCol w="1228701">
                  <a:extLst>
                    <a:ext uri="{9D8B030D-6E8A-4147-A177-3AD203B41FA5}">
                      <a16:colId xmlns:a16="http://schemas.microsoft.com/office/drawing/2014/main" val="2084093444"/>
                    </a:ext>
                  </a:extLst>
                </a:gridCol>
                <a:gridCol w="1323215">
                  <a:extLst>
                    <a:ext uri="{9D8B030D-6E8A-4147-A177-3AD203B41FA5}">
                      <a16:colId xmlns:a16="http://schemas.microsoft.com/office/drawing/2014/main" val="1557779522"/>
                    </a:ext>
                  </a:extLst>
                </a:gridCol>
                <a:gridCol w="1228701">
                  <a:extLst>
                    <a:ext uri="{9D8B030D-6E8A-4147-A177-3AD203B41FA5}">
                      <a16:colId xmlns:a16="http://schemas.microsoft.com/office/drawing/2014/main" val="1970482059"/>
                    </a:ext>
                  </a:extLst>
                </a:gridCol>
                <a:gridCol w="1039670">
                  <a:extLst>
                    <a:ext uri="{9D8B030D-6E8A-4147-A177-3AD203B41FA5}">
                      <a16:colId xmlns:a16="http://schemas.microsoft.com/office/drawing/2014/main" val="2175781712"/>
                    </a:ext>
                  </a:extLst>
                </a:gridCol>
                <a:gridCol w="1134185">
                  <a:extLst>
                    <a:ext uri="{9D8B030D-6E8A-4147-A177-3AD203B41FA5}">
                      <a16:colId xmlns:a16="http://schemas.microsoft.com/office/drawing/2014/main" val="329228442"/>
                    </a:ext>
                  </a:extLst>
                </a:gridCol>
                <a:gridCol w="1134185">
                  <a:extLst>
                    <a:ext uri="{9D8B030D-6E8A-4147-A177-3AD203B41FA5}">
                      <a16:colId xmlns:a16="http://schemas.microsoft.com/office/drawing/2014/main" val="766728759"/>
                    </a:ext>
                  </a:extLst>
                </a:gridCol>
              </a:tblGrid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Language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‘bee’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‘dog’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‘goat’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‘fish’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‘skin’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‘</a:t>
                      </a:r>
                      <a:r>
                        <a:rPr lang="fr-FR" sz="2000">
                          <a:solidFill>
                            <a:schemeClr val="tx1"/>
                          </a:solidFill>
                          <a:effectLst/>
                        </a:rPr>
                        <a:t>snake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598345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*yú´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*bú̧à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*bú̧ì̧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*sú̧`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*gùb`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*yól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1443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*jíkɪ̀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*bʊ́à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*bʊ́dì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*cúɪ́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*gʊ̀bò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*jókà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590964"/>
                  </a:ext>
                </a:extLst>
              </a:tr>
              <a:tr h="3151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Fe’fe’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mvʉ̄a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mvī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—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ŋɡɔ̀p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</a:rPr>
                        <a:t>nū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464753"/>
                  </a:ext>
                </a:extLst>
              </a:tr>
              <a:tr h="3151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Mankon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ɨ̀núə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m̀bvúo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m̀býɛ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ɨ̀ʃúə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ŋ̀ɡòbə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̀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ɨ̀ɲo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̃́ˋ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224184"/>
                  </a:ext>
                </a:extLst>
              </a:tr>
              <a:tr h="3151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Babanki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ʒʉ̀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bʉ́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byí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ʃʉ̀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ɡwʉ̀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1"/>
                          </a:solidFill>
                          <a:effectLst/>
                        </a:rPr>
                        <a:t>ʒù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07853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Lamnso’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yúū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dʒwí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bvʌ̂i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sə́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wūn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yɔ̂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56791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Babessi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rgbClr val="FF0000"/>
                          </a:solidFill>
                          <a:effectLst/>
                        </a:rPr>
                        <a:t>mpfúʔ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bvə́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bvə́m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tʃá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ɣâ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1"/>
                          </a:solidFill>
                          <a:effectLst/>
                        </a:rPr>
                        <a:t>dʒuə̀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215381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Isu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zú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bvə̄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bī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ítʃí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o-FO" sz="2000">
                          <a:solidFill>
                            <a:schemeClr val="tx1"/>
                          </a:solidFill>
                          <a:effectLst/>
                        </a:rPr>
                        <a:t>ɣ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û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zʉ̄ə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974168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Moghamo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1"/>
                          </a:solidFill>
                          <a:effectLst/>
                        </a:rPr>
                        <a:t>dʒ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ók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bók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ˋɡẅí ˋ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ʃú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ɡɔ̂p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1"/>
                          </a:solidFill>
                          <a:effectLst/>
                        </a:rPr>
                        <a:t>dʒ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31561"/>
                  </a:ext>
                </a:extLst>
              </a:tr>
              <a:tr h="327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Oshie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èdzɔ́ɡɔ́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èbɔ́k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èbwí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èsẅɪ́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àzɔ̀bí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1"/>
                          </a:solidFill>
                          <a:effectLst/>
                        </a:rPr>
                        <a:t>dʒ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úe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́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485427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5"/>
    </mc:Choice>
    <mc:Fallback xmlns="">
      <p:transition spd="slow" advTm="5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account for the loss of nasals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Phonological </a:t>
            </a:r>
            <a:r>
              <a:rPr lang="en-US" b="1" dirty="0"/>
              <a:t>change</a:t>
            </a:r>
            <a:r>
              <a:rPr lang="en-US" dirty="0"/>
              <a:t>, e.g. </a:t>
            </a:r>
            <a:r>
              <a:rPr lang="en-US" dirty="0" err="1"/>
              <a:t>Mankon</a:t>
            </a:r>
            <a:r>
              <a:rPr lang="en-US" dirty="0"/>
              <a:t> where the nasal is lost before fricatives and other nasals, e.g. </a:t>
            </a:r>
            <a:r>
              <a:rPr lang="en-US" i="1" dirty="0" err="1"/>
              <a:t>ɨ̀</a:t>
            </a:r>
            <a:r>
              <a:rPr lang="en-US" i="1" dirty="0" err="1">
                <a:solidFill>
                  <a:srgbClr val="FF0000"/>
                </a:solidFill>
              </a:rPr>
              <a:t>ʃ</a:t>
            </a:r>
            <a:r>
              <a:rPr lang="en-US" i="1" dirty="0" err="1"/>
              <a:t>úə</a:t>
            </a:r>
            <a:r>
              <a:rPr lang="en-US" i="1" dirty="0"/>
              <a:t>̀ </a:t>
            </a:r>
            <a:r>
              <a:rPr lang="en-US" dirty="0"/>
              <a:t>‘fish</a:t>
            </a:r>
            <a:r>
              <a:rPr lang="en-US" dirty="0" smtClean="0"/>
              <a:t>’</a:t>
            </a:r>
          </a:p>
          <a:p>
            <a:endParaRPr lang="en-US" dirty="0"/>
          </a:p>
          <a:p>
            <a:r>
              <a:rPr lang="en-US" b="1" dirty="0" smtClean="0"/>
              <a:t>Class change</a:t>
            </a:r>
            <a:r>
              <a:rPr lang="en-US" dirty="0" smtClean="0"/>
              <a:t>, e.g.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Babanki</a:t>
            </a:r>
            <a:r>
              <a:rPr lang="en-US" dirty="0" smtClean="0"/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ʃɨ</a:t>
            </a:r>
            <a:r>
              <a:rPr lang="en-US" i="1" dirty="0" smtClean="0"/>
              <a:t>̀ </a:t>
            </a:r>
            <a:r>
              <a:rPr lang="en-US" dirty="0"/>
              <a:t>‘</a:t>
            </a:r>
            <a:r>
              <a:rPr lang="en-US" dirty="0" smtClean="0"/>
              <a:t>hoe  class </a:t>
            </a:r>
            <a:r>
              <a:rPr lang="en-US" dirty="0"/>
              <a:t>9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 err="1"/>
              <a:t>Lamnso</a:t>
            </a:r>
            <a:r>
              <a:rPr lang="en-US" dirty="0"/>
              <a:t>’ </a:t>
            </a:r>
            <a:r>
              <a:rPr lang="en-US" i="1" dirty="0" err="1">
                <a:solidFill>
                  <a:srgbClr val="FF0000"/>
                </a:solidFill>
              </a:rPr>
              <a:t>kìso</a:t>
            </a:r>
            <a:r>
              <a:rPr lang="en-US" i="1" dirty="0"/>
              <a:t>̂</a:t>
            </a:r>
            <a:r>
              <a:rPr lang="en-US" dirty="0"/>
              <a:t> and </a:t>
            </a:r>
            <a:r>
              <a:rPr lang="en-US" dirty="0" err="1"/>
              <a:t>Isu</a:t>
            </a:r>
            <a:r>
              <a:rPr lang="en-US" dirty="0"/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kə́dʒɔ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class 7,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/>
              <a:t>some EGB languages, e.g. </a:t>
            </a:r>
            <a:r>
              <a:rPr lang="en-US" dirty="0" err="1"/>
              <a:t>Bafut</a:t>
            </a:r>
            <a:r>
              <a:rPr lang="en-US" dirty="0"/>
              <a:t> </a:t>
            </a:r>
            <a:r>
              <a:rPr lang="en-US" i="1" dirty="0" err="1">
                <a:solidFill>
                  <a:srgbClr val="FF0000"/>
                </a:solidFill>
              </a:rPr>
              <a:t>àsɔ</a:t>
            </a:r>
            <a:r>
              <a:rPr lang="en-US" i="1" dirty="0">
                <a:solidFill>
                  <a:srgbClr val="FF0000"/>
                </a:solidFill>
              </a:rPr>
              <a:t>́</a:t>
            </a:r>
            <a:r>
              <a:rPr lang="en-US" i="1" dirty="0"/>
              <a:t> </a:t>
            </a:r>
            <a:r>
              <a:rPr lang="en-US" dirty="0"/>
              <a:t>7/8 ‘hoe’.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845BB-13B6-469D-8514-B3FFA378CC8C}" type="slidenum">
              <a:rPr lang="en-US" smtClean="0"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7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72"/>
    </mc:Choice>
    <mc:Fallback xmlns="">
      <p:transition spd="slow" advTm="10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8|12|7.8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4.8|12.1|15.5|7.8|11.9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35.1|0.4|16.1|4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3.2|16.7|35.9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2673</Words>
  <Application>Microsoft Office PowerPoint</Application>
  <PresentationFormat>Widescreen</PresentationFormat>
  <Paragraphs>736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Office Theme</vt:lpstr>
      <vt:lpstr>Remnants of nasal prefixes in Western Grassfields Bantu</vt:lpstr>
      <vt:lpstr>Introduction</vt:lpstr>
      <vt:lpstr>Introduction: Grassfields Bantu internal division into Eastern and Western Grassfields Bantu</vt:lpstr>
      <vt:lpstr>Introduction: Noun class Prefixes</vt:lpstr>
      <vt:lpstr>Goals and outline</vt:lpstr>
      <vt:lpstr>Nasal prefix in Babanki Class 9 </vt:lpstr>
      <vt:lpstr>Nasal-initial nouns in class 9</vt:lpstr>
      <vt:lpstr>WGB class 9 nouns without nasal prefixes</vt:lpstr>
      <vt:lpstr>Possible account for the loss of nasals</vt:lpstr>
      <vt:lpstr>Reassignment of original class 9 nouns</vt:lpstr>
      <vt:lpstr>Reassignment of original class 9 nouns</vt:lpstr>
      <vt:lpstr>PowerPoint Presentation</vt:lpstr>
      <vt:lpstr>Nasal prefixes in Babanki classes 1 and 3</vt:lpstr>
      <vt:lpstr>Loss of nasal in class 1 nouns</vt:lpstr>
      <vt:lpstr>Class 3 preservations</vt:lpstr>
      <vt:lpstr>Class 6a developments</vt:lpstr>
      <vt:lpstr>Evidence of nasal prefixes in Babanki deverbatives</vt:lpstr>
      <vt:lpstr>Result nouns in class 9</vt:lpstr>
      <vt:lpstr>Agent deverbatives in cl. 1 with N- in related languages</vt:lpstr>
      <vt:lpstr>Relics of agent deverbatives in Babanki cl. 1</vt:lpstr>
      <vt:lpstr>Variation in Eastern Grassfields</vt:lpstr>
      <vt:lpstr>Variation in Eastern Grassfields class 1, 3, 9</vt:lpstr>
      <vt:lpstr>Summary</vt:lpstr>
      <vt:lpstr>Conclusion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pakumbu</dc:creator>
  <cp:lastModifiedBy>pa</cp:lastModifiedBy>
  <dcterms:created xsi:type="dcterms:W3CDTF">2020-12-15T15:40:04Z</dcterms:created>
  <dcterms:modified xsi:type="dcterms:W3CDTF">2022-02-19T15:35:26Z</dcterms:modified>
</cp:coreProperties>
</file>