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0" r:id="rId3"/>
    <p:sldId id="271" r:id="rId4"/>
    <p:sldId id="272" r:id="rId5"/>
    <p:sldId id="275" r:id="rId6"/>
    <p:sldId id="277" r:id="rId7"/>
    <p:sldId id="273" r:id="rId8"/>
    <p:sldId id="278" r:id="rId9"/>
    <p:sldId id="279" r:id="rId10"/>
    <p:sldId id="282" r:id="rId11"/>
    <p:sldId id="283" r:id="rId12"/>
    <p:sldId id="284" r:id="rId13"/>
    <p:sldId id="288" r:id="rId14"/>
    <p:sldId id="286" r:id="rId15"/>
    <p:sldId id="290" r:id="rId16"/>
    <p:sldId id="287" r:id="rId17"/>
    <p:sldId id="289" r:id="rId18"/>
    <p:sldId id="291" r:id="rId19"/>
    <p:sldId id="292" r:id="rId20"/>
    <p:sldId id="294" r:id="rId21"/>
    <p:sldId id="295" r:id="rId22"/>
    <p:sldId id="296" r:id="rId23"/>
    <p:sldId id="297" r:id="rId24"/>
    <p:sldId id="298" r:id="rId25"/>
    <p:sldId id="299" r:id="rId26"/>
    <p:sldId id="300" r:id="rId27"/>
    <p:sldId id="301" r:id="rId2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7814"/>
    <a:srgbClr val="8B0000"/>
    <a:srgbClr val="B4C916"/>
    <a:srgbClr val="282828"/>
    <a:srgbClr val="D92908"/>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2662" autoAdjust="0"/>
  </p:normalViewPr>
  <p:slideViewPr>
    <p:cSldViewPr>
      <p:cViewPr>
        <p:scale>
          <a:sx n="67" d="100"/>
          <a:sy n="67" d="100"/>
        </p:scale>
        <p:origin x="1284" y="4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5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sz="1200" cap="none"/>
              <a:t>Community</a:t>
            </a:r>
            <a:r>
              <a:rPr lang="en-US" sz="1200" cap="none" baseline="0"/>
              <a:t> needs identified by Cameroonians</a:t>
            </a:r>
            <a:endParaRPr lang="en-US" sz="1200" cap="none"/>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Feuil1!$B$1</c:f>
              <c:strCache>
                <c:ptCount val="1"/>
                <c:pt idx="0">
                  <c:v>Water</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Feuil1!$B$2:$B$5</c:f>
              <c:numCache>
                <c:formatCode>General</c:formatCode>
                <c:ptCount val="4"/>
                <c:pt idx="0">
                  <c:v>126</c:v>
                </c:pt>
              </c:numCache>
            </c:numRef>
          </c:val>
          <c:extLst>
            <c:ext xmlns:c16="http://schemas.microsoft.com/office/drawing/2014/chart" uri="{C3380CC4-5D6E-409C-BE32-E72D297353CC}">
              <c16:uniqueId val="{00000000-5A9F-4F62-AD63-D6A4BFC76191}"/>
            </c:ext>
          </c:extLst>
        </c:ser>
        <c:ser>
          <c:idx val="1"/>
          <c:order val="1"/>
          <c:tx>
            <c:strRef>
              <c:f>Feuil1!$C$1</c:f>
              <c:strCache>
                <c:ptCount val="1"/>
                <c:pt idx="0">
                  <c:v>Roads</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Feuil1!$C$2:$C$5</c:f>
              <c:numCache>
                <c:formatCode>General</c:formatCode>
                <c:ptCount val="4"/>
                <c:pt idx="0">
                  <c:v>125</c:v>
                </c:pt>
              </c:numCache>
            </c:numRef>
          </c:val>
          <c:extLst>
            <c:ext xmlns:c16="http://schemas.microsoft.com/office/drawing/2014/chart" uri="{C3380CC4-5D6E-409C-BE32-E72D297353CC}">
              <c16:uniqueId val="{00000001-5A9F-4F62-AD63-D6A4BFC76191}"/>
            </c:ext>
          </c:extLst>
        </c:ser>
        <c:ser>
          <c:idx val="2"/>
          <c:order val="2"/>
          <c:tx>
            <c:strRef>
              <c:f>Feuil1!$D$1</c:f>
              <c:strCache>
                <c:ptCount val="1"/>
                <c:pt idx="0">
                  <c:v>Electricity</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Feuil1!$D$2:$D$5</c:f>
              <c:numCache>
                <c:formatCode>General</c:formatCode>
                <c:ptCount val="4"/>
                <c:pt idx="0">
                  <c:v>124</c:v>
                </c:pt>
              </c:numCache>
            </c:numRef>
          </c:val>
          <c:extLst>
            <c:ext xmlns:c16="http://schemas.microsoft.com/office/drawing/2014/chart" uri="{C3380CC4-5D6E-409C-BE32-E72D297353CC}">
              <c16:uniqueId val="{00000002-5A9F-4F62-AD63-D6A4BFC76191}"/>
            </c:ext>
          </c:extLst>
        </c:ser>
        <c:ser>
          <c:idx val="3"/>
          <c:order val="3"/>
          <c:tx>
            <c:strRef>
              <c:f>Feuil1!$E$1</c:f>
              <c:strCache>
                <c:ptCount val="1"/>
                <c:pt idx="0">
                  <c:v>Health Facilities</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Feuil1!$E$2:$E$5</c:f>
              <c:numCache>
                <c:formatCode>General</c:formatCode>
                <c:ptCount val="4"/>
                <c:pt idx="0">
                  <c:v>117</c:v>
                </c:pt>
              </c:numCache>
            </c:numRef>
          </c:val>
          <c:extLst>
            <c:ext xmlns:c16="http://schemas.microsoft.com/office/drawing/2014/chart" uri="{C3380CC4-5D6E-409C-BE32-E72D297353CC}">
              <c16:uniqueId val="{00000003-5A9F-4F62-AD63-D6A4BFC76191}"/>
            </c:ext>
          </c:extLst>
        </c:ser>
        <c:ser>
          <c:idx val="4"/>
          <c:order val="4"/>
          <c:tx>
            <c:strRef>
              <c:f>Feuil1!$F$1</c:f>
              <c:strCache>
                <c:ptCount val="1"/>
                <c:pt idx="0">
                  <c:v>Schools</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Feuil1!$F$2:$F$5</c:f>
              <c:numCache>
                <c:formatCode>General</c:formatCode>
                <c:ptCount val="4"/>
                <c:pt idx="0">
                  <c:v>115</c:v>
                </c:pt>
              </c:numCache>
            </c:numRef>
          </c:val>
          <c:extLst>
            <c:ext xmlns:c16="http://schemas.microsoft.com/office/drawing/2014/chart" uri="{C3380CC4-5D6E-409C-BE32-E72D297353CC}">
              <c16:uniqueId val="{00000004-5A9F-4F62-AD63-D6A4BFC76191}"/>
            </c:ext>
          </c:extLst>
        </c:ser>
        <c:ser>
          <c:idx val="5"/>
          <c:order val="5"/>
          <c:tx>
            <c:strRef>
              <c:f>Feuil1!$G$1</c:f>
              <c:strCache>
                <c:ptCount val="1"/>
                <c:pt idx="0">
                  <c:v>Food</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Feuil1!$G$2:$G$5</c:f>
              <c:numCache>
                <c:formatCode>General</c:formatCode>
                <c:ptCount val="4"/>
                <c:pt idx="0">
                  <c:v>17</c:v>
                </c:pt>
              </c:numCache>
            </c:numRef>
          </c:val>
          <c:extLst>
            <c:ext xmlns:c16="http://schemas.microsoft.com/office/drawing/2014/chart" uri="{C3380CC4-5D6E-409C-BE32-E72D297353CC}">
              <c16:uniqueId val="{00000005-5A9F-4F62-AD63-D6A4BFC76191}"/>
            </c:ext>
          </c:extLst>
        </c:ser>
        <c:ser>
          <c:idx val="6"/>
          <c:order val="6"/>
          <c:tx>
            <c:strRef>
              <c:f>Feuil1!$H$1</c:f>
              <c:strCache>
                <c:ptCount val="1"/>
                <c:pt idx="0">
                  <c:v>Security</c:v>
                </c:pt>
              </c:strCache>
            </c:strRef>
          </c:tx>
          <c:spPr>
            <a:solidFill>
              <a:schemeClr val="accent1">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Feuil1!$H$2:$H$5</c:f>
              <c:numCache>
                <c:formatCode>General</c:formatCode>
                <c:ptCount val="4"/>
                <c:pt idx="0">
                  <c:v>11</c:v>
                </c:pt>
              </c:numCache>
            </c:numRef>
          </c:val>
          <c:extLst>
            <c:ext xmlns:c16="http://schemas.microsoft.com/office/drawing/2014/chart" uri="{C3380CC4-5D6E-409C-BE32-E72D297353CC}">
              <c16:uniqueId val="{00000006-5A9F-4F62-AD63-D6A4BFC76191}"/>
            </c:ext>
          </c:extLst>
        </c:ser>
        <c:ser>
          <c:idx val="7"/>
          <c:order val="7"/>
          <c:tx>
            <c:strRef>
              <c:f>Feuil1!$I$1</c:f>
              <c:strCache>
                <c:ptCount val="1"/>
                <c:pt idx="0">
                  <c:v>Peace</c:v>
                </c:pt>
              </c:strCache>
            </c:strRef>
          </c:tx>
          <c:spPr>
            <a:solidFill>
              <a:schemeClr val="accent2">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Feuil1!$A$2:$A$5</c:f>
              <c:numCache>
                <c:formatCode>General</c:formatCode>
                <c:ptCount val="4"/>
              </c:numCache>
            </c:numRef>
          </c:cat>
          <c:val>
            <c:numRef>
              <c:f>Feuil1!$I$2:$I$5</c:f>
              <c:numCache>
                <c:formatCode>General</c:formatCode>
                <c:ptCount val="4"/>
                <c:pt idx="0">
                  <c:v>7</c:v>
                </c:pt>
              </c:numCache>
            </c:numRef>
          </c:val>
          <c:extLst>
            <c:ext xmlns:c16="http://schemas.microsoft.com/office/drawing/2014/chart" uri="{C3380CC4-5D6E-409C-BE32-E72D297353CC}">
              <c16:uniqueId val="{00000007-5A9F-4F62-AD63-D6A4BFC76191}"/>
            </c:ext>
          </c:extLst>
        </c:ser>
        <c:dLbls>
          <c:dLblPos val="outEnd"/>
          <c:showLegendKey val="0"/>
          <c:showVal val="1"/>
          <c:showCatName val="0"/>
          <c:showSerName val="0"/>
          <c:showPercent val="0"/>
          <c:showBubbleSize val="0"/>
        </c:dLbls>
        <c:gapWidth val="444"/>
        <c:axId val="499502640"/>
        <c:axId val="499503424"/>
      </c:barChart>
      <c:catAx>
        <c:axId val="49950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499503424"/>
        <c:crosses val="autoZero"/>
        <c:auto val="1"/>
        <c:lblAlgn val="ctr"/>
        <c:lblOffset val="100"/>
        <c:noMultiLvlLbl val="0"/>
      </c:catAx>
      <c:valAx>
        <c:axId val="499503424"/>
        <c:scaling>
          <c:orientation val="minMax"/>
        </c:scaling>
        <c:delete val="1"/>
        <c:axPos val="l"/>
        <c:minorGridlines>
          <c:spPr>
            <a:ln>
              <a:solidFill>
                <a:schemeClr val="tx1">
                  <a:lumMod val="5000"/>
                  <a:lumOff val="95000"/>
                </a:schemeClr>
              </a:solidFill>
            </a:ln>
            <a:effectLst/>
          </c:spPr>
        </c:minorGridlines>
        <c:numFmt formatCode="General" sourceLinked="1"/>
        <c:majorTickMark val="none"/>
        <c:minorTickMark val="none"/>
        <c:tickLblPos val="nextTo"/>
        <c:crossAx val="4995026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Sheet1!$A$2:$A$6</cx:f>
        <cx:lvl ptCount="5">
          <cx:pt idx="0">Personnel</cx:pt>
          <cx:pt idx="1">Travel</cx:pt>
          <cx:pt idx="2">Lodging/Feeding</cx:pt>
          <cx:pt idx="3">Equipment</cx:pt>
          <cx:pt idx="4">Consultants</cx:pt>
        </cx:lvl>
      </cx:strDim>
      <cx:numDim type="val">
        <cx:f>Sheet1!$B$2:$B$6</cx:f>
        <cx:lvl ptCount="5" formatCode="General">
          <cx:pt idx="0">35000</cx:pt>
          <cx:pt idx="1">23000</cx:pt>
          <cx:pt idx="2">19000</cx:pt>
          <cx:pt idx="3">13000</cx:pt>
          <cx:pt idx="4">8000</cx:pt>
        </cx:lvl>
      </cx:numDim>
    </cx:data>
  </cx:chartData>
  <cx:chart>
    <cx:title pos="t" align="ctr" overlay="0">
      <cx:tx>
        <cx:txData>
          <cx:v>Allocation of 100,000 USD Language documentation budget</cx:v>
        </cx:txData>
      </cx:tx>
      <cx:txPr>
        <a:bodyPr spcFirstLastPara="1" vertOverflow="ellipsis" horzOverflow="overflow" wrap="square" lIns="0" tIns="0" rIns="0" bIns="0" anchor="ctr" anchorCtr="1"/>
        <a:lstStyle/>
        <a:p>
          <a:pPr algn="ctr" rtl="0">
            <a:defRPr>
              <a:solidFill>
                <a:sysClr val="windowText" lastClr="000000">
                  <a:lumMod val="65000"/>
                  <a:lumOff val="35000"/>
                </a:sysClr>
              </a:solidFill>
            </a:defRPr>
          </a:pPr>
          <a:r>
            <a:rPr lang="en-US" sz="1200" b="1" i="0" u="none" strike="noStrike" baseline="0">
              <a:solidFill>
                <a:sysClr val="windowText" lastClr="000000">
                  <a:lumMod val="65000"/>
                  <a:lumOff val="35000"/>
                </a:sysClr>
              </a:solidFill>
              <a:latin typeface="Calibri" panose="020F0502020204030204"/>
            </a:rPr>
            <a:t>Allocation of 100,000 USD Language documentation budget</a:t>
          </a:r>
        </a:p>
      </cx:txPr>
    </cx:title>
    <cx:plotArea>
      <cx:plotAreaRegion>
        <cx:series layoutId="funnel" uniqueId="{B278FCF3-4FE7-4E72-B3C0-2D639786750E}">
          <cx:tx>
            <cx:txData>
              <cx:f>Sheet1!$B$1</cx:f>
              <cx:v>Series1</cx:v>
            </cx:txData>
          </cx:tx>
          <cx:dataLabels>
            <cx:visibility seriesName="0" categoryName="0" value="1"/>
          </cx:dataLabels>
          <cx:dataId val="0"/>
        </cx:series>
      </cx:plotAreaRegion>
      <cx:axis id="0">
        <cx:catScaling gapWidth="0.0599999987"/>
        <cx:tickLabels/>
        <cx:spPr>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x:spPr>
        <cx:txPr>
          <a:bodyPr vertOverflow="overflow" horzOverflow="overflow" wrap="square" lIns="0" tIns="0" rIns="0" bIns="0"/>
          <a:lstStyle/>
          <a:p>
            <a:pPr algn="ctr" rtl="0">
              <a:defRPr sz="900" b="0" i="0">
                <a:solidFill>
                  <a:sysClr val="windowText" lastClr="000000">
                    <a:lumMod val="65000"/>
                    <a:lumOff val="35000"/>
                  </a:sysClr>
                </a:solidFill>
                <a:latin typeface="Calibri" panose="020F0502020204030204" pitchFamily="34" charset="0"/>
                <a:ea typeface="Calibri" panose="020F0502020204030204" pitchFamily="34" charset="0"/>
                <a:cs typeface="Calibri" panose="020F0502020204030204" pitchFamily="34" charset="0"/>
              </a:defRPr>
            </a:pPr>
            <a:endParaRPr lang="en-US">
              <a:solidFill>
                <a:sysClr val="windowText" lastClr="000000">
                  <a:lumMod val="65000"/>
                  <a:lumOff val="35000"/>
                </a:sysClr>
              </a:solidFill>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defRPr>
            </a:lvl1pPr>
            <a:extLst/>
          </a:lstStyle>
          <a:p>
            <a:pPr>
              <a:defRPr/>
            </a:pPr>
            <a:endParaRPr lang="fr-FR"/>
          </a:p>
        </p:txBody>
      </p:sp>
      <p:sp>
        <p:nvSpPr>
          <p:cNvPr id="3" name="Rectangle 3"/>
          <p:cNvSpPr>
            <a:spLocks noGrp="1"/>
          </p:cNvSpPr>
          <p:nvPr>
            <p:ph type="dt" sz="quarter" idx="1"/>
          </p:nvPr>
        </p:nvSpPr>
        <p:spPr>
          <a:xfrm>
            <a:off x="3884613" y="0"/>
            <a:ext cx="2971800" cy="457200"/>
          </a:xfrm>
          <a:prstGeom prst="rect">
            <a:avLst/>
          </a:prstGeom>
        </p:spPr>
        <p:txBody>
          <a:bodyPr vert="horz"/>
          <a:lstStyle>
            <a:lvl1pPr fontAlgn="auto">
              <a:spcBef>
                <a:spcPts val="0"/>
              </a:spcBef>
              <a:spcAft>
                <a:spcPts val="0"/>
              </a:spcAft>
              <a:defRPr>
                <a:latin typeface="+mn-lt"/>
              </a:defRPr>
            </a:lvl1pPr>
            <a:extLst/>
          </a:lstStyle>
          <a:p>
            <a:pPr>
              <a:defRPr/>
            </a:pPr>
            <a:fld id="{5FECD47D-47C0-4C2F-AEC1-7B7EF0CB7C3A}" type="datetimeFigureOut">
              <a:rPr lang="fr-FR"/>
              <a:pPr>
                <a:defRPr/>
              </a:pPr>
              <a:t>19/06/2022</a:t>
            </a:fld>
            <a:endParaRPr lang="fr-FR"/>
          </a:p>
        </p:txBody>
      </p:sp>
      <p:sp>
        <p:nvSpPr>
          <p:cNvPr id="4" name="Rectangle 4"/>
          <p:cNvSpPr>
            <a:spLocks noGrp="1"/>
          </p:cNvSpPr>
          <p:nvPr>
            <p:ph type="ftr" sz="quarter" idx="2"/>
          </p:nvPr>
        </p:nvSpPr>
        <p:spPr>
          <a:xfrm>
            <a:off x="0" y="8685213"/>
            <a:ext cx="2971800" cy="457200"/>
          </a:xfrm>
          <a:prstGeom prst="rect">
            <a:avLst/>
          </a:prstGeom>
        </p:spPr>
        <p:txBody>
          <a:bodyPr vert="horz"/>
          <a:lstStyle>
            <a:lvl1pPr fontAlgn="auto">
              <a:spcBef>
                <a:spcPts val="0"/>
              </a:spcBef>
              <a:spcAft>
                <a:spcPts val="0"/>
              </a:spcAft>
              <a:defRPr>
                <a:latin typeface="+mn-lt"/>
              </a:defRPr>
            </a:lvl1pPr>
            <a:extLst/>
          </a:lstStyle>
          <a:p>
            <a:pPr>
              <a:defRPr/>
            </a:pPr>
            <a:endParaRPr lang="fr-FR"/>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lvl1pPr fontAlgn="auto">
              <a:spcBef>
                <a:spcPts val="0"/>
              </a:spcBef>
              <a:spcAft>
                <a:spcPts val="0"/>
              </a:spcAft>
              <a:defRPr>
                <a:latin typeface="+mn-lt"/>
              </a:defRPr>
            </a:lvl1pPr>
            <a:extLst/>
          </a:lstStyle>
          <a:p>
            <a:pPr>
              <a:defRPr/>
            </a:pPr>
            <a:fld id="{2000FC03-BFA2-4A1E-92B0-471A1170BCFE}" type="slidenum">
              <a:rPr lang="fr-FR"/>
              <a:pPr>
                <a:defRPr/>
              </a:pPr>
              <a:t>‹#›</a:t>
            </a:fld>
            <a:endParaRPr lang="fr-FR"/>
          </a:p>
        </p:txBody>
      </p:sp>
    </p:spTree>
    <p:extLst>
      <p:ext uri="{BB962C8B-B14F-4D97-AF65-F5344CB8AC3E}">
        <p14:creationId xmlns:p14="http://schemas.microsoft.com/office/powerpoint/2010/main" val="18703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defRPr>
            </a:lvl1pPr>
            <a:extLst/>
          </a:lstStyle>
          <a:p>
            <a:pPr>
              <a:defRPr/>
            </a:pPr>
            <a:endParaRPr lang="fr-FR"/>
          </a:p>
        </p:txBody>
      </p:sp>
      <p:sp>
        <p:nvSpPr>
          <p:cNvPr id="3" name="Rectangle 3"/>
          <p:cNvSpPr>
            <a:spLocks noGrp="1"/>
          </p:cNvSpPr>
          <p:nvPr>
            <p:ph type="dt" idx="1"/>
          </p:nvPr>
        </p:nvSpPr>
        <p:spPr>
          <a:xfrm>
            <a:off x="3884613" y="0"/>
            <a:ext cx="2971800" cy="457200"/>
          </a:xfrm>
          <a:prstGeom prst="rect">
            <a:avLst/>
          </a:prstGeom>
        </p:spPr>
        <p:txBody>
          <a:bodyPr vert="horz"/>
          <a:lstStyle>
            <a:lvl1pPr fontAlgn="auto">
              <a:spcBef>
                <a:spcPts val="0"/>
              </a:spcBef>
              <a:spcAft>
                <a:spcPts val="0"/>
              </a:spcAft>
              <a:defRPr>
                <a:latin typeface="+mn-lt"/>
              </a:defRPr>
            </a:lvl1pPr>
            <a:extLst/>
          </a:lstStyle>
          <a:p>
            <a:pPr>
              <a:defRPr/>
            </a:pPr>
            <a:fld id="{4631F00C-0B81-4171-AAC5-D769E10EBBDF}" type="datetimeFigureOut">
              <a:rPr lang="fr-FR"/>
              <a:pPr>
                <a:defRPr/>
              </a:pPr>
              <a:t>19/06/2022</a:t>
            </a:fld>
            <a:endParaRPr lang="fr-F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pPr lvl="0"/>
            <a:endParaRPr lang="fr-FR" noProof="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fr-FR" noProof="0"/>
              <a:t>Cliquez pour modifier les styles du texte du masque</a:t>
            </a:r>
          </a:p>
          <a:p>
            <a:pPr lvl="1"/>
            <a:r>
              <a:rPr lang="fr-FR" noProof="0"/>
              <a:t>Niveau 2</a:t>
            </a:r>
          </a:p>
          <a:p>
            <a:pPr lvl="2"/>
            <a:r>
              <a:rPr lang="fr-FR" noProof="0"/>
              <a:t>Niveau 3</a:t>
            </a:r>
          </a:p>
          <a:p>
            <a:pPr lvl="3"/>
            <a:r>
              <a:rPr lang="fr-FR" noProof="0"/>
              <a:t>Niveau 4</a:t>
            </a:r>
          </a:p>
          <a:p>
            <a:pPr lvl="4"/>
            <a:r>
              <a:rPr lang="fr-FR" noProof="0"/>
              <a:t>Niveau 5</a:t>
            </a:r>
          </a:p>
        </p:txBody>
      </p:sp>
      <p:sp>
        <p:nvSpPr>
          <p:cNvPr id="6" name="Rectangle 6"/>
          <p:cNvSpPr>
            <a:spLocks noGrp="1"/>
          </p:cNvSpPr>
          <p:nvPr>
            <p:ph type="ftr" sz="quarter" idx="4"/>
          </p:nvPr>
        </p:nvSpPr>
        <p:spPr>
          <a:xfrm>
            <a:off x="0" y="8685213"/>
            <a:ext cx="2971800" cy="457200"/>
          </a:xfrm>
          <a:prstGeom prst="rect">
            <a:avLst/>
          </a:prstGeom>
        </p:spPr>
        <p:txBody>
          <a:bodyPr vert="horz"/>
          <a:lstStyle>
            <a:lvl1pPr fontAlgn="auto">
              <a:spcBef>
                <a:spcPts val="0"/>
              </a:spcBef>
              <a:spcAft>
                <a:spcPts val="0"/>
              </a:spcAft>
              <a:defRPr>
                <a:latin typeface="+mn-lt"/>
              </a:defRPr>
            </a:lvl1pPr>
            <a:extLst/>
          </a:lstStyle>
          <a:p>
            <a:pPr>
              <a:defRPr/>
            </a:pPr>
            <a:endParaRPr lang="fr-FR"/>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lvl1pPr fontAlgn="auto">
              <a:spcBef>
                <a:spcPts val="0"/>
              </a:spcBef>
              <a:spcAft>
                <a:spcPts val="0"/>
              </a:spcAft>
              <a:defRPr>
                <a:latin typeface="+mn-lt"/>
              </a:defRPr>
            </a:lvl1pPr>
            <a:extLst/>
          </a:lstStyle>
          <a:p>
            <a:pPr>
              <a:defRPr/>
            </a:pPr>
            <a:fld id="{6A65C1DE-412C-4545-B99B-4B07955B65B2}" type="slidenum">
              <a:rPr lang="fr-FR"/>
              <a:pPr>
                <a:defRPr/>
              </a:pPr>
              <a:t>‹#›</a:t>
            </a:fld>
            <a:endParaRPr lang="fr-FR"/>
          </a:p>
        </p:txBody>
      </p:sp>
    </p:spTree>
    <p:extLst>
      <p:ext uri="{BB962C8B-B14F-4D97-AF65-F5344CB8AC3E}">
        <p14:creationId xmlns:p14="http://schemas.microsoft.com/office/powerpoint/2010/main" val="551317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fr-FR" sz="1200" kern="1200">
        <a:solidFill>
          <a:schemeClr val="tx1"/>
        </a:solidFill>
        <a:latin typeface="+mn-lt"/>
        <a:ea typeface="+mn-ea"/>
        <a:cs typeface="+mn-cs"/>
      </a:defRPr>
    </a:lvl1pPr>
    <a:lvl2pPr marL="457200" algn="l" rtl="0" eaLnBrk="0" fontAlgn="base" hangingPunct="0">
      <a:spcBef>
        <a:spcPct val="30000"/>
      </a:spcBef>
      <a:spcAft>
        <a:spcPct val="0"/>
      </a:spcAft>
      <a:defRPr lang="fr-FR" sz="1200" kern="1200">
        <a:solidFill>
          <a:schemeClr val="tx1"/>
        </a:solidFill>
        <a:latin typeface="+mn-lt"/>
        <a:ea typeface="+mn-ea"/>
        <a:cs typeface="+mn-cs"/>
      </a:defRPr>
    </a:lvl2pPr>
    <a:lvl3pPr marL="914400" algn="l" rtl="0" eaLnBrk="0" fontAlgn="base" hangingPunct="0">
      <a:spcBef>
        <a:spcPct val="30000"/>
      </a:spcBef>
      <a:spcAft>
        <a:spcPct val="0"/>
      </a:spcAft>
      <a:defRPr lang="fr-FR" sz="1200" kern="1200">
        <a:solidFill>
          <a:schemeClr val="tx1"/>
        </a:solidFill>
        <a:latin typeface="+mn-lt"/>
        <a:ea typeface="+mn-ea"/>
        <a:cs typeface="+mn-cs"/>
      </a:defRPr>
    </a:lvl3pPr>
    <a:lvl4pPr marL="1371600" algn="l" rtl="0" eaLnBrk="0" fontAlgn="base" hangingPunct="0">
      <a:spcBef>
        <a:spcPct val="30000"/>
      </a:spcBef>
      <a:spcAft>
        <a:spcPct val="0"/>
      </a:spcAft>
      <a:defRPr lang="fr-FR" sz="1200" kern="1200">
        <a:solidFill>
          <a:schemeClr val="tx1"/>
        </a:solidFill>
        <a:latin typeface="+mn-lt"/>
        <a:ea typeface="+mn-ea"/>
        <a:cs typeface="+mn-cs"/>
      </a:defRPr>
    </a:lvl4pPr>
    <a:lvl5pPr marL="1828800" algn="l" rtl="0" eaLnBrk="0" fontAlgn="base" hangingPunct="0">
      <a:spcBef>
        <a:spcPct val="30000"/>
      </a:spcBef>
      <a:spcAft>
        <a:spcPct val="0"/>
      </a:spcAft>
      <a:defRPr lang="fr-FR" sz="1200" kern="1200">
        <a:solidFill>
          <a:schemeClr val="tx1"/>
        </a:solidFill>
        <a:latin typeface="+mn-lt"/>
        <a:ea typeface="+mn-ea"/>
        <a:cs typeface="+mn-cs"/>
      </a:defRPr>
    </a:lvl5pPr>
    <a:lvl6pPr marL="2286000" algn="l" rtl="0" latinLnBrk="0">
      <a:defRPr lang="fr-FR" sz="1200" kern="1200">
        <a:solidFill>
          <a:schemeClr val="tx1"/>
        </a:solidFill>
        <a:latin typeface="+mn-lt"/>
        <a:ea typeface="+mn-ea"/>
        <a:cs typeface="+mn-cs"/>
      </a:defRPr>
    </a:lvl6pPr>
    <a:lvl7pPr marL="2743200" algn="l" rtl="0" latinLnBrk="0">
      <a:defRPr lang="fr-FR" sz="1200" kern="1200">
        <a:solidFill>
          <a:schemeClr val="tx1"/>
        </a:solidFill>
        <a:latin typeface="+mn-lt"/>
        <a:ea typeface="+mn-ea"/>
        <a:cs typeface="+mn-cs"/>
      </a:defRPr>
    </a:lvl7pPr>
    <a:lvl8pPr marL="3200400" algn="l" rtl="0" latinLnBrk="0">
      <a:defRPr lang="fr-FR" sz="1200" kern="1200">
        <a:solidFill>
          <a:schemeClr val="tx1"/>
        </a:solidFill>
        <a:latin typeface="+mn-lt"/>
        <a:ea typeface="+mn-ea"/>
        <a:cs typeface="+mn-cs"/>
      </a:defRPr>
    </a:lvl8pPr>
    <a:lvl9pPr marL="3657600" algn="l" rtl="0" latinLnBrk="0">
      <a:defRPr lang="fr-F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p:spPr>
      </p:sp>
      <p:sp>
        <p:nvSpPr>
          <p:cNvPr id="9219"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9220" name="Rectangle 4"/>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6F36F945-490E-4DDE-857F-A673783B8016}" type="slidenum">
              <a:rPr lang="fr-FR" smtClean="0"/>
              <a:pPr fontAlgn="base">
                <a:spcBef>
                  <a:spcPct val="0"/>
                </a:spcBef>
                <a:spcAft>
                  <a:spcPct val="0"/>
                </a:spcAft>
                <a:defRP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TextEdit="1"/>
          </p:cNvSpPr>
          <p:nvPr>
            <p:ph type="sldImg"/>
          </p:nvPr>
        </p:nvSpPr>
        <p:spPr bwMode="auto">
          <a:noFill/>
          <a:ln>
            <a:solidFill>
              <a:srgbClr val="000000"/>
            </a:solidFill>
            <a:miter lim="800000"/>
            <a:headEnd/>
            <a:tailEnd/>
          </a:ln>
        </p:spPr>
      </p:sp>
      <p:sp>
        <p:nvSpPr>
          <p:cNvPr id="10243"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10244" name="Rectangle 4"/>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2B1EDF1-29E9-4DAB-BA0E-E3918C93E8FA}" type="slidenum">
              <a:rPr lang="fr-FR" smtClean="0"/>
              <a:pPr fontAlgn="base">
                <a:spcBef>
                  <a:spcPct val="0"/>
                </a:spcBef>
                <a:spcAft>
                  <a:spcPct val="0"/>
                </a:spcAft>
                <a:defRPr/>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p:spTree>
      <p:nvGrpSpPr>
        <p:cNvPr id="1" name=""/>
        <p:cNvGrpSpPr/>
        <p:nvPr/>
      </p:nvGrpSpPr>
      <p:grpSpPr>
        <a:xfrm>
          <a:off x="0" y="0"/>
          <a:ext cx="0" cy="0"/>
          <a:chOff x="0" y="0"/>
          <a:chExt cx="0" cy="0"/>
        </a:xfrm>
      </p:grpSpPr>
      <p:sp>
        <p:nvSpPr>
          <p:cNvPr id="3" name="Rectangle 2"/>
          <p:cNvSpPr/>
          <p:nvPr userDrawn="1"/>
        </p:nvSpPr>
        <p:spPr>
          <a:xfrm>
            <a:off x="0" y="0"/>
            <a:ext cx="9144000" cy="836613"/>
          </a:xfrm>
          <a:prstGeom prst="rect">
            <a:avLst/>
          </a:prstGeom>
          <a:solidFill>
            <a:schemeClr val="bg1"/>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dirty="0"/>
          </a:p>
        </p:txBody>
      </p:sp>
      <p:sp>
        <p:nvSpPr>
          <p:cNvPr id="4" name="Rectangle 3"/>
          <p:cNvSpPr/>
          <p:nvPr userDrawn="1"/>
        </p:nvSpPr>
        <p:spPr>
          <a:xfrm>
            <a:off x="0" y="1025525"/>
            <a:ext cx="2411413" cy="71438"/>
          </a:xfrm>
          <a:prstGeom prst="rect">
            <a:avLst/>
          </a:prstGeom>
          <a:solidFill>
            <a:srgbClr val="62781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5" name="Rectangle 4"/>
          <p:cNvSpPr/>
          <p:nvPr userDrawn="1"/>
        </p:nvSpPr>
        <p:spPr>
          <a:xfrm>
            <a:off x="0" y="6308725"/>
            <a:ext cx="9144000" cy="28575"/>
          </a:xfrm>
          <a:prstGeom prst="rect">
            <a:avLst/>
          </a:prstGeom>
          <a:solidFill>
            <a:srgbClr val="B4C91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7" name="Rectangle 6"/>
          <p:cNvSpPr/>
          <p:nvPr userDrawn="1"/>
        </p:nvSpPr>
        <p:spPr>
          <a:xfrm>
            <a:off x="7164388" y="1025525"/>
            <a:ext cx="1979612" cy="71438"/>
          </a:xfrm>
          <a:prstGeom prst="rect">
            <a:avLst/>
          </a:prstGeom>
          <a:solidFill>
            <a:srgbClr val="D9290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9" name="Rectangle 8"/>
          <p:cNvSpPr/>
          <p:nvPr userDrawn="1"/>
        </p:nvSpPr>
        <p:spPr>
          <a:xfrm>
            <a:off x="2411413" y="1025525"/>
            <a:ext cx="2411412" cy="71438"/>
          </a:xfrm>
          <a:prstGeom prst="rect">
            <a:avLst/>
          </a:prstGeom>
          <a:solidFill>
            <a:srgbClr val="8B00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10" name="Rectangle 9"/>
          <p:cNvSpPr/>
          <p:nvPr userDrawn="1"/>
        </p:nvSpPr>
        <p:spPr>
          <a:xfrm>
            <a:off x="4787900" y="1025525"/>
            <a:ext cx="2411413" cy="71438"/>
          </a:xfrm>
          <a:prstGeom prst="rect">
            <a:avLst/>
          </a:prstGeom>
          <a:solidFill>
            <a:srgbClr val="B4C91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pic>
        <p:nvPicPr>
          <p:cNvPr id="12" name="Image 6" descr="CNRSfilaire-grand.jpg"/>
          <p:cNvPicPr>
            <a:picLocks noChangeAspect="1"/>
          </p:cNvPicPr>
          <p:nvPr userDrawn="1"/>
        </p:nvPicPr>
        <p:blipFill>
          <a:blip r:embed="rId2" cstate="print"/>
          <a:srcRect/>
          <a:stretch>
            <a:fillRect/>
          </a:stretch>
        </p:blipFill>
        <p:spPr bwMode="auto">
          <a:xfrm>
            <a:off x="8604696" y="6381328"/>
            <a:ext cx="431800" cy="431800"/>
          </a:xfrm>
          <a:prstGeom prst="rect">
            <a:avLst/>
          </a:prstGeom>
          <a:noFill/>
          <a:ln w="9525">
            <a:noFill/>
            <a:miter lim="800000"/>
            <a:headEnd/>
            <a:tailEnd/>
          </a:ln>
        </p:spPr>
      </p:pic>
      <p:grpSp>
        <p:nvGrpSpPr>
          <p:cNvPr id="14" name="Groupe 18"/>
          <p:cNvGrpSpPr>
            <a:grpSpLocks/>
          </p:cNvGrpSpPr>
          <p:nvPr userDrawn="1"/>
        </p:nvGrpSpPr>
        <p:grpSpPr bwMode="auto">
          <a:xfrm>
            <a:off x="3492500" y="6382600"/>
            <a:ext cx="3241675" cy="476372"/>
            <a:chOff x="3491880" y="6412160"/>
            <a:chExt cx="3241675" cy="450292"/>
          </a:xfrm>
        </p:grpSpPr>
        <p:sp>
          <p:nvSpPr>
            <p:cNvPr id="15" name="ZoneTexte 14"/>
            <p:cNvSpPr txBox="1"/>
            <p:nvPr userDrawn="1"/>
          </p:nvSpPr>
          <p:spPr>
            <a:xfrm>
              <a:off x="3491880" y="6412160"/>
              <a:ext cx="3241675" cy="261834"/>
            </a:xfrm>
            <a:prstGeom prst="rect">
              <a:avLst/>
            </a:prstGeom>
            <a:noFill/>
          </p:spPr>
          <p:txBody>
            <a:bodyPr>
              <a:spAutoFit/>
            </a:bodyPr>
            <a:lstStyle/>
            <a:p>
              <a:pPr algn="ctr" fontAlgn="auto">
                <a:spcBef>
                  <a:spcPts val="0"/>
                </a:spcBef>
                <a:spcAft>
                  <a:spcPts val="0"/>
                </a:spcAft>
                <a:defRPr/>
              </a:pPr>
              <a:r>
                <a:rPr lang="fr-FR" sz="1200" dirty="0">
                  <a:solidFill>
                    <a:srgbClr val="627814"/>
                  </a:solidFill>
                  <a:latin typeface="Century Gothic" panose="020B0502020202020204" pitchFamily="34" charset="0"/>
                </a:rPr>
                <a:t>https://llacan.cnrs.fr/</a:t>
              </a:r>
            </a:p>
          </p:txBody>
        </p:sp>
        <p:sp>
          <p:nvSpPr>
            <p:cNvPr id="16" name="ZoneTexte 15"/>
            <p:cNvSpPr txBox="1"/>
            <p:nvPr userDrawn="1"/>
          </p:nvSpPr>
          <p:spPr>
            <a:xfrm>
              <a:off x="4357068" y="6615164"/>
              <a:ext cx="1511300" cy="247288"/>
            </a:xfrm>
            <a:prstGeom prst="rect">
              <a:avLst/>
            </a:prstGeom>
            <a:noFill/>
          </p:spPr>
          <p:txBody>
            <a:bodyPr>
              <a:spAutoFit/>
            </a:bodyPr>
            <a:lstStyle/>
            <a:p>
              <a:pPr algn="ctr" fontAlgn="auto">
                <a:spcBef>
                  <a:spcPts val="0"/>
                </a:spcBef>
                <a:spcAft>
                  <a:spcPts val="0"/>
                </a:spcAft>
                <a:defRPr/>
              </a:pPr>
              <a:r>
                <a:rPr lang="fr-FR" sz="1050" dirty="0">
                  <a:latin typeface="Century Gothic" panose="020B0502020202020204" pitchFamily="34" charset="0"/>
                </a:rPr>
                <a:t>llacan@cnrs.fr</a:t>
              </a:r>
            </a:p>
          </p:txBody>
        </p:sp>
      </p:grpSp>
      <p:sp>
        <p:nvSpPr>
          <p:cNvPr id="17" name="ZoneTexte 16"/>
          <p:cNvSpPr txBox="1"/>
          <p:nvPr userDrawn="1"/>
        </p:nvSpPr>
        <p:spPr>
          <a:xfrm>
            <a:off x="-36512" y="6428828"/>
            <a:ext cx="3024336" cy="369332"/>
          </a:xfrm>
          <a:prstGeom prst="rect">
            <a:avLst/>
          </a:prstGeom>
          <a:noFill/>
        </p:spPr>
        <p:txBody>
          <a:bodyPr wrap="square">
            <a:spAutoFit/>
          </a:bodyPr>
          <a:lstStyle/>
          <a:p>
            <a:pPr fontAlgn="auto">
              <a:spcBef>
                <a:spcPts val="0"/>
              </a:spcBef>
              <a:spcAft>
                <a:spcPts val="0"/>
              </a:spcAft>
              <a:defRPr/>
            </a:pPr>
            <a:r>
              <a:rPr lang="fr-FR" sz="900" dirty="0">
                <a:latin typeface="Century Gothic" panose="020B0502020202020204" pitchFamily="34" charset="0"/>
              </a:rPr>
              <a:t>UMR8135 CNRS </a:t>
            </a:r>
            <a:r>
              <a:rPr lang="fr-FR" sz="900" dirty="0" err="1">
                <a:latin typeface="Century Gothic" panose="020B0502020202020204" pitchFamily="34" charset="0"/>
              </a:rPr>
              <a:t>INaLCO</a:t>
            </a:r>
            <a:r>
              <a:rPr lang="fr-FR" sz="900" dirty="0">
                <a:latin typeface="Century Gothic" panose="020B0502020202020204" pitchFamily="34" charset="0"/>
              </a:rPr>
              <a:t> EPHE</a:t>
            </a:r>
          </a:p>
          <a:p>
            <a:pPr fontAlgn="auto">
              <a:spcBef>
                <a:spcPts val="0"/>
              </a:spcBef>
              <a:spcAft>
                <a:spcPts val="0"/>
              </a:spcAft>
              <a:defRPr/>
            </a:pPr>
            <a:r>
              <a:rPr lang="fr-FR" sz="900" dirty="0">
                <a:latin typeface="Century Gothic" panose="020B0502020202020204" pitchFamily="34" charset="0"/>
              </a:rPr>
              <a:t>7 rue Guy </a:t>
            </a:r>
            <a:r>
              <a:rPr lang="fr-FR" sz="900" dirty="0" err="1">
                <a:latin typeface="Century Gothic" panose="020B0502020202020204" pitchFamily="34" charset="0"/>
              </a:rPr>
              <a:t>Môquet</a:t>
            </a:r>
            <a:r>
              <a:rPr lang="fr-FR" sz="900" dirty="0">
                <a:latin typeface="Century Gothic" panose="020B0502020202020204" pitchFamily="34" charset="0"/>
              </a:rPr>
              <a:t> 94801 Villejuif Cedex - France</a:t>
            </a:r>
          </a:p>
        </p:txBody>
      </p:sp>
      <p:sp>
        <p:nvSpPr>
          <p:cNvPr id="11" name="Title 13"/>
          <p:cNvSpPr>
            <a:spLocks noGrp="1"/>
          </p:cNvSpPr>
          <p:nvPr>
            <p:ph type="ctrTitle"/>
          </p:nvPr>
        </p:nvSpPr>
        <p:spPr>
          <a:xfrm>
            <a:off x="467544" y="2492896"/>
            <a:ext cx="8352928" cy="533400"/>
          </a:xfrm>
          <a:noFill/>
        </p:spPr>
        <p:txBody>
          <a:bodyPr vert="horz">
            <a:noAutofit/>
          </a:bodyPr>
          <a:lstStyle>
            <a:lvl1pPr algn="r" eaLnBrk="1" latinLnBrk="0" hangingPunct="1">
              <a:defRPr kumimoji="0" lang="fr-FR" sz="2800" b="0" cap="all" spc="150" baseline="0">
                <a:solidFill>
                  <a:srgbClr val="8B0000"/>
                </a:solidFill>
                <a:latin typeface="Century Gothic" panose="020B0502020202020204" pitchFamily="34" charset="0"/>
              </a:defRPr>
            </a:lvl1pPr>
            <a:extLst/>
          </a:lstStyle>
          <a:p>
            <a:r>
              <a:rPr lang="en-US" noProof="0"/>
              <a:t>Click to edit Master title style</a:t>
            </a:r>
            <a:endParaRPr lang="en-GB" noProof="0" dirty="0"/>
          </a:p>
        </p:txBody>
      </p:sp>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0917" y="6337300"/>
            <a:ext cx="1151895" cy="506575"/>
          </a:xfrm>
          <a:prstGeom prst="rect">
            <a:avLst/>
          </a:prstGeom>
        </p:spPr>
      </p:pic>
      <p:pic>
        <p:nvPicPr>
          <p:cNvPr id="6" name="Imag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87900" y="574643"/>
            <a:ext cx="4356099" cy="450881"/>
          </a:xfrm>
          <a:prstGeom prst="rect">
            <a:avLst/>
          </a:prstGeom>
        </p:spPr>
      </p:pic>
      <p:pic>
        <p:nvPicPr>
          <p:cNvPr id="8" name="Imag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132" y="29796"/>
            <a:ext cx="1940587" cy="982213"/>
          </a:xfrm>
          <a:prstGeom prst="rect">
            <a:avLst/>
          </a:prstGeom>
        </p:spPr>
      </p:pic>
      <p:pic>
        <p:nvPicPr>
          <p:cNvPr id="13" name="Imag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46513" y="6350401"/>
            <a:ext cx="567601" cy="5055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tête de section">
    <p:spTree>
      <p:nvGrpSpPr>
        <p:cNvPr id="1" name=""/>
        <p:cNvGrpSpPr/>
        <p:nvPr/>
      </p:nvGrpSpPr>
      <p:grpSpPr>
        <a:xfrm>
          <a:off x="0" y="0"/>
          <a:ext cx="0" cy="0"/>
          <a:chOff x="0" y="0"/>
          <a:chExt cx="0" cy="0"/>
        </a:xfrm>
      </p:grpSpPr>
      <p:sp>
        <p:nvSpPr>
          <p:cNvPr id="3" name="Rectangle 2"/>
          <p:cNvSpPr/>
          <p:nvPr userDrawn="1"/>
        </p:nvSpPr>
        <p:spPr>
          <a:xfrm>
            <a:off x="0" y="0"/>
            <a:ext cx="9144000" cy="836613"/>
          </a:xfrm>
          <a:prstGeom prst="rect">
            <a:avLst/>
          </a:prstGeom>
          <a:solidFill>
            <a:schemeClr val="bg1"/>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dirty="0"/>
          </a:p>
        </p:txBody>
      </p:sp>
      <p:sp>
        <p:nvSpPr>
          <p:cNvPr id="14" name="Title 13"/>
          <p:cNvSpPr>
            <a:spLocks noGrp="1"/>
          </p:cNvSpPr>
          <p:nvPr>
            <p:ph type="ctrTitle"/>
          </p:nvPr>
        </p:nvSpPr>
        <p:spPr>
          <a:xfrm>
            <a:off x="1905000" y="260648"/>
            <a:ext cx="7239000" cy="533400"/>
          </a:xfrm>
          <a:noFill/>
        </p:spPr>
        <p:txBody>
          <a:bodyPr vert="horz">
            <a:normAutofit/>
          </a:bodyPr>
          <a:lstStyle>
            <a:lvl1pPr algn="r" eaLnBrk="1" latinLnBrk="0" hangingPunct="1">
              <a:defRPr kumimoji="0" lang="fr-FR" sz="2400" b="0" cap="all" spc="150" baseline="0">
                <a:solidFill>
                  <a:srgbClr val="627814"/>
                </a:solidFill>
                <a:latin typeface="Century Gothic" panose="020B0502020202020204" pitchFamily="34" charset="0"/>
              </a:defRPr>
            </a:lvl1pPr>
            <a:extLst/>
          </a:lstStyle>
          <a:p>
            <a:r>
              <a:rPr lang="en-US" noProof="0"/>
              <a:t>Click to edit Master title style</a:t>
            </a:r>
            <a:endParaRPr lang="en-GB" noProof="0" dirty="0"/>
          </a:p>
        </p:txBody>
      </p:sp>
      <p:sp>
        <p:nvSpPr>
          <p:cNvPr id="13" name="Rectangle 3"/>
          <p:cNvSpPr>
            <a:spLocks noGrp="1"/>
          </p:cNvSpPr>
          <p:nvPr userDrawn="1">
            <p:ph type="subTitle" idx="4294967295"/>
          </p:nvPr>
        </p:nvSpPr>
        <p:spPr>
          <a:xfrm>
            <a:off x="323528" y="1628800"/>
            <a:ext cx="8445822" cy="4896544"/>
          </a:xfrm>
        </p:spPr>
        <p:txBody>
          <a:bodyPr>
            <a:normAutofit/>
          </a:bodyPr>
          <a:lstStyle>
            <a:lvl1pPr algn="just">
              <a:defRPr sz="2400"/>
            </a:lvl1pPr>
            <a:extLst/>
          </a:lstStyle>
          <a:p>
            <a:pPr marL="0" indent="0" algn="r" eaLnBrk="1" fontAlgn="auto" hangingPunct="1">
              <a:spcAft>
                <a:spcPts val="0"/>
              </a:spcAft>
              <a:defRPr/>
            </a:pPr>
            <a:r>
              <a:rPr lang="en-US" noProof="0"/>
              <a:t>Click to edit Master subtitle style</a:t>
            </a:r>
            <a:endParaRPr lang="en-GB" noProof="0" dirty="0"/>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7020322" y="835606"/>
            <a:ext cx="2123677" cy="219813"/>
          </a:xfrm>
          <a:prstGeom prst="rect">
            <a:avLst/>
          </a:prstGeom>
        </p:spPr>
      </p:pic>
      <p:sp>
        <p:nvSpPr>
          <p:cNvPr id="15" name="Rectangle 14"/>
          <p:cNvSpPr/>
          <p:nvPr userDrawn="1"/>
        </p:nvSpPr>
        <p:spPr>
          <a:xfrm>
            <a:off x="0" y="836613"/>
            <a:ext cx="1619250" cy="71437"/>
          </a:xfrm>
          <a:prstGeom prst="rect">
            <a:avLst/>
          </a:prstGeom>
          <a:solidFill>
            <a:srgbClr val="62781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16" name="Rectangle 15"/>
          <p:cNvSpPr/>
          <p:nvPr userDrawn="1"/>
        </p:nvSpPr>
        <p:spPr>
          <a:xfrm>
            <a:off x="1619250" y="836613"/>
            <a:ext cx="1800225" cy="71437"/>
          </a:xfrm>
          <a:prstGeom prst="rect">
            <a:avLst/>
          </a:prstGeom>
          <a:solidFill>
            <a:srgbClr val="8B00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17" name="Rectangle 16"/>
          <p:cNvSpPr/>
          <p:nvPr userDrawn="1"/>
        </p:nvSpPr>
        <p:spPr>
          <a:xfrm>
            <a:off x="3419872" y="836613"/>
            <a:ext cx="1800225" cy="71437"/>
          </a:xfrm>
          <a:prstGeom prst="rect">
            <a:avLst/>
          </a:prstGeom>
          <a:solidFill>
            <a:srgbClr val="D9290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18" name="Rectangle 17"/>
          <p:cNvSpPr/>
          <p:nvPr userDrawn="1"/>
        </p:nvSpPr>
        <p:spPr>
          <a:xfrm>
            <a:off x="5220097" y="836613"/>
            <a:ext cx="1800225" cy="71437"/>
          </a:xfrm>
          <a:prstGeom prst="rect">
            <a:avLst/>
          </a:prstGeom>
          <a:solidFill>
            <a:srgbClr val="B4C91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pic>
        <p:nvPicPr>
          <p:cNvPr id="19" name="Imag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133" y="29797"/>
            <a:ext cx="1580548" cy="79998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pose">
    <p:spTree>
      <p:nvGrpSpPr>
        <p:cNvPr id="1" name=""/>
        <p:cNvGrpSpPr/>
        <p:nvPr/>
      </p:nvGrpSpPr>
      <p:grpSpPr>
        <a:xfrm>
          <a:off x="0" y="0"/>
          <a:ext cx="0" cy="0"/>
          <a:chOff x="0" y="0"/>
          <a:chExt cx="0" cy="0"/>
        </a:xfrm>
      </p:grpSpPr>
      <p:sp>
        <p:nvSpPr>
          <p:cNvPr id="4" name="Rectangle 3"/>
          <p:cNvSpPr/>
          <p:nvPr userDrawn="1"/>
        </p:nvSpPr>
        <p:spPr>
          <a:xfrm>
            <a:off x="0" y="0"/>
            <a:ext cx="9144000" cy="836613"/>
          </a:xfrm>
          <a:prstGeom prst="rect">
            <a:avLst/>
          </a:prstGeom>
          <a:solidFill>
            <a:schemeClr val="bg1"/>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dirty="0"/>
          </a:p>
        </p:txBody>
      </p:sp>
      <p:sp>
        <p:nvSpPr>
          <p:cNvPr id="11" name="Rectangle 11"/>
          <p:cNvSpPr>
            <a:spLocks noGrp="1"/>
          </p:cNvSpPr>
          <p:nvPr userDrawn="1">
            <p:ph sz="quarter" idx="15"/>
          </p:nvPr>
        </p:nvSpPr>
        <p:spPr>
          <a:xfrm>
            <a:off x="304800" y="1401688"/>
            <a:ext cx="8371656" cy="5123656"/>
          </a:xfrm>
        </p:spPr>
        <p:txBody>
          <a:bodyPr/>
          <a:lstStyle>
            <a:lvl1pPr>
              <a:defRPr sz="2000">
                <a:latin typeface="Century Gothic" panose="020B0502020202020204" pitchFamily="34" charset="0"/>
              </a:defRPr>
            </a:lvl1pPr>
            <a:lvl2pPr>
              <a:defRPr sz="2000">
                <a:latin typeface="Century Gothic" panose="020B0502020202020204" pitchFamily="34" charset="0"/>
              </a:defRPr>
            </a:lvl2pPr>
            <a:lvl3pPr>
              <a:defRPr sz="20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extLs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8" name="Title 13"/>
          <p:cNvSpPr>
            <a:spLocks noGrp="1"/>
          </p:cNvSpPr>
          <p:nvPr userDrawn="1">
            <p:ph type="ctrTitle"/>
          </p:nvPr>
        </p:nvSpPr>
        <p:spPr>
          <a:xfrm>
            <a:off x="1905000" y="260648"/>
            <a:ext cx="7239000" cy="533400"/>
          </a:xfrm>
          <a:noFill/>
        </p:spPr>
        <p:txBody>
          <a:bodyPr vert="horz">
            <a:normAutofit/>
          </a:bodyPr>
          <a:lstStyle>
            <a:lvl1pPr algn="r" eaLnBrk="1" latinLnBrk="0" hangingPunct="1">
              <a:defRPr kumimoji="0" lang="fr-FR" sz="2400" b="0" cap="all" spc="150" baseline="0">
                <a:solidFill>
                  <a:srgbClr val="627814"/>
                </a:solidFill>
                <a:latin typeface="Century Gothic" panose="020B0502020202020204" pitchFamily="34" charset="0"/>
              </a:defRPr>
            </a:lvl1pPr>
            <a:extLst/>
          </a:lstStyle>
          <a:p>
            <a:r>
              <a:rPr lang="en-US" noProof="0"/>
              <a:t>Click to edit Master title style</a:t>
            </a:r>
            <a:endParaRPr lang="en-GB" noProof="0" dirty="0"/>
          </a:p>
        </p:txBody>
      </p:sp>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7020322" y="835606"/>
            <a:ext cx="2123677" cy="219813"/>
          </a:xfrm>
          <a:prstGeom prst="rect">
            <a:avLst/>
          </a:prstGeom>
        </p:spPr>
      </p:pic>
      <p:sp>
        <p:nvSpPr>
          <p:cNvPr id="18" name="Rectangle 17"/>
          <p:cNvSpPr/>
          <p:nvPr userDrawn="1"/>
        </p:nvSpPr>
        <p:spPr>
          <a:xfrm>
            <a:off x="0" y="836613"/>
            <a:ext cx="1619250" cy="71437"/>
          </a:xfrm>
          <a:prstGeom prst="rect">
            <a:avLst/>
          </a:prstGeom>
          <a:solidFill>
            <a:srgbClr val="62781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19" name="Rectangle 18"/>
          <p:cNvSpPr/>
          <p:nvPr userDrawn="1"/>
        </p:nvSpPr>
        <p:spPr>
          <a:xfrm>
            <a:off x="1619250" y="836613"/>
            <a:ext cx="1800225" cy="71437"/>
          </a:xfrm>
          <a:prstGeom prst="rect">
            <a:avLst/>
          </a:prstGeom>
          <a:solidFill>
            <a:srgbClr val="8B00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20" name="Rectangle 19"/>
          <p:cNvSpPr/>
          <p:nvPr userDrawn="1"/>
        </p:nvSpPr>
        <p:spPr>
          <a:xfrm>
            <a:off x="3419872" y="836613"/>
            <a:ext cx="1800225" cy="71437"/>
          </a:xfrm>
          <a:prstGeom prst="rect">
            <a:avLst/>
          </a:prstGeom>
          <a:solidFill>
            <a:srgbClr val="D9290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21" name="Rectangle 20"/>
          <p:cNvSpPr/>
          <p:nvPr userDrawn="1"/>
        </p:nvSpPr>
        <p:spPr>
          <a:xfrm>
            <a:off x="5220097" y="836613"/>
            <a:ext cx="1800225" cy="71437"/>
          </a:xfrm>
          <a:prstGeom prst="rect">
            <a:avLst/>
          </a:prstGeom>
          <a:solidFill>
            <a:srgbClr val="B4C91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pic>
        <p:nvPicPr>
          <p:cNvPr id="12" name="Imag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133" y="29797"/>
            <a:ext cx="1580548" cy="7999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oses">
    <p:spTree>
      <p:nvGrpSpPr>
        <p:cNvPr id="1" name=""/>
        <p:cNvGrpSpPr/>
        <p:nvPr/>
      </p:nvGrpSpPr>
      <p:grpSpPr>
        <a:xfrm>
          <a:off x="0" y="0"/>
          <a:ext cx="0" cy="0"/>
          <a:chOff x="0" y="0"/>
          <a:chExt cx="0" cy="0"/>
        </a:xfrm>
      </p:grpSpPr>
      <p:sp>
        <p:nvSpPr>
          <p:cNvPr id="5" name="Rectangle 4"/>
          <p:cNvSpPr/>
          <p:nvPr userDrawn="1"/>
        </p:nvSpPr>
        <p:spPr>
          <a:xfrm>
            <a:off x="0" y="0"/>
            <a:ext cx="9144000" cy="836613"/>
          </a:xfrm>
          <a:prstGeom prst="rect">
            <a:avLst/>
          </a:prstGeom>
          <a:solidFill>
            <a:schemeClr val="bg1"/>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dirty="0"/>
          </a:p>
        </p:txBody>
      </p:sp>
      <p:sp>
        <p:nvSpPr>
          <p:cNvPr id="9" name="Rectangle 11"/>
          <p:cNvSpPr>
            <a:spLocks noGrp="1"/>
          </p:cNvSpPr>
          <p:nvPr>
            <p:ph sz="quarter" idx="15"/>
          </p:nvPr>
        </p:nvSpPr>
        <p:spPr>
          <a:xfrm>
            <a:off x="539552" y="1412776"/>
            <a:ext cx="3962400" cy="5123656"/>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Rectangle 11"/>
          <p:cNvSpPr>
            <a:spLocks noGrp="1"/>
          </p:cNvSpPr>
          <p:nvPr>
            <p:ph sz="quarter" idx="17"/>
          </p:nvPr>
        </p:nvSpPr>
        <p:spPr>
          <a:xfrm>
            <a:off x="4651304" y="1412776"/>
            <a:ext cx="3962400" cy="5123656"/>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37" name="Title 13"/>
          <p:cNvSpPr>
            <a:spLocks noGrp="1"/>
          </p:cNvSpPr>
          <p:nvPr>
            <p:ph type="ctrTitle"/>
          </p:nvPr>
        </p:nvSpPr>
        <p:spPr>
          <a:xfrm>
            <a:off x="1905000" y="260648"/>
            <a:ext cx="7239000" cy="533400"/>
          </a:xfrm>
          <a:noFill/>
        </p:spPr>
        <p:txBody>
          <a:bodyPr vert="horz">
            <a:normAutofit/>
          </a:bodyPr>
          <a:lstStyle>
            <a:lvl1pPr algn="r" eaLnBrk="1" latinLnBrk="0" hangingPunct="1">
              <a:defRPr kumimoji="0" lang="fr-FR" sz="2400" b="0" cap="all" spc="150" baseline="0">
                <a:solidFill>
                  <a:srgbClr val="627814"/>
                </a:solidFill>
                <a:latin typeface="Century Gothic" panose="020B0502020202020204" pitchFamily="34" charset="0"/>
              </a:defRPr>
            </a:lvl1pPr>
            <a:extLst/>
          </a:lstStyle>
          <a:p>
            <a:r>
              <a:rPr lang="en-US"/>
              <a:t>Click to edit Master title style</a:t>
            </a:r>
            <a:endParaRPr lang="fr-FR" dirty="0"/>
          </a:p>
        </p:txBody>
      </p:sp>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7020322" y="835606"/>
            <a:ext cx="2123677" cy="219813"/>
          </a:xfrm>
          <a:prstGeom prst="rect">
            <a:avLst/>
          </a:prstGeom>
        </p:spPr>
      </p:pic>
      <p:sp>
        <p:nvSpPr>
          <p:cNvPr id="21" name="Rectangle 20"/>
          <p:cNvSpPr/>
          <p:nvPr userDrawn="1"/>
        </p:nvSpPr>
        <p:spPr>
          <a:xfrm>
            <a:off x="0" y="836613"/>
            <a:ext cx="1619250" cy="71437"/>
          </a:xfrm>
          <a:prstGeom prst="rect">
            <a:avLst/>
          </a:prstGeom>
          <a:solidFill>
            <a:srgbClr val="62781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22" name="Rectangle 21"/>
          <p:cNvSpPr/>
          <p:nvPr userDrawn="1"/>
        </p:nvSpPr>
        <p:spPr>
          <a:xfrm>
            <a:off x="1619250" y="836613"/>
            <a:ext cx="1800225" cy="71437"/>
          </a:xfrm>
          <a:prstGeom prst="rect">
            <a:avLst/>
          </a:prstGeom>
          <a:solidFill>
            <a:srgbClr val="8B00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23" name="Rectangle 22"/>
          <p:cNvSpPr/>
          <p:nvPr userDrawn="1"/>
        </p:nvSpPr>
        <p:spPr>
          <a:xfrm>
            <a:off x="3419872" y="836613"/>
            <a:ext cx="1800225" cy="71437"/>
          </a:xfrm>
          <a:prstGeom prst="rect">
            <a:avLst/>
          </a:prstGeom>
          <a:solidFill>
            <a:srgbClr val="D9290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sp>
        <p:nvSpPr>
          <p:cNvPr id="24" name="Rectangle 23"/>
          <p:cNvSpPr/>
          <p:nvPr userDrawn="1"/>
        </p:nvSpPr>
        <p:spPr>
          <a:xfrm>
            <a:off x="5220097" y="836613"/>
            <a:ext cx="1800225" cy="71437"/>
          </a:xfrm>
          <a:prstGeom prst="rect">
            <a:avLst/>
          </a:prstGeom>
          <a:solidFill>
            <a:srgbClr val="B4C916"/>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fr-FR"/>
          </a:p>
        </p:txBody>
      </p:sp>
      <p:pic>
        <p:nvPicPr>
          <p:cNvPr id="12" name="Imag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133" y="29797"/>
            <a:ext cx="1580548" cy="7999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title"/>
          </p:nvPr>
        </p:nvSpPr>
        <p:spPr>
          <a:xfrm rot="16200000">
            <a:off x="4430713" y="-2262187"/>
            <a:ext cx="533400" cy="5867400"/>
          </a:xfrm>
          <a:prstGeom prst="rect">
            <a:avLst/>
          </a:prstGeom>
        </p:spPr>
        <p:txBody>
          <a:bodyPr vert="vert" anchor="ctr">
            <a:normAutofit/>
          </a:bodyPr>
          <a:lstStyle/>
          <a:p>
            <a:r>
              <a:rPr lang="fr-FR" dirty="0"/>
              <a:t>Cliquez pour modifier le style du titre</a:t>
            </a:r>
            <a:endParaRPr lang="en-US" dirty="0"/>
          </a:p>
        </p:txBody>
      </p:sp>
      <p:sp>
        <p:nvSpPr>
          <p:cNvPr id="1027" name="Rectangle 3"/>
          <p:cNvSpPr>
            <a:spLocks noGrp="1"/>
          </p:cNvSpPr>
          <p:nvPr>
            <p:ph type="body" idx="1"/>
          </p:nvPr>
        </p:nvSpPr>
        <p:spPr bwMode="auto">
          <a:xfrm>
            <a:off x="304800" y="1329457"/>
            <a:ext cx="8077200" cy="5195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dirty="0" err="1"/>
              <a:t>Cliquez</a:t>
            </a:r>
            <a:r>
              <a:rPr lang="en-GB" noProof="0" dirty="0"/>
              <a:t> pour modifier les styles du </a:t>
            </a:r>
            <a:r>
              <a:rPr lang="en-GB" noProof="0" dirty="0" err="1"/>
              <a:t>texte</a:t>
            </a:r>
            <a:r>
              <a:rPr lang="en-GB" noProof="0" dirty="0"/>
              <a:t> du masque</a:t>
            </a:r>
          </a:p>
          <a:p>
            <a:pPr lvl="1"/>
            <a:r>
              <a:rPr lang="en-GB" noProof="0" dirty="0" err="1"/>
              <a:t>Deuxième</a:t>
            </a:r>
            <a:r>
              <a:rPr lang="en-GB" noProof="0" dirty="0"/>
              <a:t> </a:t>
            </a:r>
            <a:r>
              <a:rPr lang="en-GB" noProof="0" dirty="0" err="1"/>
              <a:t>niveau</a:t>
            </a:r>
            <a:endParaRPr lang="en-GB" noProof="0" dirty="0"/>
          </a:p>
          <a:p>
            <a:pPr lvl="2"/>
            <a:r>
              <a:rPr lang="en-GB" noProof="0" dirty="0" err="1"/>
              <a:t>Troisième</a:t>
            </a:r>
            <a:r>
              <a:rPr lang="en-GB" noProof="0" dirty="0"/>
              <a:t> </a:t>
            </a:r>
            <a:r>
              <a:rPr lang="en-GB" noProof="0" dirty="0" err="1"/>
              <a:t>niveau</a:t>
            </a:r>
            <a:endParaRPr lang="en-GB" noProof="0" dirty="0"/>
          </a:p>
          <a:p>
            <a:pPr lvl="3"/>
            <a:r>
              <a:rPr lang="en-GB" noProof="0" dirty="0" err="1"/>
              <a:t>Quatrième</a:t>
            </a:r>
            <a:r>
              <a:rPr lang="en-GB" noProof="0" dirty="0"/>
              <a:t> </a:t>
            </a:r>
            <a:r>
              <a:rPr lang="en-GB" noProof="0" dirty="0" err="1"/>
              <a:t>niveau</a:t>
            </a:r>
            <a:endParaRPr lang="en-GB" noProof="0" dirty="0"/>
          </a:p>
          <a:p>
            <a:pPr lvl="4"/>
            <a:r>
              <a:rPr lang="en-GB" noProof="0" dirty="0" err="1"/>
              <a:t>Cinquième</a:t>
            </a:r>
            <a:r>
              <a:rPr lang="en-GB" noProof="0" dirty="0"/>
              <a:t> </a:t>
            </a:r>
            <a:r>
              <a:rPr lang="en-GB" noProof="0" dirty="0" err="1"/>
              <a:t>niveau</a:t>
            </a:r>
            <a:endParaRPr lang="en-GB" noProof="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hf sldNum="0" hdr="0" ftr="0" dt="0"/>
  <p:txStyles>
    <p:titleStyle>
      <a:lvl1pPr algn="l" rtl="0" eaLnBrk="1" fontAlgn="base" hangingPunct="1">
        <a:spcBef>
          <a:spcPct val="0"/>
        </a:spcBef>
        <a:spcAft>
          <a:spcPct val="0"/>
        </a:spcAft>
        <a:defRPr lang="fr-FR" sz="2400" cap="small">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Calibri" pitchFamily="34" charset="0"/>
        </a:defRPr>
      </a:lvl2pPr>
      <a:lvl3pPr algn="l" rtl="0" eaLnBrk="1" fontAlgn="base" hangingPunct="1">
        <a:spcBef>
          <a:spcPct val="0"/>
        </a:spcBef>
        <a:spcAft>
          <a:spcPct val="0"/>
        </a:spcAft>
        <a:defRPr sz="2400">
          <a:solidFill>
            <a:schemeClr val="bg1"/>
          </a:solidFill>
          <a:latin typeface="Calibri" pitchFamily="34" charset="0"/>
        </a:defRPr>
      </a:lvl3pPr>
      <a:lvl4pPr algn="l" rtl="0" eaLnBrk="1" fontAlgn="base" hangingPunct="1">
        <a:spcBef>
          <a:spcPct val="0"/>
        </a:spcBef>
        <a:spcAft>
          <a:spcPct val="0"/>
        </a:spcAft>
        <a:defRPr sz="2400">
          <a:solidFill>
            <a:schemeClr val="bg1"/>
          </a:solidFill>
          <a:latin typeface="Calibri" pitchFamily="34" charset="0"/>
        </a:defRPr>
      </a:lvl4pPr>
      <a:lvl5pPr algn="l" rtl="0" eaLnBrk="1" fontAlgn="base" hangingPunct="1">
        <a:spcBef>
          <a:spcPct val="0"/>
        </a:spcBef>
        <a:spcAft>
          <a:spcPct val="0"/>
        </a:spcAft>
        <a:defRPr sz="2400">
          <a:solidFill>
            <a:schemeClr val="bg1"/>
          </a:solidFill>
          <a:latin typeface="Calibri" pitchFamily="34" charset="0"/>
        </a:defRPr>
      </a:lvl5pPr>
      <a:lvl6pPr marL="457200" algn="l" rtl="0" eaLnBrk="1" fontAlgn="base" hangingPunct="1">
        <a:spcBef>
          <a:spcPct val="0"/>
        </a:spcBef>
        <a:spcAft>
          <a:spcPct val="0"/>
        </a:spcAft>
        <a:defRPr sz="2400">
          <a:solidFill>
            <a:schemeClr val="bg1"/>
          </a:solidFill>
          <a:latin typeface="Calibri" pitchFamily="34" charset="0"/>
        </a:defRPr>
      </a:lvl6pPr>
      <a:lvl7pPr marL="914400" algn="l" rtl="0" eaLnBrk="1" fontAlgn="base" hangingPunct="1">
        <a:spcBef>
          <a:spcPct val="0"/>
        </a:spcBef>
        <a:spcAft>
          <a:spcPct val="0"/>
        </a:spcAft>
        <a:defRPr sz="2400">
          <a:solidFill>
            <a:schemeClr val="bg1"/>
          </a:solidFill>
          <a:latin typeface="Calibri" pitchFamily="34" charset="0"/>
        </a:defRPr>
      </a:lvl7pPr>
      <a:lvl8pPr marL="1371600" algn="l" rtl="0" eaLnBrk="1" fontAlgn="base" hangingPunct="1">
        <a:spcBef>
          <a:spcPct val="0"/>
        </a:spcBef>
        <a:spcAft>
          <a:spcPct val="0"/>
        </a:spcAft>
        <a:defRPr sz="2400">
          <a:solidFill>
            <a:schemeClr val="bg1"/>
          </a:solidFill>
          <a:latin typeface="Calibri" pitchFamily="34" charset="0"/>
        </a:defRPr>
      </a:lvl8pPr>
      <a:lvl9pPr marL="1828800" algn="l" rtl="0" eaLnBrk="1" fontAlgn="base" hangingPunct="1">
        <a:spcBef>
          <a:spcPct val="0"/>
        </a:spcBef>
        <a:spcAft>
          <a:spcPct val="0"/>
        </a:spcAft>
        <a:defRPr sz="2400">
          <a:solidFill>
            <a:schemeClr val="bg1"/>
          </a:solidFill>
          <a:latin typeface="Calibri" pitchFamily="34" charset="0"/>
        </a:defRPr>
      </a:lvl9pPr>
      <a:extLst/>
    </p:titleStyle>
    <p:bodyStyle>
      <a:lvl1pPr marL="342900" indent="-342900" algn="l" rtl="0" eaLnBrk="1" fontAlgn="base" hangingPunct="1">
        <a:spcBef>
          <a:spcPct val="20000"/>
        </a:spcBef>
        <a:spcAft>
          <a:spcPct val="0"/>
        </a:spcAft>
        <a:defRPr lang="fr-FR" sz="1200">
          <a:solidFill>
            <a:srgbClr val="282828"/>
          </a:solidFill>
          <a:latin typeface="Century Gothic" panose="020B0502020202020204" pitchFamily="34" charset="0"/>
          <a:ea typeface="Doulos SIL" pitchFamily="2" charset="0"/>
          <a:cs typeface="Doulos SIL" pitchFamily="2" charset="0"/>
        </a:defRPr>
      </a:lvl1pPr>
      <a:lvl2pPr marL="742950" indent="-285750" algn="l" rtl="0" eaLnBrk="1" fontAlgn="base" hangingPunct="1">
        <a:spcBef>
          <a:spcPct val="20000"/>
        </a:spcBef>
        <a:spcAft>
          <a:spcPct val="0"/>
        </a:spcAft>
        <a:defRPr lang="fr-FR" sz="1100">
          <a:solidFill>
            <a:srgbClr val="8B0000"/>
          </a:solidFill>
          <a:latin typeface="Century Gothic" panose="020B0502020202020204" pitchFamily="34" charset="0"/>
          <a:ea typeface="Doulos SIL" pitchFamily="2" charset="0"/>
          <a:cs typeface="Doulos SIL" pitchFamily="2" charset="0"/>
        </a:defRPr>
      </a:lvl2pPr>
      <a:lvl3pPr marL="1143000" indent="-228600" algn="l" rtl="0" eaLnBrk="1" fontAlgn="base" hangingPunct="1">
        <a:spcBef>
          <a:spcPct val="20000"/>
        </a:spcBef>
        <a:spcAft>
          <a:spcPct val="0"/>
        </a:spcAft>
        <a:defRPr lang="fr-FR" sz="1100">
          <a:solidFill>
            <a:srgbClr val="627814"/>
          </a:solidFill>
          <a:latin typeface="Century Gothic" panose="020B0502020202020204" pitchFamily="34" charset="0"/>
          <a:ea typeface="Doulos SIL" pitchFamily="2" charset="0"/>
          <a:cs typeface="Doulos SIL" pitchFamily="2" charset="0"/>
        </a:defRPr>
      </a:lvl3pPr>
      <a:lvl4pPr marL="1600200" indent="-228600" algn="l" rtl="0" eaLnBrk="1" fontAlgn="base" hangingPunct="1">
        <a:spcBef>
          <a:spcPct val="20000"/>
        </a:spcBef>
        <a:spcAft>
          <a:spcPct val="0"/>
        </a:spcAft>
        <a:defRPr lang="fr-FR" sz="1100">
          <a:solidFill>
            <a:schemeClr val="tx1"/>
          </a:solidFill>
          <a:latin typeface="Century Gothic" panose="020B0502020202020204" pitchFamily="34" charset="0"/>
          <a:ea typeface="Doulos SIL" pitchFamily="2" charset="0"/>
          <a:cs typeface="Doulos SIL" pitchFamily="2" charset="0"/>
        </a:defRPr>
      </a:lvl4pPr>
      <a:lvl5pPr marL="2057400" indent="-228600" algn="l" rtl="0" eaLnBrk="1" fontAlgn="base" hangingPunct="1">
        <a:spcBef>
          <a:spcPct val="20000"/>
        </a:spcBef>
        <a:spcAft>
          <a:spcPct val="0"/>
        </a:spcAft>
        <a:defRPr lang="fr-FR" sz="1100">
          <a:solidFill>
            <a:schemeClr val="tx1"/>
          </a:solidFill>
          <a:latin typeface="Century Gothic" panose="020B0502020202020204" pitchFamily="34" charset="0"/>
          <a:ea typeface="Doulos SIL" pitchFamily="2" charset="0"/>
          <a:cs typeface="Doulos SIL" pitchFamily="2" charset="0"/>
        </a:defRPr>
      </a:lvl5pPr>
      <a:lvl6pPr marL="2514600" indent="-228600" algn="l" rtl="0" eaLnBrk="1" latinLnBrk="0" hangingPunct="1">
        <a:spcBef>
          <a:spcPct val="20000"/>
        </a:spcBef>
        <a:buChar char="•"/>
        <a:defRPr kumimoji="0" lang="fr-FR" sz="2000">
          <a:solidFill>
            <a:schemeClr val="tx1"/>
          </a:solidFill>
          <a:latin typeface="+mn-lt"/>
          <a:ea typeface="+mn-ea"/>
          <a:cs typeface="+mn-cs"/>
        </a:defRPr>
      </a:lvl6pPr>
      <a:lvl7pPr marL="2971800" indent="-228600" algn="l" rtl="0" eaLnBrk="1" latinLnBrk="0" hangingPunct="1">
        <a:spcBef>
          <a:spcPct val="20000"/>
        </a:spcBef>
        <a:buChar char="•"/>
        <a:defRPr kumimoji="0" lang="fr-FR" sz="2000">
          <a:solidFill>
            <a:schemeClr val="tx1"/>
          </a:solidFill>
          <a:latin typeface="+mn-lt"/>
          <a:ea typeface="+mn-ea"/>
          <a:cs typeface="+mn-cs"/>
        </a:defRPr>
      </a:lvl7pPr>
      <a:lvl8pPr marL="3429000" indent="-228600" algn="l" rtl="0" eaLnBrk="1" latinLnBrk="0" hangingPunct="1">
        <a:spcBef>
          <a:spcPct val="20000"/>
        </a:spcBef>
        <a:buChar char="•"/>
        <a:defRPr kumimoji="0" lang="fr-FR" sz="2000">
          <a:solidFill>
            <a:schemeClr val="tx1"/>
          </a:solidFill>
          <a:latin typeface="+mn-lt"/>
          <a:ea typeface="+mn-ea"/>
          <a:cs typeface="+mn-cs"/>
        </a:defRPr>
      </a:lvl8pPr>
      <a:lvl9pPr marL="3886200" indent="-228600" algn="l" rtl="0" eaLnBrk="1" latinLnBrk="0" hangingPunct="1">
        <a:spcBef>
          <a:spcPct val="20000"/>
        </a:spcBef>
        <a:buChar char="•"/>
        <a:defRPr kumimoji="0" lang="fr-FR" sz="2000">
          <a:solidFill>
            <a:schemeClr val="tx1"/>
          </a:solidFill>
          <a:latin typeface="+mn-lt"/>
          <a:ea typeface="+mn-ea"/>
          <a:cs typeface="+mn-cs"/>
        </a:defRPr>
      </a:lvl9pPr>
      <a:extLst/>
    </p:bodyStyle>
    <p:otherStyle>
      <a:lvl1pPr marL="0" algn="l" rtl="0" eaLnBrk="1" latinLnBrk="0" hangingPunct="1">
        <a:defRPr kumimoji="0" lang="fr-FR">
          <a:solidFill>
            <a:schemeClr val="tx1"/>
          </a:solidFill>
          <a:latin typeface="+mn-lt"/>
          <a:ea typeface="+mn-ea"/>
          <a:cs typeface="+mn-cs"/>
        </a:defRPr>
      </a:lvl1pPr>
      <a:lvl2pPr marL="457200" algn="l" rtl="0" eaLnBrk="1" latinLnBrk="0" hangingPunct="1">
        <a:defRPr kumimoji="0" lang="fr-FR">
          <a:solidFill>
            <a:schemeClr val="tx1"/>
          </a:solidFill>
          <a:latin typeface="+mn-lt"/>
          <a:ea typeface="+mn-ea"/>
          <a:cs typeface="+mn-cs"/>
        </a:defRPr>
      </a:lvl2pPr>
      <a:lvl3pPr marL="914400" algn="l" rtl="0" eaLnBrk="1" latinLnBrk="0" hangingPunct="1">
        <a:defRPr kumimoji="0" lang="fr-FR">
          <a:solidFill>
            <a:schemeClr val="tx1"/>
          </a:solidFill>
          <a:latin typeface="+mn-lt"/>
          <a:ea typeface="+mn-ea"/>
          <a:cs typeface="+mn-cs"/>
        </a:defRPr>
      </a:lvl3pPr>
      <a:lvl4pPr marL="1371600" algn="l" rtl="0" eaLnBrk="1" latinLnBrk="0" hangingPunct="1">
        <a:defRPr kumimoji="0" lang="fr-FR">
          <a:solidFill>
            <a:schemeClr val="tx1"/>
          </a:solidFill>
          <a:latin typeface="+mn-lt"/>
          <a:ea typeface="+mn-ea"/>
          <a:cs typeface="+mn-cs"/>
        </a:defRPr>
      </a:lvl4pPr>
      <a:lvl5pPr marL="1828800" algn="l" rtl="0" eaLnBrk="1" latinLnBrk="0" hangingPunct="1">
        <a:defRPr kumimoji="0" lang="fr-FR">
          <a:solidFill>
            <a:schemeClr val="tx1"/>
          </a:solidFill>
          <a:latin typeface="+mn-lt"/>
          <a:ea typeface="+mn-ea"/>
          <a:cs typeface="+mn-cs"/>
        </a:defRPr>
      </a:lvl5pPr>
      <a:lvl6pPr marL="2286000" algn="l" rtl="0" eaLnBrk="1" latinLnBrk="0" hangingPunct="1">
        <a:defRPr kumimoji="0" lang="fr-FR">
          <a:solidFill>
            <a:schemeClr val="tx1"/>
          </a:solidFill>
          <a:latin typeface="+mn-lt"/>
          <a:ea typeface="+mn-ea"/>
          <a:cs typeface="+mn-cs"/>
        </a:defRPr>
      </a:lvl6pPr>
      <a:lvl7pPr marL="2743200" algn="l" rtl="0" eaLnBrk="1" latinLnBrk="0" hangingPunct="1">
        <a:defRPr kumimoji="0" lang="fr-FR">
          <a:solidFill>
            <a:schemeClr val="tx1"/>
          </a:solidFill>
          <a:latin typeface="+mn-lt"/>
          <a:ea typeface="+mn-ea"/>
          <a:cs typeface="+mn-cs"/>
        </a:defRPr>
      </a:lvl7pPr>
      <a:lvl8pPr marL="3200400" algn="l" rtl="0" eaLnBrk="1" latinLnBrk="0" hangingPunct="1">
        <a:defRPr kumimoji="0" lang="fr-FR">
          <a:solidFill>
            <a:schemeClr val="tx1"/>
          </a:solidFill>
          <a:latin typeface="+mn-lt"/>
          <a:ea typeface="+mn-ea"/>
          <a:cs typeface="+mn-cs"/>
        </a:defRPr>
      </a:lvl8pPr>
      <a:lvl9pPr marL="3657600" algn="l" rtl="0" eaLnBrk="1" latinLnBrk="0" hangingPunct="1">
        <a:defRPr kumimoji="0" lang="fr-F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ai.uni-hamburg.de/afrika/medien/beldop.pdf" TargetMode="External"/><Relationship Id="rId2" Type="http://schemas.openxmlformats.org/officeDocument/2006/relationships/hyperlink" Target="http://it.pigforpikin.org/il-vestito-della-domeni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microsoft.com/office/2014/relationships/chartEx" Target="../charts/chartEx1.xml"/><Relationship Id="rId1" Type="http://schemas.openxmlformats.org/officeDocument/2006/relationships/slideLayout" Target="../slideLayouts/slideLayout2.xml"/><Relationship Id="rId5"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4294967295"/>
          </p:nvPr>
        </p:nvSpPr>
        <p:spPr>
          <a:xfrm>
            <a:off x="1031875" y="4038600"/>
            <a:ext cx="7080250" cy="1531938"/>
          </a:xfrm>
        </p:spPr>
        <p:txBody>
          <a:bodyPr>
            <a:normAutofit/>
          </a:bodyPr>
          <a:lstStyle/>
          <a:p>
            <a:pPr marL="342900" marR="0" indent="-342900" algn="ctr">
              <a:spcBef>
                <a:spcPts val="0"/>
              </a:spcBef>
              <a:spcAft>
                <a:spcPts val="0"/>
              </a:spcAft>
            </a:pPr>
            <a:r>
              <a:rPr lang="en-US" sz="2000" dirty="0">
                <a:solidFill>
                  <a:srgbClr val="000000"/>
                </a:solidFill>
                <a:effectLst/>
                <a:latin typeface="Times New Roman" panose="02020603050405020304" pitchFamily="18" charset="0"/>
                <a:ea typeface="Calibri" panose="020F0502020204030204" pitchFamily="34" charset="0"/>
              </a:rPr>
              <a:t>Pius W. Akumbu</a:t>
            </a:r>
          </a:p>
          <a:p>
            <a:pPr algn="ctr"/>
            <a:r>
              <a:rPr lang="en-US" sz="2000" dirty="0">
                <a:effectLst/>
                <a:latin typeface="Times New Roman" panose="02020603050405020304" pitchFamily="18" charset="0"/>
                <a:ea typeface="Calibri" panose="020F0502020204030204" pitchFamily="34" charset="0"/>
              </a:rPr>
              <a:t>LLACAN (</a:t>
            </a:r>
            <a:r>
              <a:rPr lang="en-US" sz="2000" dirty="0">
                <a:solidFill>
                  <a:srgbClr val="000000"/>
                </a:solidFill>
                <a:effectLst/>
                <a:latin typeface="Times New Roman" panose="02020603050405020304" pitchFamily="18" charset="0"/>
                <a:ea typeface="Calibri" panose="020F0502020204030204" pitchFamily="34" charset="0"/>
              </a:rPr>
              <a:t>CNRS – INALCO</a:t>
            </a:r>
            <a:r>
              <a:rPr lang="en-US" sz="2000" dirty="0">
                <a:effectLst/>
                <a:latin typeface="Times New Roman" panose="02020603050405020304" pitchFamily="18" charset="0"/>
                <a:ea typeface="Calibri" panose="020F0502020204030204" pitchFamily="34" charset="0"/>
              </a:rPr>
              <a:t>)</a:t>
            </a:r>
          </a:p>
          <a:p>
            <a:pPr algn="ctr"/>
            <a:r>
              <a:rPr lang="en-US" sz="2000" dirty="0">
                <a:latin typeface="Times New Roman" panose="02020603050405020304" pitchFamily="18" charset="0"/>
              </a:rPr>
              <a:t>pius.akumbu@cnrs.fr</a:t>
            </a:r>
            <a:endParaRPr sz="2000" dirty="0"/>
          </a:p>
        </p:txBody>
      </p:sp>
      <p:sp>
        <p:nvSpPr>
          <p:cNvPr id="4" name="Titre 3"/>
          <p:cNvSpPr>
            <a:spLocks noGrp="1"/>
          </p:cNvSpPr>
          <p:nvPr>
            <p:ph type="ctrTitle"/>
          </p:nvPr>
        </p:nvSpPr>
        <p:spPr>
          <a:xfrm>
            <a:off x="386556" y="2133600"/>
            <a:ext cx="8370887" cy="860425"/>
          </a:xfrm>
        </p:spPr>
        <p:txBody>
          <a:bodyPr/>
          <a:lstStyle/>
          <a:p>
            <a:pPr fontAlgn="auto">
              <a:spcAft>
                <a:spcPts val="0"/>
              </a:spcAft>
              <a:defRPr/>
            </a:pPr>
            <a:r>
              <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community approach to language documentation in Africa</a:t>
            </a:r>
            <a:endParaRPr sz="3200" dirty="0"/>
          </a:p>
        </p:txBody>
      </p:sp>
    </p:spTree>
  </p:cSld>
  <p:clrMapOvr>
    <a:masterClrMapping/>
  </p:clrMapOvr>
  <mc:AlternateContent xmlns:mc="http://schemas.openxmlformats.org/markup-compatibility/2006" xmlns:p14="http://schemas.microsoft.com/office/powerpoint/2010/main">
    <mc:Choice Requires="p14">
      <p:transition spd="slow" p14:dur="2000" advTm="275324"/>
    </mc:Choice>
    <mc:Fallback xmlns="">
      <p:transition spd="slow" advTm="27532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E942-9239-46A7-9D7C-A5B54630126D}"/>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community-based approach to language documentation</a:t>
            </a:r>
            <a:endParaRPr lang="en-US" dirty="0"/>
          </a:p>
        </p:txBody>
      </p:sp>
      <p:sp>
        <p:nvSpPr>
          <p:cNvPr id="3" name="Subtitle 2">
            <a:extLst>
              <a:ext uri="{FF2B5EF4-FFF2-40B4-BE49-F238E27FC236}">
                <a16:creationId xmlns:a16="http://schemas.microsoft.com/office/drawing/2014/main" id="{B140FF7C-907D-47FB-BAE5-7D8FB5A29244}"/>
              </a:ext>
            </a:extLst>
          </p:cNvPr>
          <p:cNvSpPr>
            <a:spLocks noGrp="1"/>
          </p:cNvSpPr>
          <p:nvPr>
            <p:ph type="subTitle" idx="4294967295"/>
          </p:nvPr>
        </p:nvSpPr>
        <p:spPr/>
        <p:txBody>
          <a:bodyPr/>
          <a:lstStyle/>
          <a:p>
            <a:r>
              <a:rPr lang="en-US" sz="2400" b="1" dirty="0">
                <a:latin typeface="Times New Roman" panose="02020603050405020304" pitchFamily="18" charset="0"/>
                <a:cs typeface="Times New Roman" panose="02020603050405020304" pitchFamily="18" charset="0"/>
              </a:rPr>
              <a:t>Identification of community needs</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Linguist: “What do you need</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dirty="0"/>
          </a:p>
        </p:txBody>
      </p:sp>
      <p:graphicFrame>
        <p:nvGraphicFramePr>
          <p:cNvPr id="4" name="Graphique 1">
            <a:extLst>
              <a:ext uri="{FF2B5EF4-FFF2-40B4-BE49-F238E27FC236}">
                <a16:creationId xmlns:a16="http://schemas.microsoft.com/office/drawing/2014/main" id="{E356245D-5466-4B7B-8169-9AB36E86EBBE}"/>
              </a:ext>
            </a:extLst>
          </p:cNvPr>
          <p:cNvGraphicFramePr/>
          <p:nvPr>
            <p:extLst>
              <p:ext uri="{D42A27DB-BD31-4B8C-83A1-F6EECF244321}">
                <p14:modId xmlns:p14="http://schemas.microsoft.com/office/powerpoint/2010/main" val="1926231743"/>
              </p:ext>
            </p:extLst>
          </p:nvPr>
        </p:nvGraphicFramePr>
        <p:xfrm>
          <a:off x="374650" y="2848694"/>
          <a:ext cx="721995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0693291"/>
      </p:ext>
    </p:extLst>
  </p:cSld>
  <p:clrMapOvr>
    <a:masterClrMapping/>
  </p:clrMapOvr>
  <mc:AlternateContent xmlns:mc="http://schemas.openxmlformats.org/markup-compatibility/2006" xmlns:p14="http://schemas.microsoft.com/office/powerpoint/2010/main">
    <mc:Choice Requires="p14">
      <p:transition spd="slow" p14:dur="2000" advTm="125722"/>
    </mc:Choice>
    <mc:Fallback xmlns="">
      <p:transition spd="slow" advTm="12572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54F6-1F98-4B49-A2E6-5729088C4B2D}"/>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community-based approach to language documentation</a:t>
            </a:r>
            <a:endParaRPr lang="en-US" dirty="0"/>
          </a:p>
        </p:txBody>
      </p:sp>
      <p:sp>
        <p:nvSpPr>
          <p:cNvPr id="3" name="Subtitle 2">
            <a:extLst>
              <a:ext uri="{FF2B5EF4-FFF2-40B4-BE49-F238E27FC236}">
                <a16:creationId xmlns:a16="http://schemas.microsoft.com/office/drawing/2014/main" id="{A164322D-FF2D-437F-9B8C-E9BDCB2D7F2B}"/>
              </a:ext>
            </a:extLst>
          </p:cNvPr>
          <p:cNvSpPr>
            <a:spLocks noGrp="1"/>
          </p:cNvSpPr>
          <p:nvPr>
            <p:ph type="subTitle" idx="4294967295"/>
          </p:nvPr>
        </p:nvSpPr>
        <p:spPr/>
        <p:txBody>
          <a:bodyPr/>
          <a:lstStyle/>
          <a:p>
            <a:pPr marL="0">
              <a:spcBef>
                <a:spcPts val="0"/>
              </a:spcBef>
              <a:spcAft>
                <a:spcPts val="0"/>
              </a:spcAft>
            </a:pPr>
            <a:r>
              <a:rPr lang="en-US" b="1" dirty="0">
                <a:latin typeface="Times New Roman" panose="02020603050405020304" pitchFamily="18" charset="0"/>
                <a:cs typeface="Times New Roman" panose="02020603050405020304" pitchFamily="18" charset="0"/>
              </a:rPr>
              <a:t>Identification of community needs</a:t>
            </a:r>
          </a:p>
          <a:p>
            <a:pPr marL="0" marR="0" algn="just">
              <a:spcBef>
                <a:spcPts val="0"/>
              </a:spcBef>
              <a:spcAft>
                <a:spcPts val="0"/>
              </a:spcAft>
            </a:pP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Pig for </a:t>
            </a:r>
            <a:r>
              <a:rPr lang="en-US" sz="2000" i="1" dirty="0" err="1">
                <a:latin typeface="Times New Roman" panose="02020603050405020304" pitchFamily="18" charset="0"/>
                <a:cs typeface="Times New Roman" panose="02020603050405020304" pitchFamily="18" charset="0"/>
              </a:rPr>
              <a:t>Pikin</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initiative of the</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KPAAM-CAM project in Lower </a:t>
            </a:r>
            <a:r>
              <a:rPr lang="en-US" sz="2000" dirty="0" err="1">
                <a:latin typeface="Times New Roman" panose="02020603050405020304" pitchFamily="18" charset="0"/>
                <a:cs typeface="Times New Roman" panose="02020603050405020304" pitchFamily="18" charset="0"/>
              </a:rPr>
              <a:t>Fungom</a:t>
            </a:r>
            <a:r>
              <a:rPr lang="en-US" sz="2000" dirty="0">
                <a:latin typeface="Times New Roman" panose="02020603050405020304" pitchFamily="18" charset="0"/>
                <a:cs typeface="Times New Roman" panose="02020603050405020304" pitchFamily="18" charset="0"/>
              </a:rPr>
              <a:t>, Northwest Cameroon</a:t>
            </a:r>
          </a:p>
          <a:p>
            <a:pPr marL="0" indent="0">
              <a:buNone/>
            </a:pPr>
            <a:r>
              <a:rPr lang="en-US" sz="2000" u="sng" dirty="0">
                <a:solidFill>
                  <a:srgbClr val="00B0F0"/>
                </a:solidFill>
                <a:latin typeface="Times New Roman" panose="02020603050405020304" pitchFamily="18" charset="0"/>
                <a:cs typeface="Times New Roman" panose="02020603050405020304" pitchFamily="18" charset="0"/>
              </a:rPr>
              <a:t>http://www.pigforpikin.org/ </a:t>
            </a:r>
            <a:endParaRPr lang="en-US" sz="2000" dirty="0">
              <a:solidFill>
                <a:srgbClr val="00B0F0"/>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The Sunday Dress </a:t>
            </a:r>
            <a:r>
              <a:rPr lang="en-US" sz="2000" dirty="0">
                <a:latin typeface="Times New Roman" panose="02020603050405020304" pitchFamily="18" charset="0"/>
                <a:cs typeface="Times New Roman" panose="02020603050405020304" pitchFamily="18" charset="0"/>
              </a:rPr>
              <a:t>funding initiative  </a:t>
            </a:r>
          </a:p>
          <a:p>
            <a:pPr marL="0" indent="0">
              <a:buNone/>
            </a:pPr>
            <a:r>
              <a:rPr lang="en-US" sz="2000" u="sng" dirty="0">
                <a:latin typeface="Times New Roman" panose="02020603050405020304" pitchFamily="18" charset="0"/>
                <a:cs typeface="Times New Roman" panose="02020603050405020304" pitchFamily="18" charset="0"/>
                <a:hlinkClick r:id="rId2"/>
              </a:rPr>
              <a:t>http://it.pigforpikin.org/il-vestito-della-domenica/</a:t>
            </a:r>
            <a:endParaRPr lang="en-US" sz="2000" dirty="0">
              <a:latin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Water supply initiative implemented by the </a:t>
            </a:r>
            <a:r>
              <a:rPr lang="en-US" sz="2000" dirty="0" err="1">
                <a:latin typeface="Times New Roman" panose="02020603050405020304" pitchFamily="18" charset="0"/>
                <a:cs typeface="Times New Roman" panose="02020603050405020304" pitchFamily="18" charset="0"/>
              </a:rPr>
              <a:t>Beezen</a:t>
            </a:r>
            <a:r>
              <a:rPr lang="en-US" sz="2000" dirty="0">
                <a:latin typeface="Times New Roman" panose="02020603050405020304" pitchFamily="18" charset="0"/>
                <a:cs typeface="Times New Roman" panose="02020603050405020304" pitchFamily="18" charset="0"/>
              </a:rPr>
              <a:t> Language Documentation Project.</a:t>
            </a:r>
          </a:p>
          <a:p>
            <a:pPr marL="0" indent="0">
              <a:buNone/>
            </a:pPr>
            <a:r>
              <a:rPr lang="en-US" sz="2000" dirty="0">
                <a:latin typeface="Times New Roman" panose="02020603050405020304" pitchFamily="18" charset="0"/>
                <a:cs typeface="Times New Roman" panose="02020603050405020304" pitchFamily="18" charset="0"/>
                <a:hlinkClick r:id="rId3"/>
              </a:rPr>
              <a:t>https://www.aai.uni-hamburg.de/afrika/medien/beldop.pdf</a:t>
            </a:r>
            <a:r>
              <a:rPr lang="en-US" sz="2000" dirty="0">
                <a:latin typeface="Times New Roman" panose="02020603050405020304" pitchFamily="18" charset="0"/>
                <a:cs typeface="Times New Roman" panose="02020603050405020304" pitchFamily="18" charset="0"/>
              </a:rPr>
              <a:t> </a:t>
            </a:r>
          </a:p>
          <a:p>
            <a:pPr marL="0" marR="0" algn="just">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4616805"/>
      </p:ext>
    </p:extLst>
  </p:cSld>
  <p:clrMapOvr>
    <a:masterClrMapping/>
  </p:clrMapOvr>
  <mc:AlternateContent xmlns:mc="http://schemas.openxmlformats.org/markup-compatibility/2006" xmlns:p14="http://schemas.microsoft.com/office/powerpoint/2010/main">
    <mc:Choice Requires="p14">
      <p:transition spd="slow" p14:dur="2000" advTm="79189"/>
    </mc:Choice>
    <mc:Fallback xmlns="">
      <p:transition spd="slow" advTm="7918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2F7F-B2A1-4954-AA00-072806C8F116}"/>
              </a:ext>
            </a:extLst>
          </p:cNvPr>
          <p:cNvSpPr>
            <a:spLocks noGrp="1"/>
          </p:cNvSpPr>
          <p:nvPr>
            <p:ph type="ctrTitle"/>
          </p:nvPr>
        </p:nvSpPr>
        <p:spPr/>
        <p:txBody>
          <a:bodyPr>
            <a:normAutofit fontScale="90000"/>
          </a:bodyPr>
          <a:lstStyle/>
          <a:p>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Beneficiaries of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community-based projects in Africa</a:t>
            </a:r>
            <a:endParaRPr lang="en-US" dirty="0"/>
          </a:p>
        </p:txBody>
      </p:sp>
      <p:sp>
        <p:nvSpPr>
          <p:cNvPr id="3" name="Subtitle 2">
            <a:extLst>
              <a:ext uri="{FF2B5EF4-FFF2-40B4-BE49-F238E27FC236}">
                <a16:creationId xmlns:a16="http://schemas.microsoft.com/office/drawing/2014/main" id="{CD39C260-1F34-4F8F-BAC3-38BF8B953E14}"/>
              </a:ext>
            </a:extLst>
          </p:cNvPr>
          <p:cNvSpPr>
            <a:spLocks noGrp="1"/>
          </p:cNvSpPr>
          <p:nvPr>
            <p:ph type="subTitle" idx="4294967295"/>
          </p:nvPr>
        </p:nvSpPr>
        <p:spPr>
          <a:xfrm>
            <a:off x="323528" y="1628800"/>
            <a:ext cx="8744272" cy="4896544"/>
          </a:xfrm>
        </p:spPr>
        <p:txBody>
          <a:bodyPr>
            <a:normAutofit/>
          </a:bodyPr>
          <a:lstStyle/>
          <a:p>
            <a:r>
              <a:rPr lang="en-US" b="1" dirty="0">
                <a:latin typeface="Times New Roman" panose="02020603050405020304" pitchFamily="18" charset="0"/>
                <a:cs typeface="Times New Roman" panose="02020603050405020304" pitchFamily="18" charset="0"/>
              </a:rPr>
              <a:t>The linguist and funders</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 community</a:t>
            </a:r>
          </a:p>
          <a:p>
            <a:pPr algn="l"/>
            <a:r>
              <a:rPr lang="en-US" sz="2000" b="0" i="0" u="none" strike="noStrike" baseline="0" dirty="0">
                <a:latin typeface="Times New Roman" panose="02020603050405020304" pitchFamily="18" charset="0"/>
                <a:cs typeface="Times New Roman" panose="02020603050405020304" pitchFamily="18" charset="0"/>
              </a:rPr>
              <a:t>Successful completion of 				dictionary, orthography guide</a:t>
            </a:r>
          </a:p>
          <a:p>
            <a:pPr algn="l"/>
            <a:r>
              <a:rPr lang="en-US" sz="2000" b="0" i="0" u="none" strike="noStrike" baseline="0" dirty="0">
                <a:latin typeface="Times New Roman" panose="02020603050405020304" pitchFamily="18" charset="0"/>
                <a:cs typeface="Times New Roman" panose="02020603050405020304" pitchFamily="18" charset="0"/>
              </a:rPr>
              <a:t> project means					storybook(s)</a:t>
            </a:r>
            <a:endParaRPr lang="en-US" sz="2000" dirty="0">
              <a:latin typeface="Times New Roman" panose="02020603050405020304" pitchFamily="18" charset="0"/>
              <a:cs typeface="Times New Roman" panose="02020603050405020304" pitchFamily="18" charset="0"/>
            </a:endParaRP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Data collection for scientific inquiry </a:t>
            </a: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Participation/presentation at conferences</a:t>
            </a: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publications</a:t>
            </a: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Academic fulfilment</a:t>
            </a: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Capacity building in scholarship</a:t>
            </a:r>
          </a:p>
          <a:p>
            <a:pPr algn="l">
              <a:buFontTx/>
              <a:buChar char="-"/>
            </a:pPr>
            <a:r>
              <a:rPr lang="en-US" sz="2000" dirty="0">
                <a:latin typeface="Times New Roman" panose="02020603050405020304" pitchFamily="18" charset="0"/>
                <a:cs typeface="Times New Roman" panose="02020603050405020304" pitchFamily="18" charset="0"/>
              </a:rPr>
              <a:t>Financial benefits</a:t>
            </a:r>
          </a:p>
          <a:p>
            <a:pPr algn="l">
              <a:buFontTx/>
              <a:buChar char="-"/>
            </a:pPr>
            <a:r>
              <a:rPr lang="en-US" sz="2000" b="0" i="0" u="none" strike="noStrike" baseline="0" dirty="0">
                <a:latin typeface="Times New Roman" panose="02020603050405020304" pitchFamily="18" charset="0"/>
                <a:cs typeface="Times New Roman" panose="02020603050405020304" pitchFamily="18" charset="0"/>
              </a:rPr>
              <a:t>Travel and leisure</a:t>
            </a:r>
          </a:p>
          <a:p>
            <a:pPr algn="l">
              <a:buFontTx/>
              <a:buChar char="-"/>
            </a:pPr>
            <a:r>
              <a:rPr lang="en-US" sz="2000" dirty="0" err="1">
                <a:latin typeface="Times New Roman" panose="02020603050405020304" pitchFamily="18" charset="0"/>
                <a:cs typeface="Times New Roman" panose="02020603050405020304" pitchFamily="18" charset="0"/>
              </a:rPr>
              <a:t>etc</a:t>
            </a:r>
            <a:endParaRPr lang="en-US" sz="2000" b="0" i="0" u="none" strike="noStrike" baseline="0" dirty="0">
              <a:latin typeface="Times New Roman" panose="02020603050405020304" pitchFamily="18" charset="0"/>
              <a:cs typeface="Times New Roman" panose="02020603050405020304" pitchFamily="18" charset="0"/>
            </a:endParaRPr>
          </a:p>
          <a:p>
            <a:pPr algn="l"/>
            <a:endParaRPr lang="en-US" sz="2400" b="0" i="0" u="none" strike="noStrike" baseline="0" dirty="0">
              <a:latin typeface="TrebuchetMS"/>
            </a:endParaRPr>
          </a:p>
          <a:p>
            <a:pPr algn="l"/>
            <a:endParaRPr lang="en-US" dirty="0"/>
          </a:p>
        </p:txBody>
      </p:sp>
    </p:spTree>
    <p:extLst>
      <p:ext uri="{BB962C8B-B14F-4D97-AF65-F5344CB8AC3E}">
        <p14:creationId xmlns:p14="http://schemas.microsoft.com/office/powerpoint/2010/main" val="2410039817"/>
      </p:ext>
    </p:extLst>
  </p:cSld>
  <p:clrMapOvr>
    <a:masterClrMapping/>
  </p:clrMapOvr>
  <mc:AlternateContent xmlns:mc="http://schemas.openxmlformats.org/markup-compatibility/2006" xmlns:p14="http://schemas.microsoft.com/office/powerpoint/2010/main">
    <mc:Choice Requires="p14">
      <p:transition spd="slow" p14:dur="2000" advTm="86597"/>
    </mc:Choice>
    <mc:Fallback xmlns="">
      <p:transition spd="slow" advTm="8659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2F7F-B2A1-4954-AA00-072806C8F116}"/>
              </a:ext>
            </a:extLst>
          </p:cNvPr>
          <p:cNvSpPr>
            <a:spLocks noGrp="1"/>
          </p:cNvSpPr>
          <p:nvPr>
            <p:ph type="ctrTitle"/>
          </p:nvPr>
        </p:nvSpPr>
        <p:spPr/>
        <p:txBody>
          <a:bodyPr>
            <a:normAutofit fontScale="90000"/>
          </a:bodyPr>
          <a:lstStyle/>
          <a:p>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Beneficiaries of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community-based projects in Africa</a:t>
            </a:r>
            <a:endParaRPr lang="en-US" dirty="0"/>
          </a:p>
        </p:txBody>
      </p:sp>
      <p:sp>
        <p:nvSpPr>
          <p:cNvPr id="3" name="Subtitle 2">
            <a:extLst>
              <a:ext uri="{FF2B5EF4-FFF2-40B4-BE49-F238E27FC236}">
                <a16:creationId xmlns:a16="http://schemas.microsoft.com/office/drawing/2014/main" id="{CD39C260-1F34-4F8F-BAC3-38BF8B953E14}"/>
              </a:ext>
            </a:extLst>
          </p:cNvPr>
          <p:cNvSpPr>
            <a:spLocks noGrp="1"/>
          </p:cNvSpPr>
          <p:nvPr>
            <p:ph type="subTitle" idx="4294967295"/>
          </p:nvPr>
        </p:nvSpPr>
        <p:spPr>
          <a:xfrm>
            <a:off x="323528" y="1628800"/>
            <a:ext cx="8744272" cy="4896544"/>
          </a:xfrm>
        </p:spPr>
        <p:txBody>
          <a:bodyPr>
            <a:normAutofit/>
          </a:bodyPr>
          <a:lstStyle/>
          <a:p>
            <a:r>
              <a:rPr lang="en-US" sz="2400" b="1" dirty="0">
                <a:latin typeface="Times New Roman" panose="02020603050405020304" pitchFamily="18" charset="0"/>
                <a:cs typeface="Times New Roman" panose="02020603050405020304" pitchFamily="18" charset="0"/>
              </a:rPr>
              <a:t>	</a:t>
            </a:r>
          </a:p>
          <a:p>
            <a:r>
              <a:rPr lang="en-US" sz="2400" b="1" dirty="0">
                <a:latin typeface="Times New Roman" panose="02020603050405020304" pitchFamily="18" charset="0"/>
                <a:cs typeface="Times New Roman" panose="02020603050405020304" pitchFamily="18" charset="0"/>
              </a:rPr>
              <a:t>	On archiving and the benefits of archived materials</a:t>
            </a:r>
          </a:p>
          <a:p>
            <a:endParaRPr lang="en-US" sz="2400" b="1" dirty="0">
              <a:latin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Calibri" panose="020F0502020204030204" pitchFamily="34" charset="0"/>
              </a:rPr>
              <a:t>	Meissner </a:t>
            </a:r>
            <a:r>
              <a:rPr lang="en-US" sz="2400" dirty="0">
                <a:effectLst/>
                <a:latin typeface="Times New Roman" panose="02020603050405020304" pitchFamily="18" charset="0"/>
                <a:ea typeface="Calibri" panose="020F0502020204030204" pitchFamily="34" charset="0"/>
              </a:rPr>
              <a:t>(2018: 273–274)</a:t>
            </a:r>
            <a:r>
              <a:rPr lang="en-US" sz="2400" dirty="0">
                <a:solidFill>
                  <a:srgbClr val="000000"/>
                </a:solidFill>
                <a:effectLst/>
                <a:latin typeface="Times New Roman" panose="02020603050405020304" pitchFamily="18" charset="0"/>
                <a:ea typeface="Calibri" panose="020F0502020204030204" pitchFamily="34" charset="0"/>
              </a:rPr>
              <a:t> discusses the problem of archiving and access to community members and it emerges clearly that archives do not primarily serve current community members’ needs.</a:t>
            </a:r>
            <a:endParaRPr lang="en-US" sz="2400" b="0" i="0" u="none" strike="noStrike" baseline="0" dirty="0">
              <a:latin typeface="Times New Roman" panose="02020603050405020304" pitchFamily="18" charset="0"/>
              <a:cs typeface="Times New Roman" panose="02020603050405020304" pitchFamily="18" charset="0"/>
            </a:endParaRPr>
          </a:p>
          <a:p>
            <a:pPr algn="l"/>
            <a:endParaRPr lang="en-US" sz="2400" b="0" i="0" u="none" strike="noStrike" baseline="0" dirty="0">
              <a:latin typeface="TrebuchetMS"/>
            </a:endParaRPr>
          </a:p>
          <a:p>
            <a:pPr algn="l"/>
            <a:endParaRPr lang="en-US" dirty="0"/>
          </a:p>
        </p:txBody>
      </p:sp>
    </p:spTree>
    <p:extLst>
      <p:ext uri="{BB962C8B-B14F-4D97-AF65-F5344CB8AC3E}">
        <p14:creationId xmlns:p14="http://schemas.microsoft.com/office/powerpoint/2010/main" val="4292399279"/>
      </p:ext>
    </p:extLst>
  </p:cSld>
  <p:clrMapOvr>
    <a:masterClrMapping/>
  </p:clrMapOvr>
  <mc:AlternateContent xmlns:mc="http://schemas.openxmlformats.org/markup-compatibility/2006" xmlns:p14="http://schemas.microsoft.com/office/powerpoint/2010/main">
    <mc:Choice Requires="p14">
      <p:transition spd="slow" p14:dur="2000" advTm="67254"/>
    </mc:Choice>
    <mc:Fallback xmlns="">
      <p:transition spd="slow" advTm="6725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2F7F-B2A1-4954-AA00-072806C8F116}"/>
              </a:ext>
            </a:extLst>
          </p:cNvPr>
          <p:cNvSpPr>
            <a:spLocks noGrp="1"/>
          </p:cNvSpPr>
          <p:nvPr>
            <p:ph type="ctrTitle"/>
          </p:nvPr>
        </p:nvSpPr>
        <p:spPr/>
        <p:txBody>
          <a:bodyPr>
            <a:normAutofit fontScale="90000"/>
          </a:bodyPr>
          <a:lstStyle/>
          <a:p>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Beneficiaries of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community-based projects in Africa</a:t>
            </a:r>
            <a:endParaRPr lang="en-US" dirty="0"/>
          </a:p>
        </p:txBody>
      </p:sp>
      <p:sp>
        <p:nvSpPr>
          <p:cNvPr id="3" name="Subtitle 2">
            <a:extLst>
              <a:ext uri="{FF2B5EF4-FFF2-40B4-BE49-F238E27FC236}">
                <a16:creationId xmlns:a16="http://schemas.microsoft.com/office/drawing/2014/main" id="{CD39C260-1F34-4F8F-BAC3-38BF8B953E14}"/>
              </a:ext>
            </a:extLst>
          </p:cNvPr>
          <p:cNvSpPr>
            <a:spLocks noGrp="1"/>
          </p:cNvSpPr>
          <p:nvPr>
            <p:ph type="subTitle" idx="4294967295"/>
          </p:nvPr>
        </p:nvSpPr>
        <p:spPr>
          <a:xfrm>
            <a:off x="199864" y="1295400"/>
            <a:ext cx="8791736" cy="5301952"/>
          </a:xfrm>
        </p:spPr>
        <p:txBody>
          <a:bodyPr>
            <a:normAutofit/>
          </a:bodyPr>
          <a:lstStyle/>
          <a:p>
            <a:pPr algn="l"/>
            <a:r>
              <a:rPr lang="en-US" sz="2800" b="1" dirty="0">
                <a:solidFill>
                  <a:srgbClr val="000000"/>
                </a:solidFill>
                <a:effectLst/>
                <a:latin typeface="Times New Roman" panose="02020603050405020304" pitchFamily="18" charset="0"/>
                <a:ea typeface="Calibri" panose="020F0502020204030204" pitchFamily="34" charset="0"/>
              </a:rPr>
              <a:t>	Financial benefits</a:t>
            </a:r>
            <a:endParaRPr lang="en-US" sz="2800" dirty="0">
              <a:solidFill>
                <a:srgbClr val="000000"/>
              </a:solidFill>
              <a:latin typeface="Times New Roman" panose="02020603050405020304" pitchFamily="18" charset="0"/>
              <a:ea typeface="Calibri" panose="020F0502020204030204" pitchFamily="34" charset="0"/>
            </a:endParaRPr>
          </a:p>
          <a:p>
            <a:pPr algn="l"/>
            <a:r>
              <a:rPr lang="en-US" sz="2800" dirty="0">
                <a:solidFill>
                  <a:srgbClr val="000000"/>
                </a:solidFill>
                <a:effectLst/>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	- It is obvious that communities benefit the least. It is often the case that the greater part of the budget will cover the researcher’s expenses and other project costs while consultant payment will be in the neighborhood of 10% of the budget.</a:t>
            </a:r>
          </a:p>
          <a:p>
            <a:pPr algn="l"/>
            <a:endParaRPr lang="en-US" sz="2400" dirty="0">
              <a:solidFill>
                <a:srgbClr val="000000"/>
              </a:solidFill>
              <a:effectLst/>
              <a:latin typeface="Times New Roman" panose="02020603050405020304" pitchFamily="18" charset="0"/>
              <a:ea typeface="Calibri" panose="020F0502020204030204" pitchFamily="34" charset="0"/>
            </a:endParaRPr>
          </a:p>
          <a:p>
            <a:pPr algn="l"/>
            <a:r>
              <a:rPr lang="en-US" sz="2400" dirty="0">
                <a:solidFill>
                  <a:srgbClr val="000000"/>
                </a:solidFill>
                <a:effectLst/>
                <a:latin typeface="Times New Roman" panose="02020603050405020304" pitchFamily="18" charset="0"/>
                <a:ea typeface="Calibri" panose="020F0502020204030204" pitchFamily="34" charset="0"/>
              </a:rPr>
              <a:t>	- </a:t>
            </a:r>
            <a:r>
              <a:rPr lang="en-US" sz="2400" dirty="0" err="1">
                <a:solidFill>
                  <a:srgbClr val="000000"/>
                </a:solidFill>
                <a:effectLst/>
                <a:latin typeface="Times New Roman" panose="02020603050405020304" pitchFamily="18" charset="0"/>
                <a:ea typeface="Calibri" panose="020F0502020204030204" pitchFamily="34" charset="0"/>
              </a:rPr>
              <a:t>Bowern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(2008: 162–163)</a:t>
            </a:r>
            <a:r>
              <a:rPr lang="en-US" sz="2400" dirty="0">
                <a:solidFill>
                  <a:srgbClr val="000000"/>
                </a:solidFill>
                <a:effectLst/>
                <a:latin typeface="Times New Roman" panose="02020603050405020304" pitchFamily="18" charset="0"/>
                <a:ea typeface="Calibri" panose="020F0502020204030204" pitchFamily="34" charset="0"/>
              </a:rPr>
              <a:t> notes that </a:t>
            </a:r>
            <a:r>
              <a:rPr lang="en-US" sz="2400" dirty="0">
                <a:effectLst/>
                <a:latin typeface="Times New Roman" panose="02020603050405020304" pitchFamily="18" charset="0"/>
                <a:ea typeface="Calibri" panose="020F0502020204030204" pitchFamily="34" charset="0"/>
              </a:rPr>
              <a:t>“it might not be appropriate in all cultures to pay people in money; that may be considered insulting...it’s also useless if there’s nowhere to spend the money… your consultants may wish to be paid in alcohol, or in cigarettes. Paying with cigarettes can be more valuable to the recipient than paying in cash, because cigarettes can be traded or used to ‘buy’ </a:t>
            </a:r>
            <a:r>
              <a:rPr lang="en-US" sz="2400" dirty="0" err="1">
                <a:effectLst/>
                <a:latin typeface="Times New Roman" panose="02020603050405020304" pitchFamily="18" charset="0"/>
                <a:ea typeface="Calibri" panose="020F0502020204030204" pitchFamily="34" charset="0"/>
              </a:rPr>
              <a:t>favours</a:t>
            </a:r>
            <a:r>
              <a:rPr lang="en-US" sz="2400" dirty="0">
                <a:effectLst/>
                <a:latin typeface="Times New Roman" panose="02020603050405020304" pitchFamily="18" charset="0"/>
                <a:ea typeface="Calibri" panose="020F0502020204030204" pitchFamily="34" charset="0"/>
              </a:rPr>
              <a:t>.” </a:t>
            </a:r>
            <a:endParaRPr lang="en-US" sz="2400" dirty="0"/>
          </a:p>
        </p:txBody>
      </p:sp>
    </p:spTree>
    <p:extLst>
      <p:ext uri="{BB962C8B-B14F-4D97-AF65-F5344CB8AC3E}">
        <p14:creationId xmlns:p14="http://schemas.microsoft.com/office/powerpoint/2010/main" val="4291567726"/>
      </p:ext>
    </p:extLst>
  </p:cSld>
  <p:clrMapOvr>
    <a:masterClrMapping/>
  </p:clrMapOvr>
  <mc:AlternateContent xmlns:mc="http://schemas.openxmlformats.org/markup-compatibility/2006" xmlns:p14="http://schemas.microsoft.com/office/powerpoint/2010/main">
    <mc:Choice Requires="p14">
      <p:transition spd="slow" p14:dur="2000" advTm="87154"/>
    </mc:Choice>
    <mc:Fallback xmlns="">
      <p:transition spd="slow" advTm="8715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B0C8B-8E74-47CF-80EA-4F76C5EC6BD2}"/>
              </a:ext>
            </a:extLst>
          </p:cNvPr>
          <p:cNvSpPr>
            <a:spLocks noGrp="1"/>
          </p:cNvSpPr>
          <p:nvPr>
            <p:ph type="ctrTitle"/>
          </p:nvPr>
        </p:nvSpPr>
        <p:spPr/>
        <p:txBody>
          <a:bodyPr>
            <a:normAutofit fontScale="90000"/>
          </a:bodyPr>
          <a:lstStyle/>
          <a:p>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Beneficiaries of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community-based projects in Africa</a:t>
            </a:r>
            <a:endParaRPr lang="en-US" dirty="0"/>
          </a:p>
        </p:txBody>
      </p:sp>
      <p:sp>
        <p:nvSpPr>
          <p:cNvPr id="3" name="Subtitle 2">
            <a:extLst>
              <a:ext uri="{FF2B5EF4-FFF2-40B4-BE49-F238E27FC236}">
                <a16:creationId xmlns:a16="http://schemas.microsoft.com/office/drawing/2014/main" id="{A08A01DF-1C29-421A-816B-86B04B524EB1}"/>
              </a:ext>
            </a:extLst>
          </p:cNvPr>
          <p:cNvSpPr>
            <a:spLocks noGrp="1"/>
          </p:cNvSpPr>
          <p:nvPr>
            <p:ph type="subTitle" idx="4294967295"/>
          </p:nvPr>
        </p:nvSpPr>
        <p:spPr/>
        <p:txBody>
          <a:bodyPr/>
          <a:lstStyle/>
          <a:p>
            <a:r>
              <a:rPr lang="en-US" b="1" dirty="0"/>
              <a:t>LD Budget allocations</a:t>
            </a:r>
          </a:p>
        </p:txBody>
      </p:sp>
      <mc:AlternateContent xmlns:mc="http://schemas.openxmlformats.org/markup-compatibility/2006" xmlns:cx2="http://schemas.microsoft.com/office/drawing/2015/10/21/chartex">
        <mc:Choice Requires="cx2">
          <p:graphicFrame>
            <p:nvGraphicFramePr>
              <p:cNvPr id="4" name="Chart 3">
                <a:extLst>
                  <a:ext uri="{FF2B5EF4-FFF2-40B4-BE49-F238E27FC236}">
                    <a16:creationId xmlns:a16="http://schemas.microsoft.com/office/drawing/2014/main" id="{ECC65DB7-7F39-406E-ABF4-9C0F4B858E09}"/>
                  </a:ext>
                </a:extLst>
              </p:cNvPr>
              <p:cNvGraphicFramePr/>
              <p:nvPr>
                <p:extLst>
                  <p:ext uri="{D42A27DB-BD31-4B8C-83A1-F6EECF244321}">
                    <p14:modId xmlns:p14="http://schemas.microsoft.com/office/powerpoint/2010/main" val="360867846"/>
                  </p:ext>
                </p:extLst>
              </p:nvPr>
            </p:nvGraphicFramePr>
            <p:xfrm>
              <a:off x="384175" y="2286000"/>
              <a:ext cx="6534472" cy="41148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ECC65DB7-7F39-406E-ABF4-9C0F4B858E09}"/>
                  </a:ext>
                </a:extLst>
              </p:cNvPr>
              <p:cNvPicPr>
                <a:picLocks noGrp="1" noRot="1" noChangeAspect="1" noMove="1" noResize="1" noEditPoints="1" noAdjustHandles="1" noChangeArrowheads="1" noChangeShapeType="1"/>
              </p:cNvPicPr>
              <p:nvPr/>
            </p:nvPicPr>
            <p:blipFill>
              <a:blip r:embed="rId5"/>
              <a:stretch>
                <a:fillRect/>
              </a:stretch>
            </p:blipFill>
            <p:spPr>
              <a:xfrm>
                <a:off x="384175" y="2286000"/>
                <a:ext cx="6534472" cy="4114800"/>
              </a:xfrm>
              <a:prstGeom prst="rect">
                <a:avLst/>
              </a:prstGeom>
            </p:spPr>
          </p:pic>
        </mc:Fallback>
      </mc:AlternateContent>
    </p:spTree>
    <p:extLst>
      <p:ext uri="{BB962C8B-B14F-4D97-AF65-F5344CB8AC3E}">
        <p14:creationId xmlns:p14="http://schemas.microsoft.com/office/powerpoint/2010/main" val="3350078116"/>
      </p:ext>
    </p:extLst>
  </p:cSld>
  <p:clrMapOvr>
    <a:masterClrMapping/>
  </p:clrMapOvr>
  <mc:AlternateContent xmlns:mc="http://schemas.openxmlformats.org/markup-compatibility/2006" xmlns:p14="http://schemas.microsoft.com/office/powerpoint/2010/main">
    <mc:Choice Requires="p14">
      <p:transition spd="slow" p14:dur="2000" advTm="39166"/>
    </mc:Choice>
    <mc:Fallback xmlns="">
      <p:transition spd="slow" advTm="3916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52F7F-B2A1-4954-AA00-072806C8F116}"/>
              </a:ext>
            </a:extLst>
          </p:cNvPr>
          <p:cNvSpPr>
            <a:spLocks noGrp="1"/>
          </p:cNvSpPr>
          <p:nvPr>
            <p:ph type="ctrTitle"/>
          </p:nvPr>
        </p:nvSpPr>
        <p:spPr/>
        <p:txBody>
          <a:bodyPr>
            <a:normAutofit fontScale="90000"/>
          </a:bodyPr>
          <a:lstStyle/>
          <a:p>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Beneficiaries of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community-based projects in Africa</a:t>
            </a:r>
            <a:endParaRPr lang="en-US" dirty="0"/>
          </a:p>
        </p:txBody>
      </p:sp>
      <p:sp>
        <p:nvSpPr>
          <p:cNvPr id="3" name="Subtitle 2">
            <a:extLst>
              <a:ext uri="{FF2B5EF4-FFF2-40B4-BE49-F238E27FC236}">
                <a16:creationId xmlns:a16="http://schemas.microsoft.com/office/drawing/2014/main" id="{CD39C260-1F34-4F8F-BAC3-38BF8B953E14}"/>
              </a:ext>
            </a:extLst>
          </p:cNvPr>
          <p:cNvSpPr>
            <a:spLocks noGrp="1"/>
          </p:cNvSpPr>
          <p:nvPr>
            <p:ph type="subTitle" idx="4294967295"/>
          </p:nvPr>
        </p:nvSpPr>
        <p:spPr>
          <a:xfrm>
            <a:off x="323528" y="1628800"/>
            <a:ext cx="8744272" cy="4896544"/>
          </a:xfrm>
        </p:spPr>
        <p:txBody>
          <a:bodyPr>
            <a:normAutofit/>
          </a:bodyPr>
          <a:lstStyle/>
          <a:p>
            <a:pPr algn="l"/>
            <a:r>
              <a:rPr lang="en-US" sz="2800" b="1" dirty="0">
                <a:solidFill>
                  <a:srgbClr val="000000"/>
                </a:solidFill>
                <a:effectLst/>
                <a:latin typeface="Times New Roman" panose="02020603050405020304" pitchFamily="18" charset="0"/>
                <a:ea typeface="Calibri" panose="020F0502020204030204" pitchFamily="34" charset="0"/>
              </a:rPr>
              <a:t>	Financial benefits</a:t>
            </a:r>
          </a:p>
          <a:p>
            <a:pPr algn="l"/>
            <a:endParaRPr lang="en-US" sz="2400" dirty="0">
              <a:solidFill>
                <a:srgbClr val="000000"/>
              </a:solidFill>
              <a:latin typeface="Times New Roman" panose="02020603050405020304" pitchFamily="18" charset="0"/>
              <a:ea typeface="Calibri" panose="020F0502020204030204" pitchFamily="34" charset="0"/>
            </a:endParaRPr>
          </a:p>
          <a:p>
            <a:pPr algn="l"/>
            <a:r>
              <a:rPr lang="en-US" sz="2400" dirty="0">
                <a:solidFill>
                  <a:srgbClr val="000000"/>
                </a:solidFill>
                <a:effectLst/>
                <a:latin typeface="Times New Roman" panose="02020603050405020304" pitchFamily="18" charset="0"/>
                <a:ea typeface="Calibri" panose="020F0502020204030204" pitchFamily="34" charset="0"/>
              </a:rPr>
              <a:t> 	</a:t>
            </a:r>
            <a:r>
              <a:rPr lang="en-US" sz="2200" b="1" dirty="0">
                <a:solidFill>
                  <a:srgbClr val="000000"/>
                </a:solidFill>
                <a:effectLst/>
                <a:latin typeface="Times New Roman" panose="02020603050405020304" pitchFamily="18" charset="0"/>
                <a:ea typeface="Calibri" panose="020F0502020204030204" pitchFamily="34" charset="0"/>
              </a:rPr>
              <a:t>Minimal contribution to community’s economy by the researcher</a:t>
            </a:r>
          </a:p>
          <a:p>
            <a:r>
              <a:rPr lang="en-US" sz="2400" dirty="0">
                <a:solidFill>
                  <a:srgbClr val="000000"/>
                </a:solidFill>
                <a:effectLst/>
                <a:latin typeface="Times New Roman" panose="02020603050405020304" pitchFamily="18" charset="0"/>
                <a:ea typeface="Calibri" panose="020F0502020204030204" pitchFamily="34" charset="0"/>
              </a:rPr>
              <a:t>	In some communities, linguistics projects leave very little economic and financial impact and, clearly, do not contribute much to community development. Therefore, even if the project is community-based in some sense, it only enables the exploitation or mining of the community’s linguistic resources and does not leave the community with any considerable benefits. </a:t>
            </a:r>
            <a:endParaRPr lang="en-US" sz="2400" dirty="0"/>
          </a:p>
        </p:txBody>
      </p:sp>
    </p:spTree>
    <p:extLst>
      <p:ext uri="{BB962C8B-B14F-4D97-AF65-F5344CB8AC3E}">
        <p14:creationId xmlns:p14="http://schemas.microsoft.com/office/powerpoint/2010/main" val="39593064"/>
      </p:ext>
    </p:extLst>
  </p:cSld>
  <p:clrMapOvr>
    <a:masterClrMapping/>
  </p:clrMapOvr>
  <mc:AlternateContent xmlns:mc="http://schemas.openxmlformats.org/markup-compatibility/2006" xmlns:p14="http://schemas.microsoft.com/office/powerpoint/2010/main">
    <mc:Choice Requires="p14">
      <p:transition spd="slow" p14:dur="2000" advTm="106416"/>
    </mc:Choice>
    <mc:Fallback xmlns="">
      <p:transition spd="slow" advTm="10641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3EC61-A8F7-480B-B25D-3B19ED94554A}"/>
              </a:ext>
            </a:extLst>
          </p:cNvPr>
          <p:cNvSpPr>
            <a:spLocks noGrp="1"/>
          </p:cNvSpPr>
          <p:nvPr>
            <p:ph type="ctrTitle"/>
          </p:nvPr>
        </p:nvSpPr>
        <p:spPr/>
        <p:txBody>
          <a:bodyPr>
            <a:noAutofit/>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DAD67723-B278-4E4B-9A61-2964351A4A05}"/>
              </a:ext>
            </a:extLst>
          </p:cNvPr>
          <p:cNvSpPr>
            <a:spLocks noGrp="1"/>
          </p:cNvSpPr>
          <p:nvPr>
            <p:ph type="subTitle" idx="4294967295"/>
          </p:nvPr>
        </p:nvSpPr>
        <p:spPr/>
        <p:txBody>
          <a:bodyPr/>
          <a:lstStyle/>
          <a:p>
            <a:pPr lvl="1"/>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Proposal</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Linguistics projects should be conceived and implemented as part of community development projects.</a:t>
            </a:r>
          </a:p>
          <a:p>
            <a:pPr lvl="1"/>
            <a:endPar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1800" dirty="0">
                <a:solidFill>
                  <a:srgbClr val="000000"/>
                </a:solidFill>
                <a:effectLst/>
                <a:latin typeface="Times New Roman" panose="02020603050405020304" pitchFamily="18" charset="0"/>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C</a:t>
            </a:r>
            <a:r>
              <a:rPr lang="en-US" sz="2400" dirty="0">
                <a:solidFill>
                  <a:srgbClr val="000000"/>
                </a:solidFill>
                <a:effectLst/>
                <a:latin typeface="Times New Roman" panose="02020603050405020304" pitchFamily="18" charset="0"/>
                <a:ea typeface="Calibri" panose="020F0502020204030204" pitchFamily="34" charset="0"/>
              </a:rPr>
              <a:t>ommunity-based or community-centered research  (McDonald 2003; Evans 2004; Holmes 2018) ensure that linguistic goals are met in ethically acceptable ways, but not concerned the survival needs of communities in the African </a:t>
            </a:r>
            <a:r>
              <a:rPr lang="en-US" sz="2400" dirty="0">
                <a:solidFill>
                  <a:schemeClr val="tx1"/>
                </a:solidFill>
                <a:effectLst/>
                <a:latin typeface="Times New Roman" panose="02020603050405020304" pitchFamily="18" charset="0"/>
                <a:ea typeface="Calibri" panose="020F0502020204030204" pitchFamily="34" charset="0"/>
              </a:rPr>
              <a:t>context (see also </a:t>
            </a:r>
            <a:r>
              <a:rPr lang="en-US" sz="2400" dirty="0" err="1">
                <a:solidFill>
                  <a:schemeClr val="tx1"/>
                </a:solidFill>
                <a:effectLst/>
                <a:latin typeface="Times New Roman" panose="02020603050405020304" pitchFamily="18" charset="0"/>
                <a:ea typeface="Calibri" panose="020F0502020204030204" pitchFamily="34" charset="0"/>
              </a:rPr>
              <a:t>Ngue</a:t>
            </a:r>
            <a:r>
              <a:rPr lang="en-US" sz="2400" dirty="0">
                <a:solidFill>
                  <a:schemeClr val="tx1"/>
                </a:solidFill>
                <a:effectLst/>
                <a:latin typeface="Times New Roman" panose="02020603050405020304" pitchFamily="18" charset="0"/>
                <a:ea typeface="Calibri" panose="020F0502020204030204" pitchFamily="34" charset="0"/>
              </a:rPr>
              <a:t> Um 2017).</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9006857"/>
      </p:ext>
    </p:extLst>
  </p:cSld>
  <p:clrMapOvr>
    <a:masterClrMapping/>
  </p:clrMapOvr>
  <mc:AlternateContent xmlns:mc="http://schemas.openxmlformats.org/markup-compatibility/2006" xmlns:p14="http://schemas.microsoft.com/office/powerpoint/2010/main">
    <mc:Choice Requires="p14">
      <p:transition spd="slow" p14:dur="2000" advTm="120896"/>
    </mc:Choice>
    <mc:Fallback xmlns="">
      <p:transition spd="slow" advTm="12089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82BA-208C-4D2A-AEA0-0F5D6B5FEB44}"/>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BEFEC19C-CDC3-4D8A-8AB8-30580FCC1273}"/>
              </a:ext>
            </a:extLst>
          </p:cNvPr>
          <p:cNvSpPr>
            <a:spLocks noGrp="1"/>
          </p:cNvSpPr>
          <p:nvPr>
            <p:ph type="subTitle" idx="4294967295"/>
          </p:nvPr>
        </p:nvSpPr>
        <p:spPr/>
        <p:txBody>
          <a:bodyPr/>
          <a:lstStyle/>
          <a:p>
            <a:r>
              <a:rPr lang="en-US"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Linguists should seek to support community maintenance</a:t>
            </a:r>
          </a:p>
          <a:p>
            <a:endParaRPr lang="en-US" sz="2400" b="1" dirty="0">
              <a:latin typeface="Times New Roman" panose="02020603050405020304" pitchFamily="18" charset="0"/>
              <a:cs typeface="Times New Roman" panose="02020603050405020304" pitchFamily="18" charset="0"/>
            </a:endParaRPr>
          </a:p>
          <a:p>
            <a:pPr marL="0" marR="0" algn="just">
              <a:lnSpc>
                <a:spcPct val="107000"/>
              </a:lnSpc>
              <a:spcBef>
                <a:spcPts val="0"/>
              </a:spcBef>
              <a:spcAft>
                <a:spcPts val="6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Cameroon, there appears to be a correlation between language vitality and the community’s wellbeing  …the less economically empowered a community, the less the members are inclined to asserting and performing the group’s identity through language use, and the more exposed and endangered their cultural heritage. African communities whose languages are most endangered also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happen to be the most economically and politically marginalized: e.g.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Bakola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Bezen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Ngue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Um 2017: 10).</a:t>
            </a: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567766"/>
      </p:ext>
    </p:extLst>
  </p:cSld>
  <p:clrMapOvr>
    <a:masterClrMapping/>
  </p:clrMapOvr>
  <mc:AlternateContent xmlns:mc="http://schemas.openxmlformats.org/markup-compatibility/2006" xmlns:p14="http://schemas.microsoft.com/office/powerpoint/2010/main">
    <mc:Choice Requires="p14">
      <p:transition spd="slow" p14:dur="2000" advTm="73005"/>
    </mc:Choice>
    <mc:Fallback xmlns="">
      <p:transition spd="slow" advTm="7300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FC18-B891-47F8-BFBA-1B5965557AAF}"/>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36C2249E-63AD-467A-9C1A-CC03BB0798DA}"/>
              </a:ext>
            </a:extLst>
          </p:cNvPr>
          <p:cNvSpPr>
            <a:spLocks noGrp="1"/>
          </p:cNvSpPr>
          <p:nvPr>
            <p:ph type="subTitle" idx="4294967295"/>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Availability of schools retains young community members in rural parts of Africa</a:t>
            </a:r>
          </a:p>
          <a:p>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North-West Cameroon, for example, communities whose languages have continued to be more vibrant are those where secondary schools were established between the 1950s and 1970s,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i.e</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during the independence era. Languages such as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Lamnso</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(ISO 639-3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lns</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Kom</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(ISO 639-3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bkm</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Bafut</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(ISO 639-3 [bfd]),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Limbum</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(ISO 639-3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lmp</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Aghem</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(ISO 639-3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agq</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are known to be spoken much more than other languages in the region.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847603"/>
      </p:ext>
    </p:extLst>
  </p:cSld>
  <p:clrMapOvr>
    <a:masterClrMapping/>
  </p:clrMapOvr>
  <mc:AlternateContent xmlns:mc="http://schemas.openxmlformats.org/markup-compatibility/2006" xmlns:p14="http://schemas.microsoft.com/office/powerpoint/2010/main">
    <mc:Choice Requires="p14">
      <p:transition spd="slow" p14:dur="2000" advTm="141595"/>
    </mc:Choice>
    <mc:Fallback xmlns="">
      <p:transition spd="slow" advTm="14159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a:xfrm>
            <a:off x="1905000" y="260350"/>
            <a:ext cx="7239000" cy="533400"/>
          </a:xfrm>
        </p:spPr>
        <p:txBody>
          <a:bodyPr/>
          <a:lstStyle/>
          <a:p>
            <a:pPr fontAlgn="auto">
              <a:spcAft>
                <a:spcPts val="0"/>
              </a:spcAft>
              <a:defRPr/>
            </a:pPr>
            <a:r>
              <a:rPr lang="en-US" b="1" dirty="0">
                <a:solidFill>
                  <a:schemeClr val="tx1"/>
                </a:solidFill>
                <a:latin typeface="Calibri" panose="020F0502020204030204" pitchFamily="34" charset="0"/>
                <a:cs typeface="Calibri" panose="020F0502020204030204" pitchFamily="34" charset="0"/>
              </a:rPr>
              <a:t>The problem</a:t>
            </a:r>
            <a:endParaRPr dirty="0"/>
          </a:p>
        </p:txBody>
      </p:sp>
      <p:sp>
        <p:nvSpPr>
          <p:cNvPr id="6" name="Rectangle 3"/>
          <p:cNvSpPr>
            <a:spLocks noGrp="1"/>
          </p:cNvSpPr>
          <p:nvPr>
            <p:ph type="subTitle" idx="4294967295"/>
          </p:nvPr>
        </p:nvSpPr>
        <p:spPr>
          <a:xfrm>
            <a:off x="467544" y="1700808"/>
            <a:ext cx="8373814" cy="4320480"/>
          </a:xfrm>
        </p:spPr>
        <p:txBody>
          <a:bodyPr>
            <a:normAutofit/>
          </a:bodyPr>
          <a:lstStyle/>
          <a:p>
            <a:pPr marL="457200" indent="-457200" eaLnBrk="1" fontAlgn="auto" hangingPunct="1">
              <a:spcAft>
                <a:spcPts val="0"/>
              </a:spcAft>
              <a:buFont typeface="Arial" panose="020B0604020202020204" pitchFamily="34" charset="0"/>
              <a:buChar char="•"/>
              <a:defRPr/>
            </a:pPr>
            <a:r>
              <a:rPr sz="2800" dirty="0" err="1">
                <a:latin typeface="Times New Roman" panose="02020603050405020304" pitchFamily="18" charset="0"/>
                <a:cs typeface="Times New Roman" panose="02020603050405020304" pitchFamily="18" charset="0"/>
              </a:rPr>
              <a:t>Linguistics</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work</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including</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Language</a:t>
            </a:r>
            <a:r>
              <a:rPr sz="2800" dirty="0">
                <a:latin typeface="Times New Roman" panose="02020603050405020304" pitchFamily="18" charset="0"/>
                <a:cs typeface="Times New Roman" panose="02020603050405020304" pitchFamily="18" charset="0"/>
              </a:rPr>
              <a:t> Documentation (LD) in </a:t>
            </a:r>
            <a:r>
              <a:rPr sz="2800" dirty="0" err="1">
                <a:latin typeface="Times New Roman" panose="02020603050405020304" pitchFamily="18" charset="0"/>
                <a:cs typeface="Times New Roman" panose="02020603050405020304" pitchFamily="18" charset="0"/>
              </a:rPr>
              <a:t>Africa</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does</a:t>
            </a:r>
            <a:r>
              <a:rPr sz="2800" dirty="0">
                <a:latin typeface="Times New Roman" panose="02020603050405020304" pitchFamily="18" charset="0"/>
                <a:cs typeface="Times New Roman" panose="02020603050405020304" pitchFamily="18" charset="0"/>
              </a:rPr>
              <a:t> not serve the </a:t>
            </a:r>
            <a:r>
              <a:rPr sz="2800" dirty="0" err="1">
                <a:latin typeface="Times New Roman" panose="02020603050405020304" pitchFamily="18" charset="0"/>
                <a:cs typeface="Times New Roman" panose="02020603050405020304" pitchFamily="18" charset="0"/>
              </a:rPr>
              <a:t>current</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needs</a:t>
            </a:r>
            <a:r>
              <a:rPr sz="2800" dirty="0">
                <a:latin typeface="Times New Roman" panose="02020603050405020304" pitchFamily="18" charset="0"/>
                <a:cs typeface="Times New Roman" panose="02020603050405020304" pitchFamily="18" charset="0"/>
              </a:rPr>
              <a:t> of </a:t>
            </a:r>
            <a:r>
              <a:rPr sz="2800" dirty="0" err="1">
                <a:latin typeface="Times New Roman" panose="02020603050405020304" pitchFamily="18" charset="0"/>
                <a:cs typeface="Times New Roman" panose="02020603050405020304" pitchFamily="18" charset="0"/>
              </a:rPr>
              <a:t>community</a:t>
            </a:r>
            <a:r>
              <a:rPr sz="2800" dirty="0">
                <a:latin typeface="Times New Roman" panose="02020603050405020304" pitchFamily="18" charset="0"/>
                <a:cs typeface="Times New Roman" panose="02020603050405020304" pitchFamily="18" charset="0"/>
              </a:rPr>
              <a:t> </a:t>
            </a:r>
            <a:r>
              <a:rPr sz="2800" dirty="0" err="1">
                <a:latin typeface="Times New Roman" panose="02020603050405020304" pitchFamily="18" charset="0"/>
                <a:cs typeface="Times New Roman" panose="02020603050405020304" pitchFamily="18" charset="0"/>
              </a:rPr>
              <a:t>members</a:t>
            </a:r>
            <a:r>
              <a:rPr sz="2800" dirty="0">
                <a:latin typeface="Times New Roman" panose="02020603050405020304" pitchFamily="18" charset="0"/>
                <a:cs typeface="Times New Roman" panose="02020603050405020304" pitchFamily="18" charset="0"/>
              </a:rPr>
              <a:t>.</a:t>
            </a:r>
          </a:p>
          <a:p>
            <a:pPr marL="0" indent="0" eaLnBrk="1" fontAlgn="auto" hangingPunct="1">
              <a:spcAft>
                <a:spcPts val="0"/>
              </a:spcAft>
              <a:defRPr/>
            </a:pPr>
            <a:endParaRPr sz="2800" dirty="0">
              <a:latin typeface="Times New Roman" panose="02020603050405020304" pitchFamily="18" charset="0"/>
              <a:cs typeface="Times New Roman" panose="02020603050405020304" pitchFamily="18" charset="0"/>
            </a:endParaRPr>
          </a:p>
          <a:p>
            <a:pPr marL="457200" indent="-457200" eaLnBrk="1" fontAlgn="auto" hangingPunct="1">
              <a:spcAft>
                <a:spcPts val="0"/>
              </a:spcAft>
              <a:buFont typeface="Arial" panose="020B0604020202020204" pitchFamily="34" charset="0"/>
              <a:buChar char="•"/>
              <a:defRPr/>
            </a:pPr>
            <a:r>
              <a:rPr lang="fr-FR" sz="2800" dirty="0">
                <a:latin typeface="Times New Roman" panose="02020603050405020304" pitchFamily="18" charset="0"/>
                <a:cs typeface="Times New Roman" panose="02020603050405020304" pitchFamily="18" charset="0"/>
              </a:rPr>
              <a:t>Data </a:t>
            </a:r>
            <a:r>
              <a:rPr lang="fr-FR" sz="2800" dirty="0" err="1">
                <a:latin typeface="Times New Roman" panose="02020603050405020304" pitchFamily="18" charset="0"/>
                <a:cs typeface="Times New Roman" panose="02020603050405020304" pitchFamily="18" charset="0"/>
              </a:rPr>
              <a:t>from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African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languages</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advances</a:t>
            </a:r>
            <a:r>
              <a:rPr lang="fr-FR" sz="2800" dirty="0">
                <a:latin typeface="Times New Roman" panose="02020603050405020304" pitchFamily="18" charset="0"/>
                <a:cs typeface="Times New Roman" panose="02020603050405020304" pitchFamily="18" charset="0"/>
              </a:rPr>
              <a:t> science </a:t>
            </a:r>
            <a:r>
              <a:rPr lang="fr-FR" sz="2800" dirty="0" err="1">
                <a:latin typeface="Times New Roman" panose="02020603050405020304" pitchFamily="18" charset="0"/>
                <a:cs typeface="Times New Roman" panose="02020603050405020304" pitchFamily="18" charset="0"/>
              </a:rPr>
              <a:t>while</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owners</a:t>
            </a:r>
            <a:r>
              <a:rPr lang="fr-FR" sz="2800" dirty="0">
                <a:latin typeface="Times New Roman" panose="02020603050405020304" pitchFamily="18" charset="0"/>
                <a:cs typeface="Times New Roman" panose="02020603050405020304" pitchFamily="18" charset="0"/>
              </a:rPr>
              <a:t> and </a:t>
            </a:r>
            <a:r>
              <a:rPr lang="fr-FR" sz="2800" dirty="0" err="1">
                <a:latin typeface="Times New Roman" panose="02020603050405020304" pitchFamily="18" charset="0"/>
                <a:cs typeface="Times New Roman" panose="02020603050405020304" pitchFamily="18" charset="0"/>
              </a:rPr>
              <a:t>producers</a:t>
            </a:r>
            <a:r>
              <a:rPr lang="fr-FR" sz="2800" dirty="0">
                <a:latin typeface="Times New Roman" panose="02020603050405020304" pitchFamily="18" charset="0"/>
                <a:cs typeface="Times New Roman" panose="02020603050405020304" pitchFamily="18" charset="0"/>
              </a:rPr>
              <a:t> of the data </a:t>
            </a:r>
            <a:r>
              <a:rPr lang="fr-FR" sz="2800" dirty="0" err="1">
                <a:latin typeface="Times New Roman" panose="02020603050405020304" pitchFamily="18" charset="0"/>
                <a:cs typeface="Times New Roman" panose="02020603050405020304" pitchFamily="18" charset="0"/>
              </a:rPr>
              <a:t>themselves</a:t>
            </a:r>
            <a:r>
              <a:rPr lang="fr-FR" sz="2800" dirty="0">
                <a:latin typeface="Times New Roman" panose="02020603050405020304" pitchFamily="18" charset="0"/>
                <a:cs typeface="Times New Roman" panose="02020603050405020304" pitchFamily="18" charset="0"/>
              </a:rPr>
              <a:t> are </a:t>
            </a:r>
            <a:r>
              <a:rPr lang="fr-FR" sz="2800" dirty="0" err="1">
                <a:latin typeface="Times New Roman" panose="02020603050405020304" pitchFamily="18" charset="0"/>
                <a:cs typeface="Times New Roman" panose="02020603050405020304" pitchFamily="18" charset="0"/>
              </a:rPr>
              <a:t>neglected</a:t>
            </a:r>
            <a:r>
              <a:rPr lang="fr-FR" sz="2800"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4191"/>
    </mc:Choice>
    <mc:Fallback xmlns="">
      <p:transition spd="slow" advTm="5419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FC18-B891-47F8-BFBA-1B5965557AAF}"/>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36C2249E-63AD-467A-9C1A-CC03BB0798DA}"/>
              </a:ext>
            </a:extLst>
          </p:cNvPr>
          <p:cNvSpPr>
            <a:spLocks noGrp="1"/>
          </p:cNvSpPr>
          <p:nvPr>
            <p:ph type="subTitle" idx="4294967295"/>
          </p:nvPr>
        </p:nvSpPr>
        <p:spPr>
          <a:xfrm>
            <a:off x="349089" y="1295400"/>
            <a:ext cx="8445822" cy="5410200"/>
          </a:xfrm>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Lack of schools forces young community members to leave communities, thereby abandoning their languages and cultures </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rPr>
              <a:t>Communities in North-West Cameroon that lacked schools until recently sent their teenagers aged 12 – 15 to other places where they could attend secondary school. </a:t>
            </a:r>
          </a:p>
          <a:p>
            <a:endParaRPr lang="en-US" dirty="0">
              <a:solidFill>
                <a:srgbClr val="000000"/>
              </a:solidFill>
              <a:effectLst/>
              <a:latin typeface="Times New Roman" panose="02020603050405020304" pitchFamily="18" charset="0"/>
              <a:ea typeface="Calibri" panose="020F0502020204030204" pitchFamily="34" charset="0"/>
            </a:endParaRPr>
          </a:p>
          <a:p>
            <a:r>
              <a:rPr lang="en-US" sz="2400" dirty="0">
                <a:solidFill>
                  <a:srgbClr val="000000"/>
                </a:solidFill>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Of course, the children left their languages and cultural practices behind or, at best, practiced them only minimally whenever it is possible. </a:t>
            </a:r>
          </a:p>
          <a:p>
            <a:endParaRPr lang="en-US" dirty="0">
              <a:solidFill>
                <a:srgbClr val="000000"/>
              </a:solidFill>
              <a:effectLst/>
              <a:latin typeface="Times New Roman" panose="02020603050405020304" pitchFamily="18" charset="0"/>
              <a:ea typeface="Calibri" panose="020F0502020204030204" pitchFamily="34" charset="0"/>
            </a:endParaRPr>
          </a:p>
          <a:p>
            <a:r>
              <a:rPr lang="en-US" sz="2400" dirty="0">
                <a:solidFill>
                  <a:srgbClr val="000000"/>
                </a:solidFill>
                <a:latin typeface="Times New Roman" panose="02020603050405020304" pitchFamily="18" charset="0"/>
                <a:ea typeface="Calibri" panose="020F0502020204030204" pitchFamily="34" charset="0"/>
              </a:rPr>
              <a:t>	</a:t>
            </a:r>
            <a:r>
              <a:rPr lang="en-US" sz="2400" b="1" dirty="0">
                <a:solidFill>
                  <a:srgbClr val="000000"/>
                </a:solidFill>
                <a:effectLst/>
                <a:latin typeface="Times New Roman" panose="02020603050405020304" pitchFamily="18" charset="0"/>
                <a:ea typeface="Calibri" panose="020F0502020204030204" pitchFamily="34" charset="0"/>
              </a:rPr>
              <a:t>Consequence</a:t>
            </a:r>
            <a:r>
              <a:rPr lang="en-US" sz="2400" dirty="0">
                <a:solidFill>
                  <a:srgbClr val="000000"/>
                </a:solidFill>
                <a:effectLst/>
                <a:latin typeface="Times New Roman" panose="02020603050405020304" pitchFamily="18" charset="0"/>
                <a:ea typeface="Calibri" panose="020F0502020204030204" pitchFamily="34" charset="0"/>
              </a:rPr>
              <a:t>: the language is not used frequently and, therefore, not transmitted to younger generations, making it endangered and requiring urgent documentation before extinction.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067588"/>
      </p:ext>
    </p:extLst>
  </p:cSld>
  <p:clrMapOvr>
    <a:masterClrMapping/>
  </p:clrMapOvr>
  <mc:AlternateContent xmlns:mc="http://schemas.openxmlformats.org/markup-compatibility/2006" xmlns:p14="http://schemas.microsoft.com/office/powerpoint/2010/main">
    <mc:Choice Requires="p14">
      <p:transition spd="slow" p14:dur="2000" advTm="155458"/>
    </mc:Choice>
    <mc:Fallback xmlns="">
      <p:transition spd="slow" advTm="15545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FC18-B891-47F8-BFBA-1B5965557AAF}"/>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36C2249E-63AD-467A-9C1A-CC03BB0798DA}"/>
              </a:ext>
            </a:extLst>
          </p:cNvPr>
          <p:cNvSpPr>
            <a:spLocks noGrp="1"/>
          </p:cNvSpPr>
          <p:nvPr>
            <p:ph type="subTitle" idx="4294967295"/>
          </p:nvPr>
        </p:nvSpPr>
        <p:spPr>
          <a:xfrm>
            <a:off x="349089" y="1295400"/>
            <a:ext cx="8445822" cy="5410200"/>
          </a:xfrm>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Concrete proposal: 20% of budget for community development </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LD grant applications should include at least 20% of the budget for community development projects. A linguist with an interest in community development will find ways to justify the request of 20% of the budget for this non-linguistic work.</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Funding agencies should become sensitive to community needs and willfully approve funds for community development rather than simply allocating money for documenting and archiving languages while ignoring the owners and producers of the knowledge.</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I do not understand why a funding agency  can give, say 100,000 USD to a linguist to document a language but cannot give 20,000 USD to assist the speakers of that language</a:t>
            </a:r>
            <a:r>
              <a:rPr lang="en-US" sz="2200" dirty="0">
                <a:effectLst/>
                <a:latin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177058"/>
      </p:ext>
    </p:extLst>
  </p:cSld>
  <p:clrMapOvr>
    <a:masterClrMapping/>
  </p:clrMapOvr>
  <mc:AlternateContent xmlns:mc="http://schemas.openxmlformats.org/markup-compatibility/2006" xmlns:p14="http://schemas.microsoft.com/office/powerpoint/2010/main">
    <mc:Choice Requires="p14">
      <p:transition spd="slow" p14:dur="2000" advTm="133501"/>
    </mc:Choice>
    <mc:Fallback xmlns="">
      <p:transition spd="slow" advTm="133501"/>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FC18-B891-47F8-BFBA-1B5965557AAF}"/>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36C2249E-63AD-467A-9C1A-CC03BB0798DA}"/>
              </a:ext>
            </a:extLst>
          </p:cNvPr>
          <p:cNvSpPr>
            <a:spLocks noGrp="1"/>
          </p:cNvSpPr>
          <p:nvPr>
            <p:ph type="subTitle" idx="4294967295"/>
          </p:nvPr>
        </p:nvSpPr>
        <p:spPr>
          <a:xfrm>
            <a:off x="349089" y="1295400"/>
            <a:ext cx="8445822" cy="5410200"/>
          </a:xfrm>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Concrete proposal: 20% of budget for which community project? </a:t>
            </a:r>
            <a:endParaRPr lang="en-US" sz="2200" dirty="0">
              <a:solidFill>
                <a:srgbClr val="000000"/>
              </a:solidFill>
              <a:effectLst/>
              <a:latin typeface="Times New Roman" panose="02020603050405020304" pitchFamily="18" charset="0"/>
              <a:ea typeface="Calibri" panose="020F0502020204030204" pitchFamily="34" charset="0"/>
            </a:endParaRPr>
          </a:p>
          <a:p>
            <a:endParaRPr lang="en-US" sz="1800" dirty="0">
              <a:solidFill>
                <a:srgbClr val="000000"/>
              </a:solidFill>
              <a:latin typeface="Times New Roman" panose="02020603050405020304" pitchFamily="18" charset="0"/>
              <a:ea typeface="Calibri" panose="020F0502020204030204" pitchFamily="34" charset="0"/>
            </a:endParaRPr>
          </a:p>
          <a:p>
            <a:r>
              <a:rPr lang="en-US" sz="1800" dirty="0">
                <a:solidFill>
                  <a:srgbClr val="000000"/>
                </a:solidFill>
                <a:effectLst/>
                <a:latin typeface="Times New Roman" panose="02020603050405020304" pitchFamily="18" charset="0"/>
                <a:ea typeface="Calibri" panose="020F050202020403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The linguist should truly allow community members the liberty to select an urgent community development need  that should be funded. From the results of the survey I presented in section 2 above, it is very unlikely that an African community will desire language or cultural preservation which </a:t>
            </a:r>
            <a:r>
              <a:rPr lang="en-US" sz="2400" dirty="0" err="1">
                <a:solidFill>
                  <a:srgbClr val="000000"/>
                </a:solidFill>
                <a:effectLst/>
                <a:latin typeface="Times New Roman" panose="02020603050405020304" pitchFamily="18" charset="0"/>
                <a:ea typeface="Calibri" panose="020F0502020204030204" pitchFamily="34" charset="0"/>
              </a:rPr>
              <a:t>Ngue</a:t>
            </a:r>
            <a:r>
              <a:rPr lang="en-US" sz="2400" dirty="0">
                <a:solidFill>
                  <a:srgbClr val="000000"/>
                </a:solidFill>
                <a:effectLst/>
                <a:latin typeface="Times New Roman" panose="02020603050405020304" pitchFamily="18" charset="0"/>
                <a:ea typeface="Calibri" panose="020F0502020204030204" pitchFamily="34" charset="0"/>
              </a:rPr>
              <a:t> Um </a:t>
            </a:r>
            <a:r>
              <a:rPr lang="en-US" sz="2400" dirty="0">
                <a:effectLst/>
                <a:latin typeface="Times New Roman" panose="02020603050405020304" pitchFamily="18" charset="0"/>
                <a:ea typeface="Calibri" panose="020F0502020204030204" pitchFamily="34" charset="0"/>
              </a:rPr>
              <a:t>(2017: 5)</a:t>
            </a:r>
            <a:r>
              <a:rPr lang="en-US" sz="2400" dirty="0">
                <a:solidFill>
                  <a:srgbClr val="000000"/>
                </a:solidFill>
                <a:effectLst/>
                <a:latin typeface="Times New Roman" panose="02020603050405020304" pitchFamily="18" charset="0"/>
                <a:ea typeface="Calibri" panose="020F0502020204030204" pitchFamily="34" charset="0"/>
              </a:rPr>
              <a:t> describes as </a:t>
            </a:r>
            <a:r>
              <a:rPr lang="en-US" sz="2400" dirty="0">
                <a:effectLst/>
                <a:latin typeface="Times New Roman" panose="02020603050405020304" pitchFamily="18" charset="0"/>
                <a:ea typeface="Calibri" panose="020F0502020204030204" pitchFamily="34" charset="0"/>
              </a:rPr>
              <a:t>“more or less, often peripheral”.</a:t>
            </a:r>
            <a:r>
              <a:rPr lang="en-US" sz="2400" dirty="0">
                <a:solidFill>
                  <a:srgbClr val="000000"/>
                </a:solidFill>
                <a:effectLst/>
                <a:latin typeface="Times New Roman" panose="02020603050405020304" pitchFamily="18" charset="0"/>
                <a:ea typeface="Calibri" panose="020F0502020204030204" pitchFamily="34" charset="0"/>
              </a:rPr>
              <a:t> They are more likely to go for crucial needs such as those he thinks allow for</a:t>
            </a:r>
            <a:r>
              <a:rPr lang="en-US" sz="2400" dirty="0">
                <a:effectLst/>
                <a:latin typeface="Times New Roman" panose="02020603050405020304" pitchFamily="18" charset="0"/>
                <a:ea typeface="Calibri" panose="020F0502020204030204" pitchFamily="34" charset="0"/>
              </a:rPr>
              <a:t> “coping with daily survival (very strong!), Ensuring a better future for the kids (very strong!), socio-economic empowerment and security of the group (strong!)” (</a:t>
            </a:r>
            <a:r>
              <a:rPr lang="en-US" sz="2400" dirty="0" err="1">
                <a:effectLst/>
                <a:latin typeface="Times New Roman" panose="02020603050405020304" pitchFamily="18" charset="0"/>
                <a:ea typeface="Calibri" panose="020F0502020204030204" pitchFamily="34" charset="0"/>
              </a:rPr>
              <a:t>Ngue</a:t>
            </a:r>
            <a:r>
              <a:rPr lang="en-US" sz="2400" dirty="0">
                <a:effectLst/>
                <a:latin typeface="Times New Roman" panose="02020603050405020304" pitchFamily="18" charset="0"/>
                <a:ea typeface="Calibri" panose="020F0502020204030204" pitchFamily="34" charset="0"/>
              </a:rPr>
              <a:t> Um 2017: 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065550"/>
      </p:ext>
    </p:extLst>
  </p:cSld>
  <p:clrMapOvr>
    <a:masterClrMapping/>
  </p:clrMapOvr>
  <mc:AlternateContent xmlns:mc="http://schemas.openxmlformats.org/markup-compatibility/2006" xmlns:p14="http://schemas.microsoft.com/office/powerpoint/2010/main">
    <mc:Choice Requires="p14">
      <p:transition spd="slow" p14:dur="2000" advTm="57986"/>
    </mc:Choice>
    <mc:Fallback xmlns="">
      <p:transition spd="slow" advTm="5798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AFC18-B891-47F8-BFBA-1B5965557AAF}"/>
              </a:ext>
            </a:extLst>
          </p:cNvPr>
          <p:cNvSpPr>
            <a:spLocks noGrp="1"/>
          </p:cNvSpPr>
          <p:nvPr>
            <p:ph type="ctrTitle"/>
          </p:nvPr>
        </p:nvSpPr>
        <p:spPr/>
        <p:txBody>
          <a:bodyPr>
            <a:normAutofit fontScale="90000"/>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approach to language documentation in Africa</a:t>
            </a:r>
            <a:endParaRPr lang="en-US" dirty="0"/>
          </a:p>
        </p:txBody>
      </p:sp>
      <p:sp>
        <p:nvSpPr>
          <p:cNvPr id="3" name="Subtitle 2">
            <a:extLst>
              <a:ext uri="{FF2B5EF4-FFF2-40B4-BE49-F238E27FC236}">
                <a16:creationId xmlns:a16="http://schemas.microsoft.com/office/drawing/2014/main" id="{36C2249E-63AD-467A-9C1A-CC03BB0798DA}"/>
              </a:ext>
            </a:extLst>
          </p:cNvPr>
          <p:cNvSpPr>
            <a:spLocks noGrp="1"/>
          </p:cNvSpPr>
          <p:nvPr>
            <p:ph type="subTitle" idx="4294967295"/>
          </p:nvPr>
        </p:nvSpPr>
        <p:spPr>
          <a:xfrm>
            <a:off x="349089" y="1295400"/>
            <a:ext cx="8445822" cy="5410200"/>
          </a:xfrm>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Payment of consultants </a:t>
            </a:r>
            <a:endParaRPr lang="en-US" sz="1800" dirty="0">
              <a:solidFill>
                <a:srgbClr val="000000"/>
              </a:solidFill>
              <a:effectLst/>
              <a:latin typeface="Times New Roman" panose="02020603050405020304" pitchFamily="18" charset="0"/>
              <a:ea typeface="Calibri" panose="020F0502020204030204" pitchFamily="34" charset="0"/>
            </a:endParaRPr>
          </a:p>
          <a:p>
            <a:endParaRPr lang="en-US" sz="1800" dirty="0">
              <a:solidFill>
                <a:srgbClr val="000000"/>
              </a:solidFill>
              <a:latin typeface="Times New Roman" panose="02020603050405020304" pitchFamily="18" charset="0"/>
              <a:ea typeface="Calibri" panose="020F0502020204030204" pitchFamily="34" charset="0"/>
            </a:endParaRPr>
          </a:p>
          <a:p>
            <a:r>
              <a:rPr lang="en-US" sz="1800" dirty="0">
                <a:solidFill>
                  <a:srgbClr val="000000"/>
                </a:solidFill>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Suggestions such as “pay consultants in scale with the local economy, and tie the rate to the closest equivalent job (e.g., a teacher)” </a:t>
            </a:r>
            <a:r>
              <a:rPr lang="en-US" sz="2400" dirty="0">
                <a:latin typeface="Times New Roman" panose="02020603050405020304" pitchFamily="18" charset="0"/>
                <a:ea typeface="Calibri" panose="020F0502020204030204" pitchFamily="34" charset="0"/>
              </a:rPr>
              <a:t>(</a:t>
            </a:r>
            <a:r>
              <a:rPr lang="en-US" sz="2400" dirty="0" err="1">
                <a:effectLst/>
                <a:latin typeface="Times New Roman" panose="02020603050405020304" pitchFamily="18" charset="0"/>
                <a:ea typeface="Calibri" panose="020F0502020204030204" pitchFamily="34" charset="0"/>
              </a:rPr>
              <a:t>Bowern</a:t>
            </a:r>
            <a:r>
              <a:rPr lang="en-US" sz="2400" dirty="0">
                <a:effectLst/>
                <a:latin typeface="Times New Roman" panose="02020603050405020304" pitchFamily="18" charset="0"/>
                <a:ea typeface="Calibri" panose="020F0502020204030204" pitchFamily="34" charset="0"/>
              </a:rPr>
              <a:t> 2008: 162) exist. </a:t>
            </a:r>
          </a:p>
          <a:p>
            <a:r>
              <a:rPr lang="en-US" sz="2400" dirty="0">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I believe consultants can be paid reasonably well, if not at international rates but high enough to compensate for their knowledge, knowledge without which linguistic analyses will not be possible. I do not think it is terribly bad to pay a consultant more than a teacher, especially because the consultant’s job is for a limited period of time. Paying consultants</a:t>
            </a:r>
            <a:r>
              <a:rPr lang="en-US" sz="2400" dirty="0">
                <a:solidFill>
                  <a:srgbClr val="000000"/>
                </a:solidFill>
                <a:effectLst/>
                <a:latin typeface="Times New Roman" panose="02020603050405020304" pitchFamily="18" charset="0"/>
                <a:ea typeface="Calibri" panose="020F0502020204030204" pitchFamily="34" charset="0"/>
              </a:rPr>
              <a:t> at least 10 – 20 USD a day in a rural African setting is very likely to empower them in ways researchers may not imagine.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9018184"/>
      </p:ext>
    </p:extLst>
  </p:cSld>
  <p:clrMapOvr>
    <a:masterClrMapping/>
  </p:clrMapOvr>
  <mc:AlternateContent xmlns:mc="http://schemas.openxmlformats.org/markup-compatibility/2006" xmlns:p14="http://schemas.microsoft.com/office/powerpoint/2010/main">
    <mc:Choice Requires="p14">
      <p:transition spd="slow" p14:dur="2000" advTm="112882"/>
    </mc:Choice>
    <mc:Fallback xmlns="">
      <p:transition spd="slow" advTm="11288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3055-DBA2-4386-9501-A4538CF4626F}"/>
              </a:ext>
            </a:extLst>
          </p:cNvPr>
          <p:cNvSpPr>
            <a:spLocks noGrp="1"/>
          </p:cNvSpPr>
          <p:nvPr>
            <p:ph type="ctrTitle"/>
          </p:nvPr>
        </p:nvSpPr>
        <p:spPr/>
        <p:txBody>
          <a:bodyPr>
            <a:normAutofit/>
          </a:bodyPr>
          <a:lstStyle/>
          <a:p>
            <a:r>
              <a:rPr lang="en-US" sz="2800" b="1" dirty="0">
                <a:latin typeface="Calibri" panose="020F0502020204030204" pitchFamily="34" charset="0"/>
                <a:cs typeface="Calibri" panose="020F0502020204030204" pitchFamily="34" charset="0"/>
              </a:rPr>
              <a:t>Conclusion</a:t>
            </a:r>
          </a:p>
        </p:txBody>
      </p:sp>
      <p:sp>
        <p:nvSpPr>
          <p:cNvPr id="3" name="Subtitle 2">
            <a:extLst>
              <a:ext uri="{FF2B5EF4-FFF2-40B4-BE49-F238E27FC236}">
                <a16:creationId xmlns:a16="http://schemas.microsoft.com/office/drawing/2014/main" id="{A1A8ADEF-C496-4113-9A21-A519E08349A2}"/>
              </a:ext>
            </a:extLst>
          </p:cNvPr>
          <p:cNvSpPr>
            <a:spLocks noGrp="1"/>
          </p:cNvSpPr>
          <p:nvPr>
            <p:ph type="subTitle" idx="4294967295"/>
          </p:nvPr>
        </p:nvSpPr>
        <p:spPr/>
        <p:txBody>
          <a:bodyPr>
            <a:normAutofit/>
          </a:bodyPr>
          <a:lstStyle/>
          <a:p>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have argued that instead of focusing on the study of African languages while neglecting current survival needs of community members, and thereby legitimizing and accompanying language death, linguists and funding agencies should conceive LD projects as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community development projects.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have proposed that 20% of research funding such be dedicated to community development projects.</a:t>
            </a:r>
          </a:p>
          <a:p>
            <a:endParaRPr lang="en-US" dirty="0">
              <a:latin typeface="Times New Roman" panose="02020603050405020304" pitchFamily="18" charset="0"/>
              <a:cs typeface="Times New Roman" panose="02020603050405020304" pitchFamily="18" charset="0"/>
            </a:endParaRPr>
          </a:p>
          <a:p>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9473"/>
      </p:ext>
    </p:extLst>
  </p:cSld>
  <p:clrMapOvr>
    <a:masterClrMapping/>
  </p:clrMapOvr>
  <mc:AlternateContent xmlns:mc="http://schemas.openxmlformats.org/markup-compatibility/2006" xmlns:p14="http://schemas.microsoft.com/office/powerpoint/2010/main">
    <mc:Choice Requires="p14">
      <p:transition spd="slow" p14:dur="2000" advTm="69716"/>
    </mc:Choice>
    <mc:Fallback xmlns="">
      <p:transition spd="slow" advTm="6971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3055-DBA2-4386-9501-A4538CF4626F}"/>
              </a:ext>
            </a:extLst>
          </p:cNvPr>
          <p:cNvSpPr>
            <a:spLocks noGrp="1"/>
          </p:cNvSpPr>
          <p:nvPr>
            <p:ph type="ctrTitle"/>
          </p:nvPr>
        </p:nvSpPr>
        <p:spPr/>
        <p:txBody>
          <a:bodyPr>
            <a:normAutofit/>
          </a:bodyPr>
          <a:lstStyle/>
          <a:p>
            <a:r>
              <a:rPr lang="en-US" sz="2800" b="1" dirty="0">
                <a:latin typeface="Calibri" panose="020F0502020204030204" pitchFamily="34" charset="0"/>
                <a:cs typeface="Calibri" panose="020F0502020204030204" pitchFamily="34" charset="0"/>
              </a:rPr>
              <a:t>Conclusion</a:t>
            </a:r>
          </a:p>
        </p:txBody>
      </p:sp>
      <p:sp>
        <p:nvSpPr>
          <p:cNvPr id="3" name="Subtitle 2">
            <a:extLst>
              <a:ext uri="{FF2B5EF4-FFF2-40B4-BE49-F238E27FC236}">
                <a16:creationId xmlns:a16="http://schemas.microsoft.com/office/drawing/2014/main" id="{A1A8ADEF-C496-4113-9A21-A519E08349A2}"/>
              </a:ext>
            </a:extLst>
          </p:cNvPr>
          <p:cNvSpPr>
            <a:spLocks noGrp="1"/>
          </p:cNvSpPr>
          <p:nvPr>
            <p:ph type="subTitle" idx="4294967295"/>
          </p:nvPr>
        </p:nvSpPr>
        <p:spPr>
          <a:xfrm>
            <a:off x="323528" y="1628800"/>
            <a:ext cx="8445822" cy="4896544"/>
          </a:xfrm>
        </p:spPr>
        <p:txBody>
          <a:bodyPr>
            <a:normAutofit/>
          </a:bodyPr>
          <a:lstStyle/>
          <a:p>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Identifying community projects for funding should be the community’s responsibility and, as demonstrated, community members are most likely to choose basic survival needs such as potable water, electricity, roads, schools, and health facilities instead of language development. </a:t>
            </a:r>
          </a:p>
          <a:p>
            <a:endPar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If any of these survival needs are provided while doing LD, the linguist can consider that they have given back something useful to the current generation. Such an accomplishment will most likely help retain community members and ensure continued use and transmission of the target language(s). While the linguist will continue to advance their academic career, target community members will also gain substantially from having better living conditions.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235496"/>
      </p:ext>
    </p:extLst>
  </p:cSld>
  <p:clrMapOvr>
    <a:masterClrMapping/>
  </p:clrMapOvr>
  <mc:AlternateContent xmlns:mc="http://schemas.openxmlformats.org/markup-compatibility/2006" xmlns:p14="http://schemas.microsoft.com/office/powerpoint/2010/main">
    <mc:Choice Requires="p14">
      <p:transition spd="slow" p14:dur="2000" advTm="57361"/>
    </mc:Choice>
    <mc:Fallback xmlns="">
      <p:transition spd="slow" advTm="5736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3055-DBA2-4386-9501-A4538CF4626F}"/>
              </a:ext>
            </a:extLst>
          </p:cNvPr>
          <p:cNvSpPr>
            <a:spLocks noGrp="1"/>
          </p:cNvSpPr>
          <p:nvPr>
            <p:ph type="ctrTitle"/>
          </p:nvPr>
        </p:nvSpPr>
        <p:spPr/>
        <p:txBody>
          <a:bodyPr>
            <a:normAutofit/>
          </a:bodyPr>
          <a:lstStyle/>
          <a:p>
            <a:r>
              <a:rPr lang="en-US" sz="2800" b="1" dirty="0">
                <a:latin typeface="Calibri" panose="020F0502020204030204" pitchFamily="34" charset="0"/>
                <a:cs typeface="Calibri" panose="020F0502020204030204" pitchFamily="34" charset="0"/>
              </a:rPr>
              <a:t>Conclusion</a:t>
            </a:r>
          </a:p>
        </p:txBody>
      </p:sp>
      <p:sp>
        <p:nvSpPr>
          <p:cNvPr id="3" name="Subtitle 2">
            <a:extLst>
              <a:ext uri="{FF2B5EF4-FFF2-40B4-BE49-F238E27FC236}">
                <a16:creationId xmlns:a16="http://schemas.microsoft.com/office/drawing/2014/main" id="{A1A8ADEF-C496-4113-9A21-A519E08349A2}"/>
              </a:ext>
            </a:extLst>
          </p:cNvPr>
          <p:cNvSpPr>
            <a:spLocks noGrp="1"/>
          </p:cNvSpPr>
          <p:nvPr>
            <p:ph type="subTitle" idx="4294967295"/>
          </p:nvPr>
        </p:nvSpPr>
        <p:spPr>
          <a:xfrm>
            <a:off x="323528" y="1628800"/>
            <a:ext cx="8445822" cy="4896544"/>
          </a:xfrm>
        </p:spPr>
        <p:txBody>
          <a:bodyPr>
            <a:normAutofit/>
          </a:bodyPr>
          <a:lstStyle/>
          <a:p>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also suggest that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consultants should be paid reasonably well, if not at international rates but high enough to compensate for their knowledge, knowledge without which linguistic analyses will not be possible</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2400" dirty="0">
                <a:solidFill>
                  <a:srgbClr val="000000"/>
                </a:solidFill>
                <a:latin typeface="Times New Roman" panose="02020603050405020304" pitchFamily="18" charset="0"/>
                <a:cs typeface="Times New Roman" panose="02020603050405020304" pitchFamily="18" charset="0"/>
              </a:rPr>
              <a:t>	</a:t>
            </a:r>
          </a:p>
          <a:p>
            <a:r>
              <a:rPr lang="en-US" sz="2400" dirty="0">
                <a:solidFill>
                  <a:srgbClr val="000000"/>
                </a:solidFill>
                <a:latin typeface="Times New Roman" panose="02020603050405020304" pitchFamily="18" charset="0"/>
                <a:cs typeface="Times New Roman" panose="02020603050405020304" pitchFamily="18" charset="0"/>
              </a:rPr>
              <a:t>	Linguistic work should be of greater benefit to communities that it currently is. </a:t>
            </a:r>
          </a:p>
          <a:p>
            <a:r>
              <a:rPr lang="en-US" sz="2400" dirty="0">
                <a:solidFill>
                  <a:srgbClr val="000000"/>
                </a:solidFill>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3283427"/>
      </p:ext>
    </p:extLst>
  </p:cSld>
  <p:clrMapOvr>
    <a:masterClrMapping/>
  </p:clrMapOvr>
  <mc:AlternateContent xmlns:mc="http://schemas.openxmlformats.org/markup-compatibility/2006" xmlns:p14="http://schemas.microsoft.com/office/powerpoint/2010/main">
    <mc:Choice Requires="p14">
      <p:transition spd="slow" p14:dur="2000" advTm="43663"/>
    </mc:Choice>
    <mc:Fallback xmlns="">
      <p:transition spd="slow" advTm="43663"/>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F164-BC67-4AF3-8852-E0D8E0F09A25}"/>
              </a:ext>
            </a:extLst>
          </p:cNvPr>
          <p:cNvSpPr>
            <a:spLocks noGrp="1"/>
          </p:cNvSpPr>
          <p:nvPr>
            <p:ph type="ctrTitle"/>
          </p:nvPr>
        </p:nvSpPr>
        <p:spPr/>
        <p:txBody>
          <a:bodyPr/>
          <a:lstStyle/>
          <a:p>
            <a:r>
              <a:rPr lang="en-US" dirty="0"/>
              <a:t>References</a:t>
            </a:r>
          </a:p>
        </p:txBody>
      </p:sp>
      <p:sp>
        <p:nvSpPr>
          <p:cNvPr id="3" name="Subtitle 2">
            <a:extLst>
              <a:ext uri="{FF2B5EF4-FFF2-40B4-BE49-F238E27FC236}">
                <a16:creationId xmlns:a16="http://schemas.microsoft.com/office/drawing/2014/main" id="{FF8B751C-262A-4D57-8FBE-F4456957D221}"/>
              </a:ext>
            </a:extLst>
          </p:cNvPr>
          <p:cNvSpPr>
            <a:spLocks noGrp="1"/>
          </p:cNvSpPr>
          <p:nvPr>
            <p:ph type="subTitle" idx="4294967295"/>
          </p:nvPr>
        </p:nvSpPr>
        <p:spPr>
          <a:xfrm>
            <a:off x="228600" y="990600"/>
            <a:ext cx="8686800" cy="5867400"/>
          </a:xfrm>
        </p:spPr>
        <p:txBody>
          <a:bodyPr>
            <a:noAutofit/>
          </a:bodyPr>
          <a:lstStyle/>
          <a:p>
            <a:pPr marL="0" marR="0">
              <a:lnSpc>
                <a:spcPct val="107000"/>
              </a:lnSpc>
              <a:spcBef>
                <a:spcPts val="0"/>
              </a:spcBef>
              <a:spcAft>
                <a:spcPts val="800"/>
              </a:spcAft>
            </a:pPr>
            <a:r>
              <a:rPr lang="fr-FR" sz="1350" b="1" dirty="0">
                <a:effectLst/>
                <a:latin typeface="Times New Roman" panose="02020603050405020304" pitchFamily="18" charset="0"/>
                <a:ea typeface="Calibri" panose="020F0502020204030204" pitchFamily="34" charset="0"/>
                <a:cs typeface="Times New Roman" panose="02020603050405020304" pitchFamily="18" charset="0"/>
              </a:rPr>
              <a:t>Akumbu, Pius W. 2020.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Reflections on a community-based approach to writing grammars of endangered African languages.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Studies in African Languages and Cultures</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54. 71–96.</a:t>
            </a:r>
          </a:p>
          <a:p>
            <a:pPr marL="0" marR="0">
              <a:lnSpc>
                <a:spcPct val="107000"/>
              </a:lnSpc>
              <a:spcBef>
                <a:spcPts val="0"/>
              </a:spcBef>
              <a:spcAft>
                <a:spcPts val="800"/>
              </a:spcAft>
            </a:pPr>
            <a:r>
              <a:rPr lang="en-US" sz="1350" b="1" dirty="0" err="1">
                <a:effectLst/>
                <a:latin typeface="Times New Roman" panose="02020603050405020304" pitchFamily="18" charset="0"/>
                <a:ea typeface="Calibri" panose="020F0502020204030204" pitchFamily="34" charset="0"/>
                <a:cs typeface="Times New Roman" panose="02020603050405020304" pitchFamily="18" charset="0"/>
              </a:rPr>
              <a:t>Bowern</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 Claire. 2008.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Linguistic fieldwork: A practical guide</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1st </a:t>
            </a:r>
            <a:r>
              <a:rPr lang="en-US" sz="1350" dirty="0" err="1">
                <a:effectLst/>
                <a:latin typeface="Times New Roman" panose="02020603050405020304" pitchFamily="18" charset="0"/>
                <a:ea typeface="Calibri" panose="020F0502020204030204" pitchFamily="34" charset="0"/>
                <a:cs typeface="Times New Roman" panose="02020603050405020304" pitchFamily="18" charset="0"/>
              </a:rPr>
              <a:t>edn</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New York: Palgrave MacMillan.</a:t>
            </a:r>
          </a:p>
          <a:p>
            <a:pPr marL="0" marR="0">
              <a:lnSpc>
                <a:spcPct val="107000"/>
              </a:lnSpc>
              <a:spcBef>
                <a:spcPts val="0"/>
              </a:spcBef>
              <a:spcAft>
                <a:spcPts val="800"/>
              </a:spcAft>
            </a:pP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Holmes, Amanda L. 2018.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Geographies of home, memory, and heart: Mohawk Elder praxis, land, language, and knowledge woven in place</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The University of Arizona PhD Dissertation.</a:t>
            </a:r>
          </a:p>
          <a:p>
            <a:pPr marL="0" marR="0">
              <a:lnSpc>
                <a:spcPct val="107000"/>
              </a:lnSpc>
              <a:spcBef>
                <a:spcPts val="0"/>
              </a:spcBef>
              <a:spcAft>
                <a:spcPts val="800"/>
              </a:spcAft>
            </a:pP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Hyman, Larry M. 2003a.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Why describe African languages? In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Keynote address at the 4th World Congress of African Linguistics and the 34th Annual Conference on African Linguistics</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Rutgers University.</a:t>
            </a:r>
          </a:p>
          <a:p>
            <a:pPr marL="0" marR="0">
              <a:lnSpc>
                <a:spcPct val="107000"/>
              </a:lnSpc>
              <a:spcBef>
                <a:spcPts val="0"/>
              </a:spcBef>
              <a:spcAft>
                <a:spcPts val="800"/>
              </a:spcAft>
            </a:pP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Hyman, Larry M. 2003b</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African languages and phonological theory.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GLOT International</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7(6). 153–163.</a:t>
            </a:r>
          </a:p>
          <a:p>
            <a:pPr marL="0" marR="0">
              <a:lnSpc>
                <a:spcPct val="107000"/>
              </a:lnSpc>
              <a:spcBef>
                <a:spcPts val="0"/>
              </a:spcBef>
              <a:spcAft>
                <a:spcPts val="800"/>
              </a:spcAft>
            </a:pPr>
            <a:r>
              <a:rPr lang="en-US" sz="1350" b="1" dirty="0" err="1">
                <a:effectLst/>
                <a:latin typeface="Times New Roman" panose="02020603050405020304" pitchFamily="18" charset="0"/>
                <a:ea typeface="Calibri" panose="020F0502020204030204" pitchFamily="34" charset="0"/>
                <a:cs typeface="Times New Roman" panose="02020603050405020304" pitchFamily="18" charset="0"/>
              </a:rPr>
              <a:t>Kadanya</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 James L. 2006.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Writing grammars for the community”.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Studies in Language</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30(2). 253–257.</a:t>
            </a:r>
          </a:p>
          <a:p>
            <a:pPr marL="0" marR="0">
              <a:lnSpc>
                <a:spcPct val="107000"/>
              </a:lnSpc>
              <a:spcBef>
                <a:spcPts val="0"/>
              </a:spcBef>
              <a:spcAft>
                <a:spcPts val="800"/>
              </a:spcAft>
            </a:pPr>
            <a:r>
              <a:rPr lang="en-US" sz="1350" b="1" dirty="0" err="1">
                <a:effectLst/>
                <a:latin typeface="Times New Roman" panose="02020603050405020304" pitchFamily="18" charset="0"/>
                <a:ea typeface="Calibri" panose="020F0502020204030204" pitchFamily="34" charset="0"/>
                <a:cs typeface="Times New Roman" panose="02020603050405020304" pitchFamily="18" charset="0"/>
              </a:rPr>
              <a:t>Lionnet</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 Florian &amp; Larry M. Hyman. 2018.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Current issues in African phonology". In Tom </a:t>
            </a:r>
            <a:r>
              <a:rPr lang="en-US" sz="1350" dirty="0" err="1">
                <a:effectLst/>
                <a:latin typeface="Times New Roman" panose="02020603050405020304" pitchFamily="18" charset="0"/>
                <a:ea typeface="Calibri" panose="020F0502020204030204" pitchFamily="34" charset="0"/>
                <a:cs typeface="Times New Roman" panose="02020603050405020304" pitchFamily="18" charset="0"/>
              </a:rPr>
              <a:t>Güldemann</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(ed.),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The Languages and Linguistics of Africa</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602–708. Berlin, Boston: De Gruyter Mouton. </a:t>
            </a:r>
          </a:p>
          <a:p>
            <a:pPr marL="0" marR="0">
              <a:lnSpc>
                <a:spcPct val="107000"/>
              </a:lnSpc>
              <a:spcBef>
                <a:spcPts val="0"/>
              </a:spcBef>
              <a:spcAft>
                <a:spcPts val="800"/>
              </a:spcAft>
            </a:pP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McDonald, James A. 2003.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People of the robin: The Tsimshian of </a:t>
            </a:r>
            <a:r>
              <a:rPr lang="en-US" sz="1350" dirty="0" err="1">
                <a:effectLst/>
                <a:latin typeface="Times New Roman" panose="02020603050405020304" pitchFamily="18" charset="0"/>
                <a:ea typeface="Calibri" panose="020F0502020204030204" pitchFamily="34" charset="0"/>
                <a:cs typeface="Times New Roman" panose="02020603050405020304" pitchFamily="18" charset="0"/>
              </a:rPr>
              <a:t>Kitsumkalum</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A resource book for the </a:t>
            </a:r>
            <a:r>
              <a:rPr lang="en-US" sz="1350" dirty="0" err="1">
                <a:effectLst/>
                <a:latin typeface="Times New Roman" panose="02020603050405020304" pitchFamily="18" charset="0"/>
                <a:ea typeface="Calibri" panose="020F0502020204030204" pitchFamily="34" charset="0"/>
                <a:cs typeface="Times New Roman" panose="02020603050405020304" pitchFamily="18" charset="0"/>
              </a:rPr>
              <a:t>Kitsumkalum</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education committee and the coast mountain school district 82 (terrace.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Canadian Circumpolar Institute, Alberta ACADRE Network, &amp; School District</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Coast Mountains, B.C.). First Nations Education Centre. Edmonton: CCI Press (82).</a:t>
            </a:r>
          </a:p>
          <a:p>
            <a:pPr marL="0" marR="0">
              <a:lnSpc>
                <a:spcPct val="107000"/>
              </a:lnSpc>
              <a:spcBef>
                <a:spcPts val="0"/>
              </a:spcBef>
              <a:spcAft>
                <a:spcPts val="800"/>
              </a:spcAft>
            </a:pP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Meissner, Shelbi </a:t>
            </a:r>
            <a:r>
              <a:rPr lang="en-US" sz="1350" b="1" dirty="0" err="1">
                <a:effectLst/>
                <a:latin typeface="Times New Roman" panose="02020603050405020304" pitchFamily="18" charset="0"/>
                <a:ea typeface="Calibri" panose="020F0502020204030204" pitchFamily="34" charset="0"/>
                <a:cs typeface="Times New Roman" panose="02020603050405020304" pitchFamily="18" charset="0"/>
              </a:rPr>
              <a:t>Nahwilet</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 2018. </a:t>
            </a:r>
            <a:r>
              <a:rPr lang="en-US" sz="1350" dirty="0">
                <a:effectLst/>
                <a:latin typeface="Times New Roman" panose="02020603050405020304" pitchFamily="18" charset="0"/>
                <a:ea typeface="Calibri" panose="020F0502020204030204" pitchFamily="34" charset="0"/>
              </a:rPr>
              <a:t>The moral fabric of linguicide: un-weaving trauma narratives and dependency relationships in Indigenous language reclamation. </a:t>
            </a:r>
            <a:r>
              <a:rPr lang="en-US" sz="1350" i="1" dirty="0">
                <a:effectLst/>
                <a:latin typeface="Times New Roman" panose="02020603050405020304" pitchFamily="18" charset="0"/>
                <a:ea typeface="Calibri" panose="020F0502020204030204" pitchFamily="34" charset="0"/>
              </a:rPr>
              <a:t>Journal of Global Ethics</a:t>
            </a:r>
            <a:r>
              <a:rPr lang="en-US" sz="1350" dirty="0">
                <a:effectLst/>
                <a:latin typeface="Times New Roman" panose="02020603050405020304" pitchFamily="18" charset="0"/>
                <a:ea typeface="Calibri" panose="020F0502020204030204" pitchFamily="34" charset="0"/>
              </a:rPr>
              <a:t> 14(2). 266–276.</a:t>
            </a:r>
          </a:p>
          <a:p>
            <a:pPr marL="0" marR="0">
              <a:lnSpc>
                <a:spcPct val="107000"/>
              </a:lnSpc>
              <a:spcBef>
                <a:spcPts val="0"/>
              </a:spcBef>
              <a:spcAft>
                <a:spcPts val="800"/>
              </a:spcAft>
            </a:pPr>
            <a:r>
              <a:rPr lang="fr-FR" sz="1350" b="1" dirty="0" err="1">
                <a:effectLst/>
                <a:latin typeface="Times New Roman" panose="02020603050405020304" pitchFamily="18" charset="0"/>
                <a:ea typeface="Calibri" panose="020F0502020204030204" pitchFamily="34" charset="0"/>
                <a:cs typeface="Times New Roman" panose="02020603050405020304" pitchFamily="18" charset="0"/>
              </a:rPr>
              <a:t>Ngue</a:t>
            </a:r>
            <a:r>
              <a:rPr lang="fr-FR" sz="1350" b="1" dirty="0">
                <a:effectLst/>
                <a:latin typeface="Times New Roman" panose="02020603050405020304" pitchFamily="18" charset="0"/>
                <a:ea typeface="Calibri" panose="020F0502020204030204" pitchFamily="34" charset="0"/>
                <a:cs typeface="Times New Roman" panose="02020603050405020304" pitchFamily="18" charset="0"/>
              </a:rPr>
              <a:t> Um, Emmanuel. </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2017.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Beyond expanding the functions of threatened languages; expanding the life opportunities of communities who speak them. Economic empowerment and language revitalization in critical socio-economic conditions in Africa. Presented at the 5th International Conference on Language Documentation and Conservation (ICLDC). http://hdl.handle.net/10125/42068.</a:t>
            </a:r>
          </a:p>
          <a:p>
            <a:pPr marL="0" marR="0">
              <a:lnSpc>
                <a:spcPct val="107000"/>
              </a:lnSpc>
              <a:spcBef>
                <a:spcPts val="0"/>
              </a:spcBef>
              <a:spcAft>
                <a:spcPts val="800"/>
              </a:spcAft>
            </a:pPr>
            <a:r>
              <a:rPr lang="en-US" sz="1350" b="1" dirty="0" err="1">
                <a:effectLst/>
                <a:latin typeface="Times New Roman" panose="02020603050405020304" pitchFamily="18" charset="0"/>
                <a:ea typeface="Calibri" panose="020F0502020204030204" pitchFamily="34" charset="0"/>
                <a:cs typeface="Times New Roman" panose="02020603050405020304" pitchFamily="18" charset="0"/>
              </a:rPr>
              <a:t>Tsikewa</a:t>
            </a:r>
            <a:r>
              <a:rPr lang="en-US" sz="1350" b="1" dirty="0">
                <a:effectLst/>
                <a:latin typeface="Times New Roman" panose="02020603050405020304" pitchFamily="18" charset="0"/>
                <a:ea typeface="Calibri" panose="020F0502020204030204" pitchFamily="34" charset="0"/>
                <a:cs typeface="Times New Roman" panose="02020603050405020304" pitchFamily="18" charset="0"/>
              </a:rPr>
              <a:t>, Adrienne. </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2021. Reimagining the </a:t>
            </a:r>
            <a:r>
              <a:rPr lang="en-US" sz="1350" dirty="0" err="1">
                <a:effectLst/>
                <a:latin typeface="Times New Roman" panose="02020603050405020304" pitchFamily="18" charset="0"/>
                <a:ea typeface="Calibri" panose="020F0502020204030204" pitchFamily="34" charset="0"/>
                <a:cs typeface="Times New Roman" panose="02020603050405020304" pitchFamily="18" charset="0"/>
              </a:rPr>
              <a:t>currrent</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praxis of field linguistics training: Decolonial considerations. </a:t>
            </a:r>
            <a:r>
              <a:rPr lang="en-US" sz="1350" i="1" dirty="0">
                <a:effectLst/>
                <a:latin typeface="Times New Roman" panose="02020603050405020304" pitchFamily="18" charset="0"/>
                <a:ea typeface="Calibri" panose="020F0502020204030204" pitchFamily="34" charset="0"/>
                <a:cs typeface="Times New Roman" panose="02020603050405020304" pitchFamily="18" charset="0"/>
              </a:rPr>
              <a:t>Language</a:t>
            </a:r>
            <a:r>
              <a:rPr lang="en-US" sz="1350" dirty="0">
                <a:effectLst/>
                <a:latin typeface="Times New Roman" panose="02020603050405020304" pitchFamily="18" charset="0"/>
                <a:ea typeface="Calibri" panose="020F0502020204030204" pitchFamily="34" charset="0"/>
                <a:cs typeface="Times New Roman" panose="02020603050405020304" pitchFamily="18" charset="0"/>
              </a:rPr>
              <a:t> 97(4). e293–e319. </a:t>
            </a:r>
          </a:p>
        </p:txBody>
      </p:sp>
    </p:spTree>
    <p:extLst>
      <p:ext uri="{BB962C8B-B14F-4D97-AF65-F5344CB8AC3E}">
        <p14:creationId xmlns:p14="http://schemas.microsoft.com/office/powerpoint/2010/main" val="3779836351"/>
      </p:ext>
    </p:extLst>
  </p:cSld>
  <p:clrMapOvr>
    <a:masterClrMapping/>
  </p:clrMapOvr>
  <mc:AlternateContent xmlns:mc="http://schemas.openxmlformats.org/markup-compatibility/2006" xmlns:p14="http://schemas.microsoft.com/office/powerpoint/2010/main">
    <mc:Choice Requires="p14">
      <p:transition spd="slow" p14:dur="2000" advTm="10296"/>
    </mc:Choice>
    <mc:Fallback xmlns="">
      <p:transition spd="slow" advTm="1029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5112-262D-4D80-B2A2-C7AF7F438321}"/>
              </a:ext>
            </a:extLst>
          </p:cNvPr>
          <p:cNvSpPr>
            <a:spLocks noGrp="1"/>
          </p:cNvSpPr>
          <p:nvPr>
            <p:ph type="ctrTitle"/>
          </p:nvPr>
        </p:nvSpPr>
        <p:spPr/>
        <p:txBody>
          <a:bodyPr/>
          <a:lstStyle/>
          <a:p>
            <a:r>
              <a:rPr lang="en-US" b="1" dirty="0">
                <a:solidFill>
                  <a:schemeClr val="tx1"/>
                </a:solidFill>
                <a:latin typeface="Calibri" panose="020F0502020204030204" pitchFamily="34" charset="0"/>
                <a:cs typeface="Calibri" panose="020F0502020204030204" pitchFamily="34" charset="0"/>
              </a:rPr>
              <a:t>Goals of this presentation</a:t>
            </a:r>
            <a:endParaRPr lang="en-US" dirty="0"/>
          </a:p>
        </p:txBody>
      </p:sp>
      <p:sp>
        <p:nvSpPr>
          <p:cNvPr id="3" name="Subtitle 2">
            <a:extLst>
              <a:ext uri="{FF2B5EF4-FFF2-40B4-BE49-F238E27FC236}">
                <a16:creationId xmlns:a16="http://schemas.microsoft.com/office/drawing/2014/main" id="{B6D1E938-A3BB-4D11-879C-5CC2B239F9EC}"/>
              </a:ext>
            </a:extLst>
          </p:cNvPr>
          <p:cNvSpPr>
            <a:spLocks noGrp="1"/>
          </p:cNvSpPr>
          <p:nvPr>
            <p:ph type="subTitle" idx="4294967295"/>
          </p:nvPr>
        </p:nvSpPr>
        <p:spPr/>
        <p:txBody>
          <a:bodyPr/>
          <a:lstStyle/>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Context of linguistics work in Africa</a:t>
            </a:r>
          </a:p>
          <a:p>
            <a:pPr marL="0" indent="0"/>
            <a:endParaRPr lang="en-US" sz="2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Practical aspects of linguistics work in Africa</a:t>
            </a:r>
          </a:p>
          <a:p>
            <a:pPr marL="0" indent="0"/>
            <a:endParaRPr lang="en-US" sz="2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Beneficiaries of current linguistics projects in Africa</a:t>
            </a:r>
          </a:p>
          <a:p>
            <a:pPr marL="0" indent="0"/>
            <a:endParaRPr lang="en-US" sz="28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Proposals for what should change in linguistics work in Africa</a:t>
            </a:r>
          </a:p>
          <a:p>
            <a:endParaRPr lang="en-US" dirty="0"/>
          </a:p>
        </p:txBody>
      </p:sp>
    </p:spTree>
    <p:extLst>
      <p:ext uri="{BB962C8B-B14F-4D97-AF65-F5344CB8AC3E}">
        <p14:creationId xmlns:p14="http://schemas.microsoft.com/office/powerpoint/2010/main" val="2709826087"/>
      </p:ext>
    </p:extLst>
  </p:cSld>
  <p:clrMapOvr>
    <a:masterClrMapping/>
  </p:clrMapOvr>
  <mc:AlternateContent xmlns:mc="http://schemas.openxmlformats.org/markup-compatibility/2006" xmlns:p14="http://schemas.microsoft.com/office/powerpoint/2010/main">
    <mc:Choice Requires="p14">
      <p:transition spd="slow" p14:dur="2000" advTm="73176"/>
    </mc:Choice>
    <mc:Fallback xmlns="">
      <p:transition spd="slow" advTm="7317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397EB-3E32-4B92-BFEE-0B2FF7119B36}"/>
              </a:ext>
            </a:extLst>
          </p:cNvPr>
          <p:cNvSpPr>
            <a:spLocks noGrp="1"/>
          </p:cNvSpPr>
          <p:nvPr>
            <p:ph type="ctrTitle"/>
          </p:nvPr>
        </p:nvSpPr>
        <p:spPr/>
        <p:txBody>
          <a:bodyPr/>
          <a:lstStyle/>
          <a:p>
            <a:r>
              <a:rPr lang="en-US" b="1" dirty="0">
                <a:solidFill>
                  <a:schemeClr val="tx1"/>
                </a:solidFill>
                <a:latin typeface="Calibri" panose="020F0502020204030204" pitchFamily="34" charset="0"/>
                <a:cs typeface="Calibri" panose="020F0502020204030204" pitchFamily="34" charset="0"/>
              </a:rPr>
              <a:t>Context of Linguistic work in Africa</a:t>
            </a:r>
            <a:endParaRPr lang="en-US" dirty="0"/>
          </a:p>
        </p:txBody>
      </p:sp>
      <p:sp>
        <p:nvSpPr>
          <p:cNvPr id="3" name="Subtitle 2">
            <a:extLst>
              <a:ext uri="{FF2B5EF4-FFF2-40B4-BE49-F238E27FC236}">
                <a16:creationId xmlns:a16="http://schemas.microsoft.com/office/drawing/2014/main" id="{21405F91-F869-49BC-B2C2-873A5FF0C44E}"/>
              </a:ext>
            </a:extLst>
          </p:cNvPr>
          <p:cNvSpPr>
            <a:spLocks noGrp="1"/>
          </p:cNvSpPr>
          <p:nvPr>
            <p:ph type="subTitle" idx="4294967295"/>
          </p:nvPr>
        </p:nvSpPr>
        <p:spPr/>
        <p:txBody>
          <a:bodyPr/>
          <a:lstStyle/>
          <a:p>
            <a:r>
              <a:rPr lang="en-US" sz="2800" dirty="0">
                <a:latin typeface="Times New Roman" panose="02020603050405020304" pitchFamily="18" charset="0"/>
                <a:cs typeface="Times New Roman" panose="02020603050405020304" pitchFamily="18" charset="0"/>
              </a:rPr>
              <a:t>	Why continued endangerment of African languages since colonial times?</a:t>
            </a:r>
          </a:p>
          <a:p>
            <a:pPr marL="0" indent="0"/>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Natural Process</a:t>
            </a:r>
          </a:p>
          <a:p>
            <a:pPr marL="0" indent="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economic pressures, </a:t>
            </a:r>
          </a:p>
          <a:p>
            <a:pPr marL="0" indent="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increased mobility, </a:t>
            </a:r>
          </a:p>
          <a:p>
            <a:pPr marL="0" indent="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mass media (TV, radio, internet), </a:t>
            </a:r>
          </a:p>
          <a:p>
            <a:pPr marL="0" indent="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pressure from dominant languages</a:t>
            </a:r>
            <a:endParaRPr lang="en-US" sz="2400" dirty="0">
              <a:latin typeface="Times New Roman" panose="02020603050405020304" pitchFamily="18" charset="0"/>
              <a:cs typeface="Times New Roman" panose="02020603050405020304" pitchFamily="18"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2890959"/>
      </p:ext>
    </p:extLst>
  </p:cSld>
  <p:clrMapOvr>
    <a:masterClrMapping/>
  </p:clrMapOvr>
  <mc:AlternateContent xmlns:mc="http://schemas.openxmlformats.org/markup-compatibility/2006" xmlns:p14="http://schemas.microsoft.com/office/powerpoint/2010/main">
    <mc:Choice Requires="p14">
      <p:transition spd="slow" p14:dur="2000" advTm="72456"/>
    </mc:Choice>
    <mc:Fallback xmlns="">
      <p:transition spd="slow" advTm="724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397EB-3E32-4B92-BFEE-0B2FF7119B36}"/>
              </a:ext>
            </a:extLst>
          </p:cNvPr>
          <p:cNvSpPr>
            <a:spLocks noGrp="1"/>
          </p:cNvSpPr>
          <p:nvPr>
            <p:ph type="ctrTitle"/>
          </p:nvPr>
        </p:nvSpPr>
        <p:spPr/>
        <p:txBody>
          <a:bodyPr/>
          <a:lstStyle/>
          <a:p>
            <a:r>
              <a:rPr lang="en-US" b="1" dirty="0">
                <a:solidFill>
                  <a:schemeClr val="tx1"/>
                </a:solidFill>
                <a:latin typeface="Calibri" panose="020F0502020204030204" pitchFamily="34" charset="0"/>
                <a:cs typeface="Calibri" panose="020F0502020204030204" pitchFamily="34" charset="0"/>
              </a:rPr>
              <a:t>Context of Linguistic work in Africa</a:t>
            </a:r>
            <a:endParaRPr lang="en-US" dirty="0"/>
          </a:p>
        </p:txBody>
      </p:sp>
      <p:sp>
        <p:nvSpPr>
          <p:cNvPr id="3" name="Subtitle 2">
            <a:extLst>
              <a:ext uri="{FF2B5EF4-FFF2-40B4-BE49-F238E27FC236}">
                <a16:creationId xmlns:a16="http://schemas.microsoft.com/office/drawing/2014/main" id="{21405F91-F869-49BC-B2C2-873A5FF0C44E}"/>
              </a:ext>
            </a:extLst>
          </p:cNvPr>
          <p:cNvSpPr>
            <a:spLocks noGrp="1"/>
          </p:cNvSpPr>
          <p:nvPr>
            <p:ph type="subTitle" idx="4294967295"/>
          </p:nvPr>
        </p:nvSpPr>
        <p:spPr>
          <a:xfrm>
            <a:off x="304800" y="1329457"/>
            <a:ext cx="8305800" cy="5452343"/>
          </a:xfrm>
        </p:spPr>
        <p:txBody>
          <a:bodyPr/>
          <a:lstStyle/>
          <a:p>
            <a:r>
              <a:rPr lang="en-US" sz="2800" dirty="0">
                <a:latin typeface="Calibri" panose="020F0502020204030204" pitchFamily="34" charset="0"/>
                <a:cs typeface="Calibri" panose="020F0502020204030204" pitchFamily="34" charset="0"/>
              </a:rPr>
              <a:t>	</a:t>
            </a:r>
            <a:r>
              <a:rPr lang="en-US" sz="2800" dirty="0">
                <a:latin typeface="Times New Roman" panose="02020603050405020304" pitchFamily="18" charset="0"/>
                <a:cs typeface="Times New Roman" panose="02020603050405020304" pitchFamily="18" charset="0"/>
              </a:rPr>
              <a:t>Why continued endangerment of African languages since colonial times?</a:t>
            </a: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Consequence of colonialism</a:t>
            </a:r>
          </a:p>
          <a:p>
            <a:pPr marL="285750" indent="-285750">
              <a:buFontTx/>
              <a:buChar char="-"/>
            </a:pPr>
            <a:r>
              <a:rPr lang="en-US" sz="2400" dirty="0">
                <a:solidFill>
                  <a:srgbClr val="222222"/>
                </a:solidFill>
                <a:latin typeface="Times New Roman" panose="02020603050405020304" pitchFamily="18" charset="0"/>
                <a:ea typeface="Calibri" panose="020F0502020204030204" pitchFamily="34" charset="0"/>
              </a:rPr>
              <a:t>T</a:t>
            </a:r>
            <a:r>
              <a:rPr lang="en-US" sz="2400" dirty="0">
                <a:solidFill>
                  <a:srgbClr val="222222"/>
                </a:solidFill>
                <a:effectLst/>
                <a:latin typeface="Times New Roman" panose="02020603050405020304" pitchFamily="18" charset="0"/>
                <a:ea typeface="Calibri" panose="020F0502020204030204" pitchFamily="34" charset="0"/>
              </a:rPr>
              <a:t>he colonizer set out to erase and make invisible what belonged to the colonized (see Holmes 2018 for the Native American context).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a:t>
            </a:r>
            <a:r>
              <a:rPr lang="en-US"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colonial project for Africa portrayed whatever was African (language, culture, religion, etc.) as negative, primitive, inadequate…</a:t>
            </a:r>
          </a:p>
          <a:p>
            <a:pPr marL="285750" indent="-285750">
              <a:buFontTx/>
              <a:buChar char="-"/>
            </a:pPr>
            <a:r>
              <a:rPr lang="en-US" sz="2400" dirty="0">
                <a:solidFill>
                  <a:srgbClr val="222222"/>
                </a:solidFill>
                <a:effectLst/>
                <a:latin typeface="Times New Roman" panose="02020603050405020304" pitchFamily="18" charset="0"/>
                <a:ea typeface="Calibri" panose="020F0502020204030204" pitchFamily="34" charset="0"/>
              </a:rPr>
              <a:t>Some Africans shame and punish others for speaking their languages</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Bwesigye</a:t>
            </a:r>
            <a:r>
              <a:rPr lang="en-US" sz="2400" dirty="0">
                <a:effectLst/>
                <a:latin typeface="Times New Roman" panose="02020603050405020304" pitchFamily="18" charset="0"/>
                <a:ea typeface="Calibri" panose="020F0502020204030204" pitchFamily="34" charset="0"/>
              </a:rPr>
              <a:t> bwa </a:t>
            </a:r>
            <a:r>
              <a:rPr lang="en-US" sz="2400" dirty="0" err="1">
                <a:effectLst/>
                <a:latin typeface="Times New Roman" panose="02020603050405020304" pitchFamily="18" charset="0"/>
                <a:ea typeface="Calibri" panose="020F0502020204030204" pitchFamily="34" charset="0"/>
              </a:rPr>
              <a:t>Mwesigire</a:t>
            </a:r>
            <a:r>
              <a:rPr lang="en-US" sz="2400" dirty="0">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2014)</a:t>
            </a:r>
            <a:endParaRPr lang="en-US"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olonialism set the stage and orchestrated language and culture endangerment and death in Africa </a:t>
            </a:r>
          </a:p>
          <a:p>
            <a:pPr marL="0" indent="0"/>
            <a:endParaRPr lang="en-US"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5885864"/>
      </p:ext>
    </p:extLst>
  </p:cSld>
  <p:clrMapOvr>
    <a:masterClrMapping/>
  </p:clrMapOvr>
  <mc:AlternateContent xmlns:mc="http://schemas.openxmlformats.org/markup-compatibility/2006" xmlns:p14="http://schemas.microsoft.com/office/powerpoint/2010/main">
    <mc:Choice Requires="p14">
      <p:transition spd="slow" p14:dur="2000" advTm="206337"/>
    </mc:Choice>
    <mc:Fallback xmlns="">
      <p:transition spd="slow" advTm="20633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397EB-3E32-4B92-BFEE-0B2FF7119B36}"/>
              </a:ext>
            </a:extLst>
          </p:cNvPr>
          <p:cNvSpPr>
            <a:spLocks noGrp="1"/>
          </p:cNvSpPr>
          <p:nvPr>
            <p:ph type="ctrTitle"/>
          </p:nvPr>
        </p:nvSpPr>
        <p:spPr/>
        <p:txBody>
          <a:bodyPr/>
          <a:lstStyle/>
          <a:p>
            <a:r>
              <a:rPr lang="en-US" b="1" dirty="0">
                <a:solidFill>
                  <a:schemeClr val="tx1"/>
                </a:solidFill>
                <a:latin typeface="Calibri" panose="020F0502020204030204" pitchFamily="34" charset="0"/>
                <a:cs typeface="Calibri" panose="020F0502020204030204" pitchFamily="34" charset="0"/>
              </a:rPr>
              <a:t>Context of Linguistic work in Africa</a:t>
            </a:r>
            <a:endParaRPr lang="en-US" dirty="0"/>
          </a:p>
        </p:txBody>
      </p:sp>
      <p:sp>
        <p:nvSpPr>
          <p:cNvPr id="3" name="Subtitle 2">
            <a:extLst>
              <a:ext uri="{FF2B5EF4-FFF2-40B4-BE49-F238E27FC236}">
                <a16:creationId xmlns:a16="http://schemas.microsoft.com/office/drawing/2014/main" id="{21405F91-F869-49BC-B2C2-873A5FF0C44E}"/>
              </a:ext>
            </a:extLst>
          </p:cNvPr>
          <p:cNvSpPr>
            <a:spLocks noGrp="1"/>
          </p:cNvSpPr>
          <p:nvPr>
            <p:ph type="subTitle" idx="4294967295"/>
          </p:nvPr>
        </p:nvSpPr>
        <p:spPr>
          <a:xfrm>
            <a:off x="304800" y="1329457"/>
            <a:ext cx="8229600" cy="5452343"/>
          </a:xfrm>
        </p:spPr>
        <p:txBody>
          <a:bodyPr/>
          <a:lstStyle/>
          <a:p>
            <a:r>
              <a:rPr lang="en-US" sz="2800" dirty="0">
                <a:latin typeface="+mn-lt"/>
                <a:cs typeface="Calibri" panose="020F0502020204030204" pitchFamily="34" charset="0"/>
              </a:rPr>
              <a:t>	</a:t>
            </a:r>
            <a:r>
              <a:rPr lang="en-US" sz="2800" dirty="0">
                <a:latin typeface="Times New Roman" panose="02020603050405020304" pitchFamily="18" charset="0"/>
                <a:cs typeface="Times New Roman" panose="02020603050405020304" pitchFamily="18" charset="0"/>
              </a:rPr>
              <a:t>Why continued endangerment of African languages since colonial times?</a:t>
            </a:r>
          </a:p>
          <a:p>
            <a:pPr marL="457200"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The role of linguists and funders/donors</a:t>
            </a:r>
          </a:p>
          <a:p>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urrent linguistics research (description and documentation) validates, stands by, watches, accompanies, and even accelerates the language endangerment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process as linguists are rushing to document African languages in order to have something to look back to when the languages would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have died completely (</a:t>
            </a:r>
            <a:r>
              <a:rPr lang="en-US" sz="1800" dirty="0">
                <a:effectLst/>
                <a:latin typeface="Times New Roman" panose="02020603050405020304" pitchFamily="18" charset="0"/>
                <a:ea typeface="Calibri" panose="020F0502020204030204" pitchFamily="34" charset="0"/>
              </a:rPr>
              <a:t>Harrington 1941)</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200" dirty="0">
                <a:effectLst/>
                <a:latin typeface="Times New Roman" panose="02020603050405020304" pitchFamily="18" charset="0"/>
                <a:ea typeface="Calibri" panose="020F0502020204030204" pitchFamily="34" charset="0"/>
              </a:rPr>
              <a:t>Language </a:t>
            </a:r>
            <a:r>
              <a:rPr lang="en-US" sz="2200" dirty="0">
                <a:solidFill>
                  <a:srgbClr val="000000"/>
                </a:solidFill>
                <a:effectLst/>
                <a:latin typeface="Times New Roman" panose="02020603050405020304" pitchFamily="18" charset="0"/>
                <a:ea typeface="Calibri" panose="020F0502020204030204" pitchFamily="34" charset="0"/>
              </a:rPr>
              <a:t>endangerment is used to justify language documentation – it ensures that researchers (</a:t>
            </a:r>
            <a:r>
              <a:rPr lang="en-US" sz="2200" dirty="0">
                <a:effectLst/>
                <a:latin typeface="Times New Roman" panose="02020603050405020304" pitchFamily="18" charset="0"/>
                <a:ea typeface="Calibri" panose="020F0502020204030204" pitchFamily="34" charset="0"/>
              </a:rPr>
              <a:t>especially those </a:t>
            </a:r>
            <a:r>
              <a:rPr lang="en-US" sz="2200" dirty="0">
                <a:solidFill>
                  <a:srgbClr val="000000"/>
                </a:solidFill>
                <a:effectLst/>
                <a:latin typeface="Times New Roman" panose="02020603050405020304" pitchFamily="18" charset="0"/>
                <a:ea typeface="Calibri" panose="020F0502020204030204" pitchFamily="34" charset="0"/>
              </a:rPr>
              <a:t>trained in European and American universities)</a:t>
            </a:r>
            <a:r>
              <a:rPr lang="en-US" sz="2200" dirty="0">
                <a:solidFill>
                  <a:srgbClr val="FF0000"/>
                </a:solidFill>
                <a:effectLst/>
                <a:latin typeface="Times New Roman" panose="02020603050405020304" pitchFamily="18" charset="0"/>
                <a:ea typeface="Calibri" panose="020F0502020204030204" pitchFamily="34" charset="0"/>
              </a:rPr>
              <a:t> </a:t>
            </a:r>
            <a:r>
              <a:rPr lang="en-US" sz="2200" dirty="0">
                <a:solidFill>
                  <a:srgbClr val="000000"/>
                </a:solidFill>
                <a:effectLst/>
                <a:latin typeface="Times New Roman" panose="02020603050405020304" pitchFamily="18" charset="0"/>
                <a:ea typeface="Calibri" panose="020F0502020204030204" pitchFamily="34" charset="0"/>
              </a:rPr>
              <a:t>obtain language documentation funding.</a:t>
            </a:r>
          </a:p>
          <a:p>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200" dirty="0">
                <a:solidFill>
                  <a:srgbClr val="000000"/>
                </a:solidFill>
                <a:latin typeface="Times New Roman" panose="02020603050405020304" pitchFamily="18" charset="0"/>
                <a:cs typeface="Times New Roman" panose="02020603050405020304" pitchFamily="18" charset="0"/>
              </a:rPr>
              <a:t>	- Donors decide what funders should support</a:t>
            </a:r>
            <a:endParaRPr lang="en-US" sz="2200" dirty="0">
              <a:latin typeface="Times New Roman" panose="02020603050405020304" pitchFamily="18" charset="0"/>
              <a:cs typeface="Times New Roman" panose="02020603050405020304" pitchFamily="18"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4539341"/>
      </p:ext>
    </p:extLst>
  </p:cSld>
  <p:clrMapOvr>
    <a:masterClrMapping/>
  </p:clrMapOvr>
  <mc:AlternateContent xmlns:mc="http://schemas.openxmlformats.org/markup-compatibility/2006" xmlns:p14="http://schemas.microsoft.com/office/powerpoint/2010/main">
    <mc:Choice Requires="p14">
      <p:transition spd="slow" p14:dur="2000" advTm="171094"/>
    </mc:Choice>
    <mc:Fallback xmlns="">
      <p:transition spd="slow" advTm="17109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65F9-B964-466E-B8A0-22F829B23ED9}"/>
              </a:ext>
            </a:extLst>
          </p:cNvPr>
          <p:cNvSpPr>
            <a:spLocks noGrp="1"/>
          </p:cNvSpPr>
          <p:nvPr>
            <p:ph type="ctrTitle"/>
          </p:nvPr>
        </p:nvSpPr>
        <p:spPr/>
        <p:txBody>
          <a:bodyPr/>
          <a:lstStyle/>
          <a:p>
            <a:r>
              <a:rPr lang="en-US" b="1" dirty="0">
                <a:solidFill>
                  <a:schemeClr val="tx1"/>
                </a:solidFill>
                <a:latin typeface="Calibri" panose="020F0502020204030204" pitchFamily="34" charset="0"/>
                <a:cs typeface="Calibri" panose="020F0502020204030204" pitchFamily="34" charset="0"/>
              </a:rPr>
              <a:t>Context of Linguistic work in Africa</a:t>
            </a:r>
          </a:p>
        </p:txBody>
      </p:sp>
      <p:sp>
        <p:nvSpPr>
          <p:cNvPr id="3" name="Subtitle 2">
            <a:extLst>
              <a:ext uri="{FF2B5EF4-FFF2-40B4-BE49-F238E27FC236}">
                <a16:creationId xmlns:a16="http://schemas.microsoft.com/office/drawing/2014/main" id="{093A4A06-18AC-4204-85A0-D5963DB0A5C6}"/>
              </a:ext>
            </a:extLst>
          </p:cNvPr>
          <p:cNvSpPr>
            <a:spLocks noGrp="1"/>
          </p:cNvSpPr>
          <p:nvPr>
            <p:ph type="subTitle" idx="4294967295"/>
          </p:nvPr>
        </p:nvSpPr>
        <p:spPr>
          <a:xfrm>
            <a:off x="323528" y="1628800"/>
            <a:ext cx="7753672" cy="4848200"/>
          </a:xfrm>
        </p:spPr>
        <p:txBody>
          <a:bodyPr>
            <a:noAutofit/>
          </a:bodyPr>
          <a:lstStyle/>
          <a:p>
            <a:r>
              <a:rPr lang="en-US"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Linguistics work and continuation of colonialism</a:t>
            </a:r>
            <a:endParaRPr lang="en-US" sz="2400" dirty="0">
              <a:latin typeface="Times New Roman" panose="02020603050405020304" pitchFamily="18" charset="0"/>
              <a:cs typeface="Times New Roman" panose="02020603050405020304" pitchFamily="18" charset="0"/>
            </a:endParaRPr>
          </a:p>
          <a:p>
            <a:r>
              <a:rPr lang="en-US"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 In some sense the colonial experience has been carried over to linguistics work in the African continent. While African languages have contributed largely to advancing  linguistic knowledge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(see for example Hyman 2003a; Hyman 2003b;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Lionnet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&amp; Hyman 2018)</a:t>
            </a:r>
            <a:r>
              <a:rPr lang="en-US" sz="2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Africa itself has probably benefitted only in very minor ways from the study of its languages.</a:t>
            </a:r>
          </a:p>
          <a:p>
            <a:endParaRPr lang="en-US" sz="2400" dirty="0">
              <a:solidFill>
                <a:srgbClr val="222222"/>
              </a:solidFill>
              <a:latin typeface="Times New Roman" panose="02020603050405020304" pitchFamily="18" charset="0"/>
              <a:cs typeface="Times New Roman" panose="02020603050405020304" pitchFamily="18" charset="0"/>
            </a:endParaRPr>
          </a:p>
          <a:p>
            <a:r>
              <a:rPr lang="en-US" sz="2400" dirty="0">
                <a:solidFill>
                  <a:srgbClr val="222222"/>
                </a:solidFill>
                <a:effectLst/>
                <a:latin typeface="Times New Roman" panose="02020603050405020304" pitchFamily="18" charset="0"/>
                <a:ea typeface="Calibri" panose="020F0502020204030204" pitchFamily="34" charset="0"/>
              </a:rPr>
              <a:t>	- Linguistics fieldwork training has largely neglected the needs of communities such that colonial approaches to linguistics continue to prevail (</a:t>
            </a:r>
            <a:r>
              <a:rPr lang="en-US" sz="2400" dirty="0" err="1">
                <a:solidFill>
                  <a:srgbClr val="222222"/>
                </a:solidFill>
                <a:effectLst/>
                <a:latin typeface="Times New Roman" panose="02020603050405020304" pitchFamily="18" charset="0"/>
                <a:ea typeface="Calibri" panose="020F0502020204030204" pitchFamily="34" charset="0"/>
              </a:rPr>
              <a:t>Tsikewa</a:t>
            </a:r>
            <a:r>
              <a:rPr lang="en-US" sz="2400" dirty="0">
                <a:solidFill>
                  <a:srgbClr val="222222"/>
                </a:solidFill>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2021).</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331958"/>
      </p:ext>
    </p:extLst>
  </p:cSld>
  <p:clrMapOvr>
    <a:masterClrMapping/>
  </p:clrMapOvr>
  <mc:AlternateContent xmlns:mc="http://schemas.openxmlformats.org/markup-compatibility/2006" xmlns:p14="http://schemas.microsoft.com/office/powerpoint/2010/main">
    <mc:Choice Requires="p14">
      <p:transition spd="slow" p14:dur="2000" advTm="123061"/>
    </mc:Choice>
    <mc:Fallback xmlns="">
      <p:transition spd="slow" advTm="12306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5306F-3FEA-41FD-8547-590A5917E0DC}"/>
              </a:ext>
            </a:extLst>
          </p:cNvPr>
          <p:cNvSpPr>
            <a:spLocks noGrp="1"/>
          </p:cNvSpPr>
          <p:nvPr>
            <p:ph type="ctrTitle"/>
          </p:nvPr>
        </p:nvSpPr>
        <p:spPr/>
        <p:txBody>
          <a:bodyPr>
            <a:noAutofit/>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community-based approach to language documentation</a:t>
            </a:r>
            <a:endParaRPr lang="en-US" dirty="0"/>
          </a:p>
        </p:txBody>
      </p:sp>
      <p:sp>
        <p:nvSpPr>
          <p:cNvPr id="3" name="Subtitle 2">
            <a:extLst>
              <a:ext uri="{FF2B5EF4-FFF2-40B4-BE49-F238E27FC236}">
                <a16:creationId xmlns:a16="http://schemas.microsoft.com/office/drawing/2014/main" id="{82728CF1-918B-4C37-B09A-084A2BC25FC2}"/>
              </a:ext>
            </a:extLst>
          </p:cNvPr>
          <p:cNvSpPr>
            <a:spLocks noGrp="1"/>
          </p:cNvSpPr>
          <p:nvPr>
            <p:ph type="subTitle" idx="4294967295"/>
          </p:nvPr>
        </p:nvSpPr>
        <p:spPr>
          <a:xfrm>
            <a:off x="228600" y="1371600"/>
            <a:ext cx="8445822" cy="4896544"/>
          </a:xfrm>
        </p:spPr>
        <p:txBody>
          <a:bodyPr>
            <a:normAutofit fontScale="92500" lnSpcReduction="20000"/>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most linguistics work in the African context, the researcher brings the expertise, equipment, tools,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finances while the community actually just provides the language – the mining field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Kadanya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2006; Akumbu 2020). </a:t>
            </a:r>
          </a:p>
          <a:p>
            <a:r>
              <a:rPr lang="en-US" sz="2600" dirty="0">
                <a:latin typeface="Times New Roman" panose="02020603050405020304" pitchFamily="18" charset="0"/>
                <a:ea typeface="Calibri" panose="020F0502020204030204" pitchFamily="34" charset="0"/>
                <a:cs typeface="Times New Roman" panose="02020603050405020304" pitchFamily="18" charset="0"/>
              </a:rPr>
              <a:t>	</a:t>
            </a:r>
          </a:p>
          <a:p>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Shortcomings of the community-based Holmes (2018: 153) refers to McDonald (2003: 84) who argues that “first, community-based research is located in communities. So what? Almost by definition ethnographic research is located in communities…The issue is that community-based research needs to be about something more than location”. </a:t>
            </a:r>
          </a:p>
          <a:p>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Continuing from McDonald’s theorizing, Evans (2004: 60) notes that “…the term ‘community based’ says nothing about the role of the community in the research process.”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959207"/>
      </p:ext>
    </p:extLst>
  </p:cSld>
  <p:clrMapOvr>
    <a:masterClrMapping/>
  </p:clrMapOvr>
  <mc:AlternateContent xmlns:mc="http://schemas.openxmlformats.org/markup-compatibility/2006" xmlns:p14="http://schemas.microsoft.com/office/powerpoint/2010/main">
    <mc:Choice Requires="p14">
      <p:transition spd="slow" p14:dur="2000" advTm="102816"/>
    </mc:Choice>
    <mc:Fallback xmlns="">
      <p:transition spd="slow" advTm="10281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B487-C538-495C-8C29-E6608FE59878}"/>
              </a:ext>
            </a:extLst>
          </p:cNvPr>
          <p:cNvSpPr>
            <a:spLocks noGrp="1"/>
          </p:cNvSpPr>
          <p:nvPr>
            <p:ph type="ctrTitle"/>
          </p:nvPr>
        </p:nvSpPr>
        <p:spPr/>
        <p:txBody>
          <a:bodyPr>
            <a:noAutofit/>
          </a:bodyPr>
          <a:lstStyle/>
          <a:p>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community-based approach to language documentation</a:t>
            </a:r>
            <a:endParaRPr lang="en-US" b="1" dirty="0"/>
          </a:p>
        </p:txBody>
      </p:sp>
      <p:sp>
        <p:nvSpPr>
          <p:cNvPr id="3" name="Subtitle 2">
            <a:extLst>
              <a:ext uri="{FF2B5EF4-FFF2-40B4-BE49-F238E27FC236}">
                <a16:creationId xmlns:a16="http://schemas.microsoft.com/office/drawing/2014/main" id="{6C14C0D5-E643-4B98-BAC4-6C89DB0ABE86}"/>
              </a:ext>
            </a:extLst>
          </p:cNvPr>
          <p:cNvSpPr>
            <a:spLocks noGrp="1"/>
          </p:cNvSpPr>
          <p:nvPr>
            <p:ph type="subTitle" idx="4294967295"/>
          </p:nvPr>
        </p:nvSpPr>
        <p:spPr/>
        <p:txBody>
          <a:bodyPr/>
          <a:lstStyle/>
          <a:p>
            <a:r>
              <a:rPr lang="en-US"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Identification of community needs</a:t>
            </a:r>
          </a:p>
          <a:p>
            <a:endParaRPr lang="en-US" sz="2800" dirty="0">
              <a:latin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Linguist: “Would you like a dictionary for your</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language”? </a:t>
            </a:r>
          </a:p>
          <a:p>
            <a:endParaRPr lang="en-US" sz="2800" dirty="0">
              <a:solidFill>
                <a:srgbClr val="000000"/>
              </a:solidFill>
              <a:latin typeface="Times New Roman" panose="02020603050405020304" pitchFamily="18" charset="0"/>
              <a:cs typeface="Times New Roman" panose="02020603050405020304" pitchFamily="18" charset="0"/>
            </a:endParaRPr>
          </a:p>
          <a:p>
            <a:r>
              <a:rPr lang="en-US" sz="2800" dirty="0">
                <a:solidFill>
                  <a:srgbClr val="000000"/>
                </a:solidFill>
                <a:latin typeface="Times New Roman" panose="02020603050405020304" pitchFamily="18" charset="0"/>
                <a:cs typeface="Times New Roman" panose="02020603050405020304" pitchFamily="18" charset="0"/>
              </a:rPr>
              <a:t>	Community member(s): “Yes”.</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7643254"/>
      </p:ext>
    </p:extLst>
  </p:cSld>
  <p:clrMapOvr>
    <a:masterClrMapping/>
  </p:clrMapOvr>
  <mc:AlternateContent xmlns:mc="http://schemas.openxmlformats.org/markup-compatibility/2006" xmlns:p14="http://schemas.microsoft.com/office/powerpoint/2010/main">
    <mc:Choice Requires="p14">
      <p:transition spd="slow" p14:dur="2000" advTm="80439"/>
    </mc:Choice>
    <mc:Fallback xmlns="">
      <p:transition spd="slow" advTm="80439"/>
    </mc:Fallback>
  </mc:AlternateContent>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Présentation1" id="{825BE448-5829-4AD8-8640-500FDD279706}" vid="{547AEA89-F522-459C-9B49-992D9EB4D2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Akumbu_Community LD in Africa</Template>
  <TotalTime>0</TotalTime>
  <Words>2522</Words>
  <Application>Microsoft Office PowerPoint</Application>
  <PresentationFormat>On-screen Show (4:3)</PresentationFormat>
  <Paragraphs>168</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Times New Roman</vt:lpstr>
      <vt:lpstr>TrebuchetMS</vt:lpstr>
      <vt:lpstr>Pitchbook</vt:lpstr>
      <vt:lpstr>A community approach to language documentation in Africa</vt:lpstr>
      <vt:lpstr>The problem</vt:lpstr>
      <vt:lpstr>Goals of this presentation</vt:lpstr>
      <vt:lpstr>Context of Linguistic work in Africa</vt:lpstr>
      <vt:lpstr>Context of Linguistic work in Africa</vt:lpstr>
      <vt:lpstr>Context of Linguistic work in Africa</vt:lpstr>
      <vt:lpstr>Context of Linguistic work in Africa</vt:lpstr>
      <vt:lpstr>The community-based approach to language documentation</vt:lpstr>
      <vt:lpstr>The community-based approach to language documentation</vt:lpstr>
      <vt:lpstr>The community-based approach to language documentation</vt:lpstr>
      <vt:lpstr>The community-based approach to language documentation</vt:lpstr>
      <vt:lpstr>Beneficiaries of community-based projects in Africa</vt:lpstr>
      <vt:lpstr>Beneficiaries of community-based projects in Africa</vt:lpstr>
      <vt:lpstr>Beneficiaries of community-based projects in Africa</vt:lpstr>
      <vt:lpstr>Beneficiaries of community-based projects in Africa</vt:lpstr>
      <vt:lpstr>Beneficiaries of community-based projects in Africa</vt:lpstr>
      <vt:lpstr>Community approach to language documentation in Africa</vt:lpstr>
      <vt:lpstr>Community approach to language documentation in Africa</vt:lpstr>
      <vt:lpstr>Community approach to language documentation in Africa</vt:lpstr>
      <vt:lpstr>Community approach to language documentation in Africa</vt:lpstr>
      <vt:lpstr>Community approach to language documentation in Africa</vt:lpstr>
      <vt:lpstr>Community approach to language documentation in Africa</vt:lpstr>
      <vt:lpstr>Community approach to language documentation in Africa</vt:lpstr>
      <vt:lpstr>Conclusion</vt:lpstr>
      <vt:lpstr>Conclusion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community approach to language documentation in Africa</dc:title>
  <dc:creator>PIus Akumbu</dc:creator>
  <cp:lastModifiedBy>PIus Akumbu</cp:lastModifiedBy>
  <cp:revision>54</cp:revision>
  <dcterms:created xsi:type="dcterms:W3CDTF">2022-03-18T08:47:36Z</dcterms:created>
  <dcterms:modified xsi:type="dcterms:W3CDTF">2022-06-19T07:43:39Z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1036</vt:i4>
  </property>
  <property fmtid="{D5CDD505-2E9C-101B-9397-08002B2CF9AE}" pid="3" name="_Version">
    <vt:lpwstr>12.0.4518</vt:lpwstr>
  </property>
</Properties>
</file>