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372" r:id="rId3"/>
    <p:sldId id="354" r:id="rId4"/>
    <p:sldId id="371" r:id="rId5"/>
    <p:sldId id="373" r:id="rId6"/>
    <p:sldId id="346" r:id="rId7"/>
    <p:sldId id="347" r:id="rId8"/>
    <p:sldId id="349" r:id="rId9"/>
    <p:sldId id="364" r:id="rId10"/>
    <p:sldId id="366" r:id="rId11"/>
    <p:sldId id="316" r:id="rId12"/>
    <p:sldId id="351" r:id="rId13"/>
    <p:sldId id="337" r:id="rId14"/>
    <p:sldId id="367" r:id="rId15"/>
    <p:sldId id="368" r:id="rId16"/>
    <p:sldId id="369" r:id="rId17"/>
    <p:sldId id="338" r:id="rId18"/>
    <p:sldId id="370" r:id="rId19"/>
    <p:sldId id="312" r:id="rId20"/>
    <p:sldId id="352" r:id="rId21"/>
    <p:sldId id="353" r:id="rId22"/>
    <p:sldId id="339" r:id="rId23"/>
    <p:sldId id="356" r:id="rId24"/>
    <p:sldId id="357" r:id="rId25"/>
    <p:sldId id="358" r:id="rId26"/>
    <p:sldId id="359" r:id="rId27"/>
    <p:sldId id="360" r:id="rId28"/>
    <p:sldId id="365" r:id="rId29"/>
    <p:sldId id="319" r:id="rId30"/>
    <p:sldId id="343" r:id="rId31"/>
    <p:sldId id="296" r:id="rId32"/>
    <p:sldId id="344" r:id="rId33"/>
    <p:sldId id="350" r:id="rId34"/>
    <p:sldId id="361" r:id="rId35"/>
    <p:sldId id="362" r:id="rId36"/>
    <p:sldId id="363" r:id="rId37"/>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modifyVerifier cryptProviderType="rsaAES" cryptAlgorithmClass="hash" cryptAlgorithmType="typeAny" cryptAlgorithmSid="14" spinCount="100000" saltData="Y5il7OdM5n41QBAkkRq2ow==" hashData="qySFpWsLrdzbln/DvZeyRux19Msrj6WzjnmAe6/KfWuwHYnFu0b5DmhMCyBw3WKoJra8lbZDDntPVwI+VS19fQ=="/>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11"/>
    <p:restoredTop sz="94709"/>
  </p:normalViewPr>
  <p:slideViewPr>
    <p:cSldViewPr>
      <p:cViewPr varScale="1">
        <p:scale>
          <a:sx n="106" d="100"/>
          <a:sy n="106" d="100"/>
        </p:scale>
        <p:origin x="22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8A8FE84-5A3C-40CB-BD30-65031E6BC1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fr-FR"/>
          </a:p>
        </p:txBody>
      </p:sp>
      <p:sp>
        <p:nvSpPr>
          <p:cNvPr id="3" name="Espace réservé de la date 2">
            <a:extLst>
              <a:ext uri="{FF2B5EF4-FFF2-40B4-BE49-F238E27FC236}">
                <a16:creationId xmlns:a16="http://schemas.microsoft.com/office/drawing/2014/main" id="{35C725DF-4F8C-4852-BD01-FB03470DD25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59086FC-830C-6B41-B600-F1182126B6A1}" type="datetimeFigureOut">
              <a:rPr lang="fr-FR"/>
              <a:pPr>
                <a:defRPr/>
              </a:pPr>
              <a:t>08/09/2022</a:t>
            </a:fld>
            <a:endParaRPr lang="fr-FR"/>
          </a:p>
        </p:txBody>
      </p:sp>
      <p:sp>
        <p:nvSpPr>
          <p:cNvPr id="4" name="Espace réservé de l'image des diapositives 3">
            <a:extLst>
              <a:ext uri="{FF2B5EF4-FFF2-40B4-BE49-F238E27FC236}">
                <a16:creationId xmlns:a16="http://schemas.microsoft.com/office/drawing/2014/main" id="{28A5BAF4-1549-4312-8C75-65036E5996B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A2483934-CE60-4C6F-B3BB-AF2D3043EA0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541E6BBE-146E-41E4-931D-2BB607A0F18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fr-FR"/>
          </a:p>
        </p:txBody>
      </p:sp>
      <p:sp>
        <p:nvSpPr>
          <p:cNvPr id="7" name="Espace réservé du numéro de diapositive 6">
            <a:extLst>
              <a:ext uri="{FF2B5EF4-FFF2-40B4-BE49-F238E27FC236}">
                <a16:creationId xmlns:a16="http://schemas.microsoft.com/office/drawing/2014/main" id="{7B507597-E3F3-4873-8C80-F45F1D2C304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33403130-649E-CC4E-AFAF-FCAA828470C0}"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image des diapositives 1">
            <a:extLst>
              <a:ext uri="{FF2B5EF4-FFF2-40B4-BE49-F238E27FC236}">
                <a16:creationId xmlns:a16="http://schemas.microsoft.com/office/drawing/2014/main" id="{3CFD9610-74A6-CF1B-A441-F3C182028D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ce réservé des notes 2">
            <a:extLst>
              <a:ext uri="{FF2B5EF4-FFF2-40B4-BE49-F238E27FC236}">
                <a16:creationId xmlns:a16="http://schemas.microsoft.com/office/drawing/2014/main" id="{9C2710C1-1A32-644C-C544-B82F816E7F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4100" name="Espace réservé du numéro de diapositive 3">
            <a:extLst>
              <a:ext uri="{FF2B5EF4-FFF2-40B4-BE49-F238E27FC236}">
                <a16:creationId xmlns:a16="http://schemas.microsoft.com/office/drawing/2014/main" id="{347E4800-FA23-D0DE-EAA8-23068ABF78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54A100-6970-1F42-B898-D165FA990733}" type="slidenum">
              <a:rPr lang="fr-FR" altLang="fr-FR">
                <a:latin typeface="Calibri" panose="020F0502020204030204" pitchFamily="34" charset="0"/>
              </a:rPr>
              <a:pPr/>
              <a:t>1</a:t>
            </a:fld>
            <a:endParaRPr lang="fr-FR" altLang="fr-FR">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316FA546-863C-3A03-1172-E36548AF6555}"/>
              </a:ext>
            </a:extLst>
          </p:cNvPr>
          <p:cNvSpPr>
            <a:spLocks noGrp="1"/>
          </p:cNvSpPr>
          <p:nvPr>
            <p:ph type="dt" sz="half" idx="10"/>
          </p:nvPr>
        </p:nvSpPr>
        <p:spPr/>
        <p:txBody>
          <a:bodyPr/>
          <a:lstStyle>
            <a:lvl1pPr>
              <a:defRPr/>
            </a:lvl1pPr>
          </a:lstStyle>
          <a:p>
            <a:pPr>
              <a:defRPr/>
            </a:pPr>
            <a:fld id="{D3A31DAD-87EB-764F-B56A-0E972D237856}"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D40D15C1-E69A-8969-3393-CEA1ED1EB3B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5EDB8279-2099-B97C-47EE-D0FD9720F503}"/>
              </a:ext>
            </a:extLst>
          </p:cNvPr>
          <p:cNvSpPr>
            <a:spLocks noGrp="1"/>
          </p:cNvSpPr>
          <p:nvPr>
            <p:ph type="sldNum" sz="quarter" idx="12"/>
          </p:nvPr>
        </p:nvSpPr>
        <p:spPr/>
        <p:txBody>
          <a:bodyPr/>
          <a:lstStyle>
            <a:lvl1pPr>
              <a:defRPr/>
            </a:lvl1pPr>
          </a:lstStyle>
          <a:p>
            <a:fld id="{9CA204F4-72F9-D14E-BB3F-F5E361CAB94C}" type="slidenum">
              <a:rPr lang="fr-FR" altLang="fr-FR"/>
              <a:pPr/>
              <a:t>‹N°›</a:t>
            </a:fld>
            <a:endParaRPr lang="fr-FR" altLang="fr-FR"/>
          </a:p>
        </p:txBody>
      </p:sp>
    </p:spTree>
    <p:extLst>
      <p:ext uri="{BB962C8B-B14F-4D97-AF65-F5344CB8AC3E}">
        <p14:creationId xmlns:p14="http://schemas.microsoft.com/office/powerpoint/2010/main" val="749182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2B2AC5-9C81-49A6-840F-72F55317E2A3}"/>
              </a:ext>
            </a:extLst>
          </p:cNvPr>
          <p:cNvSpPr>
            <a:spLocks noGrp="1"/>
          </p:cNvSpPr>
          <p:nvPr>
            <p:ph type="dt" sz="half" idx="10"/>
          </p:nvPr>
        </p:nvSpPr>
        <p:spPr/>
        <p:txBody>
          <a:bodyPr/>
          <a:lstStyle>
            <a:lvl1pPr>
              <a:defRPr/>
            </a:lvl1pPr>
          </a:lstStyle>
          <a:p>
            <a:pPr>
              <a:defRPr/>
            </a:pPr>
            <a:fld id="{9C227CCE-1A96-D243-A047-6141A1165BDB}"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7BA2E4B5-4437-8586-73BE-9D231AB3601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D3BB8450-8A87-BFA7-18C5-D8B73D8FDF71}"/>
              </a:ext>
            </a:extLst>
          </p:cNvPr>
          <p:cNvSpPr>
            <a:spLocks noGrp="1"/>
          </p:cNvSpPr>
          <p:nvPr>
            <p:ph type="sldNum" sz="quarter" idx="12"/>
          </p:nvPr>
        </p:nvSpPr>
        <p:spPr/>
        <p:txBody>
          <a:bodyPr/>
          <a:lstStyle>
            <a:lvl1pPr>
              <a:defRPr/>
            </a:lvl1pPr>
          </a:lstStyle>
          <a:p>
            <a:fld id="{0D2F9E6C-0C36-3240-8D89-B68DA7FAB4D0}" type="slidenum">
              <a:rPr lang="fr-FR" altLang="fr-FR"/>
              <a:pPr/>
              <a:t>‹N°›</a:t>
            </a:fld>
            <a:endParaRPr lang="fr-FR" altLang="fr-FR"/>
          </a:p>
        </p:txBody>
      </p:sp>
    </p:spTree>
    <p:extLst>
      <p:ext uri="{BB962C8B-B14F-4D97-AF65-F5344CB8AC3E}">
        <p14:creationId xmlns:p14="http://schemas.microsoft.com/office/powerpoint/2010/main" val="3726790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43870C-1F77-28D2-AC8D-32F9BFC54C3D}"/>
              </a:ext>
            </a:extLst>
          </p:cNvPr>
          <p:cNvSpPr>
            <a:spLocks noGrp="1"/>
          </p:cNvSpPr>
          <p:nvPr>
            <p:ph type="dt" sz="half" idx="10"/>
          </p:nvPr>
        </p:nvSpPr>
        <p:spPr/>
        <p:txBody>
          <a:bodyPr/>
          <a:lstStyle>
            <a:lvl1pPr>
              <a:defRPr/>
            </a:lvl1pPr>
          </a:lstStyle>
          <a:p>
            <a:pPr>
              <a:defRPr/>
            </a:pPr>
            <a:fld id="{539CD728-F422-C84C-86D7-4D79E3891330}"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90EA56D0-C933-E3E7-6239-3442466EC90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771A5D6-6175-F812-DFB8-C03CC21F45E2}"/>
              </a:ext>
            </a:extLst>
          </p:cNvPr>
          <p:cNvSpPr>
            <a:spLocks noGrp="1"/>
          </p:cNvSpPr>
          <p:nvPr>
            <p:ph type="sldNum" sz="quarter" idx="12"/>
          </p:nvPr>
        </p:nvSpPr>
        <p:spPr/>
        <p:txBody>
          <a:bodyPr/>
          <a:lstStyle>
            <a:lvl1pPr>
              <a:defRPr/>
            </a:lvl1pPr>
          </a:lstStyle>
          <a:p>
            <a:fld id="{27C2AC3A-269B-A743-B128-F1EE02B9127B}" type="slidenum">
              <a:rPr lang="fr-FR" altLang="fr-FR"/>
              <a:pPr/>
              <a:t>‹N°›</a:t>
            </a:fld>
            <a:endParaRPr lang="fr-FR" altLang="fr-FR"/>
          </a:p>
        </p:txBody>
      </p:sp>
    </p:spTree>
    <p:extLst>
      <p:ext uri="{BB962C8B-B14F-4D97-AF65-F5344CB8AC3E}">
        <p14:creationId xmlns:p14="http://schemas.microsoft.com/office/powerpoint/2010/main" val="33472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A5BB4F6-E4EC-1A9F-E7C9-77E99355F8F8}"/>
              </a:ext>
            </a:extLst>
          </p:cNvPr>
          <p:cNvSpPr>
            <a:spLocks noGrp="1"/>
          </p:cNvSpPr>
          <p:nvPr>
            <p:ph type="dt" sz="half" idx="10"/>
          </p:nvPr>
        </p:nvSpPr>
        <p:spPr/>
        <p:txBody>
          <a:bodyPr/>
          <a:lstStyle>
            <a:lvl1pPr>
              <a:defRPr/>
            </a:lvl1pPr>
          </a:lstStyle>
          <a:p>
            <a:pPr>
              <a:defRPr/>
            </a:pPr>
            <a:fld id="{0918BB74-F008-2940-B8BC-106A2A5E3BCD}"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DC45D42F-8133-0ACB-CC47-280E94EF2FD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F0CB72CF-BB91-89A9-714B-BB8C977F3CE9}"/>
              </a:ext>
            </a:extLst>
          </p:cNvPr>
          <p:cNvSpPr>
            <a:spLocks noGrp="1"/>
          </p:cNvSpPr>
          <p:nvPr>
            <p:ph type="sldNum" sz="quarter" idx="12"/>
          </p:nvPr>
        </p:nvSpPr>
        <p:spPr/>
        <p:txBody>
          <a:bodyPr/>
          <a:lstStyle>
            <a:lvl1pPr>
              <a:defRPr/>
            </a:lvl1pPr>
          </a:lstStyle>
          <a:p>
            <a:fld id="{D1F04B89-560A-1040-970D-09B1AF70A9B8}" type="slidenum">
              <a:rPr lang="fr-FR" altLang="fr-FR"/>
              <a:pPr/>
              <a:t>‹N°›</a:t>
            </a:fld>
            <a:endParaRPr lang="fr-FR" altLang="fr-FR"/>
          </a:p>
        </p:txBody>
      </p:sp>
    </p:spTree>
    <p:extLst>
      <p:ext uri="{BB962C8B-B14F-4D97-AF65-F5344CB8AC3E}">
        <p14:creationId xmlns:p14="http://schemas.microsoft.com/office/powerpoint/2010/main" val="289145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CE1DF32-DB4A-095C-470B-AEAE6E172539}"/>
              </a:ext>
            </a:extLst>
          </p:cNvPr>
          <p:cNvSpPr>
            <a:spLocks noGrp="1"/>
          </p:cNvSpPr>
          <p:nvPr>
            <p:ph type="dt" sz="half" idx="10"/>
          </p:nvPr>
        </p:nvSpPr>
        <p:spPr/>
        <p:txBody>
          <a:bodyPr/>
          <a:lstStyle>
            <a:lvl1pPr>
              <a:defRPr/>
            </a:lvl1pPr>
          </a:lstStyle>
          <a:p>
            <a:pPr>
              <a:defRPr/>
            </a:pPr>
            <a:fld id="{29B358C5-FFE6-A843-9647-46F511372579}"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2EFF2862-A886-76EC-38E5-CE6F90B8AB0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C0AFB99-9D69-93D5-6686-8648110687A1}"/>
              </a:ext>
            </a:extLst>
          </p:cNvPr>
          <p:cNvSpPr>
            <a:spLocks noGrp="1"/>
          </p:cNvSpPr>
          <p:nvPr>
            <p:ph type="sldNum" sz="quarter" idx="12"/>
          </p:nvPr>
        </p:nvSpPr>
        <p:spPr/>
        <p:txBody>
          <a:bodyPr/>
          <a:lstStyle>
            <a:lvl1pPr>
              <a:defRPr/>
            </a:lvl1pPr>
          </a:lstStyle>
          <a:p>
            <a:fld id="{442156ED-8B28-8B4F-B627-53D6E4E831A6}" type="slidenum">
              <a:rPr lang="fr-FR" altLang="fr-FR"/>
              <a:pPr/>
              <a:t>‹N°›</a:t>
            </a:fld>
            <a:endParaRPr lang="fr-FR" altLang="fr-FR"/>
          </a:p>
        </p:txBody>
      </p:sp>
    </p:spTree>
    <p:extLst>
      <p:ext uri="{BB962C8B-B14F-4D97-AF65-F5344CB8AC3E}">
        <p14:creationId xmlns:p14="http://schemas.microsoft.com/office/powerpoint/2010/main" val="1368926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2DF7CA06-C978-0F9F-6959-BCDBF6A4F765}"/>
              </a:ext>
            </a:extLst>
          </p:cNvPr>
          <p:cNvSpPr>
            <a:spLocks noGrp="1"/>
          </p:cNvSpPr>
          <p:nvPr>
            <p:ph type="dt" sz="half" idx="10"/>
          </p:nvPr>
        </p:nvSpPr>
        <p:spPr/>
        <p:txBody>
          <a:bodyPr/>
          <a:lstStyle>
            <a:lvl1pPr>
              <a:defRPr/>
            </a:lvl1pPr>
          </a:lstStyle>
          <a:p>
            <a:pPr>
              <a:defRPr/>
            </a:pPr>
            <a:fld id="{773EF430-3798-3F48-AA57-0DF58F30D3DD}" type="datetimeFigureOut">
              <a:rPr lang="fr-FR"/>
              <a:pPr>
                <a:defRPr/>
              </a:pPr>
              <a:t>08/09/2022</a:t>
            </a:fld>
            <a:endParaRPr lang="fr-FR"/>
          </a:p>
        </p:txBody>
      </p:sp>
      <p:sp>
        <p:nvSpPr>
          <p:cNvPr id="6" name="Espace réservé du pied de page 4">
            <a:extLst>
              <a:ext uri="{FF2B5EF4-FFF2-40B4-BE49-F238E27FC236}">
                <a16:creationId xmlns:a16="http://schemas.microsoft.com/office/drawing/2014/main" id="{C5A2BC62-26E0-6A98-C322-7899736D90DD}"/>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ED27CC2D-10F9-8B4A-5968-7C5DCDC416A8}"/>
              </a:ext>
            </a:extLst>
          </p:cNvPr>
          <p:cNvSpPr>
            <a:spLocks noGrp="1"/>
          </p:cNvSpPr>
          <p:nvPr>
            <p:ph type="sldNum" sz="quarter" idx="12"/>
          </p:nvPr>
        </p:nvSpPr>
        <p:spPr/>
        <p:txBody>
          <a:bodyPr/>
          <a:lstStyle>
            <a:lvl1pPr>
              <a:defRPr/>
            </a:lvl1pPr>
          </a:lstStyle>
          <a:p>
            <a:fld id="{72354389-F909-304B-85D1-2E4EFDA40088}" type="slidenum">
              <a:rPr lang="fr-FR" altLang="fr-FR"/>
              <a:pPr/>
              <a:t>‹N°›</a:t>
            </a:fld>
            <a:endParaRPr lang="fr-FR" altLang="fr-FR"/>
          </a:p>
        </p:txBody>
      </p:sp>
    </p:spTree>
    <p:extLst>
      <p:ext uri="{BB962C8B-B14F-4D97-AF65-F5344CB8AC3E}">
        <p14:creationId xmlns:p14="http://schemas.microsoft.com/office/powerpoint/2010/main" val="14967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4BD4CC9E-93DD-9FEA-F087-704171C1F7DB}"/>
              </a:ext>
            </a:extLst>
          </p:cNvPr>
          <p:cNvSpPr>
            <a:spLocks noGrp="1"/>
          </p:cNvSpPr>
          <p:nvPr>
            <p:ph type="dt" sz="half" idx="10"/>
          </p:nvPr>
        </p:nvSpPr>
        <p:spPr/>
        <p:txBody>
          <a:bodyPr/>
          <a:lstStyle>
            <a:lvl1pPr>
              <a:defRPr/>
            </a:lvl1pPr>
          </a:lstStyle>
          <a:p>
            <a:pPr>
              <a:defRPr/>
            </a:pPr>
            <a:fld id="{DC830237-4780-1142-82FC-63FF6AA8BFB9}" type="datetimeFigureOut">
              <a:rPr lang="fr-FR"/>
              <a:pPr>
                <a:defRPr/>
              </a:pPr>
              <a:t>08/09/2022</a:t>
            </a:fld>
            <a:endParaRPr lang="fr-FR"/>
          </a:p>
        </p:txBody>
      </p:sp>
      <p:sp>
        <p:nvSpPr>
          <p:cNvPr id="8" name="Espace réservé du pied de page 4">
            <a:extLst>
              <a:ext uri="{FF2B5EF4-FFF2-40B4-BE49-F238E27FC236}">
                <a16:creationId xmlns:a16="http://schemas.microsoft.com/office/drawing/2014/main" id="{51C7306B-8F42-F950-5771-57024D1EE5F4}"/>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402C7FE5-99B5-8C92-786B-EF4922FB5BED}"/>
              </a:ext>
            </a:extLst>
          </p:cNvPr>
          <p:cNvSpPr>
            <a:spLocks noGrp="1"/>
          </p:cNvSpPr>
          <p:nvPr>
            <p:ph type="sldNum" sz="quarter" idx="12"/>
          </p:nvPr>
        </p:nvSpPr>
        <p:spPr/>
        <p:txBody>
          <a:bodyPr/>
          <a:lstStyle>
            <a:lvl1pPr>
              <a:defRPr/>
            </a:lvl1pPr>
          </a:lstStyle>
          <a:p>
            <a:fld id="{898D1249-0294-0A43-BBDD-57C89D945761}" type="slidenum">
              <a:rPr lang="fr-FR" altLang="fr-FR"/>
              <a:pPr/>
              <a:t>‹N°›</a:t>
            </a:fld>
            <a:endParaRPr lang="fr-FR" altLang="fr-FR"/>
          </a:p>
        </p:txBody>
      </p:sp>
    </p:spTree>
    <p:extLst>
      <p:ext uri="{BB962C8B-B14F-4D97-AF65-F5344CB8AC3E}">
        <p14:creationId xmlns:p14="http://schemas.microsoft.com/office/powerpoint/2010/main" val="244746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a:extLst>
              <a:ext uri="{FF2B5EF4-FFF2-40B4-BE49-F238E27FC236}">
                <a16:creationId xmlns:a16="http://schemas.microsoft.com/office/drawing/2014/main" id="{EF7CC02B-8AF7-3B3A-E27C-0700F5D9DE0D}"/>
              </a:ext>
            </a:extLst>
          </p:cNvPr>
          <p:cNvSpPr>
            <a:spLocks noGrp="1"/>
          </p:cNvSpPr>
          <p:nvPr>
            <p:ph type="dt" sz="half" idx="10"/>
          </p:nvPr>
        </p:nvSpPr>
        <p:spPr/>
        <p:txBody>
          <a:bodyPr/>
          <a:lstStyle>
            <a:lvl1pPr>
              <a:defRPr/>
            </a:lvl1pPr>
          </a:lstStyle>
          <a:p>
            <a:pPr>
              <a:defRPr/>
            </a:pPr>
            <a:fld id="{5E913D6A-58F1-1944-B8A8-B9ED574B4D9E}" type="datetimeFigureOut">
              <a:rPr lang="fr-FR"/>
              <a:pPr>
                <a:defRPr/>
              </a:pPr>
              <a:t>08/09/2022</a:t>
            </a:fld>
            <a:endParaRPr lang="fr-FR"/>
          </a:p>
        </p:txBody>
      </p:sp>
      <p:sp>
        <p:nvSpPr>
          <p:cNvPr id="4" name="Espace réservé du pied de page 4">
            <a:extLst>
              <a:ext uri="{FF2B5EF4-FFF2-40B4-BE49-F238E27FC236}">
                <a16:creationId xmlns:a16="http://schemas.microsoft.com/office/drawing/2014/main" id="{2F3BD53D-7680-AB86-161E-8D1338D5D8E1}"/>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2B8C5D08-624B-0D3C-F178-CD8841E1E3DD}"/>
              </a:ext>
            </a:extLst>
          </p:cNvPr>
          <p:cNvSpPr>
            <a:spLocks noGrp="1"/>
          </p:cNvSpPr>
          <p:nvPr>
            <p:ph type="sldNum" sz="quarter" idx="12"/>
          </p:nvPr>
        </p:nvSpPr>
        <p:spPr/>
        <p:txBody>
          <a:bodyPr/>
          <a:lstStyle>
            <a:lvl1pPr>
              <a:defRPr/>
            </a:lvl1pPr>
          </a:lstStyle>
          <a:p>
            <a:fld id="{59F03ACA-F660-8E44-930C-E9AD221A16BC}" type="slidenum">
              <a:rPr lang="fr-FR" altLang="fr-FR"/>
              <a:pPr/>
              <a:t>‹N°›</a:t>
            </a:fld>
            <a:endParaRPr lang="fr-FR" altLang="fr-FR"/>
          </a:p>
        </p:txBody>
      </p:sp>
    </p:spTree>
    <p:extLst>
      <p:ext uri="{BB962C8B-B14F-4D97-AF65-F5344CB8AC3E}">
        <p14:creationId xmlns:p14="http://schemas.microsoft.com/office/powerpoint/2010/main" val="808953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A5CA034-143D-0273-7F54-7C48C603F21F}"/>
              </a:ext>
            </a:extLst>
          </p:cNvPr>
          <p:cNvSpPr>
            <a:spLocks noGrp="1"/>
          </p:cNvSpPr>
          <p:nvPr>
            <p:ph type="dt" sz="half" idx="10"/>
          </p:nvPr>
        </p:nvSpPr>
        <p:spPr/>
        <p:txBody>
          <a:bodyPr/>
          <a:lstStyle>
            <a:lvl1pPr>
              <a:defRPr/>
            </a:lvl1pPr>
          </a:lstStyle>
          <a:p>
            <a:pPr>
              <a:defRPr/>
            </a:pPr>
            <a:fld id="{BF4F8B6E-EB42-4349-9F2B-C711B2181748}" type="datetimeFigureOut">
              <a:rPr lang="fr-FR"/>
              <a:pPr>
                <a:defRPr/>
              </a:pPr>
              <a:t>08/09/2022</a:t>
            </a:fld>
            <a:endParaRPr lang="fr-FR"/>
          </a:p>
        </p:txBody>
      </p:sp>
      <p:sp>
        <p:nvSpPr>
          <p:cNvPr id="3" name="Espace réservé du pied de page 4">
            <a:extLst>
              <a:ext uri="{FF2B5EF4-FFF2-40B4-BE49-F238E27FC236}">
                <a16:creationId xmlns:a16="http://schemas.microsoft.com/office/drawing/2014/main" id="{E70B8CFB-4F0D-A320-0087-3479B7F24026}"/>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DE347806-ED94-6360-3FCD-FC5CF23ECABB}"/>
              </a:ext>
            </a:extLst>
          </p:cNvPr>
          <p:cNvSpPr>
            <a:spLocks noGrp="1"/>
          </p:cNvSpPr>
          <p:nvPr>
            <p:ph type="sldNum" sz="quarter" idx="12"/>
          </p:nvPr>
        </p:nvSpPr>
        <p:spPr/>
        <p:txBody>
          <a:bodyPr/>
          <a:lstStyle>
            <a:lvl1pPr>
              <a:defRPr/>
            </a:lvl1pPr>
          </a:lstStyle>
          <a:p>
            <a:fld id="{1CE8AE86-A9B0-3645-8E3F-02A7B19FA9B9}" type="slidenum">
              <a:rPr lang="fr-FR" altLang="fr-FR"/>
              <a:pPr/>
              <a:t>‹N°›</a:t>
            </a:fld>
            <a:endParaRPr lang="fr-FR" altLang="fr-FR"/>
          </a:p>
        </p:txBody>
      </p:sp>
    </p:spTree>
    <p:extLst>
      <p:ext uri="{BB962C8B-B14F-4D97-AF65-F5344CB8AC3E}">
        <p14:creationId xmlns:p14="http://schemas.microsoft.com/office/powerpoint/2010/main" val="149456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A859D569-F783-946E-5369-AAD4D679F6A2}"/>
              </a:ext>
            </a:extLst>
          </p:cNvPr>
          <p:cNvSpPr>
            <a:spLocks noGrp="1"/>
          </p:cNvSpPr>
          <p:nvPr>
            <p:ph type="dt" sz="half" idx="10"/>
          </p:nvPr>
        </p:nvSpPr>
        <p:spPr/>
        <p:txBody>
          <a:bodyPr/>
          <a:lstStyle>
            <a:lvl1pPr>
              <a:defRPr/>
            </a:lvl1pPr>
          </a:lstStyle>
          <a:p>
            <a:pPr>
              <a:defRPr/>
            </a:pPr>
            <a:fld id="{1B6B8C02-7338-7C4B-A153-85DDF7F08813}" type="datetimeFigureOut">
              <a:rPr lang="fr-FR"/>
              <a:pPr>
                <a:defRPr/>
              </a:pPr>
              <a:t>08/09/2022</a:t>
            </a:fld>
            <a:endParaRPr lang="fr-FR"/>
          </a:p>
        </p:txBody>
      </p:sp>
      <p:sp>
        <p:nvSpPr>
          <p:cNvPr id="6" name="Espace réservé du pied de page 4">
            <a:extLst>
              <a:ext uri="{FF2B5EF4-FFF2-40B4-BE49-F238E27FC236}">
                <a16:creationId xmlns:a16="http://schemas.microsoft.com/office/drawing/2014/main" id="{1A2B6CDD-EEA5-D259-04C7-01E2B9606B93}"/>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13D4BED1-2E56-3631-2488-61AD7010E629}"/>
              </a:ext>
            </a:extLst>
          </p:cNvPr>
          <p:cNvSpPr>
            <a:spLocks noGrp="1"/>
          </p:cNvSpPr>
          <p:nvPr>
            <p:ph type="sldNum" sz="quarter" idx="12"/>
          </p:nvPr>
        </p:nvSpPr>
        <p:spPr/>
        <p:txBody>
          <a:bodyPr/>
          <a:lstStyle>
            <a:lvl1pPr>
              <a:defRPr/>
            </a:lvl1pPr>
          </a:lstStyle>
          <a:p>
            <a:fld id="{883D9914-4340-7347-A427-4DC57CAE9AC6}" type="slidenum">
              <a:rPr lang="fr-FR" altLang="fr-FR"/>
              <a:pPr/>
              <a:t>‹N°›</a:t>
            </a:fld>
            <a:endParaRPr lang="fr-FR" altLang="fr-FR"/>
          </a:p>
        </p:txBody>
      </p:sp>
    </p:spTree>
    <p:extLst>
      <p:ext uri="{BB962C8B-B14F-4D97-AF65-F5344CB8AC3E}">
        <p14:creationId xmlns:p14="http://schemas.microsoft.com/office/powerpoint/2010/main" val="188221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2684631-FDD0-4911-5FB7-E0C2F1A55D09}"/>
              </a:ext>
            </a:extLst>
          </p:cNvPr>
          <p:cNvSpPr>
            <a:spLocks noGrp="1"/>
          </p:cNvSpPr>
          <p:nvPr>
            <p:ph type="dt" sz="half" idx="10"/>
          </p:nvPr>
        </p:nvSpPr>
        <p:spPr/>
        <p:txBody>
          <a:bodyPr/>
          <a:lstStyle>
            <a:lvl1pPr>
              <a:defRPr/>
            </a:lvl1pPr>
          </a:lstStyle>
          <a:p>
            <a:pPr>
              <a:defRPr/>
            </a:pPr>
            <a:fld id="{DA8F4E2F-4514-9B45-9F77-5D9879F4D557}" type="datetimeFigureOut">
              <a:rPr lang="fr-FR"/>
              <a:pPr>
                <a:defRPr/>
              </a:pPr>
              <a:t>08/09/2022</a:t>
            </a:fld>
            <a:endParaRPr lang="fr-FR"/>
          </a:p>
        </p:txBody>
      </p:sp>
      <p:sp>
        <p:nvSpPr>
          <p:cNvPr id="6" name="Espace réservé du pied de page 4">
            <a:extLst>
              <a:ext uri="{FF2B5EF4-FFF2-40B4-BE49-F238E27FC236}">
                <a16:creationId xmlns:a16="http://schemas.microsoft.com/office/drawing/2014/main" id="{BAC3CE5C-160E-D632-A27B-1B713F065EEA}"/>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ECFA72DF-C823-01C4-227A-A122461FFD5B}"/>
              </a:ext>
            </a:extLst>
          </p:cNvPr>
          <p:cNvSpPr>
            <a:spLocks noGrp="1"/>
          </p:cNvSpPr>
          <p:nvPr>
            <p:ph type="sldNum" sz="quarter" idx="12"/>
          </p:nvPr>
        </p:nvSpPr>
        <p:spPr/>
        <p:txBody>
          <a:bodyPr/>
          <a:lstStyle>
            <a:lvl1pPr>
              <a:defRPr/>
            </a:lvl1pPr>
          </a:lstStyle>
          <a:p>
            <a:fld id="{E6F9EC71-DAD7-DB48-AB99-2D5B101012E4}" type="slidenum">
              <a:rPr lang="fr-FR" altLang="fr-FR"/>
              <a:pPr/>
              <a:t>‹N°›</a:t>
            </a:fld>
            <a:endParaRPr lang="fr-FR" altLang="fr-FR"/>
          </a:p>
        </p:txBody>
      </p:sp>
    </p:spTree>
    <p:extLst>
      <p:ext uri="{BB962C8B-B14F-4D97-AF65-F5344CB8AC3E}">
        <p14:creationId xmlns:p14="http://schemas.microsoft.com/office/powerpoint/2010/main" val="407226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6ABE9EC6-8FE5-02D9-DA4B-ACC385D8D70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F5C84E2E-2EB2-2FEA-CCD3-743D3C9C52A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629064B7-7D2A-4015-B674-DD50DB5950D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22E2E262-F2C6-B24F-A885-CD67F842F454}" type="datetimeFigureOut">
              <a:rPr lang="fr-FR"/>
              <a:pPr>
                <a:defRPr/>
              </a:pPr>
              <a:t>08/09/2022</a:t>
            </a:fld>
            <a:endParaRPr lang="fr-FR"/>
          </a:p>
        </p:txBody>
      </p:sp>
      <p:sp>
        <p:nvSpPr>
          <p:cNvPr id="5" name="Espace réservé du pied de page 4">
            <a:extLst>
              <a:ext uri="{FF2B5EF4-FFF2-40B4-BE49-F238E27FC236}">
                <a16:creationId xmlns:a16="http://schemas.microsoft.com/office/drawing/2014/main" id="{6A506D19-379E-418E-8240-25A4C9C48E3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a:extLst>
              <a:ext uri="{FF2B5EF4-FFF2-40B4-BE49-F238E27FC236}">
                <a16:creationId xmlns:a16="http://schemas.microsoft.com/office/drawing/2014/main" id="{7003CD4B-8F5B-4F25-8C15-7D84C16176E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3BDFCDA9-9DBF-174D-B6DE-713DAFD9EF2D}"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file://localhost/Users/carolinebogliotti/Documents/labo/logo%20labo%20&amp;%20UFR/NEW%20LOGO%20PARIS%20NANTERRE/logo-paris-nanterre-couleur-cmjn.jpg" TargetMode="External"/><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file://localhost/Users/lula/Documents/Enseignement/DIAPASON%20MASTER%20-%20orga/LOGO%20-%20maquette%20MASTER/tous%20logo/logo%20CNRS.pn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a:extLst>
              <a:ext uri="{FF2B5EF4-FFF2-40B4-BE49-F238E27FC236}">
                <a16:creationId xmlns:a16="http://schemas.microsoft.com/office/drawing/2014/main" id="{B551116D-2754-4342-12D0-DE1D824C7DC0}"/>
              </a:ext>
            </a:extLst>
          </p:cNvPr>
          <p:cNvSpPr>
            <a:spLocks noGrp="1"/>
          </p:cNvSpPr>
          <p:nvPr>
            <p:ph type="ctrTitle"/>
          </p:nvPr>
        </p:nvSpPr>
        <p:spPr>
          <a:xfrm>
            <a:off x="395288" y="1412875"/>
            <a:ext cx="8266112" cy="1439863"/>
          </a:xfrm>
        </p:spPr>
        <p:txBody>
          <a:bodyPr/>
          <a:lstStyle/>
          <a:p>
            <a:pPr eaLnBrk="1" hangingPunct="1">
              <a:lnSpc>
                <a:spcPct val="90000"/>
              </a:lnSpc>
            </a:pPr>
            <a:br>
              <a:rPr lang="fr-FR" altLang="fr-FR">
                <a:latin typeface="Century Gothic" panose="020B0502020202020204" pitchFamily="34" charset="0"/>
              </a:rPr>
            </a:br>
            <a:r>
              <a:rPr lang="fr-FR" altLang="fr-FR" sz="3100" b="1">
                <a:latin typeface="Century Gothic" panose="020B0502020202020204" pitchFamily="34" charset="0"/>
              </a:rPr>
              <a:t>Littératie chez les sourds : états des lieux sociolinguistique et linguistique, perspectives didactiques</a:t>
            </a:r>
            <a:br>
              <a:rPr lang="fr-FR" altLang="fr-FR" sz="3100" b="1">
                <a:latin typeface="Century Gothic" panose="020B0502020202020204" pitchFamily="34" charset="0"/>
              </a:rPr>
            </a:br>
            <a:endParaRPr lang="fr-FR" altLang="fr-FR" sz="3100" b="1">
              <a:latin typeface="Century Gothic" panose="020B0502020202020204" pitchFamily="34" charset="0"/>
            </a:endParaRPr>
          </a:p>
        </p:txBody>
      </p:sp>
      <p:sp>
        <p:nvSpPr>
          <p:cNvPr id="3" name="Sous-titre 2">
            <a:extLst>
              <a:ext uri="{FF2B5EF4-FFF2-40B4-BE49-F238E27FC236}">
                <a16:creationId xmlns:a16="http://schemas.microsoft.com/office/drawing/2014/main" id="{FEC5151B-3D3C-42E1-A450-11B2515D92E8}"/>
              </a:ext>
            </a:extLst>
          </p:cNvPr>
          <p:cNvSpPr>
            <a:spLocks noGrp="1"/>
          </p:cNvSpPr>
          <p:nvPr>
            <p:ph type="subTitle" idx="1"/>
          </p:nvPr>
        </p:nvSpPr>
        <p:spPr>
          <a:xfrm>
            <a:off x="482600" y="3068638"/>
            <a:ext cx="7834313" cy="3287712"/>
          </a:xfrm>
        </p:spPr>
        <p:txBody>
          <a:bodyPr rtlCol="0">
            <a:normAutofit/>
          </a:bodyPr>
          <a:lstStyle/>
          <a:p>
            <a:pPr eaLnBrk="1" fontAlgn="auto" hangingPunct="1">
              <a:lnSpc>
                <a:spcPct val="90000"/>
              </a:lnSpc>
              <a:spcAft>
                <a:spcPts val="0"/>
              </a:spcAft>
              <a:defRPr/>
            </a:pPr>
            <a:r>
              <a:rPr lang="fr-FR" sz="2400" dirty="0">
                <a:latin typeface="Century Gothic" panose="020B0502020202020204" pitchFamily="34" charset="0"/>
              </a:rPr>
              <a:t>Raphael Prenovec</a:t>
            </a:r>
          </a:p>
          <a:p>
            <a:pPr eaLnBrk="1" fontAlgn="auto" hangingPunct="1">
              <a:lnSpc>
                <a:spcPct val="90000"/>
              </a:lnSpc>
              <a:spcAft>
                <a:spcPts val="0"/>
              </a:spcAft>
              <a:defRPr/>
            </a:pPr>
            <a:endParaRPr lang="fr-FR" sz="2000" dirty="0">
              <a:latin typeface="Century Gothic" panose="020B0502020202020204" pitchFamily="34" charset="0"/>
            </a:endParaRPr>
          </a:p>
          <a:p>
            <a:pPr eaLnBrk="1" fontAlgn="auto" hangingPunct="1">
              <a:lnSpc>
                <a:spcPct val="90000"/>
              </a:lnSpc>
              <a:spcAft>
                <a:spcPts val="0"/>
              </a:spcAft>
              <a:defRPr/>
            </a:pPr>
            <a:r>
              <a:rPr lang="fr-FR" sz="2000" b="1" dirty="0">
                <a:latin typeface="Century Gothic" panose="020B0502020202020204" pitchFamily="34" charset="0"/>
              </a:rPr>
              <a:t>Journée des Doctorants</a:t>
            </a:r>
          </a:p>
          <a:p>
            <a:pPr eaLnBrk="1" fontAlgn="auto" hangingPunct="1">
              <a:lnSpc>
                <a:spcPct val="90000"/>
              </a:lnSpc>
              <a:spcAft>
                <a:spcPts val="0"/>
              </a:spcAft>
              <a:defRPr/>
            </a:pPr>
            <a:r>
              <a:rPr lang="fr-FR" sz="2000" b="1" dirty="0">
                <a:latin typeface="Century Gothic" panose="020B0502020202020204" pitchFamily="34" charset="0"/>
              </a:rPr>
              <a:t>15 juin 2021</a:t>
            </a:r>
          </a:p>
          <a:p>
            <a:pPr eaLnBrk="1" fontAlgn="auto" hangingPunct="1">
              <a:lnSpc>
                <a:spcPct val="90000"/>
              </a:lnSpc>
              <a:spcAft>
                <a:spcPts val="0"/>
              </a:spcAft>
              <a:defRPr/>
            </a:pPr>
            <a:endParaRPr lang="fr-FR" sz="2000" dirty="0">
              <a:latin typeface="Century Gothic" panose="020B0502020202020204" pitchFamily="34" charset="0"/>
            </a:endParaRPr>
          </a:p>
          <a:p>
            <a:pPr eaLnBrk="1" fontAlgn="auto" hangingPunct="1">
              <a:lnSpc>
                <a:spcPct val="90000"/>
              </a:lnSpc>
              <a:spcAft>
                <a:spcPts val="0"/>
              </a:spcAft>
              <a:defRPr/>
            </a:pPr>
            <a:r>
              <a:rPr lang="fr-FR" sz="2000" dirty="0">
                <a:latin typeface="Century Gothic" panose="020B0502020202020204" pitchFamily="34" charset="0"/>
              </a:rPr>
              <a:t>Directrices de Thèse :</a:t>
            </a:r>
          </a:p>
          <a:p>
            <a:pPr eaLnBrk="1" fontAlgn="auto" hangingPunct="1">
              <a:lnSpc>
                <a:spcPct val="90000"/>
              </a:lnSpc>
              <a:spcAft>
                <a:spcPts val="0"/>
              </a:spcAft>
              <a:defRPr/>
            </a:pPr>
            <a:r>
              <a:rPr lang="fr-FR" sz="2000" dirty="0">
                <a:latin typeface="Century Gothic" panose="020B0502020202020204" pitchFamily="34" charset="0"/>
              </a:rPr>
              <a:t>Anne LACHERET-DUJOUR (Professeure des Universités)</a:t>
            </a:r>
          </a:p>
          <a:p>
            <a:pPr eaLnBrk="1" fontAlgn="auto" hangingPunct="1">
              <a:lnSpc>
                <a:spcPct val="90000"/>
              </a:lnSpc>
              <a:spcAft>
                <a:spcPts val="0"/>
              </a:spcAft>
              <a:defRPr/>
            </a:pPr>
            <a:r>
              <a:rPr lang="fr-FR" sz="2000" dirty="0">
                <a:latin typeface="Century Gothic" panose="020B0502020202020204" pitchFamily="34" charset="0"/>
              </a:rPr>
              <a:t>Caroline BOGLIOTTI (MCF en Sciences du Langage)</a:t>
            </a:r>
          </a:p>
        </p:txBody>
      </p:sp>
      <p:pic>
        <p:nvPicPr>
          <p:cNvPr id="3076" name="logo CNRS.png" descr="/Users/lula/Documents/Enseignement/DIAPASON MASTER - orga/LOGO - maquette MASTER/tous logo/logo CNRS.png">
            <a:extLst>
              <a:ext uri="{FF2B5EF4-FFF2-40B4-BE49-F238E27FC236}">
                <a16:creationId xmlns:a16="http://schemas.microsoft.com/office/drawing/2014/main" id="{8C75012C-6C27-8302-C74B-63C2B22AAAD8}"/>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209925" y="301625"/>
            <a:ext cx="7874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Image 8">
            <a:extLst>
              <a:ext uri="{FF2B5EF4-FFF2-40B4-BE49-F238E27FC236}">
                <a16:creationId xmlns:a16="http://schemas.microsoft.com/office/drawing/2014/main" id="{73E09D24-2B7E-56D1-EB97-45A41ACED70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29513" y="207963"/>
            <a:ext cx="942975" cy="130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Image 4">
            <a:extLst>
              <a:ext uri="{FF2B5EF4-FFF2-40B4-BE49-F238E27FC236}">
                <a16:creationId xmlns:a16="http://schemas.microsoft.com/office/drawing/2014/main" id="{0ADA6D7E-2D16-A70F-AF5B-1FEB3A31DCF8}"/>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86250" y="301625"/>
            <a:ext cx="266541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13">
            <a:extLst>
              <a:ext uri="{FF2B5EF4-FFF2-40B4-BE49-F238E27FC236}">
                <a16:creationId xmlns:a16="http://schemas.microsoft.com/office/drawing/2014/main" id="{EBDAA4A1-9F18-4A8E-ABA7-A383487F13A0}"/>
              </a:ext>
            </a:extLst>
          </p:cNvPr>
          <p:cNvCxnSpPr>
            <a:cxnSpLocks noGrp="1" noRot="1" noChangeAspect="1" noMove="1" noResize="1" noEditPoints="1" noAdjustHandles="1" noChangeArrowheads="1" noChangeShapeType="1"/>
          </p:cNvCxnSpPr>
          <p:nvPr/>
        </p:nvCxnSpPr>
        <p:spPr>
          <a:xfrm>
            <a:off x="1143000" y="5778500"/>
            <a:ext cx="6858000" cy="0"/>
          </a:xfrm>
          <a:prstGeom prst="line">
            <a:avLst/>
          </a:prstGeom>
          <a:ln w="19050">
            <a:solidFill>
              <a:srgbClr val="57BDDC"/>
            </a:solidFill>
          </a:ln>
        </p:spPr>
        <p:style>
          <a:lnRef idx="1">
            <a:schemeClr val="accent1"/>
          </a:lnRef>
          <a:fillRef idx="0">
            <a:schemeClr val="accent1"/>
          </a:fillRef>
          <a:effectRef idx="0">
            <a:schemeClr val="accent1"/>
          </a:effectRef>
          <a:fontRef idx="minor">
            <a:schemeClr val="tx1"/>
          </a:fontRef>
        </p:style>
      </p:cxnSp>
      <p:pic>
        <p:nvPicPr>
          <p:cNvPr id="3080" name="logo-paris-nanterre-couleur-cmjn.jpg" descr="/Users/carolinebogliotti/Documents/labo/logo labo &amp; UFR/NEW LOGO PARIS NANTERRE/logo-paris-nanterre-couleur-cmjn.jpg">
            <a:extLst>
              <a:ext uri="{FF2B5EF4-FFF2-40B4-BE49-F238E27FC236}">
                <a16:creationId xmlns:a16="http://schemas.microsoft.com/office/drawing/2014/main" id="{BFFDD687-D6A1-200D-EE14-A561A7B029E9}"/>
              </a:ext>
            </a:extLst>
          </p:cNvPr>
          <p:cNvPicPr>
            <a:picLocks noChangeAspect="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901700" y="542925"/>
            <a:ext cx="16192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834604-6246-5353-2D28-2EE7630F0DC2}"/>
              </a:ext>
            </a:extLst>
          </p:cNvPr>
          <p:cNvSpPr>
            <a:spLocks noGrp="1"/>
          </p:cNvSpPr>
          <p:nvPr>
            <p:ph type="title"/>
          </p:nvPr>
        </p:nvSpPr>
        <p:spPr/>
        <p:txBody>
          <a:bodyPr/>
          <a:lstStyle/>
          <a:p>
            <a:r>
              <a:rPr lang="fr-FR" altLang="fr-FR" sz="3200" dirty="0"/>
              <a:t>Peut-on parler d’ « Ecrits spécifiques » ? (suite)</a:t>
            </a:r>
            <a:br>
              <a:rPr lang="fr-FR" altLang="fr-FR" sz="3200" dirty="0"/>
            </a:br>
            <a:endParaRPr lang="fr-FR" sz="3200" dirty="0"/>
          </a:p>
        </p:txBody>
      </p:sp>
      <p:sp>
        <p:nvSpPr>
          <p:cNvPr id="3" name="Espace réservé du contenu 2">
            <a:extLst>
              <a:ext uri="{FF2B5EF4-FFF2-40B4-BE49-F238E27FC236}">
                <a16:creationId xmlns:a16="http://schemas.microsoft.com/office/drawing/2014/main" id="{40660D5B-29AF-5853-F8A8-62F131C9E159}"/>
              </a:ext>
            </a:extLst>
          </p:cNvPr>
          <p:cNvSpPr>
            <a:spLocks noGrp="1"/>
          </p:cNvSpPr>
          <p:nvPr>
            <p:ph idx="1"/>
          </p:nvPr>
        </p:nvSpPr>
        <p:spPr/>
        <p:txBody>
          <a:bodyPr/>
          <a:lstStyle/>
          <a:p>
            <a:r>
              <a:rPr lang="fr-FR" altLang="fr-FR" sz="2000" dirty="0"/>
              <a:t>Vouloir dire authentique vs effet produit ?</a:t>
            </a:r>
          </a:p>
          <a:p>
            <a:endParaRPr lang="fr-FR" altLang="fr-FR" sz="2000" dirty="0"/>
          </a:p>
          <a:p>
            <a:r>
              <a:rPr lang="fr-FR" altLang="fr-FR" sz="2000" dirty="0"/>
              <a:t>« </a:t>
            </a:r>
            <a:r>
              <a:rPr lang="fr-FR" altLang="fr-FR" sz="2000" dirty="0" err="1"/>
              <a:t>surnormativisation</a:t>
            </a:r>
            <a:r>
              <a:rPr lang="fr-FR" altLang="fr-FR" sz="2000" dirty="0"/>
              <a:t> et grammaticalisation par procédé parataxique </a:t>
            </a:r>
            <a:r>
              <a:rPr lang="fr-FR" altLang="fr-FR" sz="2000" dirty="0" err="1"/>
              <a:t>concaténatoire</a:t>
            </a:r>
            <a:r>
              <a:rPr lang="fr-FR" altLang="fr-FR" sz="2000" dirty="0"/>
              <a:t> et grammaticalisation analytique et lexicalisation » (</a:t>
            </a:r>
            <a:r>
              <a:rPr lang="fr-FR" altLang="fr-FR" sz="2000" dirty="0" err="1"/>
              <a:t>Séro</a:t>
            </a:r>
            <a:r>
              <a:rPr lang="fr-FR" altLang="fr-FR" sz="2000" dirty="0"/>
              <a:t>-Guillaume, 2020) :</a:t>
            </a:r>
          </a:p>
          <a:p>
            <a:endParaRPr lang="fr-FR" altLang="fr-FR" sz="2000" dirty="0"/>
          </a:p>
          <a:p>
            <a:pPr lvl="1"/>
            <a:r>
              <a:rPr lang="fr-FR" altLang="fr-FR" sz="1600" dirty="0"/>
              <a:t>volonté de satisfaire à la norme</a:t>
            </a:r>
          </a:p>
          <a:p>
            <a:pPr lvl="1"/>
            <a:r>
              <a:rPr lang="fr-FR" altLang="fr-FR" sz="1600" dirty="0"/>
              <a:t>Effet d’agrammaticalité</a:t>
            </a:r>
          </a:p>
          <a:p>
            <a:pPr lvl="1"/>
            <a:r>
              <a:rPr lang="fr-FR" altLang="fr-FR" sz="1600" dirty="0"/>
              <a:t>exigence de grammaticalité par décomposition analytique</a:t>
            </a:r>
          </a:p>
          <a:p>
            <a:pPr lvl="1"/>
            <a:r>
              <a:rPr lang="fr-FR" altLang="fr-FR" sz="1600" dirty="0"/>
              <a:t>Mode de construction par juxtaposition de mots et de phrases </a:t>
            </a:r>
          </a:p>
          <a:p>
            <a:pPr lvl="1"/>
            <a:r>
              <a:rPr lang="fr-FR" altLang="fr-FR" sz="1600" dirty="0"/>
              <a:t>Enchaînement de mots ou d’idées </a:t>
            </a:r>
          </a:p>
          <a:p>
            <a:pPr lvl="1"/>
            <a:r>
              <a:rPr lang="fr-FR" altLang="fr-FR" sz="1600" dirty="0"/>
              <a:t>et de lexicalisation</a:t>
            </a:r>
          </a:p>
          <a:p>
            <a:endParaRPr lang="fr-FR" dirty="0"/>
          </a:p>
        </p:txBody>
      </p:sp>
    </p:spTree>
    <p:extLst>
      <p:ext uri="{BB962C8B-B14F-4D97-AF65-F5344CB8AC3E}">
        <p14:creationId xmlns:p14="http://schemas.microsoft.com/office/powerpoint/2010/main" val="451926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a:extLst>
              <a:ext uri="{FF2B5EF4-FFF2-40B4-BE49-F238E27FC236}">
                <a16:creationId xmlns:a16="http://schemas.microsoft.com/office/drawing/2014/main" id="{29DDE6FB-0206-2341-037A-2D49844FC6F0}"/>
              </a:ext>
            </a:extLst>
          </p:cNvPr>
          <p:cNvSpPr>
            <a:spLocks noGrp="1"/>
          </p:cNvSpPr>
          <p:nvPr>
            <p:ph type="title"/>
          </p:nvPr>
        </p:nvSpPr>
        <p:spPr>
          <a:xfrm>
            <a:off x="457200" y="115888"/>
            <a:ext cx="8229600" cy="649287"/>
          </a:xfrm>
        </p:spPr>
        <p:txBody>
          <a:bodyPr/>
          <a:lstStyle/>
          <a:p>
            <a:r>
              <a:rPr lang="fr-FR" altLang="fr-FR" dirty="0"/>
              <a:t>Mon protocole d’évaluation (1)</a:t>
            </a:r>
          </a:p>
        </p:txBody>
      </p:sp>
      <p:sp>
        <p:nvSpPr>
          <p:cNvPr id="10243" name="Espace réservé du contenu 2">
            <a:extLst>
              <a:ext uri="{FF2B5EF4-FFF2-40B4-BE49-F238E27FC236}">
                <a16:creationId xmlns:a16="http://schemas.microsoft.com/office/drawing/2014/main" id="{B4F1FEEB-D829-3BF5-AF98-A537DC9F3997}"/>
              </a:ext>
            </a:extLst>
          </p:cNvPr>
          <p:cNvSpPr>
            <a:spLocks noGrp="1"/>
          </p:cNvSpPr>
          <p:nvPr>
            <p:ph idx="1"/>
          </p:nvPr>
        </p:nvSpPr>
        <p:spPr>
          <a:xfrm>
            <a:off x="457200" y="908050"/>
            <a:ext cx="8229600" cy="5675313"/>
          </a:xfrm>
        </p:spPr>
        <p:txBody>
          <a:bodyPr/>
          <a:lstStyle/>
          <a:p>
            <a:pPr marL="0" indent="0" algn="ctr">
              <a:buFont typeface="Arial" panose="020B0604020202020204" pitchFamily="34" charset="0"/>
              <a:buNone/>
            </a:pPr>
            <a:r>
              <a:rPr lang="fr-FR" altLang="fr-FR">
                <a:solidFill>
                  <a:schemeClr val="accent1"/>
                </a:solidFill>
              </a:rPr>
              <a:t>1</a:t>
            </a:r>
            <a:r>
              <a:rPr lang="fr-FR" altLang="fr-FR" baseline="30000">
                <a:solidFill>
                  <a:schemeClr val="accent1"/>
                </a:solidFill>
              </a:rPr>
              <a:t>ère</a:t>
            </a:r>
            <a:r>
              <a:rPr lang="fr-FR" altLang="fr-FR">
                <a:solidFill>
                  <a:schemeClr val="accent1"/>
                </a:solidFill>
              </a:rPr>
              <a:t> étape :</a:t>
            </a:r>
            <a:r>
              <a:rPr lang="fr-FR" altLang="fr-FR"/>
              <a:t> </a:t>
            </a:r>
            <a:r>
              <a:rPr lang="fr-FR" altLang="fr-FR">
                <a:solidFill>
                  <a:schemeClr val="accent2"/>
                </a:solidFill>
              </a:rPr>
              <a:t>Entretien filmé (15 min)</a:t>
            </a:r>
          </a:p>
          <a:p>
            <a:pPr marL="457200" lvl="1" indent="0" algn="ctr">
              <a:buFont typeface="Arial" panose="020B0604020202020204" pitchFamily="34" charset="0"/>
              <a:buNone/>
            </a:pPr>
            <a:endParaRPr lang="fr-FR" altLang="fr-FR"/>
          </a:p>
          <a:p>
            <a:pPr marL="457200" lvl="1" indent="0" algn="ctr">
              <a:buFont typeface="Arial" panose="020B0604020202020204" pitchFamily="34" charset="0"/>
              <a:buNone/>
            </a:pPr>
            <a:r>
              <a:rPr lang="fr-FR" altLang="fr-FR"/>
              <a:t>Recueil de métadonnées :</a:t>
            </a:r>
          </a:p>
          <a:p>
            <a:pPr marL="457200" lvl="1" indent="0" algn="ctr">
              <a:buFont typeface="Arial" panose="020B0604020202020204" pitchFamily="34" charset="0"/>
              <a:buNone/>
            </a:pPr>
            <a:r>
              <a:rPr lang="fr-FR" altLang="fr-FR" sz="1800" i="1"/>
              <a:t>informations générales, </a:t>
            </a:r>
          </a:p>
          <a:p>
            <a:pPr marL="457200" lvl="1" indent="0" algn="ctr">
              <a:buFont typeface="Arial" panose="020B0604020202020204" pitchFamily="34" charset="0"/>
              <a:buNone/>
            </a:pPr>
            <a:r>
              <a:rPr lang="fr-FR" altLang="fr-FR" sz="1800" i="1"/>
              <a:t>niveau de surdité,</a:t>
            </a:r>
          </a:p>
          <a:p>
            <a:pPr marL="457200" lvl="1" indent="0" algn="ctr">
              <a:buFont typeface="Arial" panose="020B0604020202020204" pitchFamily="34" charset="0"/>
              <a:buNone/>
            </a:pPr>
            <a:r>
              <a:rPr lang="fr-FR" altLang="fr-FR" sz="1800" i="1"/>
              <a:t> environnement familial, linguistique et scolaire</a:t>
            </a:r>
          </a:p>
          <a:p>
            <a:pPr marL="457200" lvl="1" indent="0" algn="ctr">
              <a:buFont typeface="Arial" panose="020B0604020202020204" pitchFamily="34" charset="0"/>
              <a:buNone/>
            </a:pPr>
            <a:endParaRPr lang="fr-FR" altLang="fr-FR" sz="1800" i="1"/>
          </a:p>
          <a:p>
            <a:pPr marL="457200" lvl="1" indent="0" algn="ctr">
              <a:buFont typeface="Arial" panose="020B0604020202020204" pitchFamily="34" charset="0"/>
              <a:buNone/>
            </a:pPr>
            <a:r>
              <a:rPr lang="fr-FR" altLang="fr-FR"/>
              <a:t>Expression orale dans les 4 genres discursifs :</a:t>
            </a:r>
          </a:p>
          <a:p>
            <a:pPr marL="457200" lvl="1" indent="0" algn="ctr">
              <a:buFont typeface="Arial" panose="020B0604020202020204" pitchFamily="34" charset="0"/>
              <a:buNone/>
            </a:pPr>
            <a:r>
              <a:rPr lang="fr-FR" altLang="fr-FR" sz="1600" i="1">
                <a:solidFill>
                  <a:schemeClr val="accent2"/>
                </a:solidFill>
              </a:rPr>
              <a:t>« Décris-moi le chemin pour aller de chez toi à l’INJS. »</a:t>
            </a:r>
          </a:p>
          <a:p>
            <a:pPr marL="457200" lvl="1" indent="0" algn="ctr">
              <a:buFont typeface="Arial" panose="020B0604020202020204" pitchFamily="34" charset="0"/>
              <a:buNone/>
            </a:pPr>
            <a:endParaRPr lang="fr-FR" altLang="fr-FR" sz="1600" i="1">
              <a:solidFill>
                <a:schemeClr val="accent2"/>
              </a:solidFill>
            </a:endParaRPr>
          </a:p>
          <a:p>
            <a:pPr marL="457200" lvl="1" indent="0" algn="ctr">
              <a:buFont typeface="Arial" panose="020B0604020202020204" pitchFamily="34" charset="0"/>
              <a:buNone/>
            </a:pPr>
            <a:r>
              <a:rPr lang="fr-FR" altLang="fr-FR" sz="1600" i="1">
                <a:solidFill>
                  <a:schemeClr val="accent2"/>
                </a:solidFill>
              </a:rPr>
              <a:t>« Raconte-moi le plus mauvais souvenir de ta vie. »</a:t>
            </a:r>
          </a:p>
          <a:p>
            <a:pPr marL="457200" lvl="1" indent="0" algn="ctr">
              <a:buFont typeface="Arial" panose="020B0604020202020204" pitchFamily="34" charset="0"/>
              <a:buNone/>
            </a:pPr>
            <a:endParaRPr lang="fr-FR" altLang="fr-FR" sz="1600" i="1">
              <a:solidFill>
                <a:schemeClr val="accent2"/>
              </a:solidFill>
            </a:endParaRPr>
          </a:p>
          <a:p>
            <a:pPr marL="0" indent="0" algn="ctr">
              <a:buFont typeface="Arial" panose="020B0604020202020204" pitchFamily="34" charset="0"/>
              <a:buNone/>
            </a:pPr>
            <a:r>
              <a:rPr lang="fr-FR" altLang="fr-FR" sz="1600" i="1">
                <a:solidFill>
                  <a:schemeClr val="accent2"/>
                </a:solidFill>
              </a:rPr>
              <a:t>« Quelle est la recette de cuisine que tu maîtrises le mieux? Explique comment tu fais. »</a:t>
            </a:r>
          </a:p>
          <a:p>
            <a:pPr marL="0" indent="0" algn="ctr">
              <a:buFont typeface="Arial" panose="020B0604020202020204" pitchFamily="34" charset="0"/>
              <a:buNone/>
            </a:pPr>
            <a:endParaRPr lang="fr-FR" altLang="fr-FR" sz="1600" i="1">
              <a:solidFill>
                <a:schemeClr val="accent2"/>
              </a:solidFill>
            </a:endParaRPr>
          </a:p>
          <a:p>
            <a:pPr marL="0" indent="0" algn="ctr">
              <a:buFont typeface="Arial" panose="020B0604020202020204" pitchFamily="34" charset="0"/>
              <a:buNone/>
            </a:pPr>
            <a:r>
              <a:rPr lang="fr-FR" altLang="fr-FR" sz="1600" i="1">
                <a:solidFill>
                  <a:schemeClr val="accent2"/>
                </a:solidFill>
              </a:rPr>
              <a:t>« D’après toi, est-ce que c’est légitime d’empêcher les sourds de signer à l’école? »</a:t>
            </a:r>
          </a:p>
          <a:p>
            <a:pPr marL="457200" lvl="1" indent="0" algn="ctr">
              <a:buFont typeface="Arial" panose="020B0604020202020204" pitchFamily="34" charset="0"/>
              <a:buNone/>
            </a:pPr>
            <a:endParaRPr lang="fr-FR" altLang="fr-FR" sz="1000"/>
          </a:p>
          <a:p>
            <a:pPr marL="457200" lvl="1" indent="0" algn="ctr">
              <a:buFont typeface="Arial" panose="020B0604020202020204" pitchFamily="34" charset="0"/>
              <a:buNone/>
            </a:pPr>
            <a:endParaRPr lang="fr-FR" altLang="fr-FR" sz="1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a:extLst>
              <a:ext uri="{FF2B5EF4-FFF2-40B4-BE49-F238E27FC236}">
                <a16:creationId xmlns:a16="http://schemas.microsoft.com/office/drawing/2014/main" id="{86296313-4731-82A7-8481-D1EA521A3824}"/>
              </a:ext>
            </a:extLst>
          </p:cNvPr>
          <p:cNvSpPr>
            <a:spLocks noGrp="1"/>
          </p:cNvSpPr>
          <p:nvPr>
            <p:ph type="title"/>
          </p:nvPr>
        </p:nvSpPr>
        <p:spPr>
          <a:xfrm>
            <a:off x="457200" y="188913"/>
            <a:ext cx="8229600" cy="647700"/>
          </a:xfrm>
        </p:spPr>
        <p:txBody>
          <a:bodyPr/>
          <a:lstStyle/>
          <a:p>
            <a:r>
              <a:rPr lang="fr-FR" altLang="fr-FR" dirty="0"/>
              <a:t>Mon protocole d’évaluation (2)</a:t>
            </a:r>
          </a:p>
        </p:txBody>
      </p:sp>
      <p:sp>
        <p:nvSpPr>
          <p:cNvPr id="11267" name="Espace réservé du contenu 2">
            <a:extLst>
              <a:ext uri="{FF2B5EF4-FFF2-40B4-BE49-F238E27FC236}">
                <a16:creationId xmlns:a16="http://schemas.microsoft.com/office/drawing/2014/main" id="{3942E221-AA8F-A0CD-A712-D576251A9471}"/>
              </a:ext>
            </a:extLst>
          </p:cNvPr>
          <p:cNvSpPr>
            <a:spLocks noGrp="1"/>
          </p:cNvSpPr>
          <p:nvPr>
            <p:ph idx="1"/>
          </p:nvPr>
        </p:nvSpPr>
        <p:spPr>
          <a:xfrm>
            <a:off x="457200" y="908050"/>
            <a:ext cx="8229600" cy="5218113"/>
          </a:xfrm>
        </p:spPr>
        <p:txBody>
          <a:bodyPr/>
          <a:lstStyle/>
          <a:p>
            <a:pPr marL="457200" lvl="1" indent="0" algn="ctr">
              <a:buFont typeface="Arial" panose="020B0604020202020204" pitchFamily="34" charset="0"/>
              <a:buNone/>
            </a:pPr>
            <a:endParaRPr lang="fr-FR" altLang="fr-FR" sz="3200" dirty="0">
              <a:solidFill>
                <a:schemeClr val="accent1"/>
              </a:solidFill>
            </a:endParaRPr>
          </a:p>
          <a:p>
            <a:pPr marL="457200" lvl="1" indent="0" algn="ctr">
              <a:buFont typeface="Arial" panose="020B0604020202020204" pitchFamily="34" charset="0"/>
              <a:buNone/>
            </a:pPr>
            <a:r>
              <a:rPr lang="fr-FR" altLang="fr-FR" sz="3200" dirty="0">
                <a:solidFill>
                  <a:schemeClr val="accent1"/>
                </a:solidFill>
              </a:rPr>
              <a:t>2</a:t>
            </a:r>
            <a:r>
              <a:rPr lang="fr-FR" altLang="fr-FR" sz="3200" baseline="30000" dirty="0">
                <a:solidFill>
                  <a:schemeClr val="accent1"/>
                </a:solidFill>
              </a:rPr>
              <a:t>ème</a:t>
            </a:r>
            <a:r>
              <a:rPr lang="fr-FR" altLang="fr-FR" sz="3200" dirty="0">
                <a:solidFill>
                  <a:schemeClr val="accent1"/>
                </a:solidFill>
              </a:rPr>
              <a:t> étape : </a:t>
            </a:r>
            <a:r>
              <a:rPr lang="fr-FR" altLang="fr-FR" sz="3200" dirty="0">
                <a:solidFill>
                  <a:schemeClr val="accent2"/>
                </a:solidFill>
              </a:rPr>
              <a:t>Epreuve d’écriture (1h)</a:t>
            </a:r>
          </a:p>
          <a:p>
            <a:pPr marL="457200" lvl="1" indent="0" algn="ctr">
              <a:buFont typeface="Arial" panose="020B0604020202020204" pitchFamily="34" charset="0"/>
              <a:buNone/>
            </a:pPr>
            <a:endParaRPr lang="fr-FR" altLang="fr-FR" sz="3200" dirty="0"/>
          </a:p>
          <a:p>
            <a:pPr marL="457200" lvl="1" indent="0" algn="ctr">
              <a:buFont typeface="Arial" panose="020B0604020202020204" pitchFamily="34" charset="0"/>
              <a:buNone/>
            </a:pPr>
            <a:r>
              <a:rPr lang="fr-FR" altLang="fr-FR" dirty="0"/>
              <a:t>Productions écrites dans 2 genres discursifs</a:t>
            </a:r>
          </a:p>
          <a:p>
            <a:pPr marL="457200" lvl="1" indent="0" algn="ctr">
              <a:buFont typeface="Arial" panose="020B0604020202020204" pitchFamily="34" charset="0"/>
              <a:buNone/>
            </a:pPr>
            <a:endParaRPr lang="fr-FR" altLang="fr-FR" sz="1800" dirty="0"/>
          </a:p>
          <a:p>
            <a:pPr marL="457200" lvl="1" indent="0" algn="ctr">
              <a:buFont typeface="Arial" panose="020B0604020202020204" pitchFamily="34" charset="0"/>
              <a:buNone/>
            </a:pPr>
            <a:r>
              <a:rPr lang="fr-FR" altLang="fr-FR" sz="1800" dirty="0"/>
              <a:t>(choisis par l’évaluateur)</a:t>
            </a:r>
          </a:p>
          <a:p>
            <a:pPr marL="0" indent="0">
              <a:buFont typeface="Arial" panose="020B0604020202020204" pitchFamily="34" charset="0"/>
              <a:buNone/>
            </a:pPr>
            <a:endParaRPr lang="fr-FR" alt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a:extLst>
              <a:ext uri="{FF2B5EF4-FFF2-40B4-BE49-F238E27FC236}">
                <a16:creationId xmlns:a16="http://schemas.microsoft.com/office/drawing/2014/main" id="{0A5E4C63-FDBA-5901-0582-626941C2164F}"/>
              </a:ext>
            </a:extLst>
          </p:cNvPr>
          <p:cNvSpPr>
            <a:spLocks noGrp="1"/>
          </p:cNvSpPr>
          <p:nvPr>
            <p:ph type="title"/>
          </p:nvPr>
        </p:nvSpPr>
        <p:spPr/>
        <p:txBody>
          <a:bodyPr/>
          <a:lstStyle/>
          <a:p>
            <a:r>
              <a:rPr lang="fr-FR" altLang="fr-FR" sz="4000" dirty="0"/>
              <a:t>Construction de 2 corpus : </a:t>
            </a:r>
            <a:br>
              <a:rPr lang="fr-FR" altLang="fr-FR" sz="4000" dirty="0"/>
            </a:br>
            <a:r>
              <a:rPr lang="fr-FR" altLang="fr-FR" sz="4000" dirty="0"/>
              <a:t>Corpus ALPHA et Corpus ALPHA’</a:t>
            </a:r>
          </a:p>
        </p:txBody>
      </p:sp>
      <p:sp>
        <p:nvSpPr>
          <p:cNvPr id="3" name="Espace réservé du contenu 2">
            <a:extLst>
              <a:ext uri="{FF2B5EF4-FFF2-40B4-BE49-F238E27FC236}">
                <a16:creationId xmlns:a16="http://schemas.microsoft.com/office/drawing/2014/main" id="{55C41AC2-AD1F-4162-BD61-3572E678CF4A}"/>
              </a:ext>
            </a:extLst>
          </p:cNvPr>
          <p:cNvSpPr>
            <a:spLocks noGrp="1"/>
          </p:cNvSpPr>
          <p:nvPr>
            <p:ph idx="1"/>
          </p:nvPr>
        </p:nvSpPr>
        <p:spPr>
          <a:xfrm>
            <a:off x="457200" y="1600200"/>
            <a:ext cx="8229600" cy="4983163"/>
          </a:xfrm>
        </p:spPr>
        <p:txBody>
          <a:bodyPr/>
          <a:lstStyle/>
          <a:p>
            <a:pPr>
              <a:defRPr/>
            </a:pPr>
            <a:r>
              <a:rPr lang="fr-FR" sz="1800" dirty="0"/>
              <a:t>Qui ? </a:t>
            </a:r>
          </a:p>
          <a:p>
            <a:pPr lvl="1">
              <a:defRPr/>
            </a:pPr>
            <a:r>
              <a:rPr lang="fr-FR" sz="1400" dirty="0"/>
              <a:t>66 jeunes sourds évalués à l’oral et à l’écrit</a:t>
            </a:r>
          </a:p>
          <a:p>
            <a:pPr lvl="1">
              <a:defRPr/>
            </a:pPr>
            <a:r>
              <a:rPr lang="fr-FR" sz="1400" dirty="0"/>
              <a:t>tous scolarisés à un moment « </a:t>
            </a:r>
            <a:r>
              <a:rPr lang="fr-FR" sz="1400" dirty="0" err="1"/>
              <a:t>t</a:t>
            </a:r>
            <a:r>
              <a:rPr lang="fr-FR" sz="1400" dirty="0"/>
              <a:t> »</a:t>
            </a:r>
          </a:p>
          <a:p>
            <a:pPr lvl="1">
              <a:defRPr/>
            </a:pPr>
            <a:r>
              <a:rPr lang="fr-FR" sz="1400" dirty="0"/>
              <a:t>avec une surdité congénitale ou une surdité prélinguale acquise</a:t>
            </a:r>
          </a:p>
          <a:p>
            <a:pPr lvl="1">
              <a:defRPr/>
            </a:pPr>
            <a:r>
              <a:rPr lang="fr-FR" sz="1400" dirty="0"/>
              <a:t>avec au moins une surdité moyenne (40dB de perte auditive)</a:t>
            </a:r>
          </a:p>
          <a:p>
            <a:pPr lvl="1">
              <a:defRPr/>
            </a:pPr>
            <a:r>
              <a:rPr lang="fr-FR" sz="1400" dirty="0"/>
              <a:t>Tous les Jeunes sourds (pratiquant la LSF ou pas, </a:t>
            </a:r>
            <a:r>
              <a:rPr lang="fr-FR" sz="1400" dirty="0" err="1"/>
              <a:t>oralisants</a:t>
            </a:r>
            <a:r>
              <a:rPr lang="fr-FR" sz="1400" dirty="0"/>
              <a:t> avec </a:t>
            </a:r>
            <a:r>
              <a:rPr lang="fr-FR" sz="1400" dirty="0" err="1"/>
              <a:t>LfPC</a:t>
            </a:r>
            <a:r>
              <a:rPr lang="fr-FR" sz="1400" dirty="0"/>
              <a:t> ou pas)</a:t>
            </a:r>
          </a:p>
          <a:p>
            <a:pPr lvl="1">
              <a:defRPr/>
            </a:pPr>
            <a:r>
              <a:rPr lang="fr-FR" sz="1400" dirty="0"/>
              <a:t>Âgés entre 16 ans et 18 ans</a:t>
            </a:r>
          </a:p>
          <a:p>
            <a:pPr lvl="1">
              <a:defRPr/>
            </a:pPr>
            <a:r>
              <a:rPr lang="fr-FR" sz="1400" dirty="0"/>
              <a:t>En fin de cycle secondaire (fin du Collège, début du Lycée)</a:t>
            </a:r>
          </a:p>
          <a:p>
            <a:pPr lvl="1">
              <a:defRPr/>
            </a:pPr>
            <a:endParaRPr lang="fr-FR" sz="1800" dirty="0"/>
          </a:p>
          <a:p>
            <a:pPr>
              <a:defRPr/>
            </a:pPr>
            <a:r>
              <a:rPr lang="fr-FR" sz="1800" dirty="0"/>
              <a:t>Quand ?</a:t>
            </a:r>
          </a:p>
          <a:p>
            <a:pPr lvl="1">
              <a:defRPr/>
            </a:pPr>
            <a:r>
              <a:rPr lang="fr-FR" sz="1400" dirty="0"/>
              <a:t>Années scolaires 2019-2020 et 2020-2021</a:t>
            </a:r>
          </a:p>
          <a:p>
            <a:pPr lvl="1">
              <a:defRPr/>
            </a:pPr>
            <a:endParaRPr lang="fr-FR" sz="1400" dirty="0"/>
          </a:p>
          <a:p>
            <a:pPr>
              <a:defRPr/>
            </a:pPr>
            <a:r>
              <a:rPr lang="fr-FR" sz="1800" dirty="0"/>
              <a:t>Où ?</a:t>
            </a:r>
          </a:p>
          <a:p>
            <a:pPr lvl="1">
              <a:defRPr/>
            </a:pPr>
            <a:r>
              <a:rPr lang="fr-FR" sz="1400" dirty="0"/>
              <a:t>Scolarisés à Paris-Ile de France et en Région Bretagne</a:t>
            </a:r>
          </a:p>
          <a:p>
            <a:pPr lvl="1">
              <a:defRPr/>
            </a:pPr>
            <a:endParaRPr lang="fr-FR" sz="1400" dirty="0"/>
          </a:p>
          <a:p>
            <a:pPr lvl="1">
              <a:defRPr/>
            </a:pPr>
            <a:endParaRPr lang="fr-FR" sz="1400" dirty="0"/>
          </a:p>
          <a:p>
            <a:pPr>
              <a:defRPr/>
            </a:pPr>
            <a:endParaRPr lang="fr-F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3DE45C-2D82-FED6-72E0-9412C0007813}"/>
              </a:ext>
            </a:extLst>
          </p:cNvPr>
          <p:cNvSpPr>
            <a:spLocks noGrp="1"/>
          </p:cNvSpPr>
          <p:nvPr>
            <p:ph type="title"/>
          </p:nvPr>
        </p:nvSpPr>
        <p:spPr/>
        <p:txBody>
          <a:bodyPr/>
          <a:lstStyle/>
          <a:p>
            <a:r>
              <a:rPr lang="fr-FR" dirty="0"/>
              <a:t>« Corpus ALPHA)</a:t>
            </a:r>
            <a:br>
              <a:rPr lang="fr-FR" dirty="0"/>
            </a:br>
            <a:r>
              <a:rPr lang="fr-FR" sz="3600" i="1" dirty="0"/>
              <a:t>corpus écrit</a:t>
            </a:r>
          </a:p>
        </p:txBody>
      </p:sp>
      <p:sp>
        <p:nvSpPr>
          <p:cNvPr id="3" name="Espace réservé du contenu 2">
            <a:extLst>
              <a:ext uri="{FF2B5EF4-FFF2-40B4-BE49-F238E27FC236}">
                <a16:creationId xmlns:a16="http://schemas.microsoft.com/office/drawing/2014/main" id="{DFD57198-CD24-E9B7-FB57-99CE7DC462A0}"/>
              </a:ext>
            </a:extLst>
          </p:cNvPr>
          <p:cNvSpPr>
            <a:spLocks noGrp="1"/>
          </p:cNvSpPr>
          <p:nvPr>
            <p:ph idx="1"/>
          </p:nvPr>
        </p:nvSpPr>
        <p:spPr/>
        <p:txBody>
          <a:bodyPr/>
          <a:lstStyle/>
          <a:p>
            <a:pPr>
              <a:defRPr/>
            </a:pPr>
            <a:r>
              <a:rPr lang="fr-FR" sz="1800" dirty="0"/>
              <a:t>215 compositions réparties sur 226 pages manuscrites sur l'ensemble des 4 discours dont :</a:t>
            </a:r>
          </a:p>
          <a:p>
            <a:pPr>
              <a:defRPr/>
            </a:pPr>
            <a:endParaRPr lang="fr-FR" sz="1800" dirty="0"/>
          </a:p>
          <a:p>
            <a:pPr lvl="1">
              <a:defRPr/>
            </a:pPr>
            <a:r>
              <a:rPr lang="fr-FR" sz="1800" dirty="0"/>
              <a:t>61 copies dans le discours descriptif</a:t>
            </a:r>
          </a:p>
          <a:p>
            <a:pPr lvl="1">
              <a:defRPr/>
            </a:pPr>
            <a:endParaRPr lang="fr-FR" sz="1800" dirty="0"/>
          </a:p>
          <a:p>
            <a:pPr lvl="1">
              <a:defRPr/>
            </a:pPr>
            <a:r>
              <a:rPr lang="fr-FR" sz="1800" dirty="0"/>
              <a:t>62 copies dans le discours narratif</a:t>
            </a:r>
          </a:p>
          <a:p>
            <a:pPr lvl="1">
              <a:defRPr/>
            </a:pPr>
            <a:endParaRPr lang="fr-FR" sz="1800" dirty="0"/>
          </a:p>
          <a:p>
            <a:pPr lvl="1">
              <a:defRPr/>
            </a:pPr>
            <a:r>
              <a:rPr lang="fr-FR" sz="1800" dirty="0"/>
              <a:t>57 copies dans le discours explicatif</a:t>
            </a:r>
          </a:p>
          <a:p>
            <a:pPr lvl="1">
              <a:defRPr/>
            </a:pPr>
            <a:endParaRPr lang="fr-FR" sz="1800" dirty="0"/>
          </a:p>
          <a:p>
            <a:pPr lvl="1">
              <a:defRPr/>
            </a:pPr>
            <a:r>
              <a:rPr lang="fr-FR" sz="1800" dirty="0"/>
              <a:t>36 copies dans le discours argumentatif</a:t>
            </a:r>
          </a:p>
          <a:p>
            <a:pPr marL="457200" lvl="1" indent="0">
              <a:buNone/>
              <a:defRPr/>
            </a:pPr>
            <a:endParaRPr lang="fr-FR" sz="1800" dirty="0"/>
          </a:p>
          <a:p>
            <a:pPr lvl="1">
              <a:defRPr/>
            </a:pPr>
            <a:endParaRPr lang="fr-FR" sz="1800" dirty="0"/>
          </a:p>
          <a:p>
            <a:endParaRPr lang="fr-FR" dirty="0"/>
          </a:p>
        </p:txBody>
      </p:sp>
    </p:spTree>
    <p:extLst>
      <p:ext uri="{BB962C8B-B14F-4D97-AF65-F5344CB8AC3E}">
        <p14:creationId xmlns:p14="http://schemas.microsoft.com/office/powerpoint/2010/main" val="1420389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CF7FBE-42C4-6C6A-D899-1AA4C07B4128}"/>
              </a:ext>
            </a:extLst>
          </p:cNvPr>
          <p:cNvSpPr>
            <a:spLocks noGrp="1"/>
          </p:cNvSpPr>
          <p:nvPr>
            <p:ph type="title"/>
          </p:nvPr>
        </p:nvSpPr>
        <p:spPr/>
        <p:txBody>
          <a:bodyPr/>
          <a:lstStyle/>
          <a:p>
            <a:r>
              <a:rPr lang="fr-FR" dirty="0"/>
              <a:t>Corpus ALPHA’</a:t>
            </a:r>
            <a:br>
              <a:rPr lang="fr-FR" dirty="0"/>
            </a:br>
            <a:r>
              <a:rPr lang="fr-FR" sz="3600" i="1" dirty="0"/>
              <a:t>corpus oral</a:t>
            </a:r>
          </a:p>
        </p:txBody>
      </p:sp>
      <p:sp>
        <p:nvSpPr>
          <p:cNvPr id="3" name="Espace réservé du contenu 2">
            <a:extLst>
              <a:ext uri="{FF2B5EF4-FFF2-40B4-BE49-F238E27FC236}">
                <a16:creationId xmlns:a16="http://schemas.microsoft.com/office/drawing/2014/main" id="{BC598AD6-A798-28AA-CA91-416A90A66FBB}"/>
              </a:ext>
            </a:extLst>
          </p:cNvPr>
          <p:cNvSpPr>
            <a:spLocks noGrp="1"/>
          </p:cNvSpPr>
          <p:nvPr>
            <p:ph idx="1"/>
          </p:nvPr>
        </p:nvSpPr>
        <p:spPr/>
        <p:txBody>
          <a:bodyPr/>
          <a:lstStyle/>
          <a:p>
            <a:pPr>
              <a:defRPr/>
            </a:pPr>
            <a:endParaRPr lang="fr-FR" sz="1800" dirty="0"/>
          </a:p>
          <a:p>
            <a:pPr>
              <a:defRPr/>
            </a:pPr>
            <a:r>
              <a:rPr lang="fr-FR" sz="1800" dirty="0"/>
              <a:t>20h et 52 min d’échanges filmés</a:t>
            </a:r>
          </a:p>
          <a:p>
            <a:pPr>
              <a:defRPr/>
            </a:pPr>
            <a:endParaRPr lang="fr-FR" sz="1800" dirty="0"/>
          </a:p>
          <a:p>
            <a:pPr>
              <a:defRPr/>
            </a:pPr>
            <a:r>
              <a:rPr lang="fr-FR" sz="1800" dirty="0"/>
              <a:t>avec 330 pages de métadonnées</a:t>
            </a:r>
          </a:p>
          <a:p>
            <a:pPr>
              <a:defRPr/>
            </a:pPr>
            <a:endParaRPr lang="fr-FR" sz="1800" dirty="0"/>
          </a:p>
          <a:p>
            <a:pPr>
              <a:defRPr/>
            </a:pPr>
            <a:r>
              <a:rPr lang="fr-FR" sz="1800" dirty="0"/>
              <a:t>et 264 pages de cotation des entretiens oraux</a:t>
            </a:r>
          </a:p>
          <a:p>
            <a:pPr>
              <a:defRPr/>
            </a:pPr>
            <a:endParaRPr lang="fr-FR" sz="1800" dirty="0"/>
          </a:p>
          <a:p>
            <a:endParaRPr lang="fr-FR" dirty="0"/>
          </a:p>
        </p:txBody>
      </p:sp>
    </p:spTree>
    <p:extLst>
      <p:ext uri="{BB962C8B-B14F-4D97-AF65-F5344CB8AC3E}">
        <p14:creationId xmlns:p14="http://schemas.microsoft.com/office/powerpoint/2010/main" val="599813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5ED03-7EFF-2C54-7C2F-E1A8A0F1D435}"/>
              </a:ext>
            </a:extLst>
          </p:cNvPr>
          <p:cNvSpPr>
            <a:spLocks noGrp="1"/>
          </p:cNvSpPr>
          <p:nvPr>
            <p:ph type="title"/>
          </p:nvPr>
        </p:nvSpPr>
        <p:spPr/>
        <p:txBody>
          <a:bodyPr/>
          <a:lstStyle/>
          <a:p>
            <a:r>
              <a:rPr lang="fr-FR" dirty="0"/>
              <a:t>Corpus ALPHA TEST</a:t>
            </a:r>
            <a:br>
              <a:rPr lang="fr-FR" dirty="0"/>
            </a:br>
            <a:r>
              <a:rPr lang="fr-FR" dirty="0"/>
              <a:t>Échantillon test</a:t>
            </a:r>
          </a:p>
        </p:txBody>
      </p:sp>
      <p:sp>
        <p:nvSpPr>
          <p:cNvPr id="3" name="Espace réservé du contenu 2">
            <a:extLst>
              <a:ext uri="{FF2B5EF4-FFF2-40B4-BE49-F238E27FC236}">
                <a16:creationId xmlns:a16="http://schemas.microsoft.com/office/drawing/2014/main" id="{F37B42EB-F87A-2BD8-234B-B17EDB3921D8}"/>
              </a:ext>
            </a:extLst>
          </p:cNvPr>
          <p:cNvSpPr>
            <a:spLocks noGrp="1"/>
          </p:cNvSpPr>
          <p:nvPr>
            <p:ph idx="1"/>
          </p:nvPr>
        </p:nvSpPr>
        <p:spPr/>
        <p:txBody>
          <a:bodyPr/>
          <a:lstStyle/>
          <a:p>
            <a:r>
              <a:rPr lang="fr-FR" sz="1800" dirty="0"/>
              <a:t>Échantillon composé de 28 scripteurs entendants</a:t>
            </a:r>
          </a:p>
          <a:p>
            <a:endParaRPr lang="fr-FR" sz="1800" dirty="0"/>
          </a:p>
          <a:p>
            <a:r>
              <a:rPr lang="fr-FR" sz="1800" dirty="0"/>
              <a:t>Choisis au hasard dans un collège des Côtes-d’Armor (Loudéac)</a:t>
            </a:r>
          </a:p>
          <a:p>
            <a:endParaRPr lang="fr-FR" sz="1800" dirty="0"/>
          </a:p>
          <a:p>
            <a:r>
              <a:rPr lang="fr-FR" sz="1800" dirty="0"/>
              <a:t>Sur les mêmes années scolaires 2019-2020 et 2020-2021</a:t>
            </a:r>
          </a:p>
          <a:p>
            <a:endParaRPr lang="fr-FR" sz="1800" dirty="0"/>
          </a:p>
          <a:p>
            <a:r>
              <a:rPr lang="fr-FR" sz="1800" dirty="0"/>
              <a:t>110 compositions dans les 4 genres discursifs</a:t>
            </a:r>
          </a:p>
          <a:p>
            <a:endParaRPr lang="fr-FR" sz="1800" dirty="0"/>
          </a:p>
          <a:p>
            <a:r>
              <a:rPr lang="fr-FR" sz="1800" dirty="0"/>
              <a:t>124 pages manuscrites</a:t>
            </a:r>
          </a:p>
          <a:p>
            <a:endParaRPr lang="fr-FR" sz="1800" dirty="0"/>
          </a:p>
          <a:p>
            <a:endParaRPr lang="fr-FR" sz="1800" dirty="0"/>
          </a:p>
          <a:p>
            <a:endParaRPr lang="fr-FR" sz="1800" dirty="0"/>
          </a:p>
          <a:p>
            <a:endParaRPr lang="fr-FR" dirty="0"/>
          </a:p>
        </p:txBody>
      </p:sp>
    </p:spTree>
    <p:extLst>
      <p:ext uri="{BB962C8B-B14F-4D97-AF65-F5344CB8AC3E}">
        <p14:creationId xmlns:p14="http://schemas.microsoft.com/office/powerpoint/2010/main" val="3416894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a:extLst>
              <a:ext uri="{FF2B5EF4-FFF2-40B4-BE49-F238E27FC236}">
                <a16:creationId xmlns:a16="http://schemas.microsoft.com/office/drawing/2014/main" id="{1AA37690-F4FB-522E-0EB8-1596DA337814}"/>
              </a:ext>
            </a:extLst>
          </p:cNvPr>
          <p:cNvSpPr>
            <a:spLocks noGrp="1"/>
          </p:cNvSpPr>
          <p:nvPr>
            <p:ph type="title"/>
          </p:nvPr>
        </p:nvSpPr>
        <p:spPr/>
        <p:txBody>
          <a:bodyPr/>
          <a:lstStyle/>
          <a:p>
            <a:r>
              <a:rPr lang="fr-FR" altLang="fr-FR" dirty="0"/>
              <a:t>Utilisation du Corpus ALPHA</a:t>
            </a:r>
          </a:p>
        </p:txBody>
      </p:sp>
      <p:sp>
        <p:nvSpPr>
          <p:cNvPr id="3" name="Espace réservé du contenu 2">
            <a:extLst>
              <a:ext uri="{FF2B5EF4-FFF2-40B4-BE49-F238E27FC236}">
                <a16:creationId xmlns:a16="http://schemas.microsoft.com/office/drawing/2014/main" id="{79555F97-7957-46FD-A7D6-2CE35B4C288F}"/>
              </a:ext>
            </a:extLst>
          </p:cNvPr>
          <p:cNvSpPr>
            <a:spLocks noGrp="1"/>
          </p:cNvSpPr>
          <p:nvPr>
            <p:ph idx="1"/>
          </p:nvPr>
        </p:nvSpPr>
        <p:spPr>
          <a:xfrm>
            <a:off x="457200" y="1600200"/>
            <a:ext cx="8362950" cy="4983163"/>
          </a:xfrm>
        </p:spPr>
        <p:txBody>
          <a:bodyPr/>
          <a:lstStyle/>
          <a:p>
            <a:pPr>
              <a:defRPr/>
            </a:pPr>
            <a:r>
              <a:rPr lang="fr-FR" sz="2800" dirty="0"/>
              <a:t>Les données manuscrites :</a:t>
            </a:r>
          </a:p>
          <a:p>
            <a:pPr>
              <a:defRPr/>
            </a:pPr>
            <a:endParaRPr lang="fr-FR" sz="2800" dirty="0"/>
          </a:p>
          <a:p>
            <a:pPr lvl="1">
              <a:defRPr/>
            </a:pPr>
            <a:r>
              <a:rPr lang="fr-FR" sz="2400" dirty="0"/>
              <a:t>Scannérisation des données </a:t>
            </a:r>
          </a:p>
          <a:p>
            <a:pPr lvl="1">
              <a:defRPr/>
            </a:pPr>
            <a:r>
              <a:rPr lang="fr-FR" sz="2400" dirty="0"/>
              <a:t>Transcription sous format électronique</a:t>
            </a:r>
          </a:p>
          <a:p>
            <a:pPr lvl="1">
              <a:defRPr/>
            </a:pPr>
            <a:r>
              <a:rPr lang="fr-FR" sz="2400" dirty="0"/>
              <a:t>Traduction du « français sourd » au français  :</a:t>
            </a:r>
          </a:p>
          <a:p>
            <a:pPr lvl="2">
              <a:defRPr/>
            </a:pPr>
            <a:r>
              <a:rPr lang="fr-FR" sz="2000" dirty="0"/>
              <a:t> 1200 lignes environ</a:t>
            </a:r>
          </a:p>
          <a:p>
            <a:pPr lvl="2">
              <a:defRPr/>
            </a:pPr>
            <a:endParaRPr lang="fr-FR" sz="2000" dirty="0"/>
          </a:p>
          <a:p>
            <a:pPr lvl="1">
              <a:defRPr/>
            </a:pPr>
            <a:r>
              <a:rPr lang="fr-FR" sz="2400" dirty="0"/>
              <a:t>Annotations : </a:t>
            </a:r>
          </a:p>
          <a:p>
            <a:pPr lvl="2">
              <a:defRPr/>
            </a:pPr>
            <a:r>
              <a:rPr lang="fr-FR" sz="2000" dirty="0"/>
              <a:t>entre 11 000 et 15 000 lignes pour les 66 jeunes scripteurs sourds</a:t>
            </a:r>
          </a:p>
          <a:p>
            <a:pPr lvl="2">
              <a:defRPr/>
            </a:pPr>
            <a:r>
              <a:rPr lang="fr-FR" sz="2000" dirty="0"/>
              <a:t>Environ 3 000 lignes pour les 28 jeunes scripteurs entendants</a:t>
            </a:r>
          </a:p>
          <a:p>
            <a:pPr lvl="2">
              <a:defRPr/>
            </a:pPr>
            <a:endParaRPr lang="fr-FR" sz="2000" dirty="0"/>
          </a:p>
          <a:p>
            <a:pPr marL="457200" lvl="1" indent="0">
              <a:buFont typeface="Arial" panose="020B0604020202020204" pitchFamily="34" charset="0"/>
              <a:buNone/>
              <a:defRPr/>
            </a:pPr>
            <a:endParaRPr lang="fr-FR" sz="2400" dirty="0"/>
          </a:p>
          <a:p>
            <a:pPr>
              <a:defRPr/>
            </a:pPr>
            <a:r>
              <a:rPr lang="fr-FR" sz="2800" dirty="0"/>
              <a:t> </a:t>
            </a:r>
            <a:endParaRPr lang="fr-FR" sz="2400" dirty="0"/>
          </a:p>
          <a:p>
            <a:pPr lvl="1">
              <a:defRPr/>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0D7379-F8B5-F199-89A8-5944BFB03892}"/>
              </a:ext>
            </a:extLst>
          </p:cNvPr>
          <p:cNvSpPr>
            <a:spLocks noGrp="1"/>
          </p:cNvSpPr>
          <p:nvPr>
            <p:ph type="title"/>
          </p:nvPr>
        </p:nvSpPr>
        <p:spPr/>
        <p:txBody>
          <a:bodyPr/>
          <a:lstStyle/>
          <a:p>
            <a:r>
              <a:rPr lang="fr-FR" altLang="fr-FR" dirty="0"/>
              <a:t>Utilisation du Corpus ALPHA’</a:t>
            </a:r>
            <a:endParaRPr lang="fr-FR" dirty="0"/>
          </a:p>
        </p:txBody>
      </p:sp>
      <p:sp>
        <p:nvSpPr>
          <p:cNvPr id="3" name="Espace réservé du contenu 2">
            <a:extLst>
              <a:ext uri="{FF2B5EF4-FFF2-40B4-BE49-F238E27FC236}">
                <a16:creationId xmlns:a16="http://schemas.microsoft.com/office/drawing/2014/main" id="{2019FD45-D7CF-DBEE-B85A-98F0C675E7E6}"/>
              </a:ext>
            </a:extLst>
          </p:cNvPr>
          <p:cNvSpPr>
            <a:spLocks noGrp="1"/>
          </p:cNvSpPr>
          <p:nvPr>
            <p:ph idx="1"/>
          </p:nvPr>
        </p:nvSpPr>
        <p:spPr>
          <a:xfrm>
            <a:off x="457200" y="1600200"/>
            <a:ext cx="8229600" cy="4983162"/>
          </a:xfrm>
        </p:spPr>
        <p:txBody>
          <a:bodyPr/>
          <a:lstStyle/>
          <a:p>
            <a:pPr>
              <a:defRPr/>
            </a:pPr>
            <a:r>
              <a:rPr lang="fr-FR" sz="2800" dirty="0"/>
              <a:t>Les données filmées :</a:t>
            </a:r>
          </a:p>
          <a:p>
            <a:pPr lvl="1">
              <a:defRPr/>
            </a:pPr>
            <a:r>
              <a:rPr lang="fr-FR" sz="2400" dirty="0"/>
              <a:t>Recueil des métadonnées</a:t>
            </a:r>
          </a:p>
          <a:p>
            <a:pPr lvl="1">
              <a:defRPr/>
            </a:pPr>
            <a:r>
              <a:rPr lang="fr-FR" sz="2400" dirty="0"/>
              <a:t>recoupage avec les données écrites</a:t>
            </a:r>
          </a:p>
          <a:p>
            <a:pPr lvl="1">
              <a:defRPr/>
            </a:pPr>
            <a:r>
              <a:rPr lang="fr-FR" sz="2400" dirty="0"/>
              <a:t>Observation des compétences discursives des jeunes sourds à l’oral dans la modalité de leur choix :</a:t>
            </a:r>
          </a:p>
          <a:p>
            <a:pPr lvl="2">
              <a:defRPr/>
            </a:pPr>
            <a:r>
              <a:rPr lang="fr-FR" sz="2000" dirty="0"/>
              <a:t>orale-vocale : Français, avec ou sans </a:t>
            </a:r>
            <a:r>
              <a:rPr lang="fr-FR" sz="2000" dirty="0" err="1"/>
              <a:t>LfPC</a:t>
            </a:r>
            <a:endParaRPr lang="fr-FR" sz="2000" dirty="0"/>
          </a:p>
          <a:p>
            <a:pPr lvl="2">
              <a:defRPr/>
            </a:pPr>
            <a:r>
              <a:rPr lang="fr-FR" sz="2000" dirty="0"/>
              <a:t>ou orale-gestuelle : LSF</a:t>
            </a:r>
          </a:p>
          <a:p>
            <a:pPr lvl="2">
              <a:defRPr/>
            </a:pPr>
            <a:r>
              <a:rPr lang="fr-FR" sz="2000" dirty="0"/>
              <a:t>Français signé</a:t>
            </a:r>
          </a:p>
          <a:p>
            <a:pPr lvl="2">
              <a:defRPr/>
            </a:pPr>
            <a:endParaRPr lang="fr-FR" sz="2000" dirty="0"/>
          </a:p>
          <a:p>
            <a:pPr lvl="1">
              <a:defRPr/>
            </a:pPr>
            <a:r>
              <a:rPr lang="fr-FR" sz="2400" dirty="0"/>
              <a:t>Observation de l’écart entre les compétences discursives à l’oral et à l’écrit </a:t>
            </a:r>
          </a:p>
          <a:p>
            <a:endParaRPr lang="fr-FR" dirty="0"/>
          </a:p>
        </p:txBody>
      </p:sp>
    </p:spTree>
    <p:extLst>
      <p:ext uri="{BB962C8B-B14F-4D97-AF65-F5344CB8AC3E}">
        <p14:creationId xmlns:p14="http://schemas.microsoft.com/office/powerpoint/2010/main" val="14868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a:extLst>
              <a:ext uri="{FF2B5EF4-FFF2-40B4-BE49-F238E27FC236}">
                <a16:creationId xmlns:a16="http://schemas.microsoft.com/office/drawing/2014/main" id="{01B44A70-FE70-434F-A3B1-21FFD5426E92}"/>
              </a:ext>
            </a:extLst>
          </p:cNvPr>
          <p:cNvSpPr>
            <a:spLocks noGrp="1"/>
          </p:cNvSpPr>
          <p:nvPr>
            <p:ph idx="1"/>
          </p:nvPr>
        </p:nvSpPr>
        <p:spPr>
          <a:xfrm>
            <a:off x="395288" y="1196975"/>
            <a:ext cx="8229600" cy="4926013"/>
          </a:xfrm>
        </p:spPr>
        <p:txBody>
          <a:bodyPr/>
          <a:lstStyle/>
          <a:p>
            <a:pPr eaLnBrk="1" hangingPunct="1">
              <a:defRPr/>
            </a:pPr>
            <a:r>
              <a:rPr lang="fr-FR" altLang="fr-FR" sz="1800" dirty="0"/>
              <a:t>décrire, analyser les productions écrites et les comparer avec les données filmées</a:t>
            </a:r>
          </a:p>
          <a:p>
            <a:pPr marL="0" indent="0" eaLnBrk="1" hangingPunct="1">
              <a:buFont typeface="Arial" panose="020B0604020202020204" pitchFamily="34" charset="0"/>
              <a:buNone/>
              <a:defRPr/>
            </a:pPr>
            <a:endParaRPr lang="fr-FR" altLang="fr-FR" sz="1800" dirty="0"/>
          </a:p>
          <a:p>
            <a:pPr eaLnBrk="1" hangingPunct="1">
              <a:defRPr/>
            </a:pPr>
            <a:r>
              <a:rPr lang="fr-FR" altLang="fr-FR" sz="1800" dirty="0"/>
              <a:t>repérer les difficultés que rencontrent les sourds dans les acquisitions et les apprentissages de la langue française</a:t>
            </a:r>
          </a:p>
          <a:p>
            <a:pPr eaLnBrk="1" hangingPunct="1">
              <a:defRPr/>
            </a:pPr>
            <a:endParaRPr lang="fr-FR" altLang="fr-FR" sz="1800" dirty="0"/>
          </a:p>
          <a:p>
            <a:pPr eaLnBrk="1" hangingPunct="1">
              <a:defRPr/>
            </a:pPr>
            <a:r>
              <a:rPr lang="fr-FR" altLang="fr-FR" sz="1800" dirty="0"/>
              <a:t>repérer leurs compétences et performances linguistiques = « spécificités langagières» ?</a:t>
            </a:r>
          </a:p>
          <a:p>
            <a:pPr eaLnBrk="1" hangingPunct="1">
              <a:defRPr/>
            </a:pPr>
            <a:endParaRPr lang="fr-FR" altLang="fr-FR" sz="1800" dirty="0"/>
          </a:p>
          <a:p>
            <a:pPr eaLnBrk="1" hangingPunct="1">
              <a:defRPr/>
            </a:pPr>
            <a:r>
              <a:rPr lang="fr-FR" altLang="fr-FR" sz="1800" dirty="0"/>
              <a:t>observations qualitatives et quantitatives : écart/norme, écart/autres sourds (continuum)</a:t>
            </a:r>
          </a:p>
          <a:p>
            <a:pPr eaLnBrk="1" hangingPunct="1">
              <a:defRPr/>
            </a:pPr>
            <a:endParaRPr lang="fr-FR" altLang="fr-FR" sz="1800" dirty="0"/>
          </a:p>
          <a:p>
            <a:pPr eaLnBrk="1" hangingPunct="1">
              <a:defRPr/>
            </a:pPr>
            <a:r>
              <a:rPr lang="fr-FR" altLang="fr-FR" sz="1800" dirty="0"/>
              <a:t>comprendre les processus d’acquisition et d’apprentissage de la lecture et de l’écriture de la langue française</a:t>
            </a:r>
          </a:p>
          <a:p>
            <a:pPr eaLnBrk="1" hangingPunct="1">
              <a:defRPr/>
            </a:pPr>
            <a:endParaRPr lang="fr-FR" altLang="fr-FR" sz="1800" dirty="0"/>
          </a:p>
          <a:p>
            <a:pPr eaLnBrk="1" hangingPunct="1">
              <a:defRPr/>
            </a:pPr>
            <a:r>
              <a:rPr lang="fr-FR" altLang="fr-FR" sz="1800" dirty="0"/>
              <a:t>proposer des pistes de travail aux professionnels de la surdité </a:t>
            </a:r>
          </a:p>
          <a:p>
            <a:pPr eaLnBrk="1" hangingPunct="1">
              <a:defRPr/>
            </a:pPr>
            <a:endParaRPr lang="fr-FR" altLang="fr-FR" sz="1800" dirty="0"/>
          </a:p>
          <a:p>
            <a:pPr marL="0" indent="0" eaLnBrk="1" hangingPunct="1">
              <a:buFont typeface="Arial" panose="020B0604020202020204" pitchFamily="34" charset="0"/>
              <a:buNone/>
              <a:defRPr/>
            </a:pPr>
            <a:endParaRPr lang="fr-FR" altLang="fr-FR" sz="1800" dirty="0"/>
          </a:p>
          <a:p>
            <a:pPr marL="0" indent="0" eaLnBrk="1" hangingPunct="1">
              <a:buFont typeface="Arial" panose="020B0604020202020204" pitchFamily="34" charset="0"/>
              <a:buNone/>
              <a:defRPr/>
            </a:pPr>
            <a:endParaRPr lang="fr-FR" altLang="fr-FR" sz="2000" dirty="0"/>
          </a:p>
        </p:txBody>
      </p:sp>
      <p:sp>
        <p:nvSpPr>
          <p:cNvPr id="14339" name="Titre 2">
            <a:extLst>
              <a:ext uri="{FF2B5EF4-FFF2-40B4-BE49-F238E27FC236}">
                <a16:creationId xmlns:a16="http://schemas.microsoft.com/office/drawing/2014/main" id="{6F157F84-0D08-6835-A888-8187BF90BAF0}"/>
              </a:ext>
            </a:extLst>
          </p:cNvPr>
          <p:cNvSpPr>
            <a:spLocks noGrp="1"/>
          </p:cNvSpPr>
          <p:nvPr>
            <p:ph type="title"/>
          </p:nvPr>
        </p:nvSpPr>
        <p:spPr>
          <a:xfrm>
            <a:off x="539750" y="115888"/>
            <a:ext cx="8147050" cy="671512"/>
          </a:xfrm>
        </p:spPr>
        <p:txBody>
          <a:bodyPr/>
          <a:lstStyle/>
          <a:p>
            <a:r>
              <a:rPr lang="fr-FR" altLang="fr-FR" dirty="0"/>
              <a:t>Objectifs recherchés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3B9752-DB62-9DF9-54AE-5869B823315E}"/>
              </a:ext>
            </a:extLst>
          </p:cNvPr>
          <p:cNvSpPr>
            <a:spLocks noGrp="1"/>
          </p:cNvSpPr>
          <p:nvPr>
            <p:ph type="title"/>
          </p:nvPr>
        </p:nvSpPr>
        <p:spPr/>
        <p:txBody>
          <a:bodyPr/>
          <a:lstStyle/>
          <a:p>
            <a:r>
              <a:rPr lang="fr-FR" sz="3600" dirty="0"/>
              <a:t>Université Paris Nanterre et INJS de Paris</a:t>
            </a:r>
          </a:p>
        </p:txBody>
      </p:sp>
      <p:sp>
        <p:nvSpPr>
          <p:cNvPr id="3" name="Espace réservé du contenu 2">
            <a:extLst>
              <a:ext uri="{FF2B5EF4-FFF2-40B4-BE49-F238E27FC236}">
                <a16:creationId xmlns:a16="http://schemas.microsoft.com/office/drawing/2014/main" id="{06F48714-D756-FCEE-B545-44BBD9E45140}"/>
              </a:ext>
            </a:extLst>
          </p:cNvPr>
          <p:cNvSpPr>
            <a:spLocks noGrp="1"/>
          </p:cNvSpPr>
          <p:nvPr>
            <p:ph idx="1"/>
          </p:nvPr>
        </p:nvSpPr>
        <p:spPr>
          <a:xfrm>
            <a:off x="457200" y="1268760"/>
            <a:ext cx="8229600" cy="5314602"/>
          </a:xfrm>
        </p:spPr>
        <p:txBody>
          <a:bodyPr/>
          <a:lstStyle/>
          <a:p>
            <a:r>
              <a:rPr lang="fr-FR" dirty="0"/>
              <a:t>Directrices de thèse :</a:t>
            </a:r>
          </a:p>
          <a:p>
            <a:pPr lvl="1"/>
            <a:r>
              <a:rPr lang="fr-FR" sz="2000" b="1" dirty="0"/>
              <a:t>Anne LACHERET-DUJOUR</a:t>
            </a:r>
            <a:r>
              <a:rPr lang="fr-FR" sz="2000" dirty="0"/>
              <a:t>, professeure des Universités, Université Paris Nanterre, UFR PHILLIA, Département des Sciences du Langage, Master FLDL, Laboratoire </a:t>
            </a:r>
            <a:r>
              <a:rPr lang="fr-FR" sz="2000" dirty="0" err="1"/>
              <a:t>MoDyCo</a:t>
            </a:r>
            <a:r>
              <a:rPr lang="fr-FR" sz="2000" dirty="0"/>
              <a:t> UMR 7174, CNRS</a:t>
            </a:r>
          </a:p>
          <a:p>
            <a:pPr lvl="1"/>
            <a:endParaRPr lang="fr-FR" sz="2000" dirty="0"/>
          </a:p>
          <a:p>
            <a:pPr lvl="1"/>
            <a:r>
              <a:rPr lang="fr-FR" sz="2000" b="1" dirty="0"/>
              <a:t>Caroline BOGLIOTTI</a:t>
            </a:r>
            <a:r>
              <a:rPr lang="fr-FR" sz="2000" dirty="0"/>
              <a:t>, MCF en Sciences du Langage, Membre IUF Junior 2017-2022, Laboratoire </a:t>
            </a:r>
            <a:r>
              <a:rPr lang="fr-FR" sz="2000" dirty="0" err="1"/>
              <a:t>MoDyCo</a:t>
            </a:r>
            <a:r>
              <a:rPr lang="fr-FR" sz="2000" dirty="0"/>
              <a:t> UMR 7114, CNRS</a:t>
            </a:r>
          </a:p>
          <a:p>
            <a:pPr lvl="1"/>
            <a:endParaRPr lang="fr-FR" dirty="0"/>
          </a:p>
          <a:p>
            <a:r>
              <a:rPr lang="fr-FR" dirty="0"/>
              <a:t>Référent INJS de Paris :</a:t>
            </a:r>
          </a:p>
          <a:p>
            <a:pPr lvl="1"/>
            <a:r>
              <a:rPr lang="fr-FR" sz="2000" b="1" dirty="0"/>
              <a:t>Frédéric BROSSIER</a:t>
            </a:r>
            <a:r>
              <a:rPr lang="fr-FR" sz="2000" dirty="0"/>
              <a:t>, Directeur Adjoint – Projets « recherche, partenariats et innovations », Institut National des Jeunes Sourds de Paris (INJS de Paris)</a:t>
            </a:r>
          </a:p>
          <a:p>
            <a:pPr lvl="1"/>
            <a:endParaRPr lang="fr-FR" sz="2000" dirty="0"/>
          </a:p>
          <a:p>
            <a:endParaRPr lang="fr-FR" dirty="0"/>
          </a:p>
          <a:p>
            <a:pPr marL="457200" lvl="1" indent="0">
              <a:buNone/>
            </a:pPr>
            <a:endParaRPr lang="fr-FR" dirty="0"/>
          </a:p>
        </p:txBody>
      </p:sp>
    </p:spTree>
    <p:extLst>
      <p:ext uri="{BB962C8B-B14F-4D97-AF65-F5344CB8AC3E}">
        <p14:creationId xmlns:p14="http://schemas.microsoft.com/office/powerpoint/2010/main" val="3305430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a:extLst>
              <a:ext uri="{FF2B5EF4-FFF2-40B4-BE49-F238E27FC236}">
                <a16:creationId xmlns:a16="http://schemas.microsoft.com/office/drawing/2014/main" id="{5BE81E85-F1F1-025A-22BD-F7A08922A046}"/>
              </a:ext>
            </a:extLst>
          </p:cNvPr>
          <p:cNvSpPr>
            <a:spLocks noGrp="1"/>
          </p:cNvSpPr>
          <p:nvPr>
            <p:ph type="title"/>
          </p:nvPr>
        </p:nvSpPr>
        <p:spPr/>
        <p:txBody>
          <a:bodyPr/>
          <a:lstStyle/>
          <a:p>
            <a:r>
              <a:rPr lang="fr-FR" altLang="fr-FR"/>
              <a:t>Cadre théorique</a:t>
            </a:r>
          </a:p>
        </p:txBody>
      </p:sp>
      <p:sp>
        <p:nvSpPr>
          <p:cNvPr id="3" name="Espace réservé du contenu 2">
            <a:extLst>
              <a:ext uri="{FF2B5EF4-FFF2-40B4-BE49-F238E27FC236}">
                <a16:creationId xmlns:a16="http://schemas.microsoft.com/office/drawing/2014/main" id="{004918D3-8C32-4398-8AF3-89887EA80C46}"/>
              </a:ext>
            </a:extLst>
          </p:cNvPr>
          <p:cNvSpPr>
            <a:spLocks noGrp="1"/>
          </p:cNvSpPr>
          <p:nvPr>
            <p:ph idx="1"/>
          </p:nvPr>
        </p:nvSpPr>
        <p:spPr>
          <a:xfrm>
            <a:off x="457200" y="1268413"/>
            <a:ext cx="8229600" cy="5314950"/>
          </a:xfrm>
        </p:spPr>
        <p:txBody>
          <a:bodyPr/>
          <a:lstStyle/>
          <a:p>
            <a:pPr>
              <a:defRPr/>
            </a:pPr>
            <a:endParaRPr lang="fr-FR" altLang="fr-FR" sz="2000" dirty="0"/>
          </a:p>
          <a:p>
            <a:pPr>
              <a:defRPr/>
            </a:pPr>
            <a:r>
              <a:rPr lang="fr-FR" altLang="fr-FR" sz="2000" dirty="0"/>
              <a:t>Point de départ : un constat, celui des difficultés que rencontrent les apprenants sourds dans les acquisitions et les apprentissages de la lecture et de l’écriture du français</a:t>
            </a:r>
          </a:p>
          <a:p>
            <a:pPr>
              <a:defRPr/>
            </a:pPr>
            <a:endParaRPr lang="fr-FR" altLang="fr-FR" sz="2000" dirty="0"/>
          </a:p>
          <a:p>
            <a:pPr>
              <a:defRPr/>
            </a:pPr>
            <a:r>
              <a:rPr lang="fr-FR" altLang="fr-FR" sz="2000" dirty="0"/>
              <a:t>Positionnement en dehors de la controverse séculaire entre ORALISME et GESTUALISME (Bernard, 1999)</a:t>
            </a:r>
          </a:p>
          <a:p>
            <a:pPr>
              <a:defRPr/>
            </a:pPr>
            <a:endParaRPr lang="fr-FR" altLang="fr-FR" sz="2000" dirty="0"/>
          </a:p>
          <a:p>
            <a:pPr>
              <a:defRPr/>
            </a:pPr>
            <a:r>
              <a:rPr lang="fr-FR" altLang="fr-FR" sz="2000" dirty="0"/>
              <a:t>Avec une volonté de conciliation des oppositions idéologiques</a:t>
            </a:r>
          </a:p>
          <a:p>
            <a:pPr>
              <a:defRPr/>
            </a:pPr>
            <a:endParaRPr lang="fr-FR" altLang="fr-FR" sz="2000" dirty="0"/>
          </a:p>
          <a:p>
            <a:pPr>
              <a:defRPr/>
            </a:pPr>
            <a:r>
              <a:rPr lang="fr-FR" sz="2000" dirty="0"/>
              <a:t>La question de la nécessité ou non pour l’enfant sourd de construire au préalable un système phonologique N’EST PAS PRIORITAIRE (Millet, 2011)</a:t>
            </a:r>
          </a:p>
          <a:p>
            <a:pPr>
              <a:defRPr/>
            </a:pPr>
            <a:endParaRPr lang="fr-FR" altLang="fr-FR" sz="2000" dirty="0"/>
          </a:p>
          <a:p>
            <a:pPr>
              <a:defRPr/>
            </a:pPr>
            <a:r>
              <a:rPr lang="fr-FR" altLang="fr-FR" sz="2000" dirty="0"/>
              <a:t>Analyse dynamique des écrits des sourds, i.e. du point de vue des sourds</a:t>
            </a:r>
          </a:p>
          <a:p>
            <a:pPr marL="0" indent="0">
              <a:buFont typeface="Arial" panose="020B0604020202020204" pitchFamily="34" charset="0"/>
              <a:buNone/>
              <a:defRPr/>
            </a:pPr>
            <a:endParaRPr lang="fr-FR" altLang="fr-FR" sz="2400" dirty="0"/>
          </a:p>
          <a:p>
            <a:pPr>
              <a:defRPr/>
            </a:pPr>
            <a:endParaRPr lang="fr-F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a:extLst>
              <a:ext uri="{FF2B5EF4-FFF2-40B4-BE49-F238E27FC236}">
                <a16:creationId xmlns:a16="http://schemas.microsoft.com/office/drawing/2014/main" id="{1F66018F-966B-5284-5180-9EDE8A8F1F9B}"/>
              </a:ext>
            </a:extLst>
          </p:cNvPr>
          <p:cNvSpPr>
            <a:spLocks noGrp="1"/>
          </p:cNvSpPr>
          <p:nvPr>
            <p:ph type="title"/>
          </p:nvPr>
        </p:nvSpPr>
        <p:spPr>
          <a:xfrm>
            <a:off x="457200" y="274638"/>
            <a:ext cx="8229600" cy="561975"/>
          </a:xfrm>
        </p:spPr>
        <p:txBody>
          <a:bodyPr/>
          <a:lstStyle/>
          <a:p>
            <a:r>
              <a:rPr lang="fr-FR" altLang="fr-FR" dirty="0"/>
              <a:t>Mes hypothèses</a:t>
            </a:r>
          </a:p>
        </p:txBody>
      </p:sp>
      <p:sp>
        <p:nvSpPr>
          <p:cNvPr id="3" name="Espace réservé du contenu 2">
            <a:extLst>
              <a:ext uri="{FF2B5EF4-FFF2-40B4-BE49-F238E27FC236}">
                <a16:creationId xmlns:a16="http://schemas.microsoft.com/office/drawing/2014/main" id="{1D4497A5-EE0D-4046-AE7D-284B1430A416}"/>
              </a:ext>
            </a:extLst>
          </p:cNvPr>
          <p:cNvSpPr>
            <a:spLocks noGrp="1"/>
          </p:cNvSpPr>
          <p:nvPr>
            <p:ph idx="1"/>
          </p:nvPr>
        </p:nvSpPr>
        <p:spPr>
          <a:xfrm>
            <a:off x="450000" y="1124744"/>
            <a:ext cx="8229600" cy="5733256"/>
          </a:xfrm>
        </p:spPr>
        <p:txBody>
          <a:bodyPr/>
          <a:lstStyle/>
          <a:p>
            <a:pPr>
              <a:defRPr/>
            </a:pPr>
            <a:r>
              <a:rPr lang="fr-FR" sz="1300" dirty="0"/>
              <a:t>Tous les S sont confrontés aux mêmes difficultés dans les acquisitions et les apprentissages du FR, mais elles ne se manifestent pas chez tous de la même manière</a:t>
            </a:r>
          </a:p>
          <a:p>
            <a:pPr>
              <a:defRPr/>
            </a:pPr>
            <a:endParaRPr lang="fr-FR" sz="1300" dirty="0"/>
          </a:p>
          <a:p>
            <a:pPr>
              <a:defRPr/>
            </a:pPr>
            <a:r>
              <a:rPr lang="fr-FR" sz="1300" dirty="0"/>
              <a:t>La privation sensorielle, le contexte social, psychologique et socio-culturel impliquent une « pensée spécifique » qui se développe chez tous les sourds, quelque soit le degré de surdité, les choix linguistiques et pédagogiques dans leur scolarité</a:t>
            </a:r>
          </a:p>
          <a:p>
            <a:pPr>
              <a:defRPr/>
            </a:pPr>
            <a:endParaRPr lang="fr-FR" sz="1300" dirty="0"/>
          </a:p>
          <a:p>
            <a:pPr>
              <a:defRPr/>
            </a:pPr>
            <a:r>
              <a:rPr lang="fr-FR" sz="1300" dirty="0"/>
              <a:t>La singularité cognitive et psychique des apprenants sourds rend difficiles leurs acquisitions et leurs apprentissages de la lecture et de l’écriture du français : « mécanismes spécifiques » ?</a:t>
            </a:r>
          </a:p>
          <a:p>
            <a:pPr>
              <a:defRPr/>
            </a:pPr>
            <a:endParaRPr lang="fr-FR" sz="1300" dirty="0"/>
          </a:p>
          <a:p>
            <a:pPr>
              <a:defRPr/>
            </a:pPr>
            <a:r>
              <a:rPr lang="fr-FR" sz="1300" dirty="0"/>
              <a:t>Les productions écrites dites « spécifiques » aux apprenants sourds laisseraient des traces d’une pensée singulière, et c’est tout l’intérêt de notre travail de thèse</a:t>
            </a:r>
          </a:p>
          <a:p>
            <a:pPr>
              <a:defRPr/>
            </a:pPr>
            <a:endParaRPr lang="fr-FR" sz="1300" dirty="0"/>
          </a:p>
          <a:p>
            <a:pPr>
              <a:defRPr/>
            </a:pPr>
            <a:r>
              <a:rPr lang="fr-FR" sz="1300" dirty="0"/>
              <a:t>La pensée spécifique des apprenants sourds, telle qu’elle se développe dans les acquisitions et les apprentissages de la lecture et de l’écriture, est plus ou moins ancrée dans un mode de fonctionnement visuel (ancrage visuel vs ancrage auditif)</a:t>
            </a:r>
          </a:p>
          <a:p>
            <a:pPr>
              <a:defRPr/>
            </a:pPr>
            <a:endParaRPr lang="fr-FR" sz="1300" dirty="0"/>
          </a:p>
          <a:p>
            <a:pPr>
              <a:defRPr/>
            </a:pPr>
            <a:r>
              <a:rPr lang="fr-FR" sz="1300" dirty="0"/>
              <a:t>Les sourds développent une pensée spatiale (vs pensée linéaire), ce qui rend compte de leur difficulté d’acquisition et d’apprentissage de la lecture et de l’écriture d’une langue orale-vocale, telle la langue française, inscrite dans la linéarité temporelle</a:t>
            </a:r>
          </a:p>
          <a:p>
            <a:pPr>
              <a:defRPr/>
            </a:pPr>
            <a:endParaRPr lang="fr-FR" sz="1300" dirty="0"/>
          </a:p>
          <a:p>
            <a:pPr>
              <a:defRPr/>
            </a:pPr>
            <a:r>
              <a:rPr lang="fr-FR" sz="1300" dirty="0"/>
              <a:t>Il faut envisager les processus d’acquisition et d’apprentissage de la lecture et de l’écriture chez les apprenants sourds comme des « processus disruptifs » (logique spécifique de la rupture perceptive et cognitive)</a:t>
            </a:r>
          </a:p>
          <a:p>
            <a:pPr>
              <a:defRPr/>
            </a:pPr>
            <a:endParaRPr lang="fr-FR" sz="1300" dirty="0"/>
          </a:p>
          <a:p>
            <a:pPr>
              <a:defRPr/>
            </a:pPr>
            <a:r>
              <a:rPr lang="fr-FR" sz="1300" dirty="0"/>
              <a:t>Il faut envisager les enseignements et les apprentissages de la lecture et de l’écriture de la langue française de leur point de vue  »spécifique »</a:t>
            </a:r>
          </a:p>
          <a:p>
            <a:pPr marL="0" indent="0">
              <a:buFont typeface="Arial" panose="020B0604020202020204" pitchFamily="34" charset="0"/>
              <a:buNone/>
              <a:defRPr/>
            </a:pPr>
            <a:endParaRPr lang="fr-FR" sz="1400" dirty="0"/>
          </a:p>
          <a:p>
            <a:pPr>
              <a:defRPr/>
            </a:pPr>
            <a:endParaRPr lang="fr-FR" sz="1400" dirty="0"/>
          </a:p>
          <a:p>
            <a:pPr>
              <a:defRPr/>
            </a:pPr>
            <a:endParaRPr lang="fr-FR"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a:extLst>
              <a:ext uri="{FF2B5EF4-FFF2-40B4-BE49-F238E27FC236}">
                <a16:creationId xmlns:a16="http://schemas.microsoft.com/office/drawing/2014/main" id="{5E842A09-56D0-3274-DC8A-C4C56BC54B52}"/>
              </a:ext>
            </a:extLst>
          </p:cNvPr>
          <p:cNvSpPr>
            <a:spLocks noGrp="1"/>
          </p:cNvSpPr>
          <p:nvPr>
            <p:ph type="title"/>
          </p:nvPr>
        </p:nvSpPr>
        <p:spPr>
          <a:xfrm>
            <a:off x="457200" y="228600"/>
            <a:ext cx="8229600" cy="608013"/>
          </a:xfrm>
        </p:spPr>
        <p:txBody>
          <a:bodyPr/>
          <a:lstStyle/>
          <a:p>
            <a:br>
              <a:rPr lang="fr-FR" altLang="fr-FR"/>
            </a:br>
            <a:r>
              <a:rPr lang="fr-FR" altLang="fr-FR"/>
              <a:t>Méthodologie</a:t>
            </a:r>
            <a:br>
              <a:rPr lang="fr-FR" altLang="fr-FR"/>
            </a:br>
            <a:endParaRPr lang="fr-FR" altLang="fr-FR"/>
          </a:p>
        </p:txBody>
      </p:sp>
      <p:sp>
        <p:nvSpPr>
          <p:cNvPr id="17411" name="Espace réservé du contenu 2">
            <a:extLst>
              <a:ext uri="{FF2B5EF4-FFF2-40B4-BE49-F238E27FC236}">
                <a16:creationId xmlns:a16="http://schemas.microsoft.com/office/drawing/2014/main" id="{58415BD0-B714-F3AF-A700-D889CAD00C75}"/>
              </a:ext>
            </a:extLst>
          </p:cNvPr>
          <p:cNvSpPr>
            <a:spLocks noGrp="1"/>
          </p:cNvSpPr>
          <p:nvPr>
            <p:ph idx="1"/>
          </p:nvPr>
        </p:nvSpPr>
        <p:spPr>
          <a:xfrm>
            <a:off x="457200" y="836613"/>
            <a:ext cx="8229600" cy="5765800"/>
          </a:xfrm>
        </p:spPr>
        <p:txBody>
          <a:bodyPr/>
          <a:lstStyle/>
          <a:p>
            <a:pPr marL="457200" lvl="1" indent="0">
              <a:buFont typeface="Arial" panose="020B0604020202020204" pitchFamily="34" charset="0"/>
              <a:buNone/>
            </a:pPr>
            <a:endParaRPr lang="fr-FR" altLang="fr-FR" dirty="0"/>
          </a:p>
          <a:p>
            <a:pPr marL="457200" lvl="1" indent="0">
              <a:buFont typeface="Arial" panose="020B0604020202020204" pitchFamily="34" charset="0"/>
              <a:buNone/>
            </a:pPr>
            <a:r>
              <a:rPr lang="fr-FR" altLang="fr-FR" dirty="0"/>
              <a:t>Il s’agit d’analyser un ensemble de paramètres linguistiques pour comprendre :</a:t>
            </a:r>
            <a:endParaRPr lang="fr-FR" altLang="fr-FR" sz="2000" dirty="0"/>
          </a:p>
          <a:p>
            <a:pPr lvl="2"/>
            <a:r>
              <a:rPr lang="fr-FR" altLang="fr-FR" sz="2000" dirty="0"/>
              <a:t>leurs choix lexicaux</a:t>
            </a:r>
          </a:p>
          <a:p>
            <a:pPr lvl="2"/>
            <a:r>
              <a:rPr lang="fr-FR" altLang="fr-FR" sz="2000" dirty="0"/>
              <a:t>leurs constructions syntaxiques</a:t>
            </a:r>
          </a:p>
          <a:p>
            <a:pPr lvl="2"/>
            <a:r>
              <a:rPr lang="fr-FR" altLang="fr-FR" sz="2000" dirty="0"/>
              <a:t>leurs difficultés</a:t>
            </a:r>
          </a:p>
          <a:p>
            <a:pPr lvl="2"/>
            <a:endParaRPr lang="fr-FR" altLang="fr-FR" sz="2000" dirty="0"/>
          </a:p>
          <a:p>
            <a:pPr marL="457200" lvl="1" indent="0">
              <a:buFont typeface="Arial" panose="020B0604020202020204" pitchFamily="34" charset="0"/>
              <a:buNone/>
            </a:pPr>
            <a:r>
              <a:rPr lang="fr-FR" altLang="fr-FR" dirty="0"/>
              <a:t> et pour dégager  :</a:t>
            </a:r>
          </a:p>
          <a:p>
            <a:pPr lvl="2"/>
            <a:r>
              <a:rPr lang="fr-FR" altLang="fr-FR" sz="2000" dirty="0"/>
              <a:t>les phénomènes linguistiques les plus saillants </a:t>
            </a:r>
          </a:p>
          <a:p>
            <a:pPr lvl="2"/>
            <a:r>
              <a:rPr lang="fr-FR" altLang="fr-FR" sz="2000" dirty="0"/>
              <a:t>des invariants (ou spécificités invariantes)</a:t>
            </a:r>
          </a:p>
          <a:p>
            <a:pPr lvl="2"/>
            <a:r>
              <a:rPr lang="fr-FR" altLang="fr-FR" sz="2000" dirty="0"/>
              <a:t>segments répétés</a:t>
            </a:r>
          </a:p>
          <a:p>
            <a:pPr lvl="2"/>
            <a:r>
              <a:rPr lang="fr-FR" altLang="fr-FR" sz="2000" dirty="0"/>
              <a:t>Les </a:t>
            </a:r>
            <a:r>
              <a:rPr lang="fr-FR" altLang="fr-FR" sz="2000" dirty="0" err="1"/>
              <a:t>co-occurences</a:t>
            </a:r>
            <a:r>
              <a:rPr lang="fr-FR" altLang="fr-FR" sz="2000" dirty="0"/>
              <a:t> </a:t>
            </a:r>
          </a:p>
          <a:p>
            <a:pPr lvl="2"/>
            <a:r>
              <a:rPr lang="fr-FR" altLang="fr-FR" sz="2000" dirty="0"/>
              <a:t>repérer le bruit (réponses non-pertinentes)</a:t>
            </a:r>
          </a:p>
          <a:p>
            <a:endParaRPr lang="fr-FR" alt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a:extLst>
              <a:ext uri="{FF2B5EF4-FFF2-40B4-BE49-F238E27FC236}">
                <a16:creationId xmlns:a16="http://schemas.microsoft.com/office/drawing/2014/main" id="{68AC7314-9BB5-4D65-A6F0-E4A1F179144E}"/>
              </a:ext>
            </a:extLst>
          </p:cNvPr>
          <p:cNvSpPr>
            <a:spLocks noGrp="1"/>
          </p:cNvSpPr>
          <p:nvPr>
            <p:ph type="title"/>
          </p:nvPr>
        </p:nvSpPr>
        <p:spPr/>
        <p:txBody>
          <a:bodyPr/>
          <a:lstStyle/>
          <a:p>
            <a:r>
              <a:rPr lang="fr-FR" altLang="fr-FR" dirty="0"/>
              <a:t>Annotations</a:t>
            </a:r>
            <a:br>
              <a:rPr lang="fr-FR" altLang="fr-FR" dirty="0"/>
            </a:br>
            <a:r>
              <a:rPr lang="fr-FR" altLang="fr-FR" sz="2800" dirty="0"/>
              <a:t>(Tableau Excel)</a:t>
            </a:r>
          </a:p>
        </p:txBody>
      </p:sp>
      <p:sp>
        <p:nvSpPr>
          <p:cNvPr id="18435" name="Espace réservé du contenu 2">
            <a:extLst>
              <a:ext uri="{FF2B5EF4-FFF2-40B4-BE49-F238E27FC236}">
                <a16:creationId xmlns:a16="http://schemas.microsoft.com/office/drawing/2014/main" id="{3513429B-6E59-DE78-69A5-02E8C500C8DB}"/>
              </a:ext>
            </a:extLst>
          </p:cNvPr>
          <p:cNvSpPr>
            <a:spLocks noGrp="1"/>
          </p:cNvSpPr>
          <p:nvPr>
            <p:ph idx="1"/>
          </p:nvPr>
        </p:nvSpPr>
        <p:spPr/>
        <p:txBody>
          <a:bodyPr/>
          <a:lstStyle/>
          <a:p>
            <a:r>
              <a:rPr lang="fr-FR" altLang="fr-FR"/>
              <a:t>Situer à quel niveau d’unité linguistique la spécificité se manifeste :</a:t>
            </a:r>
          </a:p>
          <a:p>
            <a:pPr lvl="1"/>
            <a:r>
              <a:rPr lang="fr-FR" altLang="fr-FR"/>
              <a:t>Graphème</a:t>
            </a:r>
          </a:p>
          <a:p>
            <a:pPr lvl="1"/>
            <a:r>
              <a:rPr lang="fr-FR" altLang="fr-FR"/>
              <a:t>Mot</a:t>
            </a:r>
          </a:p>
          <a:p>
            <a:pPr lvl="1"/>
            <a:r>
              <a:rPr lang="fr-FR" altLang="fr-FR"/>
              <a:t>Syntagme</a:t>
            </a:r>
          </a:p>
          <a:p>
            <a:pPr lvl="1"/>
            <a:r>
              <a:rPr lang="fr-FR" altLang="fr-FR"/>
              <a:t>Proposition</a:t>
            </a:r>
          </a:p>
          <a:p>
            <a:pPr lvl="1"/>
            <a:r>
              <a:rPr lang="fr-FR" altLang="fr-FR"/>
              <a:t>Phrase</a:t>
            </a:r>
          </a:p>
          <a:p>
            <a:pPr lvl="1"/>
            <a:r>
              <a:rPr lang="fr-FR" altLang="fr-FR"/>
              <a:t>Discours</a:t>
            </a:r>
          </a:p>
          <a:p>
            <a:pPr lvl="1"/>
            <a:endParaRPr lang="fr-FR" alt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EB82130E-3FBD-BF95-87EB-8EFEBFCE6F15}"/>
              </a:ext>
            </a:extLst>
          </p:cNvPr>
          <p:cNvSpPr>
            <a:spLocks noGrp="1"/>
          </p:cNvSpPr>
          <p:nvPr>
            <p:ph type="title"/>
          </p:nvPr>
        </p:nvSpPr>
        <p:spPr>
          <a:xfrm>
            <a:off x="457200" y="274638"/>
            <a:ext cx="8229600" cy="633412"/>
          </a:xfrm>
        </p:spPr>
        <p:txBody>
          <a:bodyPr/>
          <a:lstStyle/>
          <a:p>
            <a:r>
              <a:rPr lang="fr-FR" altLang="fr-FR"/>
              <a:t>Annotations (suite)</a:t>
            </a:r>
          </a:p>
        </p:txBody>
      </p:sp>
      <p:sp>
        <p:nvSpPr>
          <p:cNvPr id="19459" name="Espace réservé du contenu 2">
            <a:extLst>
              <a:ext uri="{FF2B5EF4-FFF2-40B4-BE49-F238E27FC236}">
                <a16:creationId xmlns:a16="http://schemas.microsoft.com/office/drawing/2014/main" id="{0BDD96AD-7142-AEA5-6AF1-703996360AB0}"/>
              </a:ext>
            </a:extLst>
          </p:cNvPr>
          <p:cNvSpPr>
            <a:spLocks noGrp="1"/>
          </p:cNvSpPr>
          <p:nvPr>
            <p:ph idx="1"/>
          </p:nvPr>
        </p:nvSpPr>
        <p:spPr>
          <a:xfrm>
            <a:off x="457200" y="1125538"/>
            <a:ext cx="8229600" cy="5543550"/>
          </a:xfrm>
        </p:spPr>
        <p:txBody>
          <a:bodyPr/>
          <a:lstStyle/>
          <a:p>
            <a:r>
              <a:rPr lang="fr-FR" altLang="fr-FR" sz="2400" dirty="0"/>
              <a:t>Il s’agit de repérer la partie du discours qui est touchée (POS) :</a:t>
            </a:r>
          </a:p>
          <a:p>
            <a:pPr lvl="1"/>
            <a:endParaRPr lang="fr-FR" altLang="fr-FR" sz="1400" dirty="0"/>
          </a:p>
          <a:p>
            <a:pPr lvl="1"/>
            <a:r>
              <a:rPr lang="fr-FR" altLang="fr-FR" sz="1400" dirty="0"/>
              <a:t>Adverbe</a:t>
            </a:r>
          </a:p>
          <a:p>
            <a:pPr lvl="1"/>
            <a:r>
              <a:rPr lang="fr-FR" altLang="fr-FR" sz="1400" dirty="0"/>
              <a:t>Adjectif</a:t>
            </a:r>
          </a:p>
          <a:p>
            <a:pPr lvl="1"/>
            <a:r>
              <a:rPr lang="fr-FR" altLang="fr-FR" sz="1400" dirty="0"/>
              <a:t>Interjection</a:t>
            </a:r>
          </a:p>
          <a:p>
            <a:pPr lvl="1"/>
            <a:r>
              <a:rPr lang="fr-FR" altLang="fr-FR" sz="1400" dirty="0"/>
              <a:t>Nom commun</a:t>
            </a:r>
          </a:p>
          <a:p>
            <a:pPr lvl="1"/>
            <a:r>
              <a:rPr lang="fr-FR" altLang="fr-FR" sz="1400" dirty="0"/>
              <a:t>Nom propre</a:t>
            </a:r>
          </a:p>
          <a:p>
            <a:pPr lvl="1"/>
            <a:r>
              <a:rPr lang="fr-FR" altLang="fr-FR" sz="1400" dirty="0"/>
              <a:t>Verbe</a:t>
            </a:r>
          </a:p>
          <a:p>
            <a:pPr lvl="1"/>
            <a:r>
              <a:rPr lang="fr-FR" altLang="fr-FR" sz="1400" dirty="0"/>
              <a:t>Préposition</a:t>
            </a:r>
          </a:p>
          <a:p>
            <a:pPr lvl="1"/>
            <a:r>
              <a:rPr lang="fr-FR" altLang="fr-FR" sz="1400" dirty="0"/>
              <a:t>Auxiliaire</a:t>
            </a:r>
          </a:p>
          <a:p>
            <a:pPr lvl="1"/>
            <a:r>
              <a:rPr lang="fr-FR" altLang="fr-FR" sz="1400" dirty="0"/>
              <a:t>Conjonction de coordination</a:t>
            </a:r>
          </a:p>
          <a:p>
            <a:pPr lvl="1"/>
            <a:r>
              <a:rPr lang="fr-FR" altLang="fr-FR" sz="1400" dirty="0"/>
              <a:t>Conjonction de subordination</a:t>
            </a:r>
          </a:p>
          <a:p>
            <a:pPr lvl="1"/>
            <a:r>
              <a:rPr lang="fr-FR" altLang="fr-FR" sz="1400" dirty="0"/>
              <a:t>Déterminant</a:t>
            </a:r>
          </a:p>
          <a:p>
            <a:pPr lvl="1"/>
            <a:r>
              <a:rPr lang="fr-FR" altLang="fr-FR" sz="1400" dirty="0"/>
              <a:t>Nombre</a:t>
            </a:r>
          </a:p>
          <a:p>
            <a:pPr lvl="1"/>
            <a:r>
              <a:rPr lang="fr-FR" altLang="fr-FR" sz="1400" dirty="0"/>
              <a:t>Pronom</a:t>
            </a:r>
          </a:p>
          <a:p>
            <a:pPr lvl="1"/>
            <a:r>
              <a:rPr lang="fr-FR" altLang="fr-FR" sz="1400" dirty="0"/>
              <a:t>Ponctuation</a:t>
            </a:r>
          </a:p>
          <a:p>
            <a:pPr lvl="1"/>
            <a:r>
              <a:rPr lang="fr-FR" altLang="fr-FR" sz="1400" dirty="0"/>
              <a:t>Symbole</a:t>
            </a:r>
          </a:p>
          <a:p>
            <a:pPr lvl="1"/>
            <a:r>
              <a:rPr lang="fr-FR" altLang="fr-FR" sz="1400" dirty="0"/>
              <a:t>Connecteur</a:t>
            </a:r>
          </a:p>
          <a:p>
            <a:pPr lvl="1"/>
            <a:r>
              <a:rPr lang="fr-FR" altLang="fr-FR" sz="1400" dirty="0"/>
              <a:t>Construction verbale</a:t>
            </a:r>
          </a:p>
          <a:p>
            <a:pPr lvl="1"/>
            <a:endParaRPr lang="fr-FR" altLang="fr-FR" sz="1400" dirty="0"/>
          </a:p>
          <a:p>
            <a:pPr marL="457200" lvl="1" indent="0">
              <a:buNone/>
            </a:pPr>
            <a:r>
              <a:rPr lang="fr-FR" altLang="fr-FR" sz="1400" i="1" dirty="0"/>
              <a:t>NB : lorsque ce repérage s’avère difficile, nous le considérons comme « Non-catégorisable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id="{51978427-8DFB-D2BF-0BDB-47E64E156E5E}"/>
              </a:ext>
            </a:extLst>
          </p:cNvPr>
          <p:cNvSpPr>
            <a:spLocks noGrp="1"/>
          </p:cNvSpPr>
          <p:nvPr>
            <p:ph type="title"/>
          </p:nvPr>
        </p:nvSpPr>
        <p:spPr/>
        <p:txBody>
          <a:bodyPr/>
          <a:lstStyle/>
          <a:p>
            <a:r>
              <a:rPr lang="fr-FR" altLang="fr-FR"/>
              <a:t>Annotations (suite)</a:t>
            </a:r>
          </a:p>
        </p:txBody>
      </p:sp>
      <p:sp>
        <p:nvSpPr>
          <p:cNvPr id="20483" name="Espace réservé du contenu 2">
            <a:extLst>
              <a:ext uri="{FF2B5EF4-FFF2-40B4-BE49-F238E27FC236}">
                <a16:creationId xmlns:a16="http://schemas.microsoft.com/office/drawing/2014/main" id="{1E248327-6246-5820-0E86-85BC945E62AF}"/>
              </a:ext>
            </a:extLst>
          </p:cNvPr>
          <p:cNvSpPr>
            <a:spLocks noGrp="1"/>
          </p:cNvSpPr>
          <p:nvPr>
            <p:ph idx="1"/>
          </p:nvPr>
        </p:nvSpPr>
        <p:spPr>
          <a:xfrm>
            <a:off x="457200" y="1600200"/>
            <a:ext cx="8229600" cy="4983163"/>
          </a:xfrm>
        </p:spPr>
        <p:txBody>
          <a:bodyPr/>
          <a:lstStyle/>
          <a:p>
            <a:r>
              <a:rPr lang="fr-FR" altLang="fr-FR" sz="2400" dirty="0"/>
              <a:t>Il s’agit de situer à quel niveau de traitement linguistique se situe l’écart par rapport à la norme académique :</a:t>
            </a:r>
          </a:p>
          <a:p>
            <a:endParaRPr lang="fr-FR" altLang="fr-FR" sz="2400" dirty="0"/>
          </a:p>
          <a:p>
            <a:pPr lvl="1"/>
            <a:r>
              <a:rPr lang="fr-FR" altLang="fr-FR" sz="1600" dirty="0"/>
              <a:t>Graphisme</a:t>
            </a:r>
          </a:p>
          <a:p>
            <a:pPr lvl="1"/>
            <a:r>
              <a:rPr lang="fr-FR" altLang="fr-FR" sz="1600" dirty="0"/>
              <a:t>Iconique</a:t>
            </a:r>
          </a:p>
          <a:p>
            <a:pPr lvl="1"/>
            <a:r>
              <a:rPr lang="fr-FR" altLang="fr-FR" sz="1600" dirty="0"/>
              <a:t>Ponctuation</a:t>
            </a:r>
          </a:p>
          <a:p>
            <a:pPr lvl="1"/>
            <a:r>
              <a:rPr lang="fr-FR" altLang="fr-FR" sz="1600" dirty="0"/>
              <a:t>Graphémique</a:t>
            </a:r>
          </a:p>
          <a:p>
            <a:pPr lvl="1"/>
            <a:r>
              <a:rPr lang="fr-FR" altLang="fr-FR" sz="1600" dirty="0"/>
              <a:t>Phonémique</a:t>
            </a:r>
          </a:p>
          <a:p>
            <a:pPr lvl="1"/>
            <a:r>
              <a:rPr lang="fr-FR" altLang="fr-FR" sz="1600" dirty="0"/>
              <a:t>Lexique</a:t>
            </a:r>
          </a:p>
          <a:p>
            <a:pPr lvl="1"/>
            <a:r>
              <a:rPr lang="fr-FR" altLang="fr-FR" sz="1600" dirty="0"/>
              <a:t>Morphologie dérivationnelle</a:t>
            </a:r>
          </a:p>
          <a:p>
            <a:pPr lvl="1"/>
            <a:r>
              <a:rPr lang="fr-FR" altLang="fr-FR" sz="1600" dirty="0"/>
              <a:t>Morphologie flexionnelle</a:t>
            </a:r>
          </a:p>
          <a:p>
            <a:pPr lvl="1"/>
            <a:r>
              <a:rPr lang="fr-FR" altLang="fr-FR" sz="1600" dirty="0"/>
              <a:t>Syntaxe</a:t>
            </a:r>
          </a:p>
          <a:p>
            <a:pPr lvl="1"/>
            <a:r>
              <a:rPr lang="fr-FR" altLang="fr-FR" sz="1600" dirty="0"/>
              <a:t>Sémantique</a:t>
            </a:r>
          </a:p>
          <a:p>
            <a:pPr marL="457200" lvl="1" indent="0">
              <a:buNone/>
            </a:pPr>
            <a:endParaRPr lang="fr-FR" altLang="fr-FR" sz="1600" dirty="0"/>
          </a:p>
          <a:p>
            <a:pPr marL="457200" lvl="1" indent="0">
              <a:buNone/>
            </a:pPr>
            <a:r>
              <a:rPr lang="fr-FR" altLang="fr-FR" sz="1600" i="1" dirty="0"/>
              <a:t>NB : lorsque le travail d’annotation ne permet pas de situer le niveau linguistique recherché, nous le considérons comme « Non-catégorisable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a:extLst>
              <a:ext uri="{FF2B5EF4-FFF2-40B4-BE49-F238E27FC236}">
                <a16:creationId xmlns:a16="http://schemas.microsoft.com/office/drawing/2014/main" id="{1B5EFA0C-96ED-8BD2-55CD-8A37DE594AE9}"/>
              </a:ext>
            </a:extLst>
          </p:cNvPr>
          <p:cNvSpPr>
            <a:spLocks noGrp="1"/>
          </p:cNvSpPr>
          <p:nvPr>
            <p:ph type="title"/>
          </p:nvPr>
        </p:nvSpPr>
        <p:spPr/>
        <p:txBody>
          <a:bodyPr/>
          <a:lstStyle/>
          <a:p>
            <a:r>
              <a:rPr lang="fr-FR" altLang="fr-FR"/>
              <a:t>Annotations (suite)</a:t>
            </a:r>
          </a:p>
        </p:txBody>
      </p:sp>
      <p:sp>
        <p:nvSpPr>
          <p:cNvPr id="21507" name="Espace réservé du contenu 2">
            <a:extLst>
              <a:ext uri="{FF2B5EF4-FFF2-40B4-BE49-F238E27FC236}">
                <a16:creationId xmlns:a16="http://schemas.microsoft.com/office/drawing/2014/main" id="{5DC091C4-122E-B117-5D36-7D5E8F8E4FBF}"/>
              </a:ext>
            </a:extLst>
          </p:cNvPr>
          <p:cNvSpPr>
            <a:spLocks noGrp="1"/>
          </p:cNvSpPr>
          <p:nvPr>
            <p:ph idx="1"/>
          </p:nvPr>
        </p:nvSpPr>
        <p:spPr>
          <a:xfrm>
            <a:off x="457200" y="1600200"/>
            <a:ext cx="8229600" cy="4983163"/>
          </a:xfrm>
        </p:spPr>
        <p:txBody>
          <a:bodyPr/>
          <a:lstStyle/>
          <a:p>
            <a:r>
              <a:rPr lang="fr-FR" altLang="fr-FR" dirty="0"/>
              <a:t>Il s’agit de pointer l’opération formelle impliquée au niveau cognitif :</a:t>
            </a:r>
          </a:p>
          <a:p>
            <a:endParaRPr lang="fr-FR" altLang="fr-FR" dirty="0"/>
          </a:p>
          <a:p>
            <a:pPr lvl="1"/>
            <a:r>
              <a:rPr lang="fr-FR" altLang="fr-FR" sz="2400" dirty="0"/>
              <a:t>Insertion</a:t>
            </a:r>
          </a:p>
          <a:p>
            <a:pPr lvl="1"/>
            <a:r>
              <a:rPr lang="fr-FR" altLang="fr-FR" sz="2400" dirty="0"/>
              <a:t>Omission</a:t>
            </a:r>
          </a:p>
          <a:p>
            <a:pPr lvl="1"/>
            <a:r>
              <a:rPr lang="fr-FR" altLang="fr-FR" sz="2400" dirty="0"/>
              <a:t>Substitution</a:t>
            </a:r>
          </a:p>
          <a:p>
            <a:pPr lvl="1"/>
            <a:r>
              <a:rPr lang="fr-FR" altLang="fr-FR" sz="2400" dirty="0"/>
              <a:t>Permutation</a:t>
            </a:r>
          </a:p>
          <a:p>
            <a:pPr lvl="1"/>
            <a:r>
              <a:rPr lang="fr-FR" altLang="fr-FR" sz="2400" dirty="0"/>
              <a:t>Transformation</a:t>
            </a:r>
          </a:p>
          <a:p>
            <a:pPr marL="457200" lvl="1" indent="0">
              <a:buNone/>
            </a:pPr>
            <a:endParaRPr lang="fr-FR" altLang="fr-FR" sz="2400" dirty="0"/>
          </a:p>
          <a:p>
            <a:pPr marL="457200" lvl="1" indent="0">
              <a:buNone/>
            </a:pPr>
            <a:r>
              <a:rPr lang="fr-FR" altLang="fr-FR" sz="2000" i="1" dirty="0"/>
              <a:t>NB : lorsque l’identification de l’opération formelle est difficile, nous considérons qu’elle est « Non-catégorisable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835523A5-4D59-41A5-8DF7-4B41E9E4B253}"/>
              </a:ext>
            </a:extLst>
          </p:cNvPr>
          <p:cNvSpPr>
            <a:spLocks noGrp="1"/>
          </p:cNvSpPr>
          <p:nvPr>
            <p:ph type="title"/>
          </p:nvPr>
        </p:nvSpPr>
        <p:spPr/>
        <p:txBody>
          <a:bodyPr/>
          <a:lstStyle/>
          <a:p>
            <a:r>
              <a:rPr lang="fr-FR" altLang="fr-FR"/>
              <a:t>Tableau Annotations Excel</a:t>
            </a:r>
          </a:p>
        </p:txBody>
      </p:sp>
      <p:sp>
        <p:nvSpPr>
          <p:cNvPr id="22531" name="Espace réservé du contenu 2">
            <a:extLst>
              <a:ext uri="{FF2B5EF4-FFF2-40B4-BE49-F238E27FC236}">
                <a16:creationId xmlns:a16="http://schemas.microsoft.com/office/drawing/2014/main" id="{56D6CBFF-C6F1-418F-2EA6-FFA41AB70AC9}"/>
              </a:ext>
            </a:extLst>
          </p:cNvPr>
          <p:cNvSpPr>
            <a:spLocks noGrp="1"/>
          </p:cNvSpPr>
          <p:nvPr>
            <p:ph idx="1"/>
          </p:nvPr>
        </p:nvSpPr>
        <p:spPr/>
        <p:txBody>
          <a:bodyPr/>
          <a:lstStyle/>
          <a:p>
            <a:r>
              <a:rPr lang="fr-FR" altLang="fr-FR" dirty="0"/>
              <a:t>Non communiqué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a:extLst>
              <a:ext uri="{FF2B5EF4-FFF2-40B4-BE49-F238E27FC236}">
                <a16:creationId xmlns:a16="http://schemas.microsoft.com/office/drawing/2014/main" id="{AF612C17-542C-5009-7444-A83189339F46}"/>
              </a:ext>
            </a:extLst>
          </p:cNvPr>
          <p:cNvSpPr>
            <a:spLocks noGrp="1"/>
          </p:cNvSpPr>
          <p:nvPr>
            <p:ph type="title"/>
          </p:nvPr>
        </p:nvSpPr>
        <p:spPr/>
        <p:txBody>
          <a:bodyPr/>
          <a:lstStyle/>
          <a:p>
            <a:r>
              <a:rPr lang="fr-FR" altLang="fr-FR"/>
              <a:t>Bibliographie</a:t>
            </a:r>
          </a:p>
        </p:txBody>
      </p:sp>
      <p:sp>
        <p:nvSpPr>
          <p:cNvPr id="3" name="Espace réservé du contenu 2">
            <a:extLst>
              <a:ext uri="{FF2B5EF4-FFF2-40B4-BE49-F238E27FC236}">
                <a16:creationId xmlns:a16="http://schemas.microsoft.com/office/drawing/2014/main" id="{F656A658-56DB-427F-8D4E-13B22E424668}"/>
              </a:ext>
            </a:extLst>
          </p:cNvPr>
          <p:cNvSpPr>
            <a:spLocks noGrp="1"/>
          </p:cNvSpPr>
          <p:nvPr>
            <p:ph idx="1"/>
          </p:nvPr>
        </p:nvSpPr>
        <p:spPr>
          <a:xfrm>
            <a:off x="457200" y="1196975"/>
            <a:ext cx="8229600" cy="5472113"/>
          </a:xfrm>
        </p:spPr>
        <p:txBody>
          <a:bodyPr/>
          <a:lstStyle/>
          <a:p>
            <a:pPr marL="0" indent="0">
              <a:buFont typeface="Arial" panose="020B0604020202020204" pitchFamily="34" charset="0"/>
              <a:buNone/>
              <a:defRPr/>
            </a:pPr>
            <a:r>
              <a:rPr lang="fr-FR" sz="1600" dirty="0"/>
              <a:t>BERNARD Yves, (1999), </a:t>
            </a:r>
            <a:r>
              <a:rPr lang="fr-FR" sz="1600" i="1" dirty="0"/>
              <a:t>Approche de la gestualité à l’institution des sourds-muets de Paris au XVIIIe et XIXe siècles</a:t>
            </a:r>
            <a:r>
              <a:rPr lang="fr-FR" sz="1600" dirty="0"/>
              <a:t>, Doctorat, Paris V.</a:t>
            </a:r>
          </a:p>
          <a:p>
            <a:pPr marL="0" indent="0">
              <a:buFont typeface="Arial" panose="020B0604020202020204" pitchFamily="34" charset="0"/>
              <a:buNone/>
              <a:defRPr/>
            </a:pPr>
            <a:r>
              <a:rPr lang="fr-FR" sz="1600" dirty="0"/>
              <a:t>CAMBIEN Michel, (1991), « La surdité, handicap linguistique », </a:t>
            </a:r>
            <a:r>
              <a:rPr lang="fr-FR" sz="1600" i="1" dirty="0"/>
              <a:t>in L’Ane, Le magazine freudien</a:t>
            </a:r>
            <a:r>
              <a:rPr lang="fr-FR" sz="1600" dirty="0"/>
              <a:t>, n°45, Paris.</a:t>
            </a:r>
          </a:p>
          <a:p>
            <a:pPr marL="0" indent="0">
              <a:buFont typeface="Arial" panose="020B0604020202020204" pitchFamily="34" charset="0"/>
              <a:buNone/>
              <a:defRPr/>
            </a:pPr>
            <a:r>
              <a:rPr lang="fr-FR" sz="1600" dirty="0"/>
              <a:t>COSNIER Jacques, 1982, </a:t>
            </a:r>
            <a:r>
              <a:rPr lang="fr-FR" sz="1600" i="1" dirty="0"/>
              <a:t>« Epigénèse interactionnelle, communication et langage », Bulletin d’audiophonologie</a:t>
            </a:r>
            <a:r>
              <a:rPr lang="fr-FR" sz="1600" dirty="0"/>
              <a:t>, n°23.</a:t>
            </a:r>
          </a:p>
          <a:p>
            <a:pPr marL="0" indent="0">
              <a:buFont typeface="Arial" panose="020B0604020202020204" pitchFamily="34" charset="0"/>
              <a:buNone/>
              <a:defRPr/>
            </a:pPr>
            <a:r>
              <a:rPr lang="fr-FR" sz="1600" dirty="0"/>
              <a:t>DELHOM Francis et al., 1990, « annexe 1 », in La surdité chez l’enfant, Publication CTNERHI, diffusion PUF, n° hors série.</a:t>
            </a:r>
          </a:p>
          <a:p>
            <a:pPr marL="0" indent="0">
              <a:buFont typeface="Arial" panose="020B0604020202020204" pitchFamily="34" charset="0"/>
              <a:buNone/>
              <a:defRPr/>
            </a:pPr>
            <a:r>
              <a:rPr lang="fr-FR" sz="1600" dirty="0"/>
              <a:t>GILLOT Dominique, (1998), </a:t>
            </a:r>
            <a:r>
              <a:rPr lang="fr-FR" sz="1600" i="1" dirty="0"/>
              <a:t>Le Droit des sourds, 115 propositions, Rapport à Monsieur le Premier Ministre</a:t>
            </a:r>
            <a:r>
              <a:rPr lang="fr-FR" sz="1600" dirty="0"/>
              <a:t>.</a:t>
            </a:r>
          </a:p>
          <a:p>
            <a:pPr marL="0" indent="0">
              <a:buFont typeface="Arial" panose="020B0604020202020204" pitchFamily="34" charset="0"/>
              <a:buNone/>
              <a:defRPr/>
            </a:pPr>
            <a:r>
              <a:rPr lang="fr-FR" sz="1600" dirty="0"/>
              <a:t>MILLET Agnès, (2011), </a:t>
            </a:r>
            <a:r>
              <a:rPr lang="fr-FR" sz="1600" i="1" dirty="0"/>
              <a:t>Les sourds et l’écrit – éducation, représentations, pratiques : le français sourd existe-t-il?</a:t>
            </a:r>
            <a:r>
              <a:rPr lang="fr-FR" sz="1600" dirty="0"/>
              <a:t>, </a:t>
            </a:r>
            <a:r>
              <a:rPr lang="fr-FR" sz="1600" i="1" dirty="0"/>
              <a:t>in Variétés, Variations &amp; Formes du Français</a:t>
            </a:r>
            <a:r>
              <a:rPr lang="fr-FR" sz="1600" dirty="0"/>
              <a:t>, Editions de l’Ecole Polytechnique</a:t>
            </a:r>
            <a:r>
              <a:rPr lang="fr-FR" sz="1600" i="1" dirty="0"/>
              <a:t>.</a:t>
            </a:r>
          </a:p>
          <a:p>
            <a:pPr marL="0" indent="0">
              <a:buFont typeface="Arial" panose="020B0604020202020204" pitchFamily="34" charset="0"/>
              <a:buNone/>
              <a:defRPr/>
            </a:pPr>
            <a:r>
              <a:rPr lang="fr-FR" sz="1600" dirty="0"/>
              <a:t>MEYNARD André, (1995), </a:t>
            </a:r>
            <a:r>
              <a:rPr lang="fr-FR" sz="1600" i="1" dirty="0"/>
              <a:t>Quand les mains prennent la parole</a:t>
            </a:r>
            <a:r>
              <a:rPr lang="fr-FR" sz="1600" dirty="0"/>
              <a:t>, Ramonville, </a:t>
            </a:r>
            <a:r>
              <a:rPr lang="fr-FR" sz="1600" dirty="0" err="1"/>
              <a:t>Erès</a:t>
            </a:r>
            <a:r>
              <a:rPr lang="fr-FR" sz="1600" dirty="0"/>
              <a:t> (Clinamen).</a:t>
            </a:r>
          </a:p>
          <a:p>
            <a:pPr marL="0" indent="0">
              <a:buFont typeface="Arial" panose="020B0604020202020204" pitchFamily="34" charset="0"/>
              <a:buNone/>
              <a:defRPr/>
            </a:pPr>
            <a:r>
              <a:rPr lang="fr-FR" sz="1600" dirty="0"/>
              <a:t>PIAGET Jean, (1976), </a:t>
            </a:r>
            <a:r>
              <a:rPr lang="fr-FR" sz="1600" i="1" dirty="0"/>
              <a:t>La formation du symbole</a:t>
            </a:r>
            <a:r>
              <a:rPr lang="fr-FR" sz="1600" dirty="0"/>
              <a:t>, Delachaux &amp; Nestlé, Paris-</a:t>
            </a:r>
            <a:r>
              <a:rPr lang="fr-FR" sz="1600" dirty="0" err="1"/>
              <a:t>Neuchatel</a:t>
            </a:r>
            <a:r>
              <a:rPr lang="fr-FR" sz="1600" dirty="0"/>
              <a:t>, (1</a:t>
            </a:r>
            <a:r>
              <a:rPr lang="fr-FR" sz="1600" baseline="30000" dirty="0"/>
              <a:t>ère</a:t>
            </a:r>
            <a:r>
              <a:rPr lang="fr-FR" sz="1600" dirty="0"/>
              <a:t> édition 1945).</a:t>
            </a:r>
          </a:p>
          <a:p>
            <a:pPr marL="0" indent="0">
              <a:buFont typeface="Arial" panose="020B0604020202020204" pitchFamily="34" charset="0"/>
              <a:buNone/>
              <a:defRPr/>
            </a:pPr>
            <a:r>
              <a:rPr lang="fr-FR" sz="1600" dirty="0"/>
              <a:t>SADEK-KHALIL, (1997) Denise, </a:t>
            </a:r>
            <a:r>
              <a:rPr lang="fr-FR" sz="1600" i="1" dirty="0"/>
              <a:t>L’enfant sourd et la construction de la langue</a:t>
            </a:r>
            <a:r>
              <a:rPr lang="fr-FR" sz="1600" dirty="0"/>
              <a:t>, Editions du Papyrus.</a:t>
            </a:r>
          </a:p>
          <a:p>
            <a:pPr marL="0" indent="0">
              <a:buFont typeface="Arial" panose="020B0604020202020204" pitchFamily="34" charset="0"/>
              <a:buNone/>
              <a:defRPr/>
            </a:pPr>
            <a:r>
              <a:rPr lang="fr-FR" sz="1600" dirty="0"/>
              <a:t>SERO-GUILLAUME Philippe, (1996), </a:t>
            </a:r>
            <a:r>
              <a:rPr lang="fr-FR" sz="1600" i="1" dirty="0"/>
              <a:t>« Enseigner c’est accueillir »</a:t>
            </a:r>
            <a:r>
              <a:rPr lang="fr-FR" sz="1600" dirty="0"/>
              <a:t>, Liaisons.</a:t>
            </a:r>
          </a:p>
          <a:p>
            <a:pPr marL="0" indent="0">
              <a:buFont typeface="Arial" panose="020B0604020202020204" pitchFamily="34" charset="0"/>
              <a:buNone/>
              <a:defRPr/>
            </a:pPr>
            <a:r>
              <a:rPr lang="fr-FR" sz="1600" dirty="0"/>
              <a:t>SERO-GUILLAUME Philippe , (2020), </a:t>
            </a:r>
            <a:r>
              <a:rPr lang="fr-FR" sz="1600" i="1" dirty="0"/>
              <a:t>Langue des signes, surdité et accès au langage</a:t>
            </a:r>
            <a:r>
              <a:rPr lang="fr-FR" sz="1600" dirty="0"/>
              <a:t>, Presses Universitaires de Savoie.</a:t>
            </a:r>
          </a:p>
          <a:p>
            <a:pPr>
              <a:defRPr/>
            </a:pPr>
            <a:endParaRPr lang="fr-FR" sz="1600" dirty="0"/>
          </a:p>
          <a:p>
            <a:pPr>
              <a:defRPr/>
            </a:pP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a:extLst>
              <a:ext uri="{FF2B5EF4-FFF2-40B4-BE49-F238E27FC236}">
                <a16:creationId xmlns:a16="http://schemas.microsoft.com/office/drawing/2014/main" id="{25C9BF68-495F-7ADF-EBE4-7734A7CE1CFA}"/>
              </a:ext>
            </a:extLst>
          </p:cNvPr>
          <p:cNvSpPr>
            <a:spLocks noGrp="1"/>
          </p:cNvSpPr>
          <p:nvPr>
            <p:ph type="title"/>
          </p:nvPr>
        </p:nvSpPr>
        <p:spPr/>
        <p:txBody>
          <a:bodyPr/>
          <a:lstStyle/>
          <a:p>
            <a:r>
              <a:rPr lang="fr-FR" altLang="fr-FR" dirty="0"/>
              <a:t>  </a:t>
            </a:r>
          </a:p>
        </p:txBody>
      </p:sp>
      <p:sp>
        <p:nvSpPr>
          <p:cNvPr id="24579" name="Espace réservé du contenu 2">
            <a:extLst>
              <a:ext uri="{FF2B5EF4-FFF2-40B4-BE49-F238E27FC236}">
                <a16:creationId xmlns:a16="http://schemas.microsoft.com/office/drawing/2014/main" id="{E2F1291A-97AF-4FF1-DBF0-128C94AC474E}"/>
              </a:ext>
            </a:extLst>
          </p:cNvPr>
          <p:cNvSpPr>
            <a:spLocks noGrp="1"/>
          </p:cNvSpPr>
          <p:nvPr>
            <p:ph idx="1"/>
          </p:nvPr>
        </p:nvSpPr>
        <p:spPr/>
        <p:txBody>
          <a:bodyPr/>
          <a:lstStyle/>
          <a:p>
            <a:pPr marL="0" indent="0" algn="ctr">
              <a:buFont typeface="Arial" panose="020B0604020202020204" pitchFamily="34" charset="0"/>
              <a:buNone/>
            </a:pPr>
            <a:endParaRPr lang="fr-FR" altLang="fr-FR" sz="6000" dirty="0"/>
          </a:p>
          <a:p>
            <a:pPr marL="0" indent="0" algn="ctr">
              <a:buFont typeface="Arial" panose="020B0604020202020204" pitchFamily="34" charset="0"/>
              <a:buNone/>
            </a:pPr>
            <a:r>
              <a:rPr lang="fr-FR" altLang="fr-FR" sz="6000" dirty="0"/>
              <a:t>ANNEXES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a:extLst>
              <a:ext uri="{FF2B5EF4-FFF2-40B4-BE49-F238E27FC236}">
                <a16:creationId xmlns:a16="http://schemas.microsoft.com/office/drawing/2014/main" id="{18B790DB-8DAE-0000-A3A2-D5F30A53D2A7}"/>
              </a:ext>
            </a:extLst>
          </p:cNvPr>
          <p:cNvSpPr>
            <a:spLocks noGrp="1"/>
          </p:cNvSpPr>
          <p:nvPr>
            <p:ph type="title"/>
          </p:nvPr>
        </p:nvSpPr>
        <p:spPr/>
        <p:txBody>
          <a:bodyPr/>
          <a:lstStyle/>
          <a:p>
            <a:r>
              <a:rPr lang="fr-FR" altLang="fr-FR" dirty="0"/>
              <a:t>Annotatrices</a:t>
            </a:r>
            <a:br>
              <a:rPr lang="fr-FR" altLang="fr-FR" dirty="0"/>
            </a:br>
            <a:r>
              <a:rPr lang="fr-FR" altLang="fr-FR" sz="1600" dirty="0"/>
              <a:t>Année 2020-2021</a:t>
            </a:r>
            <a:endParaRPr lang="fr-FR" altLang="fr-FR" dirty="0"/>
          </a:p>
        </p:txBody>
      </p:sp>
      <p:sp>
        <p:nvSpPr>
          <p:cNvPr id="3" name="Espace réservé du contenu 2">
            <a:extLst>
              <a:ext uri="{FF2B5EF4-FFF2-40B4-BE49-F238E27FC236}">
                <a16:creationId xmlns:a16="http://schemas.microsoft.com/office/drawing/2014/main" id="{918E0B26-E5EA-447C-8A63-670F3DD1EC8A}"/>
              </a:ext>
            </a:extLst>
          </p:cNvPr>
          <p:cNvSpPr>
            <a:spLocks noGrp="1"/>
          </p:cNvSpPr>
          <p:nvPr>
            <p:ph idx="1"/>
          </p:nvPr>
        </p:nvSpPr>
        <p:spPr>
          <a:xfrm>
            <a:off x="590550" y="1639888"/>
            <a:ext cx="8229600" cy="4813448"/>
          </a:xfrm>
        </p:spPr>
        <p:txBody>
          <a:bodyPr/>
          <a:lstStyle/>
          <a:p>
            <a:pPr lvl="0"/>
            <a:r>
              <a:rPr lang="fr-FR" sz="1800" dirty="0"/>
              <a:t>Aimée LEPETIT, étudiante en Master 1 de linguistique</a:t>
            </a:r>
          </a:p>
          <a:p>
            <a:pPr lvl="0"/>
            <a:endParaRPr lang="fr-FR" sz="1800" dirty="0"/>
          </a:p>
          <a:p>
            <a:r>
              <a:rPr lang="fr-FR" sz="1800" dirty="0"/>
              <a:t>Esther GETTLER, doctorante en linguistique</a:t>
            </a:r>
          </a:p>
          <a:p>
            <a:pPr lvl="0"/>
            <a:endParaRPr lang="fr-FR" sz="1800" dirty="0"/>
          </a:p>
          <a:p>
            <a:pPr lvl="0"/>
            <a:r>
              <a:rPr lang="fr-FR" sz="1800" dirty="0"/>
              <a:t>Marion POMBET, étudiante en Master 2 de linguistique</a:t>
            </a:r>
          </a:p>
          <a:p>
            <a:pPr lvl="0"/>
            <a:endParaRPr lang="fr-FR" sz="1800" dirty="0"/>
          </a:p>
          <a:p>
            <a:pPr lvl="0"/>
            <a:r>
              <a:rPr lang="fr-FR" sz="1800" dirty="0"/>
              <a:t> Camille PAULAT, étudiante en Master 2 de linguistique</a:t>
            </a:r>
          </a:p>
          <a:p>
            <a:pPr lvl="0"/>
            <a:endParaRPr lang="fr-FR" sz="1800" dirty="0"/>
          </a:p>
          <a:p>
            <a:pPr lvl="0"/>
            <a:r>
              <a:rPr lang="fr-FR" sz="1800" dirty="0"/>
              <a:t> Aurélie JIMENEZ-RIGAL, orthophoniste et étudiante en Master 2 de linguistique </a:t>
            </a:r>
          </a:p>
          <a:p>
            <a:pPr lvl="0"/>
            <a:endParaRPr lang="fr-FR" sz="1800" dirty="0"/>
          </a:p>
          <a:p>
            <a:pPr lvl="0"/>
            <a:r>
              <a:rPr lang="fr-FR" sz="1800" dirty="0"/>
              <a:t> Mathilde COSTE, orthophoniste et étudiante en Master 1 de linguistique</a:t>
            </a:r>
          </a:p>
          <a:p>
            <a:pPr lvl="0"/>
            <a:endParaRPr lang="fr-FR" sz="1800" dirty="0"/>
          </a:p>
          <a:p>
            <a:pPr lvl="0"/>
            <a:r>
              <a:rPr lang="fr-FR" sz="1800" dirty="0"/>
              <a:t>Juliette DE MONTGOLFIER, orthophoniste et étudiante en master 1 de linguistique</a:t>
            </a:r>
          </a:p>
          <a:p>
            <a:pPr lvl="0"/>
            <a:endParaRPr lang="fr-FR" sz="1800" dirty="0"/>
          </a:p>
          <a:p>
            <a:pPr>
              <a:defRPr/>
            </a:pPr>
            <a:endParaRPr lang="fr-FR"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a:extLst>
              <a:ext uri="{FF2B5EF4-FFF2-40B4-BE49-F238E27FC236}">
                <a16:creationId xmlns:a16="http://schemas.microsoft.com/office/drawing/2014/main" id="{36F8E96B-3697-253B-D272-A0EF2D863A63}"/>
              </a:ext>
            </a:extLst>
          </p:cNvPr>
          <p:cNvSpPr>
            <a:spLocks noGrp="1"/>
          </p:cNvSpPr>
          <p:nvPr>
            <p:ph type="title"/>
          </p:nvPr>
        </p:nvSpPr>
        <p:spPr/>
        <p:txBody>
          <a:bodyPr/>
          <a:lstStyle/>
          <a:p>
            <a:r>
              <a:rPr lang="fr-FR" altLang="fr-FR" sz="2800" b="1"/>
              <a:t>Annexe 1</a:t>
            </a:r>
          </a:p>
        </p:txBody>
      </p:sp>
      <p:sp>
        <p:nvSpPr>
          <p:cNvPr id="25603" name="Espace réservé du contenu 2">
            <a:extLst>
              <a:ext uri="{FF2B5EF4-FFF2-40B4-BE49-F238E27FC236}">
                <a16:creationId xmlns:a16="http://schemas.microsoft.com/office/drawing/2014/main" id="{687FD295-787E-0A72-5833-CFEDCE872610}"/>
              </a:ext>
            </a:extLst>
          </p:cNvPr>
          <p:cNvSpPr>
            <a:spLocks noGrp="1"/>
          </p:cNvSpPr>
          <p:nvPr>
            <p:ph idx="1"/>
          </p:nvPr>
        </p:nvSpPr>
        <p:spPr>
          <a:xfrm>
            <a:off x="179512" y="1052512"/>
            <a:ext cx="8712968" cy="6120903"/>
          </a:xfrm>
        </p:spPr>
        <p:txBody>
          <a:bodyPr/>
          <a:lstStyle/>
          <a:p>
            <a:pPr marL="0" indent="0">
              <a:buFont typeface="Arial" panose="020B0604020202020204" pitchFamily="34" charset="0"/>
              <a:buNone/>
            </a:pPr>
            <a:r>
              <a:rPr lang="fr-FR" altLang="fr-FR" sz="1600" dirty="0"/>
              <a:t>La littératie est l’ </a:t>
            </a:r>
            <a:r>
              <a:rPr lang="fr-FR" altLang="fr-FR" sz="1600" b="1" i="1" u="sng" dirty="0"/>
              <a:t>« Aptitude à lire, à comprendre et à utiliser l’information écrite dans la vie quotidienne, à la maison, au travail et dans la collectivité en vue d’atteindre des buts personnels et d’étendre ses connaissances et ses capacités. »</a:t>
            </a:r>
          </a:p>
          <a:p>
            <a:pPr marL="0" indent="0">
              <a:buFont typeface="Arial" panose="020B0604020202020204" pitchFamily="34" charset="0"/>
              <a:buNone/>
            </a:pPr>
            <a:r>
              <a:rPr lang="fr-FR" altLang="fr-FR" sz="1600" dirty="0"/>
              <a:t>Cinq niveaux de littératie :</a:t>
            </a:r>
          </a:p>
          <a:p>
            <a:pPr marL="0" indent="0">
              <a:buFont typeface="Arial" panose="020B0604020202020204" pitchFamily="34" charset="0"/>
              <a:buNone/>
            </a:pPr>
            <a:r>
              <a:rPr lang="fr-FR" altLang="fr-FR" sz="1600" dirty="0"/>
              <a:t>•</a:t>
            </a:r>
            <a:r>
              <a:rPr lang="fr-FR" altLang="fr-FR" sz="1600" b="1" dirty="0"/>
              <a:t>Le niveau 1 </a:t>
            </a:r>
            <a:r>
              <a:rPr lang="fr-FR" altLang="fr-FR" sz="1600" dirty="0"/>
              <a:t>dénote un niveau de compétences très faible ; par exemple, la personne peut être incapable de déterminer correctement la dose d’un médicament à administrer à un enfant d’après le mode d’emploi indiqué sur l’emballage.</a:t>
            </a:r>
          </a:p>
          <a:p>
            <a:pPr marL="0" indent="0">
              <a:buFont typeface="Arial" panose="020B0604020202020204" pitchFamily="34" charset="0"/>
              <a:buNone/>
            </a:pPr>
            <a:r>
              <a:rPr lang="fr-FR" altLang="fr-FR" sz="1600" dirty="0"/>
              <a:t>•</a:t>
            </a:r>
            <a:r>
              <a:rPr lang="fr-FR" altLang="fr-FR" sz="1600" b="1" dirty="0"/>
              <a:t>Les répondants de niveau 2 </a:t>
            </a:r>
            <a:r>
              <a:rPr lang="fr-FR" altLang="fr-FR" sz="1600" dirty="0"/>
              <a:t>peuvent lire uniquement des textes simples, explicites, correspondant à des tâches peu complexes. Bien que faible, ce niveau de compétences est supérieur au niveau 1. Le niveau 2 correspond à des personnes qui savent lire, mais qui obtiennent de faibles résultats aux tests. Elles peuvent avoir acquis des compétences suffisantes pour répondre aux exigences quotidiennes de la littératie mais, à cause de leur faible niveau de compétences, il leur est difficile de faire face à de nouvelles exigences, comme l’assimilation de nouvelles compétences professionnelles.</a:t>
            </a:r>
          </a:p>
          <a:p>
            <a:pPr marL="0" indent="0">
              <a:buFont typeface="Arial" panose="020B0604020202020204" pitchFamily="34" charset="0"/>
              <a:buNone/>
            </a:pPr>
            <a:r>
              <a:rPr lang="fr-FR" altLang="fr-FR" sz="1600" dirty="0"/>
              <a:t>•</a:t>
            </a:r>
            <a:r>
              <a:rPr lang="fr-FR" altLang="fr-FR" sz="1600" b="1" dirty="0"/>
              <a:t>Le niveau 3 </a:t>
            </a:r>
            <a:r>
              <a:rPr lang="fr-FR" altLang="fr-FR" sz="1600" dirty="0"/>
              <a:t>est considéré comme un minimum convenable pour composer avec les exigences de la vie quotidienne et du travail dans une société complexe et évoluée. Il dénote à peu près le niveau de compétences nécessaire pour terminer des études secondaires et entrer dans le supérieur. Comme les niveaux plus élevés, il exige la capacité d’intégrer plusieurs sources d’information et de résoudre des problèmes plus complexes.</a:t>
            </a:r>
          </a:p>
          <a:p>
            <a:pPr marL="0" indent="0">
              <a:buFont typeface="Arial" panose="020B0604020202020204" pitchFamily="34" charset="0"/>
              <a:buNone/>
            </a:pPr>
            <a:r>
              <a:rPr lang="fr-FR" altLang="fr-FR" sz="1600" dirty="0"/>
              <a:t>•</a:t>
            </a:r>
            <a:r>
              <a:rPr lang="fr-FR" altLang="fr-FR" sz="1600" b="1" dirty="0"/>
              <a:t>Sont classés dans les niveaux 4 et 5 </a:t>
            </a:r>
            <a:r>
              <a:rPr lang="fr-FR" altLang="fr-FR" sz="1600" dirty="0"/>
              <a:t>les répondants qui font preuve d’une maîtrise des compétences supérieures de traitement de l’information.</a:t>
            </a:r>
          </a:p>
          <a:p>
            <a:pPr marL="0" indent="0">
              <a:buFont typeface="Arial" panose="020B0604020202020204" pitchFamily="34" charset="0"/>
              <a:buNone/>
            </a:pPr>
            <a:endParaRPr lang="fr-FR" altLang="fr-FR" sz="1600" dirty="0"/>
          </a:p>
          <a:p>
            <a:pPr marL="0" indent="0">
              <a:buFont typeface="Arial" panose="020B0604020202020204" pitchFamily="34" charset="0"/>
              <a:buNone/>
            </a:pPr>
            <a:r>
              <a:rPr lang="fr-FR" altLang="fr-FR" sz="1800" i="1" dirty="0" err="1"/>
              <a:t>Def</a:t>
            </a:r>
            <a:r>
              <a:rPr lang="fr-FR" altLang="fr-FR" sz="1800" i="1" dirty="0"/>
              <a:t>. OCDE, avec 5 degrés de capacité ou de littératie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a:extLst>
              <a:ext uri="{FF2B5EF4-FFF2-40B4-BE49-F238E27FC236}">
                <a16:creationId xmlns:a16="http://schemas.microsoft.com/office/drawing/2014/main" id="{28C65B61-2711-3BF4-9596-BDBF805E1ABA}"/>
              </a:ext>
            </a:extLst>
          </p:cNvPr>
          <p:cNvSpPr>
            <a:spLocks noGrp="1"/>
          </p:cNvSpPr>
          <p:nvPr>
            <p:ph type="title"/>
          </p:nvPr>
        </p:nvSpPr>
        <p:spPr>
          <a:xfrm>
            <a:off x="457200" y="260350"/>
            <a:ext cx="8229600" cy="1143000"/>
          </a:xfrm>
        </p:spPr>
        <p:txBody>
          <a:bodyPr/>
          <a:lstStyle/>
          <a:p>
            <a:pPr eaLnBrk="1" hangingPunct="1"/>
            <a:r>
              <a:rPr lang="fr-FR" altLang="fr-FR" sz="2800" b="1" dirty="0"/>
              <a:t>Annexe 2 : Entretiens filmés</a:t>
            </a:r>
          </a:p>
        </p:txBody>
      </p:sp>
      <p:sp>
        <p:nvSpPr>
          <p:cNvPr id="2" name="ZoneTexte 1">
            <a:extLst>
              <a:ext uri="{FF2B5EF4-FFF2-40B4-BE49-F238E27FC236}">
                <a16:creationId xmlns:a16="http://schemas.microsoft.com/office/drawing/2014/main" id="{ABFE5BD7-9694-B0F8-5A0E-F39DF01D2A6F}"/>
              </a:ext>
            </a:extLst>
          </p:cNvPr>
          <p:cNvSpPr txBox="1"/>
          <p:nvPr/>
        </p:nvSpPr>
        <p:spPr>
          <a:xfrm>
            <a:off x="2699792" y="2243138"/>
            <a:ext cx="3456383" cy="369332"/>
          </a:xfrm>
          <a:prstGeom prst="rect">
            <a:avLst/>
          </a:prstGeom>
          <a:noFill/>
        </p:spPr>
        <p:txBody>
          <a:bodyPr wrap="square" rtlCol="0">
            <a:spAutoFit/>
          </a:bodyPr>
          <a:lstStyle/>
          <a:p>
            <a:pPr algn="ctr"/>
            <a:r>
              <a:rPr lang="fr-FR" dirty="0"/>
              <a:t>Non communiqué</a:t>
            </a:r>
          </a:p>
        </p:txBody>
      </p:sp>
      <p:sp>
        <p:nvSpPr>
          <p:cNvPr id="3" name="Espace réservé du contenu 2">
            <a:extLst>
              <a:ext uri="{FF2B5EF4-FFF2-40B4-BE49-F238E27FC236}">
                <a16:creationId xmlns:a16="http://schemas.microsoft.com/office/drawing/2014/main" id="{937A8E71-7E66-BA49-4EBE-043AE3745E29}"/>
              </a:ext>
            </a:extLst>
          </p:cNvPr>
          <p:cNvSpPr>
            <a:spLocks noGrp="1"/>
          </p:cNvSpPr>
          <p:nvPr>
            <p:ph idx="1"/>
          </p:nvPr>
        </p:nvSpPr>
        <p:spPr/>
        <p:txBody>
          <a:bodyPr/>
          <a:lstStyle/>
          <a:p>
            <a:pPr marL="0" indent="0">
              <a:buNone/>
            </a:pPr>
            <a:endParaRPr lang="fr-FR" altLang="fr-FR" b="1" dirty="0"/>
          </a:p>
          <a:p>
            <a:pPr marL="0" indent="0">
              <a:buNone/>
            </a:pPr>
            <a:endParaRPr lang="fr-FR" altLang="fr-FR" b="1" dirty="0"/>
          </a:p>
          <a:p>
            <a:r>
              <a:rPr lang="fr-FR" altLang="fr-FR" b="1" dirty="0"/>
              <a:t>genre descriptif</a:t>
            </a:r>
          </a:p>
          <a:p>
            <a:r>
              <a:rPr lang="fr-FR" altLang="fr-FR" b="1" dirty="0"/>
              <a:t>genre narratif</a:t>
            </a:r>
          </a:p>
          <a:p>
            <a:r>
              <a:rPr lang="fr-FR" altLang="fr-FR" b="1" dirty="0"/>
              <a:t>genre explicatif</a:t>
            </a:r>
          </a:p>
          <a:p>
            <a:r>
              <a:rPr lang="fr-FR" altLang="fr-FR" b="1" dirty="0"/>
              <a:t>genre argumentatif</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re 1">
            <a:extLst>
              <a:ext uri="{FF2B5EF4-FFF2-40B4-BE49-F238E27FC236}">
                <a16:creationId xmlns:a16="http://schemas.microsoft.com/office/drawing/2014/main" id="{44E91D55-B49A-9843-DA79-94DEE2098938}"/>
              </a:ext>
            </a:extLst>
          </p:cNvPr>
          <p:cNvSpPr>
            <a:spLocks noGrp="1"/>
          </p:cNvSpPr>
          <p:nvPr>
            <p:ph type="title"/>
          </p:nvPr>
        </p:nvSpPr>
        <p:spPr/>
        <p:txBody>
          <a:bodyPr/>
          <a:lstStyle/>
          <a:p>
            <a:r>
              <a:rPr lang="fr-FR" altLang="fr-FR" sz="3600"/>
              <a:t>Annexe 13 : concept de « rupture(s) »?</a:t>
            </a:r>
          </a:p>
        </p:txBody>
      </p:sp>
      <p:sp>
        <p:nvSpPr>
          <p:cNvPr id="37891" name="Espace réservé du contenu 2">
            <a:extLst>
              <a:ext uri="{FF2B5EF4-FFF2-40B4-BE49-F238E27FC236}">
                <a16:creationId xmlns:a16="http://schemas.microsoft.com/office/drawing/2014/main" id="{2394BD1B-A059-67D7-2629-B9AC24761010}"/>
              </a:ext>
            </a:extLst>
          </p:cNvPr>
          <p:cNvSpPr>
            <a:spLocks noGrp="1"/>
          </p:cNvSpPr>
          <p:nvPr>
            <p:ph idx="1"/>
          </p:nvPr>
        </p:nvSpPr>
        <p:spPr>
          <a:xfrm>
            <a:off x="457200" y="1600200"/>
            <a:ext cx="8229600" cy="5068888"/>
          </a:xfrm>
        </p:spPr>
        <p:txBody>
          <a:bodyPr/>
          <a:lstStyle/>
          <a:p>
            <a:r>
              <a:rPr lang="fr-FR" altLang="fr-FR" sz="2400" dirty="0"/>
              <a:t>Pensée et logique de la fracture</a:t>
            </a:r>
          </a:p>
          <a:p>
            <a:r>
              <a:rPr lang="fr-FR" altLang="fr-FR" sz="2400" dirty="0"/>
              <a:t>Pensée visuo-spatiale vs pensée verbale (espace vs temps)</a:t>
            </a:r>
          </a:p>
          <a:p>
            <a:r>
              <a:rPr lang="fr-FR" altLang="fr-FR" sz="2400" dirty="0"/>
              <a:t>Chronologie conceptuelle vs séquentialité temporelle</a:t>
            </a:r>
          </a:p>
          <a:p>
            <a:r>
              <a:rPr lang="fr-FR" altLang="fr-FR" sz="2400" dirty="0"/>
              <a:t>Expérience de la division de soi</a:t>
            </a:r>
          </a:p>
          <a:p>
            <a:r>
              <a:rPr lang="fr-FR" altLang="fr-FR" sz="2400" dirty="0"/>
              <a:t>Expérience de la différence</a:t>
            </a:r>
          </a:p>
          <a:p>
            <a:r>
              <a:rPr lang="fr-FR" altLang="fr-FR" sz="2400" dirty="0"/>
              <a:t>Mécanismes spontanés vs mécanismes acquis : processus disruptifs ?</a:t>
            </a:r>
          </a:p>
          <a:p>
            <a:r>
              <a:rPr lang="fr-FR" altLang="fr-FR" sz="2400" dirty="0"/>
              <a:t>Acquisitions et apprentissages de la lecture et de l’écriture du français conflictuels (souffrance/résilience)</a:t>
            </a:r>
          </a:p>
          <a:p>
            <a:r>
              <a:rPr lang="fr-FR" altLang="fr-FR" sz="2400" dirty="0"/>
              <a:t>Progressions non linéaires, apprentissages discontinus, blocages etc.</a:t>
            </a:r>
          </a:p>
          <a:p>
            <a:r>
              <a:rPr lang="fr-FR" altLang="fr-FR" sz="2400" dirty="0"/>
              <a:t>Spécificité sourde (à valoriser)</a:t>
            </a:r>
          </a:p>
          <a:p>
            <a:endParaRPr lang="fr-FR" altLang="fr-FR" sz="2400" dirty="0"/>
          </a:p>
          <a:p>
            <a:endParaRPr lang="fr-FR" alt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a:extLst>
              <a:ext uri="{FF2B5EF4-FFF2-40B4-BE49-F238E27FC236}">
                <a16:creationId xmlns:a16="http://schemas.microsoft.com/office/drawing/2014/main" id="{0DAACBC0-9F71-37B7-08B8-CFC1A13240EF}"/>
              </a:ext>
            </a:extLst>
          </p:cNvPr>
          <p:cNvSpPr>
            <a:spLocks noGrp="1"/>
          </p:cNvSpPr>
          <p:nvPr>
            <p:ph type="title"/>
          </p:nvPr>
        </p:nvSpPr>
        <p:spPr>
          <a:xfrm>
            <a:off x="457200" y="255588"/>
            <a:ext cx="8229600" cy="581025"/>
          </a:xfrm>
        </p:spPr>
        <p:txBody>
          <a:bodyPr/>
          <a:lstStyle/>
          <a:p>
            <a:r>
              <a:rPr lang="fr-FR" altLang="fr-FR" sz="2800" dirty="0"/>
              <a:t>Annexe 14 : « Ecrits spécifiques » ? (illustration)</a:t>
            </a:r>
          </a:p>
        </p:txBody>
      </p:sp>
      <p:sp>
        <p:nvSpPr>
          <p:cNvPr id="38915" name="Espace réservé du contenu 2">
            <a:extLst>
              <a:ext uri="{FF2B5EF4-FFF2-40B4-BE49-F238E27FC236}">
                <a16:creationId xmlns:a16="http://schemas.microsoft.com/office/drawing/2014/main" id="{456A1570-2788-ACC4-E33D-A467FC94D06F}"/>
              </a:ext>
            </a:extLst>
          </p:cNvPr>
          <p:cNvSpPr>
            <a:spLocks noGrp="1"/>
          </p:cNvSpPr>
          <p:nvPr>
            <p:ph idx="1"/>
          </p:nvPr>
        </p:nvSpPr>
        <p:spPr>
          <a:xfrm>
            <a:off x="457200" y="836613"/>
            <a:ext cx="8229600" cy="5688012"/>
          </a:xfrm>
        </p:spPr>
        <p:txBody>
          <a:bodyPr/>
          <a:lstStyle/>
          <a:p>
            <a:r>
              <a:rPr lang="fr-FR" altLang="fr-FR" sz="2000"/>
              <a:t>On tourne un virage et on arrive dans une épaisse de petite forêt pour prendre une jeune fille et nous faisants demis-tour pour ensuite rejoindre la route. </a:t>
            </a:r>
            <a:r>
              <a:rPr lang="fr-FR" altLang="fr-FR" sz="1400" i="1"/>
              <a:t>(1-A-2ndeG-20/12/2019)</a:t>
            </a:r>
          </a:p>
          <a:p>
            <a:endParaRPr lang="fr-FR" altLang="fr-FR" sz="1400" i="1"/>
          </a:p>
          <a:p>
            <a:r>
              <a:rPr lang="fr-FR" altLang="fr-FR" sz="2000"/>
              <a:t>je bossais mes cheveux, j'habillais des vètements parfois, je douche le matin mais ça depend les soirs si je douche ou pas… </a:t>
            </a:r>
            <a:r>
              <a:rPr lang="fr-FR" altLang="fr-FR" sz="1400" i="1"/>
              <a:t>(3-B-3GB1-25/02/2020 )</a:t>
            </a:r>
          </a:p>
          <a:p>
            <a:endParaRPr lang="fr-FR" altLang="fr-FR" sz="2000"/>
          </a:p>
          <a:p>
            <a:r>
              <a:rPr lang="fr-FR" altLang="fr-FR" sz="2000"/>
              <a:t>je les obevres et je descends "Reuilly-direoid" pour prendre ligne 1 pour aller à Chaterbel je monte, et je descsnds. (3-B-3GB1-25/02/2020)</a:t>
            </a:r>
          </a:p>
          <a:p>
            <a:endParaRPr lang="fr-FR" altLang="fr-FR" sz="2000"/>
          </a:p>
          <a:p>
            <a:r>
              <a:rPr lang="fr-FR" altLang="fr-FR" sz="2000"/>
              <a:t>Car là, les sourds les jugent (le purtat des sourds) les critiquent et disent "Les [...] la LSF.." mais justement, les entendants ne voient pas les sourds le voient… </a:t>
            </a:r>
            <a:r>
              <a:rPr lang="fr-FR" altLang="fr-FR" sz="1400" i="1"/>
              <a:t>(3-B-3GB1-25/02/2020)</a:t>
            </a:r>
          </a:p>
          <a:p>
            <a:endParaRPr lang="fr-FR" altLang="fr-FR" sz="1400" i="1"/>
          </a:p>
          <a:p>
            <a:r>
              <a:rPr lang="fr-FR" altLang="fr-FR" sz="2000"/>
              <a:t>On prefere de le garder… pour toujours grâce de LSF, j'ai appris beaucoup de choses… moins isolée… me sentir differrente n'est pas facile pour moi, j'avais l'impression d'etre la seule… mais LSF m'a fait sentir moins seule j'ai rencontré les personnes comme moi... </a:t>
            </a:r>
            <a:r>
              <a:rPr lang="fr-FR" altLang="fr-FR" sz="1400" i="1"/>
              <a:t>(3-B-3GB1-25/02/2020)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a:extLst>
              <a:ext uri="{FF2B5EF4-FFF2-40B4-BE49-F238E27FC236}">
                <a16:creationId xmlns:a16="http://schemas.microsoft.com/office/drawing/2014/main" id="{E06D0D6A-89A9-E7AF-EFCA-D284D7EEE2EF}"/>
              </a:ext>
            </a:extLst>
          </p:cNvPr>
          <p:cNvSpPr>
            <a:spLocks noGrp="1"/>
          </p:cNvSpPr>
          <p:nvPr>
            <p:ph type="title"/>
          </p:nvPr>
        </p:nvSpPr>
        <p:spPr>
          <a:xfrm>
            <a:off x="457200" y="255588"/>
            <a:ext cx="8229600" cy="419100"/>
          </a:xfrm>
        </p:spPr>
        <p:txBody>
          <a:bodyPr/>
          <a:lstStyle/>
          <a:p>
            <a:r>
              <a:rPr lang="fr-FR" altLang="fr-FR" sz="2800" dirty="0"/>
              <a:t>Annexe 15 : « Ecrits spécifiques » ? (illustration)</a:t>
            </a:r>
          </a:p>
        </p:txBody>
      </p:sp>
      <p:sp>
        <p:nvSpPr>
          <p:cNvPr id="39939" name="Espace réservé du contenu 2">
            <a:extLst>
              <a:ext uri="{FF2B5EF4-FFF2-40B4-BE49-F238E27FC236}">
                <a16:creationId xmlns:a16="http://schemas.microsoft.com/office/drawing/2014/main" id="{B16C1DEF-AA6E-A2B6-CFF8-B9FC0D513263}"/>
              </a:ext>
            </a:extLst>
          </p:cNvPr>
          <p:cNvSpPr>
            <a:spLocks noGrp="1"/>
          </p:cNvSpPr>
          <p:nvPr>
            <p:ph idx="1"/>
          </p:nvPr>
        </p:nvSpPr>
        <p:spPr>
          <a:xfrm>
            <a:off x="457200" y="908050"/>
            <a:ext cx="8229600" cy="5834063"/>
          </a:xfrm>
        </p:spPr>
        <p:txBody>
          <a:bodyPr/>
          <a:lstStyle/>
          <a:p>
            <a:r>
              <a:rPr lang="fr-FR" altLang="fr-FR" sz="2000"/>
              <a:t>Bien</a:t>
            </a:r>
            <a:r>
              <a:rPr lang="fr-FR" altLang="fr-FR" sz="2000" b="1"/>
              <a:t> </a:t>
            </a:r>
            <a:r>
              <a:rPr lang="fr-FR" altLang="fr-FR" sz="2000"/>
              <a:t>sur, il y a plusieurs souvenirs, mais je les ai oubliée, je voulais vous dire que "mauvais souvenirs, le gerne de les rappeler ou "pensée négatif, c'est pas du tout mon gerne. </a:t>
            </a:r>
            <a:r>
              <a:rPr lang="fr-FR" altLang="fr-FR" sz="1400"/>
              <a:t>(5-B-3GB1-25/02-2020)</a:t>
            </a:r>
            <a:r>
              <a:rPr lang="fr-FR" altLang="fr-FR" sz="2000"/>
              <a:t> </a:t>
            </a:r>
          </a:p>
          <a:p>
            <a:endParaRPr lang="fr-FR" altLang="fr-FR" sz="2000"/>
          </a:p>
          <a:p>
            <a:r>
              <a:rPr lang="fr-FR" altLang="fr-FR" sz="2000"/>
              <a:t>Les jours puis on allait à Croatie ce qu'on alla la mer et tres ça fait beau en temps. </a:t>
            </a:r>
            <a:r>
              <a:rPr lang="fr-FR" altLang="fr-FR" sz="1400" i="1"/>
              <a:t>(7-B-3GB1-25/02/2020)</a:t>
            </a:r>
            <a:r>
              <a:rPr lang="fr-FR" altLang="fr-FR" sz="2000"/>
              <a:t> </a:t>
            </a:r>
          </a:p>
          <a:p>
            <a:endParaRPr lang="fr-FR" altLang="fr-FR" sz="2000"/>
          </a:p>
          <a:p>
            <a:r>
              <a:rPr lang="fr-FR" altLang="fr-FR" sz="2000"/>
              <a:t>Les jours puis on allait à Suisse  ce qu'on alla de ponte le plus long on était très fatigue parce qu'on marche beaucoup envrionne marcher cinq heures par une journée. </a:t>
            </a:r>
            <a:r>
              <a:rPr lang="fr-FR" altLang="fr-FR" sz="1400" i="1"/>
              <a:t>(7-B-3GB1-25/02/2020)</a:t>
            </a:r>
            <a:endParaRPr lang="fr-FR" altLang="fr-FR" sz="1400"/>
          </a:p>
          <a:p>
            <a:endParaRPr lang="fr-FR" altLang="fr-FR" sz="2000"/>
          </a:p>
          <a:p>
            <a:r>
              <a:rPr lang="fr-FR" altLang="fr-FR" sz="2000"/>
              <a:t>Puis on rente maison à amirque, cette le plus meilleur souvenir de ta vie car ma mére mette eau foird pour douche mais elle veux pende l'eau de chaude. </a:t>
            </a:r>
            <a:r>
              <a:rPr lang="fr-FR" altLang="fr-FR" sz="1400" i="1"/>
              <a:t>(9-B-3GB1-25/02/2020)</a:t>
            </a:r>
          </a:p>
          <a:p>
            <a:endParaRPr lang="fr-FR" altLang="fr-FR" sz="1400" i="1"/>
          </a:p>
          <a:p>
            <a:r>
              <a:rPr lang="fr-FR" altLang="fr-FR" sz="2000"/>
              <a:t>je n'arrive pas cuisine les gâteaux parce que je suis nul cuisine pâtisse. </a:t>
            </a:r>
            <a:r>
              <a:rPr lang="fr-FR" altLang="fr-FR" sz="1400" i="1"/>
              <a:t>(12-B-4GDP-25/02/2020)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a:extLst>
              <a:ext uri="{FF2B5EF4-FFF2-40B4-BE49-F238E27FC236}">
                <a16:creationId xmlns:a16="http://schemas.microsoft.com/office/drawing/2014/main" id="{5F0DB5D4-F26C-2FA8-D08C-8E50DBCA7F50}"/>
              </a:ext>
            </a:extLst>
          </p:cNvPr>
          <p:cNvSpPr>
            <a:spLocks noGrp="1"/>
          </p:cNvSpPr>
          <p:nvPr>
            <p:ph type="title"/>
          </p:nvPr>
        </p:nvSpPr>
        <p:spPr>
          <a:xfrm>
            <a:off x="457200" y="260350"/>
            <a:ext cx="8229600" cy="561975"/>
          </a:xfrm>
        </p:spPr>
        <p:txBody>
          <a:bodyPr/>
          <a:lstStyle/>
          <a:p>
            <a:r>
              <a:rPr lang="fr-FR" altLang="fr-FR" sz="2800" dirty="0"/>
              <a:t>Annexe 16 : « Ecrits spécifiques » ? (illustration)</a:t>
            </a:r>
          </a:p>
        </p:txBody>
      </p:sp>
      <p:sp>
        <p:nvSpPr>
          <p:cNvPr id="40963" name="Espace réservé du contenu 2">
            <a:extLst>
              <a:ext uri="{FF2B5EF4-FFF2-40B4-BE49-F238E27FC236}">
                <a16:creationId xmlns:a16="http://schemas.microsoft.com/office/drawing/2014/main" id="{275F313A-5BF8-2697-DF1B-B7675109F7B0}"/>
              </a:ext>
            </a:extLst>
          </p:cNvPr>
          <p:cNvSpPr>
            <a:spLocks noGrp="1"/>
          </p:cNvSpPr>
          <p:nvPr>
            <p:ph idx="1"/>
          </p:nvPr>
        </p:nvSpPr>
        <p:spPr>
          <a:xfrm>
            <a:off x="457200" y="908050"/>
            <a:ext cx="8229600" cy="5237163"/>
          </a:xfrm>
        </p:spPr>
        <p:txBody>
          <a:bodyPr/>
          <a:lstStyle/>
          <a:p>
            <a:r>
              <a:rPr lang="fr-FR" altLang="fr-FR" sz="2000"/>
              <a:t>Je déteste car j'ai peur donc, je cours derrière l'élève qui a la petite crabe et je tombe en face d'humide. </a:t>
            </a:r>
            <a:r>
              <a:rPr lang="fr-FR" altLang="fr-FR" sz="1400" i="1"/>
              <a:t>(16-B-3GB2-25/02-2020) </a:t>
            </a:r>
          </a:p>
          <a:p>
            <a:endParaRPr lang="fr-FR" altLang="fr-FR" sz="2000"/>
          </a:p>
          <a:p>
            <a:r>
              <a:rPr lang="fr-FR" altLang="fr-FR" sz="2000"/>
              <a:t>Le matin ma famille allent à aeoroport charles Gaulle departure vers 11h50 je me suis habile shirt-h et pantalon short il fait vraiment chaud puis l'avion commence ça fait 2h30 dure apres je suis arrive à Minsk au Bielorussie quand je sort l'avion ça fait deja meme quelque second j'ai vraiment froid alors j'ai pris mon veste apres mon ami vient me cherche en voiture Minsk jusqu'a Vitebsk 60km environ puis j'ai rencontre mes amis la-bas c'est vraiment content j'ai amuse bavardé et apres quelque jours je suis allé à Moscou 500km c'est vraiment magnifique la bas c'etait super quand je prend le metro et il y avait escalator c'est long apres le metre c'est beau propre. </a:t>
            </a:r>
            <a:r>
              <a:rPr lang="fr-FR" altLang="fr-FR" sz="1400" i="1"/>
              <a:t>(21-B-3GB2-26/02/2020)</a:t>
            </a:r>
          </a:p>
          <a:p>
            <a:endParaRPr lang="fr-FR" altLang="fr-FR" sz="1400" i="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a:extLst>
              <a:ext uri="{FF2B5EF4-FFF2-40B4-BE49-F238E27FC236}">
                <a16:creationId xmlns:a16="http://schemas.microsoft.com/office/drawing/2014/main" id="{8067BEA3-D9B4-30A2-0366-5A3ACFC5A10C}"/>
              </a:ext>
            </a:extLst>
          </p:cNvPr>
          <p:cNvSpPr>
            <a:spLocks noGrp="1"/>
          </p:cNvSpPr>
          <p:nvPr>
            <p:ph type="title"/>
          </p:nvPr>
        </p:nvSpPr>
        <p:spPr/>
        <p:txBody>
          <a:bodyPr/>
          <a:lstStyle/>
          <a:p>
            <a:r>
              <a:rPr lang="fr-FR" altLang="fr-FR" sz="2800" dirty="0"/>
              <a:t>Annexe 17 : « Ecrits spécifiques » ? (illustration)</a:t>
            </a:r>
          </a:p>
        </p:txBody>
      </p:sp>
      <p:sp>
        <p:nvSpPr>
          <p:cNvPr id="41987" name="Espace réservé du contenu 2">
            <a:extLst>
              <a:ext uri="{FF2B5EF4-FFF2-40B4-BE49-F238E27FC236}">
                <a16:creationId xmlns:a16="http://schemas.microsoft.com/office/drawing/2014/main" id="{B89DD0EA-4C4D-1190-DD82-82CCECF8EDC3}"/>
              </a:ext>
            </a:extLst>
          </p:cNvPr>
          <p:cNvSpPr>
            <a:spLocks noGrp="1"/>
          </p:cNvSpPr>
          <p:nvPr>
            <p:ph idx="1"/>
          </p:nvPr>
        </p:nvSpPr>
        <p:spPr/>
        <p:txBody>
          <a:bodyPr/>
          <a:lstStyle/>
          <a:p>
            <a:endParaRPr lang="fr-FR" altLang="fr-FR" sz="2000"/>
          </a:p>
          <a:p>
            <a:r>
              <a:rPr lang="fr-FR" altLang="fr-FR" sz="2000"/>
              <a:t>au moment donné à marternel à mème ville donc j'était le seul sourd dans cette école à marternel quand la prof disait c'est quoi cette forme (forme de triangle) mais je sais pas c'est quoi car m'apprenne pas plus de moi et elle me puni pour un trucs et aussi j'ai joer au bain des ball j'ai jouer avec les autres et quand la prof dis c'est l'heur on retour en class alors tout le monde sortais mais sauf moi car j'entendais pas et elle me punis souvent pour un trucs, mêne mes parent on déja préivenner, et j'ai pleurer beaucoup et finalement mon père à enfin trouver une écol spécial sourd et j'arrivé a comprendre plus claire. </a:t>
            </a:r>
            <a:r>
              <a:rPr lang="fr-FR" altLang="fr-FR" sz="1400" i="1"/>
              <a:t>(24-B-3P-27/02/2020)</a:t>
            </a:r>
          </a:p>
          <a:p>
            <a:endParaRPr lang="fr-FR" altLang="fr-F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54D28A-BE4A-6B70-96D4-A372BB4CA959}"/>
              </a:ext>
            </a:extLst>
          </p:cNvPr>
          <p:cNvSpPr>
            <a:spLocks noGrp="1"/>
          </p:cNvSpPr>
          <p:nvPr>
            <p:ph type="title"/>
          </p:nvPr>
        </p:nvSpPr>
        <p:spPr/>
        <p:txBody>
          <a:bodyPr/>
          <a:lstStyle/>
          <a:p>
            <a:r>
              <a:rPr lang="fr-FR" altLang="fr-FR" dirty="0"/>
              <a:t>Annotateurs- Annotatrices</a:t>
            </a:r>
            <a:br>
              <a:rPr lang="fr-FR" altLang="fr-FR" dirty="0"/>
            </a:br>
            <a:r>
              <a:rPr lang="fr-FR" altLang="fr-FR" sz="1600" dirty="0"/>
              <a:t>Année 2021-2022</a:t>
            </a:r>
            <a:endParaRPr lang="fr-FR" sz="1600" dirty="0"/>
          </a:p>
        </p:txBody>
      </p:sp>
      <p:sp>
        <p:nvSpPr>
          <p:cNvPr id="3" name="Espace réservé du contenu 2">
            <a:extLst>
              <a:ext uri="{FF2B5EF4-FFF2-40B4-BE49-F238E27FC236}">
                <a16:creationId xmlns:a16="http://schemas.microsoft.com/office/drawing/2014/main" id="{5B7D044F-79F3-DCD2-D74A-F6E5118FD9DB}"/>
              </a:ext>
            </a:extLst>
          </p:cNvPr>
          <p:cNvSpPr>
            <a:spLocks noGrp="1"/>
          </p:cNvSpPr>
          <p:nvPr>
            <p:ph idx="1"/>
          </p:nvPr>
        </p:nvSpPr>
        <p:spPr>
          <a:xfrm>
            <a:off x="457200" y="1700808"/>
            <a:ext cx="8229600" cy="5157192"/>
          </a:xfrm>
        </p:spPr>
        <p:txBody>
          <a:bodyPr/>
          <a:lstStyle/>
          <a:p>
            <a:pPr lvl="0"/>
            <a:r>
              <a:rPr lang="fr-FR" sz="2100" dirty="0"/>
              <a:t>Aimée LEPETIT, étudiante en Master 2 de linguistique</a:t>
            </a:r>
          </a:p>
          <a:p>
            <a:pPr lvl="0"/>
            <a:r>
              <a:rPr lang="fr-FR" sz="2100" dirty="0"/>
              <a:t>Esther GETTLER, Doctorante en linguistique</a:t>
            </a:r>
          </a:p>
          <a:p>
            <a:pPr lvl="0"/>
            <a:r>
              <a:rPr lang="fr-FR" sz="2100" dirty="0"/>
              <a:t>Elisa COLIN, étudiante en Licence de linguistique</a:t>
            </a:r>
          </a:p>
          <a:p>
            <a:pPr lvl="0"/>
            <a:r>
              <a:rPr lang="fr-FR" sz="2100" dirty="0"/>
              <a:t>Faustine CRUNIL, étudiante en Licence de linguistique</a:t>
            </a:r>
          </a:p>
          <a:p>
            <a:pPr lvl="0"/>
            <a:r>
              <a:rPr lang="fr-FR" sz="2100" dirty="0"/>
              <a:t>Amina BOUTELDJA, étudiante en Licence de linguistique</a:t>
            </a:r>
          </a:p>
          <a:p>
            <a:pPr lvl="0"/>
            <a:r>
              <a:rPr lang="fr-FR" sz="2100" dirty="0"/>
              <a:t>Léna VALERIO, étudiante en Licence de linguistique</a:t>
            </a:r>
          </a:p>
          <a:p>
            <a:pPr lvl="0"/>
            <a:r>
              <a:rPr lang="fr-FR" sz="2100" dirty="0" err="1"/>
              <a:t>Iness</a:t>
            </a:r>
            <a:r>
              <a:rPr lang="fr-FR" sz="2100" dirty="0"/>
              <a:t> AJOUP, étudiante en Licence de linguistique</a:t>
            </a:r>
          </a:p>
          <a:p>
            <a:pPr lvl="0"/>
            <a:r>
              <a:rPr lang="fr-FR" sz="2100" dirty="0"/>
              <a:t>Baptiste GILLET, étudiant en Licence de linguistique</a:t>
            </a:r>
          </a:p>
          <a:p>
            <a:pPr lvl="0"/>
            <a:r>
              <a:rPr lang="fr-FR" sz="2100" dirty="0" err="1"/>
              <a:t>Weiying</a:t>
            </a:r>
            <a:r>
              <a:rPr lang="fr-FR" sz="2100" dirty="0"/>
              <a:t> ZHANG, étudiante en Licence de linguistique</a:t>
            </a:r>
          </a:p>
          <a:p>
            <a:pPr lvl="0"/>
            <a:r>
              <a:rPr lang="fr-FR" sz="2100" dirty="0"/>
              <a:t>Yasmine NOHUR, étudiante en Licence de linguistique</a:t>
            </a:r>
          </a:p>
          <a:p>
            <a:pPr lvl="0"/>
            <a:r>
              <a:rPr lang="fr-FR" sz="2100" dirty="0"/>
              <a:t>Gemma FELTON, étudiante en Licence de linguistique</a:t>
            </a:r>
          </a:p>
          <a:p>
            <a:pPr lvl="0"/>
            <a:r>
              <a:rPr lang="fr-FR" sz="2100" dirty="0" err="1"/>
              <a:t>Okansia</a:t>
            </a:r>
            <a:r>
              <a:rPr lang="fr-FR" sz="2100" dirty="0"/>
              <a:t> NICE, étudiante en Licence de linguistique</a:t>
            </a:r>
          </a:p>
          <a:p>
            <a:pPr lvl="0"/>
            <a:r>
              <a:rPr lang="fr-FR" sz="2100" dirty="0" err="1"/>
              <a:t>Jianing</a:t>
            </a:r>
            <a:r>
              <a:rPr lang="fr-FR" sz="2100" dirty="0"/>
              <a:t> ZHAO, étudiant en Licence de linguistique</a:t>
            </a:r>
          </a:p>
          <a:p>
            <a:pPr lvl="0"/>
            <a:endParaRPr lang="fr-FR" sz="1200" dirty="0"/>
          </a:p>
          <a:p>
            <a:pPr>
              <a:defRPr/>
            </a:pPr>
            <a:endParaRPr lang="fr-FR" sz="1200" dirty="0"/>
          </a:p>
          <a:p>
            <a:pPr>
              <a:defRPr/>
            </a:pPr>
            <a:endParaRPr lang="fr-FR" sz="1200" dirty="0"/>
          </a:p>
          <a:p>
            <a:pPr>
              <a:defRPr/>
            </a:pPr>
            <a:endParaRPr lang="fr-FR" sz="1200" dirty="0"/>
          </a:p>
          <a:p>
            <a:endParaRPr lang="fr-FR" dirty="0"/>
          </a:p>
        </p:txBody>
      </p:sp>
    </p:spTree>
    <p:extLst>
      <p:ext uri="{BB962C8B-B14F-4D97-AF65-F5344CB8AC3E}">
        <p14:creationId xmlns:p14="http://schemas.microsoft.com/office/powerpoint/2010/main" val="204484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1EA786-36EA-D5E5-BBF2-7C60DD0CBC4F}"/>
              </a:ext>
            </a:extLst>
          </p:cNvPr>
          <p:cNvSpPr>
            <a:spLocks noGrp="1"/>
          </p:cNvSpPr>
          <p:nvPr>
            <p:ph type="title"/>
          </p:nvPr>
        </p:nvSpPr>
        <p:spPr/>
        <p:txBody>
          <a:bodyPr/>
          <a:lstStyle/>
          <a:p>
            <a:r>
              <a:rPr lang="fr-FR" dirty="0"/>
              <a:t>Annotations</a:t>
            </a:r>
          </a:p>
        </p:txBody>
      </p:sp>
      <p:sp>
        <p:nvSpPr>
          <p:cNvPr id="3" name="Espace réservé du contenu 2">
            <a:extLst>
              <a:ext uri="{FF2B5EF4-FFF2-40B4-BE49-F238E27FC236}">
                <a16:creationId xmlns:a16="http://schemas.microsoft.com/office/drawing/2014/main" id="{00C0FB74-6C2D-721A-6D29-682CF99F49A3}"/>
              </a:ext>
            </a:extLst>
          </p:cNvPr>
          <p:cNvSpPr>
            <a:spLocks noGrp="1"/>
          </p:cNvSpPr>
          <p:nvPr>
            <p:ph idx="1"/>
          </p:nvPr>
        </p:nvSpPr>
        <p:spPr/>
        <p:txBody>
          <a:bodyPr/>
          <a:lstStyle/>
          <a:p>
            <a:r>
              <a:rPr lang="fr-FR" dirty="0"/>
              <a:t>18 annotatrices – annotateurs:</a:t>
            </a:r>
          </a:p>
          <a:p>
            <a:pPr lvl="1"/>
            <a:r>
              <a:rPr lang="fr-FR" dirty="0"/>
              <a:t>Avec 782 heures de travail d’annotation</a:t>
            </a:r>
          </a:p>
          <a:p>
            <a:endParaRPr lang="fr-FR" dirty="0"/>
          </a:p>
          <a:p>
            <a:r>
              <a:rPr lang="fr-FR" dirty="0"/>
              <a:t>Validations par le doctorant</a:t>
            </a:r>
          </a:p>
          <a:p>
            <a:endParaRPr lang="fr-FR" dirty="0"/>
          </a:p>
          <a:p>
            <a:r>
              <a:rPr lang="fr-FR" dirty="0"/>
              <a:t>Validations par les directrices de thèse</a:t>
            </a:r>
          </a:p>
        </p:txBody>
      </p:sp>
    </p:spTree>
    <p:extLst>
      <p:ext uri="{BB962C8B-B14F-4D97-AF65-F5344CB8AC3E}">
        <p14:creationId xmlns:p14="http://schemas.microsoft.com/office/powerpoint/2010/main" val="2857750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a:extLst>
              <a:ext uri="{FF2B5EF4-FFF2-40B4-BE49-F238E27FC236}">
                <a16:creationId xmlns:a16="http://schemas.microsoft.com/office/drawing/2014/main" id="{4717671A-C914-96BC-8913-E2C35A93F47A}"/>
              </a:ext>
            </a:extLst>
          </p:cNvPr>
          <p:cNvSpPr>
            <a:spLocks noGrp="1"/>
          </p:cNvSpPr>
          <p:nvPr>
            <p:ph type="title"/>
          </p:nvPr>
        </p:nvSpPr>
        <p:spPr/>
        <p:txBody>
          <a:bodyPr/>
          <a:lstStyle/>
          <a:p>
            <a:r>
              <a:rPr lang="fr-FR" altLang="fr-FR"/>
              <a:t>La Littératie</a:t>
            </a:r>
          </a:p>
        </p:txBody>
      </p:sp>
      <p:sp>
        <p:nvSpPr>
          <p:cNvPr id="6147" name="Espace réservé du contenu 2">
            <a:extLst>
              <a:ext uri="{FF2B5EF4-FFF2-40B4-BE49-F238E27FC236}">
                <a16:creationId xmlns:a16="http://schemas.microsoft.com/office/drawing/2014/main" id="{DAC603FC-3320-5D34-365C-AE9F9B4111D6}"/>
              </a:ext>
            </a:extLst>
          </p:cNvPr>
          <p:cNvSpPr>
            <a:spLocks noGrp="1"/>
          </p:cNvSpPr>
          <p:nvPr>
            <p:ph idx="1"/>
          </p:nvPr>
        </p:nvSpPr>
        <p:spPr/>
        <p:txBody>
          <a:bodyPr/>
          <a:lstStyle/>
          <a:p>
            <a:endParaRPr lang="fr-FR" altLang="fr-FR" b="1" i="1"/>
          </a:p>
          <a:p>
            <a:endParaRPr lang="fr-FR" altLang="fr-FR" b="1" i="1"/>
          </a:p>
          <a:p>
            <a:r>
              <a:rPr lang="fr-FR" altLang="fr-FR" b="1" i="1"/>
              <a:t>Aptitude à lire, à comprendre et à utiliser l’information écrite dans la vie quotidienne […] </a:t>
            </a:r>
            <a:r>
              <a:rPr lang="fr-FR" altLang="fr-FR" sz="2400" i="1"/>
              <a:t>(Def. OCDE, avec 5 degrés de capacité ou de littératie).</a:t>
            </a:r>
          </a:p>
          <a:p>
            <a:endParaRPr lang="fr-FR" altLang="fr-FR" sz="2400" i="1"/>
          </a:p>
          <a:p>
            <a:r>
              <a:rPr lang="fr-FR" altLang="fr-FR" sz="2400" i="1"/>
              <a:t>Lettrure (OCDE)</a:t>
            </a:r>
          </a:p>
          <a:p>
            <a:endParaRPr lang="fr-FR" altLang="fr-FR" sz="2400" i="1"/>
          </a:p>
          <a:p>
            <a:r>
              <a:rPr lang="fr-FR" altLang="fr-FR" sz="2400" i="1"/>
              <a:t>Socle de compétences</a:t>
            </a:r>
          </a:p>
          <a:p>
            <a:endParaRPr lang="fr-FR" alt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a:extLst>
              <a:ext uri="{FF2B5EF4-FFF2-40B4-BE49-F238E27FC236}">
                <a16:creationId xmlns:a16="http://schemas.microsoft.com/office/drawing/2014/main" id="{A557118C-889B-14F9-CD9C-0D5704227DB6}"/>
              </a:ext>
            </a:extLst>
          </p:cNvPr>
          <p:cNvSpPr>
            <a:spLocks noGrp="1"/>
          </p:cNvSpPr>
          <p:nvPr>
            <p:ph type="title"/>
          </p:nvPr>
        </p:nvSpPr>
        <p:spPr/>
        <p:txBody>
          <a:bodyPr/>
          <a:lstStyle/>
          <a:p>
            <a:r>
              <a:rPr lang="fr-FR" altLang="fr-FR"/>
              <a:t>Le Rapport GILLOT (1998)</a:t>
            </a:r>
          </a:p>
        </p:txBody>
      </p:sp>
      <p:sp>
        <p:nvSpPr>
          <p:cNvPr id="3" name="Espace réservé du contenu 2">
            <a:extLst>
              <a:ext uri="{FF2B5EF4-FFF2-40B4-BE49-F238E27FC236}">
                <a16:creationId xmlns:a16="http://schemas.microsoft.com/office/drawing/2014/main" id="{CB662B12-BB59-4A65-B8AB-572745653FAD}"/>
              </a:ext>
            </a:extLst>
          </p:cNvPr>
          <p:cNvSpPr>
            <a:spLocks noGrp="1"/>
          </p:cNvSpPr>
          <p:nvPr>
            <p:ph idx="1"/>
          </p:nvPr>
        </p:nvSpPr>
        <p:spPr/>
        <p:txBody>
          <a:bodyPr/>
          <a:lstStyle/>
          <a:p>
            <a:pPr marL="0" indent="0" algn="ctr">
              <a:buFont typeface="Arial" panose="020B0604020202020204" pitchFamily="34" charset="0"/>
              <a:buNone/>
              <a:defRPr/>
            </a:pPr>
            <a:r>
              <a:rPr lang="fr-FR" b="1" u="sng" dirty="0"/>
              <a:t>« 80% des sourds sont illettrés »</a:t>
            </a:r>
          </a:p>
          <a:p>
            <a:pPr marL="457200" lvl="1" indent="0">
              <a:buFont typeface="Arial" panose="020B0604020202020204" pitchFamily="34" charset="0"/>
              <a:buNone/>
              <a:defRPr/>
            </a:pPr>
            <a:endParaRPr lang="fr-FR" dirty="0">
              <a:sym typeface="Wingdings" panose="05000000000000000000" pitchFamily="2" charset="2"/>
            </a:endParaRPr>
          </a:p>
          <a:p>
            <a:pPr lvl="1">
              <a:buFont typeface="Wingdings" panose="05000000000000000000" pitchFamily="2" charset="2"/>
              <a:buChar char="à"/>
              <a:defRPr/>
            </a:pPr>
            <a:r>
              <a:rPr lang="fr-FR" dirty="0">
                <a:sym typeface="Wingdings" panose="05000000000000000000" pitchFamily="2" charset="2"/>
              </a:rPr>
              <a:t>Mes questions :</a:t>
            </a:r>
          </a:p>
          <a:p>
            <a:pPr marL="457200" lvl="1" indent="0">
              <a:buFont typeface="Arial" panose="020B0604020202020204" pitchFamily="34" charset="0"/>
              <a:buNone/>
              <a:defRPr/>
            </a:pPr>
            <a:endParaRPr lang="fr-FR" dirty="0"/>
          </a:p>
          <a:p>
            <a:pPr eaLnBrk="1" hangingPunct="1">
              <a:defRPr/>
            </a:pPr>
            <a:r>
              <a:rPr lang="fr-FR" altLang="fr-FR" sz="2000" dirty="0"/>
              <a:t>Qu’en est-il du niveau d’acquisition de la langue écrite chez les sourds plus de 20 ans après le rapport Gillot? (INJS)</a:t>
            </a:r>
          </a:p>
          <a:p>
            <a:pPr eaLnBrk="1" hangingPunct="1">
              <a:defRPr/>
            </a:pPr>
            <a:endParaRPr lang="fr-FR" altLang="fr-FR" sz="2000" dirty="0"/>
          </a:p>
          <a:p>
            <a:pPr eaLnBrk="1" hangingPunct="1">
              <a:defRPr/>
            </a:pPr>
            <a:r>
              <a:rPr lang="fr-FR" altLang="fr-FR" sz="2000" dirty="0"/>
              <a:t>Qu’est-ce que cela engage d’un point de vue didactique?</a:t>
            </a:r>
          </a:p>
          <a:p>
            <a:pPr>
              <a:defRPr/>
            </a:pPr>
            <a:endParaRPr lang="fr-FR" sz="2000" dirty="0"/>
          </a:p>
          <a:p>
            <a:pPr>
              <a:defRPr/>
            </a:pPr>
            <a:r>
              <a:rPr lang="fr-FR" sz="2000" dirty="0"/>
              <a:t>Concernant les apprenants sourds, peut-on parler d’illettrisme?</a:t>
            </a:r>
          </a:p>
          <a:p>
            <a:pPr>
              <a:defRPr/>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a:extLst>
              <a:ext uri="{FF2B5EF4-FFF2-40B4-BE49-F238E27FC236}">
                <a16:creationId xmlns:a16="http://schemas.microsoft.com/office/drawing/2014/main" id="{224B6BAC-98E2-7E7C-9E47-0B2F162B403D}"/>
              </a:ext>
            </a:extLst>
          </p:cNvPr>
          <p:cNvSpPr>
            <a:spLocks noGrp="1"/>
          </p:cNvSpPr>
          <p:nvPr>
            <p:ph type="title"/>
          </p:nvPr>
        </p:nvSpPr>
        <p:spPr/>
        <p:txBody>
          <a:bodyPr/>
          <a:lstStyle/>
          <a:p>
            <a:r>
              <a:rPr lang="fr-FR" altLang="fr-FR" dirty="0"/>
              <a:t>Postulats de départ</a:t>
            </a:r>
          </a:p>
        </p:txBody>
      </p:sp>
      <p:sp>
        <p:nvSpPr>
          <p:cNvPr id="3" name="Espace réservé du contenu 2">
            <a:extLst>
              <a:ext uri="{FF2B5EF4-FFF2-40B4-BE49-F238E27FC236}">
                <a16:creationId xmlns:a16="http://schemas.microsoft.com/office/drawing/2014/main" id="{CA89B910-CBBC-4530-9650-DC03D0773BBC}"/>
              </a:ext>
            </a:extLst>
          </p:cNvPr>
          <p:cNvSpPr>
            <a:spLocks noGrp="1"/>
          </p:cNvSpPr>
          <p:nvPr>
            <p:ph idx="1"/>
          </p:nvPr>
        </p:nvSpPr>
        <p:spPr/>
        <p:txBody>
          <a:bodyPr/>
          <a:lstStyle/>
          <a:p>
            <a:pPr>
              <a:defRPr/>
            </a:pPr>
            <a:r>
              <a:rPr lang="fr-FR" dirty="0"/>
              <a:t>Les sourds pensent « différemment » ?</a:t>
            </a:r>
          </a:p>
          <a:p>
            <a:pPr lvl="1">
              <a:defRPr/>
            </a:pPr>
            <a:r>
              <a:rPr lang="fr-FR" dirty="0"/>
              <a:t>Dimension cognitive : perception, cognition, mémoire, logique, acquisition et apprentissage de la lecture et de l’écriture du Français</a:t>
            </a:r>
          </a:p>
          <a:p>
            <a:pPr>
              <a:defRPr/>
            </a:pPr>
            <a:r>
              <a:rPr lang="fr-FR" dirty="0"/>
              <a:t>« écrits spécifiques » ?</a:t>
            </a:r>
          </a:p>
          <a:p>
            <a:pPr lvl="1">
              <a:defRPr/>
            </a:pPr>
            <a:r>
              <a:rPr lang="fr-FR" sz="2100" dirty="0"/>
              <a:t>« écriture sourde » (</a:t>
            </a:r>
            <a:r>
              <a:rPr lang="fr-FR" sz="2100" dirty="0" err="1"/>
              <a:t>Lacerte</a:t>
            </a:r>
            <a:r>
              <a:rPr lang="fr-FR" sz="2100" dirty="0"/>
              <a:t>, 1989)</a:t>
            </a:r>
          </a:p>
          <a:p>
            <a:pPr lvl="1">
              <a:defRPr/>
            </a:pPr>
            <a:r>
              <a:rPr lang="fr-FR" sz="2100" dirty="0"/>
              <a:t>« français sourd » ou « français des sourds » (</a:t>
            </a:r>
            <a:r>
              <a:rPr lang="fr-FR" sz="2100" dirty="0" err="1"/>
              <a:t>Tuller</a:t>
            </a:r>
            <a:r>
              <a:rPr lang="fr-FR" sz="2100" dirty="0"/>
              <a:t>, 2000)</a:t>
            </a:r>
          </a:p>
          <a:p>
            <a:pPr lvl="1">
              <a:defRPr/>
            </a:pPr>
            <a:endParaRPr lang="fr-FR" sz="2100" dirty="0"/>
          </a:p>
          <a:p>
            <a:pPr lvl="1">
              <a:defRPr/>
            </a:pPr>
            <a:r>
              <a:rPr lang="fr-FR" sz="2100" dirty="0"/>
              <a:t>Idiolecte propre aux sourds, structuré par la privation sensorielle de l’ouïe et leur contexte socio-culturel</a:t>
            </a:r>
          </a:p>
          <a:p>
            <a:pPr marL="457200" lvl="1" indent="0">
              <a:buFont typeface="Arial" panose="020B0604020202020204" pitchFamily="34" charset="0"/>
              <a:buNone/>
              <a:defRPr/>
            </a:pPr>
            <a:endParaRPr lang="fr-FR" sz="2100" dirty="0"/>
          </a:p>
          <a:p>
            <a:pPr marL="457200" lvl="1" indent="0">
              <a:buFont typeface="Arial" panose="020B0604020202020204" pitchFamily="34" charset="0"/>
              <a:buNone/>
              <a:defRPr/>
            </a:pPr>
            <a:endParaRPr lang="fr-FR" sz="2400" dirty="0"/>
          </a:p>
          <a:p>
            <a:pPr marL="457200" lvl="1" indent="0">
              <a:buFont typeface="Arial" panose="020B0604020202020204" pitchFamily="34" charset="0"/>
              <a:buNone/>
              <a:defRPr/>
            </a:pPr>
            <a:endParaRPr lang="fr-FR" sz="2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a:extLst>
              <a:ext uri="{FF2B5EF4-FFF2-40B4-BE49-F238E27FC236}">
                <a16:creationId xmlns:a16="http://schemas.microsoft.com/office/drawing/2014/main" id="{6B33704B-FBDC-F1A8-1EED-3D445ECF8AEF}"/>
              </a:ext>
            </a:extLst>
          </p:cNvPr>
          <p:cNvSpPr>
            <a:spLocks noGrp="1"/>
          </p:cNvSpPr>
          <p:nvPr>
            <p:ph type="title"/>
          </p:nvPr>
        </p:nvSpPr>
        <p:spPr>
          <a:xfrm>
            <a:off x="457200" y="274638"/>
            <a:ext cx="8229600" cy="457200"/>
          </a:xfrm>
        </p:spPr>
        <p:txBody>
          <a:bodyPr/>
          <a:lstStyle/>
          <a:p>
            <a:br>
              <a:rPr lang="fr-FR" altLang="fr-FR" sz="3200" dirty="0"/>
            </a:br>
            <a:r>
              <a:rPr lang="fr-FR" altLang="fr-FR" sz="3200" dirty="0"/>
              <a:t>Peut-on parler d’ « Ecrits spécifiques » ?</a:t>
            </a:r>
            <a:br>
              <a:rPr lang="fr-FR" altLang="fr-FR" sz="3200" dirty="0"/>
            </a:br>
            <a:endParaRPr lang="fr-FR" altLang="fr-FR" sz="3200" dirty="0"/>
          </a:p>
        </p:txBody>
      </p:sp>
      <p:sp>
        <p:nvSpPr>
          <p:cNvPr id="9219" name="Espace réservé du contenu 2">
            <a:extLst>
              <a:ext uri="{FF2B5EF4-FFF2-40B4-BE49-F238E27FC236}">
                <a16:creationId xmlns:a16="http://schemas.microsoft.com/office/drawing/2014/main" id="{9249FBEF-A2BE-7B66-DDC4-D12D38AF5E86}"/>
              </a:ext>
            </a:extLst>
          </p:cNvPr>
          <p:cNvSpPr>
            <a:spLocks noGrp="1"/>
          </p:cNvSpPr>
          <p:nvPr>
            <p:ph idx="1"/>
          </p:nvPr>
        </p:nvSpPr>
        <p:spPr>
          <a:xfrm>
            <a:off x="457200" y="731838"/>
            <a:ext cx="8229600" cy="5937250"/>
          </a:xfrm>
        </p:spPr>
        <p:txBody>
          <a:bodyPr/>
          <a:lstStyle/>
          <a:p>
            <a:endParaRPr lang="fr-FR" altLang="fr-FR" sz="2000" dirty="0"/>
          </a:p>
          <a:p>
            <a:r>
              <a:rPr lang="fr-FR" altLang="fr-FR" sz="2000" dirty="0"/>
              <a:t>Les « difficultés » des apprenants sourds sont-elles le reflet des problèmes pédagogiques de leurs enseignants ? (</a:t>
            </a:r>
            <a:r>
              <a:rPr lang="fr-FR" altLang="fr-FR" sz="2000" dirty="0" err="1"/>
              <a:t>Sadek</a:t>
            </a:r>
            <a:r>
              <a:rPr lang="fr-FR" altLang="fr-FR" sz="2000" dirty="0"/>
              <a:t>-Khalil, 1997)</a:t>
            </a:r>
          </a:p>
          <a:p>
            <a:endParaRPr lang="fr-FR" altLang="fr-FR" sz="2000" dirty="0"/>
          </a:p>
          <a:p>
            <a:r>
              <a:rPr lang="fr-FR" altLang="fr-FR" sz="2000" dirty="0"/>
              <a:t>Les « difficultés » sont-elles la conséquence de « l’artificialité » de l’entrée dans la langue ? (Cambien, 1991) ou d’une rupture interactionnelle ? (</a:t>
            </a:r>
            <a:r>
              <a:rPr lang="fr-FR" altLang="fr-FR" sz="2000" dirty="0" err="1"/>
              <a:t>Cosnier</a:t>
            </a:r>
            <a:r>
              <a:rPr lang="fr-FR" altLang="fr-FR" sz="2000" dirty="0"/>
              <a:t>, 1982)</a:t>
            </a:r>
          </a:p>
          <a:p>
            <a:endParaRPr lang="fr-FR" altLang="fr-FR" sz="2000" dirty="0"/>
          </a:p>
          <a:p>
            <a:r>
              <a:rPr lang="fr-FR" altLang="fr-FR" sz="2000" dirty="0"/>
              <a:t>« Un français déficient morpho-syntaxiquement »? (Millet, 2011)</a:t>
            </a:r>
          </a:p>
          <a:p>
            <a:endParaRPr lang="fr-FR" altLang="fr-FR" sz="2000" dirty="0"/>
          </a:p>
          <a:p>
            <a:r>
              <a:rPr lang="fr-FR" altLang="fr-FR" sz="2000" dirty="0"/>
              <a:t>Interférence de la LSF?</a:t>
            </a:r>
          </a:p>
          <a:p>
            <a:endParaRPr lang="fr-FR" altLang="fr-FR" sz="2000" dirty="0"/>
          </a:p>
          <a:p>
            <a:r>
              <a:rPr lang="fr-FR" altLang="fr-FR" sz="2000" dirty="0"/>
              <a:t> Nécessité ou pas de construire au préalable un système phonologique? (Millet, 2011)</a:t>
            </a:r>
          </a:p>
          <a:p>
            <a:endParaRPr lang="fr-FR" altLang="fr-FR" sz="20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8534</TotalTime>
  <Words>3134</Words>
  <Application>Microsoft Macintosh PowerPoint</Application>
  <PresentationFormat>Affichage à l'écran (4:3)</PresentationFormat>
  <Paragraphs>379</Paragraphs>
  <Slides>36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36</vt:i4>
      </vt:variant>
    </vt:vector>
  </HeadingPairs>
  <TitlesOfParts>
    <vt:vector size="41" baseType="lpstr">
      <vt:lpstr>Arial</vt:lpstr>
      <vt:lpstr>Calibri</vt:lpstr>
      <vt:lpstr>Century Gothic</vt:lpstr>
      <vt:lpstr>Wingdings</vt:lpstr>
      <vt:lpstr>Thème Office</vt:lpstr>
      <vt:lpstr> Littératie chez les sourds : états des lieux sociolinguistique et linguistique, perspectives didactiques </vt:lpstr>
      <vt:lpstr>Université Paris Nanterre et INJS de Paris</vt:lpstr>
      <vt:lpstr>Annotatrices Année 2020-2021</vt:lpstr>
      <vt:lpstr>Annotateurs- Annotatrices Année 2021-2022</vt:lpstr>
      <vt:lpstr>Annotations</vt:lpstr>
      <vt:lpstr>La Littératie</vt:lpstr>
      <vt:lpstr>Le Rapport GILLOT (1998)</vt:lpstr>
      <vt:lpstr>Postulats de départ</vt:lpstr>
      <vt:lpstr> Peut-on parler d’ « Ecrits spécifiques » ? </vt:lpstr>
      <vt:lpstr>Peut-on parler d’ « Ecrits spécifiques » ? (suite) </vt:lpstr>
      <vt:lpstr>Mon protocole d’évaluation (1)</vt:lpstr>
      <vt:lpstr>Mon protocole d’évaluation (2)</vt:lpstr>
      <vt:lpstr>Construction de 2 corpus :  Corpus ALPHA et Corpus ALPHA’</vt:lpstr>
      <vt:lpstr>« Corpus ALPHA) corpus écrit</vt:lpstr>
      <vt:lpstr>Corpus ALPHA’ corpus oral</vt:lpstr>
      <vt:lpstr>Corpus ALPHA TEST Échantillon test</vt:lpstr>
      <vt:lpstr>Utilisation du Corpus ALPHA</vt:lpstr>
      <vt:lpstr>Utilisation du Corpus ALPHA’</vt:lpstr>
      <vt:lpstr>Objectifs recherchés</vt:lpstr>
      <vt:lpstr>Cadre théorique</vt:lpstr>
      <vt:lpstr>Mes hypothèses</vt:lpstr>
      <vt:lpstr> Méthodologie </vt:lpstr>
      <vt:lpstr>Annotations (Tableau Excel)</vt:lpstr>
      <vt:lpstr>Annotations (suite)</vt:lpstr>
      <vt:lpstr>Annotations (suite)</vt:lpstr>
      <vt:lpstr>Annotations (suite)</vt:lpstr>
      <vt:lpstr>Tableau Annotations Excel</vt:lpstr>
      <vt:lpstr>Bibliographie</vt:lpstr>
      <vt:lpstr>  </vt:lpstr>
      <vt:lpstr>Annexe 1</vt:lpstr>
      <vt:lpstr>Annexe 2 : Entretiens filmés</vt:lpstr>
      <vt:lpstr>Annexe 13 : concept de « rupture(s) »?</vt:lpstr>
      <vt:lpstr>Annexe 14 : « Ecrits spécifiques » ? (illustration)</vt:lpstr>
      <vt:lpstr>Annexe 15 : « Ecrits spécifiques » ? (illustration)</vt:lpstr>
      <vt:lpstr>Annexe 16 : « Ecrits spécifiques » ? (illustration)</vt:lpstr>
      <vt:lpstr>Annexe 17 : « Ecrits spécifiques » ? (illustration)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Littératie chez les sourds : états des lieux sociolinguistique et linguistique, perspectives didactiques</dc:title>
  <dc:creator>raphael prenovec</dc:creator>
  <cp:lastModifiedBy>Raphael prenovec</cp:lastModifiedBy>
  <cp:revision>293</cp:revision>
  <dcterms:created xsi:type="dcterms:W3CDTF">2019-05-17T15:42:46Z</dcterms:created>
  <dcterms:modified xsi:type="dcterms:W3CDTF">2022-09-08T12:03:35Z</dcterms:modified>
</cp:coreProperties>
</file>