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7"/>
  </p:notesMasterIdLst>
  <p:handoutMasterIdLst>
    <p:handoutMasterId r:id="rId8"/>
  </p:handoutMasterIdLst>
  <p:sldIdLst>
    <p:sldId id="271" r:id="rId2"/>
    <p:sldId id="420" r:id="rId3"/>
    <p:sldId id="421" r:id="rId4"/>
    <p:sldId id="422" r:id="rId5"/>
    <p:sldId id="423" r:id="rId6"/>
  </p:sldIdLst>
  <p:sldSz cx="13444538" cy="75628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1BE"/>
    <a:srgbClr val="095A4A"/>
    <a:srgbClr val="6ECAB3"/>
    <a:srgbClr val="FFFF01"/>
    <a:srgbClr val="EA55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Style léger 2 - Accentuation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35" autoAdjust="0"/>
    <p:restoredTop sz="67483" autoAdjust="0"/>
  </p:normalViewPr>
  <p:slideViewPr>
    <p:cSldViewPr snapToGrid="0">
      <p:cViewPr varScale="1">
        <p:scale>
          <a:sx n="66" d="100"/>
          <a:sy n="66" d="100"/>
        </p:scale>
        <p:origin x="48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125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fr-CH" smtClean="0"/>
              <a:t>date ici</a:t>
            </a:r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6AAE4A-029D-4415-B219-30A4EB64FC3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256899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fr-CH" smtClean="0"/>
              <a:t>date ici</a:t>
            </a:r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B47E27-C980-4821-8892-FA7C65DAB67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585031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353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1pPr>
    <a:lvl2pPr marL="457176" algn="l" defTabSz="914353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2pPr>
    <a:lvl3pPr marL="914353" algn="l" defTabSz="914353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3pPr>
    <a:lvl4pPr marL="1371529" algn="l" defTabSz="914353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4pPr>
    <a:lvl5pPr marL="1828707" algn="l" defTabSz="914353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5pPr>
    <a:lvl6pPr marL="2285883" algn="l" defTabSz="914353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6pPr>
    <a:lvl7pPr marL="2743059" algn="l" defTabSz="914353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7pPr>
    <a:lvl8pPr marL="3200236" algn="l" defTabSz="914353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8pPr>
    <a:lvl9pPr marL="3657412" algn="l" defTabSz="914353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" y="0"/>
            <a:ext cx="13444239" cy="75604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7783" y="651851"/>
            <a:ext cx="12407280" cy="3218858"/>
          </a:xfrm>
        </p:spPr>
        <p:txBody>
          <a:bodyPr anchor="t"/>
          <a:lstStyle>
            <a:lvl1pPr algn="l">
              <a:defRPr sz="6617"/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7783" y="3972247"/>
            <a:ext cx="12407280" cy="1825938"/>
          </a:xfrm>
        </p:spPr>
        <p:txBody>
          <a:bodyPr/>
          <a:lstStyle>
            <a:lvl1pPr marL="0" indent="0" algn="l">
              <a:buNone/>
              <a:defRPr sz="2647">
                <a:solidFill>
                  <a:srgbClr val="EA5599"/>
                </a:solidFill>
              </a:defRPr>
            </a:lvl1pPr>
            <a:lvl2pPr marL="504209" indent="0" algn="ctr">
              <a:buNone/>
              <a:defRPr sz="2206"/>
            </a:lvl2pPr>
            <a:lvl3pPr marL="1008419" indent="0" algn="ctr">
              <a:buNone/>
              <a:defRPr sz="1985"/>
            </a:lvl3pPr>
            <a:lvl4pPr marL="1512628" indent="0" algn="ctr">
              <a:buNone/>
              <a:defRPr sz="1764"/>
            </a:lvl4pPr>
            <a:lvl5pPr marL="2016839" indent="0" algn="ctr">
              <a:buNone/>
              <a:defRPr sz="1764"/>
            </a:lvl5pPr>
            <a:lvl6pPr marL="2521049" indent="0" algn="ctr">
              <a:buNone/>
              <a:defRPr sz="1764"/>
            </a:lvl6pPr>
            <a:lvl7pPr marL="3025258" indent="0" algn="ctr">
              <a:buNone/>
              <a:defRPr sz="1764"/>
            </a:lvl7pPr>
            <a:lvl8pPr marL="3529469" indent="0" algn="ctr">
              <a:buNone/>
              <a:defRPr sz="1764"/>
            </a:lvl8pPr>
            <a:lvl9pPr marL="4033678" indent="0" algn="ctr">
              <a:buNone/>
              <a:defRPr sz="1764"/>
            </a:lvl9pPr>
          </a:lstStyle>
          <a:p>
            <a:r>
              <a:rPr lang="fr-FR" dirty="0" smtClean="0"/>
              <a:t>Modifier le style des sous-titres du masque</a:t>
            </a:r>
            <a:endParaRPr lang="en-US" dirty="0"/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1" hasCustomPrompt="1"/>
          </p:nvPr>
        </p:nvSpPr>
        <p:spPr>
          <a:xfrm>
            <a:off x="9546970" y="7046448"/>
            <a:ext cx="3563386" cy="413323"/>
          </a:xfrm>
        </p:spPr>
        <p:txBody>
          <a:bodyPr>
            <a:normAutofit/>
          </a:bodyPr>
          <a:lstStyle>
            <a:lvl1pPr marL="0" indent="0" algn="r">
              <a:buNone/>
              <a:defRPr sz="1400" baseline="0"/>
            </a:lvl1pPr>
            <a:lvl5pPr>
              <a:defRPr/>
            </a:lvl5pPr>
          </a:lstStyle>
          <a:p>
            <a:pPr lvl="0"/>
            <a:r>
              <a:rPr lang="fr-CH" dirty="0" smtClean="0"/>
              <a:t>Ici date du </a:t>
            </a:r>
            <a:r>
              <a:rPr lang="fr-CH" dirty="0" err="1" smtClean="0"/>
              <a:t>powerpoint</a:t>
            </a:r>
            <a:endParaRPr lang="fr-CH" dirty="0"/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076" y="190289"/>
            <a:ext cx="2316485" cy="271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4446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588826" y="110275"/>
            <a:ext cx="3389859" cy="343076"/>
          </a:xfrm>
          <a:prstGeom prst="rect">
            <a:avLst/>
          </a:prstGeom>
        </p:spPr>
        <p:txBody>
          <a:bodyPr/>
          <a:lstStyle>
            <a:lvl1pPr algn="r">
              <a:defRPr sz="1600">
                <a:latin typeface="NeueHaasGroteskText Pro" panose="020B0504020202020204" pitchFamily="34" charset="0"/>
              </a:defRPr>
            </a:lvl1pPr>
          </a:lstStyle>
          <a:p>
            <a:fld id="{F5025D14-0D36-4B02-8684-2D0CD00C82DD}" type="slidenum">
              <a:rPr lang="fr-CH" smtClean="0"/>
              <a:pPr/>
              <a:t>‹N°›</a:t>
            </a:fld>
            <a:endParaRPr lang="fr-CH" dirty="0"/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60654"/>
            <a:ext cx="972457" cy="499355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71" y="7100981"/>
            <a:ext cx="1418701" cy="388882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894"/>
          <a:stretch/>
        </p:blipFill>
        <p:spPr>
          <a:xfrm>
            <a:off x="12930591" y="5465810"/>
            <a:ext cx="477927" cy="709686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9356" y="7102144"/>
            <a:ext cx="1550874" cy="387719"/>
          </a:xfrm>
          <a:prstGeom prst="rect">
            <a:avLst/>
          </a:prstGeom>
        </p:spPr>
      </p:pic>
      <p:grpSp>
        <p:nvGrpSpPr>
          <p:cNvPr id="11" name="Groupe 10"/>
          <p:cNvGrpSpPr/>
          <p:nvPr userDrawn="1"/>
        </p:nvGrpSpPr>
        <p:grpSpPr>
          <a:xfrm>
            <a:off x="12600951" y="6281749"/>
            <a:ext cx="1117601" cy="805582"/>
            <a:chOff x="12600951" y="6256892"/>
            <a:chExt cx="1117601" cy="805582"/>
          </a:xfrm>
        </p:grpSpPr>
        <p:pic>
          <p:nvPicPr>
            <p:cNvPr id="5" name="Image 4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939077" y="6256892"/>
              <a:ext cx="460955" cy="528583"/>
            </a:xfrm>
            <a:prstGeom prst="rect">
              <a:avLst/>
            </a:prstGeom>
          </p:spPr>
        </p:pic>
        <p:sp>
          <p:nvSpPr>
            <p:cNvPr id="10" name="ZoneTexte 9"/>
            <p:cNvSpPr txBox="1"/>
            <p:nvPr userDrawn="1"/>
          </p:nvSpPr>
          <p:spPr>
            <a:xfrm>
              <a:off x="12600951" y="6785475"/>
              <a:ext cx="111760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dirty="0" smtClean="0"/>
                <a:t>U1290</a:t>
              </a:r>
              <a:endParaRPr lang="fr-CH" sz="1200" dirty="0"/>
            </a:p>
          </p:txBody>
        </p:sp>
      </p:grpSp>
      <p:pic>
        <p:nvPicPr>
          <p:cNvPr id="14" name="Image 13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076" y="190289"/>
            <a:ext cx="2316485" cy="271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467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783" y="642797"/>
            <a:ext cx="12407280" cy="122165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7782" y="1853949"/>
            <a:ext cx="6135951" cy="908592"/>
          </a:xfrm>
        </p:spPr>
        <p:txBody>
          <a:bodyPr anchor="b"/>
          <a:lstStyle>
            <a:lvl1pPr marL="0" indent="0">
              <a:buNone/>
              <a:defRPr sz="2647" b="1"/>
            </a:lvl1pPr>
            <a:lvl2pPr marL="504200" indent="0">
              <a:buNone/>
              <a:defRPr sz="2206" b="1"/>
            </a:lvl2pPr>
            <a:lvl3pPr marL="1008400" indent="0">
              <a:buNone/>
              <a:defRPr sz="1985" b="1"/>
            </a:lvl3pPr>
            <a:lvl4pPr marL="1512600" indent="0">
              <a:buNone/>
              <a:defRPr sz="1764" b="1"/>
            </a:lvl4pPr>
            <a:lvl5pPr marL="2016801" indent="0">
              <a:buNone/>
              <a:defRPr sz="1764" b="1"/>
            </a:lvl5pPr>
            <a:lvl6pPr marL="2521001" indent="0">
              <a:buNone/>
              <a:defRPr sz="1764" b="1"/>
            </a:lvl6pPr>
            <a:lvl7pPr marL="3025201" indent="0">
              <a:buNone/>
              <a:defRPr sz="1764" b="1"/>
            </a:lvl7pPr>
            <a:lvl8pPr marL="3529401" indent="0">
              <a:buNone/>
              <a:defRPr sz="1764" b="1"/>
            </a:lvl8pPr>
            <a:lvl9pPr marL="4033601" indent="0">
              <a:buNone/>
              <a:defRPr sz="1764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782" y="2762541"/>
            <a:ext cx="6135951" cy="406328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06298" y="1853949"/>
            <a:ext cx="6078765" cy="908592"/>
          </a:xfrm>
        </p:spPr>
        <p:txBody>
          <a:bodyPr anchor="b"/>
          <a:lstStyle>
            <a:lvl1pPr marL="0" indent="0">
              <a:buNone/>
              <a:defRPr sz="2647" b="1"/>
            </a:lvl1pPr>
            <a:lvl2pPr marL="504200" indent="0">
              <a:buNone/>
              <a:defRPr sz="2206" b="1"/>
            </a:lvl2pPr>
            <a:lvl3pPr marL="1008400" indent="0">
              <a:buNone/>
              <a:defRPr sz="1985" b="1"/>
            </a:lvl3pPr>
            <a:lvl4pPr marL="1512600" indent="0">
              <a:buNone/>
              <a:defRPr sz="1764" b="1"/>
            </a:lvl4pPr>
            <a:lvl5pPr marL="2016801" indent="0">
              <a:buNone/>
              <a:defRPr sz="1764" b="1"/>
            </a:lvl5pPr>
            <a:lvl6pPr marL="2521001" indent="0">
              <a:buNone/>
              <a:defRPr sz="1764" b="1"/>
            </a:lvl6pPr>
            <a:lvl7pPr marL="3025201" indent="0">
              <a:buNone/>
              <a:defRPr sz="1764" b="1"/>
            </a:lvl7pPr>
            <a:lvl8pPr marL="3529401" indent="0">
              <a:buNone/>
              <a:defRPr sz="1764" b="1"/>
            </a:lvl8pPr>
            <a:lvl9pPr marL="4033601" indent="0">
              <a:buNone/>
              <a:defRPr sz="1764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06298" y="2762541"/>
            <a:ext cx="6078765" cy="406328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7784" y="7009643"/>
            <a:ext cx="3471550" cy="402652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453505" y="7009643"/>
            <a:ext cx="4537531" cy="402652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590737" y="110275"/>
            <a:ext cx="3389859" cy="342000"/>
          </a:xfrm>
          <a:prstGeom prst="rect">
            <a:avLst/>
          </a:prstGeom>
        </p:spPr>
        <p:txBody>
          <a:bodyPr/>
          <a:lstStyle>
            <a:lvl1pPr algn="r">
              <a:defRPr sz="1600">
                <a:latin typeface="NeueHaasGroteskText Pro" panose="020B0504020202020204" pitchFamily="34" charset="0"/>
              </a:defRPr>
            </a:lvl1pPr>
          </a:lstStyle>
          <a:p>
            <a:fld id="{F5025D14-0D36-4B02-8684-2D0CD00C82DD}" type="slidenum">
              <a:rPr lang="fr-CH" smtClean="0"/>
              <a:pPr/>
              <a:t>‹N°›</a:t>
            </a:fld>
            <a:endParaRPr lang="fr-CH" dirty="0"/>
          </a:p>
        </p:txBody>
      </p:sp>
      <p:pic>
        <p:nvPicPr>
          <p:cNvPr id="17" name="Imag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60654"/>
            <a:ext cx="972457" cy="499355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71" y="7100981"/>
            <a:ext cx="1418701" cy="388882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894"/>
          <a:stretch/>
        </p:blipFill>
        <p:spPr>
          <a:xfrm>
            <a:off x="12930591" y="5465810"/>
            <a:ext cx="477927" cy="709686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9356" y="7102144"/>
            <a:ext cx="1550874" cy="387719"/>
          </a:xfrm>
          <a:prstGeom prst="rect">
            <a:avLst/>
          </a:prstGeom>
        </p:spPr>
      </p:pic>
      <p:grpSp>
        <p:nvGrpSpPr>
          <p:cNvPr id="21" name="Groupe 20"/>
          <p:cNvGrpSpPr/>
          <p:nvPr userDrawn="1"/>
        </p:nvGrpSpPr>
        <p:grpSpPr>
          <a:xfrm>
            <a:off x="12600951" y="6281749"/>
            <a:ext cx="1117601" cy="805582"/>
            <a:chOff x="12600951" y="6256892"/>
            <a:chExt cx="1117601" cy="805582"/>
          </a:xfrm>
        </p:grpSpPr>
        <p:pic>
          <p:nvPicPr>
            <p:cNvPr id="22" name="Image 21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939077" y="6256892"/>
              <a:ext cx="460955" cy="528583"/>
            </a:xfrm>
            <a:prstGeom prst="rect">
              <a:avLst/>
            </a:prstGeom>
          </p:spPr>
        </p:pic>
        <p:sp>
          <p:nvSpPr>
            <p:cNvPr id="23" name="ZoneTexte 22"/>
            <p:cNvSpPr txBox="1"/>
            <p:nvPr userDrawn="1"/>
          </p:nvSpPr>
          <p:spPr>
            <a:xfrm>
              <a:off x="12600951" y="6785475"/>
              <a:ext cx="111760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dirty="0" smtClean="0"/>
                <a:t>U1290</a:t>
              </a:r>
              <a:endParaRPr lang="fr-CH" sz="1200" dirty="0"/>
            </a:p>
          </p:txBody>
        </p:sp>
      </p:grpSp>
      <p:pic>
        <p:nvPicPr>
          <p:cNvPr id="24" name="Image 23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076" y="190289"/>
            <a:ext cx="2316485" cy="271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0994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7784" y="7009643"/>
            <a:ext cx="3471550" cy="402652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453505" y="7009643"/>
            <a:ext cx="4537531" cy="402652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590737" y="110275"/>
            <a:ext cx="3389859" cy="342000"/>
          </a:xfrm>
          <a:prstGeom prst="rect">
            <a:avLst/>
          </a:prstGeom>
        </p:spPr>
        <p:txBody>
          <a:bodyPr/>
          <a:lstStyle>
            <a:lvl1pPr algn="r">
              <a:defRPr sz="1600">
                <a:latin typeface="NeueHaasGroteskText Pro" panose="020B0504020202020204" pitchFamily="34" charset="0"/>
              </a:defRPr>
            </a:lvl1pPr>
          </a:lstStyle>
          <a:p>
            <a:fld id="{F5025D14-0D36-4B02-8684-2D0CD00C82DD}" type="slidenum">
              <a:rPr lang="fr-CH" smtClean="0"/>
              <a:pPr/>
              <a:t>‹N°›</a:t>
            </a:fld>
            <a:endParaRPr lang="fr-CH" dirty="0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60654"/>
            <a:ext cx="972457" cy="499355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71" y="7100981"/>
            <a:ext cx="1418701" cy="388882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894"/>
          <a:stretch/>
        </p:blipFill>
        <p:spPr>
          <a:xfrm>
            <a:off x="12930591" y="5465810"/>
            <a:ext cx="477927" cy="709686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9356" y="7102144"/>
            <a:ext cx="1550874" cy="387719"/>
          </a:xfrm>
          <a:prstGeom prst="rect">
            <a:avLst/>
          </a:prstGeom>
        </p:spPr>
      </p:pic>
      <p:grpSp>
        <p:nvGrpSpPr>
          <p:cNvPr id="16" name="Groupe 15"/>
          <p:cNvGrpSpPr/>
          <p:nvPr userDrawn="1"/>
        </p:nvGrpSpPr>
        <p:grpSpPr>
          <a:xfrm>
            <a:off x="12600951" y="6281749"/>
            <a:ext cx="1117601" cy="805582"/>
            <a:chOff x="12600951" y="6256892"/>
            <a:chExt cx="1117601" cy="805582"/>
          </a:xfrm>
        </p:grpSpPr>
        <p:pic>
          <p:nvPicPr>
            <p:cNvPr id="17" name="Image 16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939077" y="6256892"/>
              <a:ext cx="460955" cy="528583"/>
            </a:xfrm>
            <a:prstGeom prst="rect">
              <a:avLst/>
            </a:prstGeom>
          </p:spPr>
        </p:pic>
        <p:sp>
          <p:nvSpPr>
            <p:cNvPr id="18" name="ZoneTexte 17"/>
            <p:cNvSpPr txBox="1"/>
            <p:nvPr userDrawn="1"/>
          </p:nvSpPr>
          <p:spPr>
            <a:xfrm>
              <a:off x="12600951" y="6785475"/>
              <a:ext cx="111760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dirty="0" smtClean="0"/>
                <a:t>U1290</a:t>
              </a:r>
              <a:endParaRPr lang="fr-CH" sz="1200" dirty="0"/>
            </a:p>
          </p:txBody>
        </p:sp>
      </p:grpSp>
      <p:pic>
        <p:nvPicPr>
          <p:cNvPr id="19" name="Image 18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076" y="190289"/>
            <a:ext cx="2316485" cy="271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254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783" y="651851"/>
            <a:ext cx="4784493" cy="1617005"/>
          </a:xfrm>
        </p:spPr>
        <p:txBody>
          <a:bodyPr anchor="t"/>
          <a:lstStyle>
            <a:lvl1pPr>
              <a:defRPr sz="3529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715680" y="1088913"/>
            <a:ext cx="7169384" cy="5374525"/>
          </a:xfrm>
        </p:spPr>
        <p:txBody>
          <a:bodyPr anchor="t"/>
          <a:lstStyle>
            <a:lvl1pPr marL="0" indent="0">
              <a:buNone/>
              <a:defRPr sz="3529"/>
            </a:lvl1pPr>
            <a:lvl2pPr marL="504200" indent="0">
              <a:buNone/>
              <a:defRPr sz="3088"/>
            </a:lvl2pPr>
            <a:lvl3pPr marL="1008400" indent="0">
              <a:buNone/>
              <a:defRPr sz="2647"/>
            </a:lvl3pPr>
            <a:lvl4pPr marL="1512600" indent="0">
              <a:buNone/>
              <a:defRPr sz="2206"/>
            </a:lvl4pPr>
            <a:lvl5pPr marL="2016801" indent="0">
              <a:buNone/>
              <a:defRPr sz="2206"/>
            </a:lvl5pPr>
            <a:lvl6pPr marL="2521001" indent="0">
              <a:buNone/>
              <a:defRPr sz="2206"/>
            </a:lvl6pPr>
            <a:lvl7pPr marL="3025201" indent="0">
              <a:buNone/>
              <a:defRPr sz="2206"/>
            </a:lvl7pPr>
            <a:lvl8pPr marL="3529401" indent="0">
              <a:buNone/>
              <a:defRPr sz="2206"/>
            </a:lvl8pPr>
            <a:lvl9pPr marL="4033601" indent="0">
              <a:buNone/>
              <a:defRPr sz="2206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783" y="2268856"/>
            <a:ext cx="4784493" cy="4203335"/>
          </a:xfrm>
        </p:spPr>
        <p:txBody>
          <a:bodyPr/>
          <a:lstStyle>
            <a:lvl1pPr marL="0" indent="0">
              <a:buNone/>
              <a:defRPr sz="1764"/>
            </a:lvl1pPr>
            <a:lvl2pPr marL="504200" indent="0">
              <a:buNone/>
              <a:defRPr sz="1544"/>
            </a:lvl2pPr>
            <a:lvl3pPr marL="1008400" indent="0">
              <a:buNone/>
              <a:defRPr sz="1323"/>
            </a:lvl3pPr>
            <a:lvl4pPr marL="1512600" indent="0">
              <a:buNone/>
              <a:defRPr sz="1103"/>
            </a:lvl4pPr>
            <a:lvl5pPr marL="2016801" indent="0">
              <a:buNone/>
              <a:defRPr sz="1103"/>
            </a:lvl5pPr>
            <a:lvl6pPr marL="2521001" indent="0">
              <a:buNone/>
              <a:defRPr sz="1103"/>
            </a:lvl6pPr>
            <a:lvl7pPr marL="3025201" indent="0">
              <a:buNone/>
              <a:defRPr sz="1103"/>
            </a:lvl7pPr>
            <a:lvl8pPr marL="3529401" indent="0">
              <a:buNone/>
              <a:defRPr sz="1103"/>
            </a:lvl8pPr>
            <a:lvl9pPr marL="4033601" indent="0">
              <a:buNone/>
              <a:defRPr sz="1103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7784" y="7009643"/>
            <a:ext cx="3471550" cy="402652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53505" y="7009643"/>
            <a:ext cx="4537531" cy="402652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590737" y="110275"/>
            <a:ext cx="3389859" cy="342000"/>
          </a:xfrm>
          <a:prstGeom prst="rect">
            <a:avLst/>
          </a:prstGeom>
        </p:spPr>
        <p:txBody>
          <a:bodyPr/>
          <a:lstStyle>
            <a:lvl1pPr algn="r">
              <a:defRPr sz="1600">
                <a:latin typeface="NeueHaasGroteskText Pro" panose="020B0504020202020204" pitchFamily="34" charset="0"/>
              </a:defRPr>
            </a:lvl1pPr>
          </a:lstStyle>
          <a:p>
            <a:fld id="{F5025D14-0D36-4B02-8684-2D0CD00C82DD}" type="slidenum">
              <a:rPr lang="fr-CH" smtClean="0"/>
              <a:pPr/>
              <a:t>‹N°›</a:t>
            </a:fld>
            <a:endParaRPr lang="fr-CH" dirty="0"/>
          </a:p>
        </p:txBody>
      </p:sp>
      <p:pic>
        <p:nvPicPr>
          <p:cNvPr id="15" name="Imag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60654"/>
            <a:ext cx="972457" cy="499355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71" y="7100981"/>
            <a:ext cx="1418701" cy="388882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894"/>
          <a:stretch/>
        </p:blipFill>
        <p:spPr>
          <a:xfrm>
            <a:off x="12930591" y="5465810"/>
            <a:ext cx="477927" cy="709686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9356" y="7102144"/>
            <a:ext cx="1550874" cy="387719"/>
          </a:xfrm>
          <a:prstGeom prst="rect">
            <a:avLst/>
          </a:prstGeom>
        </p:spPr>
      </p:pic>
      <p:grpSp>
        <p:nvGrpSpPr>
          <p:cNvPr id="19" name="Groupe 18"/>
          <p:cNvGrpSpPr/>
          <p:nvPr userDrawn="1"/>
        </p:nvGrpSpPr>
        <p:grpSpPr>
          <a:xfrm>
            <a:off x="12600951" y="6281749"/>
            <a:ext cx="1117601" cy="805582"/>
            <a:chOff x="12600951" y="6256892"/>
            <a:chExt cx="1117601" cy="805582"/>
          </a:xfrm>
        </p:grpSpPr>
        <p:pic>
          <p:nvPicPr>
            <p:cNvPr id="20" name="Image 19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939077" y="6256892"/>
              <a:ext cx="460955" cy="528583"/>
            </a:xfrm>
            <a:prstGeom prst="rect">
              <a:avLst/>
            </a:prstGeom>
          </p:spPr>
        </p:pic>
        <p:sp>
          <p:nvSpPr>
            <p:cNvPr id="21" name="ZoneTexte 20"/>
            <p:cNvSpPr txBox="1"/>
            <p:nvPr userDrawn="1"/>
          </p:nvSpPr>
          <p:spPr>
            <a:xfrm>
              <a:off x="12600951" y="6785475"/>
              <a:ext cx="111760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dirty="0" smtClean="0"/>
                <a:t>U1290</a:t>
              </a:r>
              <a:endParaRPr lang="fr-CH" sz="1200" dirty="0"/>
            </a:p>
          </p:txBody>
        </p:sp>
      </p:grpSp>
      <p:pic>
        <p:nvPicPr>
          <p:cNvPr id="22" name="Image 2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076" y="190289"/>
            <a:ext cx="2316485" cy="271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6493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7783" y="650281"/>
            <a:ext cx="12407280" cy="12141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7783" y="2013260"/>
            <a:ext cx="12407280" cy="4798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7" name="bk object 16"/>
          <p:cNvSpPr/>
          <p:nvPr/>
        </p:nvSpPr>
        <p:spPr>
          <a:xfrm>
            <a:off x="3" y="2"/>
            <a:ext cx="13444535" cy="650279"/>
          </a:xfrm>
          <a:custGeom>
            <a:avLst/>
            <a:gdLst/>
            <a:ahLst/>
            <a:cxnLst/>
            <a:rect l="l" t="t" r="r" b="b"/>
            <a:pathLst>
              <a:path w="20104100" h="880110">
                <a:moveTo>
                  <a:pt x="0" y="879554"/>
                </a:moveTo>
                <a:lnTo>
                  <a:pt x="20104099" y="879554"/>
                </a:lnTo>
                <a:lnTo>
                  <a:pt x="20104099" y="0"/>
                </a:lnTo>
                <a:lnTo>
                  <a:pt x="0" y="0"/>
                </a:lnTo>
                <a:lnTo>
                  <a:pt x="0" y="87955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sz="2053"/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477784" y="157485"/>
            <a:ext cx="2079602" cy="246221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NeueHaasGroteskText Pro"/>
                <a:ea typeface="+mj-ea"/>
                <a:cs typeface="NeueHaasGroteskText Pro"/>
              </a:defRPr>
            </a:lvl1pPr>
          </a:lstStyle>
          <a:p>
            <a:r>
              <a:rPr lang="fr-FR" sz="1600" dirty="0" err="1" smtClean="0"/>
              <a:t>HEdS</a:t>
            </a:r>
            <a:r>
              <a:rPr lang="fr-FR" sz="1600" dirty="0" smtClean="0"/>
              <a:t>-Genève</a:t>
            </a:r>
            <a:endParaRPr lang="fr-CH" sz="1600" dirty="0"/>
          </a:p>
        </p:txBody>
      </p:sp>
      <p:sp>
        <p:nvSpPr>
          <p:cNvPr id="6" name="bk object 16"/>
          <p:cNvSpPr/>
          <p:nvPr userDrawn="1"/>
        </p:nvSpPr>
        <p:spPr>
          <a:xfrm>
            <a:off x="4" y="5"/>
            <a:ext cx="13444535" cy="650279"/>
          </a:xfrm>
          <a:custGeom>
            <a:avLst/>
            <a:gdLst/>
            <a:ahLst/>
            <a:cxnLst/>
            <a:rect l="l" t="t" r="r" b="b"/>
            <a:pathLst>
              <a:path w="20104100" h="880110">
                <a:moveTo>
                  <a:pt x="0" y="879554"/>
                </a:moveTo>
                <a:lnTo>
                  <a:pt x="20104099" y="879554"/>
                </a:lnTo>
                <a:lnTo>
                  <a:pt x="20104099" y="0"/>
                </a:lnTo>
                <a:lnTo>
                  <a:pt x="0" y="0"/>
                </a:lnTo>
                <a:lnTo>
                  <a:pt x="0" y="87955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sz="2053"/>
          </a:p>
        </p:txBody>
      </p:sp>
    </p:spTree>
    <p:extLst>
      <p:ext uri="{BB962C8B-B14F-4D97-AF65-F5344CB8AC3E}">
        <p14:creationId xmlns:p14="http://schemas.microsoft.com/office/powerpoint/2010/main" val="1678418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699" r:id="rId2"/>
    <p:sldLayoutId id="2147483702" r:id="rId3"/>
    <p:sldLayoutId id="2147483704" r:id="rId4"/>
    <p:sldLayoutId id="2147483706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1008400" rtl="0" eaLnBrk="1" latinLnBrk="0" hangingPunct="1">
        <a:lnSpc>
          <a:spcPct val="90000"/>
        </a:lnSpc>
        <a:spcBef>
          <a:spcPct val="0"/>
        </a:spcBef>
        <a:buNone/>
        <a:defRPr sz="4852" kern="1200">
          <a:solidFill>
            <a:schemeClr val="tx1"/>
          </a:solidFill>
          <a:latin typeface="NeueHaasGroteskDisp Pro" panose="020B0504020202020204" pitchFamily="34" charset="0"/>
          <a:ea typeface="+mj-ea"/>
          <a:cs typeface="+mj-cs"/>
        </a:defRPr>
      </a:lvl1pPr>
    </p:titleStyle>
    <p:bodyStyle>
      <a:lvl1pPr marL="252100" indent="-252100" algn="l" defTabSz="1008400" rtl="0" eaLnBrk="1" latinLnBrk="0" hangingPunct="1">
        <a:lnSpc>
          <a:spcPct val="90000"/>
        </a:lnSpc>
        <a:spcBef>
          <a:spcPts val="1103"/>
        </a:spcBef>
        <a:buFont typeface="Arial" panose="020B0604020202020204" pitchFamily="34" charset="0"/>
        <a:buChar char="•"/>
        <a:defRPr sz="3088" kern="1200">
          <a:solidFill>
            <a:schemeClr val="tx1"/>
          </a:solidFill>
          <a:latin typeface="NeueHaasGroteskDisp Pro" panose="020B0504020202020204" pitchFamily="34" charset="0"/>
          <a:ea typeface="+mn-ea"/>
          <a:cs typeface="+mn-cs"/>
        </a:defRPr>
      </a:lvl1pPr>
      <a:lvl2pPr marL="756300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7" kern="1200">
          <a:solidFill>
            <a:schemeClr val="tx1"/>
          </a:solidFill>
          <a:latin typeface="NeueHaasGroteskDisp Pro" panose="020B0504020202020204" pitchFamily="34" charset="0"/>
          <a:ea typeface="+mn-ea"/>
          <a:cs typeface="+mn-cs"/>
        </a:defRPr>
      </a:lvl2pPr>
      <a:lvl3pPr marL="1260500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6" kern="1200">
          <a:solidFill>
            <a:schemeClr val="tx1"/>
          </a:solidFill>
          <a:latin typeface="NeueHaasGroteskDisp Pro" panose="020B0504020202020204" pitchFamily="34" charset="0"/>
          <a:ea typeface="+mn-ea"/>
          <a:cs typeface="+mn-cs"/>
        </a:defRPr>
      </a:lvl3pPr>
      <a:lvl4pPr marL="1764701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NeueHaasGroteskDisp Pro" panose="020B0504020202020204" pitchFamily="34" charset="0"/>
          <a:ea typeface="+mn-ea"/>
          <a:cs typeface="+mn-cs"/>
        </a:defRPr>
      </a:lvl4pPr>
      <a:lvl5pPr marL="2268901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NeueHaasGroteskDisp Pro" panose="020B0504020202020204" pitchFamily="34" charset="0"/>
          <a:ea typeface="+mn-ea"/>
          <a:cs typeface="+mn-cs"/>
        </a:defRPr>
      </a:lvl5pPr>
      <a:lvl6pPr marL="2773101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277301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781501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285701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1pPr>
      <a:lvl2pPr marL="504200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1008400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3pPr>
      <a:lvl4pPr marL="1512600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016801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521001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025201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529401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033601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ransparence.sante.gouv.fr/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926" y="3588867"/>
            <a:ext cx="5525148" cy="276539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77782" y="651851"/>
            <a:ext cx="13122103" cy="3218858"/>
          </a:xfrm>
        </p:spPr>
        <p:txBody>
          <a:bodyPr/>
          <a:lstStyle/>
          <a:p>
            <a:r>
              <a:rPr lang="fr-FR" dirty="0" smtClean="0"/>
              <a:t>Ville-Hôpital : travailler ensemble</a:t>
            </a:r>
            <a:endParaRPr lang="fr-CH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92605" y="3588867"/>
            <a:ext cx="12407280" cy="1825938"/>
          </a:xfrm>
        </p:spPr>
        <p:txBody>
          <a:bodyPr>
            <a:normAutofit/>
          </a:bodyPr>
          <a:lstStyle/>
          <a:p>
            <a:r>
              <a:rPr lang="fr-FR" sz="2000" dirty="0" smtClean="0"/>
              <a:t>Laurent GAUCHER</a:t>
            </a:r>
          </a:p>
          <a:p>
            <a:r>
              <a:rPr lang="fr-CH" sz="2000" dirty="0" smtClean="0"/>
              <a:t>PA - PTC</a:t>
            </a:r>
            <a:endParaRPr lang="fr-CH" sz="2000" dirty="0" smtClean="0"/>
          </a:p>
          <a:p>
            <a:r>
              <a:rPr lang="fr-FR" sz="2000" dirty="0" smtClean="0"/>
              <a:t>Haute Ecole de Santé de Genève - Suisse</a:t>
            </a:r>
            <a:endParaRPr lang="fr-CH" sz="200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 smtClean="0"/>
              <a:t>25.11.2021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53115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477782" y="914109"/>
            <a:ext cx="6135951" cy="1467141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ct val="0"/>
              </a:spcBef>
            </a:pPr>
            <a:r>
              <a:rPr lang="fr-FR" sz="4852" b="0" dirty="0">
                <a:ea typeface="+mj-ea"/>
                <a:cs typeface="+mj-cs"/>
              </a:rPr>
              <a:t>Liens d’intérêt</a:t>
            </a:r>
            <a:endParaRPr lang="fr-CH" sz="4852" b="0" dirty="0">
              <a:ea typeface="+mj-ea"/>
              <a:cs typeface="+mj-cs"/>
            </a:endParaRPr>
          </a:p>
        </p:txBody>
      </p:sp>
      <p:sp>
        <p:nvSpPr>
          <p:cNvPr id="9" name="Espace réservé du contenu 8"/>
          <p:cNvSpPr>
            <a:spLocks noGrp="1"/>
          </p:cNvSpPr>
          <p:nvPr>
            <p:ph sz="half" idx="2"/>
          </p:nvPr>
        </p:nvSpPr>
        <p:spPr>
          <a:xfrm>
            <a:off x="477782" y="2381250"/>
            <a:ext cx="12502814" cy="4972050"/>
          </a:xfrm>
        </p:spPr>
        <p:txBody>
          <a:bodyPr>
            <a:normAutofit/>
          </a:bodyPr>
          <a:lstStyle/>
          <a:p>
            <a:r>
              <a:rPr lang="fr-FR" dirty="0" smtClean="0"/>
              <a:t>Enseignant-chercheur </a:t>
            </a:r>
            <a:r>
              <a:rPr lang="fr-FR" dirty="0" err="1" smtClean="0"/>
              <a:t>HEdS</a:t>
            </a:r>
            <a:r>
              <a:rPr lang="fr-FR" dirty="0" smtClean="0"/>
              <a:t>-Genève - Suisse</a:t>
            </a:r>
            <a:endParaRPr lang="fr-FR" dirty="0" smtClean="0"/>
          </a:p>
          <a:p>
            <a:r>
              <a:rPr lang="fr-FR" dirty="0" smtClean="0"/>
              <a:t>Chercheur associé - Inserm U1290 – Lyon - France</a:t>
            </a:r>
            <a:endParaRPr lang="fr-FR" dirty="0" smtClean="0"/>
          </a:p>
          <a:p>
            <a:r>
              <a:rPr lang="fr-FR" dirty="0" smtClean="0"/>
              <a:t>Sage-Femme </a:t>
            </a:r>
            <a:r>
              <a:rPr lang="fr-FR" dirty="0" smtClean="0"/>
              <a:t>Hospices Civils de Lyon - France</a:t>
            </a:r>
            <a:endParaRPr lang="fr-FR" dirty="0" smtClean="0"/>
          </a:p>
          <a:p>
            <a:r>
              <a:rPr lang="fr-FR" dirty="0" smtClean="0"/>
              <a:t>Trésorier </a:t>
            </a:r>
            <a:r>
              <a:rPr lang="fr-FR" dirty="0" smtClean="0"/>
              <a:t>Collège National des Sages-Femmes de France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Aucun lien avec </a:t>
            </a:r>
            <a:r>
              <a:rPr lang="fr-FR" dirty="0" smtClean="0"/>
              <a:t>les industriels</a:t>
            </a:r>
            <a:endParaRPr lang="fr-FR" dirty="0" smtClean="0"/>
          </a:p>
          <a:p>
            <a:pPr marL="0" indent="0" algn="ctr">
              <a:buNone/>
            </a:pPr>
            <a:r>
              <a:rPr lang="fr-CH" sz="4000" dirty="0" smtClean="0">
                <a:hlinkClick r:id="rId2"/>
              </a:rPr>
              <a:t>https</a:t>
            </a:r>
            <a:r>
              <a:rPr lang="fr-CH" sz="4000" dirty="0">
                <a:hlinkClick r:id="rId2"/>
              </a:rPr>
              <a:t>://www.transparence.sante.gouv.fr</a:t>
            </a:r>
            <a:r>
              <a:rPr lang="fr-CH" sz="4000" dirty="0" smtClean="0">
                <a:hlinkClick r:id="rId2"/>
              </a:rPr>
              <a:t>/</a:t>
            </a:r>
            <a:endParaRPr lang="fr-CH" sz="4000" dirty="0" smtClean="0"/>
          </a:p>
          <a:p>
            <a:pPr marL="0" indent="0">
              <a:buNone/>
            </a:pP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25D14-0D36-4B02-8684-2D0CD00C82DD}" type="slidenum">
              <a:rPr lang="fr-CH" smtClean="0"/>
              <a:pPr/>
              <a:t>2</a:t>
            </a:fld>
            <a:endParaRPr lang="fr-CH" dirty="0"/>
          </a:p>
        </p:txBody>
      </p:sp>
      <p:sp>
        <p:nvSpPr>
          <p:cNvPr id="5" name="AutoShape 2" descr="Code Q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453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0211" y="5658681"/>
            <a:ext cx="3124894" cy="1887591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Contexte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25D14-0D36-4B02-8684-2D0CD00C82DD}" type="slidenum">
              <a:rPr lang="fr-CH" smtClean="0"/>
              <a:pPr/>
              <a:t>3</a:t>
            </a:fld>
            <a:endParaRPr lang="fr-CH" dirty="0"/>
          </a:p>
        </p:txBody>
      </p:sp>
      <p:pic>
        <p:nvPicPr>
          <p:cNvPr id="6" name="Espace réservé du contenu 5" descr="logo_innovarc.png"/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023985" y="650281"/>
            <a:ext cx="9353550" cy="1085850"/>
          </a:xfrm>
          <a:prstGeom prst="rect">
            <a:avLst/>
          </a:prstGeom>
        </p:spPr>
      </p:pic>
      <p:pic>
        <p:nvPicPr>
          <p:cNvPr id="7" name="Image 6" descr="logo_PROSPeRO.png"/>
          <p:cNvPicPr/>
          <p:nvPr/>
        </p:nvPicPr>
        <p:blipFill>
          <a:blip r:embed="rId4"/>
          <a:stretch>
            <a:fillRect/>
          </a:stretch>
        </p:blipFill>
        <p:spPr>
          <a:xfrm>
            <a:off x="1799455" y="1793965"/>
            <a:ext cx="3224530" cy="762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595938" y="1793965"/>
            <a:ext cx="6721475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b="1" dirty="0">
                <a:solidFill>
                  <a:srgbClr val="FB0081"/>
                </a:solidFill>
                <a:latin typeface="Elektora"/>
                <a:ea typeface="Cambria" panose="02040503050406030204" pitchFamily="18" charset="0"/>
                <a:cs typeface="Calibri" panose="020F0502020204030204" pitchFamily="34" charset="0"/>
              </a:rPr>
              <a:t>P</a:t>
            </a:r>
            <a:r>
              <a:rPr lang="fr-FR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rogramme de </a:t>
            </a:r>
            <a:r>
              <a:rPr lang="fr-FR" b="1" dirty="0">
                <a:solidFill>
                  <a:srgbClr val="FB0081"/>
                </a:solidFill>
                <a:latin typeface="Elektora"/>
                <a:ea typeface="Cambria" panose="02040503050406030204" pitchFamily="18" charset="0"/>
                <a:cs typeface="Calibri" panose="020F0502020204030204" pitchFamily="34" charset="0"/>
              </a:rPr>
              <a:t>R</a:t>
            </a:r>
            <a:r>
              <a:rPr lang="fr-FR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echerche sur l’</a:t>
            </a:r>
            <a:r>
              <a:rPr lang="fr-FR" b="1" dirty="0">
                <a:solidFill>
                  <a:srgbClr val="FB0081"/>
                </a:solidFill>
                <a:latin typeface="Elektora"/>
                <a:ea typeface="Cambria" panose="02040503050406030204" pitchFamily="18" charset="0"/>
                <a:cs typeface="Calibri" panose="020F0502020204030204" pitchFamily="34" charset="0"/>
              </a:rPr>
              <a:t>O</a:t>
            </a:r>
            <a:r>
              <a:rPr lang="fr-FR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ptimisation du </a:t>
            </a:r>
            <a:r>
              <a:rPr lang="fr-FR" b="1" dirty="0">
                <a:solidFill>
                  <a:srgbClr val="FB0081"/>
                </a:solidFill>
                <a:latin typeface="Elektora"/>
                <a:ea typeface="Cambria" panose="02040503050406030204" pitchFamily="18" charset="0"/>
                <a:cs typeface="Calibri" panose="020F0502020204030204" pitchFamily="34" charset="0"/>
              </a:rPr>
              <a:t>S</a:t>
            </a:r>
            <a:r>
              <a:rPr lang="fr-FR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uivi des </a:t>
            </a:r>
            <a:r>
              <a:rPr lang="fr-FR" b="1" dirty="0">
                <a:solidFill>
                  <a:srgbClr val="FB0081"/>
                </a:solidFill>
                <a:latin typeface="Elektora"/>
                <a:ea typeface="Cambria" panose="02040503050406030204" pitchFamily="18" charset="0"/>
                <a:cs typeface="Calibri" panose="020F0502020204030204" pitchFamily="34" charset="0"/>
              </a:rPr>
              <a:t>P</a:t>
            </a:r>
            <a:r>
              <a:rPr lang="fr-FR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atientes après </a:t>
            </a:r>
            <a:r>
              <a:rPr lang="fr-FR" b="1" dirty="0">
                <a:solidFill>
                  <a:srgbClr val="FB0081"/>
                </a:solidFill>
                <a:latin typeface="Elektora"/>
                <a:ea typeface="Cambria" panose="02040503050406030204" pitchFamily="18" charset="0"/>
                <a:cs typeface="Calibri" panose="020F0502020204030204" pitchFamily="34" charset="0"/>
              </a:rPr>
              <a:t>E</a:t>
            </a:r>
            <a:r>
              <a:rPr lang="fr-FR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valuation des </a:t>
            </a:r>
            <a:r>
              <a:rPr lang="fr-FR" b="1" dirty="0">
                <a:solidFill>
                  <a:srgbClr val="FB0081"/>
                </a:solidFill>
                <a:latin typeface="Elektora"/>
                <a:ea typeface="Cambria" panose="02040503050406030204" pitchFamily="18" charset="0"/>
                <a:cs typeface="Calibri" panose="020F0502020204030204" pitchFamily="34" charset="0"/>
              </a:rPr>
              <a:t>R</a:t>
            </a:r>
            <a:r>
              <a:rPr lang="fr-FR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isques en </a:t>
            </a:r>
            <a:r>
              <a:rPr lang="fr-FR" b="1" dirty="0">
                <a:solidFill>
                  <a:srgbClr val="FB0081"/>
                </a:solidFill>
                <a:latin typeface="Elektora"/>
                <a:ea typeface="Cambria" panose="02040503050406030204" pitchFamily="18" charset="0"/>
                <a:cs typeface="Calibri" panose="020F0502020204030204" pitchFamily="34" charset="0"/>
              </a:rPr>
              <a:t>O</a:t>
            </a:r>
            <a:r>
              <a:rPr lang="fr-FR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bstétrique</a:t>
            </a:r>
            <a:endParaRPr lang="fr-CH" sz="1200" dirty="0">
              <a:effectLst/>
              <a:latin typeface="Calibri" panose="020F050202020403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Espace réservé du contenu 8"/>
          <p:cNvSpPr txBox="1">
            <a:spLocks/>
          </p:cNvSpPr>
          <p:nvPr/>
        </p:nvSpPr>
        <p:spPr>
          <a:xfrm>
            <a:off x="477782" y="3008140"/>
            <a:ext cx="8883932" cy="3421689"/>
          </a:xfrm>
          <a:prstGeom prst="rect">
            <a:avLst/>
          </a:prstGeom>
        </p:spPr>
        <p:txBody>
          <a:bodyPr>
            <a:normAutofit/>
          </a:bodyPr>
          <a:lstStyle>
            <a:lvl1pPr marL="252100" indent="-252100" algn="l" defTabSz="1008400" rtl="0" eaLnBrk="1" latinLnBrk="0" hangingPunct="1">
              <a:lnSpc>
                <a:spcPct val="90000"/>
              </a:lnSpc>
              <a:spcBef>
                <a:spcPts val="1103"/>
              </a:spcBef>
              <a:buFont typeface="Arial" panose="020B0604020202020204" pitchFamily="34" charset="0"/>
              <a:buChar char="•"/>
              <a:defRPr sz="3088" kern="1200">
                <a:solidFill>
                  <a:schemeClr val="tx1"/>
                </a:solidFill>
                <a:latin typeface="NeueHaasGroteskDisp Pro" panose="020B0504020202020204" pitchFamily="34" charset="0"/>
                <a:ea typeface="+mn-ea"/>
                <a:cs typeface="+mn-cs"/>
              </a:defRPr>
            </a:lvl1pPr>
            <a:lvl2pPr marL="756300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647" kern="1200">
                <a:solidFill>
                  <a:schemeClr val="tx1"/>
                </a:solidFill>
                <a:latin typeface="NeueHaasGroteskDisp Pro" panose="020B0504020202020204" pitchFamily="34" charset="0"/>
                <a:ea typeface="+mn-ea"/>
                <a:cs typeface="+mn-cs"/>
              </a:defRPr>
            </a:lvl2pPr>
            <a:lvl3pPr marL="1260500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206" kern="1200">
                <a:solidFill>
                  <a:schemeClr val="tx1"/>
                </a:solidFill>
                <a:latin typeface="NeueHaasGroteskDisp Pro" panose="020B0504020202020204" pitchFamily="34" charset="0"/>
                <a:ea typeface="+mn-ea"/>
                <a:cs typeface="+mn-cs"/>
              </a:defRPr>
            </a:lvl3pPr>
            <a:lvl4pPr marL="17647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NeueHaasGroteskDisp Pro" panose="020B0504020202020204" pitchFamily="34" charset="0"/>
                <a:ea typeface="+mn-ea"/>
                <a:cs typeface="+mn-cs"/>
              </a:defRPr>
            </a:lvl4pPr>
            <a:lvl5pPr marL="22689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NeueHaasGroteskDisp Pro" panose="020B0504020202020204" pitchFamily="34" charset="0"/>
                <a:ea typeface="+mn-ea"/>
                <a:cs typeface="+mn-cs"/>
              </a:defRPr>
            </a:lvl5pPr>
            <a:lvl6pPr marL="27731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73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815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57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2 maternités Hospices Civils de Lyon – France</a:t>
            </a:r>
          </a:p>
          <a:p>
            <a:r>
              <a:rPr lang="fr-FR" dirty="0" smtClean="0"/>
              <a:t>Cabinets libéraux / PMI de la région</a:t>
            </a:r>
          </a:p>
          <a:p>
            <a:r>
              <a:rPr lang="fr-FR" dirty="0" smtClean="0"/>
              <a:t>Création d’un DMP spécifique grossesse</a:t>
            </a:r>
          </a:p>
          <a:p>
            <a:r>
              <a:rPr lang="fr-FR" dirty="0" smtClean="0"/>
              <a:t>Essai contrôlé randomisé</a:t>
            </a:r>
          </a:p>
          <a:p>
            <a:r>
              <a:rPr lang="fr-FR" dirty="0" smtClean="0"/>
              <a:t>1525 femmes suivies 12/2016 – 07/2018</a:t>
            </a:r>
          </a:p>
          <a:p>
            <a:r>
              <a:rPr lang="fr-FR" dirty="0" smtClean="0"/>
              <a:t>Pr </a:t>
            </a:r>
            <a:r>
              <a:rPr lang="fr-FR" dirty="0" err="1" smtClean="0"/>
              <a:t>Rudigoz</a:t>
            </a:r>
            <a:r>
              <a:rPr lang="fr-FR" dirty="0" smtClean="0"/>
              <a:t> / Pr </a:t>
            </a:r>
            <a:r>
              <a:rPr lang="fr-FR" dirty="0" err="1" smtClean="0"/>
              <a:t>Gaucherand</a:t>
            </a:r>
            <a:endParaRPr lang="fr-FR" dirty="0" smtClean="0"/>
          </a:p>
        </p:txBody>
      </p:sp>
      <p:grpSp>
        <p:nvGrpSpPr>
          <p:cNvPr id="11" name="Groupe 10"/>
          <p:cNvGrpSpPr/>
          <p:nvPr/>
        </p:nvGrpSpPr>
        <p:grpSpPr>
          <a:xfrm>
            <a:off x="10828040" y="5397015"/>
            <a:ext cx="2035932" cy="1294983"/>
            <a:chOff x="4768316" y="476672"/>
            <a:chExt cx="2035932" cy="1294983"/>
          </a:xfrm>
        </p:grpSpPr>
        <p:pic>
          <p:nvPicPr>
            <p:cNvPr id="12" name="Picture 2" descr="Afficher l'image d'origine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8316" y="476672"/>
              <a:ext cx="1963924" cy="8978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ZoneTexte 12"/>
            <p:cNvSpPr txBox="1"/>
            <p:nvPr/>
          </p:nvSpPr>
          <p:spPr>
            <a:xfrm>
              <a:off x="4976973" y="1340768"/>
              <a:ext cx="182727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100" b="1" dirty="0" smtClean="0">
                  <a:solidFill>
                    <a:srgbClr val="00B050"/>
                  </a:solidFill>
                </a:rPr>
                <a:t>Service Médical</a:t>
              </a:r>
            </a:p>
            <a:p>
              <a:r>
                <a:rPr lang="fr-FR" sz="1100" b="1" dirty="0" smtClean="0">
                  <a:solidFill>
                    <a:srgbClr val="00B050"/>
                  </a:solidFill>
                </a:rPr>
                <a:t>Auvergne-Rhône-Alpes</a:t>
              </a:r>
              <a:endParaRPr lang="fr-FR" sz="1100" b="1" dirty="0">
                <a:solidFill>
                  <a:srgbClr val="00B050"/>
                </a:solidFill>
              </a:endParaRPr>
            </a:p>
          </p:txBody>
        </p:sp>
      </p:grpSp>
      <p:pic>
        <p:nvPicPr>
          <p:cNvPr id="14" name="Imag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1598" y="5330737"/>
            <a:ext cx="2232113" cy="2232113"/>
          </a:xfrm>
          <a:prstGeom prst="rect">
            <a:avLst/>
          </a:prstGeom>
        </p:spPr>
      </p:pic>
      <p:grpSp>
        <p:nvGrpSpPr>
          <p:cNvPr id="16" name="Groupe 15"/>
          <p:cNvGrpSpPr/>
          <p:nvPr/>
        </p:nvGrpSpPr>
        <p:grpSpPr>
          <a:xfrm>
            <a:off x="9700760" y="2555965"/>
            <a:ext cx="2267662" cy="2532727"/>
            <a:chOff x="3154089" y="1688333"/>
            <a:chExt cx="2781300" cy="3180827"/>
          </a:xfrm>
        </p:grpSpPr>
        <p:pic>
          <p:nvPicPr>
            <p:cNvPr id="17" name="Picture 3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54089" y="1742328"/>
              <a:ext cx="2781300" cy="2716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3203302" y="4316710"/>
              <a:ext cx="2682875" cy="552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000" b="1" i="0" u="none" strike="noStrike" cap="none" normalizeH="0" baseline="0" dirty="0" smtClean="0">
                  <a:ln>
                    <a:noFill/>
                  </a:ln>
                  <a:solidFill>
                    <a:srgbClr val="FF33CC"/>
                  </a:solidFill>
                  <a:effectLst/>
                  <a:latin typeface="Calibri" pitchFamily="34" charset="0"/>
                  <a:cs typeface="Arial" pitchFamily="34" charset="0"/>
                </a:rPr>
                <a:t>Transmission des informations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000" b="1" i="0" u="none" strike="noStrike" cap="none" normalizeH="0" baseline="0" dirty="0" smtClean="0">
                  <a:ln>
                    <a:noFill/>
                  </a:ln>
                  <a:solidFill>
                    <a:srgbClr val="FF33CC"/>
                  </a:solidFill>
                  <a:effectLst/>
                  <a:latin typeface="Calibri" pitchFamily="34" charset="0"/>
                  <a:cs typeface="Arial" pitchFamily="34" charset="0"/>
                </a:rPr>
                <a:t>sur le suivi de votre grossesse</a:t>
              </a:r>
              <a:endPara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AutoShape 5"/>
            <p:cNvSpPr>
              <a:spLocks noChangeArrowheads="1"/>
            </p:cNvSpPr>
            <p:nvPr/>
          </p:nvSpPr>
          <p:spPr bwMode="auto">
            <a:xfrm>
              <a:off x="3165202" y="1688333"/>
              <a:ext cx="2759075" cy="3149600"/>
            </a:xfrm>
            <a:prstGeom prst="roundRect">
              <a:avLst>
                <a:gd name="adj" fmla="val 16667"/>
              </a:avLst>
            </a:prstGeom>
            <a:noFill/>
            <a:ln w="38100" algn="in">
              <a:solidFill>
                <a:srgbClr val="FF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28011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Résultats préliminaires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25D14-0D36-4B02-8684-2D0CD00C82DD}" type="slidenum">
              <a:rPr lang="fr-CH" smtClean="0"/>
              <a:pPr/>
              <a:t>4</a:t>
            </a:fld>
            <a:endParaRPr lang="fr-CH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5876729"/>
              </p:ext>
            </p:extLst>
          </p:nvPr>
        </p:nvGraphicFramePr>
        <p:xfrm>
          <a:off x="1059543" y="1407890"/>
          <a:ext cx="10711544" cy="6827520"/>
        </p:xfrm>
        <a:graphic>
          <a:graphicData uri="http://schemas.openxmlformats.org/drawingml/2006/table">
            <a:tbl>
              <a:tblPr firstRow="1" firstCol="1" lastRow="1" lastCol="1">
                <a:tableStyleId>{5A111915-BE36-4E01-A7E5-04B1672EAD32}</a:tableStyleId>
              </a:tblPr>
              <a:tblGrid>
                <a:gridCol w="4771589">
                  <a:extLst>
                    <a:ext uri="{9D8B030D-6E8A-4147-A177-3AD203B41FA5}">
                      <a16:colId xmlns:a16="http://schemas.microsoft.com/office/drawing/2014/main" val="1729089403"/>
                    </a:ext>
                  </a:extLst>
                </a:gridCol>
                <a:gridCol w="5939955">
                  <a:extLst>
                    <a:ext uri="{9D8B030D-6E8A-4147-A177-3AD203B41FA5}">
                      <a16:colId xmlns:a16="http://schemas.microsoft.com/office/drawing/2014/main" val="3593811906"/>
                    </a:ext>
                  </a:extLst>
                </a:gridCol>
              </a:tblGrid>
              <a:tr h="407695">
                <a:tc gridSpan="2"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+mn-lt"/>
                        </a:rPr>
                        <a:t>Table 1 – Major themes and subthemes identified from the thematic analysis</a:t>
                      </a:r>
                      <a:endParaRPr lang="fr-CH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9270242"/>
                  </a:ext>
                </a:extLst>
              </a:tr>
              <a:tr h="474025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effectLst/>
                          <a:latin typeface="+mn-lt"/>
                        </a:rPr>
                        <a:t>Major themes</a:t>
                      </a:r>
                      <a:endParaRPr lang="fr-CH" sz="2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effectLst/>
                          <a:latin typeface="+mn-lt"/>
                        </a:rPr>
                        <a:t>Subthemes</a:t>
                      </a:r>
                      <a:endParaRPr lang="fr-CH" sz="2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9807666"/>
                  </a:ext>
                </a:extLst>
              </a:tr>
              <a:tr h="47402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200000"/>
                        </a:lnSpc>
                        <a:spcBef>
                          <a:spcPts val="18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2000" b="0" dirty="0" smtClean="0">
                          <a:effectLst/>
                          <a:latin typeface="+mn-lt"/>
                        </a:rPr>
                        <a:t>1. Challenge </a:t>
                      </a:r>
                      <a:r>
                        <a:rPr lang="en-GB" sz="2000" b="0" dirty="0">
                          <a:effectLst/>
                          <a:latin typeface="+mn-lt"/>
                        </a:rPr>
                        <a:t>of implementation</a:t>
                      </a:r>
                      <a:endParaRPr lang="fr-CH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200000"/>
                        </a:lnSpc>
                        <a:spcBef>
                          <a:spcPts val="18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2000" b="0" dirty="0" smtClean="0">
                          <a:effectLst/>
                          <a:latin typeface="+mn-lt"/>
                        </a:rPr>
                        <a:t>a. Necessary </a:t>
                      </a:r>
                      <a:r>
                        <a:rPr lang="en-GB" sz="2000" b="0" dirty="0">
                          <a:effectLst/>
                          <a:latin typeface="+mn-lt"/>
                        </a:rPr>
                        <a:t>tool?</a:t>
                      </a:r>
                      <a:endParaRPr lang="fr-CH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275154619"/>
                  </a:ext>
                </a:extLst>
              </a:tr>
              <a:tr h="474025">
                <a:tc>
                  <a:txBody>
                    <a:bodyPr/>
                    <a:lstStyle/>
                    <a:p>
                      <a:pPr marL="291465">
                        <a:lnSpc>
                          <a:spcPct val="200000"/>
                        </a:lnSpc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+mn-lt"/>
                        </a:rPr>
                        <a:t> </a:t>
                      </a:r>
                      <a:endParaRPr lang="fr-CH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200000"/>
                        </a:lnSpc>
                        <a:spcBef>
                          <a:spcPts val="18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2000" b="0" dirty="0" smtClean="0">
                          <a:effectLst/>
                          <a:latin typeface="+mn-lt"/>
                        </a:rPr>
                        <a:t>b. Requires </a:t>
                      </a:r>
                      <a:r>
                        <a:rPr lang="en-GB" sz="2000" b="0" dirty="0">
                          <a:effectLst/>
                          <a:latin typeface="+mn-lt"/>
                        </a:rPr>
                        <a:t>changing ingrained work habits</a:t>
                      </a:r>
                      <a:endParaRPr lang="fr-CH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9068088"/>
                  </a:ext>
                </a:extLst>
              </a:tr>
              <a:tr h="47402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200000"/>
                        </a:lnSpc>
                        <a:spcBef>
                          <a:spcPts val="18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2000" b="0" dirty="0" smtClean="0">
                          <a:effectLst/>
                          <a:latin typeface="+mn-lt"/>
                        </a:rPr>
                        <a:t>2. You </a:t>
                      </a:r>
                      <a:r>
                        <a:rPr lang="en-GB" sz="2000" b="0" dirty="0">
                          <a:effectLst/>
                          <a:latin typeface="+mn-lt"/>
                        </a:rPr>
                        <a:t>can’t see the wood for the trees</a:t>
                      </a:r>
                      <a:endParaRPr lang="fr-CH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200000"/>
                        </a:lnSpc>
                        <a:spcBef>
                          <a:spcPts val="18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2000" b="0" dirty="0" smtClean="0">
                          <a:effectLst/>
                          <a:latin typeface="+mn-lt"/>
                        </a:rPr>
                        <a:t>a. Endless </a:t>
                      </a:r>
                      <a:r>
                        <a:rPr lang="en-GB" sz="2000" b="0" dirty="0">
                          <a:effectLst/>
                          <a:latin typeface="+mn-lt"/>
                        </a:rPr>
                        <a:t>time sink?!</a:t>
                      </a:r>
                      <a:endParaRPr lang="fr-CH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846858382"/>
                  </a:ext>
                </a:extLst>
              </a:tr>
              <a:tr h="474025">
                <a:tc>
                  <a:txBody>
                    <a:bodyPr/>
                    <a:lstStyle/>
                    <a:p>
                      <a:pPr marL="291465">
                        <a:lnSpc>
                          <a:spcPct val="200000"/>
                        </a:lnSpc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+mn-lt"/>
                        </a:rPr>
                        <a:t> </a:t>
                      </a:r>
                      <a:endParaRPr lang="fr-CH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200000"/>
                        </a:lnSpc>
                        <a:spcBef>
                          <a:spcPts val="18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2000" b="0" dirty="0" smtClean="0">
                          <a:effectLst/>
                          <a:latin typeface="+mn-lt"/>
                        </a:rPr>
                        <a:t>b. Absence </a:t>
                      </a:r>
                      <a:r>
                        <a:rPr lang="en-GB" sz="2000" b="0" dirty="0">
                          <a:effectLst/>
                          <a:latin typeface="+mn-lt"/>
                        </a:rPr>
                        <a:t>of training</a:t>
                      </a:r>
                      <a:endParaRPr lang="fr-CH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09443762"/>
                  </a:ext>
                </a:extLst>
              </a:tr>
              <a:tr h="474025">
                <a:tc>
                  <a:txBody>
                    <a:bodyPr/>
                    <a:lstStyle/>
                    <a:p>
                      <a:pPr marL="291465">
                        <a:lnSpc>
                          <a:spcPct val="200000"/>
                        </a:lnSpc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+mn-lt"/>
                        </a:rPr>
                        <a:t> </a:t>
                      </a:r>
                      <a:endParaRPr lang="fr-CH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200000"/>
                        </a:lnSpc>
                        <a:spcBef>
                          <a:spcPts val="18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2000" b="0" dirty="0" smtClean="0">
                          <a:effectLst/>
                          <a:latin typeface="+mn-lt"/>
                        </a:rPr>
                        <a:t>c. Technical </a:t>
                      </a:r>
                      <a:r>
                        <a:rPr lang="en-GB" sz="2000" b="0" dirty="0">
                          <a:effectLst/>
                          <a:latin typeface="+mn-lt"/>
                        </a:rPr>
                        <a:t>limitations</a:t>
                      </a:r>
                      <a:endParaRPr lang="fr-CH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3842197"/>
                  </a:ext>
                </a:extLst>
              </a:tr>
              <a:tr h="609596">
                <a:tc rowSpan="2">
                  <a:txBody>
                    <a:bodyPr/>
                    <a:lstStyle/>
                    <a:p>
                      <a:pPr marL="0" lvl="0" indent="0">
                        <a:lnSpc>
                          <a:spcPct val="200000"/>
                        </a:lnSpc>
                        <a:spcBef>
                          <a:spcPts val="18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2800" b="1" dirty="0" smtClean="0">
                          <a:effectLst/>
                          <a:latin typeface="+mn-lt"/>
                        </a:rPr>
                        <a:t>3. Professional segments</a:t>
                      </a:r>
                      <a:endParaRPr lang="fr-CH" sz="2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200000"/>
                        </a:lnSpc>
                        <a:spcBef>
                          <a:spcPts val="18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2000" b="1" dirty="0" smtClean="0">
                          <a:effectLst/>
                          <a:latin typeface="+mn-lt"/>
                        </a:rPr>
                        <a:t>a. Hospital </a:t>
                      </a:r>
                      <a:r>
                        <a:rPr lang="en-GB" sz="2000" b="1" dirty="0">
                          <a:effectLst/>
                          <a:latin typeface="+mn-lt"/>
                        </a:rPr>
                        <a:t>vs. independent practice</a:t>
                      </a:r>
                      <a:endParaRPr lang="fr-CH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48544433"/>
                  </a:ext>
                </a:extLst>
              </a:tr>
              <a:tr h="398177">
                <a:tc vMerge="1">
                  <a:txBody>
                    <a:bodyPr/>
                    <a:lstStyle/>
                    <a:p>
                      <a:pPr marL="291465">
                        <a:lnSpc>
                          <a:spcPct val="200000"/>
                        </a:lnSpc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endParaRPr lang="fr-CH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200000"/>
                        </a:lnSpc>
                        <a:spcBef>
                          <a:spcPts val="18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2000" b="1" dirty="0" smtClean="0">
                          <a:effectLst/>
                          <a:latin typeface="+mn-lt"/>
                        </a:rPr>
                        <a:t>b. ‘Cure</a:t>
                      </a:r>
                      <a:r>
                        <a:rPr lang="en-GB" sz="2000" b="1" dirty="0">
                          <a:effectLst/>
                          <a:latin typeface="+mn-lt"/>
                        </a:rPr>
                        <a:t>’ vs ‘care’</a:t>
                      </a:r>
                      <a:endParaRPr lang="fr-CH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80711268"/>
                  </a:ext>
                </a:extLst>
              </a:tr>
              <a:tr h="474025">
                <a:tc>
                  <a:txBody>
                    <a:bodyPr/>
                    <a:lstStyle/>
                    <a:p>
                      <a:pPr marL="291465">
                        <a:lnSpc>
                          <a:spcPct val="200000"/>
                        </a:lnSpc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endParaRPr lang="fr-CH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 w="50800" cmpd="dbl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8400" rtl="0" eaLnBrk="1" fontAlgn="auto" latinLnBrk="0" hangingPunct="1">
                        <a:lnSpc>
                          <a:spcPct val="200000"/>
                        </a:lnSpc>
                        <a:spcBef>
                          <a:spcPts val="18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2000" b="1" dirty="0" smtClean="0">
                          <a:effectLst/>
                          <a:latin typeface="+mn-lt"/>
                        </a:rPr>
                        <a:t>c. Recognition vs ‘menial work’ </a:t>
                      </a:r>
                      <a:endParaRPr lang="fr-CH" sz="2000" b="1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B w="50800" cmpd="dbl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1376940"/>
                  </a:ext>
                </a:extLst>
              </a:tr>
              <a:tr h="474025">
                <a:tc>
                  <a:txBody>
                    <a:bodyPr/>
                    <a:lstStyle/>
                    <a:p>
                      <a:pPr marL="291465">
                        <a:lnSpc>
                          <a:spcPct val="200000"/>
                        </a:lnSpc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+mn-lt"/>
                        </a:rPr>
                        <a:t> </a:t>
                      </a:r>
                      <a:endParaRPr lang="fr-CH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50800" cmpd="dbl"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200000"/>
                        </a:lnSpc>
                        <a:spcBef>
                          <a:spcPts val="18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fr-CH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50800" cmpd="dbl"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50887425"/>
                  </a:ext>
                </a:extLst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11719185" y="1407890"/>
            <a:ext cx="1527469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L. Gaucher</a:t>
            </a:r>
          </a:p>
          <a:p>
            <a:r>
              <a:rPr lang="en-GB" b="1" dirty="0" smtClean="0"/>
              <a:t>C. </a:t>
            </a:r>
            <a:r>
              <a:rPr lang="en-GB" b="1" dirty="0" err="1" smtClean="0"/>
              <a:t>Puill</a:t>
            </a:r>
            <a:endParaRPr lang="en-GB" b="1" dirty="0" smtClean="0"/>
          </a:p>
          <a:p>
            <a:r>
              <a:rPr lang="en-GB" dirty="0" smtClean="0"/>
              <a:t>S. Baumann</a:t>
            </a:r>
          </a:p>
          <a:p>
            <a:r>
              <a:rPr lang="en-GB" dirty="0" smtClean="0"/>
              <a:t>R.C. </a:t>
            </a:r>
            <a:r>
              <a:rPr lang="en-GB" dirty="0" err="1" smtClean="0"/>
              <a:t>Rudigoz</a:t>
            </a:r>
            <a:endParaRPr lang="en-GB" dirty="0" smtClean="0"/>
          </a:p>
          <a:p>
            <a:r>
              <a:rPr lang="en-GB" dirty="0" smtClean="0"/>
              <a:t>M. </a:t>
            </a:r>
            <a:r>
              <a:rPr lang="en-GB" dirty="0" err="1" smtClean="0"/>
              <a:t>Cortet</a:t>
            </a:r>
            <a:endParaRPr lang="en-GB" dirty="0" smtClean="0"/>
          </a:p>
          <a:p>
            <a:r>
              <a:rPr lang="en-GB" dirty="0" smtClean="0"/>
              <a:t>C. </a:t>
            </a:r>
            <a:r>
              <a:rPr lang="en-GB" dirty="0" err="1" smtClean="0"/>
              <a:t>Huissoud</a:t>
            </a:r>
            <a:endParaRPr lang="en-GB" dirty="0" smtClean="0"/>
          </a:p>
          <a:p>
            <a:r>
              <a:rPr lang="en-GB" dirty="0" smtClean="0"/>
              <a:t>S. </a:t>
            </a:r>
            <a:r>
              <a:rPr lang="en-GB" dirty="0" err="1" smtClean="0"/>
              <a:t>Touzet</a:t>
            </a:r>
            <a:endParaRPr lang="en-GB" dirty="0" smtClean="0"/>
          </a:p>
          <a:p>
            <a:r>
              <a:rPr lang="en-GB" dirty="0" smtClean="0"/>
              <a:t>P. </a:t>
            </a:r>
            <a:r>
              <a:rPr lang="en-GB" dirty="0" err="1" smtClean="0"/>
              <a:t>Gaucherand</a:t>
            </a:r>
            <a:endParaRPr lang="en-GB" dirty="0" smtClean="0"/>
          </a:p>
          <a:p>
            <a:r>
              <a:rPr lang="en-GB" dirty="0" smtClean="0"/>
              <a:t>C. Dupont</a:t>
            </a:r>
          </a:p>
          <a:p>
            <a:r>
              <a:rPr lang="en-GB" b="1" dirty="0" smtClean="0"/>
              <a:t>F. </a:t>
            </a:r>
            <a:r>
              <a:rPr lang="en-GB" b="1" dirty="0" err="1" smtClean="0"/>
              <a:t>Mougeot</a:t>
            </a:r>
            <a:endParaRPr lang="fr-CH" b="1" dirty="0"/>
          </a:p>
        </p:txBody>
      </p:sp>
    </p:spTree>
    <p:extLst>
      <p:ext uri="{BB962C8B-B14F-4D97-AF65-F5344CB8AC3E}">
        <p14:creationId xmlns:p14="http://schemas.microsoft.com/office/powerpoint/2010/main" val="327049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Segments professionnels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25D14-0D36-4B02-8684-2D0CD00C82DD}" type="slidenum">
              <a:rPr lang="fr-CH" smtClean="0"/>
              <a:pPr/>
              <a:t>5</a:t>
            </a:fld>
            <a:endParaRPr lang="fr-CH" dirty="0"/>
          </a:p>
        </p:txBody>
      </p:sp>
      <p:sp>
        <p:nvSpPr>
          <p:cNvPr id="3" name="ZoneTexte 2"/>
          <p:cNvSpPr txBox="1"/>
          <p:nvPr/>
        </p:nvSpPr>
        <p:spPr>
          <a:xfrm>
            <a:off x="1346206" y="1451427"/>
            <a:ext cx="11538857" cy="5709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fr-CH" sz="2200" dirty="0" smtClean="0"/>
              <a:t>« Il </a:t>
            </a:r>
            <a:r>
              <a:rPr lang="fr-CH" sz="2200" dirty="0"/>
              <a:t>y en a beaucoup qui pensent que les vraies sages-femmes sont à l’hôpital, et qu’</a:t>
            </a:r>
            <a:r>
              <a:rPr lang="fr-CH" sz="2200" b="1" dirty="0"/>
              <a:t>en libéral, c’est…[...] des sous-sages-femmes. </a:t>
            </a:r>
            <a:r>
              <a:rPr lang="fr-CH" sz="2200" dirty="0"/>
              <a:t>Les vraies seraient en salle d’accouchement, la naissance, le côté noble, mettre au monde. Alors qu’il faut préparer avant et il faut assumer derrière. </a:t>
            </a:r>
            <a:r>
              <a:rPr lang="fr-CH" sz="2200" dirty="0" smtClean="0"/>
              <a:t>»</a:t>
            </a:r>
          </a:p>
          <a:p>
            <a:pPr>
              <a:spcAft>
                <a:spcPts val="600"/>
              </a:spcAft>
            </a:pPr>
            <a:r>
              <a:rPr lang="fr-CH" sz="2200" dirty="0" smtClean="0"/>
              <a:t>(Femme, Sage-Femme libérale, la 50ène)</a:t>
            </a:r>
          </a:p>
          <a:p>
            <a:pPr>
              <a:spcAft>
                <a:spcPts val="600"/>
              </a:spcAft>
            </a:pPr>
            <a:endParaRPr lang="fr-FR" sz="2200" dirty="0"/>
          </a:p>
          <a:p>
            <a:pPr>
              <a:spcAft>
                <a:spcPts val="600"/>
              </a:spcAft>
            </a:pPr>
            <a:r>
              <a:rPr lang="fr-FR" sz="2200" dirty="0" smtClean="0"/>
              <a:t>« On </a:t>
            </a:r>
            <a:r>
              <a:rPr lang="fr-FR" sz="2200" dirty="0"/>
              <a:t>a l’impression qu’on veut collaborer de plus en plus avec la ville, réorienter de plus en </a:t>
            </a:r>
            <a:r>
              <a:rPr lang="fr-FR" sz="2200" dirty="0" smtClean="0"/>
              <a:t>plus avec </a:t>
            </a:r>
            <a:r>
              <a:rPr lang="fr-FR" sz="2200" dirty="0"/>
              <a:t>la ville, mais moi, </a:t>
            </a:r>
            <a:r>
              <a:rPr lang="fr-FR" sz="2200" b="1" dirty="0"/>
              <a:t>je le ressens plutôt comme une tendance à vouloir mieux </a:t>
            </a:r>
            <a:r>
              <a:rPr lang="fr-FR" sz="2200" b="1" dirty="0" smtClean="0"/>
              <a:t>contrôler de </a:t>
            </a:r>
            <a:r>
              <a:rPr lang="fr-FR" sz="2200" b="1" dirty="0"/>
              <a:t>ce qu’il se passe en ville</a:t>
            </a:r>
            <a:r>
              <a:rPr lang="fr-FR" sz="2200" dirty="0"/>
              <a:t>. </a:t>
            </a:r>
            <a:r>
              <a:rPr lang="fr-FR" sz="2200" dirty="0" smtClean="0"/>
              <a:t>»</a:t>
            </a:r>
          </a:p>
          <a:p>
            <a:pPr>
              <a:spcAft>
                <a:spcPts val="600"/>
              </a:spcAft>
            </a:pPr>
            <a:r>
              <a:rPr lang="fr-FR" sz="2200" dirty="0" smtClean="0"/>
              <a:t>(Homme, Sage-Femme libéral, la 30ène)</a:t>
            </a:r>
            <a:endParaRPr lang="fr-CH" sz="2200" dirty="0"/>
          </a:p>
          <a:p>
            <a:pPr>
              <a:spcAft>
                <a:spcPts val="600"/>
              </a:spcAft>
            </a:pPr>
            <a:endParaRPr lang="fr-FR" sz="2200" dirty="0"/>
          </a:p>
          <a:p>
            <a:pPr>
              <a:spcAft>
                <a:spcPts val="600"/>
              </a:spcAft>
            </a:pPr>
            <a:r>
              <a:rPr lang="fr-CH" sz="2200" dirty="0"/>
              <a:t>« Moi, je ne m’y retrouvais plus [à l' hôpital], parce que ce n’était pas pour ça, </a:t>
            </a:r>
            <a:r>
              <a:rPr lang="fr-CH" sz="2200" b="1" dirty="0"/>
              <a:t>ça n’était pas pour taper sur un ordinateur ni pour passer la serpillière que j’avais fait sage-femme</a:t>
            </a:r>
            <a:r>
              <a:rPr lang="fr-CH" sz="2200" dirty="0"/>
              <a:t>, et que ça ne me plaisait plus. Donc, j’ai décidé de faire du libéral, où là je suis consacrée uniquement à mes patientes. </a:t>
            </a:r>
            <a:r>
              <a:rPr lang="fr-CH" sz="2200" dirty="0" smtClean="0"/>
              <a:t>»</a:t>
            </a:r>
          </a:p>
          <a:p>
            <a:pPr>
              <a:spcAft>
                <a:spcPts val="600"/>
              </a:spcAft>
            </a:pPr>
            <a:r>
              <a:rPr lang="fr-CH" sz="2200" dirty="0" smtClean="0"/>
              <a:t>(</a:t>
            </a:r>
            <a:r>
              <a:rPr lang="fr-CH" sz="2200" dirty="0"/>
              <a:t>Femme, Sage-Femme libérale, la 50ène</a:t>
            </a:r>
            <a:r>
              <a:rPr lang="fr-CH" sz="2200" dirty="0" smtClean="0"/>
              <a:t>)</a:t>
            </a:r>
            <a:endParaRPr lang="fr-CH" sz="2200" dirty="0"/>
          </a:p>
        </p:txBody>
      </p:sp>
    </p:spTree>
    <p:extLst>
      <p:ext uri="{BB962C8B-B14F-4D97-AF65-F5344CB8AC3E}">
        <p14:creationId xmlns:p14="http://schemas.microsoft.com/office/powerpoint/2010/main" val="133578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HEdS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ème HEdS" id="{F704D804-9D18-454E-952E-EF7E55F6DF21}" vid="{18045D6F-92B1-4DC6-956C-C339649A1E2B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 HEdS</Template>
  <TotalTime>0</TotalTime>
  <Words>443</Words>
  <Application>Microsoft Office PowerPoint</Application>
  <PresentationFormat>Personnalisé</PresentationFormat>
  <Paragraphs>67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Cambria</vt:lpstr>
      <vt:lpstr>Elektora</vt:lpstr>
      <vt:lpstr>NeueHaasGroteskDisp Pro</vt:lpstr>
      <vt:lpstr>NeueHaasGroteskText Pro</vt:lpstr>
      <vt:lpstr>Times New Roman</vt:lpstr>
      <vt:lpstr>Thème HEdS</vt:lpstr>
      <vt:lpstr>Ville-Hôpital : travailler ensemble</vt:lpstr>
      <vt:lpstr>Présentation PowerPoint</vt:lpstr>
      <vt:lpstr>Contexte</vt:lpstr>
      <vt:lpstr>Résultats préliminaires</vt:lpstr>
      <vt:lpstr>Segments professionnels</vt:lpstr>
    </vt:vector>
  </TitlesOfParts>
  <Company>HES-SO Genève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laurent.gaucher@hesge.ch</dc:creator>
  <cp:lastModifiedBy>Gaucher Laurent (HES)</cp:lastModifiedBy>
  <cp:revision>126</cp:revision>
  <dcterms:created xsi:type="dcterms:W3CDTF">2019-12-19T16:08:20Z</dcterms:created>
  <dcterms:modified xsi:type="dcterms:W3CDTF">2021-11-20T16:24:45Z</dcterms:modified>
</cp:coreProperties>
</file>