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480175" cy="9936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3" d="100"/>
          <a:sy n="83" d="100"/>
        </p:scale>
        <p:origin x="15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radarChart>
        <c:radarStyle val="marker"/>
        <c:varyColors val="0"/>
        <c:ser>
          <c:idx val="0"/>
          <c:order val="0"/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Sheet1!$D$2:$I$2</c:f>
              <c:strCache>
                <c:ptCount val="6"/>
                <c:pt idx="0">
                  <c:v>DM (n=89)</c:v>
                </c:pt>
                <c:pt idx="1">
                  <c:v>Visual    (n=69)</c:v>
                </c:pt>
                <c:pt idx="2">
                  <c:v>Central   (n=72)</c:v>
                </c:pt>
                <c:pt idx="3">
                  <c:v>SM (n=61)</c:v>
                </c:pt>
                <c:pt idx="4">
                  <c:v>Temporal (n=43)</c:v>
                </c:pt>
                <c:pt idx="5">
                  <c:v>vmPFC     (n=26)</c:v>
                </c:pt>
              </c:strCache>
            </c:strRef>
          </c:cat>
          <c:val>
            <c:numRef>
              <c:f>Sheet1!$D$3:$I$3</c:f>
              <c:numCache>
                <c:formatCode>General</c:formatCode>
                <c:ptCount val="6"/>
                <c:pt idx="0">
                  <c:v>8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19-4097-A01D-F94D52B1A044}"/>
            </c:ext>
          </c:extLst>
        </c:ser>
        <c:ser>
          <c:idx val="1"/>
          <c:order val="1"/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Sheet1!$D$2:$I$2</c:f>
              <c:strCache>
                <c:ptCount val="6"/>
                <c:pt idx="0">
                  <c:v>DM (n=89)</c:v>
                </c:pt>
                <c:pt idx="1">
                  <c:v>Visual    (n=69)</c:v>
                </c:pt>
                <c:pt idx="2">
                  <c:v>Central   (n=72)</c:v>
                </c:pt>
                <c:pt idx="3">
                  <c:v>SM (n=61)</c:v>
                </c:pt>
                <c:pt idx="4">
                  <c:v>Temporal (n=43)</c:v>
                </c:pt>
                <c:pt idx="5">
                  <c:v>vmPFC     (n=26)</c:v>
                </c:pt>
              </c:strCache>
            </c:strRef>
          </c:cat>
          <c:val>
            <c:numRef>
              <c:f>Sheet1!$D$4:$I$4</c:f>
              <c:numCache>
                <c:formatCode>General</c:formatCode>
                <c:ptCount val="6"/>
                <c:pt idx="0">
                  <c:v>8.9887640449438209</c:v>
                </c:pt>
                <c:pt idx="1">
                  <c:v>1.4492753623188406</c:v>
                </c:pt>
                <c:pt idx="2">
                  <c:v>1.3888888888888888</c:v>
                </c:pt>
                <c:pt idx="3">
                  <c:v>3.278688524590164</c:v>
                </c:pt>
                <c:pt idx="4">
                  <c:v>9.3023255813953494</c:v>
                </c:pt>
                <c:pt idx="5">
                  <c:v>7.6923076923076925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19-4097-A01D-F94D52B1A0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923200"/>
        <c:axId val="133924736"/>
      </c:radarChart>
      <c:catAx>
        <c:axId val="133923200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3924736"/>
        <c:crosses val="autoZero"/>
        <c:auto val="1"/>
        <c:lblAlgn val="ctr"/>
        <c:lblOffset val="100"/>
        <c:noMultiLvlLbl val="0"/>
      </c:catAx>
      <c:valAx>
        <c:axId val="13392473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9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39232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radarChart>
        <c:radarStyle val="marker"/>
        <c:varyColors val="0"/>
        <c:ser>
          <c:idx val="0"/>
          <c:order val="0"/>
          <c:spPr>
            <a:ln w="12700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cat>
            <c:strRef>
              <c:f>Sheet1!$O$2:$V$2</c:f>
              <c:strCache>
                <c:ptCount val="8"/>
                <c:pt idx="0">
                  <c:v>FP (n=81)</c:v>
                </c:pt>
                <c:pt idx="1">
                  <c:v>DM                (n=64)</c:v>
                </c:pt>
                <c:pt idx="2">
                  <c:v>Visual           (n=63)</c:v>
                </c:pt>
                <c:pt idx="3">
                  <c:v>Central           (n=58)</c:v>
                </c:pt>
                <c:pt idx="4">
                  <c:v>SM (n=52)</c:v>
                </c:pt>
                <c:pt idx="5">
                  <c:v>Subcortical (n=20)</c:v>
                </c:pt>
                <c:pt idx="6">
                  <c:v>MCC           (n=18)</c:v>
                </c:pt>
                <c:pt idx="7">
                  <c:v>sgACC         (n=4)</c:v>
                </c:pt>
              </c:strCache>
            </c:strRef>
          </c:cat>
          <c:val>
            <c:numRef>
              <c:f>Sheet1!$O$3:$V$3</c:f>
              <c:numCache>
                <c:formatCode>General</c:formatCode>
                <c:ptCount val="8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9F-49C3-841A-ED1FD643EC63}"/>
            </c:ext>
          </c:extLst>
        </c:ser>
        <c:ser>
          <c:idx val="1"/>
          <c:order val="1"/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Sheet1!$O$2:$V$2</c:f>
              <c:strCache>
                <c:ptCount val="8"/>
                <c:pt idx="0">
                  <c:v>FP (n=81)</c:v>
                </c:pt>
                <c:pt idx="1">
                  <c:v>DM                (n=64)</c:v>
                </c:pt>
                <c:pt idx="2">
                  <c:v>Visual           (n=63)</c:v>
                </c:pt>
                <c:pt idx="3">
                  <c:v>Central           (n=58)</c:v>
                </c:pt>
                <c:pt idx="4">
                  <c:v>SM (n=52)</c:v>
                </c:pt>
                <c:pt idx="5">
                  <c:v>Subcortical (n=20)</c:v>
                </c:pt>
                <c:pt idx="6">
                  <c:v>MCC           (n=18)</c:v>
                </c:pt>
                <c:pt idx="7">
                  <c:v>sgACC         (n=4)</c:v>
                </c:pt>
              </c:strCache>
            </c:strRef>
          </c:cat>
          <c:val>
            <c:numRef>
              <c:f>Sheet1!$O$4:$V$4</c:f>
              <c:numCache>
                <c:formatCode>General</c:formatCode>
                <c:ptCount val="8"/>
                <c:pt idx="0">
                  <c:v>3.7037037037037037</c:v>
                </c:pt>
                <c:pt idx="1">
                  <c:v>7.8125</c:v>
                </c:pt>
                <c:pt idx="2">
                  <c:v>4.7619047619047619</c:v>
                </c:pt>
                <c:pt idx="3">
                  <c:v>3.4482758620689653</c:v>
                </c:pt>
                <c:pt idx="4">
                  <c:v>3.8461538461538463</c:v>
                </c:pt>
                <c:pt idx="5">
                  <c:v>5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9F-49C3-841A-ED1FD643EC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237376"/>
        <c:axId val="173238912"/>
      </c:radarChart>
      <c:catAx>
        <c:axId val="17323737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73238912"/>
        <c:crosses val="autoZero"/>
        <c:auto val="1"/>
        <c:lblAlgn val="ctr"/>
        <c:lblOffset val="100"/>
        <c:noMultiLvlLbl val="0"/>
      </c:catAx>
      <c:valAx>
        <c:axId val="173238912"/>
        <c:scaling>
          <c:orientation val="minMax"/>
          <c:max val="10"/>
        </c:scaling>
        <c:delete val="0"/>
        <c:axPos val="l"/>
        <c:majorGridlines/>
        <c:numFmt formatCode="#,##0" sourceLinked="0"/>
        <c:majorTickMark val="cross"/>
        <c:minorTickMark val="none"/>
        <c:tickLblPos val="nextTo"/>
        <c:txPr>
          <a:bodyPr/>
          <a:lstStyle/>
          <a:p>
            <a: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732373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626127"/>
            <a:ext cx="5508149" cy="345925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5218786"/>
            <a:ext cx="4860131" cy="239893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529009"/>
            <a:ext cx="1397288" cy="84204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529009"/>
            <a:ext cx="4110861" cy="842043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3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477144"/>
            <a:ext cx="5589151" cy="413316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649412"/>
            <a:ext cx="5589151" cy="2173535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1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9011"/>
            <a:ext cx="5589151" cy="192053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435741"/>
            <a:ext cx="2741417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629460"/>
            <a:ext cx="2741417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435741"/>
            <a:ext cx="2754918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629460"/>
            <a:ext cx="2754918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430626"/>
            <a:ext cx="3280589" cy="706111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430626"/>
            <a:ext cx="3280589" cy="706111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529011"/>
            <a:ext cx="5589151" cy="1920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645043"/>
            <a:ext cx="5589151" cy="6304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9209353"/>
            <a:ext cx="218705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-63977" y="20136"/>
            <a:ext cx="7138183" cy="4059842"/>
            <a:chOff x="-63977" y="20136"/>
            <a:chExt cx="7138183" cy="4059842"/>
          </a:xfrm>
        </p:grpSpPr>
        <p:sp>
          <p:nvSpPr>
            <p:cNvPr id="28" name="TextBox 3"/>
            <p:cNvSpPr txBox="1"/>
            <p:nvPr/>
          </p:nvSpPr>
          <p:spPr>
            <a:xfrm>
              <a:off x="0" y="73935"/>
              <a:ext cx="38399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Global graph properties and clinical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scores</a:t>
              </a:r>
            </a:p>
            <a:p>
              <a:r>
                <a:rPr lang="en-US" sz="3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3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Males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chronic pain</a:t>
              </a:r>
              <a:endParaRPr lang="en-CA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16"/>
            <p:cNvSpPr txBox="1"/>
            <p:nvPr/>
          </p:nvSpPr>
          <p:spPr>
            <a:xfrm>
              <a:off x="182437" y="2099013"/>
              <a:ext cx="23042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Females with chronic pain</a:t>
              </a:r>
              <a:endParaRPr lang="en-CA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25"/>
            <p:cNvSpPr txBox="1"/>
            <p:nvPr/>
          </p:nvSpPr>
          <p:spPr>
            <a:xfrm>
              <a:off x="4242351" y="73935"/>
              <a:ext cx="28318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Nodal graph metrics and BASDAI</a:t>
              </a:r>
              <a:endParaRPr lang="en-CA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11"/>
            <p:cNvSpPr txBox="1"/>
            <p:nvPr/>
          </p:nvSpPr>
          <p:spPr>
            <a:xfrm>
              <a:off x="-63977" y="20136"/>
              <a:ext cx="3600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CA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12"/>
            <p:cNvSpPr txBox="1"/>
            <p:nvPr/>
          </p:nvSpPr>
          <p:spPr>
            <a:xfrm>
              <a:off x="4121041" y="20136"/>
              <a:ext cx="3600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CA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5859"/>
              <a:ext cx="2149479" cy="1503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6427" y="599786"/>
              <a:ext cx="2099791" cy="1466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79" y="2344901"/>
              <a:ext cx="2062119" cy="1479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311" y="2297625"/>
              <a:ext cx="2130323" cy="1467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33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42140165"/>
                </p:ext>
              </p:extLst>
            </p:nvPr>
          </p:nvGraphicFramePr>
          <p:xfrm>
            <a:off x="3644890" y="259841"/>
            <a:ext cx="3339896" cy="18579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5" name="TextBox 25"/>
            <p:cNvSpPr txBox="1"/>
            <p:nvPr/>
          </p:nvSpPr>
          <p:spPr>
            <a:xfrm>
              <a:off x="6022803" y="343308"/>
              <a:ext cx="718427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= 65% </a:t>
              </a:r>
            </a:p>
            <a:p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700" b="1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0.40</a:t>
              </a:r>
              <a:endParaRPr lang="en-CA" sz="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6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9482068"/>
                </p:ext>
              </p:extLst>
            </p:nvPr>
          </p:nvGraphicFramePr>
          <p:xfrm>
            <a:off x="3949389" y="1821045"/>
            <a:ext cx="2730899" cy="22589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9" name="TextBox 25"/>
            <p:cNvSpPr txBox="1"/>
            <p:nvPr/>
          </p:nvSpPr>
          <p:spPr>
            <a:xfrm>
              <a:off x="6022802" y="2103336"/>
              <a:ext cx="718427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= 70% </a:t>
              </a:r>
            </a:p>
            <a:p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700" b="1" baseline="30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7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0.33</a:t>
              </a:r>
              <a:endParaRPr lang="en-CA" sz="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06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39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fauchon</dc:creator>
  <cp:lastModifiedBy>camille fauchon</cp:lastModifiedBy>
  <cp:revision>24</cp:revision>
  <dcterms:created xsi:type="dcterms:W3CDTF">2019-12-13T19:28:44Z</dcterms:created>
  <dcterms:modified xsi:type="dcterms:W3CDTF">2019-12-13T23:09:50Z</dcterms:modified>
</cp:coreProperties>
</file>