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59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8D8E79-D186-478E-9252-62EEC670D04B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61D4AD-1675-448B-B53C-A7F06C14AAA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/>
              <a:t>L'expertise citoyenne, une mobilisation sans ressources ? : enjeux des luttes environnementales</a:t>
            </a:r>
            <a:endParaRPr lang="en-GB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Sylvie Ollitrault</a:t>
            </a:r>
          </a:p>
          <a:p>
            <a:r>
              <a:rPr lang="fr-FR" dirty="0" smtClean="0"/>
              <a:t>Directrice de Recherche CNRS</a:t>
            </a:r>
          </a:p>
          <a:p>
            <a:r>
              <a:rPr lang="fr-FR" dirty="0" smtClean="0"/>
              <a:t>Science Politique (</a:t>
            </a:r>
            <a:r>
              <a:rPr lang="fr-FR" dirty="0" err="1" smtClean="0"/>
              <a:t>Umr</a:t>
            </a:r>
            <a:r>
              <a:rPr lang="fr-FR" dirty="0" smtClean="0"/>
              <a:t> 6051 ARENES)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Lien de causalité : frein ou opportunité dans les mobilisations en matière d’environnement ?</a:t>
            </a:r>
          </a:p>
          <a:p>
            <a:r>
              <a:rPr lang="fr-FR" dirty="0" smtClean="0"/>
              <a:t>Mobilisation diffusée ou confinée</a:t>
            </a:r>
          </a:p>
          <a:p>
            <a:pPr>
              <a:buNone/>
            </a:pPr>
            <a:r>
              <a:rPr lang="fr-FR" dirty="0" smtClean="0"/>
              <a:t>-Antenne-relais : diffusion</a:t>
            </a:r>
          </a:p>
          <a:p>
            <a:pPr>
              <a:buNone/>
            </a:pPr>
            <a:r>
              <a:rPr lang="fr-FR" dirty="0" smtClean="0"/>
              <a:t>-Air intérieur : les contraintes singulières à cette problématique</a:t>
            </a:r>
          </a:p>
          <a:p>
            <a:endParaRPr lang="fr-FR" dirty="0" smtClean="0"/>
          </a:p>
          <a:p>
            <a:r>
              <a:rPr lang="fr-FR" dirty="0" smtClean="0"/>
              <a:t>Principe de précaution : l’impossible application?</a:t>
            </a:r>
          </a:p>
          <a:p>
            <a:r>
              <a:rPr lang="fr-FR" dirty="0" smtClean="0"/>
              <a:t>Le droit remplace le politique : sentiment d’angoisse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Les caractéristiques de ces plaintes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Institutionnalisation</a:t>
            </a:r>
          </a:p>
          <a:p>
            <a:endParaRPr lang="fr-FR" dirty="0" smtClean="0"/>
          </a:p>
          <a:p>
            <a:r>
              <a:rPr lang="fr-FR" dirty="0" smtClean="0"/>
              <a:t>Circulation</a:t>
            </a:r>
          </a:p>
          <a:p>
            <a:endParaRPr lang="fr-FR" dirty="0" smtClean="0"/>
          </a:p>
          <a:p>
            <a:r>
              <a:rPr lang="fr-FR" dirty="0" smtClean="0"/>
              <a:t>Positions des acteurs et accès aux relais de diffusion (médias, accès aux politiques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La singularité du mouvement écologiste et environnemental : source d’expertise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Mobilisation des ressources</a:t>
            </a:r>
          </a:p>
          <a:p>
            <a:endParaRPr lang="fr-FR" sz="2400" dirty="0"/>
          </a:p>
          <a:p>
            <a:r>
              <a:rPr lang="fr-FR" sz="2400" dirty="0" smtClean="0"/>
              <a:t>Répertoire d’action</a:t>
            </a:r>
          </a:p>
          <a:p>
            <a:pPr>
              <a:buNone/>
            </a:pPr>
            <a:r>
              <a:rPr lang="fr-FR" sz="2400" dirty="0" smtClean="0"/>
              <a:t>Construction par l’information de l’opinion</a:t>
            </a:r>
          </a:p>
          <a:p>
            <a:pPr>
              <a:buNone/>
            </a:pPr>
            <a:r>
              <a:rPr lang="fr-FR" sz="2400" dirty="0" smtClean="0"/>
              <a:t>-Expertise</a:t>
            </a:r>
          </a:p>
          <a:p>
            <a:pPr>
              <a:buNone/>
            </a:pPr>
            <a:r>
              <a:rPr lang="fr-FR" sz="2400" dirty="0" smtClean="0"/>
              <a:t>-Usage du droit</a:t>
            </a:r>
          </a:p>
          <a:p>
            <a:pPr>
              <a:buNone/>
            </a:pPr>
            <a:r>
              <a:rPr lang="fr-FR" sz="2400" dirty="0" smtClean="0"/>
              <a:t>-Alerte médiatique et information : mise en scène de la contestation</a:t>
            </a:r>
          </a:p>
          <a:p>
            <a:pPr lvl="1"/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Cadres d’interprétation</a:t>
            </a:r>
          </a:p>
          <a:p>
            <a:endParaRPr lang="fr-FR" sz="2400" dirty="0"/>
          </a:p>
          <a:p>
            <a:r>
              <a:rPr lang="fr-FR" sz="2400" dirty="0" smtClean="0"/>
              <a:t>Expertise </a:t>
            </a:r>
            <a:endParaRPr lang="en-GB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i="1" dirty="0" smtClean="0"/>
              <a:t>Sociologie des mouvements sociaux: engagement et transformation du militantisme</a:t>
            </a: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-1049149"/>
            <a:ext cx="4572000" cy="62247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r>
              <a:rPr lang="fr-FR" sz="1100" dirty="0" smtClean="0"/>
              <a:t>Le </a:t>
            </a:r>
            <a:r>
              <a:rPr lang="fr-FR" sz="1100" dirty="0"/>
              <a:t>terme de contre-expertise a, depuis le milieu des années 1970</a:t>
            </a:r>
          </a:p>
          <a:p>
            <a:r>
              <a:rPr lang="fr-FR" sz="1100" dirty="0"/>
              <a:t>[Mouchard, 2009], peu à peu échappé au domaine des seules controverses</a:t>
            </a:r>
          </a:p>
          <a:p>
            <a:r>
              <a:rPr lang="fr-FR" sz="1100" dirty="0"/>
              <a:t>liées à des préjudices individuels pour s’émanciper, devenir</a:t>
            </a:r>
          </a:p>
          <a:p>
            <a:r>
              <a:rPr lang="fr-FR" sz="1100" dirty="0"/>
              <a:t>une forme d’action collective utilisée par différents types </a:t>
            </a:r>
            <a:r>
              <a:rPr lang="fr-FR" sz="1100" dirty="0" smtClean="0"/>
              <a:t>de mobilisations</a:t>
            </a:r>
            <a:endParaRPr lang="fr-FR" sz="1100" dirty="0"/>
          </a:p>
          <a:p>
            <a:r>
              <a:rPr lang="fr-FR" sz="1100" dirty="0"/>
              <a:t>(droits des minorités, écologie, santé publique, syndicats, etc.).</a:t>
            </a:r>
          </a:p>
          <a:p>
            <a:r>
              <a:rPr lang="fr-FR" sz="1100" dirty="0"/>
              <a:t>La contre-expertise a conquis de nouvelles arènes qui ne sont plus</a:t>
            </a:r>
          </a:p>
          <a:p>
            <a:r>
              <a:rPr lang="fr-FR" sz="1100" dirty="0"/>
              <a:t>exclusivement confinées aux prétoires : médias, protestations dans</a:t>
            </a:r>
          </a:p>
          <a:p>
            <a:r>
              <a:rPr lang="fr-FR" sz="1100" dirty="0"/>
              <a:t>l’espace public, diffusion sur Internet. Pratique contestataire caractéristique</a:t>
            </a:r>
          </a:p>
          <a:p>
            <a:r>
              <a:rPr lang="fr-FR" sz="1100" dirty="0"/>
              <a:t>des « nouveaux mouvements sociaux » particulièrement</a:t>
            </a:r>
          </a:p>
          <a:p>
            <a:r>
              <a:rPr lang="fr-FR" sz="1100" dirty="0"/>
              <a:t>dotés en capitaux culturels et sociaux [Ollitrault, 1996], la </a:t>
            </a:r>
            <a:r>
              <a:rPr lang="fr-FR" sz="1100" dirty="0" smtClean="0"/>
              <a:t>contre-expertise</a:t>
            </a:r>
            <a:endParaRPr lang="fr-FR" sz="1100" dirty="0"/>
          </a:p>
          <a:p>
            <a:r>
              <a:rPr lang="fr-FR" sz="1100" dirty="0"/>
              <a:t>n’est cependant pas le pur produit de l’augmentation du</a:t>
            </a:r>
          </a:p>
          <a:p>
            <a:r>
              <a:rPr lang="fr-FR" sz="1100" dirty="0"/>
              <a:t>niveau moyen d’éducation dans les sociétés occidentales au cours du</a:t>
            </a:r>
          </a:p>
          <a:p>
            <a:r>
              <a:rPr lang="fr-FR" sz="1100" dirty="0"/>
              <a:t>dernier demi-siècle. Elle est également façonnée par un ensemble</a:t>
            </a:r>
          </a:p>
          <a:p>
            <a:r>
              <a:rPr lang="fr-FR" sz="1100" dirty="0"/>
              <a:t>d’acteurs politiques et judiciaires qui contribuent à institutionnaliser</a:t>
            </a:r>
          </a:p>
          <a:p>
            <a:r>
              <a:rPr lang="fr-FR" sz="1100" dirty="0"/>
              <a:t>une forme d’action collective, laquelle tend dès lors à échapper à ceux</a:t>
            </a:r>
          </a:p>
          <a:p>
            <a:r>
              <a:rPr lang="fr-FR" sz="1100" dirty="0"/>
              <a:t>qui y recourent, et à perdre son caractère contestataire.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Face aux savoirs d’Etat, technique.</a:t>
            </a:r>
          </a:p>
          <a:p>
            <a:r>
              <a:rPr lang="fr-FR" dirty="0" smtClean="0"/>
              <a:t>Construction de ses propres outils et mise en scène de l’injustice</a:t>
            </a:r>
            <a:endParaRPr lang="fr-FR" dirty="0"/>
          </a:p>
          <a:p>
            <a:r>
              <a:rPr lang="fr-FR" dirty="0" smtClean="0"/>
              <a:t>La première ressource : information et savoirs</a:t>
            </a:r>
          </a:p>
          <a:p>
            <a:pPr lvl="3"/>
            <a:r>
              <a:rPr lang="fr-FR" dirty="0" smtClean="0"/>
              <a:t>Lanceurs d’alerte : héroïque ou savant.</a:t>
            </a:r>
          </a:p>
          <a:p>
            <a:pPr lvl="3"/>
            <a:r>
              <a:rPr lang="fr-FR" dirty="0" smtClean="0"/>
              <a:t>Associations</a:t>
            </a:r>
          </a:p>
          <a:p>
            <a:pPr lvl="3"/>
            <a:r>
              <a:rPr lang="fr-FR" dirty="0" smtClean="0"/>
              <a:t>Relais comme des syndicats ou corps intermédiaires.</a:t>
            </a:r>
          </a:p>
          <a:p>
            <a:pPr lvl="3"/>
            <a:endParaRPr lang="fr-FR" dirty="0" smtClean="0"/>
          </a:p>
          <a:p>
            <a:pPr lvl="3">
              <a:buNone/>
            </a:pPr>
            <a:r>
              <a:rPr lang="fr-FR" dirty="0" smtClean="0"/>
              <a:t>Référence :Ollitrault, Sylvie, et Jean-Noël </a:t>
            </a:r>
            <a:r>
              <a:rPr lang="fr-FR" dirty="0" err="1" smtClean="0"/>
              <a:t>Jouzel</a:t>
            </a:r>
            <a:r>
              <a:rPr lang="fr-FR" dirty="0" smtClean="0"/>
              <a:t>. « Contre-expertise », Emmanuel Henry éd., </a:t>
            </a:r>
            <a:r>
              <a:rPr lang="fr-FR" i="1" dirty="0" smtClean="0"/>
              <a:t>Dictionnaire critique de l’expertise. Santé, travail, environnement. </a:t>
            </a:r>
            <a:r>
              <a:rPr lang="fr-FR" dirty="0" smtClean="0"/>
              <a:t>Presses de Sciences Po, 2015, pp. 86-91.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200" dirty="0" err="1" smtClean="0"/>
              <a:t>Contre-Expertise</a:t>
            </a:r>
            <a:r>
              <a:rPr lang="fr-FR" sz="3200" dirty="0" smtClean="0"/>
              <a:t> : cristallisation du conflit</a:t>
            </a:r>
            <a:br>
              <a:rPr lang="fr-FR" sz="3200" dirty="0" smtClean="0"/>
            </a:b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-demande en démocratie participative</a:t>
            </a:r>
          </a:p>
          <a:p>
            <a:pPr>
              <a:buNone/>
            </a:pPr>
            <a:r>
              <a:rPr lang="fr-FR" dirty="0" smtClean="0"/>
              <a:t>-citoyenneté : les manières de présenter la citoyenneté ?</a:t>
            </a:r>
          </a:p>
          <a:p>
            <a:pPr>
              <a:buNone/>
            </a:pPr>
            <a:r>
              <a:rPr lang="fr-FR" dirty="0" smtClean="0"/>
              <a:t>Les « oubliés », les « méprisés », les « à-côtés »</a:t>
            </a:r>
          </a:p>
          <a:p>
            <a:pPr>
              <a:buNone/>
            </a:pPr>
            <a:r>
              <a:rPr lang="fr-FR" dirty="0" smtClean="0"/>
              <a:t>-citoyenneté de l’intime </a:t>
            </a:r>
          </a:p>
          <a:p>
            <a:pPr>
              <a:buNone/>
            </a:pPr>
            <a:r>
              <a:rPr lang="fr-FR" dirty="0" smtClean="0"/>
              <a:t>.mise en scène du privé (parent…)</a:t>
            </a:r>
          </a:p>
          <a:p>
            <a:pPr>
              <a:buNone/>
            </a:pPr>
            <a:r>
              <a:rPr lang="fr-FR" dirty="0" smtClean="0"/>
              <a:t>.mise en scène des effets à long terme d’une décision</a:t>
            </a:r>
          </a:p>
          <a:p>
            <a:pPr>
              <a:buNone/>
            </a:pPr>
            <a:r>
              <a:rPr lang="fr-FR" dirty="0" smtClean="0"/>
              <a:t>Intime/intérêt général</a:t>
            </a:r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La mobilisation de la « citoyenneté »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L’environnement : quel environnement ?</a:t>
            </a:r>
          </a:p>
          <a:p>
            <a:r>
              <a:rPr lang="fr-FR" dirty="0" smtClean="0"/>
              <a:t>Importance de la labellisation : les travaux de Doug McAdam et Hilary </a:t>
            </a:r>
            <a:r>
              <a:rPr lang="fr-FR" dirty="0" err="1" smtClean="0"/>
              <a:t>Boudey</a:t>
            </a:r>
            <a:r>
              <a:rPr lang="fr-FR" dirty="0" smtClean="0"/>
              <a:t>.</a:t>
            </a:r>
          </a:p>
          <a:p>
            <a:r>
              <a:rPr lang="fr-FR" dirty="0" smtClean="0"/>
              <a:t>Ils reprennent </a:t>
            </a:r>
            <a:r>
              <a:rPr lang="fr-FR" dirty="0" smtClean="0">
                <a:solidFill>
                  <a:srgbClr val="FF0000"/>
                </a:solidFill>
              </a:rPr>
              <a:t>l’idée que les individus ne se mobiliseront qu’en rapport avec les craintes ressenties face à un projet à risque qui perturbe leur environnement et aussi selon le degré d’importance qu’ils accordent à leur qualité de vie</a:t>
            </a:r>
            <a:r>
              <a:rPr lang="fr-FR" dirty="0" smtClean="0"/>
              <a:t>. La menace perçue quant à leur propre sécurité dépend de l’information et de la proximité du danger à la communauté de vie (entendue au sens nord-américain). Mais cette perception des risques est loin d’être homogène. Les auteurs ont isolé des variables qui expliquent la présence ou non de mobilisation selon les contextes définis par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</a:t>
            </a:r>
            <a:r>
              <a:rPr lang="fr-FR" dirty="0" err="1" smtClean="0"/>
              <a:t>MacAdam</a:t>
            </a:r>
            <a:r>
              <a:rPr lang="fr-FR" dirty="0" smtClean="0"/>
              <a:t>//</a:t>
            </a:r>
            <a:r>
              <a:rPr lang="fr-FR" dirty="0" err="1" smtClean="0"/>
              <a:t>Boudey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L’autre intérêt de ce modèle est </a:t>
            </a:r>
            <a:r>
              <a:rPr lang="fr-FR" b="1" dirty="0" smtClean="0"/>
              <a:t>de montrer que des groupes peuvent sans capitaux culturels ou économiques s’opposer effectivement</a:t>
            </a:r>
            <a:r>
              <a:rPr lang="fr-FR" dirty="0" smtClean="0"/>
              <a:t>. Ceci contredit l’intuition selon laquelle les populations les mieux informées sont aussi celles qui se mobilisent ou initient les contestations. Hilary </a:t>
            </a:r>
            <a:r>
              <a:rPr lang="fr-FR" dirty="0" err="1" smtClean="0"/>
              <a:t>Schaffer</a:t>
            </a:r>
            <a:r>
              <a:rPr lang="fr-FR" dirty="0" smtClean="0"/>
              <a:t> </a:t>
            </a:r>
            <a:r>
              <a:rPr lang="fr-FR" dirty="0" err="1" smtClean="0"/>
              <a:t>Boudey</a:t>
            </a:r>
            <a:r>
              <a:rPr lang="fr-FR" dirty="0" smtClean="0"/>
              <a:t> et Doug McAdam montrent plutôt que la </a:t>
            </a:r>
            <a:r>
              <a:rPr lang="fr-FR" i="1" dirty="0" smtClean="0"/>
              <a:t>capacité civique</a:t>
            </a:r>
            <a:r>
              <a:rPr lang="fr-FR" dirty="0" smtClean="0"/>
              <a:t> est surtout constituée d’une forme </a:t>
            </a:r>
            <a:r>
              <a:rPr lang="fr-FR" i="1" dirty="0" smtClean="0"/>
              <a:t>d’</a:t>
            </a:r>
            <a:r>
              <a:rPr lang="fr-FR" i="1" dirty="0" err="1" smtClean="0"/>
              <a:t>empowerment</a:t>
            </a:r>
            <a:r>
              <a:rPr lang="fr-FR" dirty="0" smtClean="0"/>
              <a:t>, c'est-à-dire que des populations même peu dotées en ressources peuvent avoir une réelle force d’opposition du fait de leur mise en réseau dans des organisations ou encore de leur aptitude à s’opposer acquise dans d’autres luttes. Les oppositions environnementales ne sont pas seulement sectorielles : elles peuvent bénéficier d’autres capitaux militants qui s’actualisent dans ce nouveau combat. En d’autres termes,, ce qui produit une forme de libération cognitive commune en </a:t>
            </a:r>
            <a:r>
              <a:rPr lang="fr-FR" b="1" dirty="0" smtClean="0"/>
              <a:t>les « militants »d’association, de syndicats ou même des regroupements de voisins se socialisent au conflit </a:t>
            </a:r>
            <a:r>
              <a:rPr lang="fr-FR" dirty="0" smtClean="0"/>
              <a:t>ajustant à chaque type d’opposition des mécanismes de mise en cause.</a:t>
            </a:r>
          </a:p>
          <a:p>
            <a:r>
              <a:rPr lang="fr-FR" dirty="0" smtClean="0"/>
              <a:t>Exemple : groupe d’habitants contre les antennes relais à Rennes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Modèle qui montre la capacité à…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recherches</a:t>
            </a:r>
          </a:p>
          <a:p>
            <a:endParaRPr lang="fr-FR" dirty="0"/>
          </a:p>
          <a:p>
            <a:r>
              <a:rPr lang="fr-FR" dirty="0" smtClean="0"/>
              <a:t>Les antennes de téléphonie mobile</a:t>
            </a:r>
          </a:p>
          <a:p>
            <a:r>
              <a:rPr lang="fr-FR" dirty="0" smtClean="0"/>
              <a:t>L’air intérieur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mobilisations à bas bruits ou sans ressource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Expertise//contre expertise : faire voir les victimes : compter-ordonner le réel</a:t>
            </a:r>
          </a:p>
          <a:p>
            <a:endParaRPr lang="fr-FR" dirty="0"/>
          </a:p>
          <a:p>
            <a:r>
              <a:rPr lang="fr-FR" dirty="0" smtClean="0"/>
              <a:t>Expertise et prétoire : dire la plainte (y compris le préjudice d’angoisse)</a:t>
            </a:r>
            <a:endParaRPr lang="fr-FR" dirty="0"/>
          </a:p>
          <a:p>
            <a:r>
              <a:rPr lang="fr-FR" dirty="0" smtClean="0"/>
              <a:t>Savoirs profanes et expertise savante : se rejouent les 2 polarités d’expertise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i="1" dirty="0" smtClean="0"/>
              <a:t>La trajectoire d’une plainte:</a:t>
            </a:r>
            <a:br>
              <a:rPr lang="fr-FR" sz="2800" i="1" dirty="0" smtClean="0"/>
            </a:br>
            <a:r>
              <a:rPr lang="fr-FR" sz="2800" i="1" dirty="0" smtClean="0"/>
              <a:t>incarner les victimes : expertise de sa situation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685</Words>
  <Application>Microsoft Office PowerPoint</Application>
  <PresentationFormat>Affichage à l'écran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Rotonde</vt:lpstr>
      <vt:lpstr>L'expertise citoyenne, une mobilisation sans ressources ? : enjeux des luttes environnementales</vt:lpstr>
      <vt:lpstr>Sociologie des mouvements sociaux: engagement et transformation du militantisme</vt:lpstr>
      <vt:lpstr>Diapositive 3</vt:lpstr>
      <vt:lpstr>Contre-Expertise : cristallisation du conflit </vt:lpstr>
      <vt:lpstr> La mobilisation de la « citoyenneté » </vt:lpstr>
      <vt:lpstr>Modèle MacAdam//Boudey</vt:lpstr>
      <vt:lpstr>Modèle qui montre la capacité à…</vt:lpstr>
      <vt:lpstr>Les mobilisations à bas bruits ou sans ressource</vt:lpstr>
      <vt:lpstr>La trajectoire d’une plainte: incarner les victimes : expertise de sa situation</vt:lpstr>
      <vt:lpstr>Les caractéristiques de ces plaintes </vt:lpstr>
      <vt:lpstr>La singularité du mouvement écologiste et environnemental : source d’expertise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L'expertise citoyenne, une mobilisation sans ressources ? : enjeux des luttes environnementales</dc:title>
  <dc:creator>Armand Hava</dc:creator>
  <cp:lastModifiedBy>Armand Hava</cp:lastModifiedBy>
  <cp:revision>5</cp:revision>
  <dcterms:created xsi:type="dcterms:W3CDTF">2021-01-19T14:40:42Z</dcterms:created>
  <dcterms:modified xsi:type="dcterms:W3CDTF">2021-01-20T18:58:47Z</dcterms:modified>
</cp:coreProperties>
</file>