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6" r:id="rId2"/>
  </p:sldMasterIdLst>
  <p:notesMasterIdLst>
    <p:notesMasterId r:id="rId18"/>
  </p:notesMasterIdLst>
  <p:sldIdLst>
    <p:sldId id="284" r:id="rId3"/>
    <p:sldId id="296" r:id="rId4"/>
    <p:sldId id="305" r:id="rId5"/>
    <p:sldId id="304" r:id="rId6"/>
    <p:sldId id="286" r:id="rId7"/>
    <p:sldId id="306" r:id="rId8"/>
    <p:sldId id="307" r:id="rId9"/>
    <p:sldId id="308" r:id="rId10"/>
    <p:sldId id="297" r:id="rId11"/>
    <p:sldId id="298" r:id="rId12"/>
    <p:sldId id="299" r:id="rId13"/>
    <p:sldId id="300" r:id="rId14"/>
    <p:sldId id="301" r:id="rId15"/>
    <p:sldId id="309" r:id="rId16"/>
    <p:sldId id="30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64A696B-F02E-4E9A-BD8A-D6FFE84DFB5E}">
          <p14:sldIdLst>
            <p14:sldId id="284"/>
            <p14:sldId id="296"/>
            <p14:sldId id="305"/>
            <p14:sldId id="304"/>
            <p14:sldId id="286"/>
            <p14:sldId id="306"/>
            <p14:sldId id="307"/>
            <p14:sldId id="308"/>
            <p14:sldId id="297"/>
            <p14:sldId id="298"/>
            <p14:sldId id="299"/>
            <p14:sldId id="300"/>
            <p14:sldId id="301"/>
            <p14:sldId id="309"/>
            <p14:sldId id="30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215" autoAdjust="0"/>
  </p:normalViewPr>
  <p:slideViewPr>
    <p:cSldViewPr snapToGrid="0" snapToObjects="1">
      <p:cViewPr varScale="1">
        <p:scale>
          <a:sx n="67" d="100"/>
          <a:sy n="67" d="100"/>
        </p:scale>
        <p:origin x="1500" y="48"/>
      </p:cViewPr>
      <p:guideLst/>
    </p:cSldViewPr>
  </p:slideViewPr>
  <p:notesTextViewPr>
    <p:cViewPr>
      <p:scale>
        <a:sx n="1" d="1"/>
        <a:sy n="1" d="1"/>
      </p:scale>
      <p:origin x="0" y="0"/>
    </p:cViewPr>
  </p:notesTextViewPr>
  <p:sorterViewPr>
    <p:cViewPr>
      <p:scale>
        <a:sx n="100" d="100"/>
        <a:sy n="100" d="100"/>
      </p:scale>
      <p:origin x="0" y="-2074"/>
    </p:cViewPr>
  </p:sorterViewPr>
  <p:notesViewPr>
    <p:cSldViewPr snapToGrid="0" snapToObjects="1">
      <p:cViewPr varScale="1">
        <p:scale>
          <a:sx n="50" d="100"/>
          <a:sy n="50" d="100"/>
        </p:scale>
        <p:origin x="2160" y="2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86D42-B072-4E06-8C32-B31CF2EFF93B}"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fr-FR"/>
        </a:p>
      </dgm:t>
    </dgm:pt>
    <dgm:pt modelId="{E596BF27-2D8F-43D5-842B-8F64E1E4F93B}">
      <dgm:prSet phldrT="[Texte]" custT="1"/>
      <dgm:spPr/>
      <dgm:t>
        <a:bodyPr/>
        <a:lstStyle/>
        <a:p>
          <a:pPr algn="ctr"/>
          <a:endParaRPr lang="fr-FR" sz="2400" b="1" i="1" dirty="0">
            <a:effectLst/>
            <a:latin typeface="Times New Roman" panose="02020603050405020304" pitchFamily="18" charset="0"/>
            <a:ea typeface="Calibri" panose="020F0502020204030204" pitchFamily="34" charset="0"/>
          </a:endParaRPr>
        </a:p>
        <a:p>
          <a:pPr algn="ctr"/>
          <a:r>
            <a:rPr lang="fr-FR" sz="3600" b="1" i="0" dirty="0">
              <a:solidFill>
                <a:schemeClr val="tx1"/>
              </a:solidFill>
              <a:effectLst/>
              <a:latin typeface="Times New Roman" panose="02020603050405020304" pitchFamily="18" charset="0"/>
              <a:ea typeface="Calibri" panose="020F0502020204030204" pitchFamily="34" charset="0"/>
            </a:rPr>
            <a:t>Méthodologie d’enquête</a:t>
          </a:r>
          <a:endParaRPr lang="fr-FR" sz="1400" i="0" dirty="0">
            <a:solidFill>
              <a:schemeClr val="tx1"/>
            </a:solidFill>
          </a:endParaRPr>
        </a:p>
      </dgm:t>
    </dgm:pt>
    <dgm:pt modelId="{3D51AF86-06D0-4DF6-896A-8CE9D032AA3B}" type="parTrans" cxnId="{1BF0E60C-6BB4-4C34-A1AC-604D7A16CCDC}">
      <dgm:prSet/>
      <dgm:spPr/>
      <dgm:t>
        <a:bodyPr/>
        <a:lstStyle/>
        <a:p>
          <a:endParaRPr lang="fr-FR"/>
        </a:p>
      </dgm:t>
    </dgm:pt>
    <dgm:pt modelId="{B18EB512-4E57-4A71-9D1E-8E78C8D6C465}" type="sibTrans" cxnId="{1BF0E60C-6BB4-4C34-A1AC-604D7A16CCDC}">
      <dgm:prSet/>
      <dgm:spPr/>
      <dgm:t>
        <a:bodyPr/>
        <a:lstStyle/>
        <a:p>
          <a:endParaRPr lang="fr-FR"/>
        </a:p>
      </dgm:t>
    </dgm:pt>
    <dgm:pt modelId="{7E6B8CD7-FF8B-48EE-91C5-21156064A850}">
      <dgm:prSet custT="1"/>
      <dgm:spPr/>
      <dgm:t>
        <a:bodyPr/>
        <a:lstStyle/>
        <a:p>
          <a:r>
            <a:rPr kumimoji="0" lang="fr-FR" sz="1800" b="1" i="0" u="none" strike="noStrike" cap="none" spc="0" normalizeH="0" baseline="0" noProof="0" dirty="0">
              <a:ln/>
              <a:effectLst>
                <a:outerShdw blurRad="38100" dist="38100" dir="2700000" algn="tl">
                  <a:srgbClr val="000000">
                    <a:alpha val="43137"/>
                  </a:srgbClr>
                </a:outerShdw>
              </a:effectLst>
              <a:uLnTx/>
              <a:uFillTx/>
              <a:ea typeface="+mn-ea"/>
              <a:cs typeface="+mn-cs"/>
            </a:rPr>
            <a:t>Mode(s) d’entrée dans le quartier </a:t>
          </a:r>
          <a:endParaRPr kumimoji="0" lang="fr-FR" sz="1800" b="1" i="0" u="none" strike="noStrike" cap="none" spc="0" normalizeH="0" baseline="0" noProof="0" dirty="0" smtClean="0">
            <a:ln/>
            <a:effectLst>
              <a:outerShdw blurRad="38100" dist="38100" dir="2700000" algn="tl">
                <a:srgbClr val="000000">
                  <a:alpha val="43137"/>
                </a:srgbClr>
              </a:outerShdw>
            </a:effectLst>
            <a:uLnTx/>
            <a:uFillTx/>
            <a:ea typeface="+mn-ea"/>
            <a:cs typeface="+mn-cs"/>
          </a:endParaRPr>
        </a:p>
        <a:p>
          <a:endParaRPr kumimoji="0" lang="fr-FR" sz="1500" b="1" i="0" u="none" strike="noStrike" cap="none" spc="0" normalizeH="0" baseline="0" noProof="0" dirty="0">
            <a:ln/>
            <a:effectLst>
              <a:outerShdw blurRad="38100" dist="38100" dir="2700000" algn="tl">
                <a:srgbClr val="000000">
                  <a:alpha val="43137"/>
                </a:srgbClr>
              </a:outerShdw>
            </a:effectLst>
            <a:uLnTx/>
            <a:uFillTx/>
            <a:ea typeface="+mn-ea"/>
            <a:cs typeface="+mn-cs"/>
          </a:endParaRPr>
        </a:p>
        <a:p>
          <a:r>
            <a:rPr kumimoji="0" lang="fr-FR" sz="1500" b="0" i="0" u="none" strike="noStrike" cap="none" spc="0" normalizeH="0" baseline="0" noProof="0" dirty="0">
              <a:ln/>
              <a:effectLst/>
              <a:uLnTx/>
              <a:uFillTx/>
              <a:ea typeface="+mn-ea"/>
              <a:cs typeface="+mn-cs"/>
            </a:rPr>
            <a:t>Enquêter dans les lieux publics… rencontrer les habitants, les responsables associatifs, les centres sociaux, assister aux conseils de </a:t>
          </a:r>
          <a:r>
            <a:rPr kumimoji="0" lang="fr-FR" sz="1500" b="0" i="0" u="none" strike="noStrike" cap="none" spc="0" normalizeH="0" baseline="0" noProof="0" dirty="0" smtClean="0">
              <a:ln/>
              <a:effectLst/>
              <a:uLnTx/>
              <a:uFillTx/>
              <a:ea typeface="+mn-ea"/>
              <a:cs typeface="+mn-cs"/>
            </a:rPr>
            <a:t>quartier</a:t>
          </a:r>
        </a:p>
        <a:p>
          <a:endParaRPr kumimoji="0" lang="fr-FR" sz="1500" b="0" i="0" u="none" strike="noStrike" cap="none" spc="0" normalizeH="0" baseline="0" noProof="0" dirty="0" smtClean="0">
            <a:ln/>
            <a:effectLst/>
            <a:uLnTx/>
            <a:uFillTx/>
            <a:ea typeface="+mn-ea"/>
            <a:cs typeface="+mn-cs"/>
          </a:endParaRPr>
        </a:p>
        <a:p>
          <a:r>
            <a:rPr kumimoji="0" lang="fr-FR" sz="1500" b="0" i="0" u="none" strike="noStrike" cap="none" spc="0" normalizeH="0" baseline="0" noProof="0" dirty="0" smtClean="0">
              <a:ln/>
              <a:effectLst/>
              <a:uLnTx/>
              <a:uFillTx/>
              <a:ea typeface="+mn-ea"/>
              <a:cs typeface="+mn-cs"/>
            </a:rPr>
            <a:t>Observer </a:t>
          </a:r>
          <a:r>
            <a:rPr kumimoji="0" lang="fr-FR" sz="1500" b="0" i="0" u="none" strike="noStrike" cap="none" spc="0" normalizeH="0" baseline="0" noProof="0" dirty="0">
              <a:ln/>
              <a:effectLst/>
              <a:uLnTx/>
              <a:uFillTx/>
              <a:ea typeface="+mn-ea"/>
              <a:cs typeface="+mn-cs"/>
            </a:rPr>
            <a:t>la vie du quartier (culturelle, sportive et alimentaire)</a:t>
          </a:r>
        </a:p>
      </dgm:t>
    </dgm:pt>
    <dgm:pt modelId="{83A7B2EE-5B81-4309-AF45-63FF5DAEC330}" type="parTrans" cxnId="{AC43BA4B-F199-4365-9FC6-7A97998C0AF7}">
      <dgm:prSet/>
      <dgm:spPr/>
      <dgm:t>
        <a:bodyPr/>
        <a:lstStyle/>
        <a:p>
          <a:endParaRPr lang="fr-FR"/>
        </a:p>
      </dgm:t>
    </dgm:pt>
    <dgm:pt modelId="{8AADBEF2-B7CB-4547-BD62-34EBD1E8031C}" type="sibTrans" cxnId="{AC43BA4B-F199-4365-9FC6-7A97998C0AF7}">
      <dgm:prSet/>
      <dgm:spPr/>
      <dgm:t>
        <a:bodyPr/>
        <a:lstStyle/>
        <a:p>
          <a:endParaRPr lang="fr-FR"/>
        </a:p>
      </dgm:t>
    </dgm:pt>
    <dgm:pt modelId="{FFF88728-A0D9-4CC2-8389-AEF7221BF3DF}">
      <dgm:prSet custT="1"/>
      <dgm:spPr/>
      <dgm:t>
        <a:bodyPr/>
        <a:lstStyle/>
        <a:p>
          <a:pPr algn="ctr">
            <a:buNone/>
          </a:pPr>
          <a:endParaRPr lang="fr-FR" sz="1500" b="1" dirty="0">
            <a:effectLst>
              <a:outerShdw blurRad="38100" dist="38100" dir="2700000" algn="tl">
                <a:srgbClr val="000000">
                  <a:alpha val="43137"/>
                </a:srgbClr>
              </a:outerShdw>
            </a:effectLst>
            <a:latin typeface="Calibri" panose="020F0502020204030204"/>
          </a:endParaRPr>
        </a:p>
        <a:p>
          <a:pPr algn="ctr">
            <a:buNone/>
          </a:pPr>
          <a:endParaRPr lang="fr-FR" sz="1500" b="1" dirty="0">
            <a:effectLst>
              <a:outerShdw blurRad="38100" dist="38100" dir="2700000" algn="tl">
                <a:srgbClr val="000000">
                  <a:alpha val="43137"/>
                </a:srgbClr>
              </a:outerShdw>
            </a:effectLst>
            <a:latin typeface="Calibri" panose="020F0502020204030204"/>
          </a:endParaRPr>
        </a:p>
        <a:p>
          <a:pPr algn="ctr">
            <a:buNone/>
          </a:pPr>
          <a:r>
            <a:rPr lang="fr-FR" sz="1800" b="1" dirty="0">
              <a:effectLst>
                <a:outerShdw blurRad="38100" dist="38100" dir="2700000" algn="tl">
                  <a:srgbClr val="000000">
                    <a:alpha val="43137"/>
                  </a:srgbClr>
                </a:outerShdw>
              </a:effectLst>
              <a:latin typeface="+mn-lt"/>
            </a:rPr>
            <a:t>Relations avec les acteurs et le </a:t>
          </a:r>
          <a:r>
            <a:rPr lang="fr-FR" sz="1800" b="1" dirty="0" smtClean="0">
              <a:effectLst>
                <a:outerShdw blurRad="38100" dist="38100" dir="2700000" algn="tl">
                  <a:srgbClr val="000000">
                    <a:alpha val="43137"/>
                  </a:srgbClr>
                </a:outerShdw>
              </a:effectLst>
              <a:latin typeface="+mn-lt"/>
            </a:rPr>
            <a:t>terrain</a:t>
          </a:r>
        </a:p>
        <a:p>
          <a:pPr algn="ctr">
            <a:buNone/>
          </a:pPr>
          <a:endParaRPr lang="fr-FR" sz="1500" b="1" dirty="0">
            <a:effectLst>
              <a:outerShdw blurRad="38100" dist="38100" dir="2700000" algn="tl">
                <a:srgbClr val="000000">
                  <a:alpha val="43137"/>
                </a:srgbClr>
              </a:outerShdw>
            </a:effectLst>
            <a:latin typeface="+mn-lt"/>
          </a:endParaRPr>
        </a:p>
        <a:p>
          <a:pPr algn="ctr">
            <a:buFont typeface="Arial" panose="020B0604020202020204" pitchFamily="34" charset="0"/>
            <a:buNone/>
          </a:pPr>
          <a:r>
            <a:rPr kumimoji="0" lang="fr-FR" sz="1500" b="0" i="0" u="none" strike="noStrike" cap="none" spc="0" normalizeH="0" baseline="0" noProof="0" dirty="0">
              <a:ln/>
              <a:effectLst/>
              <a:uLnTx/>
              <a:uFillTx/>
              <a:latin typeface="+mn-lt"/>
              <a:ea typeface="+mn-ea"/>
              <a:cs typeface="+mn-cs"/>
            </a:rPr>
            <a:t>Etablir une relation de longue durée avec les habitants, </a:t>
          </a:r>
          <a:r>
            <a:rPr kumimoji="0" lang="fr-FR" sz="1500" b="0" i="0" u="none" strike="noStrike" cap="none" spc="0" normalizeH="0" baseline="0" noProof="0" dirty="0" smtClean="0">
              <a:ln/>
              <a:effectLst/>
              <a:uLnTx/>
              <a:uFillTx/>
              <a:latin typeface="+mn-lt"/>
              <a:ea typeface="+mn-ea"/>
              <a:cs typeface="+mn-cs"/>
            </a:rPr>
            <a:t>sans être </a:t>
          </a:r>
          <a:r>
            <a:rPr kumimoji="0" lang="fr-FR" sz="1500" b="0" i="0" u="none" strike="noStrike" cap="none" spc="0" normalizeH="0" baseline="0" noProof="0" dirty="0">
              <a:ln/>
              <a:effectLst/>
              <a:uLnTx/>
              <a:uFillTx/>
              <a:latin typeface="+mn-lt"/>
              <a:ea typeface="+mn-ea"/>
              <a:cs typeface="+mn-cs"/>
            </a:rPr>
            <a:t>« intrusif </a:t>
          </a:r>
          <a:r>
            <a:rPr kumimoji="0" lang="fr-FR" sz="1500" b="0" i="0" u="none" strike="noStrike" cap="none" spc="0" normalizeH="0" baseline="0" noProof="0" dirty="0" smtClean="0">
              <a:ln/>
              <a:effectLst/>
              <a:uLnTx/>
              <a:uFillTx/>
              <a:latin typeface="+mn-lt"/>
              <a:ea typeface="+mn-ea"/>
              <a:cs typeface="+mn-cs"/>
            </a:rPr>
            <a:t>»</a:t>
          </a:r>
          <a:endParaRPr lang="fr-FR" sz="1500" b="1" dirty="0" smtClean="0">
            <a:effectLst/>
            <a:latin typeface="+mn-lt"/>
          </a:endParaRPr>
        </a:p>
        <a:p>
          <a:pPr algn="ctr">
            <a:buFont typeface="Arial" panose="020B0604020202020204" pitchFamily="34" charset="0"/>
            <a:buNone/>
          </a:pPr>
          <a:endParaRPr lang="fr-FR" sz="1500" b="0" dirty="0" smtClean="0">
            <a:effectLst/>
            <a:latin typeface="+mn-lt"/>
          </a:endParaRPr>
        </a:p>
        <a:p>
          <a:pPr algn="ctr">
            <a:buFont typeface="Arial" panose="020B0604020202020204" pitchFamily="34" charset="0"/>
            <a:buNone/>
          </a:pPr>
          <a:r>
            <a:rPr lang="fr-FR" sz="1500" b="0" dirty="0" smtClean="0">
              <a:effectLst/>
              <a:latin typeface="+mn-lt"/>
            </a:rPr>
            <a:t>Être </a:t>
          </a:r>
          <a:r>
            <a:rPr lang="fr-FR" sz="1500" b="0" dirty="0">
              <a:effectLst/>
              <a:latin typeface="+mn-lt"/>
            </a:rPr>
            <a:t>à l’écoute des discours, des récits de vie et échanger sur le quartier et les perspectives d’avenir des habitants du quartier et dans le </a:t>
          </a:r>
          <a:r>
            <a:rPr lang="fr-FR" sz="1500" b="0" dirty="0" smtClean="0">
              <a:effectLst/>
              <a:latin typeface="+mn-lt"/>
            </a:rPr>
            <a:t>quartier</a:t>
          </a:r>
          <a:endParaRPr lang="fr-FR" sz="1500" b="0" dirty="0">
            <a:effectLst/>
            <a:latin typeface="+mn-lt"/>
          </a:endParaRPr>
        </a:p>
        <a:p>
          <a:pPr algn="ctr">
            <a:buFont typeface="Arial" panose="020B0604020202020204" pitchFamily="34" charset="0"/>
            <a:buNone/>
          </a:pPr>
          <a:r>
            <a:rPr kumimoji="0" lang="fr-FR" sz="1500" b="0" i="0" u="none" strike="noStrike" cap="none" spc="0" normalizeH="0" baseline="0" noProof="0" dirty="0">
              <a:ln/>
              <a:effectLst>
                <a:outerShdw blurRad="38100" dist="38100" dir="2700000" algn="tl">
                  <a:srgbClr val="000000">
                    <a:alpha val="43137"/>
                  </a:srgbClr>
                </a:outerShdw>
              </a:effectLst>
              <a:uLnTx/>
              <a:uFillTx/>
              <a:ea typeface="+mn-ea"/>
              <a:cs typeface="+mn-cs"/>
            </a:rPr>
            <a:t> </a:t>
          </a:r>
          <a:endParaRPr lang="fr-FR" sz="1500" b="0" dirty="0">
            <a:effectLst>
              <a:outerShdw blurRad="38100" dist="38100" dir="2700000" algn="tl">
                <a:srgbClr val="000000">
                  <a:alpha val="43137"/>
                </a:srgbClr>
              </a:outerShdw>
            </a:effectLst>
            <a:latin typeface="Calibri" panose="020F0502020204030204"/>
          </a:endParaRPr>
        </a:p>
        <a:p>
          <a:pPr algn="ctr">
            <a:buNone/>
          </a:pPr>
          <a:endParaRPr lang="fr-FR" sz="1500" b="0" dirty="0">
            <a:effectLst>
              <a:outerShdw blurRad="38100" dist="38100" dir="2700000" algn="tl">
                <a:srgbClr val="000000">
                  <a:alpha val="43137"/>
                </a:srgbClr>
              </a:outerShdw>
            </a:effectLst>
            <a:latin typeface="Calibri" panose="020F0502020204030204"/>
          </a:endParaRPr>
        </a:p>
      </dgm:t>
    </dgm:pt>
    <dgm:pt modelId="{C9B11D15-0213-4921-9388-644B7F45092A}" type="parTrans" cxnId="{D4C9031C-09AE-499F-812E-A38241765ADF}">
      <dgm:prSet/>
      <dgm:spPr/>
      <dgm:t>
        <a:bodyPr/>
        <a:lstStyle/>
        <a:p>
          <a:endParaRPr lang="fr-FR"/>
        </a:p>
      </dgm:t>
    </dgm:pt>
    <dgm:pt modelId="{872D0AE5-BF2C-4928-9CF5-7B2B08312B71}" type="sibTrans" cxnId="{D4C9031C-09AE-499F-812E-A38241765ADF}">
      <dgm:prSet/>
      <dgm:spPr/>
      <dgm:t>
        <a:bodyPr/>
        <a:lstStyle/>
        <a:p>
          <a:endParaRPr lang="fr-FR"/>
        </a:p>
      </dgm:t>
    </dgm:pt>
    <dgm:pt modelId="{2DA01D15-6A13-43E7-9BE6-16BF749DB24D}">
      <dgm:prSet/>
      <dgm:spPr/>
      <dgm:t>
        <a:bodyPr/>
        <a:lstStyle/>
        <a:p>
          <a:endParaRPr lang="fr-FR"/>
        </a:p>
      </dgm:t>
    </dgm:pt>
    <dgm:pt modelId="{BB1BF57B-1ACE-410A-8335-D93482347759}" type="parTrans" cxnId="{F272C962-5F6C-40B3-BBA3-88F5A3DC3D89}">
      <dgm:prSet/>
      <dgm:spPr/>
      <dgm:t>
        <a:bodyPr/>
        <a:lstStyle/>
        <a:p>
          <a:endParaRPr lang="fr-FR"/>
        </a:p>
      </dgm:t>
    </dgm:pt>
    <dgm:pt modelId="{545BF796-3A4F-4226-B91F-C47637CF5632}" type="sibTrans" cxnId="{F272C962-5F6C-40B3-BBA3-88F5A3DC3D89}">
      <dgm:prSet/>
      <dgm:spPr/>
      <dgm:t>
        <a:bodyPr/>
        <a:lstStyle/>
        <a:p>
          <a:endParaRPr lang="fr-FR"/>
        </a:p>
      </dgm:t>
    </dgm:pt>
    <dgm:pt modelId="{7D3FB0D5-F990-492C-BCE4-857555590CEF}">
      <dgm:prSet/>
      <dgm:spPr/>
      <dgm:t>
        <a:bodyPr/>
        <a:lstStyle/>
        <a:p>
          <a:endParaRPr lang="fr-FR"/>
        </a:p>
      </dgm:t>
    </dgm:pt>
    <dgm:pt modelId="{632290E9-33CD-4C4C-8409-523327534CBB}" type="parTrans" cxnId="{23DC2A0B-01AC-4FF4-8345-D7E24E8D328C}">
      <dgm:prSet/>
      <dgm:spPr/>
      <dgm:t>
        <a:bodyPr/>
        <a:lstStyle/>
        <a:p>
          <a:endParaRPr lang="fr-FR"/>
        </a:p>
      </dgm:t>
    </dgm:pt>
    <dgm:pt modelId="{08209C0E-B1B9-44D0-8642-17714659896B}" type="sibTrans" cxnId="{23DC2A0B-01AC-4FF4-8345-D7E24E8D328C}">
      <dgm:prSet/>
      <dgm:spPr/>
      <dgm:t>
        <a:bodyPr/>
        <a:lstStyle/>
        <a:p>
          <a:endParaRPr lang="fr-FR"/>
        </a:p>
      </dgm:t>
    </dgm:pt>
    <dgm:pt modelId="{F9BE17B3-B88F-43BB-AA4C-231C79F7E022}" type="pres">
      <dgm:prSet presAssocID="{40586D42-B072-4E06-8C32-B31CF2EFF93B}" presName="composite" presStyleCnt="0">
        <dgm:presLayoutVars>
          <dgm:chMax val="1"/>
          <dgm:dir/>
          <dgm:resizeHandles val="exact"/>
        </dgm:presLayoutVars>
      </dgm:prSet>
      <dgm:spPr/>
      <dgm:t>
        <a:bodyPr/>
        <a:lstStyle/>
        <a:p>
          <a:endParaRPr lang="fr-FR"/>
        </a:p>
      </dgm:t>
    </dgm:pt>
    <dgm:pt modelId="{D5EE128B-3FEC-4DFD-9ADF-DBB6EA92B8A5}" type="pres">
      <dgm:prSet presAssocID="{E596BF27-2D8F-43D5-842B-8F64E1E4F93B}" presName="roof" presStyleLbl="dkBgShp" presStyleIdx="0" presStyleCnt="2" custScaleY="208823" custLinFactNeighborX="6013" custLinFactNeighborY="-33117"/>
      <dgm:spPr/>
      <dgm:t>
        <a:bodyPr/>
        <a:lstStyle/>
        <a:p>
          <a:endParaRPr lang="fr-FR"/>
        </a:p>
      </dgm:t>
    </dgm:pt>
    <dgm:pt modelId="{5ACD7309-764E-4B7F-99ED-501A4CFB0E24}" type="pres">
      <dgm:prSet presAssocID="{E596BF27-2D8F-43D5-842B-8F64E1E4F93B}" presName="pillars" presStyleCnt="0"/>
      <dgm:spPr/>
    </dgm:pt>
    <dgm:pt modelId="{312AF7C3-62CD-4A2D-9854-B4D00885C915}" type="pres">
      <dgm:prSet presAssocID="{E596BF27-2D8F-43D5-842B-8F64E1E4F93B}" presName="pillar1" presStyleLbl="node1" presStyleIdx="0" presStyleCnt="2">
        <dgm:presLayoutVars>
          <dgm:bulletEnabled val="1"/>
        </dgm:presLayoutVars>
      </dgm:prSet>
      <dgm:spPr/>
      <dgm:t>
        <a:bodyPr/>
        <a:lstStyle/>
        <a:p>
          <a:endParaRPr lang="fr-FR"/>
        </a:p>
      </dgm:t>
    </dgm:pt>
    <dgm:pt modelId="{76C8A565-3135-4E9B-9483-2EC284A8A865}" type="pres">
      <dgm:prSet presAssocID="{FFF88728-A0D9-4CC2-8389-AEF7221BF3DF}" presName="pillarX" presStyleLbl="node1" presStyleIdx="1" presStyleCnt="2">
        <dgm:presLayoutVars>
          <dgm:bulletEnabled val="1"/>
        </dgm:presLayoutVars>
      </dgm:prSet>
      <dgm:spPr/>
      <dgm:t>
        <a:bodyPr/>
        <a:lstStyle/>
        <a:p>
          <a:endParaRPr lang="fr-FR"/>
        </a:p>
      </dgm:t>
    </dgm:pt>
    <dgm:pt modelId="{2068A2A1-74D7-488C-992C-866968226C4E}" type="pres">
      <dgm:prSet presAssocID="{E596BF27-2D8F-43D5-842B-8F64E1E4F93B}" presName="base" presStyleLbl="dkBgShp" presStyleIdx="1" presStyleCnt="2" custScaleY="297632"/>
      <dgm:spPr/>
    </dgm:pt>
  </dgm:ptLst>
  <dgm:cxnLst>
    <dgm:cxn modelId="{9047A3A4-13B4-44E9-B823-0B13BF545EA5}" type="presOf" srcId="{E596BF27-2D8F-43D5-842B-8F64E1E4F93B}" destId="{D5EE128B-3FEC-4DFD-9ADF-DBB6EA92B8A5}" srcOrd="0" destOrd="0" presId="urn:microsoft.com/office/officeart/2005/8/layout/hList3"/>
    <dgm:cxn modelId="{1BF0E60C-6BB4-4C34-A1AC-604D7A16CCDC}" srcId="{40586D42-B072-4E06-8C32-B31CF2EFF93B}" destId="{E596BF27-2D8F-43D5-842B-8F64E1E4F93B}" srcOrd="0" destOrd="0" parTransId="{3D51AF86-06D0-4DF6-896A-8CE9D032AA3B}" sibTransId="{B18EB512-4E57-4A71-9D1E-8E78C8D6C465}"/>
    <dgm:cxn modelId="{DF10079C-765A-4EC8-BA39-94DB5E2E54E0}" type="presOf" srcId="{7E6B8CD7-FF8B-48EE-91C5-21156064A850}" destId="{312AF7C3-62CD-4A2D-9854-B4D00885C915}" srcOrd="0" destOrd="0" presId="urn:microsoft.com/office/officeart/2005/8/layout/hList3"/>
    <dgm:cxn modelId="{FA125583-1F4A-4C1C-B912-1E7370689C19}" type="presOf" srcId="{40586D42-B072-4E06-8C32-B31CF2EFF93B}" destId="{F9BE17B3-B88F-43BB-AA4C-231C79F7E022}" srcOrd="0" destOrd="0" presId="urn:microsoft.com/office/officeart/2005/8/layout/hList3"/>
    <dgm:cxn modelId="{0022C9EE-423C-4055-95C4-A5FC488D8E52}" type="presOf" srcId="{FFF88728-A0D9-4CC2-8389-AEF7221BF3DF}" destId="{76C8A565-3135-4E9B-9483-2EC284A8A865}" srcOrd="0" destOrd="0" presId="urn:microsoft.com/office/officeart/2005/8/layout/hList3"/>
    <dgm:cxn modelId="{F272C962-5F6C-40B3-BBA3-88F5A3DC3D89}" srcId="{40586D42-B072-4E06-8C32-B31CF2EFF93B}" destId="{2DA01D15-6A13-43E7-9BE6-16BF749DB24D}" srcOrd="2" destOrd="0" parTransId="{BB1BF57B-1ACE-410A-8335-D93482347759}" sibTransId="{545BF796-3A4F-4226-B91F-C47637CF5632}"/>
    <dgm:cxn modelId="{AC43BA4B-F199-4365-9FC6-7A97998C0AF7}" srcId="{E596BF27-2D8F-43D5-842B-8F64E1E4F93B}" destId="{7E6B8CD7-FF8B-48EE-91C5-21156064A850}" srcOrd="0" destOrd="0" parTransId="{83A7B2EE-5B81-4309-AF45-63FF5DAEC330}" sibTransId="{8AADBEF2-B7CB-4547-BD62-34EBD1E8031C}"/>
    <dgm:cxn modelId="{23DC2A0B-01AC-4FF4-8345-D7E24E8D328C}" srcId="{40586D42-B072-4E06-8C32-B31CF2EFF93B}" destId="{7D3FB0D5-F990-492C-BCE4-857555590CEF}" srcOrd="1" destOrd="0" parTransId="{632290E9-33CD-4C4C-8409-523327534CBB}" sibTransId="{08209C0E-B1B9-44D0-8642-17714659896B}"/>
    <dgm:cxn modelId="{D4C9031C-09AE-499F-812E-A38241765ADF}" srcId="{E596BF27-2D8F-43D5-842B-8F64E1E4F93B}" destId="{FFF88728-A0D9-4CC2-8389-AEF7221BF3DF}" srcOrd="1" destOrd="0" parTransId="{C9B11D15-0213-4921-9388-644B7F45092A}" sibTransId="{872D0AE5-BF2C-4928-9CF5-7B2B08312B71}"/>
    <dgm:cxn modelId="{0E0EEE9A-FCCF-4C2D-A283-C069A73DCE06}" type="presParOf" srcId="{F9BE17B3-B88F-43BB-AA4C-231C79F7E022}" destId="{D5EE128B-3FEC-4DFD-9ADF-DBB6EA92B8A5}" srcOrd="0" destOrd="0" presId="urn:microsoft.com/office/officeart/2005/8/layout/hList3"/>
    <dgm:cxn modelId="{8BF97C17-9ECE-4AB9-BD08-BCABC42F11F1}" type="presParOf" srcId="{F9BE17B3-B88F-43BB-AA4C-231C79F7E022}" destId="{5ACD7309-764E-4B7F-99ED-501A4CFB0E24}" srcOrd="1" destOrd="0" presId="urn:microsoft.com/office/officeart/2005/8/layout/hList3"/>
    <dgm:cxn modelId="{015B4BCA-891F-45D9-A3B9-87BB6EE4BB27}" type="presParOf" srcId="{5ACD7309-764E-4B7F-99ED-501A4CFB0E24}" destId="{312AF7C3-62CD-4A2D-9854-B4D00885C915}" srcOrd="0" destOrd="0" presId="urn:microsoft.com/office/officeart/2005/8/layout/hList3"/>
    <dgm:cxn modelId="{FE6208EE-AD24-462A-8F07-FB5EDFC5069E}" type="presParOf" srcId="{5ACD7309-764E-4B7F-99ED-501A4CFB0E24}" destId="{76C8A565-3135-4E9B-9483-2EC284A8A865}" srcOrd="1" destOrd="0" presId="urn:microsoft.com/office/officeart/2005/8/layout/hList3"/>
    <dgm:cxn modelId="{8E4178D5-C58D-4049-8078-6C062B4B10D5}" type="presParOf" srcId="{F9BE17B3-B88F-43BB-AA4C-231C79F7E022}" destId="{2068A2A1-74D7-488C-992C-866968226C4E}"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E128B-3FEC-4DFD-9ADF-DBB6EA92B8A5}">
      <dsp:nvSpPr>
        <dsp:cNvPr id="0" name=""/>
        <dsp:cNvSpPr/>
      </dsp:nvSpPr>
      <dsp:spPr>
        <a:xfrm>
          <a:off x="0" y="-639660"/>
          <a:ext cx="9144000" cy="3448516"/>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fr-FR" sz="2400" b="1" i="1" kern="1200" dirty="0">
            <a:effectLst/>
            <a:latin typeface="Times New Roman" panose="02020603050405020304" pitchFamily="18" charset="0"/>
            <a:ea typeface="Calibri" panose="020F0502020204030204" pitchFamily="34" charset="0"/>
          </a:endParaRPr>
        </a:p>
        <a:p>
          <a:pPr lvl="0" algn="ctr" defTabSz="1066800">
            <a:lnSpc>
              <a:spcPct val="90000"/>
            </a:lnSpc>
            <a:spcBef>
              <a:spcPct val="0"/>
            </a:spcBef>
            <a:spcAft>
              <a:spcPct val="35000"/>
            </a:spcAft>
          </a:pPr>
          <a:r>
            <a:rPr lang="fr-FR" sz="3600" b="1" i="0" kern="1200" dirty="0">
              <a:solidFill>
                <a:schemeClr val="tx1"/>
              </a:solidFill>
              <a:effectLst/>
              <a:latin typeface="Times New Roman" panose="02020603050405020304" pitchFamily="18" charset="0"/>
              <a:ea typeface="Calibri" panose="020F0502020204030204" pitchFamily="34" charset="0"/>
            </a:rPr>
            <a:t>Méthodologie d’enquête</a:t>
          </a:r>
          <a:endParaRPr lang="fr-FR" sz="1400" i="0" kern="1200" dirty="0">
            <a:solidFill>
              <a:schemeClr val="tx1"/>
            </a:solidFill>
          </a:endParaRPr>
        </a:p>
      </dsp:txBody>
      <dsp:txXfrm>
        <a:off x="0" y="-639660"/>
        <a:ext cx="9144000" cy="3448516"/>
      </dsp:txXfrm>
    </dsp:sp>
    <dsp:sp modelId="{312AF7C3-62CD-4A2D-9854-B4D00885C915}">
      <dsp:nvSpPr>
        <dsp:cNvPr id="0" name=""/>
        <dsp:cNvSpPr/>
      </dsp:nvSpPr>
      <dsp:spPr>
        <a:xfrm>
          <a:off x="0" y="1910300"/>
          <a:ext cx="4572000" cy="346795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fr-FR" sz="1800" b="1" i="0" u="none" strike="noStrike" kern="1200" cap="none" spc="0" normalizeH="0" baseline="0" noProof="0" dirty="0">
              <a:ln/>
              <a:effectLst>
                <a:outerShdw blurRad="38100" dist="38100" dir="2700000" algn="tl">
                  <a:srgbClr val="000000">
                    <a:alpha val="43137"/>
                  </a:srgbClr>
                </a:outerShdw>
              </a:effectLst>
              <a:uLnTx/>
              <a:uFillTx/>
              <a:ea typeface="+mn-ea"/>
              <a:cs typeface="+mn-cs"/>
            </a:rPr>
            <a:t>Mode(s) d’entrée dans le quartier </a:t>
          </a:r>
          <a:endParaRPr kumimoji="0" lang="fr-FR" sz="1800" b="1" i="0" u="none" strike="noStrike" kern="1200" cap="none" spc="0" normalizeH="0" baseline="0" noProof="0" dirty="0" smtClean="0">
            <a:ln/>
            <a:effectLst>
              <a:outerShdw blurRad="38100" dist="38100" dir="2700000" algn="tl">
                <a:srgbClr val="000000">
                  <a:alpha val="43137"/>
                </a:srgbClr>
              </a:outerShdw>
            </a:effectLst>
            <a:uLnTx/>
            <a:uFillTx/>
            <a:ea typeface="+mn-ea"/>
            <a:cs typeface="+mn-cs"/>
          </a:endParaRPr>
        </a:p>
        <a:p>
          <a:pPr lvl="0" algn="ctr" defTabSz="800100">
            <a:lnSpc>
              <a:spcPct val="90000"/>
            </a:lnSpc>
            <a:spcBef>
              <a:spcPct val="0"/>
            </a:spcBef>
            <a:spcAft>
              <a:spcPct val="35000"/>
            </a:spcAft>
          </a:pPr>
          <a:endParaRPr kumimoji="0" lang="fr-FR" sz="1500" b="1" i="0" u="none" strike="noStrike" kern="1200" cap="none" spc="0" normalizeH="0" baseline="0" noProof="0" dirty="0">
            <a:ln/>
            <a:effectLst>
              <a:outerShdw blurRad="38100" dist="38100" dir="2700000" algn="tl">
                <a:srgbClr val="000000">
                  <a:alpha val="43137"/>
                </a:srgbClr>
              </a:outerShdw>
            </a:effectLst>
            <a:uLnTx/>
            <a:uFillTx/>
            <a:ea typeface="+mn-ea"/>
            <a:cs typeface="+mn-cs"/>
          </a:endParaRPr>
        </a:p>
        <a:p>
          <a:pPr lvl="0" algn="ctr" defTabSz="800100">
            <a:lnSpc>
              <a:spcPct val="90000"/>
            </a:lnSpc>
            <a:spcBef>
              <a:spcPct val="0"/>
            </a:spcBef>
            <a:spcAft>
              <a:spcPct val="35000"/>
            </a:spcAft>
          </a:pPr>
          <a:r>
            <a:rPr kumimoji="0" lang="fr-FR" sz="1500" b="0" i="0" u="none" strike="noStrike" kern="1200" cap="none" spc="0" normalizeH="0" baseline="0" noProof="0" dirty="0">
              <a:ln/>
              <a:effectLst/>
              <a:uLnTx/>
              <a:uFillTx/>
              <a:ea typeface="+mn-ea"/>
              <a:cs typeface="+mn-cs"/>
            </a:rPr>
            <a:t>Enquêter dans les lieux publics… rencontrer les habitants, les responsables associatifs, les centres sociaux, assister aux conseils de </a:t>
          </a:r>
          <a:r>
            <a:rPr kumimoji="0" lang="fr-FR" sz="1500" b="0" i="0" u="none" strike="noStrike" kern="1200" cap="none" spc="0" normalizeH="0" baseline="0" noProof="0" dirty="0" smtClean="0">
              <a:ln/>
              <a:effectLst/>
              <a:uLnTx/>
              <a:uFillTx/>
              <a:ea typeface="+mn-ea"/>
              <a:cs typeface="+mn-cs"/>
            </a:rPr>
            <a:t>quartier</a:t>
          </a:r>
        </a:p>
        <a:p>
          <a:pPr lvl="0" algn="ctr" defTabSz="800100">
            <a:lnSpc>
              <a:spcPct val="90000"/>
            </a:lnSpc>
            <a:spcBef>
              <a:spcPct val="0"/>
            </a:spcBef>
            <a:spcAft>
              <a:spcPct val="35000"/>
            </a:spcAft>
          </a:pPr>
          <a:endParaRPr kumimoji="0" lang="fr-FR" sz="1500" b="0" i="0" u="none" strike="noStrike" kern="1200" cap="none" spc="0" normalizeH="0" baseline="0" noProof="0" dirty="0" smtClean="0">
            <a:ln/>
            <a:effectLst/>
            <a:uLnTx/>
            <a:uFillTx/>
            <a:ea typeface="+mn-ea"/>
            <a:cs typeface="+mn-cs"/>
          </a:endParaRPr>
        </a:p>
        <a:p>
          <a:pPr lvl="0" algn="ctr" defTabSz="800100">
            <a:lnSpc>
              <a:spcPct val="90000"/>
            </a:lnSpc>
            <a:spcBef>
              <a:spcPct val="0"/>
            </a:spcBef>
            <a:spcAft>
              <a:spcPct val="35000"/>
            </a:spcAft>
          </a:pPr>
          <a:r>
            <a:rPr kumimoji="0" lang="fr-FR" sz="1500" b="0" i="0" u="none" strike="noStrike" kern="1200" cap="none" spc="0" normalizeH="0" baseline="0" noProof="0" dirty="0" smtClean="0">
              <a:ln/>
              <a:effectLst/>
              <a:uLnTx/>
              <a:uFillTx/>
              <a:ea typeface="+mn-ea"/>
              <a:cs typeface="+mn-cs"/>
            </a:rPr>
            <a:t>Observer </a:t>
          </a:r>
          <a:r>
            <a:rPr kumimoji="0" lang="fr-FR" sz="1500" b="0" i="0" u="none" strike="noStrike" kern="1200" cap="none" spc="0" normalizeH="0" baseline="0" noProof="0" dirty="0">
              <a:ln/>
              <a:effectLst/>
              <a:uLnTx/>
              <a:uFillTx/>
              <a:ea typeface="+mn-ea"/>
              <a:cs typeface="+mn-cs"/>
            </a:rPr>
            <a:t>la vie du quartier (culturelle, sportive et alimentaire)</a:t>
          </a:r>
        </a:p>
      </dsp:txBody>
      <dsp:txXfrm>
        <a:off x="0" y="1910300"/>
        <a:ext cx="4572000" cy="3467953"/>
      </dsp:txXfrm>
    </dsp:sp>
    <dsp:sp modelId="{76C8A565-3135-4E9B-9483-2EC284A8A865}">
      <dsp:nvSpPr>
        <dsp:cNvPr id="0" name=""/>
        <dsp:cNvSpPr/>
      </dsp:nvSpPr>
      <dsp:spPr>
        <a:xfrm>
          <a:off x="4572000" y="1910300"/>
          <a:ext cx="4572000" cy="346795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buNone/>
          </a:pPr>
          <a:endParaRPr lang="fr-FR" sz="1500" b="1" kern="1200" dirty="0">
            <a:effectLst>
              <a:outerShdw blurRad="38100" dist="38100" dir="2700000" algn="tl">
                <a:srgbClr val="000000">
                  <a:alpha val="43137"/>
                </a:srgbClr>
              </a:outerShdw>
            </a:effectLst>
            <a:latin typeface="Calibri" panose="020F0502020204030204"/>
          </a:endParaRPr>
        </a:p>
        <a:p>
          <a:pPr lvl="0" algn="ctr" defTabSz="666750">
            <a:lnSpc>
              <a:spcPct val="90000"/>
            </a:lnSpc>
            <a:spcBef>
              <a:spcPct val="0"/>
            </a:spcBef>
            <a:spcAft>
              <a:spcPct val="35000"/>
            </a:spcAft>
            <a:buNone/>
          </a:pPr>
          <a:endParaRPr lang="fr-FR" sz="1500" b="1" kern="1200" dirty="0">
            <a:effectLst>
              <a:outerShdw blurRad="38100" dist="38100" dir="2700000" algn="tl">
                <a:srgbClr val="000000">
                  <a:alpha val="43137"/>
                </a:srgbClr>
              </a:outerShdw>
            </a:effectLst>
            <a:latin typeface="Calibri" panose="020F0502020204030204"/>
          </a:endParaRPr>
        </a:p>
        <a:p>
          <a:pPr lvl="0" algn="ctr" defTabSz="66675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latin typeface="+mn-lt"/>
            </a:rPr>
            <a:t>Relations avec les acteurs et le </a:t>
          </a:r>
          <a:r>
            <a:rPr lang="fr-FR" sz="1800" b="1" kern="1200" dirty="0" smtClean="0">
              <a:effectLst>
                <a:outerShdw blurRad="38100" dist="38100" dir="2700000" algn="tl">
                  <a:srgbClr val="000000">
                    <a:alpha val="43137"/>
                  </a:srgbClr>
                </a:outerShdw>
              </a:effectLst>
              <a:latin typeface="+mn-lt"/>
            </a:rPr>
            <a:t>terrain</a:t>
          </a:r>
        </a:p>
        <a:p>
          <a:pPr lvl="0" algn="ctr" defTabSz="666750">
            <a:lnSpc>
              <a:spcPct val="90000"/>
            </a:lnSpc>
            <a:spcBef>
              <a:spcPct val="0"/>
            </a:spcBef>
            <a:spcAft>
              <a:spcPct val="35000"/>
            </a:spcAft>
            <a:buNone/>
          </a:pPr>
          <a:endParaRPr lang="fr-FR" sz="1500" b="1" kern="1200" dirty="0">
            <a:effectLst>
              <a:outerShdw blurRad="38100" dist="38100" dir="2700000" algn="tl">
                <a:srgbClr val="000000">
                  <a:alpha val="43137"/>
                </a:srgbClr>
              </a:outerShdw>
            </a:effectLst>
            <a:latin typeface="+mn-lt"/>
          </a:endParaRPr>
        </a:p>
        <a:p>
          <a:pPr lvl="0" algn="ctr" defTabSz="666750">
            <a:lnSpc>
              <a:spcPct val="90000"/>
            </a:lnSpc>
            <a:spcBef>
              <a:spcPct val="0"/>
            </a:spcBef>
            <a:spcAft>
              <a:spcPct val="35000"/>
            </a:spcAft>
            <a:buFont typeface="Arial" panose="020B0604020202020204" pitchFamily="34" charset="0"/>
            <a:buNone/>
          </a:pPr>
          <a:r>
            <a:rPr kumimoji="0" lang="fr-FR" sz="1500" b="0" i="0" u="none" strike="noStrike" kern="1200" cap="none" spc="0" normalizeH="0" baseline="0" noProof="0" dirty="0">
              <a:ln/>
              <a:effectLst/>
              <a:uLnTx/>
              <a:uFillTx/>
              <a:latin typeface="+mn-lt"/>
              <a:ea typeface="+mn-ea"/>
              <a:cs typeface="+mn-cs"/>
            </a:rPr>
            <a:t>Etablir une relation de longue durée avec les habitants, </a:t>
          </a:r>
          <a:r>
            <a:rPr kumimoji="0" lang="fr-FR" sz="1500" b="0" i="0" u="none" strike="noStrike" kern="1200" cap="none" spc="0" normalizeH="0" baseline="0" noProof="0" dirty="0" smtClean="0">
              <a:ln/>
              <a:effectLst/>
              <a:uLnTx/>
              <a:uFillTx/>
              <a:latin typeface="+mn-lt"/>
              <a:ea typeface="+mn-ea"/>
              <a:cs typeface="+mn-cs"/>
            </a:rPr>
            <a:t>sans être </a:t>
          </a:r>
          <a:r>
            <a:rPr kumimoji="0" lang="fr-FR" sz="1500" b="0" i="0" u="none" strike="noStrike" kern="1200" cap="none" spc="0" normalizeH="0" baseline="0" noProof="0" dirty="0">
              <a:ln/>
              <a:effectLst/>
              <a:uLnTx/>
              <a:uFillTx/>
              <a:latin typeface="+mn-lt"/>
              <a:ea typeface="+mn-ea"/>
              <a:cs typeface="+mn-cs"/>
            </a:rPr>
            <a:t>« intrusif </a:t>
          </a:r>
          <a:r>
            <a:rPr kumimoji="0" lang="fr-FR" sz="1500" b="0" i="0" u="none" strike="noStrike" kern="1200" cap="none" spc="0" normalizeH="0" baseline="0" noProof="0" dirty="0" smtClean="0">
              <a:ln/>
              <a:effectLst/>
              <a:uLnTx/>
              <a:uFillTx/>
              <a:latin typeface="+mn-lt"/>
              <a:ea typeface="+mn-ea"/>
              <a:cs typeface="+mn-cs"/>
            </a:rPr>
            <a:t>»</a:t>
          </a:r>
          <a:endParaRPr lang="fr-FR" sz="1500" b="1" kern="1200" dirty="0" smtClean="0">
            <a:effectLst/>
            <a:latin typeface="+mn-lt"/>
          </a:endParaRPr>
        </a:p>
        <a:p>
          <a:pPr lvl="0" algn="ctr" defTabSz="666750">
            <a:lnSpc>
              <a:spcPct val="90000"/>
            </a:lnSpc>
            <a:spcBef>
              <a:spcPct val="0"/>
            </a:spcBef>
            <a:spcAft>
              <a:spcPct val="35000"/>
            </a:spcAft>
            <a:buFont typeface="Arial" panose="020B0604020202020204" pitchFamily="34" charset="0"/>
            <a:buNone/>
          </a:pPr>
          <a:endParaRPr lang="fr-FR" sz="1500" b="0" kern="1200" dirty="0" smtClean="0">
            <a:effectLst/>
            <a:latin typeface="+mn-lt"/>
          </a:endParaRPr>
        </a:p>
        <a:p>
          <a:pPr lvl="0" algn="ctr" defTabSz="666750">
            <a:lnSpc>
              <a:spcPct val="90000"/>
            </a:lnSpc>
            <a:spcBef>
              <a:spcPct val="0"/>
            </a:spcBef>
            <a:spcAft>
              <a:spcPct val="35000"/>
            </a:spcAft>
            <a:buFont typeface="Arial" panose="020B0604020202020204" pitchFamily="34" charset="0"/>
            <a:buNone/>
          </a:pPr>
          <a:r>
            <a:rPr lang="fr-FR" sz="1500" b="0" kern="1200" dirty="0" smtClean="0">
              <a:effectLst/>
              <a:latin typeface="+mn-lt"/>
            </a:rPr>
            <a:t>Être </a:t>
          </a:r>
          <a:r>
            <a:rPr lang="fr-FR" sz="1500" b="0" kern="1200" dirty="0">
              <a:effectLst/>
              <a:latin typeface="+mn-lt"/>
            </a:rPr>
            <a:t>à l’écoute des discours, des récits de vie et échanger sur le quartier et les perspectives d’avenir des habitants du quartier et dans le </a:t>
          </a:r>
          <a:r>
            <a:rPr lang="fr-FR" sz="1500" b="0" kern="1200" dirty="0" smtClean="0">
              <a:effectLst/>
              <a:latin typeface="+mn-lt"/>
            </a:rPr>
            <a:t>quartier</a:t>
          </a:r>
          <a:endParaRPr lang="fr-FR" sz="1500" b="0" kern="1200" dirty="0">
            <a:effectLst/>
            <a:latin typeface="+mn-lt"/>
          </a:endParaRPr>
        </a:p>
        <a:p>
          <a:pPr lvl="0" algn="ctr" defTabSz="666750">
            <a:lnSpc>
              <a:spcPct val="90000"/>
            </a:lnSpc>
            <a:spcBef>
              <a:spcPct val="0"/>
            </a:spcBef>
            <a:spcAft>
              <a:spcPct val="35000"/>
            </a:spcAft>
            <a:buFont typeface="Arial" panose="020B0604020202020204" pitchFamily="34" charset="0"/>
            <a:buNone/>
          </a:pPr>
          <a:r>
            <a:rPr kumimoji="0" lang="fr-FR" sz="1500" b="0" i="0" u="none" strike="noStrike" kern="1200" cap="none" spc="0" normalizeH="0" baseline="0" noProof="0" dirty="0">
              <a:ln/>
              <a:effectLst>
                <a:outerShdw blurRad="38100" dist="38100" dir="2700000" algn="tl">
                  <a:srgbClr val="000000">
                    <a:alpha val="43137"/>
                  </a:srgbClr>
                </a:outerShdw>
              </a:effectLst>
              <a:uLnTx/>
              <a:uFillTx/>
              <a:ea typeface="+mn-ea"/>
              <a:cs typeface="+mn-cs"/>
            </a:rPr>
            <a:t> </a:t>
          </a:r>
          <a:endParaRPr lang="fr-FR" sz="1500" b="0" kern="1200" dirty="0">
            <a:effectLst>
              <a:outerShdw blurRad="38100" dist="38100" dir="2700000" algn="tl">
                <a:srgbClr val="000000">
                  <a:alpha val="43137"/>
                </a:srgbClr>
              </a:outerShdw>
            </a:effectLst>
            <a:latin typeface="Calibri" panose="020F0502020204030204"/>
          </a:endParaRPr>
        </a:p>
        <a:p>
          <a:pPr lvl="0" algn="ctr" defTabSz="666750">
            <a:lnSpc>
              <a:spcPct val="90000"/>
            </a:lnSpc>
            <a:spcBef>
              <a:spcPct val="0"/>
            </a:spcBef>
            <a:spcAft>
              <a:spcPct val="35000"/>
            </a:spcAft>
            <a:buNone/>
          </a:pPr>
          <a:endParaRPr lang="fr-FR" sz="1500" b="0" kern="1200" dirty="0">
            <a:effectLst>
              <a:outerShdw blurRad="38100" dist="38100" dir="2700000" algn="tl">
                <a:srgbClr val="000000">
                  <a:alpha val="43137"/>
                </a:srgbClr>
              </a:outerShdw>
            </a:effectLst>
            <a:latin typeface="Calibri" panose="020F0502020204030204"/>
          </a:endParaRPr>
        </a:p>
      </dsp:txBody>
      <dsp:txXfrm>
        <a:off x="4572000" y="1910300"/>
        <a:ext cx="4572000" cy="3467953"/>
      </dsp:txXfrm>
    </dsp:sp>
    <dsp:sp modelId="{2068A2A1-74D7-488C-992C-866968226C4E}">
      <dsp:nvSpPr>
        <dsp:cNvPr id="0" name=""/>
        <dsp:cNvSpPr/>
      </dsp:nvSpPr>
      <dsp:spPr>
        <a:xfrm>
          <a:off x="0" y="4997488"/>
          <a:ext cx="9144000" cy="1146859"/>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389D4-9631-41D5-B477-1D80353B76E4}" type="datetimeFigureOut">
              <a:rPr lang="fr-FR" smtClean="0"/>
              <a:t>05/05/2021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48984-AA2E-4F68-B598-6EBA8FD18F00}" type="slidenum">
              <a:rPr lang="fr-FR" smtClean="0"/>
              <a:t>‹N°›</a:t>
            </a:fld>
            <a:endParaRPr lang="fr-FR"/>
          </a:p>
        </p:txBody>
      </p:sp>
    </p:spTree>
    <p:extLst>
      <p:ext uri="{BB962C8B-B14F-4D97-AF65-F5344CB8AC3E}">
        <p14:creationId xmlns:p14="http://schemas.microsoft.com/office/powerpoint/2010/main" val="2549477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Mémoire de recherche-action effectué par Quentin COURCIER un Master Staps APA-S sous l’égide de l’ULCO et stagiaire à la MESHS, il était accompagné sur le terrain par Alexandre FAUQUETTE de septembre 2017 à mai 2018 (stage court) avec une co-direction STAPS et SOCIOLOGIE ( Monsieur LEBRETON et Monsieur GIBOUT).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Son </a:t>
            </a:r>
            <a:r>
              <a:rPr lang="fr-FR" dirty="0"/>
              <a:t>mémoire </a:t>
            </a:r>
            <a:r>
              <a:rPr lang="fr-FR" sz="1200" kern="1200" dirty="0">
                <a:solidFill>
                  <a:schemeClr val="tx1"/>
                </a:solidFill>
                <a:effectLst/>
                <a:latin typeface="+mn-lt"/>
                <a:ea typeface="+mn-ea"/>
                <a:cs typeface="+mn-cs"/>
              </a:rPr>
              <a:t>est une analyse compréhensive d’un quartier « prioritaire » pour rendre compte des rapports ou des écarts entre les études sur les inégalités sociales en lien avec l’alimentation et la pratique sportive et les résultats obtenus. </a:t>
            </a: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a:t>
            </a:r>
            <a:r>
              <a:rPr lang="fr-FR" sz="1200" kern="1200" dirty="0">
                <a:solidFill>
                  <a:schemeClr val="tx1"/>
                </a:solidFill>
                <a:effectLst/>
                <a:latin typeface="+mn-lt"/>
                <a:ea typeface="+mn-ea"/>
                <a:cs typeface="+mn-cs"/>
              </a:rPr>
              <a:t>s’appuie donc sur une méthode de recherche qualitative à travers laquelle il cherche à définir les perceptions des personnes interrogées envers les messages et les recommandations de santé. </a:t>
            </a:r>
            <a:endParaRPr lang="fr-FR" dirty="0"/>
          </a:p>
          <a:p>
            <a:endParaRPr lang="fr-FR" dirty="0" smtClean="0"/>
          </a:p>
          <a:p>
            <a:r>
              <a:rPr lang="fr-FR" dirty="0" smtClean="0"/>
              <a:t>Le </a:t>
            </a:r>
            <a:r>
              <a:rPr lang="fr-FR" dirty="0"/>
              <a:t>projet TIF est inclus dans son mémoire de recherche et il souhaitera interrogé l’utilité sociale du projet sous l’angle de l’alimentation et de la santé…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BDCA86-A93B-4676-B1EF-30E587EE5B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55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L’acte alimentaire à Fives n’est pas forcément un acte quotidien comme on pourrait le penser… trouver 5 fruits et légumes par jour, peut-être compliqué et culpabilisant, pour ceux qui n’y arrivent pas. Les jeunes nous ont avoué pouvoir le faire à la cuisine de l’établissement scolaire mais pas chez eux...  La dimension culturelle est à prendre en compte mais la disponibilité alimentaire du quartier aussi…  </a:t>
            </a:r>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10</a:t>
            </a:fld>
            <a:endParaRPr lang="fr-FR"/>
          </a:p>
        </p:txBody>
      </p:sp>
    </p:spTree>
    <p:extLst>
      <p:ext uri="{BB962C8B-B14F-4D97-AF65-F5344CB8AC3E}">
        <p14:creationId xmlns:p14="http://schemas.microsoft.com/office/powerpoint/2010/main" val="7418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santé passe aussi par la pratique d’une activité physique régulière et nous avons choisi de centrer notre attention sur les citations de non-pratiquants de sport dans ce diapo… les pratiquants de sport collectif/individuel ont (lors de nos focus-group) un capital culturel + élevé) ils sont étudiants en Master ou salarié, ils éprouvent du plaisir collectif / individuel, des sensations de bien-être et l’envie de se dépasser pendant les activités physiques et sportives. Les personnes interrogées ici n’ont pas de pratique sportive régulière si ce n’est les élèves du second degré qui bénéficient d’heures hebdomadaires d’EPS. Ils se sentent pénalisés par le manque d’opportunités et désir varier les activités, la boxe et le futsal sont jugés trop souvent proposés au nom des « valeurs du quartier » (voir comparaison des pratiques sportives proposées à Lille-Sud et Lille-Fives / Quelles activités sportives proposent les centres sociaux du quartier (boxe + futsal)… le manque d’éducateur sportif pénalise les structures sociales dans la mise en place d’activités physiques adaptés qui nécessite un encadrant qualifié…dans le quartier, les équipements sportifs de proximité sont accessibles à tous mais pas adaptés voir dégradés… Seuls les équipements sportifs à caractère commercial sont jugés comme adaptés mais pas accessibles à tous. L’environnement organisationnel semble donc dans notre étude un déterminant de santé physique pour les personnes en situation de précarité. </a:t>
            </a:r>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11</a:t>
            </a:fld>
            <a:endParaRPr lang="fr-FR"/>
          </a:p>
        </p:txBody>
      </p:sp>
    </p:spTree>
    <p:extLst>
      <p:ext uri="{BB962C8B-B14F-4D97-AF65-F5344CB8AC3E}">
        <p14:creationId xmlns:p14="http://schemas.microsoft.com/office/powerpoint/2010/main" val="4852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ea typeface="Calibri" panose="020F0502020204030204" pitchFamily="34" charset="0"/>
              </a:rPr>
              <a:t>Dépassé parce que les habitants semblent trop rarement consultés sur les projets qui naissent dans le quartier, </a:t>
            </a:r>
            <a:r>
              <a:rPr lang="fr-FR" sz="1200" i="1" dirty="0">
                <a:solidFill>
                  <a:prstClr val="black"/>
                </a:solidFill>
                <a:ea typeface="Calibri" panose="020F0502020204030204" pitchFamily="34" charset="0"/>
              </a:rPr>
              <a:t>comment peuvent-ils alors se sentir concernés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solidFill>
                  <a:prstClr val="black"/>
                </a:solidFill>
              </a:rPr>
              <a:t>Redonner du pouvoir décisionnel, le calendrier de fréquentation de l’avant-goût est overbooké par les associations mais les individus qui n’adhérent pas aux associations n’ont donc pas accès, à part entière, au site…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solidFill>
                  <a:prstClr val="black"/>
                </a:solidFill>
              </a:rPr>
              <a:t>Nécessité de repenser l’intégration par l’alimentation et de donner du crédit à l’insertion sociale par le sport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solidFill>
                  <a:prstClr val="black"/>
                </a:solidFill>
              </a:rPr>
              <a:t>Quel(s) lieu(x) pour se retrouver, à part les associations ? Utilité de l’éducation alimentaire ascendante ? Aujourd’hui quelle population fréquente les lieux de l’avant-goût, la friche gourmande ? </a:t>
            </a:r>
            <a:endParaRPr lang="fr-FR" dirty="0"/>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12</a:t>
            </a:fld>
            <a:endParaRPr lang="fr-FR"/>
          </a:p>
        </p:txBody>
      </p:sp>
    </p:spTree>
    <p:extLst>
      <p:ext uri="{BB962C8B-B14F-4D97-AF65-F5344CB8AC3E}">
        <p14:creationId xmlns:p14="http://schemas.microsoft.com/office/powerpoint/2010/main" val="299229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recherche-action pilotée par la MESHS comprend aussi la tenue de réunions de concertation entre institutions, habitants et scientifiques pour </a:t>
            </a:r>
            <a:r>
              <a:rPr lang="fr-FR" dirty="0" err="1"/>
              <a:t>co-construire</a:t>
            </a:r>
            <a:r>
              <a:rPr lang="fr-FR" dirty="0"/>
              <a:t> les indicateurs d’évaluation du projet. L’évaluation est devenue, depuis une vingtaine d’années, un passage obligé dans la plupart des projets d’action publique. Elle est au cœur des réformes de l’État, au point de devenir une nécessité pour toute politique publique. ÉVALUER, POUR QUOI FAIRE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notre cas, la démarche d’évaluation que l’on propose vise deux objectifs généraux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 Évaluer l’efficacité du projet et ses effets potentiels sur le « bien-être » des habitants qui participent et des publics cibles, suivant une perspective d’intégration sociale.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2) Constituer un outil d’aide à la décision. Il s’agit de faire des propositions visant à améliorer le projet chemin-faisant, dans une optique d’innovation sociale. Il s’agit aussi d’étudier la transférabilité du projet sur d’autres terrains, conformément à ce qui est prévu dans le projet TIF. L’évaluation continue permet notamment de: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Mesurer le progrès généré par la démarche TIF tout au long du projet.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D’ajuster les actions au fur et à mesure du processus mis en œuvre et/ ou d’impulser de nouvelles inflexions1. Elle s’avère donc opportune pour aider les porteurs de projet et partenaires à prendre conscience des apports et/ou limites de leurs actions sur le bien-être de la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a:t>
            </a:r>
            <a:r>
              <a:rPr lang="fr-FR" b="1" baseline="0" dirty="0" smtClean="0"/>
              <a:t> (S. </a:t>
            </a:r>
            <a:r>
              <a:rPr lang="fr-FR" b="1" baseline="0" dirty="0" err="1" smtClean="0"/>
              <a:t>Arnstein</a:t>
            </a:r>
            <a:r>
              <a:rPr lang="fr-FR" b="1" baseline="0" dirty="0" smtClean="0"/>
              <a:t>) </a:t>
            </a:r>
            <a:r>
              <a:rPr lang="fr-FR" b="1" dirty="0" smtClean="0"/>
              <a:t>Cette échelle est utilisée pour évaluer le niveau de participation des citoyens à la vie publique.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13</a:t>
            </a:fld>
            <a:endParaRPr lang="fr-FR"/>
          </a:p>
        </p:txBody>
      </p:sp>
    </p:spTree>
    <p:extLst>
      <p:ext uri="{BB962C8B-B14F-4D97-AF65-F5344CB8AC3E}">
        <p14:creationId xmlns:p14="http://schemas.microsoft.com/office/powerpoint/2010/main" val="219695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14</a:t>
            </a:fld>
            <a:endParaRPr lang="fr-FR"/>
          </a:p>
        </p:txBody>
      </p:sp>
    </p:spTree>
    <p:extLst>
      <p:ext uri="{BB962C8B-B14F-4D97-AF65-F5344CB8AC3E}">
        <p14:creationId xmlns:p14="http://schemas.microsoft.com/office/powerpoint/2010/main" val="160265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 l’aide de huit niveaux, l’échelle d’</a:t>
            </a:r>
            <a:r>
              <a:rPr lang="fr-FR" sz="1200" kern="1200" dirty="0" err="1" smtClean="0">
                <a:solidFill>
                  <a:schemeClr val="tx1"/>
                </a:solidFill>
                <a:effectLst/>
                <a:latin typeface="+mn-lt"/>
                <a:ea typeface="+mn-ea"/>
                <a:cs typeface="+mn-cs"/>
              </a:rPr>
              <a:t>Arnstein</a:t>
            </a:r>
            <a:r>
              <a:rPr lang="fr-FR" sz="1200" kern="1200" dirty="0" smtClean="0">
                <a:solidFill>
                  <a:schemeClr val="tx1"/>
                </a:solidFill>
                <a:effectLst/>
                <a:latin typeface="+mn-lt"/>
                <a:ea typeface="+mn-ea"/>
                <a:cs typeface="+mn-cs"/>
              </a:rPr>
              <a:t> mesure le pouvoir du citoyen et sa propension à participer à </a:t>
            </a:r>
            <a:r>
              <a:rPr lang="fr-FR" sz="1200" kern="1200" dirty="0" err="1" smtClean="0">
                <a:solidFill>
                  <a:schemeClr val="tx1"/>
                </a:solidFill>
                <a:effectLst/>
                <a:latin typeface="+mn-lt"/>
                <a:ea typeface="+mn-ea"/>
                <a:cs typeface="+mn-cs"/>
              </a:rPr>
              <a:t>unprojet</a:t>
            </a:r>
            <a:r>
              <a:rPr lang="fr-FR" sz="1200" kern="1200" dirty="0" smtClean="0">
                <a:solidFill>
                  <a:schemeClr val="tx1"/>
                </a:solidFill>
                <a:effectLst/>
                <a:latin typeface="+mn-lt"/>
                <a:ea typeface="+mn-ea"/>
                <a:cs typeface="+mn-cs"/>
              </a:rPr>
              <a:t>. La participation peut recouvrir différentes modalités :-Une simple information à destination des acteurs locaux.- Les acteurs locaux comme source d'</a:t>
            </a:r>
            <a:r>
              <a:rPr lang="fr-FR" sz="1200" kern="1200" dirty="0" err="1" smtClean="0">
                <a:solidFill>
                  <a:schemeClr val="tx1"/>
                </a:solidFill>
                <a:effectLst/>
                <a:latin typeface="+mn-lt"/>
                <a:ea typeface="+mn-ea"/>
                <a:cs typeface="+mn-cs"/>
              </a:rPr>
              <a:t>information.-Participation</a:t>
            </a:r>
            <a:r>
              <a:rPr lang="fr-FR" sz="1200" kern="1200" dirty="0" smtClean="0">
                <a:solidFill>
                  <a:schemeClr val="tx1"/>
                </a:solidFill>
                <a:effectLst/>
                <a:latin typeface="+mn-lt"/>
                <a:ea typeface="+mn-ea"/>
                <a:cs typeface="+mn-cs"/>
              </a:rPr>
              <a:t> active des acteurs locaux ( identification des problèmes et des besoins, </a:t>
            </a:r>
            <a:r>
              <a:rPr lang="fr-FR" sz="1200" kern="1200" dirty="0" err="1" smtClean="0">
                <a:solidFill>
                  <a:schemeClr val="tx1"/>
                </a:solidFill>
                <a:effectLst/>
                <a:latin typeface="+mn-lt"/>
                <a:ea typeface="+mn-ea"/>
                <a:cs typeface="+mn-cs"/>
              </a:rPr>
              <a:t>réalisationsdes</a:t>
            </a:r>
            <a:r>
              <a:rPr lang="fr-FR" sz="1200" kern="1200" dirty="0" smtClean="0">
                <a:solidFill>
                  <a:schemeClr val="tx1"/>
                </a:solidFill>
                <a:effectLst/>
                <a:latin typeface="+mn-lt"/>
                <a:ea typeface="+mn-ea"/>
                <a:cs typeface="+mn-cs"/>
              </a:rPr>
              <a:t> actions, participation dans un processus démocratique</a:t>
            </a:r>
            <a:endParaRPr lang="fr-FR" dirty="0"/>
          </a:p>
        </p:txBody>
      </p:sp>
      <p:sp>
        <p:nvSpPr>
          <p:cNvPr id="4" name="Espace réservé du numéro de diapositive 3"/>
          <p:cNvSpPr>
            <a:spLocks noGrp="1"/>
          </p:cNvSpPr>
          <p:nvPr>
            <p:ph type="sldNum" sz="quarter" idx="10"/>
          </p:nvPr>
        </p:nvSpPr>
        <p:spPr/>
        <p:txBody>
          <a:bodyPr/>
          <a:lstStyle/>
          <a:p>
            <a:fld id="{DD648984-AA2E-4F68-B598-6EBA8FD18F00}" type="slidenum">
              <a:rPr lang="fr-FR" smtClean="0"/>
              <a:t>15</a:t>
            </a:fld>
            <a:endParaRPr lang="fr-FR"/>
          </a:p>
        </p:txBody>
      </p:sp>
    </p:spTree>
    <p:extLst>
      <p:ext uri="{BB962C8B-B14F-4D97-AF65-F5344CB8AC3E}">
        <p14:creationId xmlns:p14="http://schemas.microsoft.com/office/powerpoint/2010/main" val="195798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effectLst/>
                <a:latin typeface="Times New Roman" panose="02020603050405020304" pitchFamily="18" charset="0"/>
                <a:ea typeface="Calibri" panose="020F0502020204030204" pitchFamily="34" charset="0"/>
                <a:cs typeface="Times New Roman" panose="02020603050405020304" pitchFamily="18" charset="0"/>
              </a:rPr>
              <a:t>la MESHS a été sollicitée pour faire remonter des propositions de recherche-action en fonction des attentes et des savoir-faire scientifiques des membres des unités de recherche qui la composent. Des enseignants-chercheurs, issus de différentes disciplines et de différents laboratoires, ont donc pensé et construit des « ateliers thématiques » avec leurs étudiants de Licence ou de Masters, pour répondre à l’objectif suivant : </a:t>
            </a:r>
            <a:r>
              <a:rPr lang="fr-FR" sz="1200" b="1"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Analyser un ensemble de dynamiques sociales (culturelles, alimentaires, sportives, etc.) sur le quartier afin d’initier des pistes de réflexion et élaborer des propositions d’actions pour faciliter l’appropriation du projet par la population et l’améliorer. Il s’agit du travail conjoint mené avec les étudiants et leurs enseignants référents sur différentes thématiques. </a:t>
            </a:r>
            <a:r>
              <a:rPr lang="fr-FR" sz="1200" kern="1200" dirty="0">
                <a:solidFill>
                  <a:schemeClr val="tx1"/>
                </a:solidFill>
                <a:effectLst/>
                <a:latin typeface="+mn-lt"/>
                <a:ea typeface="+mn-ea"/>
                <a:cs typeface="+mn-cs"/>
              </a:rPr>
              <a:t>»</a:t>
            </a: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2</a:t>
            </a:fld>
            <a:endParaRPr lang="fr-FR"/>
          </a:p>
        </p:txBody>
      </p:sp>
    </p:spTree>
    <p:extLst>
      <p:ext uri="{BB962C8B-B14F-4D97-AF65-F5344CB8AC3E}">
        <p14:creationId xmlns:p14="http://schemas.microsoft.com/office/powerpoint/2010/main" val="10246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3</a:t>
            </a:fld>
            <a:endParaRPr lang="fr-FR"/>
          </a:p>
        </p:txBody>
      </p:sp>
    </p:spTree>
    <p:extLst>
      <p:ext uri="{BB962C8B-B14F-4D97-AF65-F5344CB8AC3E}">
        <p14:creationId xmlns:p14="http://schemas.microsoft.com/office/powerpoint/2010/main" val="140581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4</a:t>
            </a:fld>
            <a:endParaRPr lang="fr-FR"/>
          </a:p>
        </p:txBody>
      </p:sp>
    </p:spTree>
    <p:extLst>
      <p:ext uri="{BB962C8B-B14F-4D97-AF65-F5344CB8AC3E}">
        <p14:creationId xmlns:p14="http://schemas.microsoft.com/office/powerpoint/2010/main" val="25398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endParaRPr lang="fr-FR" sz="1200" i="1" dirty="0"/>
          </a:p>
          <a:p>
            <a:pPr lvl="0"/>
            <a:r>
              <a:rPr lang="fr-FR" sz="1200" i="1" dirty="0"/>
              <a:t>Identifier les groupes sociaux à étudier qui sont directement ou indirectement concernés par le projet TIF (personnes en situation de précarité, jeunes habitants) pour identifier (en collaboration) les perceptions en lien avec l’alimentation et le sport dans le quartier. Multiplication des observations (assister aux conseils de quartier, aux ateliers « alimentation » dans le cadre scolaire, observer les habitudes alimentaires des habitants et des pratiques sportives) et organisation d’entretiens individuels (semi-directifs, récits de vie) et collectifs (focus-group). </a:t>
            </a:r>
            <a:endParaRPr lang="fr-FR" sz="1200" dirty="0"/>
          </a:p>
          <a:p>
            <a:endParaRPr lang="fr-FR" dirty="0"/>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5</a:t>
            </a:fld>
            <a:endParaRPr lang="fr-FR"/>
          </a:p>
        </p:txBody>
      </p:sp>
    </p:spTree>
    <p:extLst>
      <p:ext uri="{BB962C8B-B14F-4D97-AF65-F5344CB8AC3E}">
        <p14:creationId xmlns:p14="http://schemas.microsoft.com/office/powerpoint/2010/main" val="4207148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kern="1200" dirty="0">
                <a:solidFill>
                  <a:schemeClr val="tx1"/>
                </a:solidFill>
                <a:effectLst/>
                <a:latin typeface="+mn-lt"/>
                <a:ea typeface="+mn-ea"/>
                <a:cs typeface="+mn-cs"/>
              </a:rPr>
              <a:t>L'indice de jeunesse est élevé à Fives (rapport entre les moins de 20 ans et les 60 ans et plus) : 2,27 (contre 1,67 pour la moyenne lilloise). Le quartier connaît un taux de chômage très important : le taux de chômage (catégorie A, 2014) est de : 22,1% (17,4% à Lille et environ 10% en France). Le taux de chômage des moins de 25 ans est de : 34,5% (22,2% à Lille et environ 25% en France).</a:t>
            </a:r>
            <a:endParaRPr lang="fr-FR" sz="1200" kern="1200" dirty="0">
              <a:solidFill>
                <a:prstClr val="black"/>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solidFill>
                  <a:prstClr val="black"/>
                </a:solidFill>
                <a:ea typeface="Calibri" panose="020F0502020204030204" pitchFamily="34" charset="0"/>
              </a:rPr>
              <a:t>Monsieur Lebelle, ancien responsable de la mairie de quartier de Fives réagit aux résultats du Diagnoform (</a:t>
            </a:r>
            <a:r>
              <a:rPr lang="fr-FR" sz="1200" kern="1200" dirty="0">
                <a:solidFill>
                  <a:schemeClr val="tx1"/>
                </a:solidFill>
                <a:effectLst/>
                <a:latin typeface="+mn-lt"/>
                <a:ea typeface="+mn-ea"/>
                <a:cs typeface="+mn-cs"/>
              </a:rPr>
              <a:t>Depuis 10 ans, une analyse de la « forme » des jeunes populations Fivoises est représentée à l’aide d’un outil développé par l’institut des rencontres de la forme : </a:t>
            </a:r>
            <a:r>
              <a:rPr lang="fr-FR" sz="1200" i="1" kern="1200" dirty="0">
                <a:solidFill>
                  <a:schemeClr val="tx1"/>
                </a:solidFill>
                <a:effectLst/>
                <a:latin typeface="+mn-lt"/>
                <a:ea typeface="+mn-ea"/>
                <a:cs typeface="+mn-cs"/>
              </a:rPr>
              <a:t>le </a:t>
            </a:r>
            <a:r>
              <a:rPr lang="fr-FR" sz="1200" i="1" kern="1200" dirty="0" err="1">
                <a:solidFill>
                  <a:schemeClr val="tx1"/>
                </a:solidFill>
                <a:effectLst/>
                <a:latin typeface="+mn-lt"/>
                <a:ea typeface="+mn-ea"/>
                <a:cs typeface="+mn-cs"/>
              </a:rPr>
              <a:t>diagnoform</a:t>
            </a:r>
            <a:r>
              <a:rPr lang="fr-FR" sz="1200" kern="1200" dirty="0">
                <a:solidFill>
                  <a:schemeClr val="tx1"/>
                </a:solidFill>
                <a:effectLst/>
                <a:latin typeface="+mn-lt"/>
                <a:ea typeface="+mn-ea"/>
                <a:cs typeface="+mn-cs"/>
              </a:rPr>
              <a:t>. Il permet, à travers une dizaine d’exercices, de mesurer les principales qualités physiques et psychomotrices de l’enfant. L’ensemble des données semblent évaluer la « condition physique » à travers un « quotient de forme » (IMC + tests psychomoteurs spécifiques + questionnaires spécifiques Q-AAP et Ricci et Gagnon) d’un élève ou d’un groupe. Le Diagnoform</a:t>
            </a:r>
            <a:r>
              <a:rPr lang="fr-FR" sz="1200" kern="1200" baseline="3000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est un outil ludique validé scientifiquement, qui mesure de manière précise et objective la condition physique d’un individu.)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ea typeface="Calibri" panose="020F0502020204030204" pitchFamily="34" charset="0"/>
              </a:rPr>
              <a:t> Il décrit une situation qui traduit les difficultés sociales et sanitaires que rencontrent de nombreuses familles ici à Fives</a:t>
            </a:r>
            <a:r>
              <a:rPr lang="fr-FR" sz="1100" dirty="0">
                <a:solidFill>
                  <a:prstClr val="black"/>
                </a:solidFill>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solidFill>
                  <a:prstClr val="black"/>
                </a:solidFill>
              </a:rPr>
              <a:t>3.</a:t>
            </a:r>
            <a:r>
              <a:rPr lang="fr-FR" dirty="0"/>
              <a:t> Un manque de diversité alimentaire, les fruits et légumes sont difficilement accessibles à tous (relations avec le projet ? Potager partagé ? Initiation à l’agriculture urbaine pour les personnes en situation de précarité ?)</a:t>
            </a:r>
          </a:p>
          <a:p>
            <a:r>
              <a:rPr lang="fr-FR" dirty="0"/>
              <a:t>4. Un quartier ou les situations de vie sont parfois délicates et ou l’intégration sociale est complexe, d’où la présence de nombreuses associations solidaires et caritatives sont nombreuses (Ephata, Secours populaire)… </a:t>
            </a:r>
          </a:p>
          <a:p>
            <a:r>
              <a:rPr lang="fr-FR" dirty="0"/>
              <a:t>5. Un quartier de jeunes éloignés du marché du travail qu’il faut aussi réintégrer…</a:t>
            </a:r>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6</a:t>
            </a:fld>
            <a:endParaRPr lang="fr-FR"/>
          </a:p>
        </p:txBody>
      </p:sp>
    </p:spTree>
    <p:extLst>
      <p:ext uri="{BB962C8B-B14F-4D97-AF65-F5344CB8AC3E}">
        <p14:creationId xmlns:p14="http://schemas.microsoft.com/office/powerpoint/2010/main" val="267823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i="1" dirty="0" smtClean="0"/>
              <a:t>diagnoform</a:t>
            </a:r>
            <a:r>
              <a:rPr lang="fr-FR" altLang="fr-FR" dirty="0" smtClean="0"/>
              <a:t>. Il permet, à travers une dizaine d’exercices, de mesurer les principales qualités physiques et psychomotrices de l’enfant. L’ensemble des données semblent évaluer la « condition physique » à travers un « quotient de forme » (IMC + tests psychomoteurs spécifiques + questionnaires spécifiques Q-AAP et Ricci et Gagnon) d’un élève ou d’un groupe Site de l’institut des rencontres de la forme (IRFO) : fruit d’un travail d’experts initié en 2004, le Diagnoform</a:t>
            </a:r>
            <a:r>
              <a:rPr lang="fr-FR" altLang="fr-FR" baseline="30000" dirty="0" smtClean="0"/>
              <a:t>®</a:t>
            </a:r>
            <a:r>
              <a:rPr lang="fr-FR" altLang="fr-FR" dirty="0" smtClean="0"/>
              <a:t> est un outil ludique validé scientifiquement, qui mesure de manière précise et objective la condition physique d’un individu.</a:t>
            </a:r>
          </a:p>
          <a:p>
            <a:endParaRPr lang="fr-FR" altLang="fr-FR" dirty="0" smtClean="0"/>
          </a:p>
        </p:txBody>
      </p:sp>
      <p:sp>
        <p:nvSpPr>
          <p:cNvPr id="87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95A3449-452C-40BA-A73C-AA0BC735E6FF}" type="slidenum">
              <a:rPr lang="fr-FR" altLang="fr-FR" smtClean="0"/>
              <a:pPr/>
              <a:t>7</a:t>
            </a:fld>
            <a:endParaRPr lang="fr-FR" altLang="fr-FR" smtClean="0"/>
          </a:p>
        </p:txBody>
      </p:sp>
    </p:spTree>
    <p:extLst>
      <p:ext uri="{BB962C8B-B14F-4D97-AF65-F5344CB8AC3E}">
        <p14:creationId xmlns:p14="http://schemas.microsoft.com/office/powerpoint/2010/main" val="349463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err="1" smtClean="0"/>
              <a:t>Cf</a:t>
            </a:r>
            <a:r>
              <a:rPr lang="fr-FR" b="1" u="sng" baseline="0" dirty="0" smtClean="0"/>
              <a:t> p.98 </a:t>
            </a:r>
            <a:r>
              <a:rPr lang="fr-FR" baseline="0" dirty="0" smtClean="0"/>
              <a:t>« Un conseil local comme vecteur de continuité éducative en contexte difficile » (Magalie VENET, 2018)</a:t>
            </a:r>
          </a:p>
          <a:p>
            <a:r>
              <a:rPr lang="fr-FR" baseline="0" dirty="0" smtClean="0"/>
              <a:t>DIAGNOFORM comme « </a:t>
            </a:r>
            <a:r>
              <a:rPr lang="fr-FR" i="1" baseline="0" dirty="0" smtClean="0"/>
              <a:t>exemple de projet d’actions pour rendre les jeunes acteurs de leur espace social</a:t>
            </a:r>
            <a:r>
              <a:rPr lang="fr-FR" baseline="0" dirty="0" smtClean="0"/>
              <a:t> » ?!?!</a:t>
            </a:r>
          </a:p>
          <a:p>
            <a:endParaRPr lang="fr-FR" baseline="0" dirty="0" smtClean="0"/>
          </a:p>
          <a:p>
            <a:r>
              <a:rPr lang="fr-FR" sz="1400" b="1" dirty="0" smtClean="0"/>
              <a:t>peut être un outil de santé physique pour les élèves des écoles publiques de Fives et ainsi, "jouer", comme le disait l'ex responsable de la mairie de quartier Mr </a:t>
            </a:r>
            <a:r>
              <a:rPr lang="fr-FR" sz="1400" b="1" dirty="0" err="1" smtClean="0"/>
              <a:t>Lebelle</a:t>
            </a:r>
            <a:r>
              <a:rPr lang="fr-FR" sz="1400" b="1" dirty="0" smtClean="0"/>
              <a:t> sur les "cantines aux profils"</a:t>
            </a:r>
            <a:endParaRPr lang="fr-FR" sz="1400" b="1" dirty="0"/>
          </a:p>
        </p:txBody>
      </p:sp>
      <p:sp>
        <p:nvSpPr>
          <p:cNvPr id="4" name="Espace réservé du numéro de diapositive 3"/>
          <p:cNvSpPr>
            <a:spLocks noGrp="1"/>
          </p:cNvSpPr>
          <p:nvPr>
            <p:ph type="sldNum" sz="quarter" idx="10"/>
          </p:nvPr>
        </p:nvSpPr>
        <p:spPr/>
        <p:txBody>
          <a:bodyPr/>
          <a:lstStyle/>
          <a:p>
            <a:fld id="{BEBDCA86-A93B-4676-B1EF-30E587EE5B04}" type="slidenum">
              <a:rPr lang="fr-FR" smtClean="0"/>
              <a:t>8</a:t>
            </a:fld>
            <a:endParaRPr lang="fr-FR"/>
          </a:p>
        </p:txBody>
      </p:sp>
    </p:spTree>
    <p:extLst>
      <p:ext uri="{BB962C8B-B14F-4D97-AF65-F5344CB8AC3E}">
        <p14:creationId xmlns:p14="http://schemas.microsoft.com/office/powerpoint/2010/main" val="280913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nous pencher sur la question de la santé et de la relation avec le projet TIF qui vise à apporter des solutions aux problèmes de santé des habitants du quartier, nous avons mis en place des focus group standardisé par un espace institutionnel (focus group 1: la cuisine commune de l’avant-goût de la cuisine commune, focus-group 2: la centre social Roger Salengro, focus-group 3 : l’association Ephata). Nous avons pu récolter des déclarations des habitants du quartier sur les perceptions qu’ils se font des messages de santé publique pour comprendre et trouver des solutions correspondantes aux difficultés soulignées par le projet Tast’in Fives dans le quartier (problèmes de santé et d’isolement social)…</a:t>
            </a:r>
          </a:p>
          <a:p>
            <a:r>
              <a:rPr lang="fr-FR" dirty="0"/>
              <a:t>Résultats : la dimension économique et l’environnement organisationnel influencent les pratiques alimentaires, La notion d’équilibre alimentaire n’est pas intériorisée pour les personnes en situation de précarité…. les jeunes (nombreux dans le quartier) aiment fréquenter les fast-food, ils deviennent des lieux de socialisation alimentaire. Des lieux d’alimentation genrées et des lieux « exclusifs » existent… par exemple un snack de la rue Pierre Legrand que les adolescentes interrogées (N=8) jugent trop masculin et qu’elles pourraient être « mal vues » si elles s’y rendaient… Aussi plusieurs déclarations dans le mémoire de recherche ont recueillis des espaces « monopolisés » consciemment ou inconsciemment par une population, ceux-ci deviennent alors des lieux perçus comme des lieux « exclusifs » par une autre population…. ( </a:t>
            </a:r>
            <a:r>
              <a:rPr lang="fr-FR" i="1" dirty="0"/>
              <a:t>« la rue Pierre Legrand ce n’est plus la France (…) je n’ose même plus y aller »</a:t>
            </a:r>
            <a:r>
              <a:rPr lang="fr-FR" dirty="0"/>
              <a:t>) déclare une habitante du quartier. </a:t>
            </a:r>
          </a:p>
        </p:txBody>
      </p:sp>
      <p:sp>
        <p:nvSpPr>
          <p:cNvPr id="4" name="Espace réservé du numéro de diapositive 3"/>
          <p:cNvSpPr>
            <a:spLocks noGrp="1"/>
          </p:cNvSpPr>
          <p:nvPr>
            <p:ph type="sldNum" sz="quarter" idx="5"/>
          </p:nvPr>
        </p:nvSpPr>
        <p:spPr/>
        <p:txBody>
          <a:bodyPr/>
          <a:lstStyle/>
          <a:p>
            <a:fld id="{DD648984-AA2E-4F68-B598-6EBA8FD18F00}" type="slidenum">
              <a:rPr lang="fr-FR" smtClean="0"/>
              <a:t>9</a:t>
            </a:fld>
            <a:endParaRPr lang="fr-FR"/>
          </a:p>
        </p:txBody>
      </p:sp>
    </p:spTree>
    <p:extLst>
      <p:ext uri="{BB962C8B-B14F-4D97-AF65-F5344CB8AC3E}">
        <p14:creationId xmlns:p14="http://schemas.microsoft.com/office/powerpoint/2010/main" val="376015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9ECF09-7897-43E3-BD11-A67B13B4B72F}"/>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394D7E26-B73E-4860-84DF-701FF9BC33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7D64BDF-1E3E-4AC3-BD16-01368231226F}"/>
              </a:ext>
            </a:extLst>
          </p:cNvPr>
          <p:cNvSpPr>
            <a:spLocks noGrp="1"/>
          </p:cNvSpPr>
          <p:nvPr>
            <p:ph type="dt" sz="half" idx="10"/>
          </p:nvPr>
        </p:nvSpPr>
        <p:spPr/>
        <p:txBody>
          <a:bodyPr/>
          <a:lstStyle/>
          <a:p>
            <a:pPr>
              <a:defRPr/>
            </a:pPr>
            <a:fld id="{58E4D113-E2AE-40AE-BB4D-3A53D2495B6E}"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0B2EC48D-C794-4B30-90B7-9EB821F30C2A}"/>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93992DE4-57FE-4C0F-8823-0A2F8A28D13C}"/>
              </a:ext>
            </a:extLst>
          </p:cNvPr>
          <p:cNvSpPr>
            <a:spLocks noGrp="1"/>
          </p:cNvSpPr>
          <p:nvPr>
            <p:ph type="sldNum" sz="quarter" idx="12"/>
          </p:nvPr>
        </p:nvSpPr>
        <p:spPr/>
        <p:txBody>
          <a:bodyPr/>
          <a:lstStyle/>
          <a:p>
            <a:pPr>
              <a:defRPr/>
            </a:pPr>
            <a:fld id="{477B27B5-AF62-4A41-8144-3EAF70F68345}" type="slidenum">
              <a:rPr lang="fr-FR" smtClean="0"/>
              <a:pPr>
                <a:defRPr/>
              </a:pPr>
              <a:t>‹N°›</a:t>
            </a:fld>
            <a:endParaRPr lang="fr-FR"/>
          </a:p>
        </p:txBody>
      </p:sp>
    </p:spTree>
    <p:extLst>
      <p:ext uri="{BB962C8B-B14F-4D97-AF65-F5344CB8AC3E}">
        <p14:creationId xmlns:p14="http://schemas.microsoft.com/office/powerpoint/2010/main" val="298884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7F46A-AF8F-438D-9222-52DD2F3FACE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6C29E73-2242-404A-8115-974F32D1A96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822AF0-A722-4178-8710-21CC09EA8F04}"/>
              </a:ext>
            </a:extLst>
          </p:cNvPr>
          <p:cNvSpPr>
            <a:spLocks noGrp="1"/>
          </p:cNvSpPr>
          <p:nvPr>
            <p:ph type="dt" sz="half" idx="10"/>
          </p:nvPr>
        </p:nvSpPr>
        <p:spPr/>
        <p:txBody>
          <a:bodyPr/>
          <a:lstStyle/>
          <a:p>
            <a:pPr>
              <a:defRPr/>
            </a:pPr>
            <a:fld id="{0A7505F8-8277-4F25-A41B-2542F9A831A0}"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C186B1FB-C364-49DB-A46F-B7B93B27DDDC}"/>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FE94B85A-5628-4113-9CE9-71537A53A1DF}"/>
              </a:ext>
            </a:extLst>
          </p:cNvPr>
          <p:cNvSpPr>
            <a:spLocks noGrp="1"/>
          </p:cNvSpPr>
          <p:nvPr>
            <p:ph type="sldNum" sz="quarter" idx="12"/>
          </p:nvPr>
        </p:nvSpPr>
        <p:spPr/>
        <p:txBody>
          <a:bodyPr/>
          <a:lstStyle/>
          <a:p>
            <a:pPr>
              <a:defRPr/>
            </a:pPr>
            <a:fld id="{0A915C5A-3078-4A31-B96D-7327FA70C53C}" type="slidenum">
              <a:rPr lang="fr-FR" smtClean="0"/>
              <a:pPr>
                <a:defRPr/>
              </a:pPr>
              <a:t>‹N°›</a:t>
            </a:fld>
            <a:endParaRPr lang="fr-FR"/>
          </a:p>
        </p:txBody>
      </p:sp>
    </p:spTree>
    <p:extLst>
      <p:ext uri="{BB962C8B-B14F-4D97-AF65-F5344CB8AC3E}">
        <p14:creationId xmlns:p14="http://schemas.microsoft.com/office/powerpoint/2010/main" val="110134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E1D382B-06D2-433A-97BF-1022DB1CDD01}"/>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6F36CEB-2F5A-4099-B447-5914CA5A818B}"/>
              </a:ext>
            </a:extLst>
          </p:cNvPr>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9B7FC5-B3FE-4341-8431-49FB865CB25D}"/>
              </a:ext>
            </a:extLst>
          </p:cNvPr>
          <p:cNvSpPr>
            <a:spLocks noGrp="1"/>
          </p:cNvSpPr>
          <p:nvPr>
            <p:ph type="dt" sz="half" idx="10"/>
          </p:nvPr>
        </p:nvSpPr>
        <p:spPr/>
        <p:txBody>
          <a:bodyPr/>
          <a:lstStyle/>
          <a:p>
            <a:pPr>
              <a:defRPr/>
            </a:pPr>
            <a:fld id="{A76D8BF3-8C2D-4807-8B62-3F79E3D98C90}"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5EA592B9-9B5D-41E4-92BA-AAA222A5B18E}"/>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3C7D214E-0C24-4B97-960C-C535D38C2298}"/>
              </a:ext>
            </a:extLst>
          </p:cNvPr>
          <p:cNvSpPr>
            <a:spLocks noGrp="1"/>
          </p:cNvSpPr>
          <p:nvPr>
            <p:ph type="sldNum" sz="quarter" idx="12"/>
          </p:nvPr>
        </p:nvSpPr>
        <p:spPr/>
        <p:txBody>
          <a:bodyPr/>
          <a:lstStyle/>
          <a:p>
            <a:pPr>
              <a:defRPr/>
            </a:pPr>
            <a:fld id="{95AF32E1-501D-4128-9F11-6F3B3A1EFD21}" type="slidenum">
              <a:rPr lang="fr-FR" smtClean="0"/>
              <a:pPr>
                <a:defRPr/>
              </a:pPr>
              <a:t>‹N°›</a:t>
            </a:fld>
            <a:endParaRPr lang="fr-FR"/>
          </a:p>
        </p:txBody>
      </p:sp>
    </p:spTree>
    <p:extLst>
      <p:ext uri="{BB962C8B-B14F-4D97-AF65-F5344CB8AC3E}">
        <p14:creationId xmlns:p14="http://schemas.microsoft.com/office/powerpoint/2010/main" val="235273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C17C5-461D-4632-956F-077DA983AF6B}"/>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98868D8A-2CCD-4D85-8322-0E8D6F773EA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16D648-24BD-4C97-BF4D-DA7C44883EE7}"/>
              </a:ext>
            </a:extLst>
          </p:cNvPr>
          <p:cNvSpPr>
            <a:spLocks noGrp="1"/>
          </p:cNvSpPr>
          <p:nvPr>
            <p:ph type="dt" sz="half" idx="10"/>
          </p:nvPr>
        </p:nvSpPr>
        <p:spPr/>
        <p:txBody>
          <a:bodyPr/>
          <a:lstStyle/>
          <a:p>
            <a:pPr>
              <a:defRPr/>
            </a:pPr>
            <a:fld id="{58E4D113-E2AE-40AE-BB4D-3A53D2495B6E}"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4AE87DD1-04AB-4403-BAD2-8FA52E4E9E91}"/>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4F619F48-80D3-4C22-B560-27B623C9AEF4}"/>
              </a:ext>
            </a:extLst>
          </p:cNvPr>
          <p:cNvSpPr>
            <a:spLocks noGrp="1"/>
          </p:cNvSpPr>
          <p:nvPr>
            <p:ph type="sldNum" sz="quarter" idx="12"/>
          </p:nvPr>
        </p:nvSpPr>
        <p:spPr/>
        <p:txBody>
          <a:bodyPr/>
          <a:lstStyle/>
          <a:p>
            <a:pPr>
              <a:defRPr/>
            </a:pPr>
            <a:fld id="{477B27B5-AF62-4A41-8144-3EAF70F68345}" type="slidenum">
              <a:rPr lang="fr-FR" smtClean="0"/>
              <a:pPr>
                <a:defRPr/>
              </a:pPr>
              <a:t>‹N°›</a:t>
            </a:fld>
            <a:endParaRPr lang="fr-FR"/>
          </a:p>
        </p:txBody>
      </p:sp>
    </p:spTree>
    <p:extLst>
      <p:ext uri="{BB962C8B-B14F-4D97-AF65-F5344CB8AC3E}">
        <p14:creationId xmlns:p14="http://schemas.microsoft.com/office/powerpoint/2010/main" val="1046724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37C80-4F6F-4BE0-BBE3-4E7180E55D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9FC0D39-1BE7-4BDB-BB25-1AEB8E5183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B0A4B8-2573-4C1E-8F60-CEBA740B7F2A}"/>
              </a:ext>
            </a:extLst>
          </p:cNvPr>
          <p:cNvSpPr>
            <a:spLocks noGrp="1"/>
          </p:cNvSpPr>
          <p:nvPr>
            <p:ph type="dt" sz="half" idx="10"/>
          </p:nvPr>
        </p:nvSpPr>
        <p:spPr/>
        <p:txBody>
          <a:bodyPr/>
          <a:lstStyle/>
          <a:p>
            <a:pPr>
              <a:defRPr/>
            </a:pPr>
            <a:fld id="{E022622C-618E-45D7-9400-D0E84B2CB3D1}"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D3668707-A093-493F-BEDA-6601C175776C}"/>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19D5B5F6-5678-4B74-ADDF-578DFC0E7F23}"/>
              </a:ext>
            </a:extLst>
          </p:cNvPr>
          <p:cNvSpPr>
            <a:spLocks noGrp="1"/>
          </p:cNvSpPr>
          <p:nvPr>
            <p:ph type="sldNum" sz="quarter" idx="12"/>
          </p:nvPr>
        </p:nvSpPr>
        <p:spPr/>
        <p:txBody>
          <a:bodyPr/>
          <a:lstStyle/>
          <a:p>
            <a:pPr>
              <a:defRPr/>
            </a:pPr>
            <a:fld id="{41DBEC66-C886-487B-A0DD-6CD8A9F082D5}" type="slidenum">
              <a:rPr lang="fr-FR" smtClean="0"/>
              <a:pPr>
                <a:defRPr/>
              </a:pPr>
              <a:t>‹N°›</a:t>
            </a:fld>
            <a:endParaRPr lang="fr-FR"/>
          </a:p>
        </p:txBody>
      </p:sp>
    </p:spTree>
    <p:extLst>
      <p:ext uri="{BB962C8B-B14F-4D97-AF65-F5344CB8AC3E}">
        <p14:creationId xmlns:p14="http://schemas.microsoft.com/office/powerpoint/2010/main" val="729990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3F5338-7471-4726-9211-99B256F41E6C}"/>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8B03286F-3D18-4887-AF5B-4CFC0697AEF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CE83A90-F1C1-4053-8A90-942D27A92726}"/>
              </a:ext>
            </a:extLst>
          </p:cNvPr>
          <p:cNvSpPr>
            <a:spLocks noGrp="1"/>
          </p:cNvSpPr>
          <p:nvPr>
            <p:ph type="dt" sz="half" idx="10"/>
          </p:nvPr>
        </p:nvSpPr>
        <p:spPr/>
        <p:txBody>
          <a:bodyPr/>
          <a:lstStyle/>
          <a:p>
            <a:pPr>
              <a:defRPr/>
            </a:pPr>
            <a:fld id="{4F7FD9EC-137B-4D20-B20F-B8719D10E2CE}"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BCBB4D24-8284-48EE-A5C5-77C09220C9D1}"/>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B6AA9741-CB6B-4B6F-9D78-BA5340D4A0DC}"/>
              </a:ext>
            </a:extLst>
          </p:cNvPr>
          <p:cNvSpPr>
            <a:spLocks noGrp="1"/>
          </p:cNvSpPr>
          <p:nvPr>
            <p:ph type="sldNum" sz="quarter" idx="12"/>
          </p:nvPr>
        </p:nvSpPr>
        <p:spPr/>
        <p:txBody>
          <a:bodyPr/>
          <a:lstStyle/>
          <a:p>
            <a:pPr>
              <a:defRPr/>
            </a:pPr>
            <a:fld id="{C59164A3-1166-4DE5-8083-AE88E14BB98C}" type="slidenum">
              <a:rPr lang="fr-FR" smtClean="0"/>
              <a:pPr>
                <a:defRPr/>
              </a:pPr>
              <a:t>‹N°›</a:t>
            </a:fld>
            <a:endParaRPr lang="fr-FR"/>
          </a:p>
        </p:txBody>
      </p:sp>
    </p:spTree>
    <p:extLst>
      <p:ext uri="{BB962C8B-B14F-4D97-AF65-F5344CB8AC3E}">
        <p14:creationId xmlns:p14="http://schemas.microsoft.com/office/powerpoint/2010/main" val="109342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BD958A-E3E1-43DA-9339-DF84E71F5F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9E68E63-E254-494D-8223-613A9DCD1711}"/>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91BCDE2-E6DC-4EE2-A59D-84324A04B06D}"/>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92ACFD-4A43-4D9D-BE27-6D6823B77C31}"/>
              </a:ext>
            </a:extLst>
          </p:cNvPr>
          <p:cNvSpPr>
            <a:spLocks noGrp="1"/>
          </p:cNvSpPr>
          <p:nvPr>
            <p:ph type="dt" sz="half" idx="10"/>
          </p:nvPr>
        </p:nvSpPr>
        <p:spPr/>
        <p:txBody>
          <a:bodyPr/>
          <a:lstStyle/>
          <a:p>
            <a:pPr>
              <a:defRPr/>
            </a:pPr>
            <a:fld id="{59E81F4A-8824-49E2-9B12-51BD14BEA063}" type="datetimeFigureOut">
              <a:rPr lang="fr-FR" smtClean="0"/>
              <a:pPr>
                <a:defRPr/>
              </a:pPr>
              <a:t>05/05/2021</a:t>
            </a:fld>
            <a:endParaRPr lang="fr-FR"/>
          </a:p>
        </p:txBody>
      </p:sp>
      <p:sp>
        <p:nvSpPr>
          <p:cNvPr id="6" name="Espace réservé du pied de page 5">
            <a:extLst>
              <a:ext uri="{FF2B5EF4-FFF2-40B4-BE49-F238E27FC236}">
                <a16:creationId xmlns:a16="http://schemas.microsoft.com/office/drawing/2014/main" id="{6A22128D-66D0-42B3-8724-0AF79ACD4844}"/>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436876A1-BE5E-4A34-B01F-0895BCE6713B}"/>
              </a:ext>
            </a:extLst>
          </p:cNvPr>
          <p:cNvSpPr>
            <a:spLocks noGrp="1"/>
          </p:cNvSpPr>
          <p:nvPr>
            <p:ph type="sldNum" sz="quarter" idx="12"/>
          </p:nvPr>
        </p:nvSpPr>
        <p:spPr/>
        <p:txBody>
          <a:bodyPr/>
          <a:lstStyle/>
          <a:p>
            <a:pPr>
              <a:defRPr/>
            </a:pPr>
            <a:fld id="{BD3C89C6-9C2B-4F93-A6CE-9122EF1E5180}" type="slidenum">
              <a:rPr lang="fr-FR" smtClean="0"/>
              <a:pPr>
                <a:defRPr/>
              </a:pPr>
              <a:t>‹N°›</a:t>
            </a:fld>
            <a:endParaRPr lang="fr-FR"/>
          </a:p>
        </p:txBody>
      </p:sp>
    </p:spTree>
    <p:extLst>
      <p:ext uri="{BB962C8B-B14F-4D97-AF65-F5344CB8AC3E}">
        <p14:creationId xmlns:p14="http://schemas.microsoft.com/office/powerpoint/2010/main" val="14219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12C580-B59A-4B03-8AB5-A545C76401D5}"/>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F32B6FE-B29C-4AAC-BE4F-76E58536BD5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6EAD8CB-7209-4484-B227-1E67139FE09E}"/>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5B3E596-7A51-4236-8AB6-16B78B4327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FEE7393-031A-4ADD-863B-5F9D8B7237C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FE4473F-006B-475F-8C31-9AB205959B3F}"/>
              </a:ext>
            </a:extLst>
          </p:cNvPr>
          <p:cNvSpPr>
            <a:spLocks noGrp="1"/>
          </p:cNvSpPr>
          <p:nvPr>
            <p:ph type="dt" sz="half" idx="10"/>
          </p:nvPr>
        </p:nvSpPr>
        <p:spPr/>
        <p:txBody>
          <a:bodyPr/>
          <a:lstStyle/>
          <a:p>
            <a:pPr>
              <a:defRPr/>
            </a:pPr>
            <a:fld id="{6EDCF8B0-DD0F-4444-9276-11F5F7BE4176}" type="datetimeFigureOut">
              <a:rPr lang="fr-FR" smtClean="0"/>
              <a:pPr>
                <a:defRPr/>
              </a:pPr>
              <a:t>05/05/2021</a:t>
            </a:fld>
            <a:endParaRPr lang="fr-FR"/>
          </a:p>
        </p:txBody>
      </p:sp>
      <p:sp>
        <p:nvSpPr>
          <p:cNvPr id="8" name="Espace réservé du pied de page 7">
            <a:extLst>
              <a:ext uri="{FF2B5EF4-FFF2-40B4-BE49-F238E27FC236}">
                <a16:creationId xmlns:a16="http://schemas.microsoft.com/office/drawing/2014/main" id="{F90EB4A8-5406-4D94-BAAA-A58FA069EA89}"/>
              </a:ext>
            </a:extLst>
          </p:cNvPr>
          <p:cNvSpPr>
            <a:spLocks noGrp="1"/>
          </p:cNvSpPr>
          <p:nvPr>
            <p:ph type="ftr" sz="quarter" idx="11"/>
          </p:nvPr>
        </p:nvSpPr>
        <p:spPr/>
        <p:txBody>
          <a:bodyPr/>
          <a:lstStyle/>
          <a:p>
            <a:pPr>
              <a:defRPr/>
            </a:pPr>
            <a:endParaRPr lang="fr-FR"/>
          </a:p>
        </p:txBody>
      </p:sp>
      <p:sp>
        <p:nvSpPr>
          <p:cNvPr id="9" name="Espace réservé du numéro de diapositive 8">
            <a:extLst>
              <a:ext uri="{FF2B5EF4-FFF2-40B4-BE49-F238E27FC236}">
                <a16:creationId xmlns:a16="http://schemas.microsoft.com/office/drawing/2014/main" id="{FEF429EE-566C-48A5-BF28-1783056C3DC9}"/>
              </a:ext>
            </a:extLst>
          </p:cNvPr>
          <p:cNvSpPr>
            <a:spLocks noGrp="1"/>
          </p:cNvSpPr>
          <p:nvPr>
            <p:ph type="sldNum" sz="quarter" idx="12"/>
          </p:nvPr>
        </p:nvSpPr>
        <p:spPr/>
        <p:txBody>
          <a:bodyPr/>
          <a:lstStyle/>
          <a:p>
            <a:pPr>
              <a:defRPr/>
            </a:pPr>
            <a:fld id="{36858E63-CE9B-4B71-8A2F-6AB7DE2DB21A}" type="slidenum">
              <a:rPr lang="fr-FR" smtClean="0"/>
              <a:pPr>
                <a:defRPr/>
              </a:pPr>
              <a:t>‹N°›</a:t>
            </a:fld>
            <a:endParaRPr lang="fr-FR"/>
          </a:p>
        </p:txBody>
      </p:sp>
    </p:spTree>
    <p:extLst>
      <p:ext uri="{BB962C8B-B14F-4D97-AF65-F5344CB8AC3E}">
        <p14:creationId xmlns:p14="http://schemas.microsoft.com/office/powerpoint/2010/main" val="3214107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9CA70-8D19-4779-9588-898D399251A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901510A-1FB6-4E2F-9BB7-2371197B7496}"/>
              </a:ext>
            </a:extLst>
          </p:cNvPr>
          <p:cNvSpPr>
            <a:spLocks noGrp="1"/>
          </p:cNvSpPr>
          <p:nvPr>
            <p:ph type="dt" sz="half" idx="10"/>
          </p:nvPr>
        </p:nvSpPr>
        <p:spPr/>
        <p:txBody>
          <a:bodyPr/>
          <a:lstStyle/>
          <a:p>
            <a:pPr>
              <a:defRPr/>
            </a:pPr>
            <a:fld id="{1E89A30C-A2B8-43BB-BE7F-2477233AF8D5}" type="datetimeFigureOut">
              <a:rPr lang="fr-FR" smtClean="0"/>
              <a:pPr>
                <a:defRPr/>
              </a:pPr>
              <a:t>05/05/2021</a:t>
            </a:fld>
            <a:endParaRPr lang="fr-FR"/>
          </a:p>
        </p:txBody>
      </p:sp>
      <p:sp>
        <p:nvSpPr>
          <p:cNvPr id="4" name="Espace réservé du pied de page 3">
            <a:extLst>
              <a:ext uri="{FF2B5EF4-FFF2-40B4-BE49-F238E27FC236}">
                <a16:creationId xmlns:a16="http://schemas.microsoft.com/office/drawing/2014/main" id="{C29D2E21-C2C4-43AC-ABE7-35915A00A60C}"/>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20BB101F-D6EB-4D1F-989C-263CD06FEE24}"/>
              </a:ext>
            </a:extLst>
          </p:cNvPr>
          <p:cNvSpPr>
            <a:spLocks noGrp="1"/>
          </p:cNvSpPr>
          <p:nvPr>
            <p:ph type="sldNum" sz="quarter" idx="12"/>
          </p:nvPr>
        </p:nvSpPr>
        <p:spPr/>
        <p:txBody>
          <a:bodyPr/>
          <a:lstStyle/>
          <a:p>
            <a:pPr>
              <a:defRPr/>
            </a:pPr>
            <a:fld id="{F7A570C0-E4CF-4563-80BA-9C29C6F96F02}" type="slidenum">
              <a:rPr lang="fr-FR" smtClean="0"/>
              <a:pPr>
                <a:defRPr/>
              </a:pPr>
              <a:t>‹N°›</a:t>
            </a:fld>
            <a:endParaRPr lang="fr-FR"/>
          </a:p>
        </p:txBody>
      </p:sp>
    </p:spTree>
    <p:extLst>
      <p:ext uri="{BB962C8B-B14F-4D97-AF65-F5344CB8AC3E}">
        <p14:creationId xmlns:p14="http://schemas.microsoft.com/office/powerpoint/2010/main" val="119940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D34E1A2-98C5-4789-BE5D-3E4BD5B8BFF4}"/>
              </a:ext>
            </a:extLst>
          </p:cNvPr>
          <p:cNvSpPr>
            <a:spLocks noGrp="1"/>
          </p:cNvSpPr>
          <p:nvPr>
            <p:ph type="dt" sz="half" idx="10"/>
          </p:nvPr>
        </p:nvSpPr>
        <p:spPr/>
        <p:txBody>
          <a:bodyPr/>
          <a:lstStyle/>
          <a:p>
            <a:pPr>
              <a:defRPr/>
            </a:pPr>
            <a:fld id="{5BD8709E-3DCB-42FC-A807-E741446AADEA}" type="datetimeFigureOut">
              <a:rPr lang="fr-FR" smtClean="0"/>
              <a:pPr>
                <a:defRPr/>
              </a:pPr>
              <a:t>05/05/2021</a:t>
            </a:fld>
            <a:endParaRPr lang="fr-FR"/>
          </a:p>
        </p:txBody>
      </p:sp>
      <p:sp>
        <p:nvSpPr>
          <p:cNvPr id="3" name="Espace réservé du pied de page 2">
            <a:extLst>
              <a:ext uri="{FF2B5EF4-FFF2-40B4-BE49-F238E27FC236}">
                <a16:creationId xmlns:a16="http://schemas.microsoft.com/office/drawing/2014/main" id="{DDD944AD-C225-4933-9342-79899B1B09D3}"/>
              </a:ext>
            </a:extLst>
          </p:cNvPr>
          <p:cNvSpPr>
            <a:spLocks noGrp="1"/>
          </p:cNvSpPr>
          <p:nvPr>
            <p:ph type="ftr" sz="quarter" idx="11"/>
          </p:nvPr>
        </p:nvSpPr>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F232DD8A-9B74-407E-8ABF-2BCEEB3FF313}"/>
              </a:ext>
            </a:extLst>
          </p:cNvPr>
          <p:cNvSpPr>
            <a:spLocks noGrp="1"/>
          </p:cNvSpPr>
          <p:nvPr>
            <p:ph type="sldNum" sz="quarter" idx="12"/>
          </p:nvPr>
        </p:nvSpPr>
        <p:spPr/>
        <p:txBody>
          <a:bodyPr/>
          <a:lstStyle/>
          <a:p>
            <a:pPr>
              <a:defRPr/>
            </a:pPr>
            <a:fld id="{80A0BAC8-D5AA-4E96-984A-2E7FBAAFBD28}" type="slidenum">
              <a:rPr lang="fr-FR" smtClean="0"/>
              <a:pPr>
                <a:defRPr/>
              </a:pPr>
              <a:t>‹N°›</a:t>
            </a:fld>
            <a:endParaRPr lang="fr-FR"/>
          </a:p>
        </p:txBody>
      </p:sp>
    </p:spTree>
    <p:extLst>
      <p:ext uri="{BB962C8B-B14F-4D97-AF65-F5344CB8AC3E}">
        <p14:creationId xmlns:p14="http://schemas.microsoft.com/office/powerpoint/2010/main" val="1271687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87C45-F614-41CB-9A4D-AD2F99D95C8A}"/>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4163C81E-DEB6-40BF-AE0E-F166769AAA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EE9685C-D1DE-4EA5-92FC-F61F21E496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0AB9E08-6015-4460-A6AF-082E66B150D2}"/>
              </a:ext>
            </a:extLst>
          </p:cNvPr>
          <p:cNvSpPr>
            <a:spLocks noGrp="1"/>
          </p:cNvSpPr>
          <p:nvPr>
            <p:ph type="dt" sz="half" idx="10"/>
          </p:nvPr>
        </p:nvSpPr>
        <p:spPr/>
        <p:txBody>
          <a:bodyPr/>
          <a:lstStyle/>
          <a:p>
            <a:pPr>
              <a:defRPr/>
            </a:pPr>
            <a:fld id="{DC528A41-33D6-4715-AD2E-744BAADDF131}" type="datetimeFigureOut">
              <a:rPr lang="fr-FR" smtClean="0"/>
              <a:pPr>
                <a:defRPr/>
              </a:pPr>
              <a:t>05/05/2021</a:t>
            </a:fld>
            <a:endParaRPr lang="fr-FR"/>
          </a:p>
        </p:txBody>
      </p:sp>
      <p:sp>
        <p:nvSpPr>
          <p:cNvPr id="6" name="Espace réservé du pied de page 5">
            <a:extLst>
              <a:ext uri="{FF2B5EF4-FFF2-40B4-BE49-F238E27FC236}">
                <a16:creationId xmlns:a16="http://schemas.microsoft.com/office/drawing/2014/main" id="{2DCD8E72-0223-4B4E-AECB-4984AF6AFB77}"/>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E62C7A2B-DD8F-4509-BF46-AA79A8554725}"/>
              </a:ext>
            </a:extLst>
          </p:cNvPr>
          <p:cNvSpPr>
            <a:spLocks noGrp="1"/>
          </p:cNvSpPr>
          <p:nvPr>
            <p:ph type="sldNum" sz="quarter" idx="12"/>
          </p:nvPr>
        </p:nvSpPr>
        <p:spPr/>
        <p:txBody>
          <a:bodyPr/>
          <a:lstStyle/>
          <a:p>
            <a:pPr>
              <a:defRPr/>
            </a:pPr>
            <a:fld id="{79B1F71C-963B-4756-B3EF-556DDA223CEF}" type="slidenum">
              <a:rPr lang="fr-FR" smtClean="0"/>
              <a:pPr>
                <a:defRPr/>
              </a:pPr>
              <a:t>‹N°›</a:t>
            </a:fld>
            <a:endParaRPr lang="fr-FR"/>
          </a:p>
        </p:txBody>
      </p:sp>
    </p:spTree>
    <p:extLst>
      <p:ext uri="{BB962C8B-B14F-4D97-AF65-F5344CB8AC3E}">
        <p14:creationId xmlns:p14="http://schemas.microsoft.com/office/powerpoint/2010/main" val="373516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AFD35-C484-4B29-B164-7328049447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C2781F-A356-4878-AF54-79A73676B9B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187D40-78C4-49A0-A1DF-F079F1B3CDAC}"/>
              </a:ext>
            </a:extLst>
          </p:cNvPr>
          <p:cNvSpPr>
            <a:spLocks noGrp="1"/>
          </p:cNvSpPr>
          <p:nvPr>
            <p:ph type="dt" sz="half" idx="10"/>
          </p:nvPr>
        </p:nvSpPr>
        <p:spPr/>
        <p:txBody>
          <a:bodyPr/>
          <a:lstStyle/>
          <a:p>
            <a:pPr>
              <a:defRPr/>
            </a:pPr>
            <a:fld id="{E022622C-618E-45D7-9400-D0E84B2CB3D1}"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A35BE166-CC91-4692-82F4-E83C283676C6}"/>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80D21779-4BA3-4643-8EB1-4F285358EE3C}"/>
              </a:ext>
            </a:extLst>
          </p:cNvPr>
          <p:cNvSpPr>
            <a:spLocks noGrp="1"/>
          </p:cNvSpPr>
          <p:nvPr>
            <p:ph type="sldNum" sz="quarter" idx="12"/>
          </p:nvPr>
        </p:nvSpPr>
        <p:spPr/>
        <p:txBody>
          <a:bodyPr/>
          <a:lstStyle/>
          <a:p>
            <a:pPr>
              <a:defRPr/>
            </a:pPr>
            <a:fld id="{41DBEC66-C886-487B-A0DD-6CD8A9F082D5}" type="slidenum">
              <a:rPr lang="fr-FR" smtClean="0"/>
              <a:pPr>
                <a:defRPr/>
              </a:pPr>
              <a:t>‹N°›</a:t>
            </a:fld>
            <a:endParaRPr lang="fr-FR"/>
          </a:p>
        </p:txBody>
      </p:sp>
    </p:spTree>
    <p:extLst>
      <p:ext uri="{BB962C8B-B14F-4D97-AF65-F5344CB8AC3E}">
        <p14:creationId xmlns:p14="http://schemas.microsoft.com/office/powerpoint/2010/main" val="625567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05EDB-BED8-46A7-A961-4F23CD404DF6}"/>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F05F1B4B-EE3B-4895-ADE9-56D3562FAE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15F23010-20C8-4746-A58B-F6EC8D12D5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954D25-0B53-4D4E-B3E8-222442B0C5FA}"/>
              </a:ext>
            </a:extLst>
          </p:cNvPr>
          <p:cNvSpPr>
            <a:spLocks noGrp="1"/>
          </p:cNvSpPr>
          <p:nvPr>
            <p:ph type="dt" sz="half" idx="10"/>
          </p:nvPr>
        </p:nvSpPr>
        <p:spPr/>
        <p:txBody>
          <a:bodyPr/>
          <a:lstStyle/>
          <a:p>
            <a:pPr>
              <a:defRPr/>
            </a:pPr>
            <a:fld id="{2874B17F-1ACC-42C8-99D1-7ADC9E11E5B6}" type="datetimeFigureOut">
              <a:rPr lang="fr-FR" smtClean="0"/>
              <a:pPr>
                <a:defRPr/>
              </a:pPr>
              <a:t>05/05/2021</a:t>
            </a:fld>
            <a:endParaRPr lang="fr-FR"/>
          </a:p>
        </p:txBody>
      </p:sp>
      <p:sp>
        <p:nvSpPr>
          <p:cNvPr id="6" name="Espace réservé du pied de page 5">
            <a:extLst>
              <a:ext uri="{FF2B5EF4-FFF2-40B4-BE49-F238E27FC236}">
                <a16:creationId xmlns:a16="http://schemas.microsoft.com/office/drawing/2014/main" id="{AA4B4875-9967-4D5F-8764-8A8C987CC5D0}"/>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317CDB33-68D4-4098-BC09-52D0291E5FCE}"/>
              </a:ext>
            </a:extLst>
          </p:cNvPr>
          <p:cNvSpPr>
            <a:spLocks noGrp="1"/>
          </p:cNvSpPr>
          <p:nvPr>
            <p:ph type="sldNum" sz="quarter" idx="12"/>
          </p:nvPr>
        </p:nvSpPr>
        <p:spPr/>
        <p:txBody>
          <a:bodyPr/>
          <a:lstStyle/>
          <a:p>
            <a:pPr>
              <a:defRPr/>
            </a:pPr>
            <a:fld id="{CB3F6DBC-D6AF-4BA0-A637-695CCF172BF3}" type="slidenum">
              <a:rPr lang="fr-FR" smtClean="0"/>
              <a:pPr>
                <a:defRPr/>
              </a:pPr>
              <a:t>‹N°›</a:t>
            </a:fld>
            <a:endParaRPr lang="fr-FR"/>
          </a:p>
        </p:txBody>
      </p:sp>
    </p:spTree>
    <p:extLst>
      <p:ext uri="{BB962C8B-B14F-4D97-AF65-F5344CB8AC3E}">
        <p14:creationId xmlns:p14="http://schemas.microsoft.com/office/powerpoint/2010/main" val="361212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A627D-C00E-4323-A5C5-AC314CB6489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83C79F-7F77-4439-8FC2-214C3D62082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65D232-C0E8-4D02-8A23-07FF62B8B884}"/>
              </a:ext>
            </a:extLst>
          </p:cNvPr>
          <p:cNvSpPr>
            <a:spLocks noGrp="1"/>
          </p:cNvSpPr>
          <p:nvPr>
            <p:ph type="dt" sz="half" idx="10"/>
          </p:nvPr>
        </p:nvSpPr>
        <p:spPr/>
        <p:txBody>
          <a:bodyPr/>
          <a:lstStyle/>
          <a:p>
            <a:pPr>
              <a:defRPr/>
            </a:pPr>
            <a:fld id="{0A7505F8-8277-4F25-A41B-2542F9A831A0}"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42C108AC-2D7B-4846-BD56-CB801DF3D12D}"/>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385C483B-7FFD-4497-8B2A-CA618EFD4A2E}"/>
              </a:ext>
            </a:extLst>
          </p:cNvPr>
          <p:cNvSpPr>
            <a:spLocks noGrp="1"/>
          </p:cNvSpPr>
          <p:nvPr>
            <p:ph type="sldNum" sz="quarter" idx="12"/>
          </p:nvPr>
        </p:nvSpPr>
        <p:spPr/>
        <p:txBody>
          <a:bodyPr/>
          <a:lstStyle/>
          <a:p>
            <a:pPr>
              <a:defRPr/>
            </a:pPr>
            <a:fld id="{0A915C5A-3078-4A31-B96D-7327FA70C53C}" type="slidenum">
              <a:rPr lang="fr-FR" smtClean="0"/>
              <a:pPr>
                <a:defRPr/>
              </a:pPr>
              <a:t>‹N°›</a:t>
            </a:fld>
            <a:endParaRPr lang="fr-FR"/>
          </a:p>
        </p:txBody>
      </p:sp>
    </p:spTree>
    <p:extLst>
      <p:ext uri="{BB962C8B-B14F-4D97-AF65-F5344CB8AC3E}">
        <p14:creationId xmlns:p14="http://schemas.microsoft.com/office/powerpoint/2010/main" val="31469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F4C2A9-544C-457B-9295-635599F2B495}"/>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14EBDB8-471F-4BA8-B803-66BF901BAC49}"/>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031CF3-017C-4106-9545-B4228F5324D3}"/>
              </a:ext>
            </a:extLst>
          </p:cNvPr>
          <p:cNvSpPr>
            <a:spLocks noGrp="1"/>
          </p:cNvSpPr>
          <p:nvPr>
            <p:ph type="dt" sz="half" idx="10"/>
          </p:nvPr>
        </p:nvSpPr>
        <p:spPr/>
        <p:txBody>
          <a:bodyPr/>
          <a:lstStyle/>
          <a:p>
            <a:pPr>
              <a:defRPr/>
            </a:pPr>
            <a:fld id="{A76D8BF3-8C2D-4807-8B62-3F79E3D98C90}"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601C0FE9-79B6-441A-BF82-41923342FB32}"/>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9D24387F-608A-4809-AE8D-C0E13A12888F}"/>
              </a:ext>
            </a:extLst>
          </p:cNvPr>
          <p:cNvSpPr>
            <a:spLocks noGrp="1"/>
          </p:cNvSpPr>
          <p:nvPr>
            <p:ph type="sldNum" sz="quarter" idx="12"/>
          </p:nvPr>
        </p:nvSpPr>
        <p:spPr/>
        <p:txBody>
          <a:bodyPr/>
          <a:lstStyle/>
          <a:p>
            <a:pPr>
              <a:defRPr/>
            </a:pPr>
            <a:fld id="{95AF32E1-501D-4128-9F11-6F3B3A1EFD21}" type="slidenum">
              <a:rPr lang="fr-FR" smtClean="0"/>
              <a:pPr>
                <a:defRPr/>
              </a:pPr>
              <a:t>‹N°›</a:t>
            </a:fld>
            <a:endParaRPr lang="fr-FR"/>
          </a:p>
        </p:txBody>
      </p:sp>
    </p:spTree>
    <p:extLst>
      <p:ext uri="{BB962C8B-B14F-4D97-AF65-F5344CB8AC3E}">
        <p14:creationId xmlns:p14="http://schemas.microsoft.com/office/powerpoint/2010/main" val="46710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65374-F429-4056-A1A9-7EC5A2F95731}"/>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01EC4651-FF3F-42DD-903F-482FE81CB1A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6AA0A9E-D92D-4473-A797-D52C4C114E84}"/>
              </a:ext>
            </a:extLst>
          </p:cNvPr>
          <p:cNvSpPr>
            <a:spLocks noGrp="1"/>
          </p:cNvSpPr>
          <p:nvPr>
            <p:ph type="dt" sz="half" idx="10"/>
          </p:nvPr>
        </p:nvSpPr>
        <p:spPr/>
        <p:txBody>
          <a:bodyPr/>
          <a:lstStyle/>
          <a:p>
            <a:pPr>
              <a:defRPr/>
            </a:pPr>
            <a:fld id="{4F7FD9EC-137B-4D20-B20F-B8719D10E2CE}"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BE4EA312-1E9D-49CB-A8BC-D27061C7C03B}"/>
              </a:ext>
            </a:extLst>
          </p:cNvPr>
          <p:cNvSpPr>
            <a:spLocks noGrp="1"/>
          </p:cNvSpPr>
          <p:nvPr>
            <p:ph type="ftr" sz="quarter" idx="11"/>
          </p:nvPr>
        </p:nvSpPr>
        <p:spPr/>
        <p:txBody>
          <a:bodyPr/>
          <a:lstStyle/>
          <a:p>
            <a:pPr>
              <a:defRPr/>
            </a:pPr>
            <a:endParaRPr lang="fr-FR"/>
          </a:p>
        </p:txBody>
      </p:sp>
      <p:sp>
        <p:nvSpPr>
          <p:cNvPr id="6" name="Espace réservé du numéro de diapositive 5">
            <a:extLst>
              <a:ext uri="{FF2B5EF4-FFF2-40B4-BE49-F238E27FC236}">
                <a16:creationId xmlns:a16="http://schemas.microsoft.com/office/drawing/2014/main" id="{DC9AF045-8DA7-48BA-A8D1-B892A2832B4F}"/>
              </a:ext>
            </a:extLst>
          </p:cNvPr>
          <p:cNvSpPr>
            <a:spLocks noGrp="1"/>
          </p:cNvSpPr>
          <p:nvPr>
            <p:ph type="sldNum" sz="quarter" idx="12"/>
          </p:nvPr>
        </p:nvSpPr>
        <p:spPr/>
        <p:txBody>
          <a:bodyPr/>
          <a:lstStyle/>
          <a:p>
            <a:pPr>
              <a:defRPr/>
            </a:pPr>
            <a:fld id="{C59164A3-1166-4DE5-8083-AE88E14BB98C}" type="slidenum">
              <a:rPr lang="fr-FR" smtClean="0"/>
              <a:pPr>
                <a:defRPr/>
              </a:pPr>
              <a:t>‹N°›</a:t>
            </a:fld>
            <a:endParaRPr lang="fr-FR"/>
          </a:p>
        </p:txBody>
      </p:sp>
    </p:spTree>
    <p:extLst>
      <p:ext uri="{BB962C8B-B14F-4D97-AF65-F5344CB8AC3E}">
        <p14:creationId xmlns:p14="http://schemas.microsoft.com/office/powerpoint/2010/main" val="284152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F23CA-09AF-4414-8568-205B4014B8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232746-2C58-49D7-B285-0B5B27508978}"/>
              </a:ext>
            </a:extLst>
          </p:cNvPr>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C75DB0-BF7B-4EBA-96B5-8D7957D20975}"/>
              </a:ext>
            </a:extLst>
          </p:cNvPr>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0CAD1A4-06D0-40F4-B59A-3A7431DB315F}"/>
              </a:ext>
            </a:extLst>
          </p:cNvPr>
          <p:cNvSpPr>
            <a:spLocks noGrp="1"/>
          </p:cNvSpPr>
          <p:nvPr>
            <p:ph type="dt" sz="half" idx="10"/>
          </p:nvPr>
        </p:nvSpPr>
        <p:spPr/>
        <p:txBody>
          <a:bodyPr/>
          <a:lstStyle/>
          <a:p>
            <a:pPr>
              <a:defRPr/>
            </a:pPr>
            <a:fld id="{59E81F4A-8824-49E2-9B12-51BD14BEA063}" type="datetimeFigureOut">
              <a:rPr lang="fr-FR" smtClean="0"/>
              <a:pPr>
                <a:defRPr/>
              </a:pPr>
              <a:t>05/05/2021</a:t>
            </a:fld>
            <a:endParaRPr lang="fr-FR"/>
          </a:p>
        </p:txBody>
      </p:sp>
      <p:sp>
        <p:nvSpPr>
          <p:cNvPr id="6" name="Espace réservé du pied de page 5">
            <a:extLst>
              <a:ext uri="{FF2B5EF4-FFF2-40B4-BE49-F238E27FC236}">
                <a16:creationId xmlns:a16="http://schemas.microsoft.com/office/drawing/2014/main" id="{38591D72-BD18-46C0-8C3A-1516F08B8B28}"/>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729ED8E9-EF3B-40F3-AFAF-9A50CC860D15}"/>
              </a:ext>
            </a:extLst>
          </p:cNvPr>
          <p:cNvSpPr>
            <a:spLocks noGrp="1"/>
          </p:cNvSpPr>
          <p:nvPr>
            <p:ph type="sldNum" sz="quarter" idx="12"/>
          </p:nvPr>
        </p:nvSpPr>
        <p:spPr/>
        <p:txBody>
          <a:bodyPr/>
          <a:lstStyle/>
          <a:p>
            <a:pPr>
              <a:defRPr/>
            </a:pPr>
            <a:fld id="{BD3C89C6-9C2B-4F93-A6CE-9122EF1E5180}" type="slidenum">
              <a:rPr lang="fr-FR" smtClean="0"/>
              <a:pPr>
                <a:defRPr/>
              </a:pPr>
              <a:t>‹N°›</a:t>
            </a:fld>
            <a:endParaRPr lang="fr-FR"/>
          </a:p>
        </p:txBody>
      </p:sp>
    </p:spTree>
    <p:extLst>
      <p:ext uri="{BB962C8B-B14F-4D97-AF65-F5344CB8AC3E}">
        <p14:creationId xmlns:p14="http://schemas.microsoft.com/office/powerpoint/2010/main" val="158517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E4F205-1E08-4DE1-B12B-05CD19595E1C}"/>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CAF22F6-B287-478D-8FAB-F58C9C7E600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009B16D-7F3B-41A8-86A0-11C080CC43C3}"/>
              </a:ext>
            </a:extLst>
          </p:cNvPr>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778E8C7-A492-4FD7-BD15-0C02A383FA4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8AEDA11-B8CA-43F7-AFBF-478696946B40}"/>
              </a:ext>
            </a:extLst>
          </p:cNvPr>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D110877-51D2-405F-A520-1DC065EF16C7}"/>
              </a:ext>
            </a:extLst>
          </p:cNvPr>
          <p:cNvSpPr>
            <a:spLocks noGrp="1"/>
          </p:cNvSpPr>
          <p:nvPr>
            <p:ph type="dt" sz="half" idx="10"/>
          </p:nvPr>
        </p:nvSpPr>
        <p:spPr/>
        <p:txBody>
          <a:bodyPr/>
          <a:lstStyle/>
          <a:p>
            <a:pPr>
              <a:defRPr/>
            </a:pPr>
            <a:fld id="{6EDCF8B0-DD0F-4444-9276-11F5F7BE4176}" type="datetimeFigureOut">
              <a:rPr lang="fr-FR" smtClean="0"/>
              <a:pPr>
                <a:defRPr/>
              </a:pPr>
              <a:t>05/05/2021</a:t>
            </a:fld>
            <a:endParaRPr lang="fr-FR"/>
          </a:p>
        </p:txBody>
      </p:sp>
      <p:sp>
        <p:nvSpPr>
          <p:cNvPr id="8" name="Espace réservé du pied de page 7">
            <a:extLst>
              <a:ext uri="{FF2B5EF4-FFF2-40B4-BE49-F238E27FC236}">
                <a16:creationId xmlns:a16="http://schemas.microsoft.com/office/drawing/2014/main" id="{0ED962D7-FA90-4690-AA3B-EB8AE7AB6D25}"/>
              </a:ext>
            </a:extLst>
          </p:cNvPr>
          <p:cNvSpPr>
            <a:spLocks noGrp="1"/>
          </p:cNvSpPr>
          <p:nvPr>
            <p:ph type="ftr" sz="quarter" idx="11"/>
          </p:nvPr>
        </p:nvSpPr>
        <p:spPr/>
        <p:txBody>
          <a:bodyPr/>
          <a:lstStyle/>
          <a:p>
            <a:pPr>
              <a:defRPr/>
            </a:pPr>
            <a:endParaRPr lang="fr-FR"/>
          </a:p>
        </p:txBody>
      </p:sp>
      <p:sp>
        <p:nvSpPr>
          <p:cNvPr id="9" name="Espace réservé du numéro de diapositive 8">
            <a:extLst>
              <a:ext uri="{FF2B5EF4-FFF2-40B4-BE49-F238E27FC236}">
                <a16:creationId xmlns:a16="http://schemas.microsoft.com/office/drawing/2014/main" id="{7F24974D-26EA-4BF5-B23E-8F8B9C484DAB}"/>
              </a:ext>
            </a:extLst>
          </p:cNvPr>
          <p:cNvSpPr>
            <a:spLocks noGrp="1"/>
          </p:cNvSpPr>
          <p:nvPr>
            <p:ph type="sldNum" sz="quarter" idx="12"/>
          </p:nvPr>
        </p:nvSpPr>
        <p:spPr/>
        <p:txBody>
          <a:bodyPr/>
          <a:lstStyle/>
          <a:p>
            <a:pPr>
              <a:defRPr/>
            </a:pPr>
            <a:fld id="{36858E63-CE9B-4B71-8A2F-6AB7DE2DB21A}" type="slidenum">
              <a:rPr lang="fr-FR" smtClean="0"/>
              <a:pPr>
                <a:defRPr/>
              </a:pPr>
              <a:t>‹N°›</a:t>
            </a:fld>
            <a:endParaRPr lang="fr-FR"/>
          </a:p>
        </p:txBody>
      </p:sp>
    </p:spTree>
    <p:extLst>
      <p:ext uri="{BB962C8B-B14F-4D97-AF65-F5344CB8AC3E}">
        <p14:creationId xmlns:p14="http://schemas.microsoft.com/office/powerpoint/2010/main" val="218227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757A7-8E6A-4E8A-BD03-C9AF98B898A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0FA6AD-91C1-462B-ACE3-D9DE0403786C}"/>
              </a:ext>
            </a:extLst>
          </p:cNvPr>
          <p:cNvSpPr>
            <a:spLocks noGrp="1"/>
          </p:cNvSpPr>
          <p:nvPr>
            <p:ph type="dt" sz="half" idx="10"/>
          </p:nvPr>
        </p:nvSpPr>
        <p:spPr/>
        <p:txBody>
          <a:bodyPr/>
          <a:lstStyle/>
          <a:p>
            <a:pPr>
              <a:defRPr/>
            </a:pPr>
            <a:fld id="{1E89A30C-A2B8-43BB-BE7F-2477233AF8D5}" type="datetimeFigureOut">
              <a:rPr lang="fr-FR" smtClean="0"/>
              <a:pPr>
                <a:defRPr/>
              </a:pPr>
              <a:t>05/05/2021</a:t>
            </a:fld>
            <a:endParaRPr lang="fr-FR"/>
          </a:p>
        </p:txBody>
      </p:sp>
      <p:sp>
        <p:nvSpPr>
          <p:cNvPr id="4" name="Espace réservé du pied de page 3">
            <a:extLst>
              <a:ext uri="{FF2B5EF4-FFF2-40B4-BE49-F238E27FC236}">
                <a16:creationId xmlns:a16="http://schemas.microsoft.com/office/drawing/2014/main" id="{E4EDEF33-6B17-48E3-AA18-C8408C40FC42}"/>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71E42345-3A15-49E8-8DB1-5EAA354165F9}"/>
              </a:ext>
            </a:extLst>
          </p:cNvPr>
          <p:cNvSpPr>
            <a:spLocks noGrp="1"/>
          </p:cNvSpPr>
          <p:nvPr>
            <p:ph type="sldNum" sz="quarter" idx="12"/>
          </p:nvPr>
        </p:nvSpPr>
        <p:spPr/>
        <p:txBody>
          <a:bodyPr/>
          <a:lstStyle/>
          <a:p>
            <a:pPr>
              <a:defRPr/>
            </a:pPr>
            <a:fld id="{F7A570C0-E4CF-4563-80BA-9C29C6F96F02}" type="slidenum">
              <a:rPr lang="fr-FR" smtClean="0"/>
              <a:pPr>
                <a:defRPr/>
              </a:pPr>
              <a:t>‹N°›</a:t>
            </a:fld>
            <a:endParaRPr lang="fr-FR"/>
          </a:p>
        </p:txBody>
      </p:sp>
    </p:spTree>
    <p:extLst>
      <p:ext uri="{BB962C8B-B14F-4D97-AF65-F5344CB8AC3E}">
        <p14:creationId xmlns:p14="http://schemas.microsoft.com/office/powerpoint/2010/main" val="269027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5A56C9-47F9-4429-A4D7-519B32EE2C44}"/>
              </a:ext>
            </a:extLst>
          </p:cNvPr>
          <p:cNvSpPr>
            <a:spLocks noGrp="1"/>
          </p:cNvSpPr>
          <p:nvPr>
            <p:ph type="dt" sz="half" idx="10"/>
          </p:nvPr>
        </p:nvSpPr>
        <p:spPr/>
        <p:txBody>
          <a:bodyPr/>
          <a:lstStyle/>
          <a:p>
            <a:pPr>
              <a:defRPr/>
            </a:pPr>
            <a:fld id="{5BD8709E-3DCB-42FC-A807-E741446AADEA}" type="datetimeFigureOut">
              <a:rPr lang="fr-FR" smtClean="0"/>
              <a:pPr>
                <a:defRPr/>
              </a:pPr>
              <a:t>05/05/2021</a:t>
            </a:fld>
            <a:endParaRPr lang="fr-FR"/>
          </a:p>
        </p:txBody>
      </p:sp>
      <p:sp>
        <p:nvSpPr>
          <p:cNvPr id="3" name="Espace réservé du pied de page 2">
            <a:extLst>
              <a:ext uri="{FF2B5EF4-FFF2-40B4-BE49-F238E27FC236}">
                <a16:creationId xmlns:a16="http://schemas.microsoft.com/office/drawing/2014/main" id="{79AC8AC2-07F7-42D9-8B6A-5E2E9D62E9F1}"/>
              </a:ext>
            </a:extLst>
          </p:cNvPr>
          <p:cNvSpPr>
            <a:spLocks noGrp="1"/>
          </p:cNvSpPr>
          <p:nvPr>
            <p:ph type="ftr" sz="quarter" idx="11"/>
          </p:nvPr>
        </p:nvSpPr>
        <p:spPr/>
        <p:txBody>
          <a:bodyPr/>
          <a:lstStyle/>
          <a:p>
            <a:pPr>
              <a:defRPr/>
            </a:pPr>
            <a:endParaRPr lang="fr-FR"/>
          </a:p>
        </p:txBody>
      </p:sp>
      <p:sp>
        <p:nvSpPr>
          <p:cNvPr id="4" name="Espace réservé du numéro de diapositive 3">
            <a:extLst>
              <a:ext uri="{FF2B5EF4-FFF2-40B4-BE49-F238E27FC236}">
                <a16:creationId xmlns:a16="http://schemas.microsoft.com/office/drawing/2014/main" id="{5A9ACB06-776B-44F3-AE11-5B1E2E4B958E}"/>
              </a:ext>
            </a:extLst>
          </p:cNvPr>
          <p:cNvSpPr>
            <a:spLocks noGrp="1"/>
          </p:cNvSpPr>
          <p:nvPr>
            <p:ph type="sldNum" sz="quarter" idx="12"/>
          </p:nvPr>
        </p:nvSpPr>
        <p:spPr/>
        <p:txBody>
          <a:bodyPr/>
          <a:lstStyle/>
          <a:p>
            <a:pPr>
              <a:defRPr/>
            </a:pPr>
            <a:fld id="{80A0BAC8-D5AA-4E96-984A-2E7FBAAFBD28}" type="slidenum">
              <a:rPr lang="fr-FR" smtClean="0"/>
              <a:pPr>
                <a:defRPr/>
              </a:pPr>
              <a:t>‹N°›</a:t>
            </a:fld>
            <a:endParaRPr lang="fr-FR"/>
          </a:p>
        </p:txBody>
      </p:sp>
    </p:spTree>
    <p:extLst>
      <p:ext uri="{BB962C8B-B14F-4D97-AF65-F5344CB8AC3E}">
        <p14:creationId xmlns:p14="http://schemas.microsoft.com/office/powerpoint/2010/main" val="35716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7DCE06-E5C6-4343-BFAD-D0536B942F59}"/>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F4D87561-939B-4BE0-9748-ECFB54EBB5A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ED1E89D-F311-4873-8730-6503928872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F75450B-3CF9-4292-9A72-1AF27DD05D93}"/>
              </a:ext>
            </a:extLst>
          </p:cNvPr>
          <p:cNvSpPr>
            <a:spLocks noGrp="1"/>
          </p:cNvSpPr>
          <p:nvPr>
            <p:ph type="dt" sz="half" idx="10"/>
          </p:nvPr>
        </p:nvSpPr>
        <p:spPr/>
        <p:txBody>
          <a:bodyPr/>
          <a:lstStyle/>
          <a:p>
            <a:pPr>
              <a:defRPr/>
            </a:pPr>
            <a:fld id="{DC528A41-33D6-4715-AD2E-744BAADDF131}" type="datetimeFigureOut">
              <a:rPr lang="fr-FR" smtClean="0"/>
              <a:pPr>
                <a:defRPr/>
              </a:pPr>
              <a:t>05/05/2021</a:t>
            </a:fld>
            <a:endParaRPr lang="fr-FR"/>
          </a:p>
        </p:txBody>
      </p:sp>
      <p:sp>
        <p:nvSpPr>
          <p:cNvPr id="6" name="Espace réservé du pied de page 5">
            <a:extLst>
              <a:ext uri="{FF2B5EF4-FFF2-40B4-BE49-F238E27FC236}">
                <a16:creationId xmlns:a16="http://schemas.microsoft.com/office/drawing/2014/main" id="{EC8BC26E-3D60-4A8D-AC70-A3AC5811D704}"/>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D8532EED-4839-472B-AC87-1F29726A0735}"/>
              </a:ext>
            </a:extLst>
          </p:cNvPr>
          <p:cNvSpPr>
            <a:spLocks noGrp="1"/>
          </p:cNvSpPr>
          <p:nvPr>
            <p:ph type="sldNum" sz="quarter" idx="12"/>
          </p:nvPr>
        </p:nvSpPr>
        <p:spPr/>
        <p:txBody>
          <a:bodyPr/>
          <a:lstStyle/>
          <a:p>
            <a:pPr>
              <a:defRPr/>
            </a:pPr>
            <a:fld id="{79B1F71C-963B-4756-B3EF-556DDA223CEF}" type="slidenum">
              <a:rPr lang="fr-FR" smtClean="0"/>
              <a:pPr>
                <a:defRPr/>
              </a:pPr>
              <a:t>‹N°›</a:t>
            </a:fld>
            <a:endParaRPr lang="fr-FR"/>
          </a:p>
        </p:txBody>
      </p:sp>
    </p:spTree>
    <p:extLst>
      <p:ext uri="{BB962C8B-B14F-4D97-AF65-F5344CB8AC3E}">
        <p14:creationId xmlns:p14="http://schemas.microsoft.com/office/powerpoint/2010/main" val="4252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12DDE-FF7B-49C8-9D65-8F9F675ECAAA}"/>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F51FB29-B60E-42FC-A507-34516EF0B39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BBBC5BC2-5D2C-498D-8301-C78F55EA8A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4830AD-AB6D-42D4-BB7B-74DCBBB71CC4}"/>
              </a:ext>
            </a:extLst>
          </p:cNvPr>
          <p:cNvSpPr>
            <a:spLocks noGrp="1"/>
          </p:cNvSpPr>
          <p:nvPr>
            <p:ph type="dt" sz="half" idx="10"/>
          </p:nvPr>
        </p:nvSpPr>
        <p:spPr/>
        <p:txBody>
          <a:bodyPr/>
          <a:lstStyle/>
          <a:p>
            <a:pPr>
              <a:defRPr/>
            </a:pPr>
            <a:fld id="{2874B17F-1ACC-42C8-99D1-7ADC9E11E5B6}" type="datetimeFigureOut">
              <a:rPr lang="fr-FR" smtClean="0"/>
              <a:pPr>
                <a:defRPr/>
              </a:pPr>
              <a:t>05/05/2021</a:t>
            </a:fld>
            <a:endParaRPr lang="fr-FR"/>
          </a:p>
        </p:txBody>
      </p:sp>
      <p:sp>
        <p:nvSpPr>
          <p:cNvPr id="6" name="Espace réservé du pied de page 5">
            <a:extLst>
              <a:ext uri="{FF2B5EF4-FFF2-40B4-BE49-F238E27FC236}">
                <a16:creationId xmlns:a16="http://schemas.microsoft.com/office/drawing/2014/main" id="{ACC3CA5E-1238-434D-8EAC-803B25F09DA6}"/>
              </a:ext>
            </a:extLst>
          </p:cNvPr>
          <p:cNvSpPr>
            <a:spLocks noGrp="1"/>
          </p:cNvSpPr>
          <p:nvPr>
            <p:ph type="ftr" sz="quarter" idx="11"/>
          </p:nvPr>
        </p:nvSpPr>
        <p:spPr/>
        <p:txBody>
          <a:bodyPr/>
          <a:lstStyle/>
          <a:p>
            <a:pPr>
              <a:defRPr/>
            </a:pPr>
            <a:endParaRPr lang="fr-FR"/>
          </a:p>
        </p:txBody>
      </p:sp>
      <p:sp>
        <p:nvSpPr>
          <p:cNvPr id="7" name="Espace réservé du numéro de diapositive 6">
            <a:extLst>
              <a:ext uri="{FF2B5EF4-FFF2-40B4-BE49-F238E27FC236}">
                <a16:creationId xmlns:a16="http://schemas.microsoft.com/office/drawing/2014/main" id="{FDC01EB4-3C83-4D72-912C-469EB75EECD1}"/>
              </a:ext>
            </a:extLst>
          </p:cNvPr>
          <p:cNvSpPr>
            <a:spLocks noGrp="1"/>
          </p:cNvSpPr>
          <p:nvPr>
            <p:ph type="sldNum" sz="quarter" idx="12"/>
          </p:nvPr>
        </p:nvSpPr>
        <p:spPr/>
        <p:txBody>
          <a:bodyPr/>
          <a:lstStyle/>
          <a:p>
            <a:pPr>
              <a:defRPr/>
            </a:pPr>
            <a:fld id="{CB3F6DBC-D6AF-4BA0-A637-695CCF172BF3}" type="slidenum">
              <a:rPr lang="fr-FR" smtClean="0"/>
              <a:pPr>
                <a:defRPr/>
              </a:pPr>
              <a:t>‹N°›</a:t>
            </a:fld>
            <a:endParaRPr lang="fr-FR"/>
          </a:p>
        </p:txBody>
      </p:sp>
    </p:spTree>
    <p:extLst>
      <p:ext uri="{BB962C8B-B14F-4D97-AF65-F5344CB8AC3E}">
        <p14:creationId xmlns:p14="http://schemas.microsoft.com/office/powerpoint/2010/main" val="71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45286C5-6BBF-4931-95F5-99504628BD8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44DA0D-4268-4746-98A0-96BA63022A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65E318-0ED8-4A03-934A-B5A110AF5DA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F7FD9EC-137B-4D20-B20F-B8719D10E2CE}"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5CC9FF42-BDE0-478D-B5CD-8B74928B2BD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9B6680A1-96A6-4E40-A6FE-C250D7B96A6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59164A3-1166-4DE5-8083-AE88E14BB98C}" type="slidenum">
              <a:rPr lang="fr-FR" smtClean="0"/>
              <a:pPr>
                <a:defRPr/>
              </a:pPr>
              <a:t>‹N°›</a:t>
            </a:fld>
            <a:endParaRPr lang="fr-FR"/>
          </a:p>
        </p:txBody>
      </p:sp>
    </p:spTree>
    <p:extLst>
      <p:ext uri="{BB962C8B-B14F-4D97-AF65-F5344CB8AC3E}">
        <p14:creationId xmlns:p14="http://schemas.microsoft.com/office/powerpoint/2010/main" val="1061857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90C757-8D07-4BD4-9407-21B2D65CC2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0B8C9FF-548A-4C67-A135-EBD6EDE2B2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8E438-A168-4B88-B105-6C7F7D16278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F7FD9EC-137B-4D20-B20F-B8719D10E2CE}" type="datetimeFigureOut">
              <a:rPr lang="fr-FR" smtClean="0"/>
              <a:pPr>
                <a:defRPr/>
              </a:pPr>
              <a:t>05/05/2021</a:t>
            </a:fld>
            <a:endParaRPr lang="fr-FR"/>
          </a:p>
        </p:txBody>
      </p:sp>
      <p:sp>
        <p:nvSpPr>
          <p:cNvPr id="5" name="Espace réservé du pied de page 4">
            <a:extLst>
              <a:ext uri="{FF2B5EF4-FFF2-40B4-BE49-F238E27FC236}">
                <a16:creationId xmlns:a16="http://schemas.microsoft.com/office/drawing/2014/main" id="{2DF401D1-2A7D-4664-A83A-2326CC9E6E0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073667BA-A878-4D2F-82FF-7DF242AE2E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59164A3-1166-4DE5-8083-AE88E14BB98C}" type="slidenum">
              <a:rPr lang="fr-FR" smtClean="0"/>
              <a:pPr>
                <a:defRPr/>
              </a:pPr>
              <a:t>‹N°›</a:t>
            </a:fld>
            <a:endParaRPr lang="fr-FR"/>
          </a:p>
        </p:txBody>
      </p:sp>
    </p:spTree>
    <p:extLst>
      <p:ext uri="{BB962C8B-B14F-4D97-AF65-F5344CB8AC3E}">
        <p14:creationId xmlns:p14="http://schemas.microsoft.com/office/powerpoint/2010/main" val="12575339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827051" y="3191844"/>
            <a:ext cx="7489898" cy="1102519"/>
          </a:xfrm>
        </p:spPr>
        <p:txBody>
          <a:bodyPr>
            <a:noAutofit/>
          </a:bodyPr>
          <a:lstStyle/>
          <a:p>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700" b="1" dirty="0">
                <a:latin typeface="Baskerville Old Face" panose="02020602080505020303" pitchFamily="18" charset="0"/>
              </a:rPr>
              <a:t/>
            </a:r>
            <a:br>
              <a:rPr lang="fr-FR" sz="2700" b="1" dirty="0">
                <a:latin typeface="Baskerville Old Face" panose="02020602080505020303" pitchFamily="18" charset="0"/>
              </a:rPr>
            </a:br>
            <a:r>
              <a:rPr lang="fr-FR" sz="2800" b="1" dirty="0">
                <a:latin typeface="Baskerville Old Face" panose="02020602080505020303" pitchFamily="18" charset="0"/>
              </a:rPr>
              <a:t/>
            </a:r>
            <a:br>
              <a:rPr lang="fr-FR" sz="2800" b="1" dirty="0">
                <a:latin typeface="Baskerville Old Face" panose="02020602080505020303" pitchFamily="18" charset="0"/>
              </a:rPr>
            </a:br>
            <a:r>
              <a:rPr lang="fr-FR" sz="2800" b="1" dirty="0">
                <a:latin typeface="Baskerville Old Face" panose="02020602080505020303" pitchFamily="18" charset="0"/>
              </a:rPr>
              <a:t>Pratiques alimentaires et activités physiques au prisme des inégalités sociales et territoriales : le cas du quartier de Lille-Fives</a:t>
            </a:r>
            <a:r>
              <a:rPr lang="fr-FR" sz="2250" b="1" dirty="0">
                <a:latin typeface="Baskerville Old Face" panose="02020602080505020303" pitchFamily="18" charset="0"/>
              </a:rPr>
              <a:t/>
            </a:r>
            <a:br>
              <a:rPr lang="fr-FR" sz="2250" b="1" dirty="0">
                <a:latin typeface="Baskerville Old Face" panose="02020602080505020303" pitchFamily="18" charset="0"/>
              </a:rPr>
            </a:br>
            <a:r>
              <a:rPr lang="fr-FR" sz="1950" b="1" dirty="0">
                <a:latin typeface="Baskerville Old Face" panose="02020602080505020303" pitchFamily="18" charset="0"/>
              </a:rPr>
              <a:t/>
            </a:r>
            <a:br>
              <a:rPr lang="fr-FR" sz="1950" b="1" dirty="0">
                <a:latin typeface="Baskerville Old Face" panose="02020602080505020303" pitchFamily="18" charset="0"/>
              </a:rPr>
            </a:br>
            <a:r>
              <a:rPr lang="fr-FR" sz="1950" b="1" dirty="0">
                <a:latin typeface="Baskerville Old Face" panose="02020602080505020303" pitchFamily="18" charset="0"/>
              </a:rPr>
              <a:t>Quentin COURCIER sous la co-direction de </a:t>
            </a:r>
            <a:br>
              <a:rPr lang="fr-FR" sz="1950" b="1" dirty="0">
                <a:latin typeface="Baskerville Old Face" panose="02020602080505020303" pitchFamily="18" charset="0"/>
              </a:rPr>
            </a:br>
            <a:r>
              <a:rPr lang="fr-FR" sz="1950" b="1" dirty="0">
                <a:latin typeface="Baskerville Old Face" panose="02020602080505020303" pitchFamily="18" charset="0"/>
              </a:rPr>
              <a:t>Florian LEBRETON &amp; Christophe GIBOUT</a:t>
            </a:r>
            <a:r>
              <a:rPr lang="fr-FR" altLang="fr-FR" sz="2700" dirty="0"/>
              <a:t/>
            </a:r>
            <a:br>
              <a:rPr lang="fr-FR" altLang="fr-FR" sz="2700" dirty="0"/>
            </a:br>
            <a:endParaRPr lang="fr-FR" altLang="fr-FR" sz="2700" dirty="0"/>
          </a:p>
        </p:txBody>
      </p:sp>
      <p:pic>
        <p:nvPicPr>
          <p:cNvPr id="3" name="Image 2">
            <a:extLst>
              <a:ext uri="{FF2B5EF4-FFF2-40B4-BE49-F238E27FC236}">
                <a16:creationId xmlns:a16="http://schemas.microsoft.com/office/drawing/2014/main" id="{1B03E2DE-38D3-41CE-AFB0-EBDBACE87A00}"/>
              </a:ext>
            </a:extLst>
          </p:cNvPr>
          <p:cNvPicPr>
            <a:picLocks noChangeAspect="1"/>
          </p:cNvPicPr>
          <p:nvPr/>
        </p:nvPicPr>
        <p:blipFill>
          <a:blip r:embed="rId4"/>
          <a:stretch>
            <a:fillRect/>
          </a:stretch>
        </p:blipFill>
        <p:spPr>
          <a:xfrm>
            <a:off x="0" y="881327"/>
            <a:ext cx="1202618" cy="783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a:extLst>
              <a:ext uri="{FF2B5EF4-FFF2-40B4-BE49-F238E27FC236}">
                <a16:creationId xmlns:a16="http://schemas.microsoft.com/office/drawing/2014/main" id="{C0BEE909-98DC-437A-92CE-F7258CF340AA}"/>
              </a:ext>
            </a:extLst>
          </p:cNvPr>
          <p:cNvPicPr>
            <a:picLocks noChangeAspect="1"/>
          </p:cNvPicPr>
          <p:nvPr/>
        </p:nvPicPr>
        <p:blipFill>
          <a:blip r:embed="rId5"/>
          <a:stretch>
            <a:fillRect/>
          </a:stretch>
        </p:blipFill>
        <p:spPr>
          <a:xfrm>
            <a:off x="7556923" y="857251"/>
            <a:ext cx="1535906" cy="792956"/>
          </a:xfrm>
          <a:prstGeom prst="rect">
            <a:avLst/>
          </a:prstGeom>
          <a:ln>
            <a:noFill/>
          </a:ln>
          <a:effectLst>
            <a:outerShdw blurRad="292100" dist="139700" dir="2700000" algn="tl" rotWithShape="0">
              <a:srgbClr val="333333">
                <a:alpha val="65000"/>
              </a:srgbClr>
            </a:outerShdw>
          </a:effectLst>
        </p:spPr>
      </p:pic>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940942"/>
            <a:ext cx="1442773" cy="723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33BED1-5BFD-4476-886A-20365647B30C}"/>
              </a:ext>
            </a:extLst>
          </p:cNvPr>
          <p:cNvSpPr>
            <a:spLocks noGrp="1"/>
          </p:cNvSpPr>
          <p:nvPr>
            <p:ph type="title"/>
          </p:nvPr>
        </p:nvSpPr>
        <p:spPr>
          <a:xfrm>
            <a:off x="0" y="0"/>
            <a:ext cx="9143999" cy="1478011"/>
          </a:xfrm>
          <a:solidFill>
            <a:schemeClr val="accent5">
              <a:lumMod val="75000"/>
            </a:schemeClr>
          </a:solidFill>
        </p:spPr>
        <p:txBody>
          <a:bodyPr>
            <a:normAutofit/>
          </a:bodyPr>
          <a:lstStyle/>
          <a:p>
            <a:pPr algn="r"/>
            <a:r>
              <a:rPr lang="fr-FR" sz="2400" dirty="0">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M</a:t>
            </a:r>
            <a:r>
              <a:rPr lang="fr-FR" sz="2400" i="1" dirty="0" smtClean="0">
                <a:latin typeface="Times New Roman" panose="02020603050405020304" pitchFamily="18" charset="0"/>
                <a:cs typeface="Times New Roman" panose="02020603050405020304" pitchFamily="18" charset="0"/>
              </a:rPr>
              <a:t>anger </a:t>
            </a:r>
            <a:r>
              <a:rPr lang="fr-FR" sz="2400" i="1" dirty="0">
                <a:latin typeface="Times New Roman" panose="02020603050405020304" pitchFamily="18" charset="0"/>
                <a:cs typeface="Times New Roman" panose="02020603050405020304" pitchFamily="18" charset="0"/>
              </a:rPr>
              <a:t>au moins 5 fruits et légumes par jour </a:t>
            </a:r>
            <a:r>
              <a:rPr lang="fr-FR" sz="2400" i="1" dirty="0" smtClean="0">
                <a:latin typeface="Times New Roman" panose="02020603050405020304" pitchFamily="18" charset="0"/>
                <a:cs typeface="Times New Roman" panose="02020603050405020304" pitchFamily="18" charset="0"/>
              </a:rPr>
              <a:t>?</a:t>
            </a:r>
            <a:r>
              <a:rPr lang="fr-FR" sz="2400" b="1" dirty="0" smtClean="0">
                <a:latin typeface="Times New Roman" panose="02020603050405020304" pitchFamily="18" charset="0"/>
                <a:cs typeface="Times New Roman" panose="02020603050405020304" pitchFamily="18" charset="0"/>
              </a:rPr>
              <a:t/>
            </a:r>
            <a:br>
              <a:rPr lang="fr-FR" sz="2400" b="1" dirty="0" smtClean="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Résultats </a:t>
            </a:r>
            <a:r>
              <a:rPr lang="fr-FR" sz="2000" b="1" dirty="0">
                <a:latin typeface="Times New Roman" panose="02020603050405020304" pitchFamily="18" charset="0"/>
                <a:cs typeface="Times New Roman" panose="02020603050405020304" pitchFamily="18" charset="0"/>
              </a:rPr>
              <a:t>des Focus-group </a:t>
            </a:r>
            <a:endParaRPr lang="fr-FR" sz="2400" b="1" dirty="0">
              <a:latin typeface="Times New Roman" panose="02020603050405020304" pitchFamily="18" charset="0"/>
              <a:cs typeface="Times New Roman" panose="02020603050405020304" pitchFamily="18" charset="0"/>
            </a:endParaRPr>
          </a:p>
        </p:txBody>
      </p:sp>
      <p:sp>
        <p:nvSpPr>
          <p:cNvPr id="26" name="ZoneTexte 25">
            <a:extLst>
              <a:ext uri="{FF2B5EF4-FFF2-40B4-BE49-F238E27FC236}">
                <a16:creationId xmlns:a16="http://schemas.microsoft.com/office/drawing/2014/main" id="{46901D93-62A2-43E7-A3C1-53310D4B40E8}"/>
              </a:ext>
            </a:extLst>
          </p:cNvPr>
          <p:cNvSpPr txBox="1"/>
          <p:nvPr/>
        </p:nvSpPr>
        <p:spPr>
          <a:xfrm>
            <a:off x="6496811" y="2467680"/>
            <a:ext cx="363707" cy="523220"/>
          </a:xfrm>
          <a:prstGeom prst="rect">
            <a:avLst/>
          </a:prstGeom>
          <a:noFill/>
        </p:spPr>
        <p:txBody>
          <a:bodyPr wrap="square" rtlCol="0">
            <a:spAutoFit/>
          </a:bodyPr>
          <a:lstStyle/>
          <a:p>
            <a:r>
              <a:rPr lang="fr-FR" sz="2800" dirty="0">
                <a:solidFill>
                  <a:schemeClr val="bg1"/>
                </a:solidFill>
              </a:rPr>
              <a:t>6</a:t>
            </a:r>
          </a:p>
        </p:txBody>
      </p:sp>
      <p:sp>
        <p:nvSpPr>
          <p:cNvPr id="6" name="Espace réservé du contenu 5">
            <a:extLst>
              <a:ext uri="{FF2B5EF4-FFF2-40B4-BE49-F238E27FC236}">
                <a16:creationId xmlns:a16="http://schemas.microsoft.com/office/drawing/2014/main" id="{251BAFA5-0803-4F08-83E7-7D6797DE0C81}"/>
              </a:ext>
            </a:extLst>
          </p:cNvPr>
          <p:cNvSpPr>
            <a:spLocks noGrp="1"/>
          </p:cNvSpPr>
          <p:nvPr>
            <p:ph idx="1"/>
          </p:nvPr>
        </p:nvSpPr>
        <p:spPr>
          <a:xfrm>
            <a:off x="1" y="1478011"/>
            <a:ext cx="4572000" cy="4242306"/>
          </a:xfrm>
        </p:spPr>
        <p:txBody>
          <a:bodyPr>
            <a:normAutofit fontScale="92500"/>
          </a:bodyPr>
          <a:lstStyle/>
          <a:p>
            <a:r>
              <a:rPr lang="fr-FR" sz="1400" dirty="0" smtClean="0">
                <a:effectLst>
                  <a:outerShdw blurRad="38100" dist="38100" dir="2700000" algn="tl">
                    <a:srgbClr val="000000">
                      <a:alpha val="43137"/>
                    </a:srgbClr>
                  </a:outerShdw>
                </a:effectLst>
              </a:rPr>
              <a:t>Un rapport sociologique au gout</a:t>
            </a:r>
            <a:endParaRPr lang="fr-FR" sz="1400" dirty="0"/>
          </a:p>
          <a:p>
            <a:pPr lvl="1"/>
            <a:r>
              <a:rPr lang="fr-FR" sz="1400" dirty="0"/>
              <a:t>Les personnes au capital culturel plus élevé auront tendance à se tourner vers une nourriture plus « qualitative » et plus « saine » </a:t>
            </a:r>
          </a:p>
          <a:p>
            <a:pPr lvl="1"/>
            <a:r>
              <a:rPr lang="fr-FR" sz="1400" dirty="0"/>
              <a:t>Les personnes en situation de précarité professionnelle souhaitent déjà avoir un accès facilité à la nourriture</a:t>
            </a:r>
          </a:p>
          <a:p>
            <a:r>
              <a:rPr lang="fr-FR" sz="1400" dirty="0" smtClean="0">
                <a:effectLst>
                  <a:outerShdw blurRad="38100" dist="38100" dir="2700000" algn="tl">
                    <a:srgbClr val="000000">
                      <a:alpha val="43137"/>
                    </a:srgbClr>
                  </a:outerShdw>
                </a:effectLst>
              </a:rPr>
              <a:t>Intériorisation différenciée </a:t>
            </a:r>
            <a:r>
              <a:rPr lang="fr-FR" sz="1400" dirty="0" smtClean="0"/>
              <a:t>des messages sanitaires</a:t>
            </a:r>
            <a:endParaRPr lang="fr-FR" sz="1400" dirty="0" smtClean="0">
              <a:effectLst>
                <a:outerShdw blurRad="38100" dist="38100" dir="2700000" algn="tl">
                  <a:srgbClr val="000000">
                    <a:alpha val="43137"/>
                  </a:srgbClr>
                </a:outerShdw>
              </a:effectLst>
            </a:endParaRPr>
          </a:p>
          <a:p>
            <a:endParaRPr lang="fr-FR" sz="1400" dirty="0" smtClean="0">
              <a:effectLst>
                <a:outerShdw blurRad="38100" dist="38100" dir="2700000" algn="tl">
                  <a:srgbClr val="000000">
                    <a:alpha val="43137"/>
                  </a:srgbClr>
                </a:outerShdw>
              </a:effectLst>
            </a:endParaRPr>
          </a:p>
          <a:p>
            <a:r>
              <a:rPr lang="fr-FR" sz="1400" dirty="0" smtClean="0">
                <a:effectLst>
                  <a:outerShdw blurRad="38100" dist="38100" dir="2700000" algn="tl">
                    <a:srgbClr val="000000">
                      <a:alpha val="43137"/>
                    </a:srgbClr>
                  </a:outerShdw>
                </a:effectLst>
              </a:rPr>
              <a:t>Difficultés à évaluer</a:t>
            </a:r>
            <a:r>
              <a:rPr lang="fr-FR" sz="1400" dirty="0">
                <a:effectLst>
                  <a:outerShdw blurRad="38100" dist="38100" dir="2700000" algn="tl">
                    <a:srgbClr val="000000">
                      <a:alpha val="43137"/>
                    </a:srgbClr>
                  </a:outerShdw>
                </a:effectLst>
              </a:rPr>
              <a:t> </a:t>
            </a:r>
            <a:r>
              <a:rPr lang="fr-FR" sz="1400" dirty="0" smtClean="0">
                <a:effectLst>
                  <a:outerShdw blurRad="38100" dist="38100" dir="2700000" algn="tl">
                    <a:srgbClr val="000000">
                      <a:alpha val="43137"/>
                    </a:srgbClr>
                  </a:outerShdw>
                </a:effectLst>
              </a:rPr>
              <a:t>son alimentation</a:t>
            </a:r>
            <a:endParaRPr lang="fr-FR" sz="1400" dirty="0">
              <a:effectLst>
                <a:outerShdw blurRad="38100" dist="38100" dir="2700000" algn="tl">
                  <a:srgbClr val="000000">
                    <a:alpha val="43137"/>
                  </a:srgbClr>
                </a:outerShdw>
              </a:effectLst>
            </a:endParaRPr>
          </a:p>
          <a:p>
            <a:pPr lvl="1"/>
            <a:r>
              <a:rPr lang="fr-FR" sz="1400" dirty="0"/>
              <a:t> </a:t>
            </a:r>
            <a:r>
              <a:rPr lang="fr-FR" sz="1400" i="1" dirty="0"/>
              <a:t>« </a:t>
            </a:r>
            <a:r>
              <a:rPr lang="fr-FR" sz="1400" i="1" dirty="0" smtClean="0"/>
              <a:t>Est-ce </a:t>
            </a:r>
            <a:r>
              <a:rPr lang="fr-FR" sz="1400" i="1" dirty="0"/>
              <a:t>que la salade, les tomates et les oignons comptent dans la galette (kebab) </a:t>
            </a:r>
            <a:r>
              <a:rPr lang="fr-FR" sz="1400" i="1" dirty="0" smtClean="0"/>
              <a:t>? », </a:t>
            </a:r>
            <a:r>
              <a:rPr lang="fr-FR" sz="1400" i="1" dirty="0"/>
              <a:t>« tu manges 5 bananes, c’est bon ? », « non, c’est genre 3 légumes, 2 fruits ou… »</a:t>
            </a:r>
            <a:endParaRPr lang="fr-FR" sz="1400" dirty="0"/>
          </a:p>
          <a:p>
            <a:endParaRPr lang="fr-FR" sz="1400" dirty="0" smtClean="0"/>
          </a:p>
          <a:p>
            <a:r>
              <a:rPr lang="fr-FR" sz="1400" dirty="0" smtClean="0"/>
              <a:t>Un </a:t>
            </a:r>
            <a:r>
              <a:rPr lang="fr-FR" sz="1400" dirty="0"/>
              <a:t>discours « </a:t>
            </a:r>
            <a:r>
              <a:rPr lang="fr-FR" sz="1400" dirty="0">
                <a:effectLst>
                  <a:outerShdw blurRad="38100" dist="38100" dir="2700000" algn="tl">
                    <a:srgbClr val="000000">
                      <a:alpha val="43137"/>
                    </a:srgbClr>
                  </a:outerShdw>
                </a:effectLst>
              </a:rPr>
              <a:t>normatif </a:t>
            </a:r>
            <a:r>
              <a:rPr lang="fr-FR" sz="1400" dirty="0"/>
              <a:t>» discutable </a:t>
            </a:r>
            <a:endParaRPr lang="fr-FR" sz="1400" dirty="0" smtClean="0"/>
          </a:p>
          <a:p>
            <a:pPr lvl="1"/>
            <a:r>
              <a:rPr lang="fr-FR" sz="1400" i="1" dirty="0" smtClean="0"/>
              <a:t>« C’est </a:t>
            </a:r>
            <a:r>
              <a:rPr lang="fr-FR" sz="1400" i="1" dirty="0"/>
              <a:t>imposé une sorte de biopouvoir sur ce qu’on mange. Je me pose toujours la question de : pourquoi 5 fruits et légumes par jour ? Comme si c’était meilleur que d’autres </a:t>
            </a:r>
            <a:r>
              <a:rPr lang="fr-FR" sz="1400" i="1" dirty="0" smtClean="0"/>
              <a:t>produits » </a:t>
            </a:r>
            <a:r>
              <a:rPr lang="fr-FR" sz="1400" dirty="0" smtClean="0"/>
              <a:t>(Habitant </a:t>
            </a:r>
            <a:r>
              <a:rPr lang="fr-FR" sz="1400" dirty="0"/>
              <a:t>du quartier)</a:t>
            </a:r>
            <a:r>
              <a:rPr lang="fr-FR" sz="1400" i="1" dirty="0"/>
              <a:t> </a:t>
            </a:r>
          </a:p>
          <a:p>
            <a:pPr lvl="1"/>
            <a:endParaRPr lang="fr-FR" sz="1100" dirty="0"/>
          </a:p>
          <a:p>
            <a:pPr marL="0" indent="0">
              <a:buNone/>
            </a:pPr>
            <a:endParaRPr lang="fr-FR" dirty="0"/>
          </a:p>
        </p:txBody>
      </p:sp>
      <p:sp>
        <p:nvSpPr>
          <p:cNvPr id="5" name="Rectangle 4">
            <a:extLst>
              <a:ext uri="{FF2B5EF4-FFF2-40B4-BE49-F238E27FC236}">
                <a16:creationId xmlns:a16="http://schemas.microsoft.com/office/drawing/2014/main" id="{D110D0B4-8C0E-49E7-B372-B7ED724514E1}"/>
              </a:ext>
            </a:extLst>
          </p:cNvPr>
          <p:cNvSpPr/>
          <p:nvPr/>
        </p:nvSpPr>
        <p:spPr>
          <a:xfrm>
            <a:off x="4571999" y="1538708"/>
            <a:ext cx="4572000" cy="4031873"/>
          </a:xfrm>
          <a:prstGeom prst="rect">
            <a:avLst/>
          </a:prstGeom>
        </p:spPr>
        <p:txBody>
          <a:bodyPr>
            <a:spAutoFit/>
          </a:bodyPr>
          <a:lstStyle/>
          <a:p>
            <a:pPr marL="285750" indent="-285750" fontAlgn="t">
              <a:buFont typeface="Arial" panose="020B0604020202020204" pitchFamily="34" charset="0"/>
              <a:buChar char="•"/>
            </a:pPr>
            <a:r>
              <a:rPr lang="fr-FR" sz="1600" i="1" dirty="0">
                <a:ln w="0"/>
                <a:solidFill>
                  <a:schemeClr val="accent1"/>
                </a:solidFill>
              </a:rPr>
              <a:t>« </a:t>
            </a:r>
            <a:r>
              <a:rPr lang="fr-FR" sz="1600" i="1" dirty="0" smtClean="0">
                <a:ln w="0"/>
                <a:solidFill>
                  <a:schemeClr val="accent1"/>
                </a:solidFill>
              </a:rPr>
              <a:t>Déjà </a:t>
            </a:r>
            <a:r>
              <a:rPr lang="fr-FR" sz="1600" i="1" dirty="0">
                <a:ln w="0"/>
                <a:solidFill>
                  <a:schemeClr val="accent1"/>
                </a:solidFill>
              </a:rPr>
              <a:t>manger c'est bien ! » </a:t>
            </a:r>
            <a:r>
              <a:rPr lang="fr-FR" sz="1600" dirty="0" smtClean="0">
                <a:ln w="0"/>
                <a:solidFill>
                  <a:schemeClr val="accent1"/>
                </a:solidFill>
              </a:rPr>
              <a:t>(Sans </a:t>
            </a:r>
            <a:r>
              <a:rPr lang="fr-FR" sz="1600" dirty="0">
                <a:ln w="0"/>
                <a:solidFill>
                  <a:schemeClr val="accent1"/>
                </a:solidFill>
              </a:rPr>
              <a:t>emploi, habite le quartier) </a:t>
            </a:r>
          </a:p>
          <a:p>
            <a:pPr marL="285750" indent="-285750" fontAlgn="t">
              <a:buFont typeface="Arial" panose="020B0604020202020204" pitchFamily="34" charset="0"/>
              <a:buChar char="•"/>
            </a:pPr>
            <a:r>
              <a:rPr lang="fr-FR" sz="1600" i="1" dirty="0">
                <a:ln w="0"/>
                <a:solidFill>
                  <a:schemeClr val="accent1"/>
                </a:solidFill>
              </a:rPr>
              <a:t>« On voit ça à la télé mais je le fais pas » </a:t>
            </a:r>
            <a:r>
              <a:rPr lang="fr-FR" sz="1600" dirty="0">
                <a:ln w="0"/>
                <a:solidFill>
                  <a:schemeClr val="accent1"/>
                </a:solidFill>
              </a:rPr>
              <a:t> </a:t>
            </a:r>
            <a:r>
              <a:rPr lang="fr-FR" sz="1600" dirty="0" smtClean="0">
                <a:ln w="0"/>
                <a:solidFill>
                  <a:schemeClr val="accent1"/>
                </a:solidFill>
              </a:rPr>
              <a:t>(Collégienne</a:t>
            </a:r>
            <a:r>
              <a:rPr lang="fr-FR" sz="1600" dirty="0">
                <a:ln w="0"/>
                <a:solidFill>
                  <a:schemeClr val="accent1"/>
                </a:solidFill>
              </a:rPr>
              <a:t>, habite le quartier)</a:t>
            </a:r>
          </a:p>
          <a:p>
            <a:pPr marL="285750" indent="-285750" fontAlgn="t">
              <a:buFont typeface="Arial" panose="020B0604020202020204" pitchFamily="34" charset="0"/>
              <a:buChar char="•"/>
            </a:pPr>
            <a:r>
              <a:rPr lang="fr-FR" sz="1600" i="1" dirty="0">
                <a:ln w="0"/>
                <a:solidFill>
                  <a:schemeClr val="accent1"/>
                </a:solidFill>
              </a:rPr>
              <a:t>« c'est bon pour la santé, mais impossible à faire, à part à la cantine »  </a:t>
            </a:r>
            <a:r>
              <a:rPr lang="fr-FR" sz="1600" dirty="0" smtClean="0">
                <a:ln w="0"/>
                <a:solidFill>
                  <a:schemeClr val="accent1"/>
                </a:solidFill>
              </a:rPr>
              <a:t>(Etudiante, </a:t>
            </a:r>
            <a:r>
              <a:rPr lang="fr-FR" sz="1600" dirty="0">
                <a:ln w="0"/>
                <a:solidFill>
                  <a:schemeClr val="accent1"/>
                </a:solidFill>
              </a:rPr>
              <a:t>habite le quartier</a:t>
            </a:r>
          </a:p>
          <a:p>
            <a:pPr marL="285750" indent="-285750" fontAlgn="t">
              <a:buFont typeface="Arial" panose="020B0604020202020204" pitchFamily="34" charset="0"/>
              <a:buChar char="•"/>
            </a:pPr>
            <a:r>
              <a:rPr lang="fr-FR" sz="1600" i="1" dirty="0">
                <a:ln w="0"/>
                <a:solidFill>
                  <a:schemeClr val="accent1"/>
                </a:solidFill>
              </a:rPr>
              <a:t>« </a:t>
            </a:r>
            <a:r>
              <a:rPr lang="fr-FR" sz="1600" i="1" dirty="0" smtClean="0">
                <a:ln w="0"/>
                <a:solidFill>
                  <a:schemeClr val="accent1"/>
                </a:solidFill>
              </a:rPr>
              <a:t>Ouais </a:t>
            </a:r>
            <a:r>
              <a:rPr lang="fr-FR" sz="1600" i="1" dirty="0">
                <a:ln w="0"/>
                <a:solidFill>
                  <a:schemeClr val="accent1"/>
                </a:solidFill>
              </a:rPr>
              <a:t>mais faut avoir le temps de cuisiner, des légumes seuls c'est pas bon </a:t>
            </a:r>
            <a:r>
              <a:rPr lang="fr-FR" sz="1600" dirty="0">
                <a:ln w="0"/>
                <a:solidFill>
                  <a:schemeClr val="accent1"/>
                </a:solidFill>
              </a:rPr>
              <a:t>» </a:t>
            </a:r>
            <a:r>
              <a:rPr lang="fr-FR" sz="1600" dirty="0" smtClean="0">
                <a:ln w="0"/>
                <a:solidFill>
                  <a:schemeClr val="accent1"/>
                </a:solidFill>
              </a:rPr>
              <a:t>(Mère </a:t>
            </a:r>
            <a:r>
              <a:rPr lang="fr-FR" sz="1600" dirty="0">
                <a:ln w="0"/>
                <a:solidFill>
                  <a:schemeClr val="accent1"/>
                </a:solidFill>
              </a:rPr>
              <a:t>de </a:t>
            </a:r>
            <a:r>
              <a:rPr lang="fr-FR" sz="1600" dirty="0" smtClean="0">
                <a:ln w="0"/>
                <a:solidFill>
                  <a:schemeClr val="accent1"/>
                </a:solidFill>
              </a:rPr>
              <a:t>3 </a:t>
            </a:r>
            <a:r>
              <a:rPr lang="fr-FR" sz="1600" dirty="0">
                <a:ln w="0"/>
                <a:solidFill>
                  <a:schemeClr val="accent1"/>
                </a:solidFill>
              </a:rPr>
              <a:t>enfants, sans emploi, habite le quartier)</a:t>
            </a:r>
          </a:p>
          <a:p>
            <a:pPr marL="285750" indent="-285750" fontAlgn="t">
              <a:buFont typeface="Arial" panose="020B0604020202020204" pitchFamily="34" charset="0"/>
              <a:buChar char="•"/>
            </a:pPr>
            <a:r>
              <a:rPr lang="fr-FR" sz="1600" i="1" dirty="0">
                <a:ln w="0"/>
                <a:solidFill>
                  <a:schemeClr val="accent1"/>
                </a:solidFill>
              </a:rPr>
              <a:t>« </a:t>
            </a:r>
            <a:r>
              <a:rPr lang="fr-FR" sz="1600" i="1" dirty="0" smtClean="0">
                <a:ln w="0"/>
                <a:solidFill>
                  <a:schemeClr val="accent1"/>
                </a:solidFill>
              </a:rPr>
              <a:t>Pas </a:t>
            </a:r>
            <a:r>
              <a:rPr lang="fr-FR" sz="1600" i="1" dirty="0">
                <a:ln w="0"/>
                <a:solidFill>
                  <a:schemeClr val="accent1"/>
                </a:solidFill>
              </a:rPr>
              <a:t>tous les jours mais ça arrive </a:t>
            </a:r>
            <a:r>
              <a:rPr lang="fr-FR" sz="1600" dirty="0">
                <a:ln w="0"/>
                <a:solidFill>
                  <a:schemeClr val="accent1"/>
                </a:solidFill>
              </a:rPr>
              <a:t>» </a:t>
            </a:r>
            <a:r>
              <a:rPr lang="fr-FR" sz="1600" dirty="0" smtClean="0">
                <a:ln w="0"/>
                <a:solidFill>
                  <a:schemeClr val="accent1"/>
                </a:solidFill>
              </a:rPr>
              <a:t>(Mère </a:t>
            </a:r>
            <a:r>
              <a:rPr lang="fr-FR" sz="1600" dirty="0">
                <a:ln w="0"/>
                <a:solidFill>
                  <a:schemeClr val="accent1"/>
                </a:solidFill>
              </a:rPr>
              <a:t>de 4 enfants, sans emploi, habite le quartier)</a:t>
            </a:r>
          </a:p>
          <a:p>
            <a:pPr marL="285750" indent="-285750" fontAlgn="t">
              <a:buFont typeface="Arial" panose="020B0604020202020204" pitchFamily="34" charset="0"/>
              <a:buChar char="•"/>
            </a:pPr>
            <a:r>
              <a:rPr lang="fr-FR" sz="1600" i="1" dirty="0">
                <a:ln w="0"/>
                <a:solidFill>
                  <a:schemeClr val="accent1"/>
                </a:solidFill>
              </a:rPr>
              <a:t>« </a:t>
            </a:r>
            <a:r>
              <a:rPr lang="fr-FR" sz="1600" i="1" dirty="0" smtClean="0">
                <a:ln w="0"/>
                <a:solidFill>
                  <a:schemeClr val="accent1"/>
                </a:solidFill>
              </a:rPr>
              <a:t>C'est </a:t>
            </a:r>
            <a:r>
              <a:rPr lang="fr-FR" sz="1600" i="1" dirty="0">
                <a:ln w="0"/>
                <a:solidFill>
                  <a:schemeClr val="accent1"/>
                </a:solidFill>
              </a:rPr>
              <a:t>inclus dans mon alimentation, comme le bio…  favorise les petits producteurs et les AMAP »  </a:t>
            </a:r>
            <a:r>
              <a:rPr lang="fr-FR" sz="1600" dirty="0" smtClean="0">
                <a:ln w="0"/>
                <a:solidFill>
                  <a:schemeClr val="accent1"/>
                </a:solidFill>
              </a:rPr>
              <a:t>(Etudiante </a:t>
            </a:r>
            <a:r>
              <a:rPr lang="fr-FR" sz="1600" dirty="0">
                <a:ln w="0"/>
                <a:solidFill>
                  <a:schemeClr val="accent1"/>
                </a:solidFill>
              </a:rPr>
              <a:t>Master architecture, habite le quartier)</a:t>
            </a:r>
          </a:p>
        </p:txBody>
      </p:sp>
      <p:pic>
        <p:nvPicPr>
          <p:cNvPr id="3074" name="Picture 2" descr="Résultat de recherche d'images pour &quot;fruits et légumes&quot;">
            <a:extLst>
              <a:ext uri="{FF2B5EF4-FFF2-40B4-BE49-F238E27FC236}">
                <a16:creationId xmlns:a16="http://schemas.microsoft.com/office/drawing/2014/main" id="{A4C6D750-9D67-4B18-BBB4-F155EA8D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9" y="194153"/>
            <a:ext cx="2816449" cy="1089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5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1000"/>
                                        <p:tgtEl>
                                          <p:spTgt spid="3074"/>
                                        </p:tgtEl>
                                      </p:cBhvr>
                                    </p:animEffect>
                                    <p:anim calcmode="lin" valueType="num">
                                      <p:cBhvr>
                                        <p:cTn id="24" dur="1000" fill="hold"/>
                                        <p:tgtEl>
                                          <p:spTgt spid="3074"/>
                                        </p:tgtEl>
                                        <p:attrNameLst>
                                          <p:attrName>ppt_x</p:attrName>
                                        </p:attrNameLst>
                                      </p:cBhvr>
                                      <p:tavLst>
                                        <p:tav tm="0">
                                          <p:val>
                                            <p:strVal val="#ppt_x"/>
                                          </p:val>
                                        </p:tav>
                                        <p:tav tm="100000">
                                          <p:val>
                                            <p:strVal val="#ppt_x"/>
                                          </p:val>
                                        </p:tav>
                                      </p:tavLst>
                                    </p:anim>
                                    <p:anim calcmode="lin" valueType="num">
                                      <p:cBhvr>
                                        <p:cTn id="25"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1000"/>
                                        <p:tgtEl>
                                          <p:spTgt spid="6">
                                            <p:txEl>
                                              <p:pRg st="0" end="0"/>
                                            </p:txEl>
                                          </p:spTgt>
                                        </p:tgtEl>
                                      </p:cBhvr>
                                    </p:animEffect>
                                    <p:anim calcmode="lin" valueType="num">
                                      <p:cBhvr>
                                        <p:cTn id="4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fade">
                                      <p:cBhvr>
                                        <p:cTn id="46" dur="1000"/>
                                        <p:tgtEl>
                                          <p:spTgt spid="6">
                                            <p:txEl>
                                              <p:pRg st="1" end="1"/>
                                            </p:txEl>
                                          </p:spTgt>
                                        </p:tgtEl>
                                      </p:cBhvr>
                                    </p:animEffect>
                                    <p:anim calcmode="lin" valueType="num">
                                      <p:cBhvr>
                                        <p:cTn id="4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1" end="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1000"/>
                                        <p:tgtEl>
                                          <p:spTgt spid="6">
                                            <p:txEl>
                                              <p:pRg st="2" end="2"/>
                                            </p:txEl>
                                          </p:spTgt>
                                        </p:tgtEl>
                                      </p:cBhvr>
                                    </p:animEffect>
                                    <p:anim calcmode="lin" valueType="num">
                                      <p:cBhvr>
                                        <p:cTn id="5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1000"/>
                                        <p:tgtEl>
                                          <p:spTgt spid="5">
                                            <p:txEl>
                                              <p:pRg st="4" end="4"/>
                                            </p:txEl>
                                          </p:spTgt>
                                        </p:tgtEl>
                                      </p:cBhvr>
                                    </p:animEffect>
                                    <p:anim calcmode="lin" valueType="num">
                                      <p:cBhvr>
                                        <p:cTn id="5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1000"/>
                                        <p:tgtEl>
                                          <p:spTgt spid="5">
                                            <p:txEl>
                                              <p:pRg st="5" end="5"/>
                                            </p:txEl>
                                          </p:spTgt>
                                        </p:tgtEl>
                                      </p:cBhvr>
                                    </p:animEffect>
                                    <p:anim calcmode="lin" valueType="num">
                                      <p:cBhvr>
                                        <p:cTn id="6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Effect transition="in" filter="fade">
                                      <p:cBhvr>
                                        <p:cTn id="68" dur="1000"/>
                                        <p:tgtEl>
                                          <p:spTgt spid="6">
                                            <p:txEl>
                                              <p:pRg st="3" end="3"/>
                                            </p:txEl>
                                          </p:spTgt>
                                        </p:tgtEl>
                                      </p:cBhvr>
                                    </p:animEffect>
                                    <p:anim calcmode="lin" valueType="num">
                                      <p:cBhvr>
                                        <p:cTn id="6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Effect transition="in" filter="fade">
                                      <p:cBhvr>
                                        <p:cTn id="73" dur="1000"/>
                                        <p:tgtEl>
                                          <p:spTgt spid="6">
                                            <p:txEl>
                                              <p:pRg st="5" end="5"/>
                                            </p:txEl>
                                          </p:spTgt>
                                        </p:tgtEl>
                                      </p:cBhvr>
                                    </p:animEffect>
                                    <p:anim calcmode="lin" valueType="num">
                                      <p:cBhvr>
                                        <p:cTn id="7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6">
                                            <p:txEl>
                                              <p:pRg st="5" end="5"/>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1000"/>
                                        <p:tgtEl>
                                          <p:spTgt spid="6">
                                            <p:txEl>
                                              <p:pRg st="6" end="6"/>
                                            </p:txEl>
                                          </p:spTgt>
                                        </p:tgtEl>
                                      </p:cBhvr>
                                    </p:animEffect>
                                    <p:anim calcmode="lin" valueType="num">
                                      <p:cBhvr>
                                        <p:cTn id="7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6" end="6"/>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5">
                                            <p:txEl>
                                              <p:pRg st="1" end="1"/>
                                            </p:txEl>
                                          </p:spTgt>
                                        </p:tgtEl>
                                        <p:attrNameLst>
                                          <p:attrName>style.visibility</p:attrName>
                                        </p:attrNameLst>
                                      </p:cBhvr>
                                      <p:to>
                                        <p:strVal val="visible"/>
                                      </p:to>
                                    </p:set>
                                    <p:animEffect transition="in" filter="fade">
                                      <p:cBhvr>
                                        <p:cTn id="83" dur="1000"/>
                                        <p:tgtEl>
                                          <p:spTgt spid="5">
                                            <p:txEl>
                                              <p:pRg st="1" end="1"/>
                                            </p:txEl>
                                          </p:spTgt>
                                        </p:tgtEl>
                                      </p:cBhvr>
                                    </p:animEffect>
                                    <p:anim calcmode="lin" valueType="num">
                                      <p:cBhvr>
                                        <p:cTn id="8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5">
                                            <p:txEl>
                                              <p:pRg st="2" end="2"/>
                                            </p:txEl>
                                          </p:spTgt>
                                        </p:tgtEl>
                                        <p:attrNameLst>
                                          <p:attrName>style.visibility</p:attrName>
                                        </p:attrNameLst>
                                      </p:cBhvr>
                                      <p:to>
                                        <p:strVal val="visible"/>
                                      </p:to>
                                    </p:set>
                                    <p:animEffect transition="in" filter="fade">
                                      <p:cBhvr>
                                        <p:cTn id="88" dur="1000"/>
                                        <p:tgtEl>
                                          <p:spTgt spid="5">
                                            <p:txEl>
                                              <p:pRg st="2" end="2"/>
                                            </p:txEl>
                                          </p:spTgt>
                                        </p:tgtEl>
                                      </p:cBhvr>
                                    </p:animEffect>
                                    <p:anim calcmode="lin" valueType="num">
                                      <p:cBhvr>
                                        <p:cTn id="8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6">
                                            <p:txEl>
                                              <p:pRg st="8" end="8"/>
                                            </p:txEl>
                                          </p:spTgt>
                                        </p:tgtEl>
                                        <p:attrNameLst>
                                          <p:attrName>style.visibility</p:attrName>
                                        </p:attrNameLst>
                                      </p:cBhvr>
                                      <p:to>
                                        <p:strVal val="visible"/>
                                      </p:to>
                                    </p:set>
                                    <p:animEffect transition="in" filter="fade">
                                      <p:cBhvr>
                                        <p:cTn id="95" dur="1000"/>
                                        <p:tgtEl>
                                          <p:spTgt spid="6">
                                            <p:txEl>
                                              <p:pRg st="8" end="8"/>
                                            </p:txEl>
                                          </p:spTgt>
                                        </p:tgtEl>
                                      </p:cBhvr>
                                    </p:animEffect>
                                    <p:anim calcmode="lin" valueType="num">
                                      <p:cBhvr>
                                        <p:cTn id="9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animEffect transition="in" filter="fade">
                                      <p:cBhvr>
                                        <p:cTn id="102" dur="1000"/>
                                        <p:tgtEl>
                                          <p:spTgt spid="6">
                                            <p:txEl>
                                              <p:pRg st="9" end="9"/>
                                            </p:txEl>
                                          </p:spTgt>
                                        </p:tgtEl>
                                      </p:cBhvr>
                                    </p:animEffect>
                                    <p:anim calcmode="lin" valueType="num">
                                      <p:cBhvr>
                                        <p:cTn id="10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0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33BED1-5BFD-4476-886A-20365647B30C}"/>
              </a:ext>
            </a:extLst>
          </p:cNvPr>
          <p:cNvSpPr>
            <a:spLocks noGrp="1"/>
          </p:cNvSpPr>
          <p:nvPr>
            <p:ph type="title"/>
          </p:nvPr>
        </p:nvSpPr>
        <p:spPr>
          <a:xfrm>
            <a:off x="0" y="0"/>
            <a:ext cx="9143999" cy="1478011"/>
          </a:xfrm>
          <a:solidFill>
            <a:schemeClr val="accent5">
              <a:lumMod val="75000"/>
            </a:schemeClr>
          </a:solidFill>
        </p:spPr>
        <p:txBody>
          <a:bodyPr>
            <a:normAutofit/>
          </a:bodyPr>
          <a:lstStyle/>
          <a:p>
            <a:pPr algn="r"/>
            <a:r>
              <a:rPr lang="fr-FR" sz="2000" b="1" dirty="0" smtClean="0">
                <a:latin typeface="Times New Roman" panose="02020603050405020304" pitchFamily="18" charset="0"/>
                <a:cs typeface="Times New Roman" panose="02020603050405020304" pitchFamily="18" charset="0"/>
              </a:rPr>
              <a:t> </a:t>
            </a:r>
            <a:r>
              <a:rPr lang="fr-FR" sz="2400" i="1" dirty="0" smtClean="0">
                <a:latin typeface="Times New Roman" panose="02020603050405020304" pitchFamily="18" charset="0"/>
                <a:cs typeface="Times New Roman" panose="02020603050405020304" pitchFamily="18" charset="0"/>
              </a:rPr>
              <a:t>La perception </a:t>
            </a:r>
            <a:r>
              <a:rPr lang="fr-FR" sz="2400" i="1" dirty="0">
                <a:latin typeface="Times New Roman" panose="02020603050405020304" pitchFamily="18" charset="0"/>
                <a:cs typeface="Times New Roman" panose="02020603050405020304" pitchFamily="18" charset="0"/>
              </a:rPr>
              <a:t>des activités physiques et </a:t>
            </a:r>
            <a:r>
              <a:rPr lang="fr-FR" sz="2400" i="1" dirty="0" smtClean="0">
                <a:latin typeface="Times New Roman" panose="02020603050405020304" pitchFamily="18" charset="0"/>
                <a:cs typeface="Times New Roman" panose="02020603050405020304" pitchFamily="18" charset="0"/>
              </a:rPr>
              <a:t>sportives</a:t>
            </a:r>
            <a:r>
              <a:rPr lang="fr-FR" sz="2400" dirty="0" smtClean="0">
                <a:latin typeface="Times New Roman" panose="02020603050405020304" pitchFamily="18" charset="0"/>
                <a:cs typeface="Times New Roman" panose="02020603050405020304" pitchFamily="18" charset="0"/>
              </a:rPr>
              <a:t/>
            </a:r>
            <a:br>
              <a:rPr lang="fr-FR" sz="2400" dirty="0" smtClean="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Résultats des Focus-group </a:t>
            </a:r>
          </a:p>
        </p:txBody>
      </p:sp>
      <p:sp>
        <p:nvSpPr>
          <p:cNvPr id="26" name="ZoneTexte 25">
            <a:extLst>
              <a:ext uri="{FF2B5EF4-FFF2-40B4-BE49-F238E27FC236}">
                <a16:creationId xmlns:a16="http://schemas.microsoft.com/office/drawing/2014/main" id="{46901D93-62A2-43E7-A3C1-53310D4B40E8}"/>
              </a:ext>
            </a:extLst>
          </p:cNvPr>
          <p:cNvSpPr txBox="1"/>
          <p:nvPr/>
        </p:nvSpPr>
        <p:spPr>
          <a:xfrm>
            <a:off x="7874902" y="2467680"/>
            <a:ext cx="363707" cy="523220"/>
          </a:xfrm>
          <a:prstGeom prst="rect">
            <a:avLst/>
          </a:prstGeom>
          <a:noFill/>
        </p:spPr>
        <p:txBody>
          <a:bodyPr wrap="square" rtlCol="0">
            <a:spAutoFit/>
          </a:bodyPr>
          <a:lstStyle/>
          <a:p>
            <a:r>
              <a:rPr lang="fr-FR" sz="2800" dirty="0">
                <a:solidFill>
                  <a:schemeClr val="bg1"/>
                </a:solidFill>
              </a:rPr>
              <a:t>6</a:t>
            </a:r>
          </a:p>
        </p:txBody>
      </p:sp>
      <p:sp>
        <p:nvSpPr>
          <p:cNvPr id="6" name="Espace réservé du contenu 5">
            <a:extLst>
              <a:ext uri="{FF2B5EF4-FFF2-40B4-BE49-F238E27FC236}">
                <a16:creationId xmlns:a16="http://schemas.microsoft.com/office/drawing/2014/main" id="{251BAFA5-0803-4F08-83E7-7D6797DE0C81}"/>
              </a:ext>
            </a:extLst>
          </p:cNvPr>
          <p:cNvSpPr>
            <a:spLocks noGrp="1"/>
          </p:cNvSpPr>
          <p:nvPr>
            <p:ph idx="1"/>
          </p:nvPr>
        </p:nvSpPr>
        <p:spPr>
          <a:xfrm>
            <a:off x="1" y="1137424"/>
            <a:ext cx="4572000" cy="4749229"/>
          </a:xfrm>
        </p:spPr>
        <p:txBody>
          <a:bodyPr>
            <a:normAutofit/>
          </a:bodyPr>
          <a:lstStyle/>
          <a:p>
            <a:pPr marL="0" lvl="0" indent="0" algn="ctr" defTabSz="914400">
              <a:spcBef>
                <a:spcPts val="1000"/>
              </a:spcBef>
              <a:buNone/>
            </a:pPr>
            <a:endParaRPr lang="fr-FR" sz="2400" b="1" dirty="0">
              <a:solidFill>
                <a:prstClr val="black"/>
              </a:solidFill>
            </a:endParaRPr>
          </a:p>
          <a:p>
            <a:pPr marL="0" indent="0">
              <a:buNone/>
            </a:pPr>
            <a:endParaRPr lang="fr-FR" dirty="0" smtClean="0"/>
          </a:p>
          <a:p>
            <a:pPr marL="0" indent="0">
              <a:buNone/>
            </a:pPr>
            <a:endParaRPr lang="fr-FR" dirty="0"/>
          </a:p>
        </p:txBody>
      </p:sp>
      <p:sp>
        <p:nvSpPr>
          <p:cNvPr id="7" name="Espace réservé du contenu 2">
            <a:extLst>
              <a:ext uri="{FF2B5EF4-FFF2-40B4-BE49-F238E27FC236}">
                <a16:creationId xmlns:a16="http://schemas.microsoft.com/office/drawing/2014/main" id="{DBBABB0E-353E-42E7-9F47-3485EECB99EE}"/>
              </a:ext>
            </a:extLst>
          </p:cNvPr>
          <p:cNvSpPr txBox="1">
            <a:spLocks/>
          </p:cNvSpPr>
          <p:nvPr/>
        </p:nvSpPr>
        <p:spPr>
          <a:xfrm>
            <a:off x="-1" y="1521860"/>
            <a:ext cx="4571997" cy="419871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400" dirty="0">
                <a:effectLst>
                  <a:outerShdw blurRad="38100" dist="38100" dir="2700000" algn="tl">
                    <a:srgbClr val="000000">
                      <a:alpha val="43137"/>
                    </a:srgbClr>
                  </a:outerShdw>
                </a:effectLst>
              </a:rPr>
              <a:t>Association négative </a:t>
            </a:r>
            <a:r>
              <a:rPr lang="fr-FR" sz="1400" dirty="0"/>
              <a:t>(fatigue et difficultés physiques engendrées)</a:t>
            </a:r>
          </a:p>
          <a:p>
            <a:r>
              <a:rPr lang="fr-FR" sz="1400" dirty="0"/>
              <a:t>+ jeunes : </a:t>
            </a:r>
            <a:r>
              <a:rPr lang="fr-FR" sz="1400" dirty="0">
                <a:effectLst>
                  <a:outerShdw blurRad="38100" dist="38100" dir="2700000" algn="tl">
                    <a:srgbClr val="000000">
                      <a:alpha val="43137"/>
                    </a:srgbClr>
                  </a:outerShdw>
                </a:effectLst>
              </a:rPr>
              <a:t>déficit d’opportunités </a:t>
            </a:r>
          </a:p>
          <a:p>
            <a:pPr lvl="1"/>
            <a:r>
              <a:rPr lang="fr-FR" sz="1400" i="1" dirty="0"/>
              <a:t>« </a:t>
            </a:r>
            <a:r>
              <a:rPr lang="fr-FR" sz="1400" i="1" dirty="0" smtClean="0"/>
              <a:t>Moi </a:t>
            </a:r>
            <a:r>
              <a:rPr lang="fr-FR" sz="1400" i="1" dirty="0"/>
              <a:t>je préfèrerais faire de l’escrime, changer de sport, on fait toujours la même chose, même à l’école tous les ans c’est pareil » ;</a:t>
            </a:r>
          </a:p>
          <a:p>
            <a:pPr lvl="1"/>
            <a:r>
              <a:rPr lang="fr-FR" sz="1400" i="1" dirty="0"/>
              <a:t> « </a:t>
            </a:r>
            <a:r>
              <a:rPr lang="fr-FR" sz="1400" i="1" dirty="0" smtClean="0"/>
              <a:t>Moi </a:t>
            </a:r>
            <a:r>
              <a:rPr lang="fr-FR" sz="1400" i="1" dirty="0"/>
              <a:t>j’aimerais bien faire du futsal, de la danse ou du judo »</a:t>
            </a:r>
          </a:p>
          <a:p>
            <a:pPr marL="342900" lvl="1" indent="0">
              <a:buNone/>
            </a:pPr>
            <a:endParaRPr lang="fr-FR" sz="1400" i="1" dirty="0"/>
          </a:p>
          <a:p>
            <a:pPr marL="0" indent="0">
              <a:buNone/>
            </a:pPr>
            <a:endParaRPr lang="fr-FR" sz="1700" b="1" i="1" dirty="0" smtClean="0">
              <a:solidFill>
                <a:srgbClr val="FF0000"/>
              </a:solidFill>
            </a:endParaRPr>
          </a:p>
          <a:p>
            <a:pPr marL="0" indent="0">
              <a:buNone/>
            </a:pPr>
            <a:r>
              <a:rPr lang="fr-FR" sz="1700" b="1" i="1" dirty="0" smtClean="0">
                <a:solidFill>
                  <a:srgbClr val="FF0000"/>
                </a:solidFill>
              </a:rPr>
              <a:t>Comparaison</a:t>
            </a:r>
            <a:endParaRPr lang="fr-FR" sz="1700" b="1" i="1" dirty="0">
              <a:solidFill>
                <a:srgbClr val="FF0000"/>
              </a:solidFill>
            </a:endParaRPr>
          </a:p>
          <a:p>
            <a:pPr marL="0" indent="0">
              <a:buNone/>
            </a:pPr>
            <a:r>
              <a:rPr lang="fr-FR" sz="1700" b="1" i="1" dirty="0">
                <a:solidFill>
                  <a:srgbClr val="FF0000"/>
                </a:solidFill>
              </a:rPr>
              <a:t>2 QPV Lillois</a:t>
            </a:r>
          </a:p>
          <a:p>
            <a:pPr marL="0" indent="0">
              <a:buNone/>
            </a:pPr>
            <a:endParaRPr lang="fr-FR" sz="1400" i="1" dirty="0"/>
          </a:p>
          <a:p>
            <a:pPr marL="0" indent="0">
              <a:buNone/>
            </a:pPr>
            <a:endParaRPr lang="fr-FR" sz="1400" i="1" dirty="0"/>
          </a:p>
          <a:p>
            <a:endParaRPr lang="fr-FR" sz="1400" dirty="0" smtClean="0"/>
          </a:p>
          <a:p>
            <a:r>
              <a:rPr lang="fr-FR" sz="1400" dirty="0" smtClean="0"/>
              <a:t>+ </a:t>
            </a:r>
            <a:r>
              <a:rPr lang="fr-FR" sz="1400" dirty="0"/>
              <a:t>âgés : </a:t>
            </a:r>
            <a:r>
              <a:rPr lang="fr-FR" sz="1400" dirty="0" smtClean="0">
                <a:effectLst>
                  <a:outerShdw blurRad="38100" dist="38100" dir="2700000" algn="tl">
                    <a:srgbClr val="000000">
                      <a:alpha val="43137"/>
                    </a:srgbClr>
                  </a:outerShdw>
                </a:effectLst>
              </a:rPr>
              <a:t>Freins </a:t>
            </a:r>
            <a:r>
              <a:rPr lang="fr-FR" sz="1200" dirty="0" smtClean="0">
                <a:effectLst>
                  <a:outerShdw blurRad="38100" dist="38100" dir="2700000" algn="tl">
                    <a:srgbClr val="000000">
                      <a:alpha val="43137"/>
                    </a:srgbClr>
                  </a:outerShdw>
                </a:effectLst>
              </a:rPr>
              <a:t>éco-santé-temporel</a:t>
            </a:r>
            <a:endParaRPr lang="fr-FR" sz="1200" dirty="0">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88982589-019F-4795-9052-25317940D677}"/>
              </a:ext>
            </a:extLst>
          </p:cNvPr>
          <p:cNvSpPr/>
          <p:nvPr/>
        </p:nvSpPr>
        <p:spPr>
          <a:xfrm>
            <a:off x="4571998" y="1329642"/>
            <a:ext cx="4572000" cy="4401205"/>
          </a:xfrm>
          <a:prstGeom prst="rect">
            <a:avLst/>
          </a:prstGeom>
        </p:spPr>
        <p:txBody>
          <a:bodyPr>
            <a:spAutoFit/>
          </a:bodyPr>
          <a:lstStyle/>
          <a:p>
            <a:pPr fontAlgn="t"/>
            <a:endParaRPr lang="fr-FR" sz="1400" dirty="0">
              <a:ln w="0"/>
              <a:solidFill>
                <a:schemeClr val="accent1"/>
              </a:solidFill>
            </a:endParaRPr>
          </a:p>
          <a:p>
            <a:pPr fontAlgn="t"/>
            <a:r>
              <a:rPr lang="fr-FR" sz="1400" dirty="0">
                <a:ln w="0"/>
                <a:solidFill>
                  <a:schemeClr val="accent1"/>
                </a:solidFill>
              </a:rPr>
              <a:t>« </a:t>
            </a:r>
            <a:r>
              <a:rPr lang="fr-FR" sz="1400" i="1" dirty="0">
                <a:ln w="0"/>
                <a:solidFill>
                  <a:schemeClr val="accent1"/>
                </a:solidFill>
              </a:rPr>
              <a:t>je marche beaucoup mais c'est pas du sport, la course c'est du sport mais c'est trop difficile </a:t>
            </a:r>
            <a:r>
              <a:rPr lang="fr-FR" sz="1400" dirty="0">
                <a:ln w="0"/>
                <a:solidFill>
                  <a:schemeClr val="accent1"/>
                </a:solidFill>
              </a:rPr>
              <a:t>» (Nadia, collégienne, habite le quartier)</a:t>
            </a:r>
          </a:p>
          <a:p>
            <a:pPr fontAlgn="t"/>
            <a:endParaRPr lang="fr-FR" sz="1400" dirty="0">
              <a:ln w="0"/>
              <a:solidFill>
                <a:schemeClr val="accent1"/>
              </a:solidFill>
            </a:endParaRPr>
          </a:p>
          <a:p>
            <a:pPr fontAlgn="t"/>
            <a:r>
              <a:rPr lang="fr-FR" sz="1400" dirty="0">
                <a:ln w="0"/>
                <a:solidFill>
                  <a:schemeClr val="accent1"/>
                </a:solidFill>
              </a:rPr>
              <a:t>« </a:t>
            </a:r>
            <a:r>
              <a:rPr lang="fr-FR" sz="1400" i="1" dirty="0">
                <a:ln w="0"/>
                <a:solidFill>
                  <a:schemeClr val="accent1"/>
                </a:solidFill>
              </a:rPr>
              <a:t>je pense à l'essoufflement et à la sueur » </a:t>
            </a:r>
            <a:r>
              <a:rPr lang="fr-FR" sz="1400" dirty="0">
                <a:ln w="0"/>
                <a:solidFill>
                  <a:schemeClr val="accent1"/>
                </a:solidFill>
              </a:rPr>
              <a:t>(Lola, collégienne, habite le quartier)</a:t>
            </a:r>
          </a:p>
          <a:p>
            <a:pPr fontAlgn="t"/>
            <a:endParaRPr lang="fr-FR" sz="1400" dirty="0">
              <a:ln w="0"/>
              <a:solidFill>
                <a:schemeClr val="accent1"/>
              </a:solidFill>
            </a:endParaRPr>
          </a:p>
          <a:p>
            <a:pPr fontAlgn="t"/>
            <a:r>
              <a:rPr lang="fr-FR" sz="1400" dirty="0">
                <a:ln w="0"/>
                <a:solidFill>
                  <a:schemeClr val="accent1"/>
                </a:solidFill>
              </a:rPr>
              <a:t>« </a:t>
            </a:r>
            <a:r>
              <a:rPr lang="fr-FR" sz="1400" i="1" dirty="0">
                <a:ln w="0"/>
                <a:solidFill>
                  <a:schemeClr val="accent1"/>
                </a:solidFill>
              </a:rPr>
              <a:t>c'est bien mais on peut pas en faire, dans le quartier y a rien pour nous</a:t>
            </a:r>
            <a:r>
              <a:rPr lang="fr-FR" sz="1400" dirty="0">
                <a:ln w="0"/>
                <a:solidFill>
                  <a:schemeClr val="accent1"/>
                </a:solidFill>
              </a:rPr>
              <a:t> » (Michel, sans emploi, habite à Porte de Douai)</a:t>
            </a:r>
          </a:p>
          <a:p>
            <a:pPr fontAlgn="t"/>
            <a:endParaRPr lang="fr-FR" sz="1400" dirty="0">
              <a:ln w="0"/>
              <a:solidFill>
                <a:schemeClr val="accent1"/>
              </a:solidFill>
            </a:endParaRPr>
          </a:p>
          <a:p>
            <a:pPr fontAlgn="t"/>
            <a:r>
              <a:rPr lang="fr-FR" sz="1400" dirty="0">
                <a:ln w="0"/>
                <a:solidFill>
                  <a:schemeClr val="accent1"/>
                </a:solidFill>
              </a:rPr>
              <a:t>« </a:t>
            </a:r>
            <a:r>
              <a:rPr lang="fr-FR" sz="1400" b="1" i="1" dirty="0">
                <a:ln w="0"/>
                <a:solidFill>
                  <a:schemeClr val="accent1"/>
                </a:solidFill>
              </a:rPr>
              <a:t>Avant on faisait avec un éducateur mais il n'est plus là</a:t>
            </a:r>
            <a:r>
              <a:rPr lang="fr-FR" sz="1400" dirty="0">
                <a:ln w="0"/>
                <a:solidFill>
                  <a:schemeClr val="accent1"/>
                </a:solidFill>
              </a:rPr>
              <a:t> » (Marie, sans emploi, habite le quartier)</a:t>
            </a:r>
          </a:p>
          <a:p>
            <a:pPr fontAlgn="t"/>
            <a:endParaRPr lang="fr-FR" sz="1400" dirty="0">
              <a:ln w="0"/>
              <a:solidFill>
                <a:schemeClr val="accent1"/>
              </a:solidFill>
            </a:endParaRPr>
          </a:p>
          <a:p>
            <a:pPr fontAlgn="t"/>
            <a:r>
              <a:rPr lang="fr-FR" sz="1400" dirty="0">
                <a:ln w="0"/>
                <a:solidFill>
                  <a:schemeClr val="accent1"/>
                </a:solidFill>
              </a:rPr>
              <a:t>« </a:t>
            </a:r>
            <a:r>
              <a:rPr lang="fr-FR" sz="1400" i="1" dirty="0">
                <a:ln w="0"/>
                <a:solidFill>
                  <a:schemeClr val="accent1"/>
                </a:solidFill>
              </a:rPr>
              <a:t>Le sport c'est cher, partout, alors que ça nous ferait du bien d’en faire</a:t>
            </a:r>
            <a:r>
              <a:rPr lang="fr-FR" sz="1400" dirty="0">
                <a:ln w="0"/>
                <a:solidFill>
                  <a:schemeClr val="accent1"/>
                </a:solidFill>
              </a:rPr>
              <a:t> » (Anne, sans emploi, habite le quartier)</a:t>
            </a:r>
          </a:p>
          <a:p>
            <a:pPr fontAlgn="t"/>
            <a:endParaRPr lang="fr-FR" sz="1400" dirty="0">
              <a:ln w="0"/>
              <a:solidFill>
                <a:schemeClr val="accent1"/>
              </a:solidFill>
            </a:endParaRPr>
          </a:p>
          <a:p>
            <a:pPr fontAlgn="t"/>
            <a:r>
              <a:rPr lang="fr-FR" sz="1400" dirty="0">
                <a:ln w="0"/>
                <a:solidFill>
                  <a:schemeClr val="accent1"/>
                </a:solidFill>
              </a:rPr>
              <a:t>« </a:t>
            </a:r>
            <a:r>
              <a:rPr lang="fr-FR" sz="1400" i="1" dirty="0">
                <a:ln w="0"/>
                <a:solidFill>
                  <a:schemeClr val="accent1"/>
                </a:solidFill>
              </a:rPr>
              <a:t>c'est super le sport mais je ne peux pas en faire avec mon pacemaker</a:t>
            </a:r>
            <a:r>
              <a:rPr lang="fr-FR" sz="1400" dirty="0">
                <a:ln w="0"/>
                <a:solidFill>
                  <a:schemeClr val="accent1"/>
                </a:solidFill>
              </a:rPr>
              <a:t> » (Carole, sans emploi, habite le quartier)</a:t>
            </a:r>
          </a:p>
        </p:txBody>
      </p:sp>
      <p:pic>
        <p:nvPicPr>
          <p:cNvPr id="8" name="Image 7" descr="C:\Users\cours\Downloads\Sport fives ado.PNG">
            <a:extLst>
              <a:ext uri="{FF2B5EF4-FFF2-40B4-BE49-F238E27FC236}">
                <a16:creationId xmlns:a16="http://schemas.microsoft.com/office/drawing/2014/main" id="{F221DABC-0C70-4098-9FFB-B7FF274090B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2390" y="3327410"/>
            <a:ext cx="3069273" cy="1761521"/>
          </a:xfrm>
          <a:prstGeom prst="rect">
            <a:avLst/>
          </a:prstGeom>
          <a:noFill/>
          <a:ln>
            <a:noFill/>
          </a:ln>
        </p:spPr>
      </p:pic>
      <p:pic>
        <p:nvPicPr>
          <p:cNvPr id="4100" name="Picture 4" descr="Résultat de recherche d'images pour &quot;essoufflé humour&quot;">
            <a:extLst>
              <a:ext uri="{FF2B5EF4-FFF2-40B4-BE49-F238E27FC236}">
                <a16:creationId xmlns:a16="http://schemas.microsoft.com/office/drawing/2014/main" id="{5619F53A-766B-4E16-99CD-36672B284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41476"/>
            <a:ext cx="1862626" cy="118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6" presetClass="emph" presetSubtype="0" fill="hold" nodeType="withEffect">
                                  <p:stCondLst>
                                    <p:cond delay="0"/>
                                  </p:stCondLst>
                                  <p:childTnLst>
                                    <p:animScale>
                                      <p:cBhvr>
                                        <p:cTn id="33" dur="2000" fill="hold"/>
                                        <p:tgtEl>
                                          <p:spTgt spid="4100"/>
                                        </p:tgtEl>
                                      </p:cBhvr>
                                      <p:by x="150000" y="150000"/>
                                    </p:animScale>
                                  </p:childTnLst>
                                </p:cTn>
                              </p:par>
                              <p:par>
                                <p:cTn id="34" presetID="42"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1000"/>
                                        <p:tgtEl>
                                          <p:spTgt spid="7">
                                            <p:txEl>
                                              <p:pRg st="6" end="6"/>
                                            </p:txEl>
                                          </p:spTgt>
                                        </p:tgtEl>
                                      </p:cBhvr>
                                    </p:animEffect>
                                    <p:anim calcmode="lin" valueType="num">
                                      <p:cBhvr>
                                        <p:cTn id="3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fade">
                                      <p:cBhvr>
                                        <p:cTn id="41" dur="1000"/>
                                        <p:tgtEl>
                                          <p:spTgt spid="7">
                                            <p:txEl>
                                              <p:pRg st="7" end="7"/>
                                            </p:txEl>
                                          </p:spTgt>
                                        </p:tgtEl>
                                      </p:cBhvr>
                                    </p:animEffect>
                                    <p:anim calcmode="lin" valueType="num">
                                      <p:cBhvr>
                                        <p:cTn id="4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1000"/>
                                        <p:tgtEl>
                                          <p:spTgt spid="2">
                                            <p:txEl>
                                              <p:pRg st="7" end="7"/>
                                            </p:txEl>
                                          </p:spTgt>
                                        </p:tgtEl>
                                      </p:cBhvr>
                                    </p:animEffect>
                                    <p:anim calcmode="lin" valueType="num">
                                      <p:cBhvr>
                                        <p:cTn id="5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1000"/>
                                        <p:tgtEl>
                                          <p:spTgt spid="7">
                                            <p:txEl>
                                              <p:pRg st="1" end="1"/>
                                            </p:txEl>
                                          </p:spTgt>
                                        </p:tgtEl>
                                      </p:cBhvr>
                                    </p:animEffect>
                                    <p:anim calcmode="lin" valueType="num">
                                      <p:cBhvr>
                                        <p:cTn id="5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fade">
                                      <p:cBhvr>
                                        <p:cTn id="61" dur="1000"/>
                                        <p:tgtEl>
                                          <p:spTgt spid="7">
                                            <p:txEl>
                                              <p:pRg st="2" end="2"/>
                                            </p:txEl>
                                          </p:spTgt>
                                        </p:tgtEl>
                                      </p:cBhvr>
                                    </p:animEffect>
                                    <p:anim calcmode="lin" valueType="num">
                                      <p:cBhvr>
                                        <p:cTn id="6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1000"/>
                                        <p:tgtEl>
                                          <p:spTgt spid="7">
                                            <p:txEl>
                                              <p:pRg st="3" end="3"/>
                                            </p:txEl>
                                          </p:spTgt>
                                        </p:tgtEl>
                                      </p:cBhvr>
                                    </p:animEffect>
                                    <p:anim calcmode="lin" valueType="num">
                                      <p:cBhvr>
                                        <p:cTn id="6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
                                            <p:txEl>
                                              <p:pRg st="9" end="9"/>
                                            </p:txEl>
                                          </p:spTgt>
                                        </p:tgtEl>
                                        <p:attrNameLst>
                                          <p:attrName>style.visibility</p:attrName>
                                        </p:attrNameLst>
                                      </p:cBhvr>
                                      <p:to>
                                        <p:strVal val="visible"/>
                                      </p:to>
                                    </p:set>
                                    <p:animEffect transition="in" filter="fade">
                                      <p:cBhvr>
                                        <p:cTn id="73" dur="1000"/>
                                        <p:tgtEl>
                                          <p:spTgt spid="2">
                                            <p:txEl>
                                              <p:pRg st="9" end="9"/>
                                            </p:txEl>
                                          </p:spTgt>
                                        </p:tgtEl>
                                      </p:cBhvr>
                                    </p:animEffect>
                                    <p:anim calcmode="lin" valueType="num">
                                      <p:cBhvr>
                                        <p:cTn id="7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
                                            <p:txEl>
                                              <p:pRg st="11" end="11"/>
                                            </p:txEl>
                                          </p:spTgt>
                                        </p:tgtEl>
                                        <p:attrNameLst>
                                          <p:attrName>style.visibility</p:attrName>
                                        </p:attrNameLst>
                                      </p:cBhvr>
                                      <p:to>
                                        <p:strVal val="visible"/>
                                      </p:to>
                                    </p:set>
                                    <p:animEffect transition="in" filter="fade">
                                      <p:cBhvr>
                                        <p:cTn id="78" dur="1000"/>
                                        <p:tgtEl>
                                          <p:spTgt spid="2">
                                            <p:txEl>
                                              <p:pRg st="11" end="11"/>
                                            </p:txEl>
                                          </p:spTgt>
                                        </p:tgtEl>
                                      </p:cBhvr>
                                    </p:animEffect>
                                    <p:anim calcmode="lin" valueType="num">
                                      <p:cBhvr>
                                        <p:cTn id="7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7">
                                            <p:txEl>
                                              <p:pRg st="11" end="11"/>
                                            </p:txEl>
                                          </p:spTgt>
                                        </p:tgtEl>
                                        <p:attrNameLst>
                                          <p:attrName>style.visibility</p:attrName>
                                        </p:attrNameLst>
                                      </p:cBhvr>
                                      <p:to>
                                        <p:strVal val="visible"/>
                                      </p:to>
                                    </p:set>
                                    <p:animEffect transition="in" filter="fade">
                                      <p:cBhvr>
                                        <p:cTn id="83" dur="1000"/>
                                        <p:tgtEl>
                                          <p:spTgt spid="7">
                                            <p:txEl>
                                              <p:pRg st="11" end="11"/>
                                            </p:txEl>
                                          </p:spTgt>
                                        </p:tgtEl>
                                      </p:cBhvr>
                                    </p:animEffect>
                                    <p:anim calcmode="lin" valueType="num">
                                      <p:cBhvr>
                                        <p:cTn id="84"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33BED1-5BFD-4476-886A-20365647B30C}"/>
              </a:ext>
            </a:extLst>
          </p:cNvPr>
          <p:cNvSpPr>
            <a:spLocks noGrp="1"/>
          </p:cNvSpPr>
          <p:nvPr>
            <p:ph type="title"/>
          </p:nvPr>
        </p:nvSpPr>
        <p:spPr>
          <a:xfrm>
            <a:off x="0" y="0"/>
            <a:ext cx="9143999" cy="1478011"/>
          </a:xfrm>
          <a:solidFill>
            <a:schemeClr val="accent5">
              <a:lumMod val="75000"/>
            </a:schemeClr>
          </a:solidFill>
        </p:spPr>
        <p:txBody>
          <a:bodyPr>
            <a:normAutofit/>
          </a:bodyPr>
          <a:lstStyle/>
          <a:p>
            <a:pPr algn="ctr"/>
            <a:r>
              <a:rPr lang="fr-FR" sz="3600" b="1" dirty="0"/>
              <a:t>   </a:t>
            </a:r>
            <a:r>
              <a:rPr lang="fr-FR" sz="3600" b="1" dirty="0" smtClean="0">
                <a:latin typeface="Times New Roman" panose="02020603050405020304" pitchFamily="18" charset="0"/>
                <a:cs typeface="Times New Roman" panose="02020603050405020304" pitchFamily="18" charset="0"/>
              </a:rPr>
              <a:t>Et </a:t>
            </a:r>
            <a:r>
              <a:rPr lang="fr-FR" sz="3600" b="1" dirty="0">
                <a:latin typeface="Times New Roman" panose="02020603050405020304" pitchFamily="18" charset="0"/>
                <a:cs typeface="Times New Roman" panose="02020603050405020304" pitchFamily="18" charset="0"/>
              </a:rPr>
              <a:t>le projet </a:t>
            </a:r>
            <a:r>
              <a:rPr lang="fr-FR" sz="3600" b="1" dirty="0" smtClean="0">
                <a:latin typeface="Times New Roman" panose="02020603050405020304" pitchFamily="18" charset="0"/>
                <a:cs typeface="Times New Roman" panose="02020603050405020304" pitchFamily="18" charset="0"/>
              </a:rPr>
              <a:t>Tast’in Fives ?</a:t>
            </a:r>
            <a:endParaRPr lang="fr-FR" sz="3600" b="1" dirty="0">
              <a:latin typeface="Times New Roman" panose="02020603050405020304" pitchFamily="18" charset="0"/>
              <a:cs typeface="Times New Roman" panose="02020603050405020304" pitchFamily="18" charset="0"/>
            </a:endParaRPr>
          </a:p>
        </p:txBody>
      </p:sp>
      <p:sp>
        <p:nvSpPr>
          <p:cNvPr id="26" name="ZoneTexte 25">
            <a:extLst>
              <a:ext uri="{FF2B5EF4-FFF2-40B4-BE49-F238E27FC236}">
                <a16:creationId xmlns:a16="http://schemas.microsoft.com/office/drawing/2014/main" id="{46901D93-62A2-43E7-A3C1-53310D4B40E8}"/>
              </a:ext>
            </a:extLst>
          </p:cNvPr>
          <p:cNvSpPr txBox="1"/>
          <p:nvPr/>
        </p:nvSpPr>
        <p:spPr>
          <a:xfrm>
            <a:off x="7874902" y="2467680"/>
            <a:ext cx="363707" cy="523220"/>
          </a:xfrm>
          <a:prstGeom prst="rect">
            <a:avLst/>
          </a:prstGeom>
          <a:noFill/>
        </p:spPr>
        <p:txBody>
          <a:bodyPr wrap="square" rtlCol="0">
            <a:spAutoFit/>
          </a:bodyPr>
          <a:lstStyle/>
          <a:p>
            <a:r>
              <a:rPr lang="fr-FR" sz="2800" dirty="0">
                <a:solidFill>
                  <a:schemeClr val="bg1"/>
                </a:solidFill>
              </a:rPr>
              <a:t>6</a:t>
            </a:r>
          </a:p>
        </p:txBody>
      </p:sp>
      <p:sp>
        <p:nvSpPr>
          <p:cNvPr id="5" name="Espace réservé du contenu 4">
            <a:extLst>
              <a:ext uri="{FF2B5EF4-FFF2-40B4-BE49-F238E27FC236}">
                <a16:creationId xmlns:a16="http://schemas.microsoft.com/office/drawing/2014/main" id="{C4F14BDD-81F6-457D-9FF1-8947F41BB696}"/>
              </a:ext>
            </a:extLst>
          </p:cNvPr>
          <p:cNvSpPr>
            <a:spLocks noGrp="1"/>
          </p:cNvSpPr>
          <p:nvPr>
            <p:ph idx="1"/>
          </p:nvPr>
        </p:nvSpPr>
        <p:spPr>
          <a:xfrm>
            <a:off x="0" y="1478011"/>
            <a:ext cx="9144000" cy="4236989"/>
          </a:xfrm>
        </p:spPr>
        <p:txBody>
          <a:bodyPr>
            <a:normAutofit fontScale="92500" lnSpcReduction="20000"/>
          </a:bodyPr>
          <a:lstStyle/>
          <a:p>
            <a:pPr marL="0" indent="0" algn="ctr">
              <a:lnSpc>
                <a:spcPct val="100000"/>
              </a:lnSpc>
              <a:buNone/>
            </a:pPr>
            <a:r>
              <a:rPr lang="fr-FR" sz="1400" i="1" dirty="0"/>
              <a:t>« À Fives, les difficultés suivantes ont été soulignées : isolement, manque d'interactivité sociale, les problèmes de santé (…) bien que les projets urbains puissent offrir de nouveaux services, de nouveaux espaces publics et favoriser la mixité sociale, le processus d'embourgeoisement urbain n'est que rarement voire jamais, abordé (…). La population en place ne peut que rarement directement tirer profit des nouvelles activités ainsi créées. »</a:t>
            </a:r>
          </a:p>
          <a:p>
            <a:pPr marL="0" indent="0" algn="ctr">
              <a:lnSpc>
                <a:spcPct val="100000"/>
              </a:lnSpc>
              <a:buNone/>
            </a:pPr>
            <a:r>
              <a:rPr lang="fr-FR" sz="1400" b="1" i="1" dirty="0"/>
              <a:t>(Site UIA, ligne directrice du projet Tast’in Fives)</a:t>
            </a:r>
          </a:p>
          <a:p>
            <a:pPr marL="0" indent="0" algn="ctr">
              <a:lnSpc>
                <a:spcPct val="100000"/>
              </a:lnSpc>
              <a:buNone/>
            </a:pPr>
            <a:endParaRPr lang="fr-FR" sz="2000" b="1" i="1" dirty="0">
              <a:latin typeface="Adobe Devanagari" panose="02040503050201020203" pitchFamily="18" charset="0"/>
              <a:cs typeface="Adobe Devanagari" panose="02040503050201020203" pitchFamily="18" charset="0"/>
            </a:endParaRPr>
          </a:p>
          <a:p>
            <a:pPr marL="0" indent="0" algn="ctr">
              <a:lnSpc>
                <a:spcPct val="100000"/>
              </a:lnSpc>
              <a:buNone/>
            </a:pPr>
            <a:r>
              <a:rPr lang="fr-FR" sz="2000" b="1" dirty="0">
                <a:latin typeface="Adobe Devanagari" panose="02040503050201020203" pitchFamily="18" charset="0"/>
                <a:cs typeface="Adobe Devanagari" panose="02040503050201020203" pitchFamily="18" charset="0"/>
              </a:rPr>
              <a:t>La question sociale (étroitement liée à l’alimentation et à la santé) ne doit pas être détournée et le « pouvoir » habitant </a:t>
            </a:r>
            <a:r>
              <a:rPr lang="fr-FR" sz="2000" b="1" dirty="0" smtClean="0">
                <a:latin typeface="Adobe Devanagari" panose="02040503050201020203" pitchFamily="18" charset="0"/>
                <a:cs typeface="Adobe Devanagari" panose="02040503050201020203" pitchFamily="18" charset="0"/>
              </a:rPr>
              <a:t>dépassé </a:t>
            </a:r>
            <a:r>
              <a:rPr lang="fr-FR" sz="2000" b="1" dirty="0">
                <a:latin typeface="Adobe Devanagari" panose="02040503050201020203" pitchFamily="18" charset="0"/>
                <a:cs typeface="Adobe Devanagari" panose="02040503050201020203" pitchFamily="18" charset="0"/>
              </a:rPr>
              <a:t>par </a:t>
            </a:r>
            <a:r>
              <a:rPr lang="fr-FR" sz="2000" b="1" dirty="0" smtClean="0">
                <a:latin typeface="Adobe Devanagari" panose="02040503050201020203" pitchFamily="18" charset="0"/>
                <a:cs typeface="Adobe Devanagari" panose="02040503050201020203" pitchFamily="18" charset="0"/>
              </a:rPr>
              <a:t>l’action publique</a:t>
            </a:r>
            <a:endParaRPr lang="fr-FR" sz="2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0" indent="0" algn="ctr">
              <a:buNone/>
            </a:pPr>
            <a:endParaRPr lang="fr-FR" sz="2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0" indent="0" algn="ctr">
              <a:buNone/>
            </a:pPr>
            <a:endParaRPr lang="fr-FR" sz="2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0" indent="0" algn="ctr">
              <a:buNone/>
            </a:pPr>
            <a:endParaRPr lang="fr-FR"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0" indent="0" algn="ctr">
              <a:buNone/>
            </a:pPr>
            <a:endParaRPr lang="fr-FR" sz="2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0" indent="0" algn="ctr">
              <a:buNone/>
            </a:pPr>
            <a:r>
              <a:rPr lang="fr-FR" sz="2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Des </a:t>
            </a:r>
            <a:r>
              <a:rPr lang="fr-FR"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indicateurs </a:t>
            </a:r>
            <a:r>
              <a:rPr lang="fr-FR" sz="2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émergent en lien avec les inégalités de santé (en termes d’alimentation </a:t>
            </a:r>
            <a:r>
              <a:rPr lang="fr-FR"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et </a:t>
            </a:r>
            <a:r>
              <a:rPr lang="fr-FR" sz="2000" b="1" dirty="0" smtClean="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d’activité physique)</a:t>
            </a:r>
            <a:endParaRPr lang="fr-FR" sz="2000" dirty="0"/>
          </a:p>
          <a:p>
            <a:pPr marL="0" indent="0" algn="ctr">
              <a:buNone/>
            </a:pPr>
            <a:r>
              <a:rPr lang="fr-FR" sz="2000" i="1" dirty="0"/>
              <a:t>« </a:t>
            </a:r>
            <a:r>
              <a:rPr lang="fr-FR" sz="2000" i="1" dirty="0" smtClean="0"/>
              <a:t>Cela </a:t>
            </a:r>
            <a:r>
              <a:rPr lang="fr-FR" sz="2000" i="1" dirty="0"/>
              <a:t>demande tellement d’énergie d’être dans la précarité »</a:t>
            </a:r>
            <a:r>
              <a:rPr lang="fr-FR" sz="2000" dirty="0"/>
              <a:t> </a:t>
            </a:r>
            <a:r>
              <a:rPr lang="fr-FR" sz="1500" dirty="0" smtClean="0"/>
              <a:t>(Un habitant de Fives)</a:t>
            </a:r>
            <a:endParaRPr lang="fr-FR" sz="1500" dirty="0"/>
          </a:p>
          <a:p>
            <a:pPr marL="0" indent="0" algn="ctr">
              <a:buNone/>
            </a:pPr>
            <a:endParaRPr lang="fr-FR"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11" name="Flèche : courbe vers la gauche 10">
            <a:extLst>
              <a:ext uri="{FF2B5EF4-FFF2-40B4-BE49-F238E27FC236}">
                <a16:creationId xmlns:a16="http://schemas.microsoft.com/office/drawing/2014/main" id="{EDC428C3-9ECA-4DA3-8407-6B43ECF92AE8}"/>
              </a:ext>
            </a:extLst>
          </p:cNvPr>
          <p:cNvSpPr/>
          <p:nvPr/>
        </p:nvSpPr>
        <p:spPr>
          <a:xfrm>
            <a:off x="8519532" y="3903527"/>
            <a:ext cx="412595" cy="5886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 courbe vers la droite 11">
            <a:extLst>
              <a:ext uri="{FF2B5EF4-FFF2-40B4-BE49-F238E27FC236}">
                <a16:creationId xmlns:a16="http://schemas.microsoft.com/office/drawing/2014/main" id="{A395F1DB-DB73-4061-9D4C-93FBCE13B8EF}"/>
              </a:ext>
            </a:extLst>
          </p:cNvPr>
          <p:cNvSpPr/>
          <p:nvPr/>
        </p:nvSpPr>
        <p:spPr>
          <a:xfrm>
            <a:off x="208980" y="3903528"/>
            <a:ext cx="412595" cy="5886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028" name="Picture 4" descr="Résultat de recherche d'images pour &quot;petit bonhomme powerpoint&quot;">
            <a:extLst>
              <a:ext uri="{FF2B5EF4-FFF2-40B4-BE49-F238E27FC236}">
                <a16:creationId xmlns:a16="http://schemas.microsoft.com/office/drawing/2014/main" id="{ED717C16-EAC0-4217-B957-206943B42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8" y="3812574"/>
            <a:ext cx="1438508" cy="7705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petit bonhomme powerpoint&quot;">
            <a:extLst>
              <a:ext uri="{FF2B5EF4-FFF2-40B4-BE49-F238E27FC236}">
                <a16:creationId xmlns:a16="http://schemas.microsoft.com/office/drawing/2014/main" id="{3B5A6C7A-83BD-4FA9-AD70-D744BBB9F1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180" y="3827487"/>
            <a:ext cx="1193182" cy="770577"/>
          </a:xfrm>
          <a:prstGeom prst="rect">
            <a:avLst/>
          </a:prstGeom>
          <a:noFill/>
          <a:extLst>
            <a:ext uri="{909E8E84-426E-40DD-AFC4-6F175D3DCCD1}">
              <a14:hiddenFill xmlns:a14="http://schemas.microsoft.com/office/drawing/2010/main">
                <a:solidFill>
                  <a:srgbClr val="FFFFFF"/>
                </a:solidFill>
              </a14:hiddenFill>
            </a:ext>
          </a:extLst>
        </p:spPr>
      </p:pic>
      <p:sp>
        <p:nvSpPr>
          <p:cNvPr id="2" name="Flèche vers le bas 1"/>
          <p:cNvSpPr/>
          <p:nvPr/>
        </p:nvSpPr>
        <p:spPr>
          <a:xfrm>
            <a:off x="4186411" y="3903528"/>
            <a:ext cx="602158" cy="699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265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000"/>
                                        <p:tgtEl>
                                          <p:spTgt spid="1028"/>
                                        </p:tgtEl>
                                      </p:cBhvr>
                                    </p:animEffect>
                                    <p:anim calcmode="lin" valueType="num">
                                      <p:cBhvr>
                                        <p:cTn id="24" dur="1000" fill="hold"/>
                                        <p:tgtEl>
                                          <p:spTgt spid="1028"/>
                                        </p:tgtEl>
                                        <p:attrNameLst>
                                          <p:attrName>ppt_x</p:attrName>
                                        </p:attrNameLst>
                                      </p:cBhvr>
                                      <p:tavLst>
                                        <p:tav tm="0">
                                          <p:val>
                                            <p:strVal val="#ppt_x"/>
                                          </p:val>
                                        </p:tav>
                                        <p:tav tm="100000">
                                          <p:val>
                                            <p:strVal val="#ppt_x"/>
                                          </p:val>
                                        </p:tav>
                                      </p:tavLst>
                                    </p:anim>
                                    <p:anim calcmode="lin" valueType="num">
                                      <p:cBhvr>
                                        <p:cTn id="25" dur="1000" fill="hold"/>
                                        <p:tgtEl>
                                          <p:spTgt spid="10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30"/>
                                        </p:tgtEl>
                                        <p:attrNameLst>
                                          <p:attrName>style.visibility</p:attrName>
                                        </p:attrNameLst>
                                      </p:cBhvr>
                                      <p:to>
                                        <p:strVal val="visible"/>
                                      </p:to>
                                    </p:set>
                                    <p:animEffect transition="in" filter="fade">
                                      <p:cBhvr>
                                        <p:cTn id="38" dur="1000"/>
                                        <p:tgtEl>
                                          <p:spTgt spid="1030"/>
                                        </p:tgtEl>
                                      </p:cBhvr>
                                    </p:animEffect>
                                    <p:anim calcmode="lin" valueType="num">
                                      <p:cBhvr>
                                        <p:cTn id="39" dur="1000" fill="hold"/>
                                        <p:tgtEl>
                                          <p:spTgt spid="1030"/>
                                        </p:tgtEl>
                                        <p:attrNameLst>
                                          <p:attrName>ppt_x</p:attrName>
                                        </p:attrNameLst>
                                      </p:cBhvr>
                                      <p:tavLst>
                                        <p:tav tm="0">
                                          <p:val>
                                            <p:strVal val="#ppt_x"/>
                                          </p:val>
                                        </p:tav>
                                        <p:tav tm="100000">
                                          <p:val>
                                            <p:strVal val="#ppt_x"/>
                                          </p:val>
                                        </p:tav>
                                      </p:tavLst>
                                    </p:anim>
                                    <p:anim calcmode="lin" valueType="num">
                                      <p:cBhvr>
                                        <p:cTn id="40" dur="1000" fill="hold"/>
                                        <p:tgtEl>
                                          <p:spTgt spid="103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1000"/>
                                        <p:tgtEl>
                                          <p:spTgt spid="5">
                                            <p:txEl>
                                              <p:pRg st="3" end="3"/>
                                            </p:txEl>
                                          </p:spTgt>
                                        </p:tgtEl>
                                      </p:cBhvr>
                                    </p:animEffect>
                                    <p:anim calcmode="lin" valueType="num">
                                      <p:cBhvr>
                                        <p:cTn id="4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1000"/>
                                        <p:tgtEl>
                                          <p:spTgt spid="5">
                                            <p:txEl>
                                              <p:pRg st="8" end="8"/>
                                            </p:txEl>
                                          </p:spTgt>
                                        </p:tgtEl>
                                      </p:cBhvr>
                                    </p:animEffect>
                                    <p:anim calcmode="lin" valueType="num">
                                      <p:cBhvr>
                                        <p:cTn id="4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1000"/>
                                        <p:tgtEl>
                                          <p:spTgt spid="5">
                                            <p:txEl>
                                              <p:pRg st="9" end="9"/>
                                            </p:txEl>
                                          </p:spTgt>
                                        </p:tgtEl>
                                      </p:cBhvr>
                                    </p:animEffect>
                                    <p:anim calcmode="lin" valueType="num">
                                      <p:cBhvr>
                                        <p:cTn id="5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33BED1-5BFD-4476-886A-20365647B30C}"/>
              </a:ext>
            </a:extLst>
          </p:cNvPr>
          <p:cNvSpPr>
            <a:spLocks noGrp="1"/>
          </p:cNvSpPr>
          <p:nvPr>
            <p:ph type="title"/>
          </p:nvPr>
        </p:nvSpPr>
        <p:spPr>
          <a:xfrm>
            <a:off x="0" y="0"/>
            <a:ext cx="9144000" cy="1825625"/>
          </a:xfrm>
          <a:solidFill>
            <a:schemeClr val="accent5">
              <a:lumMod val="75000"/>
            </a:schemeClr>
          </a:solidFill>
        </p:spPr>
        <p:txBody>
          <a:bodyPr>
            <a:normAutofit/>
          </a:bodyPr>
          <a:lstStyle/>
          <a:p>
            <a:pPr algn="ctr"/>
            <a:r>
              <a:rPr lang="fr-FR" sz="3600" b="1" dirty="0" smtClean="0">
                <a:latin typeface="Times New Roman" panose="02020603050405020304" pitchFamily="18" charset="0"/>
                <a:cs typeface="Times New Roman" panose="02020603050405020304" pitchFamily="18" charset="0"/>
              </a:rPr>
              <a:t>Et ensuite ?</a:t>
            </a:r>
            <a:endParaRPr lang="fr-FR" sz="3600" b="1" dirty="0">
              <a:latin typeface="Times New Roman" panose="02020603050405020304" pitchFamily="18" charset="0"/>
              <a:cs typeface="Times New Roman" panose="02020603050405020304" pitchFamily="18" charset="0"/>
            </a:endParaRPr>
          </a:p>
        </p:txBody>
      </p:sp>
      <p:sp>
        <p:nvSpPr>
          <p:cNvPr id="5" name="Espace réservé du contenu 4">
            <a:extLst>
              <a:ext uri="{FF2B5EF4-FFF2-40B4-BE49-F238E27FC236}">
                <a16:creationId xmlns:a16="http://schemas.microsoft.com/office/drawing/2014/main" id="{C4F14BDD-81F6-457D-9FF1-8947F41BB696}"/>
              </a:ext>
            </a:extLst>
          </p:cNvPr>
          <p:cNvSpPr>
            <a:spLocks noGrp="1"/>
          </p:cNvSpPr>
          <p:nvPr>
            <p:ph sz="half" idx="1"/>
          </p:nvPr>
        </p:nvSpPr>
        <p:spPr>
          <a:xfrm>
            <a:off x="56453" y="1825625"/>
            <a:ext cx="4458397" cy="3913438"/>
          </a:xfrm>
        </p:spPr>
        <p:txBody>
          <a:bodyPr>
            <a:normAutofit fontScale="85000" lnSpcReduction="20000"/>
          </a:bodyPr>
          <a:lstStyle/>
          <a:p>
            <a:pPr marL="0" indent="0" algn="ctr">
              <a:buNone/>
            </a:pPr>
            <a:r>
              <a:rPr lang="fr-FR" sz="1400" b="1" dirty="0">
                <a:solidFill>
                  <a:srgbClr val="FF0000"/>
                </a:solidFill>
                <a:latin typeface="Abadi" panose="020B0604020202020204" pitchFamily="34" charset="0"/>
              </a:rPr>
              <a:t>Quelles sont les perceptions des habitants envers le quartier ? </a:t>
            </a:r>
          </a:p>
          <a:p>
            <a:pPr marL="0" indent="0" algn="ctr">
              <a:buNone/>
            </a:pPr>
            <a:r>
              <a:rPr lang="fr-FR" sz="1400" b="1" dirty="0">
                <a:solidFill>
                  <a:srgbClr val="FF0000"/>
                </a:solidFill>
                <a:latin typeface="Abadi" panose="020B0604020202020204" pitchFamily="34" charset="0"/>
              </a:rPr>
              <a:t>Que souhaitent-ils améliorer ? </a:t>
            </a:r>
          </a:p>
          <a:p>
            <a:pPr marL="0" indent="0" algn="ctr">
              <a:buNone/>
            </a:pPr>
            <a:r>
              <a:rPr lang="fr-FR" sz="1400" b="1" dirty="0">
                <a:solidFill>
                  <a:srgbClr val="FF0000"/>
                </a:solidFill>
                <a:latin typeface="Abadi" panose="020B0604020202020204" pitchFamily="34" charset="0"/>
              </a:rPr>
              <a:t>Quelles sont les personnes concernées = ou </a:t>
            </a:r>
            <a:r>
              <a:rPr lang="fr-FR" sz="1400" b="1" dirty="0">
                <a:solidFill>
                  <a:srgbClr val="FF0000"/>
                </a:solidFill>
                <a:latin typeface="Abadi" panose="020B0604020104020204" pitchFamily="34" charset="0"/>
                <a:cs typeface="Calibri" panose="020F0502020204030204" pitchFamily="34" charset="0"/>
              </a:rPr>
              <a:t>≠</a:t>
            </a:r>
            <a:r>
              <a:rPr lang="fr-FR" sz="1400" b="1" dirty="0">
                <a:solidFill>
                  <a:srgbClr val="FF0000"/>
                </a:solidFill>
                <a:latin typeface="Abadi" panose="020B0604020202020204" pitchFamily="34" charset="0"/>
              </a:rPr>
              <a:t> atteintes par le projet et ses actions ?</a:t>
            </a:r>
          </a:p>
          <a:p>
            <a:pPr marL="0" indent="0" algn="ctr">
              <a:buNone/>
            </a:pPr>
            <a:r>
              <a:rPr lang="fr-FR" sz="1400" b="1" dirty="0">
                <a:solidFill>
                  <a:srgbClr val="FF0000"/>
                </a:solidFill>
                <a:latin typeface="Abadi" panose="020B0604020202020204" pitchFamily="34" charset="0"/>
              </a:rPr>
              <a:t>Comment s’organise la participation des habitants au(x) projet(s) ?</a:t>
            </a:r>
            <a:r>
              <a:rPr lang="fr-FR" sz="1400" dirty="0">
                <a:latin typeface="Abadi" panose="020B0604020202020204" pitchFamily="34" charset="0"/>
              </a:rPr>
              <a:t> </a:t>
            </a:r>
          </a:p>
          <a:p>
            <a:pPr marL="0" indent="0" algn="ctr">
              <a:buNone/>
            </a:pPr>
            <a:endParaRPr lang="fr-FR" dirty="0"/>
          </a:p>
        </p:txBody>
      </p:sp>
      <p:sp>
        <p:nvSpPr>
          <p:cNvPr id="2" name="Espace réservé du contenu 1">
            <a:extLst>
              <a:ext uri="{FF2B5EF4-FFF2-40B4-BE49-F238E27FC236}">
                <a16:creationId xmlns:a16="http://schemas.microsoft.com/office/drawing/2014/main" id="{F22898E3-D32C-49C5-B126-F6A0816566E3}"/>
              </a:ext>
            </a:extLst>
          </p:cNvPr>
          <p:cNvSpPr>
            <a:spLocks noGrp="1"/>
          </p:cNvSpPr>
          <p:nvPr>
            <p:ph sz="half" idx="2"/>
          </p:nvPr>
        </p:nvSpPr>
        <p:spPr>
          <a:xfrm>
            <a:off x="4818721" y="1825625"/>
            <a:ext cx="3886200" cy="3913438"/>
          </a:xfrm>
        </p:spPr>
        <p:txBody>
          <a:bodyPr>
            <a:normAutofit fontScale="85000" lnSpcReduction="20000"/>
          </a:bodyPr>
          <a:lstStyle/>
          <a:p>
            <a:pPr marL="0" indent="0" algn="ctr">
              <a:buNone/>
            </a:pPr>
            <a:endParaRPr lang="fr-FR" sz="1400" dirty="0"/>
          </a:p>
          <a:p>
            <a:pPr marL="0" indent="0" algn="ctr">
              <a:buNone/>
            </a:pPr>
            <a:r>
              <a:rPr lang="fr-FR" sz="1800" dirty="0" smtClean="0">
                <a:latin typeface="Abadi" panose="020B0604020104020204" pitchFamily="34" charset="0"/>
              </a:rPr>
              <a:t>Evaluations les </a:t>
            </a:r>
            <a:r>
              <a:rPr lang="fr-FR" sz="1800" dirty="0">
                <a:latin typeface="Abadi" panose="020B0604020104020204" pitchFamily="34" charset="0"/>
              </a:rPr>
              <a:t>perceptions et les conceptions du </a:t>
            </a:r>
            <a:r>
              <a:rPr lang="fr-FR" sz="1800" b="1" dirty="0">
                <a:latin typeface="Abadi" panose="020B0604020104020204" pitchFamily="34" charset="0"/>
              </a:rPr>
              <a:t>bien-être </a:t>
            </a:r>
            <a:r>
              <a:rPr lang="fr-FR" sz="1800" b="1" dirty="0" smtClean="0">
                <a:latin typeface="Abadi" panose="020B0604020104020204" pitchFamily="34" charset="0"/>
              </a:rPr>
              <a:t>habitant </a:t>
            </a:r>
            <a:r>
              <a:rPr lang="fr-FR" sz="1400" dirty="0" smtClean="0">
                <a:latin typeface="Abadi" panose="020B0604020104020204" pitchFamily="34" charset="0"/>
              </a:rPr>
              <a:t>(disponibilité </a:t>
            </a:r>
            <a:r>
              <a:rPr lang="fr-FR" sz="1400" dirty="0">
                <a:latin typeface="Abadi" panose="020B0604020104020204" pitchFamily="34" charset="0"/>
              </a:rPr>
              <a:t>alimentaire, équipements sportifs de proximité, lieux conviviaux) </a:t>
            </a:r>
          </a:p>
          <a:p>
            <a:pPr marL="0" indent="0" algn="ctr">
              <a:buNone/>
            </a:pPr>
            <a:r>
              <a:rPr lang="fr-FR" sz="1800" dirty="0">
                <a:latin typeface="Abadi" panose="020B0604020104020204" pitchFamily="34" charset="0"/>
              </a:rPr>
              <a:t>Co-construire une </a:t>
            </a:r>
            <a:r>
              <a:rPr lang="fr-FR" sz="1800" b="1" dirty="0">
                <a:latin typeface="Abadi" panose="020B0604020104020204" pitchFamily="34" charset="0"/>
              </a:rPr>
              <a:t>échelle de qualité de vie </a:t>
            </a:r>
            <a:r>
              <a:rPr lang="fr-FR" sz="1800" dirty="0">
                <a:latin typeface="Abadi" panose="020B0604020104020204" pitchFamily="34" charset="0"/>
              </a:rPr>
              <a:t>(QDV) pour que les habitants puissent devenir force de </a:t>
            </a:r>
            <a:r>
              <a:rPr lang="fr-FR" sz="1800" dirty="0" smtClean="0">
                <a:latin typeface="Abadi" panose="020B0604020104020204" pitchFamily="34" charset="0"/>
              </a:rPr>
              <a:t>proposition</a:t>
            </a:r>
          </a:p>
          <a:p>
            <a:pPr marL="0" indent="0" algn="ctr">
              <a:buNone/>
            </a:pPr>
            <a:endParaRPr lang="fr-FR" sz="1400" dirty="0">
              <a:latin typeface="Abadi" panose="020B0604020104020204" pitchFamily="34" charset="0"/>
            </a:endParaRPr>
          </a:p>
          <a:p>
            <a:pPr marL="0" indent="0" algn="ctr">
              <a:buNone/>
            </a:pPr>
            <a:endParaRPr lang="fr-FR" sz="1400" dirty="0" smtClean="0">
              <a:latin typeface="Abadi" panose="020B0604020104020204" pitchFamily="34" charset="0"/>
            </a:endParaRPr>
          </a:p>
          <a:p>
            <a:pPr marL="0" indent="0" algn="ctr">
              <a:buNone/>
            </a:pPr>
            <a:endParaRPr lang="fr-FR" sz="1400" dirty="0" smtClean="0">
              <a:latin typeface="Abadi" panose="020B0604020104020204" pitchFamily="34" charset="0"/>
            </a:endParaRPr>
          </a:p>
          <a:p>
            <a:pPr marL="0" indent="0" algn="ctr">
              <a:buNone/>
            </a:pPr>
            <a:r>
              <a:rPr lang="fr-FR" sz="1800" dirty="0" smtClean="0">
                <a:latin typeface="Abadi" panose="020B0604020104020204" pitchFamily="34" charset="0"/>
              </a:rPr>
              <a:t>Evaluer les </a:t>
            </a:r>
            <a:r>
              <a:rPr lang="fr-FR" sz="1800" b="1" dirty="0" smtClean="0">
                <a:latin typeface="Abadi" panose="020B0604020104020204" pitchFamily="34" charset="0"/>
              </a:rPr>
              <a:t>bénéfices des actions </a:t>
            </a:r>
            <a:r>
              <a:rPr lang="fr-FR" sz="1800" dirty="0" smtClean="0">
                <a:latin typeface="Abadi" panose="020B0604020104020204" pitchFamily="34" charset="0"/>
              </a:rPr>
              <a:t>menées </a:t>
            </a:r>
            <a:r>
              <a:rPr lang="fr-FR" sz="1400" dirty="0" smtClean="0">
                <a:latin typeface="Abadi" panose="020B0604020104020204" pitchFamily="34" charset="0"/>
              </a:rPr>
              <a:t>(qui </a:t>
            </a:r>
            <a:r>
              <a:rPr lang="fr-FR" sz="1400" dirty="0">
                <a:latin typeface="Abadi" panose="020B0604020104020204" pitchFamily="34" charset="0"/>
              </a:rPr>
              <a:t>fréquentent les « lieux » et les « ateliers » mis en place / visibilité du projet ?)</a:t>
            </a:r>
          </a:p>
          <a:p>
            <a:pPr marL="0" indent="0" algn="ctr">
              <a:buNone/>
            </a:pPr>
            <a:endParaRPr lang="fr-FR" sz="1800" dirty="0" smtClean="0">
              <a:latin typeface="Abadi" panose="020B0604020104020204" pitchFamily="34" charset="0"/>
            </a:endParaRPr>
          </a:p>
          <a:p>
            <a:pPr marL="0" indent="0" algn="ctr">
              <a:buNone/>
            </a:pPr>
            <a:endParaRPr lang="fr-FR" sz="1800" dirty="0" smtClean="0">
              <a:latin typeface="Abadi" panose="020B0604020104020204" pitchFamily="34" charset="0"/>
            </a:endParaRPr>
          </a:p>
          <a:p>
            <a:pPr marL="0" indent="0" algn="ctr">
              <a:buNone/>
            </a:pPr>
            <a:r>
              <a:rPr lang="fr-FR" sz="1800" dirty="0" smtClean="0">
                <a:latin typeface="Abadi" panose="020B0604020104020204" pitchFamily="34" charset="0"/>
              </a:rPr>
              <a:t>Proposer </a:t>
            </a:r>
            <a:r>
              <a:rPr lang="fr-FR" sz="1800" dirty="0">
                <a:latin typeface="Abadi" panose="020B0604020104020204" pitchFamily="34" charset="0"/>
              </a:rPr>
              <a:t>une </a:t>
            </a:r>
            <a:r>
              <a:rPr lang="fr-FR" sz="1800" b="1" dirty="0">
                <a:latin typeface="Abadi" panose="020B0604020104020204" pitchFamily="34" charset="0"/>
              </a:rPr>
              <a:t>échelle de participation </a:t>
            </a:r>
            <a:r>
              <a:rPr lang="fr-FR" sz="1800" dirty="0">
                <a:latin typeface="Abadi" panose="020B0604020104020204" pitchFamily="34" charset="0"/>
              </a:rPr>
              <a:t>de Sherry Arnstein </a:t>
            </a:r>
          </a:p>
          <a:p>
            <a:pPr marL="0" indent="0" algn="ctr">
              <a:buNone/>
            </a:pPr>
            <a:endParaRPr lang="fr-FR" sz="1400" dirty="0"/>
          </a:p>
        </p:txBody>
      </p:sp>
      <p:pic>
        <p:nvPicPr>
          <p:cNvPr id="6" name="Image 5" descr="Une image contenant capture d’écran&#10;&#10;Description générée automatiquement">
            <a:extLst>
              <a:ext uri="{FF2B5EF4-FFF2-40B4-BE49-F238E27FC236}">
                <a16:creationId xmlns:a16="http://schemas.microsoft.com/office/drawing/2014/main" id="{01DBB223-A8C9-4A2F-9537-A65AD2478F7B}"/>
              </a:ext>
            </a:extLst>
          </p:cNvPr>
          <p:cNvPicPr>
            <a:picLocks noChangeAspect="1"/>
          </p:cNvPicPr>
          <p:nvPr/>
        </p:nvPicPr>
        <p:blipFill>
          <a:blip r:embed="rId4"/>
          <a:stretch>
            <a:fillRect/>
          </a:stretch>
        </p:blipFill>
        <p:spPr>
          <a:xfrm>
            <a:off x="903384" y="3213630"/>
            <a:ext cx="2999544" cy="2417736"/>
          </a:xfrm>
          <a:prstGeom prst="rect">
            <a:avLst/>
          </a:prstGeom>
        </p:spPr>
      </p:pic>
      <p:cxnSp>
        <p:nvCxnSpPr>
          <p:cNvPr id="8" name="Connecteur droit avec flèche 7">
            <a:extLst>
              <a:ext uri="{FF2B5EF4-FFF2-40B4-BE49-F238E27FC236}">
                <a16:creationId xmlns:a16="http://schemas.microsoft.com/office/drawing/2014/main" id="{E1097D93-BBA9-432C-A8C0-DF0457C517B9}"/>
              </a:ext>
            </a:extLst>
          </p:cNvPr>
          <p:cNvCxnSpPr/>
          <p:nvPr/>
        </p:nvCxnSpPr>
        <p:spPr>
          <a:xfrm>
            <a:off x="3534937" y="2174488"/>
            <a:ext cx="1283784" cy="355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8894B34A-EDE4-4298-8E47-41840C2F5EB4}"/>
              </a:ext>
            </a:extLst>
          </p:cNvPr>
          <p:cNvCxnSpPr/>
          <p:nvPr/>
        </p:nvCxnSpPr>
        <p:spPr>
          <a:xfrm>
            <a:off x="4132224" y="2907293"/>
            <a:ext cx="761420" cy="1102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4DD2E678-569F-4CDE-AD7A-8CCFCA52C739}"/>
              </a:ext>
            </a:extLst>
          </p:cNvPr>
          <p:cNvCxnSpPr/>
          <p:nvPr/>
        </p:nvCxnSpPr>
        <p:spPr>
          <a:xfrm>
            <a:off x="3788279" y="3235295"/>
            <a:ext cx="1030442" cy="1748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9EF914F-E5BC-43DD-9ED4-C3DFEA44E372}"/>
              </a:ext>
            </a:extLst>
          </p:cNvPr>
          <p:cNvCxnSpPr/>
          <p:nvPr/>
        </p:nvCxnSpPr>
        <p:spPr>
          <a:xfrm flipH="1" flipV="1">
            <a:off x="3713356" y="4772722"/>
            <a:ext cx="1145091" cy="587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Résultat de recherche d'images pour &quot;petit bonhomme powerpoint&quot;">
            <a:extLst>
              <a:ext uri="{FF2B5EF4-FFF2-40B4-BE49-F238E27FC236}">
                <a16:creationId xmlns:a16="http://schemas.microsoft.com/office/drawing/2014/main" id="{D4BA3882-7B0D-47DB-891F-0E93D9605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688" y="154530"/>
            <a:ext cx="1940312" cy="15165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petit bonhomme powerpoint&quot;">
            <a:extLst>
              <a:ext uri="{FF2B5EF4-FFF2-40B4-BE49-F238E27FC236}">
                <a16:creationId xmlns:a16="http://schemas.microsoft.com/office/drawing/2014/main" id="{FECCD90D-67D2-44D2-9617-33DAF9CEDC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4529"/>
            <a:ext cx="1940312" cy="151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7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1000"/>
                                        <p:tgtEl>
                                          <p:spTgt spid="2">
                                            <p:txEl>
                                              <p:pRg st="1" end="1"/>
                                            </p:txEl>
                                          </p:spTgt>
                                        </p:tgtEl>
                                      </p:cBhvr>
                                    </p:animEffect>
                                    <p:anim calcmode="lin" valueType="num">
                                      <p:cBhvr>
                                        <p:cTn id="2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1000"/>
                                        <p:tgtEl>
                                          <p:spTgt spid="5">
                                            <p:txEl>
                                              <p:pRg st="2" end="2"/>
                                            </p:txEl>
                                          </p:spTgt>
                                        </p:tgtEl>
                                      </p:cBhvr>
                                    </p:animEffect>
                                    <p:anim calcmode="lin" valueType="num">
                                      <p:cBhvr>
                                        <p:cTn id="5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1000"/>
                                        <p:tgtEl>
                                          <p:spTgt spid="14"/>
                                        </p:tgtEl>
                                      </p:cBhvr>
                                    </p:animEffect>
                                    <p:anim calcmode="lin" valueType="num">
                                      <p:cBhvr>
                                        <p:cTn id="72" dur="1000" fill="hold"/>
                                        <p:tgtEl>
                                          <p:spTgt spid="14"/>
                                        </p:tgtEl>
                                        <p:attrNameLst>
                                          <p:attrName>ppt_x</p:attrName>
                                        </p:attrNameLst>
                                      </p:cBhvr>
                                      <p:tavLst>
                                        <p:tav tm="0">
                                          <p:val>
                                            <p:strVal val="#ppt_x"/>
                                          </p:val>
                                        </p:tav>
                                        <p:tav tm="100000">
                                          <p:val>
                                            <p:strVal val="#ppt_x"/>
                                          </p:val>
                                        </p:tav>
                                      </p:tavLst>
                                    </p:anim>
                                    <p:anim calcmode="lin" valueType="num">
                                      <p:cBhvr>
                                        <p:cTn id="73" dur="1000" fill="hold"/>
                                        <p:tgtEl>
                                          <p:spTgt spid="14"/>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Espace réservé du contenu 9"/>
          <p:cNvSpPr>
            <a:spLocks noGrp="1"/>
          </p:cNvSpPr>
          <p:nvPr>
            <p:ph idx="1"/>
          </p:nvPr>
        </p:nvSpPr>
        <p:spPr>
          <a:xfrm>
            <a:off x="2645681" y="173620"/>
            <a:ext cx="3463056" cy="3054278"/>
          </a:xfrm>
        </p:spPr>
        <p:txBody>
          <a:bodyPr/>
          <a:lstStyle/>
          <a:p>
            <a:pPr marL="0" indent="0" algn="ctr">
              <a:buNone/>
            </a:pPr>
            <a:endParaRPr lang="fr-FR" dirty="0" smtClean="0"/>
          </a:p>
          <a:p>
            <a:pPr marL="0" indent="0" algn="ctr">
              <a:buNone/>
            </a:pPr>
            <a:endParaRPr lang="fr-FR" dirty="0"/>
          </a:p>
          <a:p>
            <a:pPr marL="0" indent="0" algn="ctr">
              <a:buNone/>
            </a:pPr>
            <a:endParaRPr lang="fr-FR" sz="2800" dirty="0">
              <a:solidFill>
                <a:schemeClr val="accent5">
                  <a:lumMod val="50000"/>
                </a:schemeClr>
              </a:solidFill>
            </a:endParaRPr>
          </a:p>
          <a:p>
            <a:pPr marL="0" indent="0" algn="ctr">
              <a:buNone/>
            </a:pPr>
            <a:r>
              <a:rPr lang="fr-FR" sz="3600" dirty="0" smtClean="0">
                <a:solidFill>
                  <a:schemeClr val="accent5">
                    <a:lumMod val="50000"/>
                  </a:schemeClr>
                </a:solidFill>
              </a:rPr>
              <a:t>Merci pour votre attention</a:t>
            </a:r>
            <a:endParaRPr lang="fr-FR" sz="3600" dirty="0">
              <a:solidFill>
                <a:schemeClr val="accent5">
                  <a:lumMod val="50000"/>
                </a:schemeClr>
              </a:solidFill>
            </a:endParaRPr>
          </a:p>
        </p:txBody>
      </p:sp>
      <p:pic>
        <p:nvPicPr>
          <p:cNvPr id="17" name="Image 16"/>
          <p:cNvPicPr>
            <a:picLocks noChangeAspect="1"/>
          </p:cNvPicPr>
          <p:nvPr/>
        </p:nvPicPr>
        <p:blipFill>
          <a:blip r:embed="rId4"/>
          <a:stretch>
            <a:fillRect/>
          </a:stretch>
        </p:blipFill>
        <p:spPr>
          <a:xfrm>
            <a:off x="117501" y="236781"/>
            <a:ext cx="1883913" cy="2631591"/>
          </a:xfrm>
          <a:prstGeom prst="rect">
            <a:avLst/>
          </a:prstGeom>
        </p:spPr>
      </p:pic>
      <p:pic>
        <p:nvPicPr>
          <p:cNvPr id="18" name="Image 17"/>
          <p:cNvPicPr>
            <a:picLocks noChangeAspect="1"/>
          </p:cNvPicPr>
          <p:nvPr/>
        </p:nvPicPr>
        <p:blipFill>
          <a:blip r:embed="rId5"/>
          <a:stretch>
            <a:fillRect/>
          </a:stretch>
        </p:blipFill>
        <p:spPr>
          <a:xfrm>
            <a:off x="6609143" y="236781"/>
            <a:ext cx="2273027" cy="2694752"/>
          </a:xfrm>
          <a:prstGeom prst="rect">
            <a:avLst/>
          </a:prstGeom>
        </p:spPr>
      </p:pic>
      <p:pic>
        <p:nvPicPr>
          <p:cNvPr id="19" name="Image 18"/>
          <p:cNvPicPr>
            <a:picLocks noChangeAspect="1"/>
          </p:cNvPicPr>
          <p:nvPr/>
        </p:nvPicPr>
        <p:blipFill>
          <a:blip r:embed="rId6"/>
          <a:stretch>
            <a:fillRect/>
          </a:stretch>
        </p:blipFill>
        <p:spPr>
          <a:xfrm>
            <a:off x="117501" y="3227898"/>
            <a:ext cx="3419027" cy="2478421"/>
          </a:xfrm>
          <a:prstGeom prst="rect">
            <a:avLst/>
          </a:prstGeom>
        </p:spPr>
      </p:pic>
      <p:pic>
        <p:nvPicPr>
          <p:cNvPr id="20" name="Image 19"/>
          <p:cNvPicPr>
            <a:picLocks noChangeAspect="1"/>
          </p:cNvPicPr>
          <p:nvPr/>
        </p:nvPicPr>
        <p:blipFill>
          <a:blip r:embed="rId7"/>
          <a:stretch>
            <a:fillRect/>
          </a:stretch>
        </p:blipFill>
        <p:spPr>
          <a:xfrm>
            <a:off x="5602147" y="3227898"/>
            <a:ext cx="3280023" cy="2478421"/>
          </a:xfrm>
          <a:prstGeom prst="rect">
            <a:avLst/>
          </a:prstGeom>
        </p:spPr>
      </p:pic>
    </p:spTree>
    <p:extLst>
      <p:ext uri="{BB962C8B-B14F-4D97-AF65-F5344CB8AC3E}">
        <p14:creationId xmlns:p14="http://schemas.microsoft.com/office/powerpoint/2010/main" val="392846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876300" y="1366837"/>
            <a:ext cx="7391400" cy="4124325"/>
          </a:xfrm>
          <a:prstGeom prst="rect">
            <a:avLst/>
          </a:prstGeom>
        </p:spPr>
      </p:pic>
    </p:spTree>
    <p:extLst>
      <p:ext uri="{BB962C8B-B14F-4D97-AF65-F5344CB8AC3E}">
        <p14:creationId xmlns:p14="http://schemas.microsoft.com/office/powerpoint/2010/main" val="104119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4DA2B45-EEEE-47E9-A9E9-C39F11E76B65}"/>
              </a:ext>
            </a:extLst>
          </p:cNvPr>
          <p:cNvSpPr>
            <a:spLocks noGrp="1"/>
          </p:cNvSpPr>
          <p:nvPr>
            <p:ph type="title"/>
          </p:nvPr>
        </p:nvSpPr>
        <p:spPr>
          <a:xfrm>
            <a:off x="0" y="0"/>
            <a:ext cx="9144000" cy="1947715"/>
          </a:xfrm>
          <a:solidFill>
            <a:schemeClr val="accent5">
              <a:lumMod val="75000"/>
            </a:schemeClr>
          </a:solidFill>
        </p:spPr>
        <p:txBody>
          <a:bodyPr>
            <a:scene3d>
              <a:camera prst="orthographicFront"/>
              <a:lightRig rig="threePt" dir="t"/>
            </a:scene3d>
            <a:sp3d extrusionH="57150">
              <a:bevelT w="38100" h="38100"/>
            </a:sp3d>
          </a:bodyPr>
          <a:lstStyle/>
          <a:p>
            <a:pPr algn="ctr"/>
            <a:r>
              <a:rPr lang="fr-FR" b="1" dirty="0" smtClean="0">
                <a:latin typeface="Times New Roman" panose="02020603050405020304" pitchFamily="18" charset="0"/>
                <a:cs typeface="Times New Roman" panose="02020603050405020304" pitchFamily="18" charset="0"/>
              </a:rPr>
              <a:t>Questions </a:t>
            </a:r>
            <a:r>
              <a:rPr lang="fr-FR" b="1" dirty="0">
                <a:latin typeface="Times New Roman" panose="02020603050405020304" pitchFamily="18" charset="0"/>
                <a:cs typeface="Times New Roman" panose="02020603050405020304" pitchFamily="18" charset="0"/>
              </a:rPr>
              <a:t>de recherche </a:t>
            </a:r>
          </a:p>
        </p:txBody>
      </p:sp>
      <p:sp>
        <p:nvSpPr>
          <p:cNvPr id="3075" name="Espace réservé du contenu 2"/>
          <p:cNvSpPr>
            <a:spLocks noGrp="1"/>
          </p:cNvSpPr>
          <p:nvPr>
            <p:ph idx="1"/>
          </p:nvPr>
        </p:nvSpPr>
        <p:spPr>
          <a:xfrm>
            <a:off x="628650" y="2144963"/>
            <a:ext cx="7886700" cy="2939478"/>
          </a:xfrm>
        </p:spPr>
        <p:txBody>
          <a:bodyPr>
            <a:normAutofit fontScale="77500" lnSpcReduction="20000"/>
          </a:bodyPr>
          <a:lstStyle/>
          <a:p>
            <a:pPr marL="0" indent="0" algn="ctr">
              <a:buNone/>
            </a:pPr>
            <a:r>
              <a:rPr lang="fr-FR" altLang="fr-FR" sz="2400" b="1" dirty="0" smtClean="0">
                <a:latin typeface="Abadi" panose="020B0604020104020204" pitchFamily="34" charset="0"/>
              </a:rPr>
              <a:t>Comment qualifier la santé physique </a:t>
            </a:r>
            <a:r>
              <a:rPr lang="fr-FR" altLang="fr-FR" sz="2400" b="1" dirty="0">
                <a:latin typeface="Abadi" panose="020B0604020104020204" pitchFamily="34" charset="0"/>
              </a:rPr>
              <a:t>et </a:t>
            </a:r>
            <a:r>
              <a:rPr lang="fr-FR" altLang="fr-FR" sz="2400" b="1" dirty="0" smtClean="0">
                <a:latin typeface="Abadi" panose="020B0604020104020204" pitchFamily="34" charset="0"/>
              </a:rPr>
              <a:t>sociale des jeunes du quartier </a:t>
            </a:r>
            <a:r>
              <a:rPr lang="fr-FR" altLang="fr-FR" sz="2400" b="1" dirty="0">
                <a:latin typeface="Abadi" panose="020B0604020104020204" pitchFamily="34" charset="0"/>
              </a:rPr>
              <a:t>? </a:t>
            </a:r>
          </a:p>
          <a:p>
            <a:pPr marL="0" indent="0" algn="ctr">
              <a:buNone/>
            </a:pPr>
            <a:endParaRPr lang="fr-FR" altLang="fr-FR" sz="2400" b="1" dirty="0">
              <a:latin typeface="Abadi" panose="020B0604020104020204" pitchFamily="34" charset="0"/>
            </a:endParaRPr>
          </a:p>
          <a:p>
            <a:pPr marL="0" indent="0" algn="ctr">
              <a:buNone/>
            </a:pPr>
            <a:r>
              <a:rPr lang="fr-FR" altLang="fr-FR" sz="2400" b="1" dirty="0" smtClean="0">
                <a:latin typeface="Abadi" panose="020B0604020104020204" pitchFamily="34" charset="0"/>
              </a:rPr>
              <a:t>Comment les messages de promotions de la santé sont perçus par les jeunes du quartier ?</a:t>
            </a:r>
          </a:p>
          <a:p>
            <a:pPr marL="0" indent="0" algn="ctr">
              <a:buNone/>
            </a:pPr>
            <a:endParaRPr lang="fr-FR" altLang="fr-FR" sz="2400" b="1" dirty="0">
              <a:latin typeface="Abadi" panose="020B0604020104020204" pitchFamily="34" charset="0"/>
            </a:endParaRPr>
          </a:p>
          <a:p>
            <a:pPr marL="0" indent="0" algn="ctr">
              <a:buNone/>
            </a:pPr>
            <a:r>
              <a:rPr lang="fr-FR" sz="2400" b="1" dirty="0" smtClean="0">
                <a:latin typeface="Abadi" panose="020B0604020104020204" pitchFamily="34" charset="0"/>
                <a:cs typeface="Adobe Devanagari" panose="02040503050201020203" pitchFamily="18" charset="0"/>
              </a:rPr>
              <a:t>Quel lien la population locale entretient avec l’alimentation et l’activité physique ?</a:t>
            </a:r>
          </a:p>
          <a:p>
            <a:pPr marL="0" indent="0" algn="ctr">
              <a:buNone/>
            </a:pPr>
            <a:endParaRPr lang="fr-FR" sz="2400" b="1" dirty="0" smtClean="0">
              <a:latin typeface="Abadi" panose="020B0604020104020204" pitchFamily="34" charset="0"/>
              <a:cs typeface="Adobe Devanagari" panose="02040503050201020203" pitchFamily="18" charset="0"/>
            </a:endParaRPr>
          </a:p>
          <a:p>
            <a:pPr marL="0" indent="0" algn="ctr">
              <a:buNone/>
            </a:pPr>
            <a:r>
              <a:rPr lang="fr-FR" sz="2400" b="1" dirty="0" smtClean="0">
                <a:latin typeface="Abadi" panose="020B0604020104020204" pitchFamily="34" charset="0"/>
                <a:cs typeface="Adobe Devanagari" panose="02040503050201020203" pitchFamily="18" charset="0"/>
              </a:rPr>
              <a:t>Quels indicateurs peut-on établir pour lutter contre les inégalités de santé à l’échelle du quartier ? </a:t>
            </a:r>
            <a:endParaRPr lang="fr-FR" altLang="fr-FR" b="1" dirty="0"/>
          </a:p>
          <a:p>
            <a:pPr marL="0" indent="0" algn="ctr">
              <a:buNone/>
            </a:pPr>
            <a:endParaRPr lang="fr-FR" altLang="fr-FR" b="1" dirty="0"/>
          </a:p>
        </p:txBody>
      </p:sp>
      <p:pic>
        <p:nvPicPr>
          <p:cNvPr id="8" name="Image 7">
            <a:extLst>
              <a:ext uri="{FF2B5EF4-FFF2-40B4-BE49-F238E27FC236}">
                <a16:creationId xmlns:a16="http://schemas.microsoft.com/office/drawing/2014/main" id="{DD08893D-2DC2-4BC9-846B-BF64895D80C9}"/>
              </a:ext>
            </a:extLst>
          </p:cNvPr>
          <p:cNvPicPr>
            <a:picLocks noChangeAspect="1"/>
          </p:cNvPicPr>
          <p:nvPr/>
        </p:nvPicPr>
        <p:blipFill>
          <a:blip r:embed="rId4"/>
          <a:stretch>
            <a:fillRect/>
          </a:stretch>
        </p:blipFill>
        <p:spPr>
          <a:xfrm>
            <a:off x="285009" y="365127"/>
            <a:ext cx="1603168" cy="1558676"/>
          </a:xfrm>
          <a:prstGeom prst="rect">
            <a:avLst/>
          </a:prstGeom>
        </p:spPr>
      </p:pic>
      <p:pic>
        <p:nvPicPr>
          <p:cNvPr id="12" name="Image 11">
            <a:extLst>
              <a:ext uri="{FF2B5EF4-FFF2-40B4-BE49-F238E27FC236}">
                <a16:creationId xmlns:a16="http://schemas.microsoft.com/office/drawing/2014/main" id="{E7236B9C-6546-425B-B25F-5B1306AADE1D}"/>
              </a:ext>
            </a:extLst>
          </p:cNvPr>
          <p:cNvPicPr>
            <a:picLocks noChangeAspect="1"/>
          </p:cNvPicPr>
          <p:nvPr/>
        </p:nvPicPr>
        <p:blipFill>
          <a:blip r:embed="rId5"/>
          <a:stretch>
            <a:fillRect/>
          </a:stretch>
        </p:blipFill>
        <p:spPr>
          <a:xfrm>
            <a:off x="7156970" y="365127"/>
            <a:ext cx="1702021" cy="1558676"/>
          </a:xfrm>
          <a:prstGeom prst="rect">
            <a:avLst/>
          </a:prstGeom>
        </p:spPr>
      </p:pic>
      <p:sp>
        <p:nvSpPr>
          <p:cNvPr id="2" name="Rectangle 1"/>
          <p:cNvSpPr/>
          <p:nvPr/>
        </p:nvSpPr>
        <p:spPr>
          <a:xfrm>
            <a:off x="1575583" y="5235842"/>
            <a:ext cx="6611814" cy="369332"/>
          </a:xfrm>
          <a:prstGeom prst="rect">
            <a:avLst/>
          </a:prstGeom>
        </p:spPr>
        <p:txBody>
          <a:bodyPr wrap="square">
            <a:spAutoFit/>
          </a:bodyPr>
          <a:lstStyle/>
          <a:p>
            <a:r>
              <a:rPr lang="fr-FR"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Quelle relation à l’alimentation et au corps en « bonne » santé ?</a:t>
            </a:r>
          </a:p>
        </p:txBody>
      </p:sp>
    </p:spTree>
    <p:extLst>
      <p:ext uri="{BB962C8B-B14F-4D97-AF65-F5344CB8AC3E}">
        <p14:creationId xmlns:p14="http://schemas.microsoft.com/office/powerpoint/2010/main" val="4317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0" end="0"/>
                                            </p:txEl>
                                          </p:spTgt>
                                        </p:tgtEl>
                                        <p:attrNameLst>
                                          <p:attrName>style.visibility</p:attrName>
                                        </p:attrNameLst>
                                      </p:cBhvr>
                                      <p:to>
                                        <p:strVal val="visible"/>
                                      </p:to>
                                    </p:set>
                                    <p:animEffect transition="in" filter="fade">
                                      <p:cBhvr>
                                        <p:cTn id="24" dur="500"/>
                                        <p:tgtEl>
                                          <p:spTgt spid="307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5">
                                            <p:txEl>
                                              <p:pRg st="2" end="2"/>
                                            </p:txEl>
                                          </p:spTgt>
                                        </p:tgtEl>
                                        <p:attrNameLst>
                                          <p:attrName>style.visibility</p:attrName>
                                        </p:attrNameLst>
                                      </p:cBhvr>
                                      <p:to>
                                        <p:strVal val="visible"/>
                                      </p:to>
                                    </p:set>
                                    <p:animEffect transition="in" filter="fade">
                                      <p:cBhvr>
                                        <p:cTn id="29" dur="500"/>
                                        <p:tgtEl>
                                          <p:spTgt spid="307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75">
                                            <p:txEl>
                                              <p:pRg st="4" end="4"/>
                                            </p:txEl>
                                          </p:spTgt>
                                        </p:tgtEl>
                                        <p:attrNameLst>
                                          <p:attrName>style.visibility</p:attrName>
                                        </p:attrNameLst>
                                      </p:cBhvr>
                                      <p:to>
                                        <p:strVal val="visible"/>
                                      </p:to>
                                    </p:set>
                                    <p:animEffect transition="in" filter="fade">
                                      <p:cBhvr>
                                        <p:cTn id="34" dur="500"/>
                                        <p:tgtEl>
                                          <p:spTgt spid="307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75">
                                            <p:txEl>
                                              <p:pRg st="6" end="6"/>
                                            </p:txEl>
                                          </p:spTgt>
                                        </p:tgtEl>
                                        <p:attrNameLst>
                                          <p:attrName>style.visibility</p:attrName>
                                        </p:attrNameLst>
                                      </p:cBhvr>
                                      <p:to>
                                        <p:strVal val="visible"/>
                                      </p:to>
                                    </p:set>
                                    <p:animEffect transition="in" filter="fade">
                                      <p:cBhvr>
                                        <p:cTn id="39"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4DA2B45-EEEE-47E9-A9E9-C39F11E76B65}"/>
              </a:ext>
            </a:extLst>
          </p:cNvPr>
          <p:cNvSpPr>
            <a:spLocks noGrp="1"/>
          </p:cNvSpPr>
          <p:nvPr>
            <p:ph type="title"/>
          </p:nvPr>
        </p:nvSpPr>
        <p:spPr>
          <a:xfrm>
            <a:off x="0" y="0"/>
            <a:ext cx="9144000" cy="1947715"/>
          </a:xfrm>
          <a:solidFill>
            <a:schemeClr val="accent5">
              <a:lumMod val="75000"/>
            </a:schemeClr>
          </a:solidFill>
        </p:spPr>
        <p:txBody>
          <a:bodyPr>
            <a:scene3d>
              <a:camera prst="orthographicFront"/>
              <a:lightRig rig="threePt" dir="t"/>
            </a:scene3d>
            <a:sp3d extrusionH="57150">
              <a:bevelT w="38100" h="38100"/>
            </a:sp3d>
          </a:bodyPr>
          <a:lstStyle/>
          <a:p>
            <a:pPr algn="ctr"/>
            <a:r>
              <a:rPr lang="fr-FR" b="1" dirty="0" smtClean="0">
                <a:latin typeface="Times New Roman" panose="02020603050405020304" pitchFamily="18" charset="0"/>
                <a:cs typeface="Times New Roman" panose="02020603050405020304" pitchFamily="18" charset="0"/>
              </a:rPr>
              <a:t>Contexte scientifique</a:t>
            </a:r>
            <a:endParaRPr lang="fr-FR" b="1" dirty="0">
              <a:latin typeface="Times New Roman" panose="02020603050405020304" pitchFamily="18" charset="0"/>
              <a:cs typeface="Times New Roman" panose="02020603050405020304" pitchFamily="18" charset="0"/>
            </a:endParaRPr>
          </a:p>
        </p:txBody>
      </p:sp>
      <p:sp>
        <p:nvSpPr>
          <p:cNvPr id="3075" name="Espace réservé du contenu 2"/>
          <p:cNvSpPr>
            <a:spLocks noGrp="1"/>
          </p:cNvSpPr>
          <p:nvPr>
            <p:ph idx="1"/>
          </p:nvPr>
        </p:nvSpPr>
        <p:spPr>
          <a:xfrm>
            <a:off x="0" y="2180825"/>
            <a:ext cx="5345723" cy="3544726"/>
          </a:xfrm>
        </p:spPr>
        <p:txBody>
          <a:bodyPr>
            <a:normAutofit fontScale="85000" lnSpcReduction="20000"/>
          </a:bodyPr>
          <a:lstStyle/>
          <a:p>
            <a:r>
              <a:rPr lang="fr-FR" dirty="0">
                <a:effectLst>
                  <a:outerShdw blurRad="38100" dist="38100" dir="2700000" algn="tl">
                    <a:srgbClr val="000000">
                      <a:alpha val="43137"/>
                    </a:srgbClr>
                  </a:outerShdw>
                </a:effectLst>
              </a:rPr>
              <a:t>Jeunes et pratiques physiques</a:t>
            </a:r>
          </a:p>
          <a:p>
            <a:pPr lvl="1"/>
            <a:r>
              <a:rPr lang="fr-FR" dirty="0"/>
              <a:t> ↘ de l’AP &amp; Sédentarité</a:t>
            </a:r>
          </a:p>
          <a:p>
            <a:r>
              <a:rPr lang="fr-FR" dirty="0">
                <a:effectLst>
                  <a:outerShdw blurRad="38100" dist="38100" dir="2700000" algn="tl">
                    <a:srgbClr val="000000">
                      <a:alpha val="43137"/>
                    </a:srgbClr>
                  </a:outerShdw>
                </a:effectLst>
              </a:rPr>
              <a:t>Alimentation et </a:t>
            </a:r>
            <a:r>
              <a:rPr lang="fr-FR" dirty="0" smtClean="0">
                <a:effectLst>
                  <a:outerShdw blurRad="38100" dist="38100" dir="2700000" algn="tl">
                    <a:srgbClr val="000000">
                      <a:alpha val="43137"/>
                    </a:srgbClr>
                  </a:outerShdw>
                </a:effectLst>
              </a:rPr>
              <a:t>normes </a:t>
            </a:r>
            <a:r>
              <a:rPr lang="fr-FR" dirty="0">
                <a:effectLst>
                  <a:outerShdw blurRad="38100" dist="38100" dir="2700000" algn="tl">
                    <a:srgbClr val="000000">
                      <a:alpha val="43137"/>
                    </a:srgbClr>
                  </a:outerShdw>
                </a:effectLst>
              </a:rPr>
              <a:t>corporelles</a:t>
            </a:r>
          </a:p>
          <a:p>
            <a:pPr lvl="1"/>
            <a:r>
              <a:rPr lang="fr-FR" dirty="0"/>
              <a:t>obésité ≠ gros</a:t>
            </a:r>
          </a:p>
          <a:p>
            <a:r>
              <a:rPr lang="fr-FR" dirty="0">
                <a:effectLst>
                  <a:outerShdw blurRad="38100" dist="38100" dir="2700000" algn="tl">
                    <a:srgbClr val="000000">
                      <a:alpha val="43137"/>
                    </a:srgbClr>
                  </a:outerShdw>
                </a:effectLst>
              </a:rPr>
              <a:t>Environnement</a:t>
            </a:r>
            <a:r>
              <a:rPr lang="fr-FR" dirty="0"/>
              <a:t> (cadre de vie) </a:t>
            </a:r>
            <a:r>
              <a:rPr lang="fr-FR" dirty="0">
                <a:effectLst>
                  <a:outerShdw blurRad="38100" dist="38100" dir="2700000" algn="tl">
                    <a:srgbClr val="000000">
                      <a:alpha val="43137"/>
                    </a:srgbClr>
                  </a:outerShdw>
                </a:effectLst>
              </a:rPr>
              <a:t>et </a:t>
            </a:r>
            <a:r>
              <a:rPr lang="fr-FR" dirty="0" smtClean="0">
                <a:effectLst>
                  <a:outerShdw blurRad="38100" dist="38100" dir="2700000" algn="tl">
                    <a:srgbClr val="000000">
                      <a:alpha val="43137"/>
                    </a:srgbClr>
                  </a:outerShdw>
                </a:effectLst>
              </a:rPr>
              <a:t>sa</a:t>
            </a:r>
            <a:r>
              <a:rPr lang="fr-FR" dirty="0" smtClean="0"/>
              <a:t>nté</a:t>
            </a:r>
            <a:endParaRPr lang="fr-FR" dirty="0"/>
          </a:p>
          <a:p>
            <a:endParaRPr lang="fr-FR" dirty="0"/>
          </a:p>
          <a:p>
            <a:pPr marL="0" indent="0">
              <a:buNone/>
            </a:pPr>
            <a:r>
              <a:rPr lang="fr-FR" dirty="0">
                <a:effectLst>
                  <a:outerShdw blurRad="38100" dist="38100" dir="2700000" algn="tl">
                    <a:srgbClr val="000000">
                      <a:alpha val="43137"/>
                    </a:srgbClr>
                  </a:outerShdw>
                </a:effectLst>
              </a:rPr>
              <a:t>		</a:t>
            </a:r>
            <a:r>
              <a:rPr lang="fr-F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DÉTERMINANTS DE SANTÉ</a:t>
            </a:r>
          </a:p>
          <a:p>
            <a:pPr lvl="1"/>
            <a:endParaRPr lang="fr-FR" dirty="0"/>
          </a:p>
          <a:p>
            <a:pPr lvl="1"/>
            <a:r>
              <a:rPr lang="fr-FR" dirty="0">
                <a:effectLst>
                  <a:outerShdw blurRad="38100" dist="38100" dir="2700000" algn="tl">
                    <a:srgbClr val="000000">
                      <a:alpha val="43137"/>
                    </a:srgbClr>
                  </a:outerShdw>
                </a:effectLst>
              </a:rPr>
              <a:t>Apprentissages individuels </a:t>
            </a:r>
            <a:r>
              <a:rPr lang="fr-FR" dirty="0"/>
              <a:t>(éducation au goût, information en matière d’équilibre alimentaire, préconisation d’exercices physiques quotidiens)</a:t>
            </a:r>
          </a:p>
          <a:p>
            <a:pPr lvl="1"/>
            <a:endParaRPr lang="fr-FR" dirty="0" smtClean="0"/>
          </a:p>
          <a:p>
            <a:pPr lvl="1"/>
            <a:r>
              <a:rPr lang="fr-FR" dirty="0" smtClean="0"/>
              <a:t>Déterminants </a:t>
            </a:r>
            <a:r>
              <a:rPr lang="fr-FR" dirty="0"/>
              <a:t>sociaux, culturels, économiques, sensoriels et cognitifs des </a:t>
            </a:r>
            <a:r>
              <a:rPr lang="fr-FR" dirty="0">
                <a:effectLst>
                  <a:outerShdw blurRad="38100" dist="38100" dir="2700000" algn="tl">
                    <a:srgbClr val="000000">
                      <a:alpha val="43137"/>
                    </a:srgbClr>
                  </a:outerShdw>
                </a:effectLst>
              </a:rPr>
              <a:t>modes de vie</a:t>
            </a:r>
          </a:p>
          <a:p>
            <a:pPr marL="0" indent="0">
              <a:buNone/>
            </a:pPr>
            <a:endParaRPr lang="fr-FR" altLang="fr-FR" b="1" dirty="0"/>
          </a:p>
        </p:txBody>
      </p:sp>
      <p:sp>
        <p:nvSpPr>
          <p:cNvPr id="12" name="Rectangle à coins arrondis 11"/>
          <p:cNvSpPr/>
          <p:nvPr/>
        </p:nvSpPr>
        <p:spPr>
          <a:xfrm>
            <a:off x="5345723" y="2319850"/>
            <a:ext cx="3742005" cy="3004112"/>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400" i="1" dirty="0" smtClean="0"/>
              <a:t>« Les comportements en matière de nutrition et d’activité physique </a:t>
            </a:r>
            <a:r>
              <a:rPr lang="fr-FR" sz="1400" b="1" i="1" dirty="0" smtClean="0"/>
              <a:t>sont socialement déterminés </a:t>
            </a:r>
            <a:r>
              <a:rPr lang="fr-FR" sz="1400" i="1" dirty="0" smtClean="0"/>
              <a:t>et non pas seulement individuels. Les repères nutritionnels </a:t>
            </a:r>
            <a:r>
              <a:rPr lang="fr-FR" sz="1400" b="1" i="1" dirty="0" smtClean="0"/>
              <a:t>sont inégalement connus, perçus et compris </a:t>
            </a:r>
            <a:r>
              <a:rPr lang="fr-FR" sz="1400" i="1" dirty="0" smtClean="0"/>
              <a:t>et le passage de la connaissance à la mise en pratique demeure un défi pour de larges fractions de la population (notamment les plus défavorisées) »</a:t>
            </a:r>
          </a:p>
          <a:p>
            <a:pPr algn="ctr"/>
            <a:endParaRPr lang="fr-FR" sz="1400" u="sng" dirty="0" smtClean="0"/>
          </a:p>
          <a:p>
            <a:pPr algn="ctr"/>
            <a:r>
              <a:rPr lang="fr-FR" sz="1400" u="sng" dirty="0" smtClean="0"/>
              <a:t>CADRAGE PNNS</a:t>
            </a:r>
            <a:endParaRPr lang="fr-FR" sz="1400" u="sng" dirty="0"/>
          </a:p>
        </p:txBody>
      </p:sp>
    </p:spTree>
    <p:extLst>
      <p:ext uri="{BB962C8B-B14F-4D97-AF65-F5344CB8AC3E}">
        <p14:creationId xmlns:p14="http://schemas.microsoft.com/office/powerpoint/2010/main" val="143127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4DA2B45-EEEE-47E9-A9E9-C39F11E76B65}"/>
              </a:ext>
            </a:extLst>
          </p:cNvPr>
          <p:cNvSpPr>
            <a:spLocks noGrp="1"/>
          </p:cNvSpPr>
          <p:nvPr>
            <p:ph type="title"/>
          </p:nvPr>
        </p:nvSpPr>
        <p:spPr>
          <a:xfrm>
            <a:off x="0" y="0"/>
            <a:ext cx="9144000" cy="1947715"/>
          </a:xfrm>
          <a:solidFill>
            <a:schemeClr val="accent5">
              <a:lumMod val="75000"/>
            </a:schemeClr>
          </a:solidFill>
        </p:spPr>
        <p:txBody>
          <a:bodyPr>
            <a:scene3d>
              <a:camera prst="orthographicFront"/>
              <a:lightRig rig="threePt" dir="t"/>
            </a:scene3d>
            <a:sp3d extrusionH="57150">
              <a:bevelT w="38100" h="38100"/>
            </a:sp3d>
          </a:bodyPr>
          <a:lstStyle/>
          <a:p>
            <a:pPr algn="ctr"/>
            <a:r>
              <a:rPr lang="fr-FR" b="1" dirty="0" smtClean="0">
                <a:latin typeface="Times New Roman" panose="02020603050405020304" pitchFamily="18" charset="0"/>
                <a:cs typeface="Times New Roman" panose="02020603050405020304" pitchFamily="18" charset="0"/>
              </a:rPr>
              <a:t>Recherche-Action</a:t>
            </a:r>
            <a:endParaRPr lang="fr-FR" b="1" dirty="0">
              <a:latin typeface="Times New Roman" panose="02020603050405020304" pitchFamily="18" charset="0"/>
              <a:cs typeface="Times New Roman" panose="02020603050405020304" pitchFamily="18" charset="0"/>
            </a:endParaRPr>
          </a:p>
        </p:txBody>
      </p:sp>
      <p:sp>
        <p:nvSpPr>
          <p:cNvPr id="3075" name="Espace réservé du contenu 2"/>
          <p:cNvSpPr>
            <a:spLocks noGrp="1"/>
          </p:cNvSpPr>
          <p:nvPr>
            <p:ph idx="1"/>
          </p:nvPr>
        </p:nvSpPr>
        <p:spPr>
          <a:xfrm>
            <a:off x="291025" y="2368501"/>
            <a:ext cx="5547067" cy="3342981"/>
          </a:xfrm>
        </p:spPr>
        <p:txBody>
          <a:bodyPr>
            <a:normAutofit fontScale="92500"/>
          </a:bodyPr>
          <a:lstStyle/>
          <a:p>
            <a:pPr marL="0" indent="0" algn="ctr">
              <a:buNone/>
            </a:pPr>
            <a:endParaRPr lang="fr-FR" altLang="fr-FR" b="1" dirty="0"/>
          </a:p>
          <a:p>
            <a:r>
              <a:rPr lang="fr-FR" altLang="fr-FR" dirty="0"/>
              <a:t>Action délibérée de transformation/changement d’une situation/comportement</a:t>
            </a:r>
          </a:p>
          <a:p>
            <a:pPr lvl="1"/>
            <a:r>
              <a:rPr lang="fr-FR" altLang="fr-FR" dirty="0"/>
              <a:t>Produire des connaissances concernant ces transformations</a:t>
            </a:r>
          </a:p>
          <a:p>
            <a:pPr lvl="1"/>
            <a:r>
              <a:rPr lang="fr-FR" altLang="fr-FR" dirty="0"/>
              <a:t>Transformer la réalité </a:t>
            </a:r>
          </a:p>
          <a:p>
            <a:endParaRPr lang="fr-FR" altLang="fr-FR" dirty="0"/>
          </a:p>
          <a:p>
            <a:r>
              <a:rPr lang="fr-FR" altLang="fr-FR" dirty="0"/>
              <a:t>Lien entre théorie </a:t>
            </a:r>
            <a:r>
              <a:rPr lang="fr-FR" altLang="fr-FR" dirty="0" smtClean="0"/>
              <a:t>/ </a:t>
            </a:r>
            <a:r>
              <a:rPr lang="fr-FR" altLang="fr-FR" dirty="0"/>
              <a:t>pratique</a:t>
            </a:r>
          </a:p>
          <a:p>
            <a:pPr lvl="1"/>
            <a:r>
              <a:rPr lang="fr-FR" altLang="fr-FR" dirty="0"/>
              <a:t>Le chercheur est aussi l’acteur de cette transformation</a:t>
            </a:r>
          </a:p>
          <a:p>
            <a:pPr lvl="1"/>
            <a:r>
              <a:rPr lang="fr-FR" altLang="fr-FR" dirty="0"/>
              <a:t>Démarche qualitative</a:t>
            </a:r>
          </a:p>
          <a:p>
            <a:pPr marL="0" indent="0" algn="ctr">
              <a:buNone/>
            </a:pPr>
            <a:endParaRPr lang="fr-FR" altLang="fr-FR" b="1" dirty="0"/>
          </a:p>
        </p:txBody>
      </p:sp>
      <p:pic>
        <p:nvPicPr>
          <p:cNvPr id="7" name="Image 6"/>
          <p:cNvPicPr>
            <a:picLocks noChangeAspect="1"/>
          </p:cNvPicPr>
          <p:nvPr/>
        </p:nvPicPr>
        <p:blipFill>
          <a:blip r:embed="rId4"/>
          <a:stretch>
            <a:fillRect/>
          </a:stretch>
        </p:blipFill>
        <p:spPr>
          <a:xfrm>
            <a:off x="6414868" y="2005747"/>
            <a:ext cx="2444123" cy="1730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 8"/>
          <p:cNvPicPr>
            <a:picLocks noChangeAspect="1"/>
          </p:cNvPicPr>
          <p:nvPr/>
        </p:nvPicPr>
        <p:blipFill>
          <a:blip r:embed="rId5"/>
          <a:stretch>
            <a:fillRect/>
          </a:stretch>
        </p:blipFill>
        <p:spPr>
          <a:xfrm>
            <a:off x="6417194" y="4358485"/>
            <a:ext cx="2501544" cy="1592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Flèche courbée vers la droite 9"/>
          <p:cNvSpPr/>
          <p:nvPr/>
        </p:nvSpPr>
        <p:spPr>
          <a:xfrm>
            <a:off x="5094464" y="3610339"/>
            <a:ext cx="812211" cy="10417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25142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circle(in)">
                                      <p:cBhvr>
                                        <p:cTn id="10" dur="1000"/>
                                        <p:tgtEl>
                                          <p:spTgt spid="307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circle(in)">
                                      <p:cBhvr>
                                        <p:cTn id="13" dur="1000"/>
                                        <p:tgtEl>
                                          <p:spTgt spid="307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circle(in)">
                                      <p:cBhvr>
                                        <p:cTn id="16" dur="1000"/>
                                        <p:tgtEl>
                                          <p:spTgt spid="307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Effect transition="in" filter="circle(in)">
                                      <p:cBhvr>
                                        <p:cTn id="19" dur="1000"/>
                                        <p:tgtEl>
                                          <p:spTgt spid="3075">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075">
                                            <p:txEl>
                                              <p:pRg st="6" end="6"/>
                                            </p:txEl>
                                          </p:spTgt>
                                        </p:tgtEl>
                                        <p:attrNameLst>
                                          <p:attrName>style.visibility</p:attrName>
                                        </p:attrNameLst>
                                      </p:cBhvr>
                                      <p:to>
                                        <p:strVal val="visible"/>
                                      </p:to>
                                    </p:set>
                                    <p:animEffect transition="in" filter="circle(in)">
                                      <p:cBhvr>
                                        <p:cTn id="22" dur="1000"/>
                                        <p:tgtEl>
                                          <p:spTgt spid="3075">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075">
                                            <p:txEl>
                                              <p:pRg st="7" end="7"/>
                                            </p:txEl>
                                          </p:spTgt>
                                        </p:tgtEl>
                                        <p:attrNameLst>
                                          <p:attrName>style.visibility</p:attrName>
                                        </p:attrNameLst>
                                      </p:cBhvr>
                                      <p:to>
                                        <p:strVal val="visible"/>
                                      </p:to>
                                    </p:set>
                                    <p:animEffect transition="in" filter="circle(in)">
                                      <p:cBhvr>
                                        <p:cTn id="25" dur="10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2AA7A763-19F0-449F-8223-5521C1B50725}"/>
              </a:ext>
            </a:extLst>
          </p:cNvPr>
          <p:cNvGraphicFramePr/>
          <p:nvPr>
            <p:extLst>
              <p:ext uri="{D42A27DB-BD31-4B8C-83A1-F6EECF244321}">
                <p14:modId xmlns:p14="http://schemas.microsoft.com/office/powerpoint/2010/main" val="1328946720"/>
              </p:ext>
            </p:extLst>
          </p:nvPr>
        </p:nvGraphicFramePr>
        <p:xfrm>
          <a:off x="0" y="-384048"/>
          <a:ext cx="914400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 5" descr="Une image contenant clipart&#10;&#10;Description générée automatiquement">
            <a:extLst>
              <a:ext uri="{FF2B5EF4-FFF2-40B4-BE49-F238E27FC236}">
                <a16:creationId xmlns:a16="http://schemas.microsoft.com/office/drawing/2014/main" id="{8E163615-BA10-4E4C-A737-D6A6AF6CB802}"/>
              </a:ext>
            </a:extLst>
          </p:cNvPr>
          <p:cNvPicPr>
            <a:picLocks noChangeAspect="1"/>
          </p:cNvPicPr>
          <p:nvPr/>
        </p:nvPicPr>
        <p:blipFill>
          <a:blip r:embed="rId9"/>
          <a:stretch>
            <a:fillRect/>
          </a:stretch>
        </p:blipFill>
        <p:spPr>
          <a:xfrm>
            <a:off x="290235" y="261678"/>
            <a:ext cx="1527413" cy="1064565"/>
          </a:xfrm>
          <a:prstGeom prst="rect">
            <a:avLst/>
          </a:prstGeom>
        </p:spPr>
      </p:pic>
      <p:pic>
        <p:nvPicPr>
          <p:cNvPr id="4" name="Image 3" descr="Une image contenant clipart&#10;&#10;Description générée automatiquement">
            <a:extLst>
              <a:ext uri="{FF2B5EF4-FFF2-40B4-BE49-F238E27FC236}">
                <a16:creationId xmlns:a16="http://schemas.microsoft.com/office/drawing/2014/main" id="{9E08FA40-9184-4C0E-A80A-5E6369798842}"/>
              </a:ext>
            </a:extLst>
          </p:cNvPr>
          <p:cNvPicPr>
            <a:picLocks noChangeAspect="1"/>
          </p:cNvPicPr>
          <p:nvPr/>
        </p:nvPicPr>
        <p:blipFill>
          <a:blip r:embed="rId9"/>
          <a:stretch>
            <a:fillRect/>
          </a:stretch>
        </p:blipFill>
        <p:spPr>
          <a:xfrm>
            <a:off x="7326352" y="261677"/>
            <a:ext cx="1527413" cy="1064565"/>
          </a:xfrm>
          <a:prstGeom prst="rect">
            <a:avLst/>
          </a:prstGeom>
        </p:spPr>
      </p:pic>
    </p:spTree>
    <p:extLst>
      <p:ext uri="{BB962C8B-B14F-4D97-AF65-F5344CB8AC3E}">
        <p14:creationId xmlns:p14="http://schemas.microsoft.com/office/powerpoint/2010/main" val="22804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33BED1-5BFD-4476-886A-20365647B30C}"/>
              </a:ext>
            </a:extLst>
          </p:cNvPr>
          <p:cNvSpPr>
            <a:spLocks noGrp="1"/>
          </p:cNvSpPr>
          <p:nvPr>
            <p:ph type="title"/>
          </p:nvPr>
        </p:nvSpPr>
        <p:spPr>
          <a:xfrm>
            <a:off x="0" y="0"/>
            <a:ext cx="9143999" cy="1478011"/>
          </a:xfrm>
          <a:solidFill>
            <a:schemeClr val="accent5">
              <a:lumMod val="75000"/>
            </a:schemeClr>
          </a:solidFill>
        </p:spPr>
        <p:txBody>
          <a:bodyPr>
            <a:normAutofit/>
          </a:bodyPr>
          <a:lstStyle/>
          <a:p>
            <a:pPr algn="ctr"/>
            <a:r>
              <a:rPr lang="fr-FR" sz="2800" b="1" dirty="0" smtClean="0">
                <a:latin typeface="Times New Roman" panose="02020603050405020304" pitchFamily="18" charset="0"/>
                <a:cs typeface="Times New Roman" panose="02020603050405020304" pitchFamily="18" charset="0"/>
              </a:rPr>
              <a:t>Diagnostic multidimensionnel </a:t>
            </a:r>
            <a:br>
              <a:rPr lang="fr-FR" sz="2800" b="1" dirty="0" smtClean="0">
                <a:latin typeface="Times New Roman" panose="02020603050405020304" pitchFamily="18" charset="0"/>
                <a:cs typeface="Times New Roman" panose="02020603050405020304" pitchFamily="18" charset="0"/>
              </a:rPr>
            </a:br>
            <a:r>
              <a:rPr lang="fr-FR" sz="2800" b="1" dirty="0" smtClean="0">
                <a:latin typeface="Times New Roman" panose="02020603050405020304" pitchFamily="18" charset="0"/>
                <a:cs typeface="Times New Roman" panose="02020603050405020304" pitchFamily="18" charset="0"/>
              </a:rPr>
              <a:t>du quartier</a:t>
            </a:r>
            <a:endParaRPr lang="fr-FR" sz="2800" b="1" dirty="0">
              <a:latin typeface="Times New Roman" panose="02020603050405020304" pitchFamily="18" charset="0"/>
              <a:cs typeface="Times New Roman" panose="02020603050405020304" pitchFamily="18" charset="0"/>
            </a:endParaRPr>
          </a:p>
        </p:txBody>
      </p:sp>
      <p:sp>
        <p:nvSpPr>
          <p:cNvPr id="26" name="ZoneTexte 25">
            <a:extLst>
              <a:ext uri="{FF2B5EF4-FFF2-40B4-BE49-F238E27FC236}">
                <a16:creationId xmlns:a16="http://schemas.microsoft.com/office/drawing/2014/main" id="{46901D93-62A2-43E7-A3C1-53310D4B40E8}"/>
              </a:ext>
            </a:extLst>
          </p:cNvPr>
          <p:cNvSpPr txBox="1"/>
          <p:nvPr/>
        </p:nvSpPr>
        <p:spPr>
          <a:xfrm>
            <a:off x="6496811" y="2467680"/>
            <a:ext cx="363707" cy="523220"/>
          </a:xfrm>
          <a:prstGeom prst="rect">
            <a:avLst/>
          </a:prstGeom>
          <a:noFill/>
        </p:spPr>
        <p:txBody>
          <a:bodyPr wrap="square" rtlCol="0">
            <a:spAutoFit/>
          </a:bodyPr>
          <a:lstStyle/>
          <a:p>
            <a:r>
              <a:rPr lang="fr-FR" sz="2800" dirty="0">
                <a:solidFill>
                  <a:schemeClr val="bg1"/>
                </a:solidFill>
              </a:rPr>
              <a:t>6</a:t>
            </a:r>
          </a:p>
        </p:txBody>
      </p:sp>
      <p:sp>
        <p:nvSpPr>
          <p:cNvPr id="2" name="Bulle ronde 1"/>
          <p:cNvSpPr/>
          <p:nvPr/>
        </p:nvSpPr>
        <p:spPr>
          <a:xfrm>
            <a:off x="3445057" y="2178446"/>
            <a:ext cx="2301262" cy="1101687"/>
          </a:xfrm>
          <a:prstGeom prst="wedgeEllipse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900" dirty="0" smtClean="0"/>
          </a:p>
          <a:p>
            <a:pPr algn="ctr"/>
            <a:r>
              <a:rPr lang="fr-FR" sz="900" dirty="0" smtClean="0"/>
              <a:t>« </a:t>
            </a:r>
            <a:r>
              <a:rPr lang="fr-FR" sz="900" i="1" dirty="0" smtClean="0"/>
              <a:t>état </a:t>
            </a:r>
            <a:r>
              <a:rPr lang="fr-FR" sz="900" i="1" dirty="0"/>
              <a:t>de forme relativement médiocre des enfants scolarisés dans les écoles publiques du quartier de Fives</a:t>
            </a:r>
            <a:r>
              <a:rPr lang="fr-FR" sz="900" dirty="0"/>
              <a:t> » </a:t>
            </a:r>
            <a:endParaRPr lang="fr-FR" sz="900" dirty="0" smtClean="0"/>
          </a:p>
          <a:p>
            <a:pPr algn="ctr"/>
            <a:r>
              <a:rPr lang="fr-FR" sz="900" dirty="0" smtClean="0">
                <a:solidFill>
                  <a:schemeClr val="tx1"/>
                </a:solidFill>
              </a:rPr>
              <a:t>(Acteur politique local du </a:t>
            </a:r>
            <a:r>
              <a:rPr lang="fr-FR" sz="900" dirty="0">
                <a:solidFill>
                  <a:schemeClr val="tx1"/>
                </a:solidFill>
              </a:rPr>
              <a:t>quartier de Fives)</a:t>
            </a:r>
          </a:p>
          <a:p>
            <a:pPr algn="ctr"/>
            <a:endParaRPr lang="fr-FR" sz="900" dirty="0"/>
          </a:p>
        </p:txBody>
      </p:sp>
      <p:sp>
        <p:nvSpPr>
          <p:cNvPr id="9" name="Bulle ronde 8"/>
          <p:cNvSpPr/>
          <p:nvPr/>
        </p:nvSpPr>
        <p:spPr>
          <a:xfrm>
            <a:off x="3767767" y="4310282"/>
            <a:ext cx="1873976" cy="1101687"/>
          </a:xfrm>
          <a:prstGeom prst="wedgeEllipse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900" dirty="0" smtClean="0"/>
          </a:p>
          <a:p>
            <a:pPr algn="ctr"/>
            <a:r>
              <a:rPr lang="fr-FR" sz="900" dirty="0" smtClean="0"/>
              <a:t>«</a:t>
            </a:r>
            <a:r>
              <a:rPr lang="fr-FR" sz="900" dirty="0"/>
              <a:t> Les jeunes, ils sont tout le temps en bandes ici, avec les rodéos et le trafic c’est pas rassurant »</a:t>
            </a:r>
            <a:r>
              <a:rPr lang="fr-FR" sz="900" dirty="0">
                <a:solidFill>
                  <a:schemeClr val="tx1"/>
                </a:solidFill>
              </a:rPr>
              <a:t> </a:t>
            </a:r>
            <a:endParaRPr lang="fr-FR" sz="900" dirty="0" smtClean="0">
              <a:solidFill>
                <a:schemeClr val="tx1"/>
              </a:solidFill>
            </a:endParaRPr>
          </a:p>
          <a:p>
            <a:pPr algn="ctr"/>
            <a:r>
              <a:rPr lang="fr-FR" sz="900" dirty="0" smtClean="0">
                <a:solidFill>
                  <a:schemeClr val="tx1"/>
                </a:solidFill>
              </a:rPr>
              <a:t>(Une habitante </a:t>
            </a:r>
            <a:r>
              <a:rPr lang="fr-FR" sz="900" dirty="0">
                <a:solidFill>
                  <a:schemeClr val="tx1"/>
                </a:solidFill>
              </a:rPr>
              <a:t>du quartier)</a:t>
            </a:r>
          </a:p>
          <a:p>
            <a:pPr algn="ctr"/>
            <a:endParaRPr lang="fr-FR" sz="900" dirty="0"/>
          </a:p>
        </p:txBody>
      </p:sp>
      <p:sp>
        <p:nvSpPr>
          <p:cNvPr id="10" name="Bulle ronde 9"/>
          <p:cNvSpPr/>
          <p:nvPr/>
        </p:nvSpPr>
        <p:spPr>
          <a:xfrm>
            <a:off x="363556" y="2178446"/>
            <a:ext cx="1608463" cy="1101687"/>
          </a:xfrm>
          <a:prstGeom prst="wedgeEllipse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900" dirty="0" smtClean="0"/>
          </a:p>
          <a:p>
            <a:pPr algn="ctr"/>
            <a:r>
              <a:rPr lang="fr-FR" sz="900" dirty="0" smtClean="0"/>
              <a:t>«</a:t>
            </a:r>
            <a:r>
              <a:rPr lang="fr-FR" sz="900" i="1" dirty="0"/>
              <a:t> </a:t>
            </a:r>
            <a:r>
              <a:rPr lang="fr-FR" sz="900" i="1" dirty="0" smtClean="0"/>
              <a:t>Quand </a:t>
            </a:r>
            <a:r>
              <a:rPr lang="fr-FR" sz="900" i="1" dirty="0"/>
              <a:t>je veux de la viande et des légumes, je vais à Wazemmes, c’est plus accessible</a:t>
            </a:r>
            <a:r>
              <a:rPr lang="fr-FR" sz="900" dirty="0"/>
              <a:t> » </a:t>
            </a:r>
            <a:r>
              <a:rPr lang="fr-FR" sz="900" dirty="0">
                <a:solidFill>
                  <a:schemeClr val="tx1"/>
                </a:solidFill>
              </a:rPr>
              <a:t>(Une habitante du quartier) </a:t>
            </a:r>
          </a:p>
          <a:p>
            <a:pPr algn="ctr"/>
            <a:endParaRPr lang="fr-FR" sz="400" dirty="0"/>
          </a:p>
        </p:txBody>
      </p:sp>
      <p:sp>
        <p:nvSpPr>
          <p:cNvPr id="11" name="Bulle ronde 10"/>
          <p:cNvSpPr/>
          <p:nvPr/>
        </p:nvSpPr>
        <p:spPr>
          <a:xfrm>
            <a:off x="53363" y="4310282"/>
            <a:ext cx="2375855" cy="1335177"/>
          </a:xfrm>
          <a:prstGeom prst="wedgeEllipse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800" i="1" dirty="0" smtClean="0"/>
          </a:p>
          <a:p>
            <a:pPr algn="ctr"/>
            <a:r>
              <a:rPr lang="fr-FR" sz="900" i="1" dirty="0" smtClean="0"/>
              <a:t>«</a:t>
            </a:r>
            <a:r>
              <a:rPr lang="fr-FR" sz="900" i="1" dirty="0"/>
              <a:t> </a:t>
            </a:r>
            <a:r>
              <a:rPr lang="fr-FR" sz="900" b="1" i="1" dirty="0"/>
              <a:t>Nous sommes certainement le quartier de Lille qui accueille le plus d’immigrés, il faut du temps et de l’énergie à l’administration pour régulariser les papiers et surtout les intégrer</a:t>
            </a:r>
            <a:r>
              <a:rPr lang="fr-FR" sz="900" i="1" dirty="0"/>
              <a:t> » </a:t>
            </a:r>
            <a:endParaRPr lang="fr-FR" sz="900" i="1" dirty="0" smtClean="0"/>
          </a:p>
          <a:p>
            <a:pPr algn="ctr"/>
            <a:r>
              <a:rPr lang="fr-FR" sz="1000" dirty="0" smtClean="0">
                <a:solidFill>
                  <a:schemeClr val="tx1"/>
                </a:solidFill>
              </a:rPr>
              <a:t>(</a:t>
            </a:r>
            <a:r>
              <a:rPr lang="fr-FR" sz="800" dirty="0" smtClean="0">
                <a:solidFill>
                  <a:schemeClr val="tx1"/>
                </a:solidFill>
              </a:rPr>
              <a:t>Acteur politique local du quartier de </a:t>
            </a:r>
            <a:r>
              <a:rPr lang="fr-FR" sz="800" dirty="0">
                <a:solidFill>
                  <a:schemeClr val="tx1"/>
                </a:solidFill>
              </a:rPr>
              <a:t>Fives</a:t>
            </a:r>
            <a:r>
              <a:rPr lang="fr-FR" sz="800" dirty="0" smtClean="0">
                <a:solidFill>
                  <a:schemeClr val="tx1"/>
                </a:solidFill>
              </a:rPr>
              <a:t>)</a:t>
            </a:r>
            <a:endParaRPr lang="fr-FR" sz="800" dirty="0">
              <a:solidFill>
                <a:schemeClr val="tx1"/>
              </a:solidFill>
            </a:endParaRPr>
          </a:p>
          <a:p>
            <a:pPr algn="ctr"/>
            <a:endParaRPr lang="fr-FR" sz="800" dirty="0"/>
          </a:p>
        </p:txBody>
      </p:sp>
      <p:sp>
        <p:nvSpPr>
          <p:cNvPr id="12" name="Bulle ronde 11"/>
          <p:cNvSpPr/>
          <p:nvPr/>
        </p:nvSpPr>
        <p:spPr>
          <a:xfrm>
            <a:off x="7091066" y="2178446"/>
            <a:ext cx="1608463" cy="1101687"/>
          </a:xfrm>
          <a:prstGeom prst="wedgeEllipse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900" dirty="0" smtClean="0"/>
          </a:p>
          <a:p>
            <a:pPr algn="ctr"/>
            <a:r>
              <a:rPr lang="fr-FR" sz="900" dirty="0" smtClean="0"/>
              <a:t>« C’est </a:t>
            </a:r>
            <a:r>
              <a:rPr lang="fr-FR" sz="900" dirty="0"/>
              <a:t>bien les squares, ça occupe les jeunes pour ne pas qu’ils fassent autre chose » </a:t>
            </a:r>
            <a:endParaRPr lang="fr-FR" sz="900" dirty="0" smtClean="0"/>
          </a:p>
          <a:p>
            <a:pPr algn="ctr"/>
            <a:r>
              <a:rPr lang="fr-FR" sz="900" dirty="0" smtClean="0">
                <a:solidFill>
                  <a:schemeClr val="tx1"/>
                </a:solidFill>
              </a:rPr>
              <a:t>(</a:t>
            </a:r>
            <a:r>
              <a:rPr lang="fr-FR" sz="900" dirty="0">
                <a:solidFill>
                  <a:schemeClr val="tx1"/>
                </a:solidFill>
              </a:rPr>
              <a:t>Une habitante du quartier)</a:t>
            </a:r>
          </a:p>
          <a:p>
            <a:pPr algn="ctr"/>
            <a:endParaRPr lang="fr-FR" sz="900" dirty="0"/>
          </a:p>
        </p:txBody>
      </p:sp>
      <p:sp>
        <p:nvSpPr>
          <p:cNvPr id="13" name="Bulle ronde 12"/>
          <p:cNvSpPr/>
          <p:nvPr/>
        </p:nvSpPr>
        <p:spPr>
          <a:xfrm>
            <a:off x="7091067" y="4310282"/>
            <a:ext cx="2052932" cy="1101687"/>
          </a:xfrm>
          <a:prstGeom prst="wedgeEllipse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sz="800" dirty="0" smtClean="0"/>
          </a:p>
          <a:p>
            <a:pPr algn="ctr"/>
            <a:r>
              <a:rPr lang="fr-FR" sz="900" dirty="0" smtClean="0"/>
              <a:t>« Même </a:t>
            </a:r>
            <a:r>
              <a:rPr lang="fr-FR" sz="900" dirty="0"/>
              <a:t>s’il y a des hauts et des bas, pour rien au monde je quitterai le quartier, les gens sont solidaires et ma famille y habite depuis toujours</a:t>
            </a:r>
            <a:r>
              <a:rPr lang="fr-FR" sz="800" dirty="0"/>
              <a:t> </a:t>
            </a:r>
            <a:r>
              <a:rPr lang="fr-FR" sz="800" dirty="0" smtClean="0"/>
              <a:t>»</a:t>
            </a:r>
          </a:p>
          <a:p>
            <a:pPr algn="ctr"/>
            <a:r>
              <a:rPr lang="fr-FR" sz="800" dirty="0" smtClean="0">
                <a:solidFill>
                  <a:schemeClr val="tx1"/>
                </a:solidFill>
              </a:rPr>
              <a:t> </a:t>
            </a:r>
            <a:r>
              <a:rPr lang="fr-FR" sz="800" dirty="0">
                <a:solidFill>
                  <a:schemeClr val="tx1"/>
                </a:solidFill>
              </a:rPr>
              <a:t>(Une habitante du quartier)</a:t>
            </a:r>
          </a:p>
          <a:p>
            <a:pPr algn="ctr"/>
            <a:endParaRPr lang="fr-FR" sz="800" dirty="0"/>
          </a:p>
        </p:txBody>
      </p:sp>
      <p:sp>
        <p:nvSpPr>
          <p:cNvPr id="7" name="Rectangle 6"/>
          <p:cNvSpPr/>
          <p:nvPr/>
        </p:nvSpPr>
        <p:spPr>
          <a:xfrm>
            <a:off x="53364" y="1587959"/>
            <a:ext cx="2228846" cy="461665"/>
          </a:xfrm>
          <a:prstGeom prst="rect">
            <a:avLst/>
          </a:prstGeom>
        </p:spPr>
        <p:txBody>
          <a:bodyPr wrap="square">
            <a:spAutoFit/>
          </a:bodyPr>
          <a:lstStyle/>
          <a:p>
            <a:pPr algn="ctr"/>
            <a:r>
              <a:rPr lang="fr-FR" sz="1200" b="1" dirty="0">
                <a:solidFill>
                  <a:srgbClr val="FF0000"/>
                </a:solidFill>
              </a:rPr>
              <a:t>Des ressources alimentaires limitées </a:t>
            </a:r>
            <a:endParaRPr lang="fr-FR" sz="1200" dirty="0"/>
          </a:p>
        </p:txBody>
      </p:sp>
      <p:sp>
        <p:nvSpPr>
          <p:cNvPr id="8" name="Rectangle 7"/>
          <p:cNvSpPr/>
          <p:nvPr/>
        </p:nvSpPr>
        <p:spPr>
          <a:xfrm>
            <a:off x="3445057" y="1470792"/>
            <a:ext cx="2301262" cy="600164"/>
          </a:xfrm>
          <a:prstGeom prst="rect">
            <a:avLst/>
          </a:prstGeom>
        </p:spPr>
        <p:txBody>
          <a:bodyPr wrap="square">
            <a:spAutoFit/>
          </a:bodyPr>
          <a:lstStyle/>
          <a:p>
            <a:pPr algn="ctr"/>
            <a:r>
              <a:rPr lang="fr-FR" sz="1100" b="1" dirty="0">
                <a:solidFill>
                  <a:srgbClr val="FF0000"/>
                </a:solidFill>
              </a:rPr>
              <a:t>De la précarité et des difficultés sociales et sociales et sanitaires </a:t>
            </a:r>
            <a:endParaRPr lang="fr-FR" sz="1100" b="1" dirty="0" smtClean="0">
              <a:solidFill>
                <a:srgbClr val="FF0000"/>
              </a:solidFill>
            </a:endParaRPr>
          </a:p>
          <a:p>
            <a:pPr algn="ctr"/>
            <a:r>
              <a:rPr lang="fr-FR" sz="1100" dirty="0" smtClean="0">
                <a:solidFill>
                  <a:prstClr val="black"/>
                </a:solidFill>
              </a:rPr>
              <a:t>(SIG Politique </a:t>
            </a:r>
            <a:r>
              <a:rPr lang="fr-FR" sz="1100" dirty="0">
                <a:solidFill>
                  <a:prstClr val="black"/>
                </a:solidFill>
              </a:rPr>
              <a:t>de la </a:t>
            </a:r>
            <a:r>
              <a:rPr lang="fr-FR" sz="1100" dirty="0" smtClean="0">
                <a:solidFill>
                  <a:prstClr val="black"/>
                </a:solidFill>
              </a:rPr>
              <a:t>ville, </a:t>
            </a:r>
            <a:r>
              <a:rPr lang="fr-FR" sz="1100" dirty="0">
                <a:solidFill>
                  <a:prstClr val="black"/>
                </a:solidFill>
              </a:rPr>
              <a:t>2016) </a:t>
            </a:r>
            <a:endParaRPr lang="fr-FR" sz="1100" dirty="0"/>
          </a:p>
        </p:txBody>
      </p:sp>
      <p:sp>
        <p:nvSpPr>
          <p:cNvPr id="14" name="Rectangle 13"/>
          <p:cNvSpPr/>
          <p:nvPr/>
        </p:nvSpPr>
        <p:spPr>
          <a:xfrm>
            <a:off x="7082803" y="1470792"/>
            <a:ext cx="2061196" cy="577081"/>
          </a:xfrm>
          <a:prstGeom prst="rect">
            <a:avLst/>
          </a:prstGeom>
        </p:spPr>
        <p:txBody>
          <a:bodyPr wrap="square">
            <a:spAutoFit/>
          </a:bodyPr>
          <a:lstStyle/>
          <a:p>
            <a:pPr algn="ctr"/>
            <a:r>
              <a:rPr lang="fr-FR" sz="1050" b="1" dirty="0">
                <a:solidFill>
                  <a:srgbClr val="FF0000"/>
                </a:solidFill>
              </a:rPr>
              <a:t>Des équipements sportifs de proximité peu utilisés et limités à leur dimension occupationnelle</a:t>
            </a:r>
            <a:r>
              <a:rPr lang="fr-FR" sz="1050" dirty="0">
                <a:solidFill>
                  <a:prstClr val="black"/>
                </a:solidFill>
              </a:rPr>
              <a:t> </a:t>
            </a:r>
            <a:endParaRPr lang="fr-FR" sz="1050" dirty="0"/>
          </a:p>
        </p:txBody>
      </p:sp>
      <p:sp>
        <p:nvSpPr>
          <p:cNvPr id="15" name="Rectangle 14"/>
          <p:cNvSpPr/>
          <p:nvPr/>
        </p:nvSpPr>
        <p:spPr>
          <a:xfrm>
            <a:off x="165253" y="3843337"/>
            <a:ext cx="2263966" cy="461665"/>
          </a:xfrm>
          <a:prstGeom prst="rect">
            <a:avLst/>
          </a:prstGeom>
        </p:spPr>
        <p:txBody>
          <a:bodyPr wrap="square">
            <a:spAutoFit/>
          </a:bodyPr>
          <a:lstStyle/>
          <a:p>
            <a:r>
              <a:rPr lang="fr-FR" sz="1200" b="1" dirty="0">
                <a:solidFill>
                  <a:srgbClr val="FF0000"/>
                </a:solidFill>
              </a:rPr>
              <a:t>Une grande diversité culturelle mais des difficultés d’intégration </a:t>
            </a:r>
            <a:endParaRPr lang="fr-FR" sz="1200" dirty="0"/>
          </a:p>
        </p:txBody>
      </p:sp>
      <p:sp>
        <p:nvSpPr>
          <p:cNvPr id="16" name="Rectangle 15"/>
          <p:cNvSpPr/>
          <p:nvPr/>
        </p:nvSpPr>
        <p:spPr>
          <a:xfrm>
            <a:off x="3549632" y="3935669"/>
            <a:ext cx="2092111" cy="276999"/>
          </a:xfrm>
          <a:prstGeom prst="rect">
            <a:avLst/>
          </a:prstGeom>
        </p:spPr>
        <p:txBody>
          <a:bodyPr wrap="none">
            <a:spAutoFit/>
          </a:bodyPr>
          <a:lstStyle/>
          <a:p>
            <a:r>
              <a:rPr lang="fr-FR" sz="1200" b="1" dirty="0">
                <a:solidFill>
                  <a:srgbClr val="FF0000"/>
                </a:solidFill>
              </a:rPr>
              <a:t>Une jeunesse (</a:t>
            </a:r>
            <a:r>
              <a:rPr lang="fr-FR" sz="1200" b="1" dirty="0" err="1">
                <a:solidFill>
                  <a:srgbClr val="FF0000"/>
                </a:solidFill>
              </a:rPr>
              <a:t>im</a:t>
            </a:r>
            <a:r>
              <a:rPr lang="fr-FR" sz="1200" b="1" dirty="0">
                <a:solidFill>
                  <a:srgbClr val="FF0000"/>
                </a:solidFill>
              </a:rPr>
              <a:t>)populaire ? </a:t>
            </a:r>
            <a:endParaRPr lang="fr-FR" sz="1200" dirty="0"/>
          </a:p>
        </p:txBody>
      </p:sp>
      <p:sp>
        <p:nvSpPr>
          <p:cNvPr id="20" name="Rectangle 19"/>
          <p:cNvSpPr/>
          <p:nvPr/>
        </p:nvSpPr>
        <p:spPr>
          <a:xfrm>
            <a:off x="6623822" y="3854518"/>
            <a:ext cx="2593039" cy="461665"/>
          </a:xfrm>
          <a:prstGeom prst="rect">
            <a:avLst/>
          </a:prstGeom>
        </p:spPr>
        <p:txBody>
          <a:bodyPr wrap="square">
            <a:spAutoFit/>
          </a:bodyPr>
          <a:lstStyle/>
          <a:p>
            <a:pPr algn="ctr"/>
            <a:r>
              <a:rPr lang="fr-FR" sz="1200" b="1" dirty="0">
                <a:solidFill>
                  <a:srgbClr val="FF0000"/>
                </a:solidFill>
              </a:rPr>
              <a:t>Un quartier solidaire, d’entraide, avec un </a:t>
            </a:r>
            <a:r>
              <a:rPr lang="fr-FR" sz="1200" b="1" dirty="0" smtClean="0">
                <a:solidFill>
                  <a:srgbClr val="FF0000"/>
                </a:solidFill>
              </a:rPr>
              <a:t>tissu associatif </a:t>
            </a:r>
            <a:r>
              <a:rPr lang="fr-FR" sz="1200" b="1" dirty="0">
                <a:solidFill>
                  <a:srgbClr val="FF0000"/>
                </a:solidFill>
              </a:rPr>
              <a:t>développé </a:t>
            </a:r>
            <a:endParaRPr lang="fr-FR" sz="1200" dirty="0"/>
          </a:p>
        </p:txBody>
      </p:sp>
      <p:pic>
        <p:nvPicPr>
          <p:cNvPr id="22" name="Image 21" descr="Une image contenant arbre, extérieur, herbe, terrain&#10;&#10;Description générée avec un niveau de confiance très élevé"/>
          <p:cNvPicPr/>
          <p:nvPr/>
        </p:nvPicPr>
        <p:blipFill>
          <a:blip r:embed="rId4" cstate="print">
            <a:extLst>
              <a:ext uri="{28A0092B-C50C-407E-A947-70E740481C1C}">
                <a14:useLocalDpi xmlns:a14="http://schemas.microsoft.com/office/drawing/2010/main" val="0"/>
              </a:ext>
            </a:extLst>
          </a:blip>
          <a:stretch>
            <a:fillRect/>
          </a:stretch>
        </p:blipFill>
        <p:spPr>
          <a:xfrm>
            <a:off x="7373888" y="97522"/>
            <a:ext cx="1479025" cy="1204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Image 22" descr="Une image contenant ciel, arbre, extérieur, herbe&#10;&#10;Description générée avec un niveau de confiance très élevé"/>
          <p:cNvPicPr/>
          <p:nvPr/>
        </p:nvPicPr>
        <p:blipFill>
          <a:blip r:embed="rId5" cstate="print">
            <a:extLst>
              <a:ext uri="{28A0092B-C50C-407E-A947-70E740481C1C}">
                <a14:useLocalDpi xmlns:a14="http://schemas.microsoft.com/office/drawing/2010/main" val="0"/>
              </a:ext>
            </a:extLst>
          </a:blip>
          <a:stretch>
            <a:fillRect/>
          </a:stretch>
        </p:blipFill>
        <p:spPr>
          <a:xfrm>
            <a:off x="271178" y="97522"/>
            <a:ext cx="1480348" cy="1279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Image 24">
            <a:extLst>
              <a:ext uri="{FF2B5EF4-FFF2-40B4-BE49-F238E27FC236}">
                <a16:creationId xmlns:a16="http://schemas.microsoft.com/office/drawing/2014/main" id="{2A6440A6-A05C-44AE-971F-C37185A1CF2D}"/>
              </a:ext>
            </a:extLst>
          </p:cNvPr>
          <p:cNvPicPr>
            <a:picLocks noChangeAspect="1"/>
          </p:cNvPicPr>
          <p:nvPr/>
        </p:nvPicPr>
        <p:blipFill>
          <a:blip r:embed="rId6"/>
          <a:stretch>
            <a:fillRect/>
          </a:stretch>
        </p:blipFill>
        <p:spPr>
          <a:xfrm>
            <a:off x="2366745" y="5658072"/>
            <a:ext cx="4410508" cy="1199928"/>
          </a:xfrm>
          <a:prstGeom prst="rect">
            <a:avLst/>
          </a:prstGeom>
          <a:ln>
            <a:noFill/>
          </a:ln>
          <a:effectLst>
            <a:softEdge rad="112500"/>
          </a:effectLst>
        </p:spPr>
      </p:pic>
    </p:spTree>
    <p:extLst>
      <p:ext uri="{BB962C8B-B14F-4D97-AF65-F5344CB8AC3E}">
        <p14:creationId xmlns:p14="http://schemas.microsoft.com/office/powerpoint/2010/main" val="32678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contenu 2"/>
          <p:cNvSpPr>
            <a:spLocks noGrp="1"/>
          </p:cNvSpPr>
          <p:nvPr>
            <p:ph idx="1"/>
          </p:nvPr>
        </p:nvSpPr>
        <p:spPr>
          <a:xfrm>
            <a:off x="176645" y="1693665"/>
            <a:ext cx="3076575" cy="3107531"/>
          </a:xfrm>
        </p:spPr>
        <p:txBody>
          <a:bodyPr>
            <a:normAutofit fontScale="70000" lnSpcReduction="20000"/>
          </a:bodyPr>
          <a:lstStyle/>
          <a:p>
            <a:pPr>
              <a:defRPr/>
            </a:pPr>
            <a:r>
              <a:rPr lang="fr-FR" b="1" dirty="0" smtClean="0"/>
              <a:t>DIAGNOFORM</a:t>
            </a:r>
            <a:r>
              <a:rPr lang="fr-FR" dirty="0" smtClean="0"/>
              <a:t> (600 </a:t>
            </a:r>
            <a:r>
              <a:rPr lang="fr-FR" dirty="0"/>
              <a:t>élèves des cycles 2 et 3 des 5 écoles élémentaires publiques du quartier (5 à 12 ans</a:t>
            </a:r>
            <a:r>
              <a:rPr lang="fr-FR" dirty="0" smtClean="0"/>
              <a:t>)</a:t>
            </a:r>
          </a:p>
          <a:p>
            <a:pPr>
              <a:defRPr/>
            </a:pPr>
            <a:endParaRPr lang="fr-FR" dirty="0" smtClean="0"/>
          </a:p>
          <a:p>
            <a:pPr lvl="1">
              <a:defRPr/>
            </a:pPr>
            <a:r>
              <a:rPr lang="fr-FR" dirty="0" smtClean="0">
                <a:effectLst>
                  <a:outerShdw blurRad="38100" dist="38100" dir="2700000" algn="tl">
                    <a:srgbClr val="000000">
                      <a:alpha val="43137"/>
                    </a:srgbClr>
                  </a:outerShdw>
                </a:effectLst>
              </a:rPr>
              <a:t>Surcharge </a:t>
            </a:r>
            <a:r>
              <a:rPr lang="fr-FR" dirty="0">
                <a:effectLst>
                  <a:outerShdw blurRad="38100" dist="38100" dir="2700000" algn="tl">
                    <a:srgbClr val="000000">
                      <a:alpha val="43137"/>
                    </a:srgbClr>
                  </a:outerShdw>
                </a:effectLst>
              </a:rPr>
              <a:t>pondérale </a:t>
            </a:r>
            <a:r>
              <a:rPr lang="fr-FR" dirty="0"/>
              <a:t>chez les enfants les plus âgés (9-10 ans) et chez les </a:t>
            </a:r>
            <a:r>
              <a:rPr lang="fr-FR" dirty="0" smtClean="0"/>
              <a:t>filles</a:t>
            </a:r>
          </a:p>
          <a:p>
            <a:pPr lvl="1">
              <a:defRPr/>
            </a:pPr>
            <a:endParaRPr lang="fr-FR" dirty="0" smtClean="0"/>
          </a:p>
          <a:p>
            <a:pPr lvl="1">
              <a:defRPr/>
            </a:pPr>
            <a:r>
              <a:rPr lang="fr-FR" dirty="0" smtClean="0"/>
              <a:t>Prévalence </a:t>
            </a:r>
            <a:r>
              <a:rPr lang="fr-FR" dirty="0"/>
              <a:t>à l’insuffisance pondérale et des </a:t>
            </a:r>
            <a:r>
              <a:rPr lang="fr-FR" dirty="0">
                <a:effectLst>
                  <a:outerShdw blurRad="38100" dist="38100" dir="2700000" algn="tl">
                    <a:srgbClr val="000000">
                      <a:alpha val="43137"/>
                    </a:srgbClr>
                  </a:outerShdw>
                </a:effectLst>
              </a:rPr>
              <a:t>difficultés de coordination </a:t>
            </a:r>
            <a:r>
              <a:rPr lang="fr-FR" dirty="0"/>
              <a:t>dont l’écart à la moyenne nationale est </a:t>
            </a:r>
            <a:r>
              <a:rPr lang="fr-FR" dirty="0" smtClean="0"/>
              <a:t>important</a:t>
            </a:r>
          </a:p>
          <a:p>
            <a:pPr lvl="1">
              <a:defRPr/>
            </a:pPr>
            <a:endParaRPr lang="fr-FR" dirty="0" smtClean="0"/>
          </a:p>
          <a:p>
            <a:pPr lvl="1">
              <a:defRPr/>
            </a:pPr>
            <a:r>
              <a:rPr lang="fr-FR" dirty="0" smtClean="0"/>
              <a:t>Peu </a:t>
            </a:r>
            <a:r>
              <a:rPr lang="fr-FR" dirty="0"/>
              <a:t>d’élèves pratiquent une activité sportive en club (47%) et ce sont les filles qui pratiquent le moins (37</a:t>
            </a:r>
            <a:r>
              <a:rPr lang="fr-FR" dirty="0" smtClean="0"/>
              <a:t>%)</a:t>
            </a:r>
            <a:endParaRPr lang="fr-FR" sz="1050" dirty="0"/>
          </a:p>
        </p:txBody>
      </p:sp>
      <p:pic>
        <p:nvPicPr>
          <p:cNvPr id="86019"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2710" y="2160444"/>
            <a:ext cx="4891291" cy="294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4"/>
          <p:cNvSpPr>
            <a:spLocks noChangeArrowheads="1"/>
          </p:cNvSpPr>
          <p:nvPr/>
        </p:nvSpPr>
        <p:spPr bwMode="auto">
          <a:xfrm>
            <a:off x="2296717" y="5100637"/>
            <a:ext cx="41981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b="1" i="1">
                <a:solidFill>
                  <a:schemeClr val="bg1"/>
                </a:solidFill>
              </a:rPr>
              <a:t>« état de forme relativement médiocre des enfants scolarisés dans les écoles publiques du quartier de Fives » </a:t>
            </a:r>
          </a:p>
        </p:txBody>
      </p:sp>
      <p:pic>
        <p:nvPicPr>
          <p:cNvPr id="8602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3220" y="951147"/>
            <a:ext cx="3557588"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6"/>
          <p:cNvSpPr>
            <a:spLocks noChangeArrowheads="1"/>
          </p:cNvSpPr>
          <p:nvPr/>
        </p:nvSpPr>
        <p:spPr bwMode="auto">
          <a:xfrm>
            <a:off x="176646" y="5058641"/>
            <a:ext cx="41981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b="1" i="1" dirty="0"/>
              <a:t>« Etat de forme relativement médiocre des enfants scolarisés dans les écoles publiques du quartier de Fives » </a:t>
            </a:r>
          </a:p>
        </p:txBody>
      </p:sp>
    </p:spTree>
    <p:extLst>
      <p:ext uri="{BB962C8B-B14F-4D97-AF65-F5344CB8AC3E}">
        <p14:creationId xmlns:p14="http://schemas.microsoft.com/office/powerpoint/2010/main" val="4023268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Pourquoi le diagnoform ?</a:t>
            </a:r>
            <a:endParaRPr lang="fr-FR" b="1" dirty="0"/>
          </a:p>
        </p:txBody>
      </p:sp>
      <p:sp>
        <p:nvSpPr>
          <p:cNvPr id="3" name="Espace réservé du contenu 2"/>
          <p:cNvSpPr>
            <a:spLocks noGrp="1"/>
          </p:cNvSpPr>
          <p:nvPr>
            <p:ph idx="1"/>
          </p:nvPr>
        </p:nvSpPr>
        <p:spPr>
          <a:xfrm>
            <a:off x="0" y="2125266"/>
            <a:ext cx="4800600" cy="3875484"/>
          </a:xfrm>
        </p:spPr>
        <p:txBody>
          <a:bodyPr>
            <a:normAutofit/>
          </a:bodyPr>
          <a:lstStyle/>
          <a:p>
            <a:endParaRPr lang="fr-FR" sz="1800" dirty="0"/>
          </a:p>
          <a:p>
            <a:r>
              <a:rPr lang="fr-FR" sz="1800" dirty="0"/>
              <a:t>Utile aux parents = </a:t>
            </a:r>
            <a:r>
              <a:rPr lang="fr-FR" sz="1800" dirty="0">
                <a:effectLst>
                  <a:outerShdw blurRad="38100" dist="38100" dir="2700000" algn="tl">
                    <a:srgbClr val="000000">
                      <a:alpha val="43137"/>
                    </a:srgbClr>
                  </a:outerShdw>
                </a:effectLst>
              </a:rPr>
              <a:t>EDUCATION ASCENDANTE</a:t>
            </a:r>
          </a:p>
          <a:p>
            <a:pPr lvl="1"/>
            <a:r>
              <a:rPr lang="fr-FR" sz="1500" dirty="0"/>
              <a:t>Prendre connaissance de l’état de forme de leur enfant et de ses qualités sportives…</a:t>
            </a:r>
          </a:p>
          <a:p>
            <a:endParaRPr lang="fr-FR" sz="1800" dirty="0"/>
          </a:p>
          <a:p>
            <a:r>
              <a:rPr lang="fr-FR" sz="1800" dirty="0"/>
              <a:t>Utile pour la ville =  </a:t>
            </a:r>
            <a:r>
              <a:rPr lang="fr-FR" sz="1800" dirty="0">
                <a:effectLst>
                  <a:outerShdw blurRad="38100" dist="38100" dir="2700000" algn="tl">
                    <a:srgbClr val="000000">
                      <a:alpha val="43137"/>
                    </a:srgbClr>
                  </a:outerShdw>
                </a:effectLst>
              </a:rPr>
              <a:t>ENVIRONNEMENT ORGANISATIONNEL</a:t>
            </a:r>
          </a:p>
          <a:p>
            <a:pPr lvl="1"/>
            <a:r>
              <a:rPr lang="fr-FR" sz="1500" dirty="0"/>
              <a:t>Outils éducatifs (activités sportives, ateliers santé)</a:t>
            </a:r>
          </a:p>
          <a:p>
            <a:pPr lvl="1"/>
            <a:r>
              <a:rPr lang="fr-FR" sz="1500" dirty="0"/>
              <a:t>Services sanitaires / alimentaires (restauration au « profil » d’une école)</a:t>
            </a:r>
          </a:p>
          <a:p>
            <a:pPr lvl="1"/>
            <a:endParaRPr lang="fr-FR" sz="1500" dirty="0"/>
          </a:p>
          <a:p>
            <a:pPr marL="342900" lvl="1" indent="0" algn="r">
              <a:buNone/>
            </a:pPr>
            <a:endParaRPr lang="fr-FR" sz="2100" b="1" dirty="0">
              <a:solidFill>
                <a:srgbClr val="FF0000"/>
              </a:solidFill>
            </a:endParaRPr>
          </a:p>
          <a:p>
            <a:pPr marL="342900" lvl="1" indent="0" algn="r">
              <a:buNone/>
            </a:pPr>
            <a:r>
              <a:rPr lang="fr-FR" sz="2100" b="1" dirty="0">
                <a:solidFill>
                  <a:srgbClr val="FF0000"/>
                </a:solidFill>
              </a:rPr>
              <a:t>Et  Fives ??</a:t>
            </a:r>
          </a:p>
        </p:txBody>
      </p:sp>
      <p:pic>
        <p:nvPicPr>
          <p:cNvPr id="4" name="Image 3"/>
          <p:cNvPicPr>
            <a:picLocks noChangeAspect="1"/>
          </p:cNvPicPr>
          <p:nvPr/>
        </p:nvPicPr>
        <p:blipFill rotWithShape="1">
          <a:blip r:embed="rId3"/>
          <a:srcRect l="28597" t="18087" r="29875" b="5398"/>
          <a:stretch/>
        </p:blipFill>
        <p:spPr>
          <a:xfrm>
            <a:off x="5091544" y="2125266"/>
            <a:ext cx="4052456" cy="3875484"/>
          </a:xfrm>
          <a:prstGeom prst="rect">
            <a:avLst/>
          </a:prstGeom>
        </p:spPr>
      </p:pic>
      <p:pic>
        <p:nvPicPr>
          <p:cNvPr id="5" name="Image 4"/>
          <p:cNvPicPr>
            <a:picLocks noChangeAspect="1"/>
          </p:cNvPicPr>
          <p:nvPr/>
        </p:nvPicPr>
        <p:blipFill rotWithShape="1">
          <a:blip r:embed="rId4"/>
          <a:srcRect l="28810" t="19792" r="29875" b="5019"/>
          <a:stretch/>
        </p:blipFill>
        <p:spPr>
          <a:xfrm>
            <a:off x="5101936" y="1875559"/>
            <a:ext cx="4031673" cy="4125191"/>
          </a:xfrm>
          <a:prstGeom prst="rect">
            <a:avLst/>
          </a:prstGeom>
        </p:spPr>
      </p:pic>
    </p:spTree>
    <p:extLst>
      <p:ext uri="{BB962C8B-B14F-4D97-AF65-F5344CB8AC3E}">
        <p14:creationId xmlns:p14="http://schemas.microsoft.com/office/powerpoint/2010/main" val="301133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33BED1-5BFD-4476-886A-20365647B30C}"/>
              </a:ext>
            </a:extLst>
          </p:cNvPr>
          <p:cNvSpPr>
            <a:spLocks noGrp="1"/>
          </p:cNvSpPr>
          <p:nvPr>
            <p:ph type="title"/>
          </p:nvPr>
        </p:nvSpPr>
        <p:spPr>
          <a:xfrm>
            <a:off x="-1" y="0"/>
            <a:ext cx="9143999" cy="1478011"/>
          </a:xfrm>
          <a:solidFill>
            <a:schemeClr val="accent5">
              <a:lumMod val="75000"/>
            </a:schemeClr>
          </a:solidFill>
        </p:spPr>
        <p:txBody>
          <a:bodyPr>
            <a:normAutofit/>
          </a:bodyPr>
          <a:lstStyle/>
          <a:p>
            <a:pPr algn="r"/>
            <a:r>
              <a:rPr lang="fr-FR" sz="2800" dirty="0"/>
              <a:t>             </a:t>
            </a:r>
            <a:r>
              <a:rPr lang="fr-FR" sz="2400" i="1" dirty="0" smtClean="0">
                <a:latin typeface="Times New Roman" panose="02020603050405020304" pitchFamily="18" charset="0"/>
                <a:cs typeface="Times New Roman" panose="02020603050405020304" pitchFamily="18" charset="0"/>
              </a:rPr>
              <a:t>Qu’est </a:t>
            </a:r>
            <a:r>
              <a:rPr lang="fr-FR" sz="2400" i="1" dirty="0">
                <a:latin typeface="Times New Roman" panose="02020603050405020304" pitchFamily="18" charset="0"/>
                <a:cs typeface="Times New Roman" panose="02020603050405020304" pitchFamily="18" charset="0"/>
              </a:rPr>
              <a:t>ce que bien manger </a:t>
            </a:r>
            <a:r>
              <a:rPr lang="fr-FR" sz="2400" i="1" dirty="0" smtClean="0">
                <a:latin typeface="Times New Roman" panose="02020603050405020304" pitchFamily="18" charset="0"/>
                <a:cs typeface="Times New Roman" panose="02020603050405020304" pitchFamily="18" charset="0"/>
              </a:rPr>
              <a:t>?</a:t>
            </a:r>
            <a:r>
              <a:rPr lang="fr-FR" sz="2000" b="1" dirty="0" smtClean="0">
                <a:latin typeface="Times New Roman" panose="02020603050405020304" pitchFamily="18" charset="0"/>
                <a:cs typeface="Times New Roman" panose="02020603050405020304" pitchFamily="18" charset="0"/>
              </a:rPr>
              <a:t/>
            </a:r>
            <a:br>
              <a:rPr lang="fr-FR" sz="2000" b="1" dirty="0" smtClean="0">
                <a:latin typeface="Times New Roman" panose="02020603050405020304" pitchFamily="18" charset="0"/>
                <a:cs typeface="Times New Roman" panose="02020603050405020304" pitchFamily="18" charset="0"/>
              </a:rPr>
            </a:br>
            <a:r>
              <a:rPr lang="fr-FR" sz="2000" b="1" dirty="0" smtClean="0">
                <a:latin typeface="Times New Roman" panose="02020603050405020304" pitchFamily="18" charset="0"/>
                <a:cs typeface="Times New Roman" panose="02020603050405020304" pitchFamily="18" charset="0"/>
              </a:rPr>
              <a:t>Résultats </a:t>
            </a:r>
            <a:r>
              <a:rPr lang="fr-FR" sz="2000" b="1" dirty="0">
                <a:latin typeface="Times New Roman" panose="02020603050405020304" pitchFamily="18" charset="0"/>
                <a:cs typeface="Times New Roman" panose="02020603050405020304" pitchFamily="18" charset="0"/>
              </a:rPr>
              <a:t>des </a:t>
            </a:r>
            <a:r>
              <a:rPr lang="fr-FR" sz="2000" b="1" dirty="0" smtClean="0">
                <a:latin typeface="Times New Roman" panose="02020603050405020304" pitchFamily="18" charset="0"/>
                <a:cs typeface="Times New Roman" panose="02020603050405020304" pitchFamily="18" charset="0"/>
              </a:rPr>
              <a:t>Focus-group </a:t>
            </a:r>
            <a:endParaRPr lang="fr-FR" sz="2000" b="1" dirty="0">
              <a:latin typeface="Times New Roman" panose="02020603050405020304" pitchFamily="18" charset="0"/>
              <a:cs typeface="Times New Roman" panose="02020603050405020304" pitchFamily="18" charset="0"/>
            </a:endParaRPr>
          </a:p>
        </p:txBody>
      </p:sp>
      <p:sp>
        <p:nvSpPr>
          <p:cNvPr id="26" name="ZoneTexte 25">
            <a:extLst>
              <a:ext uri="{FF2B5EF4-FFF2-40B4-BE49-F238E27FC236}">
                <a16:creationId xmlns:a16="http://schemas.microsoft.com/office/drawing/2014/main" id="{46901D93-62A2-43E7-A3C1-53310D4B40E8}"/>
              </a:ext>
            </a:extLst>
          </p:cNvPr>
          <p:cNvSpPr txBox="1"/>
          <p:nvPr/>
        </p:nvSpPr>
        <p:spPr>
          <a:xfrm>
            <a:off x="6496811" y="2467680"/>
            <a:ext cx="363707" cy="523220"/>
          </a:xfrm>
          <a:prstGeom prst="rect">
            <a:avLst/>
          </a:prstGeom>
          <a:noFill/>
        </p:spPr>
        <p:txBody>
          <a:bodyPr wrap="square" rtlCol="0">
            <a:spAutoFit/>
          </a:bodyPr>
          <a:lstStyle/>
          <a:p>
            <a:r>
              <a:rPr lang="fr-FR" sz="2800" dirty="0">
                <a:solidFill>
                  <a:schemeClr val="bg1"/>
                </a:solidFill>
              </a:rPr>
              <a:t>6</a:t>
            </a:r>
          </a:p>
        </p:txBody>
      </p:sp>
      <p:sp>
        <p:nvSpPr>
          <p:cNvPr id="6" name="Espace réservé du contenu 5">
            <a:extLst>
              <a:ext uri="{FF2B5EF4-FFF2-40B4-BE49-F238E27FC236}">
                <a16:creationId xmlns:a16="http://schemas.microsoft.com/office/drawing/2014/main" id="{251BAFA5-0803-4F08-83E7-7D6797DE0C81}"/>
              </a:ext>
            </a:extLst>
          </p:cNvPr>
          <p:cNvSpPr>
            <a:spLocks noGrp="1"/>
          </p:cNvSpPr>
          <p:nvPr>
            <p:ph idx="1"/>
          </p:nvPr>
        </p:nvSpPr>
        <p:spPr>
          <a:xfrm>
            <a:off x="0" y="1137424"/>
            <a:ext cx="9143999" cy="4749229"/>
          </a:xfrm>
        </p:spPr>
        <p:txBody>
          <a:bodyPr>
            <a:normAutofit/>
          </a:bodyPr>
          <a:lstStyle/>
          <a:p>
            <a:pPr marL="0" lvl="0" indent="0" algn="ctr" defTabSz="914400">
              <a:spcBef>
                <a:spcPts val="1000"/>
              </a:spcBef>
              <a:buNone/>
            </a:pPr>
            <a:endParaRPr lang="fr-FR" sz="2400" b="1" dirty="0">
              <a:solidFill>
                <a:prstClr val="black"/>
              </a:solidFill>
            </a:endParaRPr>
          </a:p>
          <a:p>
            <a:pPr marL="0" indent="0">
              <a:buNone/>
            </a:pPr>
            <a:endParaRPr lang="fr-FR" dirty="0"/>
          </a:p>
        </p:txBody>
      </p:sp>
      <p:pic>
        <p:nvPicPr>
          <p:cNvPr id="10" name="Image 9" descr="Une image contenant intérieur, plafond, personne, mur&#10;&#10;Description générée avec un niveau de confiance très élevé">
            <a:extLst>
              <a:ext uri="{FF2B5EF4-FFF2-40B4-BE49-F238E27FC236}">
                <a16:creationId xmlns:a16="http://schemas.microsoft.com/office/drawing/2014/main" id="{E52297A6-36C4-4622-8DB4-5F02F0187973}"/>
              </a:ext>
            </a:extLst>
          </p:cNvPr>
          <p:cNvPicPr/>
          <p:nvPr/>
        </p:nvPicPr>
        <p:blipFill>
          <a:blip r:embed="rId4">
            <a:extLst>
              <a:ext uri="{28A0092B-C50C-407E-A947-70E740481C1C}">
                <a14:useLocalDpi xmlns:a14="http://schemas.microsoft.com/office/drawing/2010/main" val="0"/>
              </a:ext>
            </a:extLst>
          </a:blip>
          <a:stretch>
            <a:fillRect/>
          </a:stretch>
        </p:blipFill>
        <p:spPr>
          <a:xfrm>
            <a:off x="1082842" y="-18322"/>
            <a:ext cx="2161870" cy="1496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Espace réservé du contenu 2">
            <a:extLst>
              <a:ext uri="{FF2B5EF4-FFF2-40B4-BE49-F238E27FC236}">
                <a16:creationId xmlns:a16="http://schemas.microsoft.com/office/drawing/2014/main" id="{320F426B-510F-40D4-87EF-A3DFEC2A15E9}"/>
              </a:ext>
            </a:extLst>
          </p:cNvPr>
          <p:cNvSpPr txBox="1">
            <a:spLocks/>
          </p:cNvSpPr>
          <p:nvPr/>
        </p:nvSpPr>
        <p:spPr>
          <a:xfrm>
            <a:off x="56390" y="1587896"/>
            <a:ext cx="4850147" cy="41511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dirty="0" smtClean="0"/>
              <a:t>Les </a:t>
            </a:r>
            <a:r>
              <a:rPr lang="fr-FR" sz="1800" dirty="0"/>
              <a:t>personnes interrogées en situation de précarité évoquent un </a:t>
            </a:r>
            <a:r>
              <a:rPr lang="fr-FR" sz="1800" dirty="0">
                <a:effectLst>
                  <a:outerShdw blurRad="38100" dist="38100" dir="2700000" algn="tl">
                    <a:srgbClr val="000000">
                      <a:alpha val="43137"/>
                    </a:srgbClr>
                  </a:outerShdw>
                </a:effectLst>
              </a:rPr>
              <a:t>désir quantitatif </a:t>
            </a:r>
            <a:r>
              <a:rPr lang="fr-FR" sz="1800" dirty="0"/>
              <a:t>de nourriture</a:t>
            </a:r>
            <a:r>
              <a:rPr lang="fr-FR" sz="1800" dirty="0" smtClean="0"/>
              <a:t>…</a:t>
            </a:r>
            <a:endParaRPr lang="fr-FR" sz="1800" dirty="0"/>
          </a:p>
          <a:p>
            <a:endParaRPr lang="fr-FR" sz="1800" dirty="0" smtClean="0"/>
          </a:p>
          <a:p>
            <a:r>
              <a:rPr lang="fr-FR" sz="1800" dirty="0" smtClean="0"/>
              <a:t>Les </a:t>
            </a:r>
            <a:r>
              <a:rPr lang="fr-FR" sz="1800" dirty="0"/>
              <a:t>fast-food du quartier </a:t>
            </a:r>
            <a:r>
              <a:rPr lang="fr-FR" sz="1800" dirty="0" smtClean="0"/>
              <a:t>= lieux </a:t>
            </a:r>
            <a:r>
              <a:rPr lang="fr-FR" sz="1800" dirty="0"/>
              <a:t>de </a:t>
            </a:r>
            <a:r>
              <a:rPr lang="fr-FR" sz="1800" dirty="0">
                <a:effectLst>
                  <a:outerShdw blurRad="38100" dist="38100" dir="2700000" algn="tl">
                    <a:srgbClr val="000000">
                      <a:alpha val="43137"/>
                    </a:srgbClr>
                  </a:outerShdw>
                </a:effectLst>
              </a:rPr>
              <a:t>socialisation alimentaire </a:t>
            </a:r>
            <a:r>
              <a:rPr lang="fr-FR" sz="1800" dirty="0"/>
              <a:t>pour les plus </a:t>
            </a:r>
            <a:r>
              <a:rPr lang="fr-FR" sz="1800" dirty="0" smtClean="0"/>
              <a:t>jeunes</a:t>
            </a:r>
            <a:endParaRPr lang="fr-FR" sz="1800" dirty="0"/>
          </a:p>
          <a:p>
            <a:endParaRPr lang="fr-FR" sz="1800" dirty="0" smtClean="0"/>
          </a:p>
          <a:p>
            <a:r>
              <a:rPr lang="fr-FR" sz="1800" dirty="0" smtClean="0"/>
              <a:t>Les </a:t>
            </a:r>
            <a:r>
              <a:rPr lang="fr-FR" sz="1800" dirty="0"/>
              <a:t>participants jeunes ou plus âgés (sans situation professionnelle) n’ont pas </a:t>
            </a:r>
            <a:r>
              <a:rPr lang="fr-FR" sz="1800" dirty="0">
                <a:effectLst>
                  <a:outerShdw blurRad="38100" dist="38100" dir="2700000" algn="tl">
                    <a:srgbClr val="000000">
                      <a:alpha val="43137"/>
                    </a:srgbClr>
                  </a:outerShdw>
                </a:effectLst>
              </a:rPr>
              <a:t>intériorisé la notion de l’équilibre </a:t>
            </a:r>
            <a:r>
              <a:rPr lang="fr-FR" sz="1800" dirty="0" smtClean="0">
                <a:effectLst>
                  <a:outerShdw blurRad="38100" dist="38100" dir="2700000" algn="tl">
                    <a:srgbClr val="000000">
                      <a:alpha val="43137"/>
                    </a:srgbClr>
                  </a:outerShdw>
                </a:effectLst>
              </a:rPr>
              <a:t>alimentaire</a:t>
            </a:r>
            <a:endParaRPr lang="fr-FR" sz="1800" dirty="0">
              <a:effectLst>
                <a:outerShdw blurRad="38100" dist="38100" dir="2700000" algn="tl">
                  <a:srgbClr val="000000">
                    <a:alpha val="43137"/>
                  </a:srgbClr>
                </a:outerShdw>
              </a:effectLst>
            </a:endParaRPr>
          </a:p>
          <a:p>
            <a:endParaRPr lang="fr-FR" sz="1800" dirty="0" smtClean="0"/>
          </a:p>
          <a:p>
            <a:r>
              <a:rPr lang="fr-FR" sz="1800" dirty="0" smtClean="0"/>
              <a:t>Les </a:t>
            </a:r>
            <a:r>
              <a:rPr lang="fr-FR" sz="1800" dirty="0"/>
              <a:t>étudiantes semblent avoir été sensibilisées à la notion </a:t>
            </a:r>
            <a:r>
              <a:rPr lang="fr-FR" sz="1800" dirty="0">
                <a:effectLst>
                  <a:outerShdw blurRad="38100" dist="38100" dir="2700000" algn="tl">
                    <a:srgbClr val="000000">
                      <a:alpha val="43137"/>
                    </a:srgbClr>
                  </a:outerShdw>
                </a:effectLst>
              </a:rPr>
              <a:t>d’équilibre </a:t>
            </a:r>
            <a:r>
              <a:rPr lang="fr-FR" sz="1800" dirty="0" smtClean="0">
                <a:effectLst>
                  <a:outerShdw blurRad="38100" dist="38100" dir="2700000" algn="tl">
                    <a:srgbClr val="000000">
                      <a:alpha val="43137"/>
                    </a:srgbClr>
                  </a:outerShdw>
                </a:effectLst>
              </a:rPr>
              <a:t>alimentaire</a:t>
            </a:r>
            <a:endParaRPr lang="fr-FR" sz="1800" dirty="0">
              <a:effectLst>
                <a:outerShdw blurRad="38100" dist="38100" dir="2700000" algn="tl">
                  <a:srgbClr val="000000">
                    <a:alpha val="43137"/>
                  </a:srgbClr>
                </a:outerShdw>
              </a:effectLst>
            </a:endParaRPr>
          </a:p>
          <a:p>
            <a:pPr marL="0" indent="0">
              <a:buNone/>
            </a:pPr>
            <a:endParaRPr lang="fr-FR" sz="1600" dirty="0">
              <a:effectLst>
                <a:outerShdw blurRad="38100" dist="38100" dir="2700000" algn="tl">
                  <a:srgbClr val="000000">
                    <a:alpha val="43137"/>
                  </a:srgbClr>
                </a:outerShdw>
              </a:effectLst>
            </a:endParaRPr>
          </a:p>
          <a:p>
            <a:endParaRPr lang="fr-FR" sz="1600" dirty="0"/>
          </a:p>
          <a:p>
            <a:pPr marL="0" indent="0">
              <a:buNone/>
            </a:pPr>
            <a:endParaRPr lang="fr-FR" sz="1600" dirty="0"/>
          </a:p>
        </p:txBody>
      </p:sp>
      <p:sp>
        <p:nvSpPr>
          <p:cNvPr id="12" name="Espace réservé du contenu 3">
            <a:extLst>
              <a:ext uri="{FF2B5EF4-FFF2-40B4-BE49-F238E27FC236}">
                <a16:creationId xmlns:a16="http://schemas.microsoft.com/office/drawing/2014/main" id="{0EB351FF-6F08-4449-9CA3-C0B33744F02C}"/>
              </a:ext>
            </a:extLst>
          </p:cNvPr>
          <p:cNvSpPr txBox="1">
            <a:spLocks/>
          </p:cNvSpPr>
          <p:nvPr/>
        </p:nvSpPr>
        <p:spPr>
          <a:xfrm>
            <a:off x="4906538" y="1478012"/>
            <a:ext cx="4237462" cy="42610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1600" b="0" i="1" u="none" strike="noStrike" kern="1200" cap="none" spc="0" normalizeH="0" baseline="0" noProof="0" dirty="0" smtClean="0">
              <a:ln w="0"/>
              <a:solidFill>
                <a:srgbClr val="5B9BD5"/>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1" u="none" strike="noStrike" kern="1200" cap="none" spc="0" normalizeH="0" baseline="0" noProof="0" dirty="0" smtClean="0">
                <a:ln w="0"/>
                <a:solidFill>
                  <a:srgbClr val="5B9BD5"/>
                </a:solidFill>
                <a:effectLst/>
                <a:uLnTx/>
                <a:uFillTx/>
                <a:latin typeface="Calibri" panose="020F0502020204030204"/>
              </a:rPr>
              <a:t>«</a:t>
            </a:r>
            <a:r>
              <a:rPr kumimoji="0" lang="fr-FR" sz="1600" b="0" i="1" u="none" strike="noStrike" kern="1200" cap="none" spc="0" normalizeH="0" baseline="0" noProof="0" dirty="0">
                <a:ln w="0"/>
                <a:solidFill>
                  <a:srgbClr val="5B9BD5"/>
                </a:solidFill>
                <a:effectLst/>
                <a:uLnTx/>
                <a:uFillTx/>
                <a:latin typeface="Calibri" panose="020F0502020204030204"/>
              </a:rPr>
              <a:t> aller à Twister ou Pitta Fives et finir son assiette » </a:t>
            </a:r>
            <a:r>
              <a:rPr kumimoji="0" lang="fr-FR" sz="1600" b="0" i="0" u="none" strike="noStrike" kern="1200" cap="none" spc="0" normalizeH="0" baseline="0" noProof="0" dirty="0" smtClean="0">
                <a:ln w="0"/>
                <a:solidFill>
                  <a:srgbClr val="5B9BD5"/>
                </a:solidFill>
                <a:effectLst/>
                <a:uLnTx/>
                <a:uFillTx/>
                <a:latin typeface="Calibri" panose="020F0502020204030204"/>
              </a:rPr>
              <a:t>(Collégienne</a:t>
            </a:r>
            <a:r>
              <a:rPr kumimoji="0" lang="fr-FR" sz="1600" b="0" i="0" u="none" strike="noStrike" kern="1200" cap="none" spc="0" normalizeH="0" baseline="0" noProof="0" dirty="0">
                <a:ln w="0"/>
                <a:solidFill>
                  <a:srgbClr val="5B9BD5"/>
                </a:solidFill>
                <a:effectLst/>
                <a:uLnTx/>
                <a:uFillTx/>
                <a:latin typeface="Calibri" panose="020F0502020204030204"/>
              </a:rPr>
              <a:t>, habite le quartier)</a:t>
            </a:r>
          </a:p>
          <a:p>
            <a:pPr marL="228600" marR="0" lvl="0" indent="-228600" algn="l" defTabSz="914400" rtl="0" eaLnBrk="1" fontAlgn="t"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1" u="none" strike="noStrike" kern="1200" cap="none" spc="0" normalizeH="0" baseline="0" noProof="0" dirty="0">
                <a:ln w="0"/>
                <a:solidFill>
                  <a:srgbClr val="5B9BD5"/>
                </a:solidFill>
                <a:effectLst/>
                <a:uLnTx/>
                <a:uFillTx/>
                <a:latin typeface="Calibri" panose="020F0502020204030204"/>
              </a:rPr>
              <a:t>« quand j'ai bien mangé, c'est que j'ai plus faim » </a:t>
            </a:r>
            <a:r>
              <a:rPr kumimoji="0" lang="fr-FR" sz="1600" b="0" i="0" u="none" strike="noStrike" kern="1200" cap="none" spc="0" normalizeH="0" baseline="0" noProof="0" dirty="0" smtClean="0">
                <a:ln w="0"/>
                <a:solidFill>
                  <a:srgbClr val="5B9BD5"/>
                </a:solidFill>
                <a:effectLst/>
                <a:uLnTx/>
                <a:uFillTx/>
                <a:latin typeface="Calibri" panose="020F0502020204030204"/>
              </a:rPr>
              <a:t>(Collégienne</a:t>
            </a:r>
            <a:r>
              <a:rPr kumimoji="0" lang="fr-FR" sz="1600" b="0" i="0" u="none" strike="noStrike" kern="1200" cap="none" spc="0" normalizeH="0" baseline="0" noProof="0" dirty="0">
                <a:ln w="0"/>
                <a:solidFill>
                  <a:srgbClr val="5B9BD5"/>
                </a:solidFill>
                <a:effectLst/>
                <a:uLnTx/>
                <a:uFillTx/>
                <a:latin typeface="Calibri" panose="020F0502020204030204"/>
              </a:rPr>
              <a:t>, habite le </a:t>
            </a:r>
            <a:r>
              <a:rPr kumimoji="0" lang="fr-FR" sz="1600" b="0" i="0" u="none" strike="noStrike" kern="1200" cap="none" spc="0" normalizeH="0" baseline="0" noProof="0" dirty="0" smtClean="0">
                <a:ln w="0"/>
                <a:solidFill>
                  <a:srgbClr val="5B9BD5"/>
                </a:solidFill>
                <a:effectLst/>
                <a:uLnTx/>
                <a:uFillTx/>
                <a:latin typeface="Calibri" panose="020F0502020204030204"/>
              </a:rPr>
              <a:t>quartier)</a:t>
            </a:r>
            <a:endParaRPr kumimoji="0" lang="fr-FR" sz="1600" b="0" i="0" u="none" strike="noStrike" kern="1200" cap="none" spc="0" normalizeH="0" baseline="0" noProof="0" dirty="0">
              <a:ln w="0"/>
              <a:solidFill>
                <a:srgbClr val="5B9BD5"/>
              </a:solidFill>
              <a:effectLst/>
              <a:uLnTx/>
              <a:uFillTx/>
              <a:latin typeface="Calibri" panose="020F0502020204030204"/>
            </a:endParaRPr>
          </a:p>
          <a:p>
            <a:pPr marL="228600" marR="0" lvl="0" indent="-228600" algn="l" defTabSz="914400" rtl="0" eaLnBrk="1" fontAlgn="t"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1" u="none" strike="noStrike" kern="1200" cap="none" spc="0" normalizeH="0" baseline="0" noProof="0" dirty="0">
                <a:ln w="0"/>
                <a:solidFill>
                  <a:srgbClr val="5B9BD5"/>
                </a:solidFill>
                <a:effectLst/>
                <a:uLnTx/>
                <a:uFillTx/>
                <a:latin typeface="Calibri" panose="020F0502020204030204"/>
              </a:rPr>
              <a:t>« avoir le ventre bien rempli ! » </a:t>
            </a:r>
            <a:r>
              <a:rPr kumimoji="0" lang="fr-FR" sz="1600" b="0" u="none" strike="noStrike" kern="1200" cap="none" spc="0" normalizeH="0" baseline="0" noProof="0" dirty="0" smtClean="0">
                <a:ln w="0"/>
                <a:solidFill>
                  <a:srgbClr val="5B9BD5"/>
                </a:solidFill>
                <a:effectLst/>
                <a:uLnTx/>
                <a:uFillTx/>
                <a:latin typeface="Calibri" panose="020F0502020204030204"/>
              </a:rPr>
              <a:t>(</a:t>
            </a:r>
            <a:r>
              <a:rPr lang="fr-FR" sz="1600" dirty="0">
                <a:ln w="0"/>
                <a:solidFill>
                  <a:srgbClr val="5B9BD5"/>
                </a:solidFill>
                <a:latin typeface="Calibri" panose="020F0502020204030204"/>
              </a:rPr>
              <a:t>S</a:t>
            </a:r>
            <a:r>
              <a:rPr kumimoji="0" lang="fr-FR" sz="1600" b="0" i="0" u="none" strike="noStrike" kern="1200" cap="none" spc="0" normalizeH="0" baseline="0" noProof="0" dirty="0" smtClean="0">
                <a:ln w="0"/>
                <a:solidFill>
                  <a:srgbClr val="5B9BD5"/>
                </a:solidFill>
                <a:effectLst/>
                <a:uLnTx/>
                <a:uFillTx/>
                <a:latin typeface="Calibri" panose="020F0502020204030204"/>
              </a:rPr>
              <a:t>ans </a:t>
            </a:r>
            <a:r>
              <a:rPr kumimoji="0" lang="fr-FR" sz="1600" b="0" i="0" u="none" strike="noStrike" kern="1200" cap="none" spc="0" normalizeH="0" baseline="0" noProof="0" dirty="0">
                <a:ln w="0"/>
                <a:solidFill>
                  <a:srgbClr val="5B9BD5"/>
                </a:solidFill>
                <a:effectLst/>
                <a:uLnTx/>
                <a:uFillTx/>
                <a:latin typeface="Calibri" panose="020F0502020204030204"/>
              </a:rPr>
              <a:t>emploi, habite à Porte de </a:t>
            </a:r>
            <a:r>
              <a:rPr lang="fr-FR" sz="1600" dirty="0">
                <a:ln w="0"/>
                <a:solidFill>
                  <a:srgbClr val="5B9BD5"/>
                </a:solidFill>
                <a:latin typeface="Calibri" panose="020F0502020204030204"/>
              </a:rPr>
              <a:t>D</a:t>
            </a:r>
            <a:r>
              <a:rPr kumimoji="0" lang="fr-FR" sz="1600" b="0" i="0" u="none" strike="noStrike" kern="1200" cap="none" spc="0" normalizeH="0" baseline="0" noProof="0" dirty="0">
                <a:ln w="0"/>
                <a:solidFill>
                  <a:srgbClr val="5B9BD5"/>
                </a:solidFill>
                <a:effectLst/>
                <a:uLnTx/>
                <a:uFillTx/>
                <a:latin typeface="Calibri" panose="020F0502020204030204"/>
              </a:rPr>
              <a:t>ouai)</a:t>
            </a:r>
          </a:p>
          <a:p>
            <a:pPr marL="228600" marR="0" lvl="0" indent="-228600" algn="l" defTabSz="914400" rtl="0" eaLnBrk="1" fontAlgn="t" latinLnBrk="0" hangingPunct="1">
              <a:lnSpc>
                <a:spcPct val="90000"/>
              </a:lnSpc>
              <a:spcBef>
                <a:spcPts val="1000"/>
              </a:spcBef>
              <a:spcAft>
                <a:spcPts val="0"/>
              </a:spcAft>
              <a:buClrTx/>
              <a:buSzTx/>
              <a:buFont typeface="Arial" panose="020B0604020202020204" pitchFamily="34" charset="0"/>
              <a:buChar char="•"/>
              <a:tabLst/>
              <a:defRPr/>
            </a:pPr>
            <a:r>
              <a:rPr lang="fr-FR" sz="1600" dirty="0">
                <a:ln w="0"/>
                <a:solidFill>
                  <a:srgbClr val="5B9BD5"/>
                </a:solidFill>
                <a:latin typeface="Calibri" panose="020F0502020204030204"/>
              </a:rPr>
              <a:t>« </a:t>
            </a:r>
            <a:r>
              <a:rPr lang="fr-FR" sz="1600" i="1" dirty="0">
                <a:ln w="0"/>
                <a:solidFill>
                  <a:srgbClr val="5B9BD5"/>
                </a:solidFill>
                <a:latin typeface="Calibri" panose="020F0502020204030204"/>
              </a:rPr>
              <a:t>avoir assez mangé et bien mangé</a:t>
            </a:r>
            <a:r>
              <a:rPr lang="fr-FR" sz="1600" dirty="0">
                <a:ln w="0"/>
                <a:solidFill>
                  <a:srgbClr val="5B9BD5"/>
                </a:solidFill>
                <a:latin typeface="Calibri" panose="020F0502020204030204"/>
              </a:rPr>
              <a:t> » </a:t>
            </a:r>
            <a:r>
              <a:rPr lang="fr-FR" sz="1600" dirty="0" smtClean="0">
                <a:ln w="0"/>
                <a:solidFill>
                  <a:srgbClr val="5B9BD5"/>
                </a:solidFill>
                <a:latin typeface="Calibri" panose="020F0502020204030204"/>
              </a:rPr>
              <a:t>(Sans </a:t>
            </a:r>
            <a:r>
              <a:rPr lang="fr-FR" sz="1600" dirty="0">
                <a:ln w="0"/>
                <a:solidFill>
                  <a:srgbClr val="5B9BD5"/>
                </a:solidFill>
                <a:latin typeface="Calibri" panose="020F0502020204030204"/>
              </a:rPr>
              <a:t>emploi, habite le quartier)</a:t>
            </a:r>
            <a:endParaRPr kumimoji="0" lang="fr-FR" sz="1600" b="0" i="0" u="none" strike="noStrike" kern="1200" cap="none" spc="0" normalizeH="0" baseline="0" noProof="0" dirty="0">
              <a:ln w="0"/>
              <a:solidFill>
                <a:srgbClr val="5B9BD5"/>
              </a:solidFill>
              <a:effectLst/>
              <a:uLnTx/>
              <a:uFillTx/>
              <a:latin typeface="Calibri" panose="020F0502020204030204"/>
            </a:endParaRPr>
          </a:p>
          <a:p>
            <a:pPr marL="228600" marR="0" lvl="0" indent="-228600" algn="l" defTabSz="914400" rtl="0" eaLnBrk="1" fontAlgn="t"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w="0"/>
                <a:solidFill>
                  <a:srgbClr val="5B9BD5"/>
                </a:solidFill>
                <a:effectLst/>
                <a:uLnTx/>
                <a:uFillTx/>
                <a:latin typeface="Calibri" panose="020F0502020204030204"/>
              </a:rPr>
              <a:t>« </a:t>
            </a:r>
            <a:r>
              <a:rPr kumimoji="0" lang="fr-FR" sz="1600" b="0" i="1" u="none" strike="noStrike" kern="1200" cap="none" spc="0" normalizeH="0" baseline="0" noProof="0" dirty="0">
                <a:ln w="0"/>
                <a:solidFill>
                  <a:srgbClr val="5B9BD5"/>
                </a:solidFill>
                <a:effectLst/>
                <a:uLnTx/>
                <a:uFillTx/>
                <a:latin typeface="Calibri" panose="020F0502020204030204"/>
              </a:rPr>
              <a:t>bien mang</a:t>
            </a:r>
            <a:r>
              <a:rPr lang="fr-FR" sz="1600" i="1" dirty="0">
                <a:ln w="0"/>
                <a:solidFill>
                  <a:srgbClr val="5B9BD5"/>
                </a:solidFill>
                <a:latin typeface="Calibri" panose="020F0502020204030204"/>
              </a:rPr>
              <a:t>er, c’est faire attention à ce que tu mets dans ton assiette</a:t>
            </a:r>
            <a:r>
              <a:rPr lang="fr-FR" sz="1600" dirty="0">
                <a:ln w="0"/>
                <a:solidFill>
                  <a:srgbClr val="5B9BD5"/>
                </a:solidFill>
                <a:latin typeface="Calibri" panose="020F0502020204030204"/>
              </a:rPr>
              <a:t> » </a:t>
            </a:r>
            <a:r>
              <a:rPr lang="fr-FR" sz="1600" dirty="0" smtClean="0">
                <a:ln w="0"/>
                <a:solidFill>
                  <a:srgbClr val="5B9BD5"/>
                </a:solidFill>
                <a:latin typeface="Calibri" panose="020F0502020204030204"/>
              </a:rPr>
              <a:t>(Etudiante, </a:t>
            </a:r>
            <a:r>
              <a:rPr lang="fr-FR" sz="1600" dirty="0">
                <a:ln w="0"/>
                <a:solidFill>
                  <a:srgbClr val="5B9BD5"/>
                </a:solidFill>
                <a:latin typeface="Calibri" panose="020F0502020204030204"/>
              </a:rPr>
              <a:t>habite le quartier)</a:t>
            </a:r>
            <a:endParaRPr kumimoji="0" lang="fr-FR" sz="1600" b="0" i="0" u="none" strike="noStrike" kern="1200" cap="none" spc="0" normalizeH="0" baseline="0" noProof="0" dirty="0">
              <a:ln w="0"/>
              <a:solidFill>
                <a:srgbClr val="5B9BD5"/>
              </a:solidFill>
              <a:effectLst/>
              <a:uLnTx/>
              <a:uFillTx/>
              <a:latin typeface="Calibri" panose="020F0502020204030204"/>
            </a:endParaRPr>
          </a:p>
          <a:p>
            <a:pPr marL="228600" marR="0" lvl="0" indent="-228600" algn="l" defTabSz="914400" rtl="0" eaLnBrk="1" fontAlgn="t" latinLnBrk="0" hangingPunct="1">
              <a:lnSpc>
                <a:spcPct val="90000"/>
              </a:lnSpc>
              <a:spcBef>
                <a:spcPts val="1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w="0"/>
                <a:solidFill>
                  <a:srgbClr val="5B9BD5"/>
                </a:solidFill>
                <a:effectLst/>
                <a:uLnTx/>
                <a:uFillTx/>
                <a:latin typeface="Calibri" panose="020F0502020204030204"/>
              </a:rPr>
              <a:t>« </a:t>
            </a:r>
            <a:r>
              <a:rPr kumimoji="0" lang="fr-FR" sz="1600" b="0" i="1" u="none" strike="noStrike" kern="1200" cap="none" spc="0" normalizeH="0" baseline="0" noProof="0" dirty="0">
                <a:ln w="0"/>
                <a:solidFill>
                  <a:srgbClr val="5B9BD5"/>
                </a:solidFill>
                <a:effectLst/>
                <a:uLnTx/>
                <a:uFillTx/>
                <a:latin typeface="Calibri" panose="020F0502020204030204"/>
              </a:rPr>
              <a:t>c’est </a:t>
            </a:r>
            <a:r>
              <a:rPr lang="fr-FR" sz="1600" i="1" dirty="0">
                <a:ln w="0"/>
                <a:solidFill>
                  <a:srgbClr val="5B9BD5"/>
                </a:solidFill>
                <a:latin typeface="Calibri" panose="020F0502020204030204"/>
              </a:rPr>
              <a:t>le début du bonheur, manger équilibré, en conscience et partager son plaisir</a:t>
            </a:r>
            <a:r>
              <a:rPr lang="fr-FR" sz="1600" dirty="0">
                <a:ln w="0"/>
                <a:solidFill>
                  <a:srgbClr val="5B9BD5"/>
                </a:solidFill>
                <a:latin typeface="Calibri" panose="020F0502020204030204"/>
              </a:rPr>
              <a:t> » </a:t>
            </a:r>
            <a:r>
              <a:rPr lang="fr-FR" sz="1600" dirty="0" smtClean="0">
                <a:ln w="0"/>
                <a:solidFill>
                  <a:srgbClr val="5B9BD5"/>
                </a:solidFill>
                <a:latin typeface="Calibri" panose="020F0502020204030204"/>
              </a:rPr>
              <a:t>(Etudiante, </a:t>
            </a:r>
            <a:r>
              <a:rPr lang="fr-FR" sz="1600" dirty="0">
                <a:ln w="0"/>
                <a:solidFill>
                  <a:srgbClr val="5B9BD5"/>
                </a:solidFill>
                <a:latin typeface="Calibri" panose="020F0502020204030204"/>
              </a:rPr>
              <a:t>habite le quartier)</a:t>
            </a:r>
            <a:endParaRPr kumimoji="0" lang="fr-FR" sz="1600" b="0" i="0" u="none" strike="noStrike" kern="1200" cap="none" spc="0" normalizeH="0" baseline="0" noProof="0" dirty="0">
              <a:ln w="0"/>
              <a:solidFill>
                <a:srgbClr val="5B9BD5"/>
              </a:solidFill>
              <a:effectLst/>
              <a:uLnTx/>
              <a:uFillTx/>
              <a:latin typeface="Calibri" panose="020F0502020204030204"/>
            </a:endParaRPr>
          </a:p>
        </p:txBody>
      </p:sp>
    </p:spTree>
    <p:extLst>
      <p:ext uri="{BB962C8B-B14F-4D97-AF65-F5344CB8AC3E}">
        <p14:creationId xmlns:p14="http://schemas.microsoft.com/office/powerpoint/2010/main" val="13826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fade">
                                      <p:cBhvr>
                                        <p:cTn id="18" dur="1000"/>
                                        <p:tgtEl>
                                          <p:spTgt spid="12">
                                            <p:txEl>
                                              <p:pRg st="3" end="3"/>
                                            </p:txEl>
                                          </p:spTgt>
                                        </p:tgtEl>
                                      </p:cBhvr>
                                    </p:animEffect>
                                    <p:anim calcmode="lin" valueType="num">
                                      <p:cBhvr>
                                        <p:cTn id="1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1000"/>
                                        <p:tgtEl>
                                          <p:spTgt spid="12">
                                            <p:txEl>
                                              <p:pRg st="4" end="4"/>
                                            </p:txEl>
                                          </p:spTgt>
                                        </p:tgtEl>
                                      </p:cBhvr>
                                    </p:animEffect>
                                    <p:anim calcmode="lin" valueType="num">
                                      <p:cBhvr>
                                        <p:cTn id="2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1000"/>
                                        <p:tgtEl>
                                          <p:spTgt spid="12">
                                            <p:txEl>
                                              <p:pRg st="1" end="1"/>
                                            </p:txEl>
                                          </p:spTgt>
                                        </p:tgtEl>
                                      </p:cBhvr>
                                    </p:animEffect>
                                    <p:anim calcmode="lin" valueType="num">
                                      <p:cBhvr>
                                        <p:cTn id="3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xEl>
                                              <p:pRg st="2" end="2"/>
                                            </p:txEl>
                                          </p:spTgt>
                                        </p:tgtEl>
                                        <p:attrNameLst>
                                          <p:attrName>style.visibility</p:attrName>
                                        </p:attrNameLst>
                                      </p:cBhvr>
                                      <p:to>
                                        <p:strVal val="visible"/>
                                      </p:to>
                                    </p:set>
                                    <p:animEffect transition="in" filter="fade">
                                      <p:cBhvr>
                                        <p:cTn id="40" dur="1000"/>
                                        <p:tgtEl>
                                          <p:spTgt spid="12">
                                            <p:txEl>
                                              <p:pRg st="2" end="2"/>
                                            </p:txEl>
                                          </p:spTgt>
                                        </p:tgtEl>
                                      </p:cBhvr>
                                    </p:animEffect>
                                    <p:anim calcmode="lin" valueType="num">
                                      <p:cBhvr>
                                        <p:cTn id="4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animEffect transition="in" filter="fade">
                                      <p:cBhvr>
                                        <p:cTn id="45" dur="1000"/>
                                        <p:tgtEl>
                                          <p:spTgt spid="11">
                                            <p:txEl>
                                              <p:pRg st="2" end="2"/>
                                            </p:txEl>
                                          </p:spTgt>
                                        </p:tgtEl>
                                      </p:cBhvr>
                                    </p:animEffect>
                                    <p:anim calcmode="lin" valueType="num">
                                      <p:cBhvr>
                                        <p:cTn id="4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fade">
                                      <p:cBhvr>
                                        <p:cTn id="50" dur="1000"/>
                                        <p:tgtEl>
                                          <p:spTgt spid="11">
                                            <p:txEl>
                                              <p:pRg st="4" end="4"/>
                                            </p:txEl>
                                          </p:spTgt>
                                        </p:tgtEl>
                                      </p:cBhvr>
                                    </p:animEffect>
                                    <p:anim calcmode="lin" valueType="num">
                                      <p:cBhvr>
                                        <p:cTn id="5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2">
                                            <p:txEl>
                                              <p:pRg st="5" end="5"/>
                                            </p:txEl>
                                          </p:spTgt>
                                        </p:tgtEl>
                                        <p:attrNameLst>
                                          <p:attrName>style.visibility</p:attrName>
                                        </p:attrNameLst>
                                      </p:cBhvr>
                                      <p:to>
                                        <p:strVal val="visible"/>
                                      </p:to>
                                    </p:set>
                                    <p:animEffect transition="in" filter="fade">
                                      <p:cBhvr>
                                        <p:cTn id="57" dur="1000"/>
                                        <p:tgtEl>
                                          <p:spTgt spid="12">
                                            <p:txEl>
                                              <p:pRg st="5" end="5"/>
                                            </p:txEl>
                                          </p:spTgt>
                                        </p:tgtEl>
                                      </p:cBhvr>
                                    </p:animEffect>
                                    <p:anim calcmode="lin" valueType="num">
                                      <p:cBhvr>
                                        <p:cTn id="58"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12">
                                            <p:txEl>
                                              <p:pRg st="5" end="5"/>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2">
                                            <p:txEl>
                                              <p:pRg st="6" end="6"/>
                                            </p:txEl>
                                          </p:spTgt>
                                        </p:tgtEl>
                                        <p:attrNameLst>
                                          <p:attrName>style.visibility</p:attrName>
                                        </p:attrNameLst>
                                      </p:cBhvr>
                                      <p:to>
                                        <p:strVal val="visible"/>
                                      </p:to>
                                    </p:set>
                                    <p:animEffect transition="in" filter="fade">
                                      <p:cBhvr>
                                        <p:cTn id="62" dur="1000"/>
                                        <p:tgtEl>
                                          <p:spTgt spid="12">
                                            <p:txEl>
                                              <p:pRg st="6" end="6"/>
                                            </p:txEl>
                                          </p:spTgt>
                                        </p:tgtEl>
                                      </p:cBhvr>
                                    </p:animEffect>
                                    <p:anim calcmode="lin" valueType="num">
                                      <p:cBhvr>
                                        <p:cTn id="6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2">
                                            <p:txEl>
                                              <p:pRg st="6" end="6"/>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1">
                                            <p:txEl>
                                              <p:pRg st="6" end="6"/>
                                            </p:txEl>
                                          </p:spTgt>
                                        </p:tgtEl>
                                        <p:attrNameLst>
                                          <p:attrName>style.visibility</p:attrName>
                                        </p:attrNameLst>
                                      </p:cBhvr>
                                      <p:to>
                                        <p:strVal val="visible"/>
                                      </p:to>
                                    </p:set>
                                    <p:animEffect transition="in" filter="fade">
                                      <p:cBhvr>
                                        <p:cTn id="67" dur="1000"/>
                                        <p:tgtEl>
                                          <p:spTgt spid="11">
                                            <p:txEl>
                                              <p:pRg st="6" end="6"/>
                                            </p:txEl>
                                          </p:spTgt>
                                        </p:tgtEl>
                                      </p:cBhvr>
                                    </p:animEffect>
                                    <p:anim calcmode="lin" valueType="num">
                                      <p:cBhvr>
                                        <p:cTn id="6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12071</TotalTime>
  <Words>1744</Words>
  <Application>Microsoft Office PowerPoint</Application>
  <PresentationFormat>Affichage à l'écran (4:3)</PresentationFormat>
  <Paragraphs>245</Paragraphs>
  <Slides>15</Slides>
  <Notes>15</Notes>
  <HiddenSlides>1</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15</vt:i4>
      </vt:variant>
    </vt:vector>
  </HeadingPairs>
  <TitlesOfParts>
    <vt:vector size="24" baseType="lpstr">
      <vt:lpstr>Abadi</vt:lpstr>
      <vt:lpstr>Adobe Devanagari</vt:lpstr>
      <vt:lpstr>Arial</vt:lpstr>
      <vt:lpstr>Baskerville Old Face</vt:lpstr>
      <vt:lpstr>Calibri</vt:lpstr>
      <vt:lpstr>Calibri Light</vt:lpstr>
      <vt:lpstr>Times New Roman</vt:lpstr>
      <vt:lpstr>Thème Office</vt:lpstr>
      <vt:lpstr>1_Thème Office</vt:lpstr>
      <vt:lpstr>           Pratiques alimentaires et activités physiques au prisme des inégalités sociales et territoriales : le cas du quartier de Lille-Fives  Quentin COURCIER sous la co-direction de  Florian LEBRETON &amp; Christophe GIBOUT </vt:lpstr>
      <vt:lpstr>Questions de recherche </vt:lpstr>
      <vt:lpstr>Contexte scientifique</vt:lpstr>
      <vt:lpstr>Recherche-Action</vt:lpstr>
      <vt:lpstr>Présentation PowerPoint</vt:lpstr>
      <vt:lpstr>Diagnostic multidimensionnel  du quartier</vt:lpstr>
      <vt:lpstr>Présentation PowerPoint</vt:lpstr>
      <vt:lpstr>Pourquoi le diagnoform ?</vt:lpstr>
      <vt:lpstr>             Qu’est ce que bien manger ? Résultats des Focus-group </vt:lpstr>
      <vt:lpstr> Manger au moins 5 fruits et légumes par jour ? Résultats des Focus-group </vt:lpstr>
      <vt:lpstr> La perception des activités physiques et sportives  Résultats des Focus-group </vt:lpstr>
      <vt:lpstr>   Et le projet Tast’in Fives ?</vt:lpstr>
      <vt:lpstr>Et ensuite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Pratiques alimentaires, activités physiques au prisme des inégalités sociales et territoriales : le cas du quartier de Lille-Fives  Quentin COURCIER sous la co-direction de  Florian LEBRETON &amp; Christophe GIBOUT</dc:title>
  <dc:creator>Quentin Courcier</dc:creator>
  <cp:lastModifiedBy>gibout</cp:lastModifiedBy>
  <cp:revision>110</cp:revision>
  <dcterms:created xsi:type="dcterms:W3CDTF">2019-05-17T18:57:25Z</dcterms:created>
  <dcterms:modified xsi:type="dcterms:W3CDTF">2021-05-05T12:30:57Z</dcterms:modified>
</cp:coreProperties>
</file>