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58" r:id="rId5"/>
    <p:sldId id="272" r:id="rId6"/>
    <p:sldId id="261" r:id="rId7"/>
    <p:sldId id="264" r:id="rId8"/>
    <p:sldId id="286" r:id="rId9"/>
    <p:sldId id="267" r:id="rId10"/>
    <p:sldId id="270" r:id="rId11"/>
    <p:sldId id="273" r:id="rId12"/>
    <p:sldId id="274" r:id="rId13"/>
    <p:sldId id="275" r:id="rId14"/>
    <p:sldId id="283" r:id="rId15"/>
    <p:sldId id="284" r:id="rId16"/>
    <p:sldId id="276" r:id="rId17"/>
    <p:sldId id="282" r:id="rId18"/>
    <p:sldId id="288" r:id="rId19"/>
    <p:sldId id="287" r:id="rId20"/>
    <p:sldId id="279" r:id="rId21"/>
    <p:sldId id="285" r:id="rId22"/>
    <p:sldId id="280" r:id="rId23"/>
    <p:sldId id="281" r:id="rId24"/>
    <p:sldId id="290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694EE-9E22-467B-99B1-201CD11E1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C9280C-4A8B-4FFD-970F-C2460547D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183DB9-6C26-456E-A4A5-BCCA6D26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88CFF0-2FA3-44EE-8F5C-F0ED8CDE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F7FA6C-D335-44AF-A6E9-0219D4B6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44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9394E6-A0D5-4EB0-A214-7D1C0B75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C2C3C0-445D-46B0-8129-4B5C86B64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ADC710-9B3F-4517-AF08-5ABC6196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C0C658-C030-41BA-959E-8E6839E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C5B2D-6874-4FDC-9315-5B30AA64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41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59483B6-29A9-4762-A031-2E0E0C577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0BD2A0-6023-44F3-AC9F-1E9772F3E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640A44-6EF1-4DFE-8C12-75671E53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EF14CE-50E5-42B9-B8EF-570C3BAC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DE7240-21C2-465E-8ECE-27EB7340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4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0D5E2-3AED-4588-9CC7-FF5FA61B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897E7F-E79F-4ED6-923B-22866317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80FC78-3193-47FB-84C1-7FB615FF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377E37-5A46-4C98-9FFD-972CC187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DD5DF5-FF29-4C2B-A544-91682350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54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E5D0D-2739-493E-B16B-1AE8EDCD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884A50-596F-4B54-9B42-FCBEE069A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385F34-BE8E-45E8-8E1C-3B1D6812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A0EF96-6996-4DE9-A8B6-3F648BDA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992C4B-A300-41E9-8C52-C291519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39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DC466-36AD-4FC2-9537-582AC006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A79553-012A-4EAB-BFDC-056B699DD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4D19DB-8AE2-4373-95E1-E4B08CA1F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8CFE21-5E3E-4152-AE54-931EFA70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DEAA38-0D24-4E35-A3F0-55A4E62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5B4902-659E-4930-AC49-58B9C7D6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94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31B8F-3696-49F0-B98D-B828F121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20054E-61F4-4C16-B96E-ADD703854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6BF475-288A-4EEF-9F9B-8296C9537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821C0F1-4047-477F-89B6-10CF0BD76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3CAD4A0-8344-4813-9FE3-5A3DB9A32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ECA2D27-92B9-459B-AA5F-51E0EBE8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3A78B3-D6A4-4BD2-B8C8-B9F60843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164D64-EEC2-4E0D-ABD7-336EAE17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58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048C64-AE25-46E1-91AC-A7DC310F4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E1AE48-1C9F-44CA-A4EF-9639BE05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6C18D5-469D-4A6A-9DBA-3812BAE75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6CF33E-8E54-42DF-8658-7B2E2B26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08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0B8CE5-24D7-4BF5-A6B8-8BC0615C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86B68F-AD65-4497-8A3A-C961E012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F58B3D-52FD-44FD-ACA1-0FF4DD1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0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D2BCB-B5E2-4A95-A456-07C45296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89051E-0239-4020-9E8A-69BA67EEF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2DFF13-D081-47C1-901C-3A941523E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4E0DBA-1C92-4D81-8969-B08E0DBC5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EB7DA7-8062-4CFC-93B3-2B9D2B65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ACE647-32D5-4966-8C1C-633C914D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21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592E0-0CF1-4B4C-9AD3-7580E387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066A14-E67B-4C82-8121-F469642A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AD1264-D339-4D73-9693-690A105E2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2185D-3AC4-401C-B017-5BDFA594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F2A4A5-35A7-49AA-B6F1-99DD6F12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44CFF4-0E8F-41EA-8DEF-A84B258A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62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E1F34A0-BBC6-41AD-A9BA-3E0FBD50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043A55-AF1F-4C25-AF72-3B1C98AD7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160B25-3AFF-4245-81A1-0B08D24BB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5390B-9246-4322-A61B-85D13740EC61}" type="datetimeFigureOut">
              <a:rPr lang="it-IT" smtClean="0"/>
              <a:t>30/03/2021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406F8-37F7-4F05-BB23-2248F79F0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980FAB-CDF2-457A-920B-1CF3DE536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C165-A261-4F42-AFD7-57066E2C9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79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40.tif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2.jpg"/><Relationship Id="rId4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9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BC93C-02F2-4DC9-A1A7-02A7E279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4" y="1416037"/>
            <a:ext cx="12056012" cy="123099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African Red Slip ware in Sicily during the Roman empire and the Late Antiquity : the region of Agrigento and Termini </a:t>
            </a:r>
            <a:r>
              <a:rPr lang="en-GB" sz="3600" b="1" dirty="0" err="1">
                <a:solidFill>
                  <a:schemeClr val="tx1"/>
                </a:solidFill>
              </a:rPr>
              <a:t>Imerese</a:t>
            </a:r>
            <a:r>
              <a:rPr lang="en-GB" sz="3600" b="1" dirty="0">
                <a:solidFill>
                  <a:schemeClr val="tx1"/>
                </a:solidFill>
              </a:rPr>
              <a:t>.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EA77A0-FBC6-40DF-8F86-B36761714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527" y="3131557"/>
            <a:ext cx="2968930" cy="906477"/>
          </a:xfrm>
        </p:spPr>
        <p:txBody>
          <a:bodyPr>
            <a:normAutofit/>
          </a:bodyPr>
          <a:lstStyle/>
          <a:p>
            <a:r>
              <a:rPr lang="it-IT" dirty="0"/>
              <a:t>Fabrizio Ducati*</a:t>
            </a:r>
          </a:p>
          <a:p>
            <a:r>
              <a:rPr lang="it-IT" dirty="0"/>
              <a:t>Claudio Capelli**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E4033F-E852-4065-9D42-5BE49AEC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6" y="6006882"/>
            <a:ext cx="1440100" cy="7773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D7EC23-FC58-4CFA-93EB-8DCDA7EC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50" y="6233107"/>
            <a:ext cx="2057400" cy="4617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30ABAE-2982-4FDF-B65B-C362452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88" y="6140979"/>
            <a:ext cx="2159326" cy="6493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1D7478-D7A0-465C-B437-364225D3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28" y="6208347"/>
            <a:ext cx="1563624" cy="5394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3677EC-C50D-4D88-972C-B3B7038522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1984384" y="6134973"/>
            <a:ext cx="1816608" cy="6493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E78340-BFAE-485F-B7F5-97B13698F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3" y="6083390"/>
            <a:ext cx="1581150" cy="752475"/>
          </a:xfrm>
          <a:prstGeom prst="rect">
            <a:avLst/>
          </a:prstGeom>
        </p:spPr>
      </p:pic>
      <p:pic>
        <p:nvPicPr>
          <p:cNvPr id="17" name="Immagine 16" descr="Immagine che contiene natura&#10;&#10;Descrizione generata automaticamente">
            <a:extLst>
              <a:ext uri="{FF2B5EF4-FFF2-40B4-BE49-F238E27FC236}">
                <a16:creationId xmlns:a16="http://schemas.microsoft.com/office/drawing/2014/main" id="{414196C9-D764-44B7-AAAC-F47C4174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" y="51984"/>
            <a:ext cx="2317303" cy="76417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991857-E032-422F-AFFC-F3BAF64F6125}"/>
              </a:ext>
            </a:extLst>
          </p:cNvPr>
          <p:cNvSpPr txBox="1"/>
          <p:nvPr/>
        </p:nvSpPr>
        <p:spPr>
          <a:xfrm>
            <a:off x="3390314" y="107904"/>
            <a:ext cx="861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: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A880B9C-B4C2-460E-87CD-9A7A03B7C152}"/>
              </a:ext>
            </a:extLst>
          </p:cNvPr>
          <p:cNvSpPr txBox="1"/>
          <p:nvPr/>
        </p:nvSpPr>
        <p:spPr>
          <a:xfrm>
            <a:off x="337019" y="5429036"/>
            <a:ext cx="880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   Università degli Studi di Palermo; Aix Marseille </a:t>
            </a:r>
            <a:r>
              <a:rPr lang="it-IT" dirty="0" err="1"/>
              <a:t>Univ</a:t>
            </a:r>
            <a:r>
              <a:rPr lang="it-IT" dirty="0"/>
              <a:t>, CNRS, CCJ, Aix-en-Provence, France</a:t>
            </a:r>
          </a:p>
          <a:p>
            <a:r>
              <a:rPr lang="it-IT" dirty="0"/>
              <a:t>** DISTAV, Università degli Studi di Genova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DBEF819-96A6-4934-BCBB-8C8B66D26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1027"/>
              </p:ext>
            </p:extLst>
          </p:nvPr>
        </p:nvGraphicFramePr>
        <p:xfrm>
          <a:off x="3154369" y="67713"/>
          <a:ext cx="884817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6692">
                  <a:extLst>
                    <a:ext uri="{9D8B030D-6E8A-4147-A177-3AD203B41FA5}">
                      <a16:colId xmlns:a16="http://schemas.microsoft.com/office/drawing/2014/main" val="1194946320"/>
                    </a:ext>
                  </a:extLst>
                </a:gridCol>
                <a:gridCol w="7521484">
                  <a:extLst>
                    <a:ext uri="{9D8B030D-6E8A-4147-A177-3AD203B41FA5}">
                      <a16:colId xmlns:a16="http://schemas.microsoft.com/office/drawing/2014/main" val="216789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Session 162</a:t>
                      </a:r>
                      <a:endParaRPr lang="it-IT" b="1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Culture contacts in the western Mediterranean sea during the Roman Age. Pottery as cultural marker between traffics and local productions</a:t>
                      </a:r>
                      <a:endParaRPr lang="it-IT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4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67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9C09A55-3C9A-4E64-9399-961522DC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0" y="1304543"/>
            <a:ext cx="8061960" cy="555345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779E15E-72F3-4EEC-8DF8-7AE1F2659042}"/>
              </a:ext>
            </a:extLst>
          </p:cNvPr>
          <p:cNvSpPr txBox="1"/>
          <p:nvPr/>
        </p:nvSpPr>
        <p:spPr>
          <a:xfrm>
            <a:off x="3173631" y="300505"/>
            <a:ext cx="674456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it-IT" sz="2800" dirty="0"/>
              <a:t>The surveys on </a:t>
            </a:r>
            <a:r>
              <a:rPr lang="it-IT" sz="2800" i="1" dirty="0" err="1"/>
              <a:t>Thermae</a:t>
            </a:r>
            <a:r>
              <a:rPr lang="it-IT" sz="2800" i="1" dirty="0"/>
              <a:t> </a:t>
            </a:r>
            <a:r>
              <a:rPr lang="it-IT" sz="2800" i="1" dirty="0" err="1"/>
              <a:t>Himerae</a:t>
            </a:r>
            <a:r>
              <a:rPr lang="it-IT" sz="2800" dirty="0"/>
              <a:t> hinterland</a:t>
            </a:r>
          </a:p>
        </p:txBody>
      </p:sp>
      <p:pic>
        <p:nvPicPr>
          <p:cNvPr id="26" name="Immagine 2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C3D3446-6159-4FF9-8992-5461123B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54583" cy="1806492"/>
          </a:xfrm>
          <a:prstGeom prst="rect">
            <a:avLst/>
          </a:prstGeom>
        </p:spPr>
      </p:pic>
      <p:sp>
        <p:nvSpPr>
          <p:cNvPr id="27" name="Ovale 26">
            <a:extLst>
              <a:ext uri="{FF2B5EF4-FFF2-40B4-BE49-F238E27FC236}">
                <a16:creationId xmlns:a16="http://schemas.microsoft.com/office/drawing/2014/main" id="{D71CD9C6-A95D-4ECE-8F45-269E18349DF8}"/>
              </a:ext>
            </a:extLst>
          </p:cNvPr>
          <p:cNvSpPr/>
          <p:nvPr/>
        </p:nvSpPr>
        <p:spPr>
          <a:xfrm>
            <a:off x="1079548" y="676547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259DFD4-F8A2-4C89-8159-557F3ABCB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91" y="32084"/>
            <a:ext cx="2028825" cy="3819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66585E09-466F-49CA-B8F1-5B68FD441CC3}"/>
              </a:ext>
            </a:extLst>
          </p:cNvPr>
          <p:cNvSpPr/>
          <p:nvPr/>
        </p:nvSpPr>
        <p:spPr>
          <a:xfrm>
            <a:off x="11265192" y="335674"/>
            <a:ext cx="267227" cy="2672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B3E12B6-5159-4073-8E29-952BA8323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24" y="3495596"/>
            <a:ext cx="2841308" cy="325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63E220-B81B-4E37-B200-3FAB64158BF2}"/>
              </a:ext>
            </a:extLst>
          </p:cNvPr>
          <p:cNvSpPr txBox="1"/>
          <p:nvPr/>
        </p:nvSpPr>
        <p:spPr>
          <a:xfrm>
            <a:off x="30424" y="2932068"/>
            <a:ext cx="22331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ARS D1</a:t>
            </a:r>
            <a:r>
              <a:rPr lang="it-IT" sz="2000" dirty="0"/>
              <a:t> from the </a:t>
            </a:r>
            <a:r>
              <a:rPr lang="it-IT" sz="2000" dirty="0" err="1"/>
              <a:t>region</a:t>
            </a:r>
            <a:r>
              <a:rPr lang="it-IT" sz="2000" dirty="0"/>
              <a:t> of El </a:t>
            </a:r>
            <a:r>
              <a:rPr lang="it-IT" sz="2000" dirty="0" err="1"/>
              <a:t>Mahrine</a:t>
            </a:r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r>
              <a:rPr lang="it-IT" sz="2000" b="1" dirty="0"/>
              <a:t>ARS D</a:t>
            </a:r>
            <a:r>
              <a:rPr lang="it-IT" sz="2000" dirty="0"/>
              <a:t> from the </a:t>
            </a:r>
            <a:r>
              <a:rPr lang="it-IT" sz="2000" dirty="0" err="1"/>
              <a:t>region</a:t>
            </a:r>
            <a:r>
              <a:rPr lang="it-IT" sz="2000" dirty="0"/>
              <a:t> of </a:t>
            </a:r>
            <a:r>
              <a:rPr lang="it-IT" sz="2000" dirty="0" err="1"/>
              <a:t>Carthage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34B175-4C8C-4168-A145-ED8955245EA3}"/>
              </a:ext>
            </a:extLst>
          </p:cNvPr>
          <p:cNvSpPr txBox="1"/>
          <p:nvPr/>
        </p:nvSpPr>
        <p:spPr>
          <a:xfrm>
            <a:off x="2510266" y="1032977"/>
            <a:ext cx="2028825" cy="40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59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FDBF51-C31C-48AB-B640-64DE5A7A7353}"/>
              </a:ext>
            </a:extLst>
          </p:cNvPr>
          <p:cNvSpPr txBox="1"/>
          <p:nvPr/>
        </p:nvSpPr>
        <p:spPr>
          <a:xfrm>
            <a:off x="7247714" y="1012940"/>
            <a:ext cx="2028825" cy="40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61A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ADE5EB-29DA-4C07-8BE2-68BB6EB05B62}"/>
              </a:ext>
            </a:extLst>
          </p:cNvPr>
          <p:cNvSpPr txBox="1"/>
          <p:nvPr/>
        </p:nvSpPr>
        <p:spPr>
          <a:xfrm>
            <a:off x="2881079" y="2433456"/>
            <a:ext cx="1287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67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6551F0-6FD7-484B-AD1F-E9FCACA46708}"/>
              </a:ext>
            </a:extLst>
          </p:cNvPr>
          <p:cNvSpPr txBox="1"/>
          <p:nvPr/>
        </p:nvSpPr>
        <p:spPr>
          <a:xfrm>
            <a:off x="6535538" y="2412630"/>
            <a:ext cx="2028825" cy="40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73 and 76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3FEEF3-3C28-4EBD-9785-2BD3A90DC187}"/>
              </a:ext>
            </a:extLst>
          </p:cNvPr>
          <p:cNvSpPr txBox="1"/>
          <p:nvPr/>
        </p:nvSpPr>
        <p:spPr>
          <a:xfrm>
            <a:off x="2510267" y="3698062"/>
            <a:ext cx="2028825" cy="40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91B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D28E6B-DA6F-4FB2-A152-585280D6832A}"/>
              </a:ext>
            </a:extLst>
          </p:cNvPr>
          <p:cNvSpPr txBox="1"/>
          <p:nvPr/>
        </p:nvSpPr>
        <p:spPr>
          <a:xfrm>
            <a:off x="2554583" y="5463975"/>
            <a:ext cx="2028825" cy="40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Hayes 82 and 64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A0D0923-82F9-4F63-AD47-52ECA572531F}"/>
              </a:ext>
            </a:extLst>
          </p:cNvPr>
          <p:cNvSpPr txBox="1"/>
          <p:nvPr/>
        </p:nvSpPr>
        <p:spPr>
          <a:xfrm>
            <a:off x="5651800" y="5349475"/>
            <a:ext cx="2028825" cy="40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80 </a:t>
            </a:r>
          </a:p>
        </p:txBody>
      </p:sp>
    </p:spTree>
    <p:extLst>
      <p:ext uri="{BB962C8B-B14F-4D97-AF65-F5344CB8AC3E}">
        <p14:creationId xmlns:p14="http://schemas.microsoft.com/office/powerpoint/2010/main" val="14683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cielo, diverso, fotografia, vario&#10;&#10;Descrizione generata automaticamente">
            <a:extLst>
              <a:ext uri="{FF2B5EF4-FFF2-40B4-BE49-F238E27FC236}">
                <a16:creationId xmlns:a16="http://schemas.microsoft.com/office/drawing/2014/main" id="{59FBE2E3-ECFE-495F-8E17-824E37EA2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4" y="1707851"/>
            <a:ext cx="6780973" cy="5130157"/>
          </a:xfrm>
          <a:prstGeom prst="rect">
            <a:avLst/>
          </a:prstGeom>
        </p:spPr>
      </p:pic>
      <p:pic>
        <p:nvPicPr>
          <p:cNvPr id="13" name="Immagine 1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51BF328-D402-45DE-BE28-3215A251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91" y="32084"/>
            <a:ext cx="2028825" cy="3819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D74071-D03F-4FE7-B1A2-99231CDB9328}"/>
              </a:ext>
            </a:extLst>
          </p:cNvPr>
          <p:cNvSpPr txBox="1"/>
          <p:nvPr/>
        </p:nvSpPr>
        <p:spPr>
          <a:xfrm>
            <a:off x="2554583" y="269291"/>
            <a:ext cx="722596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surveys </a:t>
            </a:r>
            <a:r>
              <a:rPr lang="it-IT" sz="2800" dirty="0" err="1"/>
              <a:t>around</a:t>
            </a:r>
            <a:r>
              <a:rPr lang="it-IT" sz="2800" dirty="0"/>
              <a:t> the Roman Villa of </a:t>
            </a:r>
            <a:r>
              <a:rPr lang="it-IT" sz="2800" dirty="0" err="1"/>
              <a:t>Cignana</a:t>
            </a:r>
            <a:r>
              <a:rPr lang="it-IT" sz="2800" dirty="0"/>
              <a:t> :</a:t>
            </a:r>
          </a:p>
          <a:p>
            <a:pPr algn="ctr"/>
            <a:r>
              <a:rPr lang="it-IT" sz="2800" dirty="0"/>
              <a:t>20 Km South-East from Agrigento</a:t>
            </a:r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0FE7E17-34EC-4937-8567-0A4337E37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54583" cy="1806492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6473127E-AC03-4AC5-B995-9BD29CF51EBD}"/>
              </a:ext>
            </a:extLst>
          </p:cNvPr>
          <p:cNvSpPr/>
          <p:nvPr/>
        </p:nvSpPr>
        <p:spPr>
          <a:xfrm>
            <a:off x="1093196" y="111327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58F6CD-9E96-4815-9F27-A75F1B3CD4C0}"/>
              </a:ext>
            </a:extLst>
          </p:cNvPr>
          <p:cNvSpPr txBox="1"/>
          <p:nvPr/>
        </p:nvSpPr>
        <p:spPr>
          <a:xfrm>
            <a:off x="6696260" y="1970301"/>
            <a:ext cx="370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ARS C/D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from Sidi Khalifa</a:t>
            </a:r>
            <a:endParaRPr lang="it-IT" sz="2000" i="1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C48BDE7-79AD-4790-A785-BEDFDDD64363}"/>
              </a:ext>
            </a:extLst>
          </p:cNvPr>
          <p:cNvSpPr/>
          <p:nvPr/>
        </p:nvSpPr>
        <p:spPr>
          <a:xfrm>
            <a:off x="11492807" y="465738"/>
            <a:ext cx="267227" cy="2672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EC81C45-B70D-4461-9859-88EE934EFC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3159"/>
          <a:stretch/>
        </p:blipFill>
        <p:spPr>
          <a:xfrm>
            <a:off x="7167003" y="3160295"/>
            <a:ext cx="3702078" cy="298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2D5938-C6D8-41D1-86A6-F9B15526E2BA}"/>
              </a:ext>
            </a:extLst>
          </p:cNvPr>
          <p:cNvSpPr txBox="1"/>
          <p:nvPr/>
        </p:nvSpPr>
        <p:spPr>
          <a:xfrm>
            <a:off x="8206479" y="6314863"/>
            <a:ext cx="162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Style A(iii)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CEAE40-7984-4338-8134-B753CC1014B7}"/>
              </a:ext>
            </a:extLst>
          </p:cNvPr>
          <p:cNvSpPr txBox="1"/>
          <p:nvPr/>
        </p:nvSpPr>
        <p:spPr>
          <a:xfrm>
            <a:off x="915629" y="2194560"/>
            <a:ext cx="1982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61B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83CA7A-6940-46A3-9F06-F42BB8A2C998}"/>
              </a:ext>
            </a:extLst>
          </p:cNvPr>
          <p:cNvSpPr txBox="1"/>
          <p:nvPr/>
        </p:nvSpPr>
        <p:spPr>
          <a:xfrm>
            <a:off x="915629" y="5363787"/>
            <a:ext cx="1982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88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6324D9-7978-4026-97B9-6444FA0DDB24}"/>
              </a:ext>
            </a:extLst>
          </p:cNvPr>
          <p:cNvSpPr txBox="1"/>
          <p:nvPr/>
        </p:nvSpPr>
        <p:spPr>
          <a:xfrm>
            <a:off x="4185248" y="2194560"/>
            <a:ext cx="1982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92 </a:t>
            </a:r>
            <a:r>
              <a:rPr lang="it-IT" sz="2000" i="1" dirty="0" err="1"/>
              <a:t>similis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15192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9AE6E01-1B8E-4720-BE25-BEA7D2734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95" y="1493848"/>
            <a:ext cx="5404223" cy="2410416"/>
          </a:xfrm>
          <a:prstGeom prst="rect">
            <a:avLst/>
          </a:prstGeom>
        </p:spPr>
      </p:pic>
      <p:pic>
        <p:nvPicPr>
          <p:cNvPr id="26" name="Immagine 2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45AB0BB-A0FB-4994-912C-5CB97BA55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91" y="32084"/>
            <a:ext cx="2028825" cy="3819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44BF235-23AE-4153-A7E6-42E414649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21911" r="24016" b="36788"/>
          <a:stretch/>
        </p:blipFill>
        <p:spPr>
          <a:xfrm>
            <a:off x="9740" y="1806493"/>
            <a:ext cx="2046912" cy="1566155"/>
          </a:xfrm>
          <a:prstGeom prst="rect">
            <a:avLst/>
          </a:prstGeom>
        </p:spPr>
      </p:pic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0FE7E17-34EC-4937-8567-0A4337E37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54583" cy="1806492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6473127E-AC03-4AC5-B995-9BD29CF51EBD}"/>
              </a:ext>
            </a:extLst>
          </p:cNvPr>
          <p:cNvSpPr/>
          <p:nvPr/>
        </p:nvSpPr>
        <p:spPr>
          <a:xfrm>
            <a:off x="1093196" y="111327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39ACA00-5CA4-4F8E-8CA8-33A217B598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r="7435" b="44916"/>
          <a:stretch/>
        </p:blipFill>
        <p:spPr>
          <a:xfrm>
            <a:off x="624602" y="4704705"/>
            <a:ext cx="3239769" cy="16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1E1186-145C-4EBA-9835-A78E538E3287}"/>
              </a:ext>
            </a:extLst>
          </p:cNvPr>
          <p:cNvSpPr txBox="1"/>
          <p:nvPr/>
        </p:nvSpPr>
        <p:spPr>
          <a:xfrm>
            <a:off x="712997" y="6381306"/>
            <a:ext cx="306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dirty="0"/>
              <a:t> 2004, fig. 105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A83106-C2AA-4C0F-B861-9398129E5D43}"/>
              </a:ext>
            </a:extLst>
          </p:cNvPr>
          <p:cNvSpPr txBox="1"/>
          <p:nvPr/>
        </p:nvSpPr>
        <p:spPr>
          <a:xfrm>
            <a:off x="4893854" y="3851609"/>
            <a:ext cx="3374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ARS D</a:t>
            </a:r>
            <a:r>
              <a:rPr lang="it-IT" sz="2000" dirty="0"/>
              <a:t>: Hayes 61 C from </a:t>
            </a:r>
          </a:p>
          <a:p>
            <a:pPr algn="ctr"/>
            <a:r>
              <a:rPr lang="it-IT" sz="2000" dirty="0"/>
              <a:t>the North of the </a:t>
            </a:r>
            <a:r>
              <a:rPr lang="it-IT" sz="2000" dirty="0" err="1"/>
              <a:t>Gulf</a:t>
            </a:r>
            <a:r>
              <a:rPr lang="it-IT" sz="2000" dirty="0"/>
              <a:t> of Hammamet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EFDB0A-2E0F-4F32-891C-769BCEB4FEFC}"/>
              </a:ext>
            </a:extLst>
          </p:cNvPr>
          <p:cNvSpPr txBox="1"/>
          <p:nvPr/>
        </p:nvSpPr>
        <p:spPr>
          <a:xfrm>
            <a:off x="4210629" y="5990662"/>
            <a:ext cx="391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ARS D2</a:t>
            </a:r>
            <a:r>
              <a:rPr lang="it-IT" sz="2000" dirty="0"/>
              <a:t>: Hayes 103 or 104 (?) </a:t>
            </a:r>
          </a:p>
          <a:p>
            <a:pPr algn="ctr"/>
            <a:r>
              <a:rPr lang="it-IT" sz="2000" dirty="0" err="1"/>
              <a:t>decored</a:t>
            </a:r>
            <a:r>
              <a:rPr lang="it-IT" sz="2000" dirty="0"/>
              <a:t> in style E (ii), from Atelier X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C04981F-961A-47DB-AD62-2AD46074E8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" b="31757"/>
          <a:stretch/>
        </p:blipFill>
        <p:spPr>
          <a:xfrm>
            <a:off x="8101843" y="3971045"/>
            <a:ext cx="3938509" cy="2779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 descr="Immagine che contiene cibo&#10;&#10;Descrizione generata automaticamente">
            <a:extLst>
              <a:ext uri="{FF2B5EF4-FFF2-40B4-BE49-F238E27FC236}">
                <a16:creationId xmlns:a16="http://schemas.microsoft.com/office/drawing/2014/main" id="{2CE29AF0-07EB-4DAC-BEC3-D6AC2535ED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5313" r="7653" b="20800"/>
          <a:stretch/>
        </p:blipFill>
        <p:spPr>
          <a:xfrm>
            <a:off x="2015953" y="1835762"/>
            <a:ext cx="2686863" cy="249997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D7538A-8E6F-41B8-AA0D-77FE575A0BA8}"/>
              </a:ext>
            </a:extLst>
          </p:cNvPr>
          <p:cNvSpPr txBox="1"/>
          <p:nvPr/>
        </p:nvSpPr>
        <p:spPr>
          <a:xfrm>
            <a:off x="520945" y="4209932"/>
            <a:ext cx="426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ARS F</a:t>
            </a:r>
            <a:r>
              <a:rPr lang="it-IT" sz="2000" dirty="0"/>
              <a:t>: Hayes 50B, n° 61 from </a:t>
            </a:r>
            <a:r>
              <a:rPr lang="it-IT" sz="2000" dirty="0" err="1"/>
              <a:t>Nabeul</a:t>
            </a:r>
            <a:r>
              <a:rPr lang="it-IT" sz="2000" dirty="0"/>
              <a:t> 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85E0A801-275F-4BD7-A7BB-EFA4689C6A48}"/>
              </a:ext>
            </a:extLst>
          </p:cNvPr>
          <p:cNvSpPr/>
          <p:nvPr/>
        </p:nvSpPr>
        <p:spPr>
          <a:xfrm>
            <a:off x="11492807" y="465738"/>
            <a:ext cx="267227" cy="2672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8523BA8-7FB1-4B50-A525-1A3FE46548FE}"/>
              </a:ext>
            </a:extLst>
          </p:cNvPr>
          <p:cNvSpPr txBox="1"/>
          <p:nvPr/>
        </p:nvSpPr>
        <p:spPr>
          <a:xfrm>
            <a:off x="2554583" y="269291"/>
            <a:ext cx="722596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surveys </a:t>
            </a:r>
            <a:r>
              <a:rPr lang="it-IT" sz="2800" dirty="0" err="1"/>
              <a:t>around</a:t>
            </a:r>
            <a:r>
              <a:rPr lang="it-IT" sz="2800" dirty="0"/>
              <a:t> the Roman Villa of </a:t>
            </a:r>
            <a:r>
              <a:rPr lang="it-IT" sz="2800" dirty="0" err="1"/>
              <a:t>Cignana</a:t>
            </a:r>
            <a:r>
              <a:rPr lang="it-IT" sz="2800" dirty="0"/>
              <a:t> :</a:t>
            </a:r>
          </a:p>
          <a:p>
            <a:pPr algn="ctr"/>
            <a:r>
              <a:rPr lang="it-IT" sz="2800" dirty="0"/>
              <a:t>20 Km South-East from Agrigento</a:t>
            </a:r>
          </a:p>
        </p:txBody>
      </p:sp>
    </p:spTree>
    <p:extLst>
      <p:ext uri="{BB962C8B-B14F-4D97-AF65-F5344CB8AC3E}">
        <p14:creationId xmlns:p14="http://schemas.microsoft.com/office/powerpoint/2010/main" val="2307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BDFC97E-8B04-4E1A-9AAF-D902A3F60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r="1949"/>
          <a:stretch/>
        </p:blipFill>
        <p:spPr>
          <a:xfrm>
            <a:off x="238719" y="1570787"/>
            <a:ext cx="11857690" cy="4812844"/>
          </a:xfrm>
          <a:prstGeom prst="rect">
            <a:avLst/>
          </a:prstGeom>
        </p:spPr>
      </p:pic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ED3381D-D35F-4C7E-A60D-F6CE65DDA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54583" cy="1806492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E48344EB-7C17-4810-9B92-24725C9C9228}"/>
              </a:ext>
            </a:extLst>
          </p:cNvPr>
          <p:cNvSpPr/>
          <p:nvPr/>
        </p:nvSpPr>
        <p:spPr>
          <a:xfrm>
            <a:off x="1093196" y="111327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5D3558-F380-4717-A86C-8DC14BFF6356}"/>
              </a:ext>
            </a:extLst>
          </p:cNvPr>
          <p:cNvSpPr txBox="1"/>
          <p:nvPr/>
        </p:nvSpPr>
        <p:spPr>
          <a:xfrm>
            <a:off x="7749065" y="1170677"/>
            <a:ext cx="378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Sites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delivered</a:t>
            </a:r>
            <a:r>
              <a:rPr lang="it-IT" sz="2000" dirty="0"/>
              <a:t> </a:t>
            </a:r>
            <a:r>
              <a:rPr lang="it-IT" sz="2000" dirty="0" err="1"/>
              <a:t>flanged</a:t>
            </a:r>
            <a:r>
              <a:rPr lang="it-IT" sz="2000" dirty="0"/>
              <a:t> </a:t>
            </a:r>
            <a:r>
              <a:rPr lang="it-IT" sz="2000" dirty="0" err="1"/>
              <a:t>bowls</a:t>
            </a:r>
            <a:endParaRPr lang="it-IT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73D910-0236-426F-A93C-A34F6386ABD7}"/>
              </a:ext>
            </a:extLst>
          </p:cNvPr>
          <p:cNvSpPr txBox="1"/>
          <p:nvPr/>
        </p:nvSpPr>
        <p:spPr>
          <a:xfrm>
            <a:off x="2065973" y="1570787"/>
            <a:ext cx="512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Small </a:t>
            </a:r>
            <a:r>
              <a:rPr lang="it-IT" sz="2000" dirty="0" err="1"/>
              <a:t>flanged</a:t>
            </a:r>
            <a:r>
              <a:rPr lang="it-IT" sz="2000" dirty="0"/>
              <a:t> </a:t>
            </a:r>
            <a:r>
              <a:rPr lang="it-IT" sz="2000" dirty="0" err="1"/>
              <a:t>bowls</a:t>
            </a:r>
            <a:r>
              <a:rPr lang="it-IT" sz="2000" dirty="0"/>
              <a:t> with </a:t>
            </a:r>
            <a:r>
              <a:rPr lang="it-IT" sz="2000" dirty="0" err="1"/>
              <a:t>calcareous</a:t>
            </a:r>
            <a:r>
              <a:rPr lang="it-IT" sz="2000" dirty="0"/>
              <a:t> </a:t>
            </a:r>
            <a:r>
              <a:rPr lang="it-IT" sz="2000" dirty="0" err="1"/>
              <a:t>matrix</a:t>
            </a:r>
            <a:r>
              <a:rPr lang="it-IT" sz="2000" dirty="0"/>
              <a:t> and </a:t>
            </a:r>
            <a:r>
              <a:rPr lang="it-IT" sz="2000" dirty="0" err="1"/>
              <a:t>iron-rich</a:t>
            </a:r>
            <a:r>
              <a:rPr lang="it-IT" sz="2000" dirty="0"/>
              <a:t> slip, on the </a:t>
            </a:r>
            <a:r>
              <a:rPr lang="it-IT" sz="2000" dirty="0" err="1"/>
              <a:t>inner</a:t>
            </a:r>
            <a:r>
              <a:rPr lang="it-IT" sz="2000" dirty="0"/>
              <a:t> and </a:t>
            </a:r>
            <a:r>
              <a:rPr lang="it-IT" sz="2000" dirty="0" err="1"/>
              <a:t>outer</a:t>
            </a:r>
            <a:r>
              <a:rPr lang="it-IT" sz="2000" dirty="0"/>
              <a:t> side.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289972-A0A8-4242-9C5C-731F0CE8274B}"/>
              </a:ext>
            </a:extLst>
          </p:cNvPr>
          <p:cNvSpPr txBox="1"/>
          <p:nvPr/>
        </p:nvSpPr>
        <p:spPr>
          <a:xfrm>
            <a:off x="2554583" y="269291"/>
            <a:ext cx="722596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Flanged bowls from </a:t>
            </a:r>
            <a:r>
              <a:rPr lang="en-US" sz="2800" dirty="0" err="1"/>
              <a:t>Cignana</a:t>
            </a:r>
            <a:r>
              <a:rPr lang="en-US" sz="2800" dirty="0"/>
              <a:t> surveys</a:t>
            </a:r>
          </a:p>
        </p:txBody>
      </p:sp>
    </p:spTree>
    <p:extLst>
      <p:ext uri="{BB962C8B-B14F-4D97-AF65-F5344CB8AC3E}">
        <p14:creationId xmlns:p14="http://schemas.microsoft.com/office/powerpoint/2010/main" val="16997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62EDFD-647D-470E-B1F8-D9FFEA42CC2B}"/>
              </a:ext>
            </a:extLst>
          </p:cNvPr>
          <p:cNvSpPr txBox="1"/>
          <p:nvPr/>
        </p:nvSpPr>
        <p:spPr>
          <a:xfrm>
            <a:off x="350745" y="6310973"/>
            <a:ext cx="1158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it-IT" sz="2000" dirty="0"/>
              <a:t>Thanks to Maria Serena Rizzo (Parco Archeologico della Valle dei Templi),</a:t>
            </a:r>
            <a:r>
              <a:rPr lang="en-US" sz="2000" dirty="0"/>
              <a:t> supervisor </a:t>
            </a:r>
            <a:r>
              <a:rPr lang="en-US" sz="2000" dirty="0" err="1"/>
              <a:t>Cignana</a:t>
            </a:r>
            <a:r>
              <a:rPr lang="en-US" sz="2000" dirty="0"/>
              <a:t> excavation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EB790A-FD98-480D-92CB-C773E74275AA}"/>
              </a:ext>
            </a:extLst>
          </p:cNvPr>
          <p:cNvSpPr txBox="1"/>
          <p:nvPr/>
        </p:nvSpPr>
        <p:spPr>
          <a:xfrm>
            <a:off x="2554583" y="269291"/>
            <a:ext cx="851835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Flanged</a:t>
            </a:r>
            <a:r>
              <a:rPr lang="it-IT" sz="2800" dirty="0"/>
              <a:t> </a:t>
            </a:r>
            <a:r>
              <a:rPr lang="it-IT" sz="2800" dirty="0" err="1"/>
              <a:t>bowls</a:t>
            </a:r>
            <a:r>
              <a:rPr lang="it-IT" sz="2800" dirty="0"/>
              <a:t> from </a:t>
            </a:r>
            <a:r>
              <a:rPr lang="it-IT" sz="2800" dirty="0" err="1"/>
              <a:t>Cignana</a:t>
            </a:r>
            <a:r>
              <a:rPr lang="it-IT" sz="2800" dirty="0"/>
              <a:t> </a:t>
            </a:r>
            <a:r>
              <a:rPr lang="it-IT" sz="2800" dirty="0" err="1"/>
              <a:t>excavation</a:t>
            </a:r>
            <a:r>
              <a:rPr lang="it-IT" sz="2800" dirty="0"/>
              <a:t> (2006): SAS IV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23713E-E479-4B83-A5A9-00510DDC141D}"/>
              </a:ext>
            </a:extLst>
          </p:cNvPr>
          <p:cNvSpPr txBox="1"/>
          <p:nvPr/>
        </p:nvSpPr>
        <p:spPr>
          <a:xfrm>
            <a:off x="7860720" y="1155548"/>
            <a:ext cx="4076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The area of the Late Antique </a:t>
            </a:r>
            <a:r>
              <a:rPr lang="it-IT" sz="2000" dirty="0" err="1"/>
              <a:t>village</a:t>
            </a:r>
            <a:r>
              <a:rPr lang="it-IT" sz="2000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774E2D-9197-486A-B74A-CE5367120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1777"/>
          <a:stretch/>
        </p:blipFill>
        <p:spPr>
          <a:xfrm>
            <a:off x="125912" y="1555658"/>
            <a:ext cx="11940175" cy="47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ibo&#10;&#10;Descrizione generata automaticamente">
            <a:extLst>
              <a:ext uri="{FF2B5EF4-FFF2-40B4-BE49-F238E27FC236}">
                <a16:creationId xmlns:a16="http://schemas.microsoft.com/office/drawing/2014/main" id="{4E787B67-BA54-4AE6-B4FA-2AB6EE037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3" y="56075"/>
            <a:ext cx="10522634" cy="674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F3FD286-F5D2-4A58-8F7B-38CD659C7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53332" b="6668"/>
          <a:stretch/>
        </p:blipFill>
        <p:spPr>
          <a:xfrm>
            <a:off x="0" y="1424327"/>
            <a:ext cx="5946539" cy="417280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27AD59-3264-4E84-8C7D-26343270EE55}"/>
              </a:ext>
            </a:extLst>
          </p:cNvPr>
          <p:cNvSpPr txBox="1"/>
          <p:nvPr/>
        </p:nvSpPr>
        <p:spPr>
          <a:xfrm>
            <a:off x="7163475" y="1041064"/>
            <a:ext cx="4356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From the </a:t>
            </a:r>
            <a:r>
              <a:rPr lang="it-IT" sz="2000" i="1" dirty="0"/>
              <a:t>Domus of Gaudenzio</a:t>
            </a:r>
            <a:r>
              <a:rPr lang="it-IT" sz="2000" dirty="0"/>
              <a:t> in Rome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89522A-1C96-40EC-965F-BDAD2481F99A}"/>
              </a:ext>
            </a:extLst>
          </p:cNvPr>
          <p:cNvSpPr txBox="1"/>
          <p:nvPr/>
        </p:nvSpPr>
        <p:spPr>
          <a:xfrm>
            <a:off x="501385" y="5684646"/>
            <a:ext cx="4288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Hayes 105 from </a:t>
            </a:r>
            <a:r>
              <a:rPr lang="it-IT" sz="2000" dirty="0" err="1"/>
              <a:t>Nabeul</a:t>
            </a:r>
            <a:r>
              <a:rPr lang="it-IT" sz="2000" dirty="0"/>
              <a:t>.</a:t>
            </a:r>
          </a:p>
          <a:p>
            <a:pPr algn="ctr"/>
            <a:r>
              <a:rPr lang="it-IT" sz="2000" dirty="0"/>
              <a:t>End VII – </a:t>
            </a:r>
            <a:r>
              <a:rPr lang="it-IT" sz="2000" dirty="0" err="1"/>
              <a:t>beginning</a:t>
            </a:r>
            <a:r>
              <a:rPr lang="it-IT" sz="2000" dirty="0"/>
              <a:t> VIII </a:t>
            </a:r>
            <a:r>
              <a:rPr lang="it-IT" sz="2000" dirty="0" err="1"/>
              <a:t>century</a:t>
            </a:r>
            <a:r>
              <a:rPr lang="it-IT" sz="2000" dirty="0"/>
              <a:t> (?).</a:t>
            </a:r>
          </a:p>
          <a:p>
            <a:pPr algn="ctr"/>
            <a:r>
              <a:rPr lang="it-IT" sz="2000" dirty="0"/>
              <a:t>From </a:t>
            </a:r>
            <a:r>
              <a:rPr lang="it-IT" sz="2000" cap="small" dirty="0" err="1"/>
              <a:t>Bonifay</a:t>
            </a:r>
            <a:r>
              <a:rPr lang="it-IT" sz="2000" cap="small" dirty="0"/>
              <a:t> 2004</a:t>
            </a:r>
            <a:r>
              <a:rPr lang="it-IT" sz="2000" dirty="0"/>
              <a:t>, fig. 111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3290AF-2D97-4D08-B57D-868DA6F5175F}"/>
              </a:ext>
            </a:extLst>
          </p:cNvPr>
          <p:cNvSpPr txBox="1"/>
          <p:nvPr/>
        </p:nvSpPr>
        <p:spPr>
          <a:xfrm>
            <a:off x="8010001" y="6186129"/>
            <a:ext cx="328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</a:t>
            </a:r>
            <a:r>
              <a:rPr lang="it-IT" cap="small" dirty="0"/>
              <a:t>Fontana 1988</a:t>
            </a:r>
            <a:r>
              <a:rPr lang="it-IT" dirty="0"/>
              <a:t>, fig. 5-6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BF27108-4438-4E01-89E8-AD475AEFA544}"/>
              </a:ext>
            </a:extLst>
          </p:cNvPr>
          <p:cNvSpPr txBox="1"/>
          <p:nvPr/>
        </p:nvSpPr>
        <p:spPr>
          <a:xfrm>
            <a:off x="244460" y="416386"/>
            <a:ext cx="607772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it-IT" sz="2800" dirty="0" err="1"/>
              <a:t>Dérivée</a:t>
            </a:r>
            <a:r>
              <a:rPr lang="it-IT" sz="2800" dirty="0"/>
              <a:t> de </a:t>
            </a:r>
            <a:r>
              <a:rPr lang="it-IT" sz="2800" dirty="0" err="1"/>
              <a:t>sigillée</a:t>
            </a:r>
            <a:r>
              <a:rPr lang="it-IT" sz="2800" dirty="0"/>
              <a:t> brune à </a:t>
            </a:r>
            <a:r>
              <a:rPr lang="it-IT" sz="2800" dirty="0" err="1"/>
              <a:t>pâte</a:t>
            </a:r>
            <a:r>
              <a:rPr lang="it-IT" sz="2800" dirty="0"/>
              <a:t> </a:t>
            </a:r>
            <a:r>
              <a:rPr lang="it-IT" sz="2800" dirty="0" err="1"/>
              <a:t>blanche</a:t>
            </a:r>
            <a:endParaRPr lang="it-IT" sz="2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6DFAF2-B7A4-4B27-83F2-6F138C667427}"/>
              </a:ext>
            </a:extLst>
          </p:cNvPr>
          <p:cNvSpPr txBox="1"/>
          <p:nvPr/>
        </p:nvSpPr>
        <p:spPr>
          <a:xfrm>
            <a:off x="6735452" y="416386"/>
            <a:ext cx="521208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Ceramica romana a vernice rossa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41C1BF-4EBD-4775-807F-18F13CF44480}"/>
              </a:ext>
            </a:extLst>
          </p:cNvPr>
          <p:cNvSpPr txBox="1"/>
          <p:nvPr/>
        </p:nvSpPr>
        <p:spPr>
          <a:xfrm>
            <a:off x="3489347" y="1199081"/>
            <a:ext cx="344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2004</a:t>
            </a:r>
            <a:r>
              <a:rPr lang="it-IT" dirty="0"/>
              <a:t>, </a:t>
            </a:r>
            <a:r>
              <a:rPr lang="it-IT" dirty="0" err="1"/>
              <a:t>Pl</a:t>
            </a:r>
            <a:r>
              <a:rPr lang="it-IT" dirty="0"/>
              <a:t>. II, n. 20 </a:t>
            </a: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5EFB6AC-C110-4E5F-AC99-53B0A182E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40" y="3597869"/>
            <a:ext cx="5400000" cy="2349351"/>
          </a:xfrm>
          <a:prstGeom prst="rect">
            <a:avLst/>
          </a:prstGeom>
        </p:spPr>
      </p:pic>
      <p:pic>
        <p:nvPicPr>
          <p:cNvPr id="7" name="Immagine 6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86A9831A-6B4D-4AE9-A7D5-A84C419B3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"/>
          <a:stretch/>
        </p:blipFill>
        <p:spPr>
          <a:xfrm>
            <a:off x="6625489" y="1669871"/>
            <a:ext cx="5400000" cy="16890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E05D3BD-0268-493A-B607-9DBB10F22B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3421" r="20673" b="29110"/>
          <a:stretch/>
        </p:blipFill>
        <p:spPr>
          <a:xfrm>
            <a:off x="4318145" y="1715422"/>
            <a:ext cx="1787629" cy="139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4D0BCD20-E005-41F2-B936-82695074A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09" y="1835283"/>
            <a:ext cx="1800000" cy="1350000"/>
          </a:xfrm>
          <a:prstGeom prst="rect">
            <a:avLst/>
          </a:prstGeom>
        </p:spPr>
      </p:pic>
      <p:pic>
        <p:nvPicPr>
          <p:cNvPr id="18" name="Immagine 17" descr="Immagine che contiene torta, sedendo&#10;&#10;Descrizione generata automaticamente">
            <a:extLst>
              <a:ext uri="{FF2B5EF4-FFF2-40B4-BE49-F238E27FC236}">
                <a16:creationId xmlns:a16="http://schemas.microsoft.com/office/drawing/2014/main" id="{DCE3D412-B420-4839-B2A8-DA006B0C9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7" y="298337"/>
            <a:ext cx="1800000" cy="1350000"/>
          </a:xfrm>
          <a:prstGeom prst="rect">
            <a:avLst/>
          </a:prstGeom>
        </p:spPr>
      </p:pic>
      <p:pic>
        <p:nvPicPr>
          <p:cNvPr id="10" name="Immagine 9" descr="Immagine che contiene cibo&#10;&#10;Descrizione generata automaticamente">
            <a:extLst>
              <a:ext uri="{FF2B5EF4-FFF2-40B4-BE49-F238E27FC236}">
                <a16:creationId xmlns:a16="http://schemas.microsoft.com/office/drawing/2014/main" id="{57802270-A8E0-472D-B34A-2D2AB70EB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6764" r="31156" b="35268"/>
          <a:stretch/>
        </p:blipFill>
        <p:spPr>
          <a:xfrm>
            <a:off x="294620" y="5305996"/>
            <a:ext cx="1440000" cy="12738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7BEBCC-6099-400B-A52B-110715ABB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r="24062" b="36154"/>
          <a:stretch/>
        </p:blipFill>
        <p:spPr>
          <a:xfrm>
            <a:off x="365053" y="3395916"/>
            <a:ext cx="1440000" cy="11958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24D945-160B-4DA9-A883-235E4DBFC6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2399" r="323" b="33151"/>
          <a:stretch/>
        </p:blipFill>
        <p:spPr>
          <a:xfrm>
            <a:off x="360339" y="572120"/>
            <a:ext cx="1440000" cy="8024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3C1481-CCA3-4EE8-BD74-36636FDC82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r="17634" b="37853"/>
          <a:stretch/>
        </p:blipFill>
        <p:spPr>
          <a:xfrm>
            <a:off x="441267" y="1682639"/>
            <a:ext cx="1440000" cy="11092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B63C1C8-C4D2-4447-B27B-F1B2EFAF2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31" y="5184596"/>
            <a:ext cx="1800000" cy="1350000"/>
          </a:xfrm>
          <a:prstGeom prst="rect">
            <a:avLst/>
          </a:prstGeom>
        </p:spPr>
      </p:pic>
      <p:pic>
        <p:nvPicPr>
          <p:cNvPr id="20" name="Immagine 19" descr="Immagine che contiene neve, albero, esterni&#10;&#10;Descrizione generata automaticamente">
            <a:extLst>
              <a:ext uri="{FF2B5EF4-FFF2-40B4-BE49-F238E27FC236}">
                <a16:creationId xmlns:a16="http://schemas.microsoft.com/office/drawing/2014/main" id="{DEB6AC58-5F33-49AC-9238-13AA6DBDD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7" y="3527597"/>
            <a:ext cx="1800000" cy="1350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2385F9A-FF98-45FC-963D-86B03D6B3F46}"/>
              </a:ext>
            </a:extLst>
          </p:cNvPr>
          <p:cNvSpPr txBox="1"/>
          <p:nvPr/>
        </p:nvSpPr>
        <p:spPr>
          <a:xfrm>
            <a:off x="525348" y="1177987"/>
            <a:ext cx="114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336.68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173696D-15C8-40EB-990B-C348E6C6F90C}"/>
              </a:ext>
            </a:extLst>
          </p:cNvPr>
          <p:cNvSpPr txBox="1"/>
          <p:nvPr/>
        </p:nvSpPr>
        <p:spPr>
          <a:xfrm>
            <a:off x="511700" y="2724230"/>
            <a:ext cx="114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360.355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942AC49-288B-4EF5-A014-12779D383E24}"/>
              </a:ext>
            </a:extLst>
          </p:cNvPr>
          <p:cNvSpPr txBox="1"/>
          <p:nvPr/>
        </p:nvSpPr>
        <p:spPr>
          <a:xfrm>
            <a:off x="480207" y="4515641"/>
            <a:ext cx="114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360.322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CA88148-4E21-410F-A1F4-39E0C28A5349}"/>
              </a:ext>
            </a:extLst>
          </p:cNvPr>
          <p:cNvSpPr txBox="1"/>
          <p:nvPr/>
        </p:nvSpPr>
        <p:spPr>
          <a:xfrm>
            <a:off x="493337" y="6425412"/>
            <a:ext cx="114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360.478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744536E-2E0A-4FD5-808B-7706D00A9A7C}"/>
              </a:ext>
            </a:extLst>
          </p:cNvPr>
          <p:cNvSpPr txBox="1"/>
          <p:nvPr/>
        </p:nvSpPr>
        <p:spPr>
          <a:xfrm>
            <a:off x="7561100" y="1952973"/>
            <a:ext cx="3882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Unknown</a:t>
            </a:r>
            <a:r>
              <a:rPr lang="it-IT" sz="2000" b="1" dirty="0"/>
              <a:t> </a:t>
            </a:r>
            <a:r>
              <a:rPr lang="it-IT" sz="2000" b="1" dirty="0" err="1"/>
              <a:t>origin</a:t>
            </a:r>
            <a:r>
              <a:rPr lang="it-IT" sz="2000" b="1" dirty="0"/>
              <a:t>, Tunisia </a:t>
            </a:r>
            <a:r>
              <a:rPr lang="it-IT" sz="2000" b="1" dirty="0" err="1"/>
              <a:t>excluded</a:t>
            </a:r>
            <a:r>
              <a:rPr lang="it-IT" sz="2000" b="1" dirty="0"/>
              <a:t> (Algeria??)</a:t>
            </a:r>
          </a:p>
        </p:txBody>
      </p:sp>
      <p:sp>
        <p:nvSpPr>
          <p:cNvPr id="27" name="Parentesi graffa chiusa 26">
            <a:extLst>
              <a:ext uri="{FF2B5EF4-FFF2-40B4-BE49-F238E27FC236}">
                <a16:creationId xmlns:a16="http://schemas.microsoft.com/office/drawing/2014/main" id="{473EE3F7-5467-48EA-BA91-91955DB72CC7}"/>
              </a:ext>
            </a:extLst>
          </p:cNvPr>
          <p:cNvSpPr/>
          <p:nvPr/>
        </p:nvSpPr>
        <p:spPr>
          <a:xfrm>
            <a:off x="6494103" y="1349561"/>
            <a:ext cx="749512" cy="16743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Parentesi graffa chiusa 27">
            <a:extLst>
              <a:ext uri="{FF2B5EF4-FFF2-40B4-BE49-F238E27FC236}">
                <a16:creationId xmlns:a16="http://schemas.microsoft.com/office/drawing/2014/main" id="{4CE79C0B-081C-4663-8B43-EECEE84CC70C}"/>
              </a:ext>
            </a:extLst>
          </p:cNvPr>
          <p:cNvSpPr/>
          <p:nvPr/>
        </p:nvSpPr>
        <p:spPr>
          <a:xfrm>
            <a:off x="6481662" y="4268571"/>
            <a:ext cx="749512" cy="16743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0F08706-7EBD-40A4-B8BB-97F0FC5B4339}"/>
              </a:ext>
            </a:extLst>
          </p:cNvPr>
          <p:cNvSpPr txBox="1"/>
          <p:nvPr/>
        </p:nvSpPr>
        <p:spPr>
          <a:xfrm>
            <a:off x="7561101" y="4905027"/>
            <a:ext cx="4115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Possible</a:t>
            </a:r>
            <a:r>
              <a:rPr lang="it-IT" sz="2000" b="1" dirty="0"/>
              <a:t> </a:t>
            </a:r>
            <a:r>
              <a:rPr lang="it-IT" sz="2000" b="1" dirty="0" err="1"/>
              <a:t>origins</a:t>
            </a:r>
            <a:r>
              <a:rPr lang="it-IT" sz="2000" b="1" dirty="0"/>
              <a:t>: North-West Tunisia, Algeria, South </a:t>
            </a:r>
            <a:r>
              <a:rPr lang="it-IT" sz="2000" b="1" dirty="0" err="1"/>
              <a:t>Spain</a:t>
            </a:r>
            <a:r>
              <a:rPr lang="it-IT" sz="2000" b="1" dirty="0"/>
              <a:t>, </a:t>
            </a:r>
            <a:r>
              <a:rPr lang="it-IT" sz="2000" b="1" dirty="0" err="1"/>
              <a:t>Sicily</a:t>
            </a:r>
            <a:r>
              <a:rPr lang="it-IT" sz="2000" b="1" dirty="0"/>
              <a:t> (?)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FBA73E-B05D-4E4A-8687-6A4C7309DEBA}"/>
              </a:ext>
            </a:extLst>
          </p:cNvPr>
          <p:cNvSpPr txBox="1"/>
          <p:nvPr/>
        </p:nvSpPr>
        <p:spPr>
          <a:xfrm>
            <a:off x="6522701" y="416386"/>
            <a:ext cx="542483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Flanged</a:t>
            </a:r>
            <a:r>
              <a:rPr lang="it-IT" sz="2800" dirty="0"/>
              <a:t> </a:t>
            </a:r>
            <a:r>
              <a:rPr lang="it-IT" sz="2800" dirty="0" err="1"/>
              <a:t>bowls</a:t>
            </a:r>
            <a:r>
              <a:rPr lang="it-IT" sz="2800" dirty="0"/>
              <a:t> from </a:t>
            </a:r>
            <a:r>
              <a:rPr lang="it-IT" sz="2800" dirty="0" err="1"/>
              <a:t>Cignana</a:t>
            </a:r>
            <a:r>
              <a:rPr lang="it-IT" sz="2800" dirty="0"/>
              <a:t> surveys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CA2B409-5AC8-491F-932D-AC01C3D0F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25" y="3594644"/>
            <a:ext cx="1800000" cy="1350000"/>
          </a:xfrm>
          <a:prstGeom prst="rect">
            <a:avLst/>
          </a:prstGeom>
        </p:spPr>
      </p:pic>
      <p:pic>
        <p:nvPicPr>
          <p:cNvPr id="5" name="Immagine 4" descr="Immagine che contiene terra, esterni&#10;&#10;Descrizione generata automaticamente">
            <a:extLst>
              <a:ext uri="{FF2B5EF4-FFF2-40B4-BE49-F238E27FC236}">
                <a16:creationId xmlns:a16="http://schemas.microsoft.com/office/drawing/2014/main" id="{ACC0BE2A-9AAE-498F-861E-96A8B089E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47" y="1854558"/>
            <a:ext cx="1800000" cy="1350000"/>
          </a:xfrm>
          <a:prstGeom prst="rect">
            <a:avLst/>
          </a:prstGeom>
        </p:spPr>
      </p:pic>
      <p:pic>
        <p:nvPicPr>
          <p:cNvPr id="9" name="Immagine 8" descr="Immagine che contiene esterni, terra&#10;&#10;Descrizione generata automaticamente">
            <a:extLst>
              <a:ext uri="{FF2B5EF4-FFF2-40B4-BE49-F238E27FC236}">
                <a16:creationId xmlns:a16="http://schemas.microsoft.com/office/drawing/2014/main" id="{6DBBC23A-80AF-4EC6-8C8B-B5D0ADCEB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25" y="264606"/>
            <a:ext cx="1800000" cy="1350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02E90A19-5452-495E-86E9-E5E422B88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25" y="5184596"/>
            <a:ext cx="1800000" cy="135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DEC682-B1FD-4432-A09D-03AF7AEB6E87}"/>
              </a:ext>
            </a:extLst>
          </p:cNvPr>
          <p:cNvSpPr txBox="1"/>
          <p:nvPr/>
        </p:nvSpPr>
        <p:spPr>
          <a:xfrm>
            <a:off x="7947509" y="6257597"/>
            <a:ext cx="298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Analysis and micro-</a:t>
            </a:r>
            <a:r>
              <a:rPr lang="it-IT" sz="1200" dirty="0" err="1"/>
              <a:t>photos</a:t>
            </a:r>
            <a:r>
              <a:rPr lang="it-IT" sz="1200" dirty="0"/>
              <a:t> CP by C. Capelli</a:t>
            </a:r>
          </a:p>
        </p:txBody>
      </p:sp>
    </p:spTree>
    <p:extLst>
      <p:ext uri="{BB962C8B-B14F-4D97-AF65-F5344CB8AC3E}">
        <p14:creationId xmlns:p14="http://schemas.microsoft.com/office/powerpoint/2010/main" val="12741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623F96-ED29-41DE-8777-2788A35E1B53}"/>
              </a:ext>
            </a:extLst>
          </p:cNvPr>
          <p:cNvSpPr txBox="1"/>
          <p:nvPr/>
        </p:nvSpPr>
        <p:spPr>
          <a:xfrm>
            <a:off x="4409870" y="3694527"/>
            <a:ext cx="7682634" cy="829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ea typeface="+mj-ea"/>
                <a:cs typeface="+mj-cs"/>
              </a:rPr>
              <a:t>CASR n° 262 </a:t>
            </a:r>
            <a:r>
              <a:rPr lang="en-US" sz="2000" kern="1200" dirty="0">
                <a:ea typeface="+mj-ea"/>
                <a:cs typeface="+mj-cs"/>
              </a:rPr>
              <a:t>[SIC 515] : Flanged bowl from </a:t>
            </a:r>
            <a:r>
              <a:rPr lang="en-US" sz="2000" kern="1200" dirty="0" err="1">
                <a:ea typeface="+mj-ea"/>
                <a:cs typeface="+mj-cs"/>
              </a:rPr>
              <a:t>Cignana</a:t>
            </a:r>
            <a:r>
              <a:rPr lang="en-US" sz="2000" kern="1200" dirty="0">
                <a:ea typeface="+mj-ea"/>
                <a:cs typeface="+mj-cs"/>
              </a:rPr>
              <a:t> (Site 67). Origin not from Africa. Maybe central-south Sicily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6AE480-5942-4B04-A402-1123BC91F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38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CC64B9-3676-4CBC-A053-03C3DEDC9E96}"/>
              </a:ext>
            </a:extLst>
          </p:cNvPr>
          <p:cNvSpPr txBox="1"/>
          <p:nvPr/>
        </p:nvSpPr>
        <p:spPr>
          <a:xfrm>
            <a:off x="4708356" y="6119768"/>
            <a:ext cx="678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</a:t>
            </a:r>
            <a:r>
              <a:rPr lang="it-IT" cap="small" dirty="0"/>
              <a:t>Capelli </a:t>
            </a:r>
            <a:r>
              <a:rPr lang="it-IT" i="1" dirty="0"/>
              <a:t>et </a:t>
            </a:r>
            <a:r>
              <a:rPr lang="it-IT" i="1" dirty="0" err="1"/>
              <a:t>alii</a:t>
            </a:r>
            <a:r>
              <a:rPr lang="it-IT" i="1" dirty="0"/>
              <a:t> </a:t>
            </a:r>
            <a:r>
              <a:rPr lang="it-IT" cap="small" dirty="0"/>
              <a:t>2016,</a:t>
            </a:r>
            <a:r>
              <a:rPr lang="it-IT" dirty="0"/>
              <a:t> p. 350, fig. 83</a:t>
            </a:r>
            <a:r>
              <a:rPr lang="it-IT" cap="small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58B07B-1134-4617-BDB9-7EE8C20A4C38}"/>
              </a:ext>
            </a:extLst>
          </p:cNvPr>
          <p:cNvSpPr txBox="1"/>
          <p:nvPr/>
        </p:nvSpPr>
        <p:spPr>
          <a:xfrm>
            <a:off x="4252531" y="420084"/>
            <a:ext cx="7939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The </a:t>
            </a:r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sherd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firstly</a:t>
            </a:r>
            <a:r>
              <a:rPr lang="it-IT" sz="2000" dirty="0"/>
              <a:t> </a:t>
            </a:r>
            <a:r>
              <a:rPr lang="it-IT" sz="2000" dirty="0" err="1"/>
              <a:t>published</a:t>
            </a:r>
            <a:r>
              <a:rPr lang="it-IT" sz="2000" dirty="0"/>
              <a:t> by </a:t>
            </a:r>
            <a:r>
              <a:rPr lang="it-IT" sz="2000" cap="small" dirty="0"/>
              <a:t>Rizzo, Zambito 2012</a:t>
            </a:r>
            <a:endParaRPr lang="it-IT" sz="2000" dirty="0"/>
          </a:p>
        </p:txBody>
      </p:sp>
      <p:pic>
        <p:nvPicPr>
          <p:cNvPr id="9" name="Immagine 8" descr="Immagine che contiene pane, cibo&#10;&#10;Descrizione generata automaticamente">
            <a:extLst>
              <a:ext uri="{FF2B5EF4-FFF2-40B4-BE49-F238E27FC236}">
                <a16:creationId xmlns:a16="http://schemas.microsoft.com/office/drawing/2014/main" id="{335F83C3-D47E-4DAB-8965-7BCB4470F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2" y="420084"/>
            <a:ext cx="4011888" cy="30089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69053AD-B8A5-4515-9274-6458830E9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72" y="1197341"/>
            <a:ext cx="6983242" cy="25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D8E34B5-2AEC-4B23-A24B-E4B52F69F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" b="12895"/>
          <a:stretch/>
        </p:blipFill>
        <p:spPr>
          <a:xfrm>
            <a:off x="-1" y="1406912"/>
            <a:ext cx="6436202" cy="4238433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98E59F-C008-4E47-905F-C31B4B877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r="3026" b="19608"/>
          <a:stretch/>
        </p:blipFill>
        <p:spPr>
          <a:xfrm>
            <a:off x="6217836" y="1548711"/>
            <a:ext cx="5812088" cy="46307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2C2B9E-2242-496E-9385-C96745687363}"/>
              </a:ext>
            </a:extLst>
          </p:cNvPr>
          <p:cNvSpPr txBox="1"/>
          <p:nvPr/>
        </p:nvSpPr>
        <p:spPr>
          <a:xfrm>
            <a:off x="641340" y="5645345"/>
            <a:ext cx="493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2014</a:t>
            </a:r>
            <a:r>
              <a:rPr lang="it-IT" dirty="0"/>
              <a:t>, fig. 5.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zones</a:t>
            </a:r>
            <a:r>
              <a:rPr lang="it-IT" dirty="0"/>
              <a:t> </a:t>
            </a:r>
            <a:r>
              <a:rPr lang="it-IT" dirty="0" err="1"/>
              <a:t>imitating</a:t>
            </a:r>
            <a:r>
              <a:rPr lang="it-IT" dirty="0"/>
              <a:t> ARS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93E7B0-92DE-4D27-A52A-3CF71E05AE0B}"/>
              </a:ext>
            </a:extLst>
          </p:cNvPr>
          <p:cNvSpPr txBox="1"/>
          <p:nvPr/>
        </p:nvSpPr>
        <p:spPr>
          <a:xfrm>
            <a:off x="6665883" y="6252988"/>
            <a:ext cx="487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2014</a:t>
            </a:r>
            <a:r>
              <a:rPr lang="it-IT" dirty="0"/>
              <a:t>, </a:t>
            </a:r>
            <a:r>
              <a:rPr lang="it-IT" dirty="0" err="1"/>
              <a:t>figg</a:t>
            </a:r>
            <a:r>
              <a:rPr lang="it-IT" dirty="0"/>
              <a:t>. 6-7.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D98CBC-D62C-41A2-8D76-9F888F286742}"/>
              </a:ext>
            </a:extLst>
          </p:cNvPr>
          <p:cNvSpPr txBox="1"/>
          <p:nvPr/>
        </p:nvSpPr>
        <p:spPr>
          <a:xfrm>
            <a:off x="1741201" y="200272"/>
            <a:ext cx="94783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Imitations</a:t>
            </a:r>
            <a:r>
              <a:rPr lang="it-IT" sz="2800" dirty="0"/>
              <a:t> of </a:t>
            </a:r>
            <a:r>
              <a:rPr lang="it-IT" sz="2800" dirty="0" err="1"/>
              <a:t>African</a:t>
            </a:r>
            <a:r>
              <a:rPr lang="it-IT" sz="2800" dirty="0"/>
              <a:t> Red Slip </a:t>
            </a:r>
            <a:r>
              <a:rPr lang="it-IT" sz="2800" dirty="0" err="1"/>
              <a:t>ware</a:t>
            </a:r>
            <a:endParaRPr lang="it-IT" sz="2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7467B9-C44F-4573-BACD-C80BED4ABE80}"/>
              </a:ext>
            </a:extLst>
          </p:cNvPr>
          <p:cNvSpPr txBox="1"/>
          <p:nvPr/>
        </p:nvSpPr>
        <p:spPr>
          <a:xfrm>
            <a:off x="6217836" y="1148601"/>
            <a:ext cx="2885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Imitations</a:t>
            </a:r>
            <a:r>
              <a:rPr lang="it-IT" sz="2000" dirty="0"/>
              <a:t> of ARS A and 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D059F6-B516-4036-AADB-B30FB2C13209}"/>
              </a:ext>
            </a:extLst>
          </p:cNvPr>
          <p:cNvSpPr txBox="1"/>
          <p:nvPr/>
        </p:nvSpPr>
        <p:spPr>
          <a:xfrm>
            <a:off x="9476130" y="1148601"/>
            <a:ext cx="2252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Imitations</a:t>
            </a:r>
            <a:r>
              <a:rPr lang="it-IT" sz="2000" dirty="0"/>
              <a:t> of ARS D</a:t>
            </a:r>
          </a:p>
        </p:txBody>
      </p:sp>
    </p:spTree>
    <p:extLst>
      <p:ext uri="{BB962C8B-B14F-4D97-AF65-F5344CB8AC3E}">
        <p14:creationId xmlns:p14="http://schemas.microsoft.com/office/powerpoint/2010/main" val="15831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9E4033F-E852-4065-9D42-5BE49AEC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6" y="6006882"/>
            <a:ext cx="1440100" cy="7773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D7EC23-FC58-4CFA-93EB-8DCDA7EC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50" y="6233107"/>
            <a:ext cx="2057400" cy="4617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30ABAE-2982-4FDF-B65B-C362452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88" y="6140979"/>
            <a:ext cx="2159326" cy="6493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1D7478-D7A0-465C-B437-364225D3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28" y="6208347"/>
            <a:ext cx="1563624" cy="5394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3677EC-C50D-4D88-972C-B3B7038522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1984384" y="6134973"/>
            <a:ext cx="1816608" cy="6493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E78340-BFAE-485F-B7F5-97B13698F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3" y="6083390"/>
            <a:ext cx="1581150" cy="752475"/>
          </a:xfrm>
          <a:prstGeom prst="rect">
            <a:avLst/>
          </a:prstGeom>
        </p:spPr>
      </p:pic>
      <p:pic>
        <p:nvPicPr>
          <p:cNvPr id="17" name="Immagine 16" descr="Immagine che contiene natura&#10;&#10;Descrizione generata automaticamente">
            <a:extLst>
              <a:ext uri="{FF2B5EF4-FFF2-40B4-BE49-F238E27FC236}">
                <a16:creationId xmlns:a16="http://schemas.microsoft.com/office/drawing/2014/main" id="{414196C9-D764-44B7-AAAC-F47C4174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" y="51984"/>
            <a:ext cx="2317303" cy="76417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991857-E032-422F-AFFC-F3BAF64F6125}"/>
              </a:ext>
            </a:extLst>
          </p:cNvPr>
          <p:cNvSpPr txBox="1"/>
          <p:nvPr/>
        </p:nvSpPr>
        <p:spPr>
          <a:xfrm>
            <a:off x="3390314" y="107904"/>
            <a:ext cx="861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: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DBEF819-96A6-4934-BCBB-8C8B66D26D79}"/>
              </a:ext>
            </a:extLst>
          </p:cNvPr>
          <p:cNvGraphicFramePr>
            <a:graphicFrameLocks noGrp="1"/>
          </p:cNvGraphicFramePr>
          <p:nvPr/>
        </p:nvGraphicFramePr>
        <p:xfrm>
          <a:off x="3154369" y="67713"/>
          <a:ext cx="884817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6692">
                  <a:extLst>
                    <a:ext uri="{9D8B030D-6E8A-4147-A177-3AD203B41FA5}">
                      <a16:colId xmlns:a16="http://schemas.microsoft.com/office/drawing/2014/main" val="1194946320"/>
                    </a:ext>
                  </a:extLst>
                </a:gridCol>
                <a:gridCol w="7521484">
                  <a:extLst>
                    <a:ext uri="{9D8B030D-6E8A-4147-A177-3AD203B41FA5}">
                      <a16:colId xmlns:a16="http://schemas.microsoft.com/office/drawing/2014/main" val="216789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Session 162</a:t>
                      </a:r>
                      <a:endParaRPr lang="it-IT" b="1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Culture contacts in the western Mediterranean sea during the Roman Age. Pottery as cultural marker between traffics and local productions</a:t>
                      </a:r>
                      <a:endParaRPr lang="it-IT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43128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BEDD43C-EA9F-47E6-B067-217C73E1F306}"/>
              </a:ext>
            </a:extLst>
          </p:cNvPr>
          <p:cNvSpPr txBox="1"/>
          <p:nvPr/>
        </p:nvSpPr>
        <p:spPr>
          <a:xfrm>
            <a:off x="321213" y="1156561"/>
            <a:ext cx="11549574" cy="437472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err="1"/>
              <a:t>Topics</a:t>
            </a:r>
            <a:endParaRPr lang="it-IT" sz="2800" b="1" dirty="0"/>
          </a:p>
          <a:p>
            <a:pPr algn="ctr">
              <a:lnSpc>
                <a:spcPct val="150000"/>
              </a:lnSpc>
            </a:pPr>
            <a:endParaRPr lang="it-IT" sz="1600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/>
              <a:t>The </a:t>
            </a:r>
            <a:r>
              <a:rPr lang="it-IT" sz="2400" dirty="0" err="1"/>
              <a:t>integrated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 for the </a:t>
            </a:r>
            <a:r>
              <a:rPr lang="it-IT" sz="2400" dirty="0" err="1"/>
              <a:t>characterization</a:t>
            </a:r>
            <a:r>
              <a:rPr lang="it-IT" sz="2400" dirty="0"/>
              <a:t> of the </a:t>
            </a:r>
            <a:r>
              <a:rPr lang="it-IT" sz="2400" dirty="0" err="1"/>
              <a:t>African</a:t>
            </a:r>
            <a:r>
              <a:rPr lang="it-IT" sz="2400" dirty="0"/>
              <a:t> Red Slip </a:t>
            </a:r>
            <a:r>
              <a:rPr lang="it-IT" sz="2400" dirty="0" err="1"/>
              <a:t>ware</a:t>
            </a:r>
            <a:r>
              <a:rPr lang="it-IT" sz="2400" dirty="0"/>
              <a:t> workshops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 err="1"/>
              <a:t>African</a:t>
            </a:r>
            <a:r>
              <a:rPr lang="it-IT" sz="2400" dirty="0"/>
              <a:t> Red Slip </a:t>
            </a:r>
            <a:r>
              <a:rPr lang="it-IT" sz="2400" dirty="0" err="1"/>
              <a:t>ware</a:t>
            </a:r>
            <a:r>
              <a:rPr lang="it-IT" sz="2400" dirty="0"/>
              <a:t> in </a:t>
            </a:r>
            <a:r>
              <a:rPr lang="it-IT" sz="2400" dirty="0" err="1"/>
              <a:t>Sicily</a:t>
            </a:r>
            <a:r>
              <a:rPr lang="it-IT" sz="2400" dirty="0"/>
              <a:t>: the </a:t>
            </a:r>
            <a:r>
              <a:rPr lang="it-IT" sz="2400" dirty="0" err="1"/>
              <a:t>contribution</a:t>
            </a:r>
            <a:r>
              <a:rPr lang="it-IT" sz="2400" dirty="0"/>
              <a:t> of CASR project (2008-2016)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/>
              <a:t>New data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African</a:t>
            </a:r>
            <a:r>
              <a:rPr lang="it-IT" sz="2400" dirty="0"/>
              <a:t> Red Slip </a:t>
            </a:r>
            <a:r>
              <a:rPr lang="it-IT" sz="2400" dirty="0" err="1"/>
              <a:t>ware</a:t>
            </a:r>
            <a:r>
              <a:rPr lang="it-IT" sz="2400" dirty="0"/>
              <a:t>: the surveys in Agrigento and Termini Imerese hinterland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/>
              <a:t>The </a:t>
            </a:r>
            <a:r>
              <a:rPr lang="it-IT" sz="2400" dirty="0" err="1"/>
              <a:t>calcareous</a:t>
            </a:r>
            <a:r>
              <a:rPr lang="it-IT" sz="2400" dirty="0"/>
              <a:t> </a:t>
            </a:r>
            <a:r>
              <a:rPr lang="it-IT" sz="2400" dirty="0" err="1"/>
              <a:t>flanged</a:t>
            </a:r>
            <a:r>
              <a:rPr lang="it-IT" sz="2400" dirty="0"/>
              <a:t> </a:t>
            </a:r>
            <a:r>
              <a:rPr lang="it-IT" sz="2400" dirty="0" err="1"/>
              <a:t>bowls</a:t>
            </a:r>
            <a:r>
              <a:rPr lang="it-IT" sz="2400" dirty="0"/>
              <a:t> from </a:t>
            </a:r>
            <a:r>
              <a:rPr lang="it-IT" sz="2400" dirty="0" err="1"/>
              <a:t>Cignana</a:t>
            </a:r>
            <a:r>
              <a:rPr lang="it-IT" sz="2400" dirty="0"/>
              <a:t>: </a:t>
            </a:r>
            <a:r>
              <a:rPr lang="it-IT" sz="2400" dirty="0" err="1"/>
              <a:t>imitation</a:t>
            </a:r>
            <a:r>
              <a:rPr lang="it-IT" sz="2400" dirty="0"/>
              <a:t> or </a:t>
            </a:r>
            <a:r>
              <a:rPr lang="it-IT" sz="2400" dirty="0" err="1"/>
              <a:t>not</a:t>
            </a:r>
            <a:r>
              <a:rPr lang="it-IT" sz="2400" dirty="0"/>
              <a:t>?</a:t>
            </a:r>
          </a:p>
          <a:p>
            <a:pPr>
              <a:lnSpc>
                <a:spcPct val="150000"/>
              </a:lnSpc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122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2E2FD22-9241-4AF7-8F47-9810DBC8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" y="2240936"/>
            <a:ext cx="6260592" cy="3941064"/>
          </a:xfrm>
          <a:prstGeom prst="rect">
            <a:avLst/>
          </a:prstGeom>
        </p:spPr>
      </p:pic>
      <p:pic>
        <p:nvPicPr>
          <p:cNvPr id="4" name="Immagine 3" descr="Immagine che contiene testo, mappa, cielo&#10;&#10;Descrizione generata automaticamente">
            <a:extLst>
              <a:ext uri="{FF2B5EF4-FFF2-40B4-BE49-F238E27FC236}">
                <a16:creationId xmlns:a16="http://schemas.microsoft.com/office/drawing/2014/main" id="{CF89A2F1-FEFD-45FA-9FA1-6F355B58B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"/>
          <a:stretch/>
        </p:blipFill>
        <p:spPr>
          <a:xfrm>
            <a:off x="6752492" y="2195449"/>
            <a:ext cx="5281056" cy="466255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ABA1A4-B752-4F55-89F3-E80D620F7885}"/>
              </a:ext>
            </a:extLst>
          </p:cNvPr>
          <p:cNvSpPr txBox="1"/>
          <p:nvPr/>
        </p:nvSpPr>
        <p:spPr>
          <a:xfrm>
            <a:off x="7608629" y="1308330"/>
            <a:ext cx="337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Common </a:t>
            </a:r>
            <a:r>
              <a:rPr lang="it-IT" sz="2400" b="1" dirty="0" err="1"/>
              <a:t>wares</a:t>
            </a:r>
            <a:endParaRPr lang="it-IT" sz="24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D10F90-212B-4C2C-BF48-F5FB99E06F7F}"/>
              </a:ext>
            </a:extLst>
          </p:cNvPr>
          <p:cNvSpPr txBox="1"/>
          <p:nvPr/>
        </p:nvSpPr>
        <p:spPr>
          <a:xfrm>
            <a:off x="2212496" y="1308330"/>
            <a:ext cx="214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Fine </a:t>
            </a:r>
            <a:r>
              <a:rPr lang="it-IT" sz="2400" b="1" dirty="0" err="1"/>
              <a:t>wares</a:t>
            </a:r>
            <a:endParaRPr lang="it-IT" sz="24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DD1246-341D-46DF-A94E-E7F2311775B0}"/>
              </a:ext>
            </a:extLst>
          </p:cNvPr>
          <p:cNvSpPr txBox="1"/>
          <p:nvPr/>
        </p:nvSpPr>
        <p:spPr>
          <a:xfrm>
            <a:off x="0" y="188269"/>
            <a:ext cx="1210993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Flanged</a:t>
            </a:r>
            <a:r>
              <a:rPr lang="it-IT" sz="2800" dirty="0"/>
              <a:t> </a:t>
            </a:r>
            <a:r>
              <a:rPr lang="it-IT" sz="2800" dirty="0" err="1"/>
              <a:t>bowls</a:t>
            </a:r>
            <a:r>
              <a:rPr lang="it-IT" sz="2800" dirty="0"/>
              <a:t> </a:t>
            </a:r>
            <a:r>
              <a:rPr lang="it-IT" sz="2800" dirty="0" err="1"/>
              <a:t>produced</a:t>
            </a:r>
            <a:r>
              <a:rPr lang="it-IT" sz="2800" dirty="0"/>
              <a:t> in Africa </a:t>
            </a:r>
            <a:r>
              <a:rPr lang="it-IT" sz="2800" dirty="0" err="1"/>
              <a:t>between</a:t>
            </a:r>
            <a:r>
              <a:rPr lang="it-IT" sz="2800" dirty="0"/>
              <a:t> the 6th and the end of the 7th </a:t>
            </a:r>
            <a:r>
              <a:rPr lang="it-IT" sz="2800" dirty="0" err="1"/>
              <a:t>century</a:t>
            </a:r>
            <a:endParaRPr lang="it-IT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C405D7-AC5B-429B-B24A-9A2971979EA9}"/>
              </a:ext>
            </a:extLst>
          </p:cNvPr>
          <p:cNvSpPr txBox="1"/>
          <p:nvPr/>
        </p:nvSpPr>
        <p:spPr>
          <a:xfrm>
            <a:off x="1331331" y="1882784"/>
            <a:ext cx="3910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derived</a:t>
            </a:r>
            <a:r>
              <a:rPr lang="it-IT" sz="2000" dirty="0"/>
              <a:t> from Hayes 91 (?)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A2AD32-3A13-4AB6-BBA1-BC697E2BD569}"/>
              </a:ext>
            </a:extLst>
          </p:cNvPr>
          <p:cNvSpPr txBox="1"/>
          <p:nvPr/>
        </p:nvSpPr>
        <p:spPr>
          <a:xfrm>
            <a:off x="7827200" y="1882784"/>
            <a:ext cx="302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Type</a:t>
            </a:r>
            <a:r>
              <a:rPr lang="it-IT" sz="2000" dirty="0"/>
              <a:t> </a:t>
            </a:r>
            <a:r>
              <a:rPr lang="it-IT" sz="2000" dirty="0" err="1"/>
              <a:t>Carthage</a:t>
            </a:r>
            <a:r>
              <a:rPr lang="it-IT" sz="2000" dirty="0"/>
              <a:t> Class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9F69A9F-F2FE-42CC-8188-99909405DE10}"/>
              </a:ext>
            </a:extLst>
          </p:cNvPr>
          <p:cNvSpPr txBox="1"/>
          <p:nvPr/>
        </p:nvSpPr>
        <p:spPr>
          <a:xfrm>
            <a:off x="39300" y="6331360"/>
            <a:ext cx="38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2004</a:t>
            </a:r>
            <a:r>
              <a:rPr lang="it-IT" dirty="0"/>
              <a:t>, fig. 111 and 138</a:t>
            </a:r>
          </a:p>
        </p:txBody>
      </p:sp>
    </p:spTree>
    <p:extLst>
      <p:ext uri="{BB962C8B-B14F-4D97-AF65-F5344CB8AC3E}">
        <p14:creationId xmlns:p14="http://schemas.microsoft.com/office/powerpoint/2010/main" val="931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84BB14-6268-4B0F-8411-74182C17DEDF}"/>
              </a:ext>
            </a:extLst>
          </p:cNvPr>
          <p:cNvSpPr txBox="1"/>
          <p:nvPr/>
        </p:nvSpPr>
        <p:spPr>
          <a:xfrm>
            <a:off x="39300" y="6331360"/>
            <a:ext cx="38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2004</a:t>
            </a:r>
            <a:r>
              <a:rPr lang="it-IT" dirty="0"/>
              <a:t>, fig. 141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EB1C6C-ACB2-4509-B310-A4635F2A0BC7}"/>
              </a:ext>
            </a:extLst>
          </p:cNvPr>
          <p:cNvSpPr txBox="1"/>
          <p:nvPr/>
        </p:nvSpPr>
        <p:spPr>
          <a:xfrm>
            <a:off x="4278476" y="1308331"/>
            <a:ext cx="337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Common </a:t>
            </a:r>
            <a:r>
              <a:rPr lang="it-IT" sz="2400" b="1" dirty="0" err="1"/>
              <a:t>wares</a:t>
            </a:r>
            <a:endParaRPr lang="it-IT" sz="2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DE0DF3-9001-4509-9434-471C3AA2C041}"/>
              </a:ext>
            </a:extLst>
          </p:cNvPr>
          <p:cNvSpPr txBox="1"/>
          <p:nvPr/>
        </p:nvSpPr>
        <p:spPr>
          <a:xfrm>
            <a:off x="0" y="188269"/>
            <a:ext cx="1210993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Flanged</a:t>
            </a:r>
            <a:r>
              <a:rPr lang="it-IT" sz="2800" dirty="0"/>
              <a:t> </a:t>
            </a:r>
            <a:r>
              <a:rPr lang="it-IT" sz="2800" dirty="0" err="1"/>
              <a:t>bowls</a:t>
            </a:r>
            <a:r>
              <a:rPr lang="it-IT" sz="2800" dirty="0"/>
              <a:t> </a:t>
            </a:r>
            <a:r>
              <a:rPr lang="it-IT" sz="2800" dirty="0" err="1"/>
              <a:t>produced</a:t>
            </a:r>
            <a:r>
              <a:rPr lang="it-IT" sz="2800" dirty="0"/>
              <a:t> in Africa </a:t>
            </a:r>
            <a:r>
              <a:rPr lang="it-IT" sz="2800" dirty="0" err="1"/>
              <a:t>between</a:t>
            </a:r>
            <a:r>
              <a:rPr lang="it-IT" sz="2800" dirty="0"/>
              <a:t> the 6th and the end of the 7th </a:t>
            </a:r>
            <a:r>
              <a:rPr lang="it-IT" sz="2800" dirty="0" err="1"/>
              <a:t>century</a:t>
            </a:r>
            <a:endParaRPr lang="it-IT" sz="2800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CBD6169-57FA-4853-92FF-E1086EA3A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8" y="2572195"/>
            <a:ext cx="6181344" cy="3767328"/>
          </a:xfrm>
          <a:prstGeom prst="rect">
            <a:avLst/>
          </a:prstGeom>
        </p:spPr>
      </p:pic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7ACFE45-C5C8-4E25-A70A-A6047433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36" y="2572195"/>
            <a:ext cx="4852416" cy="41330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FEC2D7-2FE5-4D9A-8859-D7F4F03A0CA7}"/>
              </a:ext>
            </a:extLst>
          </p:cNvPr>
          <p:cNvSpPr txBox="1"/>
          <p:nvPr/>
        </p:nvSpPr>
        <p:spPr>
          <a:xfrm>
            <a:off x="290064" y="1864309"/>
            <a:ext cx="3024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Late </a:t>
            </a:r>
            <a:r>
              <a:rPr lang="it-IT" sz="2000" dirty="0" err="1"/>
              <a:t>byzantine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with </a:t>
            </a:r>
            <a:r>
              <a:rPr lang="it-IT" sz="2000" dirty="0" err="1"/>
              <a:t>stamped</a:t>
            </a:r>
            <a:r>
              <a:rPr lang="it-IT" sz="2000" dirty="0"/>
              <a:t> </a:t>
            </a:r>
            <a:r>
              <a:rPr lang="it-IT" sz="2000" dirty="0" err="1"/>
              <a:t>decoration</a:t>
            </a:r>
            <a:r>
              <a:rPr lang="it-IT" sz="2000" dirty="0"/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594CDAC-78E2-4686-9160-51F546EBE6CC}"/>
              </a:ext>
            </a:extLst>
          </p:cNvPr>
          <p:cNvSpPr txBox="1"/>
          <p:nvPr/>
        </p:nvSpPr>
        <p:spPr>
          <a:xfrm>
            <a:off x="3735910" y="1864309"/>
            <a:ext cx="3024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Late </a:t>
            </a:r>
            <a:r>
              <a:rPr lang="it-IT" sz="2000" dirty="0" err="1"/>
              <a:t>byzantine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with </a:t>
            </a:r>
            <a:r>
              <a:rPr lang="it-IT" sz="2000" dirty="0" err="1"/>
              <a:t>painted</a:t>
            </a:r>
            <a:r>
              <a:rPr lang="it-IT" sz="2000" dirty="0"/>
              <a:t> </a:t>
            </a:r>
            <a:r>
              <a:rPr lang="it-IT" sz="2000" dirty="0" err="1"/>
              <a:t>decoration</a:t>
            </a:r>
            <a:r>
              <a:rPr lang="it-IT" sz="2000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ABE51C-6831-432E-8FEC-8C685A8CAD6A}"/>
              </a:ext>
            </a:extLst>
          </p:cNvPr>
          <p:cNvSpPr txBox="1"/>
          <p:nvPr/>
        </p:nvSpPr>
        <p:spPr>
          <a:xfrm>
            <a:off x="7365107" y="1867227"/>
            <a:ext cx="302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Other</a:t>
            </a:r>
            <a:r>
              <a:rPr lang="it-IT" sz="2000" dirty="0"/>
              <a:t> late </a:t>
            </a:r>
            <a:r>
              <a:rPr lang="it-IT" sz="2000" dirty="0" err="1"/>
              <a:t>byzantine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34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BC93C-02F2-4DC9-A1A7-02A7E279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4" y="1416037"/>
            <a:ext cx="12056012" cy="123099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Thank </a:t>
            </a:r>
            <a:r>
              <a:rPr lang="it-IT" b="1" dirty="0" err="1">
                <a:solidFill>
                  <a:schemeClr val="tx1"/>
                </a:solidFill>
              </a:rPr>
              <a:t>you</a:t>
            </a:r>
            <a:r>
              <a:rPr lang="it-IT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EA77A0-FBC6-40DF-8F86-B36761714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7303" y="2902039"/>
            <a:ext cx="7557394" cy="906477"/>
          </a:xfrm>
        </p:spPr>
        <p:txBody>
          <a:bodyPr>
            <a:normAutofit/>
          </a:bodyPr>
          <a:lstStyle/>
          <a:p>
            <a:r>
              <a:rPr lang="it-IT" dirty="0"/>
              <a:t>Fabrizio Ducati : </a:t>
            </a:r>
            <a:r>
              <a:rPr lang="it-IT" b="1" dirty="0"/>
              <a:t>fabrizio.ducati90@gmail.com</a:t>
            </a:r>
          </a:p>
          <a:p>
            <a:r>
              <a:rPr lang="it-IT" dirty="0"/>
              <a:t>Claudio Capelli : </a:t>
            </a:r>
            <a:r>
              <a:rPr lang="it-IT" b="1" dirty="0"/>
              <a:t>capelli@dipteris.unige.it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E4033F-E852-4065-9D42-5BE49AEC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6" y="6006882"/>
            <a:ext cx="1440100" cy="7773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D7EC23-FC58-4CFA-93EB-8DCDA7EC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50" y="6233107"/>
            <a:ext cx="2057400" cy="4617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30ABAE-2982-4FDF-B65B-C362452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88" y="6140979"/>
            <a:ext cx="2159326" cy="6493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1D7478-D7A0-465C-B437-364225D3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28" y="6208347"/>
            <a:ext cx="1563624" cy="5394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3677EC-C50D-4D88-972C-B3B7038522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1984384" y="6134973"/>
            <a:ext cx="1816608" cy="6493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E78340-BFAE-485F-B7F5-97B13698F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3" y="6083390"/>
            <a:ext cx="1581150" cy="752475"/>
          </a:xfrm>
          <a:prstGeom prst="rect">
            <a:avLst/>
          </a:prstGeom>
        </p:spPr>
      </p:pic>
      <p:pic>
        <p:nvPicPr>
          <p:cNvPr id="12" name="Immagine 11" descr="Immagine che contiene natura&#10;&#10;Descrizione generata automaticamente">
            <a:extLst>
              <a:ext uri="{FF2B5EF4-FFF2-40B4-BE49-F238E27FC236}">
                <a16:creationId xmlns:a16="http://schemas.microsoft.com/office/drawing/2014/main" id="{B968B1E1-5DEF-4063-8CE0-10B46971A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" y="51984"/>
            <a:ext cx="2317303" cy="764173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3FCDE318-C6E9-4529-B199-689479B38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67720"/>
              </p:ext>
            </p:extLst>
          </p:nvPr>
        </p:nvGraphicFramePr>
        <p:xfrm>
          <a:off x="3154369" y="67713"/>
          <a:ext cx="884817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6692">
                  <a:extLst>
                    <a:ext uri="{9D8B030D-6E8A-4147-A177-3AD203B41FA5}">
                      <a16:colId xmlns:a16="http://schemas.microsoft.com/office/drawing/2014/main" val="1194946320"/>
                    </a:ext>
                  </a:extLst>
                </a:gridCol>
                <a:gridCol w="7521484">
                  <a:extLst>
                    <a:ext uri="{9D8B030D-6E8A-4147-A177-3AD203B41FA5}">
                      <a16:colId xmlns:a16="http://schemas.microsoft.com/office/drawing/2014/main" val="216789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Session 162</a:t>
                      </a:r>
                      <a:endParaRPr lang="it-IT" b="1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Culture contacts in the western Mediterranean sea during the Roman Age. Pottery as cultural marker between traffics and local productions</a:t>
                      </a:r>
                      <a:endParaRPr lang="it-IT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4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2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9E4033F-E852-4065-9D42-5BE49AEC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6" y="6006882"/>
            <a:ext cx="1440100" cy="7773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D7EC23-FC58-4CFA-93EB-8DCDA7EC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50" y="6233107"/>
            <a:ext cx="2057400" cy="4617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30ABAE-2982-4FDF-B65B-C362452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88" y="6140979"/>
            <a:ext cx="2159326" cy="6493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1D7478-D7A0-465C-B437-364225D3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28" y="6208347"/>
            <a:ext cx="1563624" cy="5394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3677EC-C50D-4D88-972C-B3B7038522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1984384" y="6134973"/>
            <a:ext cx="1816608" cy="6493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E78340-BFAE-485F-B7F5-97B13698F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3" y="6083390"/>
            <a:ext cx="1581150" cy="752475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36C5EFBD-93D8-43A2-AE35-FAAB82728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367906"/>
              </p:ext>
            </p:extLst>
          </p:nvPr>
        </p:nvGraphicFramePr>
        <p:xfrm>
          <a:off x="169894" y="900881"/>
          <a:ext cx="11852212" cy="50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9541">
                  <a:extLst>
                    <a:ext uri="{9D8B030D-6E8A-4147-A177-3AD203B41FA5}">
                      <a16:colId xmlns:a16="http://schemas.microsoft.com/office/drawing/2014/main" val="3298836053"/>
                    </a:ext>
                  </a:extLst>
                </a:gridCol>
                <a:gridCol w="9002671">
                  <a:extLst>
                    <a:ext uri="{9D8B030D-6E8A-4147-A177-3AD203B41FA5}">
                      <a16:colId xmlns:a16="http://schemas.microsoft.com/office/drawing/2014/main" val="1725919979"/>
                    </a:ext>
                  </a:extLst>
                </a:gridCol>
              </a:tblGrid>
              <a:tr h="387692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 dirty="0" err="1"/>
                        <a:t>Bonifay</a:t>
                      </a:r>
                      <a:r>
                        <a:rPr lang="it-IT" b="1" cap="small" baseline="0" dirty="0"/>
                        <a:t> 2004</a:t>
                      </a: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b="0"/>
                        <a:t>M. Bonifay, </a:t>
                      </a:r>
                      <a:r>
                        <a:rPr lang="fr-FR" b="0" i="1"/>
                        <a:t>Etudes sur la céramique romaine tardive d’Afrique</a:t>
                      </a:r>
                      <a:r>
                        <a:rPr lang="fr-FR" b="0"/>
                        <a:t>, BAR IS-1301, Oxford 2004.</a:t>
                      </a:r>
                      <a:endParaRPr lang="fr-FR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093490"/>
                  </a:ext>
                </a:extLst>
              </a:tr>
              <a:tr h="969230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/>
                        <a:t>Bonifay 2014</a:t>
                      </a:r>
                      <a:endParaRPr lang="it-IT" b="1" cap="small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/>
                        <a:t>M. Bonifay, </a:t>
                      </a:r>
                      <a:r>
                        <a:rPr lang="it-IT" b="0" i="1"/>
                        <a:t>Céramique africaine et imitations : où, quand, pourquoi?</a:t>
                      </a:r>
                      <a:r>
                        <a:rPr lang="it-IT" b="0"/>
                        <a:t>, in R. Morais, A. Fernández, M. J. Sousa (ed.), </a:t>
                      </a:r>
                      <a:r>
                        <a:rPr lang="it-IT" b="0" i="1"/>
                        <a:t>As produçôes cerâmicas de imitaçâo na Hispania</a:t>
                      </a:r>
                      <a:r>
                        <a:rPr lang="it-IT" b="0"/>
                        <a:t>, monografias ex officina hispana II, Tomo I, Madrid 2014, 75-91.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027103"/>
                  </a:ext>
                </a:extLst>
              </a:tr>
              <a:tr h="678462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/>
                        <a:t>Bonifay</a:t>
                      </a:r>
                      <a:r>
                        <a:rPr lang="it-IT" b="1" cap="none" baseline="0"/>
                        <a:t> 2016</a:t>
                      </a:r>
                      <a:endParaRPr lang="it-IT" b="1" cap="none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/>
                        <a:t>M. Bonifay, </a:t>
                      </a:r>
                      <a:r>
                        <a:rPr lang="it-IT" b="0" i="1"/>
                        <a:t>Annexe 1. Éléments de typologie des céramiques de l’Afrique romaine</a:t>
                      </a:r>
                      <a:r>
                        <a:rPr lang="it-IT" b="0"/>
                        <a:t>, in </a:t>
                      </a:r>
                      <a:r>
                        <a:rPr lang="it-IT" b="0" cap="small" baseline="0"/>
                        <a:t>Malfitana, Bonifay</a:t>
                      </a:r>
                      <a:r>
                        <a:rPr lang="it-IT" b="0"/>
                        <a:t> 2016, pp. 507-573.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211349"/>
                  </a:ext>
                </a:extLst>
              </a:tr>
              <a:tr h="678462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/>
                        <a:t>Bonifay, Malfitana </a:t>
                      </a:r>
                      <a:r>
                        <a:rPr lang="it-IT" b="1" cap="none" baseline="0"/>
                        <a:t>2016</a:t>
                      </a:r>
                      <a:endParaRPr lang="it-IT" b="1" cap="none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/>
                        <a:t>M. Bonifay, D. Malfitana, </a:t>
                      </a:r>
                      <a:r>
                        <a:rPr lang="it-IT" b="0" i="1"/>
                        <a:t>L’apport de la documentation sicilienne à l’étude du commerce de l’Afrique romaine</a:t>
                      </a:r>
                      <a:r>
                        <a:rPr lang="it-IT" b="0"/>
                        <a:t>, in </a:t>
                      </a:r>
                      <a:r>
                        <a:rPr lang="it-IT" b="0" cap="small" baseline="0"/>
                        <a:t>Malfitana, Bonifay</a:t>
                      </a:r>
                      <a:r>
                        <a:rPr lang="it-IT" b="0"/>
                        <a:t> 2016, pp. 403-439,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763415"/>
                  </a:ext>
                </a:extLst>
              </a:tr>
              <a:tr h="678462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/>
                        <a:t>Bonifay</a:t>
                      </a:r>
                      <a:r>
                        <a:rPr lang="it-IT" b="1" cap="none" baseline="0"/>
                        <a:t> </a:t>
                      </a:r>
                      <a:r>
                        <a:rPr lang="it-IT" b="1" i="1" cap="none" baseline="0"/>
                        <a:t>et alii </a:t>
                      </a:r>
                      <a:r>
                        <a:rPr lang="it-IT" b="1" cap="small" baseline="0"/>
                        <a:t>2016</a:t>
                      </a:r>
                      <a:endParaRPr lang="it-IT" b="1" cap="small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/>
                        <a:t>M. Bonifay, C. Franco, G. Cacciaguerra, </a:t>
                      </a:r>
                      <a:r>
                        <a:rPr lang="it-IT" b="0" i="1"/>
                        <a:t>Analyse micro-régionale de la diffusion des céramiques africaines en Sicile</a:t>
                      </a:r>
                      <a:r>
                        <a:rPr lang="it-IT" b="0"/>
                        <a:t>, in </a:t>
                      </a:r>
                      <a:r>
                        <a:rPr lang="it-IT" b="0" cap="small" baseline="0"/>
                        <a:t>Malfitana, Bonifay</a:t>
                      </a:r>
                      <a:r>
                        <a:rPr lang="it-IT" b="0"/>
                        <a:t> 2016, pp. 353-401.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17753"/>
                  </a:ext>
                </a:extLst>
              </a:tr>
              <a:tr h="678462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/>
                        <a:t>Capelli</a:t>
                      </a:r>
                      <a:r>
                        <a:rPr lang="it-IT" b="1" cap="none" baseline="0"/>
                        <a:t> </a:t>
                      </a:r>
                      <a:r>
                        <a:rPr lang="it-IT" b="1" i="1" cap="none" baseline="0"/>
                        <a:t>et alii</a:t>
                      </a:r>
                      <a:r>
                        <a:rPr lang="it-IT" b="1" cap="none" baseline="0"/>
                        <a:t> 2016</a:t>
                      </a:r>
                      <a:endParaRPr lang="it-IT" b="1" cap="none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/>
                        <a:t>C. Capelli, M. Bonifay, C. Franco, C. Huguet, V. Leitch, T. Mukai, </a:t>
                      </a:r>
                      <a:r>
                        <a:rPr lang="it-IT" b="0" i="1"/>
                        <a:t>Étude archéologique et archéométrique intégrée</a:t>
                      </a:r>
                      <a:r>
                        <a:rPr lang="it-IT" b="0"/>
                        <a:t>, in </a:t>
                      </a:r>
                      <a:r>
                        <a:rPr lang="it-IT" b="0" cap="small" baseline="0"/>
                        <a:t>Malfitana, Bonifay </a:t>
                      </a:r>
                      <a:r>
                        <a:rPr lang="it-IT" b="0"/>
                        <a:t>2016, pp. 273-351,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389371"/>
                  </a:ext>
                </a:extLst>
              </a:tr>
              <a:tr h="969230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/>
                        <a:t>Fontana 1988</a:t>
                      </a:r>
                      <a:endParaRPr lang="it-IT" b="1" cap="small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S. Fontana, </a:t>
                      </a:r>
                      <a:r>
                        <a:rPr lang="it-IT" b="0" i="1" dirty="0"/>
                        <a:t>Le “imitazioni” della sigillata africana e le ceramiche da mensa italiche tardo-antiche</a:t>
                      </a:r>
                      <a:r>
                        <a:rPr lang="it-IT" b="0" dirty="0"/>
                        <a:t>, in L. </a:t>
                      </a:r>
                      <a:r>
                        <a:rPr lang="it-IT" b="0" dirty="0" err="1"/>
                        <a:t>Saguì</a:t>
                      </a:r>
                      <a:r>
                        <a:rPr lang="it-IT" b="0" dirty="0"/>
                        <a:t> (a cura di), </a:t>
                      </a:r>
                      <a:r>
                        <a:rPr lang="it-IT" b="0" i="1" dirty="0"/>
                        <a:t>Ceramica in Italia : VI-VII secolo</a:t>
                      </a:r>
                      <a:r>
                        <a:rPr lang="it-IT" b="0" dirty="0"/>
                        <a:t>. Atti del Convegno in onore di John W. Hayes (Roma, 11-13 maggio 1995), vol. I-II, Firenze 1998, pp. 83-100.</a:t>
                      </a: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975158"/>
                  </a:ext>
                </a:extLst>
              </a:tr>
            </a:tbl>
          </a:graphicData>
        </a:graphic>
      </p:graphicFrame>
      <p:pic>
        <p:nvPicPr>
          <p:cNvPr id="14" name="Immagine 13" descr="Immagine che contiene natura&#10;&#10;Descrizione generata automaticamente">
            <a:extLst>
              <a:ext uri="{FF2B5EF4-FFF2-40B4-BE49-F238E27FC236}">
                <a16:creationId xmlns:a16="http://schemas.microsoft.com/office/drawing/2014/main" id="{85AD128F-5347-402D-B2F0-7A460DE16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" y="51984"/>
            <a:ext cx="2317303" cy="764173"/>
          </a:xfrm>
          <a:prstGeom prst="rect">
            <a:avLst/>
          </a:prstGeom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F54DC67B-25DC-451C-988C-1AA29306F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691593"/>
              </p:ext>
            </p:extLst>
          </p:nvPr>
        </p:nvGraphicFramePr>
        <p:xfrm>
          <a:off x="3154369" y="67713"/>
          <a:ext cx="884817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6692">
                  <a:extLst>
                    <a:ext uri="{9D8B030D-6E8A-4147-A177-3AD203B41FA5}">
                      <a16:colId xmlns:a16="http://schemas.microsoft.com/office/drawing/2014/main" val="1194946320"/>
                    </a:ext>
                  </a:extLst>
                </a:gridCol>
                <a:gridCol w="7521484">
                  <a:extLst>
                    <a:ext uri="{9D8B030D-6E8A-4147-A177-3AD203B41FA5}">
                      <a16:colId xmlns:a16="http://schemas.microsoft.com/office/drawing/2014/main" val="216789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Session 162</a:t>
                      </a:r>
                      <a:endParaRPr lang="it-IT" b="1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Culture contacts in the western Mediterranean sea during the Roman Age. Pottery as cultural marker between traffics and local productions</a:t>
                      </a:r>
                      <a:endParaRPr lang="it-IT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4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0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9E4033F-E852-4065-9D42-5BE49AEC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6" y="6006882"/>
            <a:ext cx="1440100" cy="7773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D7EC23-FC58-4CFA-93EB-8DCDA7EC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50" y="6233107"/>
            <a:ext cx="2057400" cy="4617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30ABAE-2982-4FDF-B65B-C362452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88" y="6140979"/>
            <a:ext cx="2159326" cy="6493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1D7478-D7A0-465C-B437-364225D3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28" y="6208347"/>
            <a:ext cx="1563624" cy="5394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3677EC-C50D-4D88-972C-B3B7038522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1984384" y="6134973"/>
            <a:ext cx="1816608" cy="6493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E78340-BFAE-485F-B7F5-97B13698F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3" y="6083390"/>
            <a:ext cx="1581150" cy="752475"/>
          </a:xfrm>
          <a:prstGeom prst="rect">
            <a:avLst/>
          </a:prstGeom>
        </p:spPr>
      </p:pic>
      <p:pic>
        <p:nvPicPr>
          <p:cNvPr id="14" name="Immagine 13" descr="Immagine che contiene natura&#10;&#10;Descrizione generata automaticamente">
            <a:extLst>
              <a:ext uri="{FF2B5EF4-FFF2-40B4-BE49-F238E27FC236}">
                <a16:creationId xmlns:a16="http://schemas.microsoft.com/office/drawing/2014/main" id="{85AD128F-5347-402D-B2F0-7A460DE16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" y="51984"/>
            <a:ext cx="2317303" cy="764173"/>
          </a:xfrm>
          <a:prstGeom prst="rect">
            <a:avLst/>
          </a:prstGeom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F54DC67B-25DC-451C-988C-1AA29306F05C}"/>
              </a:ext>
            </a:extLst>
          </p:cNvPr>
          <p:cNvGraphicFramePr>
            <a:graphicFrameLocks noGrp="1"/>
          </p:cNvGraphicFramePr>
          <p:nvPr/>
        </p:nvGraphicFramePr>
        <p:xfrm>
          <a:off x="3154369" y="67713"/>
          <a:ext cx="884817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6692">
                  <a:extLst>
                    <a:ext uri="{9D8B030D-6E8A-4147-A177-3AD203B41FA5}">
                      <a16:colId xmlns:a16="http://schemas.microsoft.com/office/drawing/2014/main" val="1194946320"/>
                    </a:ext>
                  </a:extLst>
                </a:gridCol>
                <a:gridCol w="7521484">
                  <a:extLst>
                    <a:ext uri="{9D8B030D-6E8A-4147-A177-3AD203B41FA5}">
                      <a16:colId xmlns:a16="http://schemas.microsoft.com/office/drawing/2014/main" val="216789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Session 162</a:t>
                      </a:r>
                      <a:endParaRPr lang="it-IT" b="1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Culture contacts in the western Mediterranean sea during the Roman Age. Pottery as cultural marker between traffics and local productions</a:t>
                      </a:r>
                      <a:endParaRPr lang="it-IT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43128"/>
                  </a:ext>
                </a:extLst>
              </a:tr>
            </a:tbl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8E2CF8FD-DF69-4223-AD0E-A7F275C71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01564"/>
              </p:ext>
            </p:extLst>
          </p:nvPr>
        </p:nvGraphicFramePr>
        <p:xfrm>
          <a:off x="169894" y="900881"/>
          <a:ext cx="11852212" cy="2538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9541">
                  <a:extLst>
                    <a:ext uri="{9D8B030D-6E8A-4147-A177-3AD203B41FA5}">
                      <a16:colId xmlns:a16="http://schemas.microsoft.com/office/drawing/2014/main" val="3298836053"/>
                    </a:ext>
                  </a:extLst>
                </a:gridCol>
                <a:gridCol w="9002671">
                  <a:extLst>
                    <a:ext uri="{9D8B030D-6E8A-4147-A177-3AD203B41FA5}">
                      <a16:colId xmlns:a16="http://schemas.microsoft.com/office/drawing/2014/main" val="1725919979"/>
                    </a:ext>
                  </a:extLst>
                </a:gridCol>
              </a:tblGrid>
              <a:tr h="905167">
                <a:tc>
                  <a:txBody>
                    <a:bodyPr/>
                    <a:lstStyle/>
                    <a:p>
                      <a:pPr algn="just"/>
                      <a:r>
                        <a:rPr lang="it-IT" sz="1800" b="1" cap="small" baseline="0" dirty="0" err="1"/>
                        <a:t>Mackensen</a:t>
                      </a:r>
                      <a:r>
                        <a:rPr lang="it-IT" sz="1800" b="1" cap="small" baseline="0" dirty="0"/>
                        <a:t>, Schneider 2002</a:t>
                      </a:r>
                      <a:endParaRPr lang="it-IT" b="1" cap="small" baseline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b="0" dirty="0"/>
                        <a:t>M. Mackensen, G. Schneider, </a:t>
                      </a:r>
                      <a:r>
                        <a:rPr lang="en-US" b="0" i="1" dirty="0"/>
                        <a:t>Production </a:t>
                      </a:r>
                      <a:r>
                        <a:rPr lang="en-US" b="0" i="1" dirty="0" err="1"/>
                        <a:t>centres</a:t>
                      </a:r>
                      <a:r>
                        <a:rPr lang="en-US" b="0" i="1" dirty="0"/>
                        <a:t> of African red slip ware (3rd-7th c.) in northern and central Tunisia: archaeological provenance and reference groups based on chemical analysis</a:t>
                      </a:r>
                      <a:r>
                        <a:rPr lang="en-US" b="0" dirty="0"/>
                        <a:t>, in JRA 15, 2002, pp. 121-15.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093490"/>
                  </a:ext>
                </a:extLst>
              </a:tr>
              <a:tr h="709665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 dirty="0"/>
                        <a:t>Malfitana, </a:t>
                      </a:r>
                      <a:r>
                        <a:rPr lang="it-IT" b="1" cap="small" baseline="0" dirty="0" err="1"/>
                        <a:t>Bonifay</a:t>
                      </a:r>
                      <a:r>
                        <a:rPr lang="it-IT" b="1" cap="small" baseline="0" dirty="0"/>
                        <a:t> 2016</a:t>
                      </a: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D. Malfitana, M. </a:t>
                      </a:r>
                      <a:r>
                        <a:rPr lang="it-IT" b="0" dirty="0" err="1"/>
                        <a:t>Bonifay</a:t>
                      </a:r>
                      <a:r>
                        <a:rPr lang="it-IT" b="0" dirty="0"/>
                        <a:t> (a cura di), </a:t>
                      </a:r>
                      <a:r>
                        <a:rPr lang="it-IT" b="0" i="1" dirty="0"/>
                        <a:t>La ceramica africana nella Sicilia romana / La </a:t>
                      </a:r>
                      <a:r>
                        <a:rPr lang="it-IT" b="0" i="1" dirty="0" err="1"/>
                        <a:t>céramique</a:t>
                      </a:r>
                      <a:r>
                        <a:rPr lang="it-IT" b="0" i="1" dirty="0"/>
                        <a:t> </a:t>
                      </a:r>
                      <a:r>
                        <a:rPr lang="it-IT" b="0" i="1" dirty="0" err="1"/>
                        <a:t>africaine</a:t>
                      </a:r>
                      <a:r>
                        <a:rPr lang="it-IT" b="0" i="1" dirty="0"/>
                        <a:t> </a:t>
                      </a:r>
                      <a:r>
                        <a:rPr lang="it-IT" b="0" i="1" dirty="0" err="1"/>
                        <a:t>dans</a:t>
                      </a:r>
                      <a:r>
                        <a:rPr lang="it-IT" b="0" i="1" dirty="0"/>
                        <a:t> la </a:t>
                      </a:r>
                      <a:r>
                        <a:rPr lang="it-IT" b="0" i="1" dirty="0" err="1"/>
                        <a:t>Sicile</a:t>
                      </a:r>
                      <a:r>
                        <a:rPr lang="it-IT" b="0" i="1" dirty="0"/>
                        <a:t> </a:t>
                      </a:r>
                      <a:r>
                        <a:rPr lang="it-IT" b="0" i="1" dirty="0" err="1"/>
                        <a:t>romaine</a:t>
                      </a:r>
                      <a:r>
                        <a:rPr lang="it-IT" b="0" dirty="0"/>
                        <a:t>, I-II, Catania 2016.</a:t>
                      </a: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027103"/>
                  </a:ext>
                </a:extLst>
              </a:tr>
              <a:tr h="905167">
                <a:tc>
                  <a:txBody>
                    <a:bodyPr/>
                    <a:lstStyle/>
                    <a:p>
                      <a:pPr algn="just"/>
                      <a:r>
                        <a:rPr lang="it-IT" b="1" cap="small" baseline="0" dirty="0"/>
                        <a:t>Rizzo, Zambito 2012</a:t>
                      </a: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M.S. Rizzo, L. Zambito, </a:t>
                      </a:r>
                      <a:r>
                        <a:rPr lang="it-IT" b="0" i="1" dirty="0"/>
                        <a:t>La cultura materiale di un villaggio di età bizantina nella Sicilia centromeridionale: apporti dall’Oriente e dall’Africa a </a:t>
                      </a:r>
                      <a:r>
                        <a:rPr lang="it-IT" b="0" i="1" dirty="0" err="1"/>
                        <a:t>Cignana</a:t>
                      </a:r>
                      <a:r>
                        <a:rPr lang="it-IT" b="0" i="1" dirty="0"/>
                        <a:t> (Naro, Agrigento)</a:t>
                      </a:r>
                      <a:r>
                        <a:rPr lang="it-IT" b="0" i="0" dirty="0"/>
                        <a:t>, in </a:t>
                      </a:r>
                      <a:r>
                        <a:rPr lang="it-IT" b="0" i="0" dirty="0" err="1"/>
                        <a:t>AfrRom</a:t>
                      </a:r>
                      <a:r>
                        <a:rPr lang="it-IT" b="0" i="0" dirty="0"/>
                        <a:t> XIX, Sassari 2010, Roma 2012, pp. 3051-3064.</a:t>
                      </a:r>
                      <a:endParaRPr lang="it-IT" b="0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76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0A8A107-CBA8-4920-A518-98A0F97A7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1452" r="5096" b="6427"/>
          <a:stretch/>
        </p:blipFill>
        <p:spPr>
          <a:xfrm>
            <a:off x="745587" y="25196"/>
            <a:ext cx="10700824" cy="68076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6B2DA4-965B-4ACB-AF9C-C599E84E6A1B}"/>
              </a:ext>
            </a:extLst>
          </p:cNvPr>
          <p:cNvSpPr txBox="1"/>
          <p:nvPr/>
        </p:nvSpPr>
        <p:spPr>
          <a:xfrm>
            <a:off x="4491309" y="6505798"/>
            <a:ext cx="3497180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From </a:t>
            </a:r>
            <a:r>
              <a:rPr lang="it-IT" sz="1600" cap="small" dirty="0" err="1"/>
              <a:t>Bonifay</a:t>
            </a:r>
            <a:r>
              <a:rPr lang="it-IT" sz="1600" cap="small" dirty="0"/>
              <a:t> 2016</a:t>
            </a:r>
            <a:r>
              <a:rPr lang="it-IT" sz="1600" dirty="0"/>
              <a:t>, p. 521, fig. 127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EDA3E9-930D-42D8-847F-A4F83254E87A}"/>
              </a:ext>
            </a:extLst>
          </p:cNvPr>
          <p:cNvSpPr txBox="1"/>
          <p:nvPr/>
        </p:nvSpPr>
        <p:spPr>
          <a:xfrm>
            <a:off x="767587" y="103457"/>
            <a:ext cx="106568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African</a:t>
            </a:r>
            <a:r>
              <a:rPr lang="it-IT" sz="2800" dirty="0"/>
              <a:t> Red Slip </a:t>
            </a:r>
            <a:r>
              <a:rPr lang="it-IT" sz="2800" dirty="0" err="1"/>
              <a:t>wares</a:t>
            </a:r>
            <a:r>
              <a:rPr lang="it-IT" sz="2800" dirty="0"/>
              <a:t> : workshops and production </a:t>
            </a:r>
            <a:r>
              <a:rPr lang="it-IT" sz="2800" dirty="0" err="1"/>
              <a:t>areas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789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A2E965A-2420-40CC-B084-DA762BF12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5" b="4206"/>
          <a:stretch/>
        </p:blipFill>
        <p:spPr>
          <a:xfrm>
            <a:off x="192488" y="701724"/>
            <a:ext cx="4988618" cy="24139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96808A-E602-4C84-B0F7-0D3DC12A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9" t="10214" r="54177" b="74751"/>
          <a:stretch/>
        </p:blipFill>
        <p:spPr>
          <a:xfrm>
            <a:off x="5390136" y="4491527"/>
            <a:ext cx="2336940" cy="1834929"/>
          </a:xfrm>
          <a:prstGeom prst="rect">
            <a:avLst/>
          </a:prstGeom>
        </p:spPr>
      </p:pic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17A7C80-0A40-44BD-B88E-75C0551D8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b="52381"/>
          <a:stretch/>
        </p:blipFill>
        <p:spPr>
          <a:xfrm>
            <a:off x="178034" y="3108883"/>
            <a:ext cx="4965675" cy="304739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FA66C83-B081-4356-935F-723106680E0B}"/>
              </a:ext>
            </a:extLst>
          </p:cNvPr>
          <p:cNvSpPr txBox="1"/>
          <p:nvPr/>
        </p:nvSpPr>
        <p:spPr>
          <a:xfrm>
            <a:off x="192488" y="6385211"/>
            <a:ext cx="646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2016,</a:t>
            </a:r>
            <a:r>
              <a:rPr lang="it-IT" dirty="0"/>
              <a:t> pp. 557-558; </a:t>
            </a:r>
            <a:r>
              <a:rPr lang="it-IT" cap="small" dirty="0"/>
              <a:t>Capelli </a:t>
            </a:r>
            <a:r>
              <a:rPr lang="it-IT" i="1" dirty="0"/>
              <a:t>et </a:t>
            </a:r>
            <a:r>
              <a:rPr lang="it-IT" i="1" dirty="0" err="1"/>
              <a:t>alii</a:t>
            </a:r>
            <a:r>
              <a:rPr lang="it-IT" i="1" dirty="0"/>
              <a:t> </a:t>
            </a:r>
            <a:r>
              <a:rPr lang="it-IT" cap="small" dirty="0"/>
              <a:t>2016,</a:t>
            </a:r>
            <a:r>
              <a:rPr lang="it-IT" dirty="0"/>
              <a:t> p. 384, fig. 81.</a:t>
            </a:r>
            <a:endParaRPr lang="it-IT" cap="small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8D6802-0855-4BB8-963C-EADE93B329E7}"/>
              </a:ext>
            </a:extLst>
          </p:cNvPr>
          <p:cNvSpPr txBox="1"/>
          <p:nvPr/>
        </p:nvSpPr>
        <p:spPr>
          <a:xfrm>
            <a:off x="7759348" y="6433275"/>
            <a:ext cx="440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Mackensen</a:t>
            </a:r>
            <a:r>
              <a:rPr lang="it-IT" cap="small" dirty="0"/>
              <a:t>, Schneider 2002,</a:t>
            </a:r>
            <a:r>
              <a:rPr lang="it-IT" dirty="0"/>
              <a:t> fig. 14-15.</a:t>
            </a:r>
            <a:endParaRPr lang="it-IT" cap="small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B6AC73F-03A7-4D41-B945-C5D04EEDBEFB}"/>
              </a:ext>
            </a:extLst>
          </p:cNvPr>
          <p:cNvGrpSpPr/>
          <p:nvPr/>
        </p:nvGrpSpPr>
        <p:grpSpPr>
          <a:xfrm>
            <a:off x="8354741" y="756653"/>
            <a:ext cx="3212907" cy="5628227"/>
            <a:chOff x="8906731" y="882209"/>
            <a:chExt cx="3212907" cy="5628227"/>
          </a:xfrm>
        </p:grpSpPr>
        <p:pic>
          <p:nvPicPr>
            <p:cNvPr id="15" name="Immagine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534F6BC9-E302-4C21-A517-C63F82CE6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6402" r="58479" b="13181"/>
            <a:stretch/>
          </p:blipFill>
          <p:spPr>
            <a:xfrm>
              <a:off x="8906731" y="882209"/>
              <a:ext cx="3212907" cy="562822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950AA62-ABC9-4652-A4A9-412BF318025C}"/>
                </a:ext>
              </a:extLst>
            </p:cNvPr>
            <p:cNvSpPr txBox="1"/>
            <p:nvPr/>
          </p:nvSpPr>
          <p:spPr>
            <a:xfrm>
              <a:off x="8906731" y="3612098"/>
              <a:ext cx="3212907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sz="700" dirty="0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F8A72D5D-0EDD-4BB9-8D32-7A23A2FAE9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7"/>
          <a:stretch/>
        </p:blipFill>
        <p:spPr>
          <a:xfrm>
            <a:off x="5151521" y="1048076"/>
            <a:ext cx="2814171" cy="17946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F9590C-5644-47DB-BFBB-AD1686598C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10369" r="81466" b="74962"/>
          <a:stretch/>
        </p:blipFill>
        <p:spPr>
          <a:xfrm>
            <a:off x="5390135" y="2760810"/>
            <a:ext cx="2336941" cy="178290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9152FA-547B-4768-8054-3A45F9A11D2D}"/>
              </a:ext>
            </a:extLst>
          </p:cNvPr>
          <p:cNvSpPr txBox="1"/>
          <p:nvPr/>
        </p:nvSpPr>
        <p:spPr>
          <a:xfrm>
            <a:off x="5085650" y="816316"/>
            <a:ext cx="302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 2004</a:t>
            </a:r>
            <a:r>
              <a:rPr lang="it-IT" dirty="0"/>
              <a:t>, </a:t>
            </a:r>
            <a:r>
              <a:rPr lang="it-IT" dirty="0" err="1"/>
              <a:t>Pl</a:t>
            </a:r>
            <a:r>
              <a:rPr lang="it-IT" dirty="0"/>
              <a:t> II, n. 11.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0871F68-DA39-4B25-A66F-08E4D51EB47A}"/>
              </a:ext>
            </a:extLst>
          </p:cNvPr>
          <p:cNvSpPr txBox="1"/>
          <p:nvPr/>
        </p:nvSpPr>
        <p:spPr>
          <a:xfrm>
            <a:off x="767587" y="103457"/>
            <a:ext cx="106568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</a:t>
            </a:r>
            <a:r>
              <a:rPr lang="it-IT" sz="2800" dirty="0" err="1"/>
              <a:t>integrated</a:t>
            </a:r>
            <a:r>
              <a:rPr lang="it-IT" sz="2800" dirty="0"/>
              <a:t> </a:t>
            </a:r>
            <a:r>
              <a:rPr lang="it-IT" sz="2800" dirty="0" err="1"/>
              <a:t>approach</a:t>
            </a:r>
            <a:r>
              <a:rPr lang="it-IT" sz="2800" dirty="0"/>
              <a:t>: </a:t>
            </a:r>
            <a:r>
              <a:rPr lang="it-IT" sz="2800" dirty="0" err="1"/>
              <a:t>archaeology</a:t>
            </a:r>
            <a:r>
              <a:rPr lang="it-IT" sz="2800" dirty="0"/>
              <a:t> and </a:t>
            </a:r>
            <a:r>
              <a:rPr lang="it-IT" sz="2800" dirty="0" err="1"/>
              <a:t>archaeometry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639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704ECBB1-CF10-4044-8548-3D8BE7A7288E}"/>
              </a:ext>
            </a:extLst>
          </p:cNvPr>
          <p:cNvGrpSpPr/>
          <p:nvPr/>
        </p:nvGrpSpPr>
        <p:grpSpPr>
          <a:xfrm>
            <a:off x="130991" y="1057717"/>
            <a:ext cx="4292110" cy="2954567"/>
            <a:chOff x="201858" y="839014"/>
            <a:chExt cx="3850436" cy="2650531"/>
          </a:xfrm>
        </p:grpSpPr>
        <p:pic>
          <p:nvPicPr>
            <p:cNvPr id="3" name="Immagine 2" descr="Immagine che contiene sedendo, interni, alto&#10;&#10;Descrizione generata automaticamente">
              <a:extLst>
                <a:ext uri="{FF2B5EF4-FFF2-40B4-BE49-F238E27FC236}">
                  <a16:creationId xmlns:a16="http://schemas.microsoft.com/office/drawing/2014/main" id="{05F8153A-7134-4276-BA72-083D6EEEF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" r="8380" b="18269"/>
            <a:stretch/>
          </p:blipFill>
          <p:spPr>
            <a:xfrm>
              <a:off x="1352294" y="839014"/>
              <a:ext cx="1800000" cy="109082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1F074CF-D278-40AB-8550-5DAF4DC1E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44" b="1"/>
            <a:stretch/>
          </p:blipFill>
          <p:spPr>
            <a:xfrm>
              <a:off x="2252294" y="2384863"/>
              <a:ext cx="1800000" cy="1104682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C3BF337-CB8F-47E5-9F7D-E0C05BC42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3" r="6667" b="18801"/>
            <a:stretch/>
          </p:blipFill>
          <p:spPr>
            <a:xfrm>
              <a:off x="201858" y="1978845"/>
              <a:ext cx="1800000" cy="1092186"/>
            </a:xfrm>
            <a:prstGeom prst="rect">
              <a:avLst/>
            </a:prstGeom>
          </p:spPr>
        </p:pic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311CFF8B-FBE3-4BE9-820B-9C6363178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84" y="2079821"/>
            <a:ext cx="5565146" cy="323653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4CAA954-EBB5-4233-8D23-7DCA2CF5B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31" y="2392047"/>
            <a:ext cx="2371440" cy="2728837"/>
          </a:xfrm>
          <a:prstGeom prst="rect">
            <a:avLst/>
          </a:prstGeom>
        </p:spPr>
      </p:pic>
      <p:pic>
        <p:nvPicPr>
          <p:cNvPr id="18" name="Immagine 17" descr="Immagine che contiene pane&#10;&#10;Descrizione generata automaticamente">
            <a:extLst>
              <a:ext uri="{FF2B5EF4-FFF2-40B4-BE49-F238E27FC236}">
                <a16:creationId xmlns:a16="http://schemas.microsoft.com/office/drawing/2014/main" id="{0B8B6E89-5885-4F9D-9897-15F1C84081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23870" r="3344" b="8583"/>
          <a:stretch/>
        </p:blipFill>
        <p:spPr>
          <a:xfrm>
            <a:off x="4652674" y="5383074"/>
            <a:ext cx="1987456" cy="1063065"/>
          </a:xfrm>
          <a:prstGeom prst="rect">
            <a:avLst/>
          </a:prstGeom>
        </p:spPr>
      </p:pic>
      <p:pic>
        <p:nvPicPr>
          <p:cNvPr id="20" name="Immagine 19" descr="Immagine che contiene pane, cibo&#10;&#10;Descrizione generata automaticamente">
            <a:extLst>
              <a:ext uri="{FF2B5EF4-FFF2-40B4-BE49-F238E27FC236}">
                <a16:creationId xmlns:a16="http://schemas.microsoft.com/office/drawing/2014/main" id="{A4B42FD7-1E27-43C8-8FB4-36BF80877D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16610" r="7013" b="11673"/>
          <a:stretch/>
        </p:blipFill>
        <p:spPr>
          <a:xfrm>
            <a:off x="6686857" y="5238850"/>
            <a:ext cx="1859772" cy="1063064"/>
          </a:xfrm>
          <a:prstGeom prst="rect">
            <a:avLst/>
          </a:prstGeom>
        </p:spPr>
      </p:pic>
      <p:pic>
        <p:nvPicPr>
          <p:cNvPr id="22" name="Immagine 21" descr="Immagine che contiene cibo&#10;&#10;Descrizione generata automaticamente">
            <a:extLst>
              <a:ext uri="{FF2B5EF4-FFF2-40B4-BE49-F238E27FC236}">
                <a16:creationId xmlns:a16="http://schemas.microsoft.com/office/drawing/2014/main" id="{EB236669-7F49-44E0-86C3-7B474A08B9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24051" r="13097" b="9714"/>
          <a:stretch/>
        </p:blipFill>
        <p:spPr>
          <a:xfrm>
            <a:off x="8546629" y="5149995"/>
            <a:ext cx="1646142" cy="1143232"/>
          </a:xfrm>
          <a:prstGeom prst="rect">
            <a:avLst/>
          </a:prstGeom>
        </p:spPr>
      </p:pic>
      <p:pic>
        <p:nvPicPr>
          <p:cNvPr id="24" name="Immagine 23" descr="Immagine che contiene cibo&#10;&#10;Descrizione generata automaticamente">
            <a:extLst>
              <a:ext uri="{FF2B5EF4-FFF2-40B4-BE49-F238E27FC236}">
                <a16:creationId xmlns:a16="http://schemas.microsoft.com/office/drawing/2014/main" id="{89B5C377-6BAA-4A37-97F5-1D2F8BEFAC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13080" r="13515" b="14056"/>
          <a:stretch/>
        </p:blipFill>
        <p:spPr>
          <a:xfrm>
            <a:off x="10409525" y="5165877"/>
            <a:ext cx="1692437" cy="120901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2CA8612-CF13-4DB9-B086-7AA88EA68EDD}"/>
              </a:ext>
            </a:extLst>
          </p:cNvPr>
          <p:cNvSpPr txBox="1"/>
          <p:nvPr/>
        </p:nvSpPr>
        <p:spPr>
          <a:xfrm>
            <a:off x="5045390" y="6374888"/>
            <a:ext cx="11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ARS A1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8F6F1CE-8A85-4FF2-B090-41ED61EBCCD1}"/>
              </a:ext>
            </a:extLst>
          </p:cNvPr>
          <p:cNvSpPr txBox="1"/>
          <p:nvPr/>
        </p:nvSpPr>
        <p:spPr>
          <a:xfrm>
            <a:off x="6880512" y="6394324"/>
            <a:ext cx="11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ARS D1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329FC84-A379-4B25-9394-824EAD8812AD}"/>
              </a:ext>
            </a:extLst>
          </p:cNvPr>
          <p:cNvSpPr txBox="1"/>
          <p:nvPr/>
        </p:nvSpPr>
        <p:spPr>
          <a:xfrm>
            <a:off x="8774517" y="6394324"/>
            <a:ext cx="11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ARS C/D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002E4DE-82B8-41CD-B75B-93867E3FCB63}"/>
              </a:ext>
            </a:extLst>
          </p:cNvPr>
          <p:cNvSpPr txBox="1"/>
          <p:nvPr/>
        </p:nvSpPr>
        <p:spPr>
          <a:xfrm>
            <a:off x="10505870" y="6406279"/>
            <a:ext cx="11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ARS F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887D34-1F61-439E-8208-687598787F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7" y="3969550"/>
            <a:ext cx="3769395" cy="2827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Bolla: nuvola 30">
            <a:extLst>
              <a:ext uri="{FF2B5EF4-FFF2-40B4-BE49-F238E27FC236}">
                <a16:creationId xmlns:a16="http://schemas.microsoft.com/office/drawing/2014/main" id="{A57591E8-799B-470F-8A6F-26D42BE76B84}"/>
              </a:ext>
            </a:extLst>
          </p:cNvPr>
          <p:cNvSpPr/>
          <p:nvPr/>
        </p:nvSpPr>
        <p:spPr>
          <a:xfrm>
            <a:off x="6532944" y="778428"/>
            <a:ext cx="4802053" cy="1649759"/>
          </a:xfrm>
          <a:prstGeom prst="cloudCallout">
            <a:avLst>
              <a:gd name="adj1" fmla="val 41586"/>
              <a:gd name="adj2" fmla="val 55397"/>
            </a:avLst>
          </a:prstGeom>
          <a:solidFill>
            <a:schemeClr val="accent1">
              <a:alpha val="9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Hayes 2/3A, Hayes 6, Hayes 7, Hayes 15, Hayes 27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7274B0F-755F-4778-9E90-526C620780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13229"/>
          <a:stretch/>
        </p:blipFill>
        <p:spPr>
          <a:xfrm rot="5400000">
            <a:off x="3952239" y="822234"/>
            <a:ext cx="1224888" cy="170060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64C59F2-0B4F-41E2-824C-4223C67DBED1}"/>
              </a:ext>
            </a:extLst>
          </p:cNvPr>
          <p:cNvSpPr txBox="1"/>
          <p:nvPr/>
        </p:nvSpPr>
        <p:spPr>
          <a:xfrm>
            <a:off x="767587" y="103457"/>
            <a:ext cx="106568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Working</a:t>
            </a:r>
            <a:r>
              <a:rPr lang="it-IT" sz="2800" dirty="0"/>
              <a:t> on </a:t>
            </a:r>
            <a:r>
              <a:rPr lang="it-IT" sz="2800" dirty="0" err="1"/>
              <a:t>consumption</a:t>
            </a:r>
            <a:r>
              <a:rPr lang="it-IT" sz="2800" dirty="0"/>
              <a:t> </a:t>
            </a:r>
            <a:r>
              <a:rPr lang="it-IT" sz="2800" dirty="0" err="1"/>
              <a:t>sites</a:t>
            </a:r>
            <a:r>
              <a:rPr lang="it-IT" sz="2800" dirty="0"/>
              <a:t> </a:t>
            </a:r>
            <a:r>
              <a:rPr lang="it-IT" sz="2800" dirty="0" err="1"/>
              <a:t>outside</a:t>
            </a:r>
            <a:r>
              <a:rPr lang="it-IT" sz="2800" dirty="0"/>
              <a:t> Africa</a:t>
            </a:r>
          </a:p>
        </p:txBody>
      </p:sp>
    </p:spTree>
    <p:extLst>
      <p:ext uri="{BB962C8B-B14F-4D97-AF65-F5344CB8AC3E}">
        <p14:creationId xmlns:p14="http://schemas.microsoft.com/office/powerpoint/2010/main" val="10617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240B572-5FE3-4D96-9C7F-EBBF76B6B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3706" b="2803"/>
          <a:stretch/>
        </p:blipFill>
        <p:spPr>
          <a:xfrm>
            <a:off x="3804997" y="902034"/>
            <a:ext cx="8178455" cy="5446909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16B1A9B-30CA-4684-9DDC-65639C032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8" y="919452"/>
            <a:ext cx="3648606" cy="54469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D6C183-FC1E-4BAA-9EA6-8EACCDFECDC1}"/>
              </a:ext>
            </a:extLst>
          </p:cNvPr>
          <p:cNvSpPr txBox="1"/>
          <p:nvPr/>
        </p:nvSpPr>
        <p:spPr>
          <a:xfrm>
            <a:off x="3804997" y="6348943"/>
            <a:ext cx="833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i="1" dirty="0"/>
              <a:t> et </a:t>
            </a:r>
            <a:r>
              <a:rPr lang="it-IT" i="1" dirty="0" err="1"/>
              <a:t>alii</a:t>
            </a:r>
            <a:r>
              <a:rPr lang="it-IT" i="1" dirty="0"/>
              <a:t> </a:t>
            </a:r>
            <a:r>
              <a:rPr lang="it-IT" cap="small" dirty="0"/>
              <a:t>2016</a:t>
            </a:r>
            <a:r>
              <a:rPr lang="it-IT" dirty="0"/>
              <a:t>, p. 354, fig. 85 : </a:t>
            </a:r>
            <a:r>
              <a:rPr lang="it-IT" dirty="0" err="1"/>
              <a:t>Sicilian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dirty="0" err="1"/>
              <a:t>analized</a:t>
            </a:r>
            <a:r>
              <a:rPr lang="it-IT" dirty="0"/>
              <a:t> </a:t>
            </a:r>
            <a:r>
              <a:rPr lang="it-IT" dirty="0" err="1"/>
              <a:t>durign</a:t>
            </a:r>
            <a:r>
              <a:rPr lang="it-IT" dirty="0"/>
              <a:t> the CASR 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C896D5-2204-42D2-87F0-B41A0CA08D34}"/>
              </a:ext>
            </a:extLst>
          </p:cNvPr>
          <p:cNvSpPr txBox="1"/>
          <p:nvPr/>
        </p:nvSpPr>
        <p:spPr>
          <a:xfrm>
            <a:off x="767587" y="103457"/>
            <a:ext cx="108876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CASR project (2008-2016) : La Ceramica Africana nella Sicilia Romana</a:t>
            </a:r>
          </a:p>
        </p:txBody>
      </p:sp>
    </p:spTree>
    <p:extLst>
      <p:ext uri="{BB962C8B-B14F-4D97-AF65-F5344CB8AC3E}">
        <p14:creationId xmlns:p14="http://schemas.microsoft.com/office/powerpoint/2010/main" val="19278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76DFBC9-1240-4213-9DB8-2C91474E1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r="3096" b="3909"/>
          <a:stretch/>
        </p:blipFill>
        <p:spPr>
          <a:xfrm>
            <a:off x="4095129" y="728219"/>
            <a:ext cx="8029342" cy="5428397"/>
          </a:xfrm>
          <a:prstGeom prst="rect">
            <a:avLst/>
          </a:prstGeom>
        </p:spPr>
      </p:pic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A43942B-5707-4DA3-BC00-778790B11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8" t="10530" r="27545" b="26308"/>
          <a:stretch/>
        </p:blipFill>
        <p:spPr>
          <a:xfrm>
            <a:off x="67529" y="803784"/>
            <a:ext cx="3928825" cy="5252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9BAC73-C9CC-4F7C-A497-CF9AED2D3110}"/>
              </a:ext>
            </a:extLst>
          </p:cNvPr>
          <p:cNvSpPr txBox="1"/>
          <p:nvPr/>
        </p:nvSpPr>
        <p:spPr>
          <a:xfrm>
            <a:off x="428329" y="6054216"/>
            <a:ext cx="320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Main</a:t>
            </a:r>
            <a:r>
              <a:rPr lang="it-IT" dirty="0"/>
              <a:t> workshops and production </a:t>
            </a:r>
            <a:r>
              <a:rPr lang="it-IT" dirty="0" err="1"/>
              <a:t>areas</a:t>
            </a:r>
            <a:r>
              <a:rPr lang="it-IT" dirty="0"/>
              <a:t> in Tunisia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CCC3D7-759A-4A15-88E7-1A92DBCE5420}"/>
              </a:ext>
            </a:extLst>
          </p:cNvPr>
          <p:cNvSpPr txBox="1"/>
          <p:nvPr/>
        </p:nvSpPr>
        <p:spPr>
          <a:xfrm>
            <a:off x="767587" y="103457"/>
            <a:ext cx="108876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CASR project (2008-2016) : La Ceramica Africana nella Sicilia Romana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2F3C5D-757B-412B-8124-42852517F22D}"/>
              </a:ext>
            </a:extLst>
          </p:cNvPr>
          <p:cNvSpPr txBox="1"/>
          <p:nvPr/>
        </p:nvSpPr>
        <p:spPr>
          <a:xfrm>
            <a:off x="4084740" y="6192715"/>
            <a:ext cx="805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, Malfitana 2016</a:t>
            </a:r>
            <a:r>
              <a:rPr lang="it-IT" dirty="0"/>
              <a:t>, p. 408, fig. 90. </a:t>
            </a:r>
            <a:r>
              <a:rPr lang="it-IT" dirty="0" err="1"/>
              <a:t>Main</a:t>
            </a:r>
            <a:r>
              <a:rPr lang="it-IT" dirty="0"/>
              <a:t> import facies</a:t>
            </a:r>
          </a:p>
        </p:txBody>
      </p:sp>
    </p:spTree>
    <p:extLst>
      <p:ext uri="{BB962C8B-B14F-4D97-AF65-F5344CB8AC3E}">
        <p14:creationId xmlns:p14="http://schemas.microsoft.com/office/powerpoint/2010/main" val="36502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D66CCD1-D2AC-46E5-AB0D-651A32D96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" b="7463"/>
          <a:stretch/>
        </p:blipFill>
        <p:spPr>
          <a:xfrm>
            <a:off x="1241774" y="92681"/>
            <a:ext cx="6411051" cy="66726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670993-B2DE-460E-AE7F-44F5DFE49A83}"/>
              </a:ext>
            </a:extLst>
          </p:cNvPr>
          <p:cNvSpPr txBox="1"/>
          <p:nvPr/>
        </p:nvSpPr>
        <p:spPr>
          <a:xfrm>
            <a:off x="7652825" y="2505669"/>
            <a:ext cx="4413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cap="small" dirty="0" err="1"/>
              <a:t>Bonifay</a:t>
            </a:r>
            <a:r>
              <a:rPr lang="it-IT" cap="small" dirty="0"/>
              <a:t>, Malfitana 2016</a:t>
            </a:r>
            <a:r>
              <a:rPr lang="it-IT" dirty="0"/>
              <a:t>, p. 412,fig. 91.</a:t>
            </a:r>
          </a:p>
          <a:p>
            <a:pPr algn="ctr"/>
            <a:r>
              <a:rPr lang="it-IT" dirty="0" err="1"/>
              <a:t>Routes</a:t>
            </a:r>
            <a:r>
              <a:rPr lang="it-IT" dirty="0"/>
              <a:t> </a:t>
            </a:r>
            <a:r>
              <a:rPr lang="en-US" dirty="0"/>
              <a:t>that supplied Sicily with African potteries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27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245DC0D-8B35-4556-844B-D498A9EAC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3096" b="3909"/>
          <a:stretch/>
        </p:blipFill>
        <p:spPr>
          <a:xfrm>
            <a:off x="1541372" y="674347"/>
            <a:ext cx="9218438" cy="61113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A15E61-139A-41C3-B25C-0E669E36B8AC}"/>
              </a:ext>
            </a:extLst>
          </p:cNvPr>
          <p:cNvSpPr txBox="1"/>
          <p:nvPr/>
        </p:nvSpPr>
        <p:spPr>
          <a:xfrm>
            <a:off x="0" y="4074"/>
            <a:ext cx="1225295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African</a:t>
            </a:r>
            <a:r>
              <a:rPr lang="it-IT" sz="2800" dirty="0"/>
              <a:t> Red Slip </a:t>
            </a:r>
            <a:r>
              <a:rPr lang="it-IT" sz="2800" dirty="0" err="1"/>
              <a:t>ware</a:t>
            </a:r>
            <a:r>
              <a:rPr lang="it-IT" sz="2800" dirty="0"/>
              <a:t> from the </a:t>
            </a:r>
            <a:r>
              <a:rPr lang="it-IT" sz="2800" dirty="0" err="1"/>
              <a:t>region</a:t>
            </a:r>
            <a:r>
              <a:rPr lang="it-IT" sz="2800" dirty="0"/>
              <a:t> of Agrigento and Termini Imerese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9C45531-32C6-4221-844B-45405B5858C0}"/>
              </a:ext>
            </a:extLst>
          </p:cNvPr>
          <p:cNvSpPr/>
          <p:nvPr/>
        </p:nvSpPr>
        <p:spPr>
          <a:xfrm>
            <a:off x="5779700" y="2572886"/>
            <a:ext cx="565273" cy="5652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ABF017E-23A5-43DD-8972-ADAB240A2B1E}"/>
              </a:ext>
            </a:extLst>
          </p:cNvPr>
          <p:cNvSpPr/>
          <p:nvPr/>
        </p:nvSpPr>
        <p:spPr>
          <a:xfrm>
            <a:off x="5904891" y="4853360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962F4F-7916-4D8B-AD24-83635C8DF9A0}"/>
              </a:ext>
            </a:extLst>
          </p:cNvPr>
          <p:cNvSpPr txBox="1"/>
          <p:nvPr/>
        </p:nvSpPr>
        <p:spPr>
          <a:xfrm>
            <a:off x="6416167" y="2388220"/>
            <a:ext cx="262794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Thermae</a:t>
            </a:r>
            <a:r>
              <a:rPr lang="it-IT" i="1" dirty="0"/>
              <a:t> </a:t>
            </a:r>
            <a:r>
              <a:rPr lang="it-IT" i="1" dirty="0" err="1"/>
              <a:t>Himerae</a:t>
            </a:r>
            <a:r>
              <a:rPr lang="it-IT" dirty="0"/>
              <a:t> surveys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B4FCEE-1EF8-43C9-9390-2F3D2E7EDA11}"/>
              </a:ext>
            </a:extLst>
          </p:cNvPr>
          <p:cNvSpPr txBox="1"/>
          <p:nvPr/>
        </p:nvSpPr>
        <p:spPr>
          <a:xfrm>
            <a:off x="6344973" y="4668694"/>
            <a:ext cx="174631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Cignana</a:t>
            </a:r>
            <a:r>
              <a:rPr lang="it-IT" dirty="0"/>
              <a:t> surveys</a:t>
            </a:r>
          </a:p>
        </p:txBody>
      </p:sp>
    </p:spTree>
    <p:extLst>
      <p:ext uri="{BB962C8B-B14F-4D97-AF65-F5344CB8AC3E}">
        <p14:creationId xmlns:p14="http://schemas.microsoft.com/office/powerpoint/2010/main" val="40558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1335</Words>
  <Application>Microsoft Office PowerPoint</Application>
  <PresentationFormat>Widescreen</PresentationFormat>
  <Paragraphs>142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di Office</vt:lpstr>
      <vt:lpstr>African Red Slip ware in Sicily during the Roman empire and the Late Antiquity : the region of Agrigento and Termini Imerese.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you!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African Red Slip ware in Sicily during the Roman empire and the Late Antiquity : the region of Agrigento and Termini Imerese.</dc:title>
  <dc:creator>Fabrizio Ducati</dc:creator>
  <cp:lastModifiedBy>Fabrizio Ducati</cp:lastModifiedBy>
  <cp:revision>77</cp:revision>
  <dcterms:created xsi:type="dcterms:W3CDTF">2019-08-30T11:09:26Z</dcterms:created>
  <dcterms:modified xsi:type="dcterms:W3CDTF">2021-03-30T07:18:46Z</dcterms:modified>
</cp:coreProperties>
</file>