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64" r:id="rId3"/>
    <p:sldId id="265" r:id="rId4"/>
    <p:sldId id="267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66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8" r:id="rId24"/>
    <p:sldId id="269" r:id="rId25"/>
    <p:sldId id="273" r:id="rId26"/>
    <p:sldId id="271" r:id="rId27"/>
    <p:sldId id="272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46"/>
  </p:normalViewPr>
  <p:slideViewPr>
    <p:cSldViewPr snapToGrid="0" snapToObjects="1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8285D-E0F7-244D-B86E-DD5210F3526D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1FD95-F9DA-2B43-BAE1-6ED847D45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855C2BA-425D-3E4F-B79E-E0BE83D39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40A4267-94CB-EB42-8B36-EBE582203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97719D7-2AEB-1D48-8F14-5EF06755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3E6-879B-8442-AAD2-86159DE43845}" type="datetime1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1DD9F5D-7983-784C-A461-A26A05C3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B0DBBE9-EA13-4E48-ADC5-FE507F27B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42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00F65C-1A4C-6A40-8FB3-58C8E257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5E0BB12-3A15-E54D-BA1D-917637838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9746D9F-BEC2-6E4B-8075-05512A7C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21E6-11D2-244E-AB4F-61A865B61500}" type="datetime1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92B5B98-988D-7249-AF10-48418267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A83F0B-A31E-6F43-988D-B07B91859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51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073366B4-A08F-7A48-BC15-A02910DD0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209905F-899E-3B4E-9428-2CDAA6BC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5B1F666-79D9-B546-AD98-5B2F97C7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6564-D733-3D44-B21C-6259C4695E4B}" type="datetime1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1D6BFFC-C66F-8244-A8FB-4475EDBC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E6EC307-6786-DE4E-B035-753F8FE45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83916EA-D21F-C14F-95D2-82D5E519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E98AE3F-6260-3247-8698-94FB9ABF9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9B886BC-4643-C545-A890-EF7CD900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9788-85AA-F141-896A-DAB57ADC60CD}" type="datetime1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F941437-4873-914B-A9BD-FEC2058D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7CB143-9AF2-DA42-A01C-2AF96B90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1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F6281E-8513-274E-88E4-3CFFAC263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E77105C-33BF-AD49-BD17-C67EFCD83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1FE3B42-4C0B-E440-8CEF-111D3FA9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825A-90BC-0442-A81E-9DB928B0CC37}" type="datetime1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2C68099-C25F-B54F-9C5C-8C8092DD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2C110B9-E8C0-6042-B041-052731CA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11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B9CE82B-2B06-9A4C-95E4-C9C1ADAD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5941690-235D-FB45-AFA5-F89AA1200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704000B-1A6C-A94D-B2E3-CF7F973D3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6BD852D-1026-184B-B7BE-90BD3795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9BA9-9F9C-4442-A16D-367ABBF75878}" type="datetime1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E466BB6-FF0C-964F-862A-2FB637AB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D136811-9104-DF45-94F3-36876D95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77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63992B-61A3-714B-B4B3-8693B553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13C71F0-9C94-9A43-B82A-0E5A9A153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5D6B067-6D81-0447-8528-1E79BFAE9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17F87D35-5706-0D4A-A1B5-5DC6F2C61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C6D4DFA-86AB-DA48-8375-C56F4D3FB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047708FA-6F0B-6743-A61E-C28EB29D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9732-A512-FF4E-9477-521226807EA1}" type="datetime1">
              <a:rPr lang="fr-FR" smtClean="0"/>
              <a:t>10/12/2020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1655BE3E-D319-6E4D-BB1F-44EA3829F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D259595-AC1A-2F44-8CF2-7B2D30D2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08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F007BD4-91CD-6046-9804-EB49D372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F232426C-3518-234E-B398-45D1E89F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C6D5-DF70-E746-B64B-F0B78E34CC8E}" type="datetime1">
              <a:rPr lang="fr-FR" smtClean="0"/>
              <a:t>10/12/2020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939FADF-1DBA-BD4A-B429-D55B416E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B61BA61-A442-2944-A68B-E371E5E0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64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D2425250-4D7F-E149-AF66-84B9B185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BE78-1A6C-4346-8D5E-8506B068EA70}" type="datetime1">
              <a:rPr lang="fr-FR" smtClean="0"/>
              <a:t>10/12/2020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2DA2D71-F864-A649-A368-E2A847E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1B15D74-7275-374D-878D-B2E3BDF3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59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7D6887-2AED-AF46-95DC-559D50C7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A0635BB-F528-8044-BEC7-49B722DE7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21ABDE6-3211-5048-B624-14B95D656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6A8EEF3-F4F1-F344-99EA-3A9071BA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9FCF-8A3C-4C47-A911-E684B908771A}" type="datetime1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3B171F0-75EC-914F-8A52-6645029CE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4B9B9C1-4D80-0643-8DB9-375F0BEE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69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EF087CA-24B9-0047-A64E-62F0643B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BB86A52-3804-B14F-9BED-C5742D96C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AF4CB5D-F248-7844-8C25-FD8FCE755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98A3ABC-8E6C-C845-B357-FA6FA16B2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F175-71BE-374F-B44E-573E17F7283B}" type="datetime1">
              <a:rPr lang="fr-FR" smtClean="0"/>
              <a:t>10/12/2020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8D98C04-645F-804F-8211-8871C3A6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FFFEF34-978D-9C46-8550-CDFB7E57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3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524E22A-E558-084A-A412-DB9CE092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7CC0240-F7C9-3B4C-9A23-A881E8EBA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7673C7A-1D43-E048-AAF7-263BAA6DD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14A7-2C8F-764C-9119-94D320EC70A3}" type="datetime1">
              <a:rPr lang="fr-FR" smtClean="0"/>
              <a:t>10/12/2020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498F088-AE70-6243-BC08-FBB1CE199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A4901D5-E400-F24C-901A-CB0160438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540B-1A6D-CF41-865B-91DEC54DF5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08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AE8B1E-9D4D-4D4A-B8B2-975AB2830F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FR" b="1" dirty="0">
                <a:solidFill>
                  <a:schemeClr val="accent1"/>
                </a:solidFill>
              </a:rPr>
              <a:t>Modèles de régulation et aspects économiques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4E8C6A4-1D2A-6948-B94E-2898DDA32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0687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Aline </a:t>
            </a:r>
            <a:r>
              <a:rPr lang="fr-FR" dirty="0" err="1"/>
              <a:t>Fugeray-Scarbel</a:t>
            </a:r>
            <a:r>
              <a:rPr lang="fr-FR" dirty="0"/>
              <a:t>, Adrien </a:t>
            </a:r>
            <a:r>
              <a:rPr lang="fr-FR" dirty="0" err="1"/>
              <a:t>Hervouet</a:t>
            </a:r>
            <a:r>
              <a:rPr lang="fr-FR" dirty="0"/>
              <a:t>, Stéphane </a:t>
            </a:r>
            <a:r>
              <a:rPr lang="fr-FR" dirty="0" err="1"/>
              <a:t>Lemarié</a:t>
            </a:r>
            <a:endParaRPr lang="fr-FR" dirty="0"/>
          </a:p>
          <a:p>
            <a:r>
              <a:rPr lang="fr-FR" dirty="0"/>
              <a:t>INRAE – GAEL - Grenoble</a:t>
            </a:r>
          </a:p>
          <a:p>
            <a:endParaRPr lang="fr-FR" dirty="0"/>
          </a:p>
          <a:p>
            <a:r>
              <a:rPr lang="fr-FR" dirty="0"/>
              <a:t>11 décembre 2020</a:t>
            </a:r>
          </a:p>
          <a:p>
            <a:r>
              <a:rPr lang="fr-FR" dirty="0"/>
              <a:t>Journée de formation à la sélection pour la diversification intra-parcelle</a:t>
            </a:r>
          </a:p>
          <a:p>
            <a:r>
              <a:rPr lang="fr-FR" dirty="0"/>
              <a:t>Projet </a:t>
            </a:r>
            <a:r>
              <a:rPr lang="fr-FR" dirty="0" err="1"/>
              <a:t>MoBiDiv</a:t>
            </a:r>
            <a:r>
              <a:rPr lang="fr-FR" dirty="0"/>
              <a:t> &amp; étudiants APIMET-SEPMET</a:t>
            </a:r>
          </a:p>
        </p:txBody>
      </p:sp>
    </p:spTree>
    <p:extLst>
      <p:ext uri="{BB962C8B-B14F-4D97-AF65-F5344CB8AC3E}">
        <p14:creationId xmlns:p14="http://schemas.microsoft.com/office/powerpoint/2010/main" val="141521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(2) Le progrès technique (génétique)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 général, la croissance économique est cruciale pour un état.</a:t>
            </a:r>
          </a:p>
          <a:p>
            <a:pPr lvl="1"/>
            <a:r>
              <a:rPr lang="fr-FR" dirty="0"/>
              <a:t>Celle-ci, à long terme est la conséquence du progrès technique (+ hausse du capital humain et technique).</a:t>
            </a:r>
          </a:p>
          <a:p>
            <a:pPr lvl="1"/>
            <a:r>
              <a:rPr lang="fr-FR" dirty="0"/>
              <a:t>Innovation -&gt; gain de productivités -&gt; croissance.</a:t>
            </a:r>
          </a:p>
          <a:p>
            <a:r>
              <a:rPr lang="fr-FR" dirty="0"/>
              <a:t>Augmentation de rendement dans le secteur agricole :</a:t>
            </a:r>
          </a:p>
          <a:p>
            <a:pPr lvl="1"/>
            <a:r>
              <a:rPr lang="fr-FR" dirty="0"/>
              <a:t>Via les machines, les techniques d’assolements, les produits phytosanitaires, </a:t>
            </a:r>
            <a:r>
              <a:rPr lang="fr-FR" u="sng" dirty="0"/>
              <a:t>le progrès génétique</a:t>
            </a:r>
            <a:r>
              <a:rPr lang="fr-FR" dirty="0"/>
              <a:t>, etc.</a:t>
            </a:r>
          </a:p>
          <a:p>
            <a:pPr lvl="1"/>
            <a:r>
              <a:rPr lang="fr-FR" dirty="0"/>
              <a:t>Concernant le progrès génétique (</a:t>
            </a:r>
            <a:r>
              <a:rPr lang="fr-FR" dirty="0" err="1"/>
              <a:t>Gate</a:t>
            </a:r>
            <a:r>
              <a:rPr lang="fr-FR" dirty="0"/>
              <a:t>, 2013) :</a:t>
            </a:r>
          </a:p>
          <a:p>
            <a:pPr lvl="2"/>
            <a:r>
              <a:rPr lang="fr-FR" dirty="0"/>
              <a:t>Blé tendre : 0.9q/ha/an.</a:t>
            </a:r>
          </a:p>
          <a:p>
            <a:pPr lvl="2"/>
            <a:r>
              <a:rPr lang="fr-FR" dirty="0"/>
              <a:t>Maïs : 1,2q/ha/an.</a:t>
            </a:r>
          </a:p>
          <a:p>
            <a:pPr lvl="2"/>
            <a:r>
              <a:rPr lang="fr-FR" dirty="0"/>
              <a:t>Colza : 0.54/q/ha/an.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60E57C8-5AC6-1E42-A25E-49DF6C92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588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(2) Quelle politique publique pour favoriser le progrès technique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La recherche publique :</a:t>
            </a:r>
          </a:p>
          <a:p>
            <a:pPr lvl="1"/>
            <a:r>
              <a:rPr lang="fr-FR" dirty="0"/>
              <a:t>Centres de recherche (INRAE, CERN, CNRS, INRIA…).</a:t>
            </a:r>
          </a:p>
          <a:p>
            <a:pPr lvl="1"/>
            <a:r>
              <a:rPr lang="fr-FR" dirty="0"/>
              <a:t>Universités.</a:t>
            </a:r>
          </a:p>
          <a:p>
            <a:r>
              <a:rPr lang="fr-FR" dirty="0"/>
              <a:t>Donner des incitations à innover au secteur privé :</a:t>
            </a:r>
          </a:p>
          <a:p>
            <a:pPr lvl="1"/>
            <a:r>
              <a:rPr lang="fr-FR" dirty="0"/>
              <a:t>Les Droits de Propriété Intellectuelle pour permettre aux acteurs privés de s’approprier leurs innovations.</a:t>
            </a:r>
          </a:p>
          <a:p>
            <a:pPr lvl="2"/>
            <a:r>
              <a:rPr lang="fr-FR" dirty="0"/>
              <a:t>Brevet, droit d’auteurs, etc.</a:t>
            </a:r>
          </a:p>
          <a:p>
            <a:pPr lvl="2"/>
            <a:r>
              <a:rPr lang="fr-FR" dirty="0"/>
              <a:t>Très important dans les secteurs où la copie est simple à réaliser.</a:t>
            </a:r>
          </a:p>
          <a:p>
            <a:pPr lvl="2"/>
            <a:r>
              <a:rPr lang="fr-FR" dirty="0"/>
              <a:t>Dans le secteur des variétés végétales -&gt; le </a:t>
            </a:r>
            <a:r>
              <a:rPr lang="fr-FR" u="sng" dirty="0"/>
              <a:t>Certificat d’Obtention Végétale (COV)</a:t>
            </a:r>
            <a:r>
              <a:rPr lang="fr-FR" dirty="0"/>
              <a:t>.</a:t>
            </a:r>
          </a:p>
          <a:p>
            <a:r>
              <a:rPr lang="fr-FR" dirty="0"/>
              <a:t>Des partenariats de recherche publique/privée :</a:t>
            </a:r>
          </a:p>
          <a:p>
            <a:pPr lvl="1"/>
            <a:r>
              <a:rPr lang="fr-FR" dirty="0"/>
              <a:t>Favoriser certaines recherches fondamentales/appliquées qui seraient trop risquées pour les entreprises privées.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AA75BA7-B3EF-3647-A55E-FEB9CE81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808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(2) Quels outils pour orienter le progrès technique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A travers des subventions :</a:t>
            </a:r>
          </a:p>
          <a:p>
            <a:pPr lvl="1"/>
            <a:r>
              <a:rPr lang="fr-FR" dirty="0"/>
              <a:t>Exemple : Le prix de rachat de l'électricité produite par une éolienne-&gt; favorise la construction d’éoliennes.</a:t>
            </a:r>
          </a:p>
          <a:p>
            <a:pPr lvl="1"/>
            <a:endParaRPr lang="fr-FR" dirty="0"/>
          </a:p>
          <a:p>
            <a:r>
              <a:rPr lang="fr-FR" dirty="0"/>
              <a:t>A travers des crédits d’impôts :</a:t>
            </a:r>
          </a:p>
          <a:p>
            <a:pPr lvl="1"/>
            <a:r>
              <a:rPr lang="fr-FR" dirty="0"/>
              <a:t>Exemple : crédit d'impôt pour la transition énergétique pour les particuliers -&gt; favorise le développement d’une filière dans la rénovation énergétique.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A travers des taxes :</a:t>
            </a:r>
          </a:p>
          <a:p>
            <a:pPr lvl="1"/>
            <a:r>
              <a:rPr lang="fr-FR" dirty="0"/>
              <a:t>Exemple : taxe sur les émissions carbones-&gt; favorise les innovations bas carbone.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A travers des normes :</a:t>
            </a:r>
          </a:p>
          <a:p>
            <a:pPr lvl="1"/>
            <a:r>
              <a:rPr lang="fr-FR" dirty="0"/>
              <a:t>Exemple : Norme anti-pollution pour les voitures -&gt; force les constructeurs automobiles à innover dans ce sens.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F772A52-1B3B-AB41-9F75-23B36028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123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(2) Quels outils pour orienter le progrès génétique dans le secteur végétal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Recherche fondamentale à travers une institution publique :</a:t>
            </a:r>
          </a:p>
          <a:p>
            <a:pPr lvl="1"/>
            <a:r>
              <a:rPr lang="fr-FR" dirty="0"/>
              <a:t>INRAE.</a:t>
            </a:r>
          </a:p>
          <a:p>
            <a:pPr lvl="1"/>
            <a:endParaRPr lang="fr-FR" dirty="0"/>
          </a:p>
          <a:p>
            <a:r>
              <a:rPr lang="fr-FR" dirty="0"/>
              <a:t>Des partenariats de recherche publique/privée :</a:t>
            </a:r>
          </a:p>
          <a:p>
            <a:pPr lvl="1"/>
            <a:r>
              <a:rPr lang="fr-FR" dirty="0"/>
              <a:t>Exemple : </a:t>
            </a:r>
            <a:r>
              <a:rPr lang="fr-FR" dirty="0" err="1"/>
              <a:t>Amaizing</a:t>
            </a:r>
            <a:r>
              <a:rPr lang="fr-FR" dirty="0"/>
              <a:t>, </a:t>
            </a:r>
            <a:r>
              <a:rPr lang="fr-FR" dirty="0" err="1"/>
              <a:t>Breedwheat</a:t>
            </a:r>
            <a:r>
              <a:rPr lang="fr-FR" dirty="0"/>
              <a:t>, </a:t>
            </a:r>
            <a:r>
              <a:rPr lang="fr-FR" dirty="0" err="1"/>
              <a:t>PeaMust</a:t>
            </a:r>
            <a:r>
              <a:rPr lang="fr-FR" dirty="0"/>
              <a:t>, etc.</a:t>
            </a:r>
          </a:p>
          <a:p>
            <a:pPr lvl="1"/>
            <a:endParaRPr lang="fr-FR" dirty="0"/>
          </a:p>
          <a:p>
            <a:r>
              <a:rPr lang="fr-FR" u="sng" dirty="0"/>
              <a:t>Des normes :</a:t>
            </a:r>
          </a:p>
          <a:p>
            <a:pPr lvl="1"/>
            <a:r>
              <a:rPr lang="fr-FR" dirty="0"/>
              <a:t>Le critère de </a:t>
            </a:r>
            <a:r>
              <a:rPr lang="fr-FR" u="sng" dirty="0"/>
              <a:t>Valeur Agronomique Technologique et Environnementale </a:t>
            </a:r>
            <a:r>
              <a:rPr lang="fr-FR" dirty="0"/>
              <a:t>(VATE et le DHS-&gt;Distinction Homogénéité et Stabilité).</a:t>
            </a:r>
          </a:p>
          <a:p>
            <a:pPr lvl="1"/>
            <a:r>
              <a:rPr lang="fr-FR" dirty="0"/>
              <a:t>Obligatoire pour les variétés agricoles -&gt; inscription au catalogue.</a:t>
            </a:r>
          </a:p>
          <a:p>
            <a:pPr lvl="1"/>
            <a:r>
              <a:rPr lang="fr-FR" dirty="0"/>
              <a:t>Une des caractéristiques principales du critère VATE est le </a:t>
            </a:r>
            <a:r>
              <a:rPr lang="fr-FR" u="sng" dirty="0"/>
              <a:t>rendement d’une variété </a:t>
            </a:r>
            <a:r>
              <a:rPr lang="fr-FR" dirty="0"/>
              <a:t>par rapport aux autres variétés déjà présentes dans le catalogue.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353A7ADC-CD95-8B40-A009-FF46BB9F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947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(2) Quels outils pour orienter le progrès génétique dans le secteur végétal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DHS est un critère international dont les spécificités sont choisies par l’UPOV.</a:t>
            </a:r>
          </a:p>
          <a:p>
            <a:pPr lvl="1"/>
            <a:r>
              <a:rPr lang="fr-FR" dirty="0"/>
              <a:t>Permet une reconnaissance des variétés au niveau international.</a:t>
            </a:r>
          </a:p>
          <a:p>
            <a:pPr lvl="1"/>
            <a:r>
              <a:rPr lang="fr-FR" dirty="0"/>
              <a:t>Les semenciers peuvent donc exporter leurs variétés et rentabiliser le coût fixe sur un marché plus large.</a:t>
            </a:r>
          </a:p>
          <a:p>
            <a:pPr lvl="1"/>
            <a:endParaRPr lang="fr-FR" dirty="0"/>
          </a:p>
          <a:p>
            <a:r>
              <a:rPr lang="fr-FR" dirty="0"/>
              <a:t>Le E du VATE peut permettre de prendre en compte des externalités positives pour l’environnement/santé</a:t>
            </a:r>
          </a:p>
          <a:p>
            <a:pPr lvl="1"/>
            <a:r>
              <a:rPr lang="fr-FR" dirty="0"/>
              <a:t>Ajout récent pour prendre en compte des aspects environnementaux (ex : comment se comporte la plante sans produits phytosanitaires).</a:t>
            </a:r>
          </a:p>
          <a:p>
            <a:pPr lvl="1"/>
            <a:r>
              <a:rPr lang="fr-FR" dirty="0"/>
              <a:t>Un exploitant, sans regard sur son impact environnemental, choisit son utilisation de produits phytosanitaires selon les gains que ceux-ci lui procureront.</a:t>
            </a:r>
          </a:p>
          <a:p>
            <a:pPr lvl="1"/>
            <a:r>
              <a:rPr lang="fr-FR" dirty="0"/>
              <a:t>Il ne prend pas en compte l’ensemble des impacts sur le bénéfice social ou le coût social de l’utilisation de produits phytosanitaires.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F812692-BC2F-0B46-82E7-7DFD943A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276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D2CE52-47CC-754D-92AB-DD37E767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/>
                </a:solidFill>
              </a:rPr>
              <a:t>Partie 2. Le modèle historique et majoritaire de réglementation sur les semences en Europe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F519089-1CD2-E943-8D08-28685E07F2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52CA42F-154F-F24A-BF48-D048B9C4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559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Règlementation et enjeux économiques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743F1266-C8F0-044B-8C3A-FE927C38EB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650701"/>
              </p:ext>
            </p:extLst>
          </p:nvPr>
        </p:nvGraphicFramePr>
        <p:xfrm>
          <a:off x="838200" y="1825625"/>
          <a:ext cx="10515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354">
                  <a:extLst>
                    <a:ext uri="{9D8B030D-6E8A-4147-A177-3AD203B41FA5}">
                      <a16:colId xmlns:a16="http://schemas.microsoft.com/office/drawing/2014/main" xmlns="" val="1834513732"/>
                    </a:ext>
                  </a:extLst>
                </a:gridCol>
                <a:gridCol w="1824446">
                  <a:extLst>
                    <a:ext uri="{9D8B030D-6E8A-4147-A177-3AD203B41FA5}">
                      <a16:colId xmlns:a16="http://schemas.microsoft.com/office/drawing/2014/main" xmlns="" val="437831113"/>
                    </a:ext>
                  </a:extLst>
                </a:gridCol>
                <a:gridCol w="2852057">
                  <a:extLst>
                    <a:ext uri="{9D8B030D-6E8A-4147-A177-3AD203B41FA5}">
                      <a16:colId xmlns:a16="http://schemas.microsoft.com/office/drawing/2014/main" xmlns="" val="3839192379"/>
                    </a:ext>
                  </a:extLst>
                </a:gridCol>
                <a:gridCol w="2405743">
                  <a:extLst>
                    <a:ext uri="{9D8B030D-6E8A-4147-A177-3AD203B41FA5}">
                      <a16:colId xmlns:a16="http://schemas.microsoft.com/office/drawing/2014/main" xmlns="" val="2601766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Enjeu économique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Certification de la </a:t>
                      </a:r>
                      <a:br>
                        <a:rPr lang="fr-FR" dirty="0"/>
                      </a:br>
                      <a:r>
                        <a:rPr lang="fr-FR" dirty="0"/>
                        <a:t>qualité des semences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7421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Réduire l’asymétrie d’information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334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Définir une qualité 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734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Orienter le progrès génétique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4593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Commerce entre pays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Si reconnaissance mutuelle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025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Autres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8779723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9597639-B96A-404C-804F-D51762ADC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918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DHS : Distinction Homogénéité Stabilité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3AEF38E5-B4C9-9A4F-9E24-F75D5F8FF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Innovation de produits =&gt; besoin d’identifier chaque produit et pouvoir le distinguer d’un autre</a:t>
            </a:r>
          </a:p>
          <a:p>
            <a:r>
              <a:rPr lang="fr-FR" dirty="0"/>
              <a:t>Besoin d’une homogénéité dans l’espace et dans le temps</a:t>
            </a:r>
          </a:p>
          <a:p>
            <a:r>
              <a:rPr lang="fr-FR" dirty="0"/>
              <a:t>Besoin de matériel assez homogène génétiquement</a:t>
            </a:r>
          </a:p>
          <a:p>
            <a:r>
              <a:rPr lang="fr-FR" dirty="0"/>
              <a:t>Pas de besoin supplémentaire si clonage et multiplication végétative possible à grande échelle (ex : peuplier, pomme de terre)</a:t>
            </a:r>
          </a:p>
          <a:p>
            <a:r>
              <a:rPr lang="fr-FR" dirty="0"/>
              <a:t>Besoin de fixer le matériel (homozygotie) si la multiplication est faite par reproduction sexuée</a:t>
            </a:r>
          </a:p>
          <a:p>
            <a:r>
              <a:rPr lang="fr-FR" dirty="0"/>
              <a:t>La DHS permet (i) l’identification de la variété avant d’autoriser sa commercialisation, (ii) la protection intellectuelle (COV)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B95FC5C-7681-6441-A88B-2CB15A9F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621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Certification de la qualité des graines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3AEF38E5-B4C9-9A4F-9E24-F75D5F8FF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Ce qui est contrôlé / certifié :</a:t>
            </a:r>
          </a:p>
          <a:p>
            <a:pPr lvl="1"/>
            <a:r>
              <a:rPr lang="fr-FR" dirty="0"/>
              <a:t>Bonne dénomination de la variété</a:t>
            </a:r>
          </a:p>
          <a:p>
            <a:pPr lvl="1"/>
            <a:r>
              <a:rPr lang="fr-FR" dirty="0"/>
              <a:t>Qualité germinative minimum, taux d’impureté maximum, etc.</a:t>
            </a:r>
          </a:p>
          <a:p>
            <a:r>
              <a:rPr lang="fr-FR" dirty="0"/>
              <a:t>Des exigences différentes selon les espèces et selon les générations</a:t>
            </a:r>
          </a:p>
          <a:p>
            <a:endParaRPr lang="fr-FR" dirty="0"/>
          </a:p>
          <a:p>
            <a:r>
              <a:rPr lang="fr-FR" dirty="0"/>
              <a:t>Géré en France par le Service Officiel des Contrôles (SOC)</a:t>
            </a:r>
          </a:p>
          <a:p>
            <a:r>
              <a:rPr lang="fr-FR" dirty="0"/>
              <a:t>Contrôle par échantillonnage</a:t>
            </a:r>
          </a:p>
          <a:p>
            <a:r>
              <a:rPr lang="fr-FR" dirty="0"/>
              <a:t>Selon les cas, les contrôles sont faits directement par le SOC ou ils sont faits par les entreprises qui multiplient les semences, si ces dernières sont agrémentées pour le faire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C7A682C7-409F-9E47-8618-8D6A9A38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745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VATE : Valeur Agronomique Technologique et Environnementale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3AEF38E5-B4C9-9A4F-9E24-F75D5F8FF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En Europe :</a:t>
            </a:r>
          </a:p>
          <a:p>
            <a:pPr lvl="1"/>
            <a:r>
              <a:rPr lang="fr-FR" dirty="0"/>
              <a:t>Existe uniquement pour les grandes cultures</a:t>
            </a:r>
          </a:p>
          <a:p>
            <a:pPr lvl="1"/>
            <a:r>
              <a:rPr lang="fr-FR" dirty="0"/>
              <a:t>Evaluation par les organismes nationaux, avec un système de reconnaissance mutuelle</a:t>
            </a:r>
          </a:p>
          <a:p>
            <a:r>
              <a:rPr lang="fr-FR" dirty="0"/>
              <a:t>Evaluation de la performance selon différents critères (agronomique, technologique, environnemental). Autorisation des variétés répondant à un niveau minimum sur l’ensemble de ces critères.</a:t>
            </a:r>
          </a:p>
          <a:p>
            <a:r>
              <a:rPr lang="fr-FR" dirty="0"/>
              <a:t>En France :</a:t>
            </a:r>
          </a:p>
          <a:p>
            <a:pPr lvl="1"/>
            <a:r>
              <a:rPr lang="fr-FR" dirty="0"/>
              <a:t>Coordination par le GEVES</a:t>
            </a:r>
          </a:p>
          <a:p>
            <a:pPr lvl="1"/>
            <a:r>
              <a:rPr lang="fr-FR" dirty="0"/>
              <a:t>Evaluation dans de nombreux lieux, avec différentes répétitions et différents itinéraires techniques (éventuellement)</a:t>
            </a:r>
          </a:p>
          <a:p>
            <a:pPr lvl="1"/>
            <a:r>
              <a:rPr lang="fr-FR" dirty="0"/>
              <a:t>Avis final rendu par le CTPS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EE00739F-33E3-924D-A8C8-ADF8CE0E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40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27DAC6F-C192-C14E-A677-A52B942B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De nombreuses questions en économie sur les semences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5374FB9-124E-C14F-98BE-BA54599D8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Déterminants de l’adoption par les agriculteurs. Quel impact ? quels bénéfices et comment se partagent-il ?</a:t>
            </a:r>
          </a:p>
          <a:p>
            <a:r>
              <a:rPr lang="fr-FR" sz="2400" dirty="0"/>
              <a:t>Comment organiser la production des semences de manière efficace ?</a:t>
            </a:r>
          </a:p>
          <a:p>
            <a:r>
              <a:rPr lang="fr-FR" sz="2400" dirty="0"/>
              <a:t>Droits de propriété intellectuelle, pouvoir de marché et concentration.</a:t>
            </a:r>
          </a:p>
          <a:p>
            <a:r>
              <a:rPr lang="fr-FR" sz="2400" dirty="0"/>
              <a:t>Quelles sont les attentes de la société vis-à-vis de l’innovation variétale et est-ce que le système actuel permet d’y répondre ?</a:t>
            </a:r>
          </a:p>
          <a:p>
            <a:r>
              <a:rPr lang="fr-FR" sz="2400" dirty="0"/>
              <a:t>Est-ce que le système de financement de la recherche est efficace ? (semences certifiées / semences fermières, investissement équilibré entre espèces)</a:t>
            </a:r>
          </a:p>
          <a:p>
            <a:r>
              <a:rPr lang="fr-FR" sz="2400" b="1" dirty="0"/>
              <a:t>Quelles règlementations pour assurer une bonne qualité des semences sans pour autant bloquer tout le système 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9013E51-3FCB-524B-8D0E-820FA37F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78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VATE : mise en œuvre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3AEF38E5-B4C9-9A4F-9E24-F75D5F8FF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Une certaine souplesse dans le système, du fait de sa dimension nationale :</a:t>
            </a:r>
          </a:p>
          <a:p>
            <a:pPr lvl="1"/>
            <a:r>
              <a:rPr lang="fr-FR" dirty="0"/>
              <a:t>Possibilité de faire évoluer les critères dans le temps (ex: introduction d’une évaluation avec un itinéraire bas intrants pour le blé tendre)</a:t>
            </a:r>
          </a:p>
          <a:p>
            <a:pPr lvl="1"/>
            <a:r>
              <a:rPr lang="fr-FR" dirty="0"/>
              <a:t>Possibilité de créer des listes spécifiques répondant à des besoins particuliers (ex : liste blé tendre pour l’AB). Critères et règles de tri différentes.</a:t>
            </a:r>
          </a:p>
          <a:p>
            <a:endParaRPr lang="fr-FR" dirty="0"/>
          </a:p>
          <a:p>
            <a:r>
              <a:rPr lang="fr-FR" dirty="0"/>
              <a:t>Reconnaissance mutuelle, avantage et limite </a:t>
            </a:r>
          </a:p>
          <a:p>
            <a:pPr lvl="1"/>
            <a:r>
              <a:rPr lang="fr-FR" dirty="0"/>
              <a:t>Toute variété inscrite dans un pays de l’UE peut être commercialisée dans n’importe quel autre pays</a:t>
            </a:r>
          </a:p>
          <a:p>
            <a:pPr lvl="1"/>
            <a:r>
              <a:rPr lang="fr-FR" dirty="0"/>
              <a:t>Limite les coûts pour obtenir une autorisation de commercialisation</a:t>
            </a:r>
          </a:p>
          <a:p>
            <a:pPr lvl="1"/>
            <a:r>
              <a:rPr lang="fr-FR" dirty="0"/>
              <a:t>Crée une concurrence entre les organismes nationaux. Possibilité de « contourner » un organisme exigent ou cher par une inscription dans un pays voisin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4F93832-5A96-7641-820D-52D14E899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767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VATE et autres sources d’information sur les nouvelles variétés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3AEF38E5-B4C9-9A4F-9E24-F75D5F8FF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élément parmi d’autres dans un système d’information plus global sur les nouvelles variétés :</a:t>
            </a:r>
          </a:p>
          <a:p>
            <a:pPr lvl="1"/>
            <a:r>
              <a:rPr lang="fr-FR" dirty="0"/>
              <a:t>Essais inscription VATE</a:t>
            </a:r>
          </a:p>
          <a:p>
            <a:pPr lvl="1"/>
            <a:r>
              <a:rPr lang="fr-FR" dirty="0"/>
              <a:t>Essais post-inscription réalisés par les instituts techniques (ex : ARVALIS)</a:t>
            </a:r>
          </a:p>
          <a:p>
            <a:pPr lvl="1"/>
            <a:r>
              <a:rPr lang="fr-FR" dirty="0"/>
              <a:t>Essais des fournisseurs d’intrants agricoles (ex : coop)</a:t>
            </a:r>
          </a:p>
          <a:p>
            <a:endParaRPr lang="fr-FR" dirty="0"/>
          </a:p>
          <a:p>
            <a:r>
              <a:rPr lang="fr-FR" dirty="0"/>
              <a:t>Des essais sur un nombre de variétés de plus en plus restreint, mais en prenant en compte de mieux en mieux les spécificités des conditions locales de production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77770DA-5EC7-EC4F-9ABA-1BBE810A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09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VATE : en a-t-on besoin ?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3AEF38E5-B4C9-9A4F-9E24-F75D5F8FF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/>
              <a:t>Possibilité d’orienter le progrès génétique à terme en mettant un poids sur des critères peu valorisés économiquement à court terme</a:t>
            </a:r>
            <a:br>
              <a:rPr lang="fr-FR" sz="2400" dirty="0"/>
            </a:br>
            <a:r>
              <a:rPr lang="fr-FR" sz="2400" dirty="0"/>
              <a:t>… mais limité par la reconnaissance mutuelle</a:t>
            </a:r>
            <a:br>
              <a:rPr lang="fr-FR" sz="2400" dirty="0"/>
            </a:br>
            <a:r>
              <a:rPr lang="fr-FR" sz="2400" dirty="0"/>
              <a:t>… mais avec une certaine valeur car mesuré dans le contexte national</a:t>
            </a:r>
          </a:p>
          <a:p>
            <a:endParaRPr lang="fr-FR" sz="2400" dirty="0"/>
          </a:p>
          <a:p>
            <a:r>
              <a:rPr lang="fr-FR" sz="2400" dirty="0"/>
              <a:t>Une source d’information parmi d’autres, sans doute pas la plus adaptée aux conditions de production des agriculteurs</a:t>
            </a:r>
            <a:br>
              <a:rPr lang="fr-FR" sz="2400" dirty="0"/>
            </a:br>
            <a:r>
              <a:rPr lang="fr-FR" sz="2400" dirty="0"/>
              <a:t>… mais permet une sélection des nouvelles variétés en mettant tous les acteurs économiques sur un même pied d’égalité</a:t>
            </a:r>
          </a:p>
          <a:p>
            <a:endParaRPr lang="fr-FR" sz="2400" dirty="0"/>
          </a:p>
          <a:p>
            <a:r>
              <a:rPr lang="fr-FR" sz="2400" dirty="0"/>
              <a:t>Favorise la coordination entre tous les acteurs de la filière agricole</a:t>
            </a:r>
            <a:br>
              <a:rPr lang="fr-FR" sz="2400" dirty="0"/>
            </a:br>
            <a:r>
              <a:rPr lang="fr-FR" sz="2400" dirty="0"/>
              <a:t>… mais peut être réalisé en partie autrement (contrats amont-aval) </a:t>
            </a:r>
          </a:p>
          <a:p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947D6B4-5BC0-3048-A3A4-5516165D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350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D2CE52-47CC-754D-92AB-DD37E767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/>
                </a:solidFill>
              </a:rPr>
              <a:t>Partie 3. Evolutions règlementaires récentes et les modèles économiques associés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52CA42F-154F-F24A-BF48-D048B9C4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336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Les évolutions réglementaires favorisant la diversité/hétérogénéité des semences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3AEF38E5-B4C9-9A4F-9E24-F75D5F8FF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Autorisation de commercialisation pour les mélanges de variétés:</a:t>
            </a:r>
          </a:p>
          <a:p>
            <a:pPr lvl="1"/>
            <a:r>
              <a:rPr lang="fr-FR" dirty="0"/>
              <a:t>Prévue dans l’article 13 de la Directive européenne 66/402</a:t>
            </a:r>
          </a:p>
          <a:p>
            <a:pPr lvl="1"/>
            <a:r>
              <a:rPr lang="fr-FR" dirty="0"/>
              <a:t>Transposition en juin 2018 en France</a:t>
            </a:r>
          </a:p>
          <a:p>
            <a:pPr lvl="1"/>
            <a:r>
              <a:rPr lang="fr-FR" dirty="0"/>
              <a:t>Chacun des constituants du mélange doit être inscrit au Catalogue</a:t>
            </a:r>
          </a:p>
          <a:p>
            <a:pPr lvl="1"/>
            <a:r>
              <a:rPr lang="fr-FR" dirty="0"/>
              <a:t>Question sur l’évaluation de l’efficacité contre la propagation de certains organismes nuisibles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Hétérogénéité pour les semences pour l’AB</a:t>
            </a:r>
          </a:p>
          <a:p>
            <a:pPr lvl="1"/>
            <a:r>
              <a:rPr lang="fr-FR" dirty="0"/>
              <a:t>MHB – matériel hétérogène biologique. Définition encore peu claire. Pas une variété (donc pas une variété population?). Grande hétérogénéité génétique et phénotypique. Homologation simplifiée. Pas d’inscription catalogue mais liste européenne.</a:t>
            </a:r>
          </a:p>
          <a:p>
            <a:pPr lvl="1"/>
            <a:r>
              <a:rPr lang="fr-FR" dirty="0"/>
              <a:t>VBAPB - Variétés biologiques adaptées à la production biologique. Grande hétérogénéité génétique et phénotypique =&gt; Protocole DHS adapté =&gt; donc pas de protection COV?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947D6B4-5BC0-3048-A3A4-5516165D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940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Evolutions liées à la commercialisation de mélanges de céréales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3AEF38E5-B4C9-9A4F-9E24-F75D5F8FF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742"/>
            <a:ext cx="10515600" cy="3914727"/>
          </a:xfrm>
        </p:spPr>
        <p:txBody>
          <a:bodyPr>
            <a:normAutofit/>
          </a:bodyPr>
          <a:lstStyle/>
          <a:p>
            <a:r>
              <a:rPr lang="fr-FR" dirty="0"/>
              <a:t>Changement de modèle économique</a:t>
            </a:r>
          </a:p>
          <a:p>
            <a:pPr lvl="1"/>
            <a:r>
              <a:rPr lang="fr-FR" dirty="0"/>
              <a:t>Innovation faite par les obtenteurs =&gt; innovation faite par les distributeurs</a:t>
            </a:r>
          </a:p>
          <a:p>
            <a:pPr lvl="1"/>
            <a:r>
              <a:rPr lang="fr-FR" dirty="0"/>
              <a:t>Perte de pouvoir des obtenteurs au sein de la filière </a:t>
            </a:r>
          </a:p>
          <a:p>
            <a:pPr lvl="1"/>
            <a:r>
              <a:rPr lang="fr-FR" dirty="0"/>
              <a:t>Analogie avec les « marques de distributeurs », les coops gagnent en visibilité</a:t>
            </a:r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947D6B4-5BC0-3048-A3A4-5516165D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995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6F4B22-53D4-7C47-B73F-17BF786A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Evolutions liées à l’adaptation du processus d’homologation pour les semences pour l’AB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3AEF38E5-B4C9-9A4F-9E24-F75D5F8FF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296"/>
            <a:ext cx="10515600" cy="4859179"/>
          </a:xfrm>
        </p:spPr>
        <p:txBody>
          <a:bodyPr>
            <a:normAutofit/>
          </a:bodyPr>
          <a:lstStyle/>
          <a:p>
            <a:r>
              <a:rPr lang="fr-FR" dirty="0"/>
              <a:t>Changement de modèle économique</a:t>
            </a:r>
          </a:p>
          <a:p>
            <a:pPr lvl="1"/>
            <a:r>
              <a:rPr lang="fr-FR" dirty="0"/>
              <a:t>DHS permet inscription ET protection =&gt; homologation déconnectée du COV?</a:t>
            </a:r>
          </a:p>
          <a:p>
            <a:pPr lvl="1"/>
            <a:r>
              <a:rPr lang="fr-FR" dirty="0"/>
              <a:t>Innovation faite par les obtenteurs =&gt; innovation faite par des réseaux d’agriculteurs?</a:t>
            </a:r>
          </a:p>
          <a:p>
            <a:pPr lvl="2"/>
            <a:r>
              <a:rPr lang="fr-FR" dirty="0"/>
              <a:t>Probablement moins d’enjeu économique pour ces acteurs, pour qui la rentabilité économique dépend assez peu de l’activité de sélection mais est surtout lié à la commercialisation du produit fini (ex. pain bio) avec une recherche de différenciation</a:t>
            </a:r>
          </a:p>
          <a:p>
            <a:pPr lvl="2"/>
            <a:r>
              <a:rPr lang="fr-FR" dirty="0"/>
              <a:t>Les règles peuvent être plus souples si la commercialisation se fait entre réseaux/agriculteurs qui se connaissent – importance de la réputation.</a:t>
            </a:r>
          </a:p>
          <a:p>
            <a:pPr lvl="1"/>
            <a:r>
              <a:rPr lang="fr-FR" dirty="0"/>
              <a:t>Si l’innovation est commercialisée à une plus grande échelle : enjeu d’assouplissement des règles sans nuire au bon fonctionnement du marché</a:t>
            </a:r>
          </a:p>
          <a:p>
            <a:pPr lvl="2"/>
            <a:r>
              <a:rPr lang="fr-FR" dirty="0"/>
              <a:t>Expérimentation temporaire de la Commission Européenne en 2021</a:t>
            </a:r>
          </a:p>
          <a:p>
            <a:pPr lvl="2"/>
            <a:r>
              <a:rPr lang="fr-FR" dirty="0"/>
              <a:t>Quels critères de description et de caractéristiques? - Quelles conditions de développement et de commercialisation?</a:t>
            </a:r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947D6B4-5BC0-3048-A3A4-5516165D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28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Les questions traitées dans </a:t>
            </a:r>
            <a:r>
              <a:rPr lang="fr-FR" sz="3600" b="1" dirty="0" err="1">
                <a:solidFill>
                  <a:schemeClr val="accent1"/>
                </a:solidFill>
              </a:rPr>
              <a:t>MoBiDiv</a:t>
            </a:r>
            <a:endParaRPr lang="fr-FR" sz="36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Quelle évolution des standards de marché pour favoriser la diversité – l’hétérogénéité tout en garantissant l’information sur la qualité ? Comment garantir la qualité de produits hétérogènes et évolutifs ?</a:t>
            </a:r>
          </a:p>
          <a:p>
            <a:pPr lvl="0"/>
            <a:r>
              <a:rPr lang="fr-FR" dirty="0"/>
              <a:t>Quelles règles d’inscription/de protection pour inciter les sélectionneurs à proposer des variétés adaptées aux mélanges ?</a:t>
            </a:r>
          </a:p>
          <a:p>
            <a:pPr lvl="0"/>
            <a:r>
              <a:rPr lang="fr-FR" dirty="0"/>
              <a:t>Quelle adaptation du processus d’évaluation ? (adaptation à différents milieux). Jusqu’où peut-on aller dans l’évaluation des matériaux hétérogènes ?</a:t>
            </a:r>
          </a:p>
          <a:p>
            <a:pPr lvl="0"/>
            <a:r>
              <a:rPr lang="fr-FR" dirty="0"/>
              <a:t>A quelle échelle se mettra en place la réglementation sur les variétés hétérogènes et mélanges (nationale, UE) ? Est-ce qu’il y a un enjeu de reconnaissance mutuelle ? Avantages et risques pour l’attractivité du catalogue français? </a:t>
            </a:r>
          </a:p>
          <a:p>
            <a:pPr lvl="0"/>
            <a:endParaRPr lang="fr-FR" dirty="0"/>
          </a:p>
          <a:p>
            <a:r>
              <a:rPr lang="fr-FR" dirty="0"/>
              <a:t>Méthode: Analyse empirique basée sur des entretiens + simulation de scenarios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52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27DAC6F-C192-C14E-A677-A52B942B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1"/>
                </a:solidFill>
              </a:rPr>
              <a:t>Contexte et enjeux généraux liés et problème de règlementation sur les semences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5374FB9-124E-C14F-98BE-BA54599D8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Contexte :</a:t>
            </a:r>
          </a:p>
          <a:p>
            <a:pPr lvl="1"/>
            <a:r>
              <a:rPr lang="fr-FR" sz="2000" dirty="0"/>
              <a:t>Des entreprises engagées dans la multiplication et, pour certaines espèces, dans la création variétale</a:t>
            </a:r>
          </a:p>
          <a:p>
            <a:pPr lvl="1"/>
            <a:r>
              <a:rPr lang="fr-FR" sz="2000" dirty="0"/>
              <a:t>Une évolution des attentes de la société vis-à-vis de l’agriculture : accroitre la productivité, avoir une alimentation de qualité, limiter les effets des activités agricoles sur l’environnement</a:t>
            </a:r>
          </a:p>
          <a:p>
            <a:pPr lvl="1"/>
            <a:r>
              <a:rPr lang="fr-FR" sz="2000" dirty="0"/>
              <a:t>Un secteur dans lequel l’essentiel de l’innovation est sur les produits. Des produits dont toutes les caractéristiques ne sont pas observables simplement.</a:t>
            </a:r>
          </a:p>
          <a:p>
            <a:r>
              <a:rPr lang="fr-FR" sz="2400" dirty="0"/>
              <a:t>Trois parties dans cette présentation :</a:t>
            </a:r>
          </a:p>
          <a:p>
            <a:pPr lvl="1"/>
            <a:r>
              <a:rPr lang="fr-FR" sz="2000" dirty="0"/>
              <a:t>Un ensemble de problèmes économiques / défaillances de marché qui peuvent justifier une réglementation</a:t>
            </a:r>
          </a:p>
          <a:p>
            <a:pPr lvl="1"/>
            <a:r>
              <a:rPr lang="fr-FR" sz="2000" dirty="0"/>
              <a:t>Le modèle historique et majoritaire de réglementation (DHS, certification, VATE)</a:t>
            </a:r>
          </a:p>
          <a:p>
            <a:pPr lvl="1"/>
            <a:r>
              <a:rPr lang="fr-FR" sz="2000" dirty="0"/>
              <a:t>Les évolutions règlementaires récentes et les modèles économiques associés </a:t>
            </a:r>
          </a:p>
          <a:p>
            <a:endParaRPr lang="fr-FR" sz="2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BE4073B-7F4C-7D4A-9160-55DDC31D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27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D2CE52-47CC-754D-92AB-DD37E7670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828913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Partie 1. Problématiques économiques : asymétrie d’information, standard de qualité minimum et orientation du progrès génétique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52CA42F-154F-F24A-BF48-D048B9C4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95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(1) La qualité de l’information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Pour le bon fonctionnement des marchés, théoriquement, il est nécessaire que les agents économiques aient une information parfaite (caractéristiques, qualités, effort de recherche, etc.).</a:t>
            </a:r>
          </a:p>
          <a:p>
            <a:r>
              <a:rPr lang="fr-FR" dirty="0"/>
              <a:t>Dans la réalité, de nombreux problèmes existent pour obtenir une information parfaite.</a:t>
            </a:r>
          </a:p>
          <a:p>
            <a:r>
              <a:rPr lang="fr-FR" dirty="0"/>
              <a:t>L’un d’eux est sur la méconnaissance de la qualité ou des caractéristiques des biens sur le marché : </a:t>
            </a:r>
          </a:p>
          <a:p>
            <a:r>
              <a:rPr lang="fr-FR" dirty="0"/>
              <a:t>L’un des agents (l’offreur ou le demandeur) a une connaissance de ce qui est proposé sur le marché mais pas l’autre agent.</a:t>
            </a:r>
          </a:p>
          <a:p>
            <a:r>
              <a:rPr lang="fr-FR" dirty="0"/>
              <a:t>On appelle ce phénomène : l’asymétrie d’information.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A13A2B6-829A-EA4D-A8F1-F7FD6B65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97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(1) L’asymétrie d’information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Deux problématiques différentes possibles :</a:t>
            </a:r>
          </a:p>
          <a:p>
            <a:pPr lvl="1"/>
            <a:r>
              <a:rPr lang="fr-FR" dirty="0"/>
              <a:t>Une sur les caractéristiques </a:t>
            </a:r>
          </a:p>
          <a:p>
            <a:pPr lvl="2"/>
            <a:r>
              <a:rPr lang="fr-FR" dirty="0"/>
              <a:t>Ex : Les agents ont-ils connaissance de la qualité des biens vendus sur le marché ?</a:t>
            </a:r>
          </a:p>
          <a:p>
            <a:pPr lvl="2"/>
            <a:r>
              <a:rPr lang="fr-FR" u="sng" dirty="0"/>
              <a:t>Mène à la problématique de l’anti-sélection (ou sélection adverse).</a:t>
            </a:r>
          </a:p>
          <a:p>
            <a:pPr lvl="2"/>
            <a:endParaRPr lang="fr-FR" dirty="0"/>
          </a:p>
          <a:p>
            <a:pPr lvl="1"/>
            <a:r>
              <a:rPr lang="fr-FR" dirty="0"/>
              <a:t>Une sur le comportement des agents</a:t>
            </a:r>
          </a:p>
          <a:p>
            <a:pPr lvl="2"/>
            <a:r>
              <a:rPr lang="fr-FR" dirty="0"/>
              <a:t>Ex : Le travailleur que vient d’engager une entreprise va-t-il réaliser les efforts nécessaires ?</a:t>
            </a:r>
          </a:p>
          <a:p>
            <a:pPr lvl="2"/>
            <a:r>
              <a:rPr lang="fr-FR" dirty="0"/>
              <a:t>Mène à la problématique d’aléa moral (marché des assurances, marché du travail).</a:t>
            </a:r>
          </a:p>
          <a:p>
            <a:pPr lvl="2"/>
            <a:endParaRPr lang="fr-FR" dirty="0"/>
          </a:p>
          <a:p>
            <a:r>
              <a:rPr lang="fr-FR" dirty="0"/>
              <a:t>Sur le marché des variétés végétales on peut être en présence d’un problème d’</a:t>
            </a:r>
            <a:r>
              <a:rPr lang="fr-FR" u="sng" dirty="0"/>
              <a:t>anti-sélection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859A54B-0BFF-0D42-BE3B-B1D3F29D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82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(1) Exemple d’un phénomène d’anti-sélection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Sur le marché des variétés végétales, les agriculteurs cherchent à acheter une quantité de semences nécessaire à leur production.</a:t>
            </a:r>
          </a:p>
          <a:p>
            <a:pPr lvl="1"/>
            <a:r>
              <a:rPr lang="fr-FR" dirty="0"/>
              <a:t>Les agriculteurs ont une connaissance imparfaite du marché, ils savent que 50% de l’offre sur le marché est de bonne qualité.</a:t>
            </a:r>
          </a:p>
          <a:p>
            <a:pPr lvl="1"/>
            <a:r>
              <a:rPr lang="fr-FR" dirty="0"/>
              <a:t>Ils acceptent de payer 100€/q la bonne qualité mais seulement 20€/q la mauvaise qualité.</a:t>
            </a:r>
          </a:p>
          <a:p>
            <a:pPr lvl="1"/>
            <a:r>
              <a:rPr lang="fr-FR" dirty="0"/>
              <a:t>Cependant, ils ne savent pas quelle semence exactement est de bonne qualité ou non.</a:t>
            </a:r>
          </a:p>
          <a:p>
            <a:pPr lvl="1"/>
            <a:r>
              <a:rPr lang="fr-FR" dirty="0"/>
              <a:t>S’ils sont rationnels, ils font alors une moyenne et acceptent de payer 60€/q.</a:t>
            </a:r>
          </a:p>
          <a:p>
            <a:pPr lvl="1"/>
            <a:endParaRPr lang="fr-FR" dirty="0"/>
          </a:p>
          <a:p>
            <a:r>
              <a:rPr lang="fr-FR" dirty="0"/>
              <a:t>Or si le coût de production de la bonne qualité est au-dessus des 60€/q, </a:t>
            </a:r>
            <a:r>
              <a:rPr lang="fr-FR" u="sng" dirty="0"/>
              <a:t>les producteurs</a:t>
            </a:r>
            <a:r>
              <a:rPr lang="fr-FR" dirty="0"/>
              <a:t> ne peuvent plus faire un profit positif et </a:t>
            </a:r>
            <a:r>
              <a:rPr lang="fr-FR" u="sng" dirty="0"/>
              <a:t>sortent du marché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C’est le phénomène </a:t>
            </a:r>
            <a:r>
              <a:rPr lang="fr-FR" u="sng" dirty="0"/>
              <a:t>d’anti-sélection : seule la basse qualité reste sur le marché.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0DF70F2C-8C96-1344-B249-A8855FF9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13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(1) Comment répondre au problème d’anti-sélection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L’établissement d’un </a:t>
            </a:r>
            <a:r>
              <a:rPr lang="fr-FR" u="sng" dirty="0"/>
              <a:t>signal crédible</a:t>
            </a:r>
            <a:r>
              <a:rPr lang="fr-FR" dirty="0"/>
              <a:t> peut permettre d’éviter ce problème et aussi des problèmes de fraude.</a:t>
            </a:r>
          </a:p>
          <a:p>
            <a:r>
              <a:rPr lang="fr-FR" dirty="0"/>
              <a:t>Un signal crédible peut prendre plusieurs formes :</a:t>
            </a:r>
          </a:p>
          <a:p>
            <a:pPr lvl="1"/>
            <a:r>
              <a:rPr lang="fr-FR" dirty="0"/>
              <a:t>Une garantie octroyée par le fournisseur.</a:t>
            </a:r>
          </a:p>
          <a:p>
            <a:pPr lvl="1"/>
            <a:r>
              <a:rPr lang="fr-FR" dirty="0"/>
              <a:t>Un contrôle de la qualité par les autorités publiques.</a:t>
            </a:r>
          </a:p>
          <a:p>
            <a:pPr lvl="1"/>
            <a:r>
              <a:rPr lang="fr-FR" dirty="0"/>
              <a:t>La mise en place de labels ou de certifications.</a:t>
            </a:r>
          </a:p>
          <a:p>
            <a:pPr lvl="2"/>
            <a:r>
              <a:rPr lang="fr-FR" dirty="0"/>
              <a:t>Par l’industrie ou par les autorités publiques.</a:t>
            </a:r>
          </a:p>
          <a:p>
            <a:r>
              <a:rPr lang="fr-FR" dirty="0"/>
              <a:t>Un phénomène de réputation peut également exister entre les fournisseurs et les clients.</a:t>
            </a:r>
          </a:p>
          <a:p>
            <a:pPr lvl="1"/>
            <a:r>
              <a:rPr lang="fr-FR" dirty="0"/>
              <a:t>Notamment si les liens sont directs entre acheteurs et vendeurs.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39A88BDE-9329-854E-8A33-9CA5E955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55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(1) Dans le secteur des variétés végétales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France (et en Europe), une régulation très stricte s’est mise en place au fil du 20</a:t>
            </a:r>
            <a:r>
              <a:rPr lang="fr-FR" baseline="30000" dirty="0"/>
              <a:t>ième</a:t>
            </a:r>
            <a:r>
              <a:rPr lang="fr-FR" dirty="0"/>
              <a:t> siècle :</a:t>
            </a:r>
          </a:p>
          <a:p>
            <a:pPr lvl="1"/>
            <a:r>
              <a:rPr lang="fr-FR" dirty="0"/>
              <a:t>Inscription obligatoire au catalogue officiel (DHS, VATE).</a:t>
            </a:r>
          </a:p>
          <a:p>
            <a:pPr lvl="1"/>
            <a:r>
              <a:rPr lang="fr-FR" dirty="0"/>
              <a:t>+ certification des semences (pureté, germination, etc.).</a:t>
            </a:r>
          </a:p>
          <a:p>
            <a:pPr lvl="1"/>
            <a:endParaRPr lang="fr-FR" dirty="0"/>
          </a:p>
          <a:p>
            <a:r>
              <a:rPr lang="fr-FR" dirty="0"/>
              <a:t>Le choix a donc été de donner un signal crédible via des normes très strictes par les autorités publiques.</a:t>
            </a:r>
          </a:p>
          <a:p>
            <a:pPr lvl="1"/>
            <a:r>
              <a:rPr lang="fr-FR" dirty="0"/>
              <a:t>Pas seulement la connaissance de la qualité,</a:t>
            </a:r>
          </a:p>
          <a:p>
            <a:pPr lvl="1"/>
            <a:r>
              <a:rPr lang="fr-FR" dirty="0"/>
              <a:t>Mais des standards de qualité minimum,</a:t>
            </a:r>
          </a:p>
          <a:p>
            <a:pPr lvl="1"/>
            <a:r>
              <a:rPr lang="fr-FR" dirty="0"/>
              <a:t>Evinçant la « mauvaise » qualité.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FF4379B-2593-C341-BF0D-6D490F32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540B-1A6D-CF41-865B-91DEC54DF59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0926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2289</Words>
  <Application>Microsoft Office PowerPoint</Application>
  <PresentationFormat>Grand écran</PresentationFormat>
  <Paragraphs>247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Thème Office</vt:lpstr>
      <vt:lpstr>Modèles de régulation et aspects économiques</vt:lpstr>
      <vt:lpstr>De nombreuses questions en économie sur les semences</vt:lpstr>
      <vt:lpstr>Contexte et enjeux généraux liés et problème de règlementation sur les semences</vt:lpstr>
      <vt:lpstr>Partie 1. Problématiques économiques : asymétrie d’information, standard de qualité minimum et orientation du progrès génétique</vt:lpstr>
      <vt:lpstr>(1) La qualité de l’information</vt:lpstr>
      <vt:lpstr>(1) L’asymétrie d’information</vt:lpstr>
      <vt:lpstr>(1) Exemple d’un phénomène d’anti-sélection</vt:lpstr>
      <vt:lpstr>(1) Comment répondre au problème d’anti-sélection</vt:lpstr>
      <vt:lpstr>(1) Dans le secteur des variétés végétales</vt:lpstr>
      <vt:lpstr>(2) Le progrès technique (génétique)</vt:lpstr>
      <vt:lpstr>(2) Quelle politique publique pour favoriser le progrès technique</vt:lpstr>
      <vt:lpstr>(2) Quels outils pour orienter le progrès technique</vt:lpstr>
      <vt:lpstr>(2) Quels outils pour orienter le progrès génétique dans le secteur végétal</vt:lpstr>
      <vt:lpstr>(2) Quels outils pour orienter le progrès génétique dans le secteur végétal</vt:lpstr>
      <vt:lpstr>Partie 2. Le modèle historique et majoritaire de réglementation sur les semences en Europe</vt:lpstr>
      <vt:lpstr>Règlementation et enjeux économiques</vt:lpstr>
      <vt:lpstr>DHS : Distinction Homogénéité Stabilité</vt:lpstr>
      <vt:lpstr>Certification de la qualité des graines</vt:lpstr>
      <vt:lpstr>VATE : Valeur Agronomique Technologique et Environnementale</vt:lpstr>
      <vt:lpstr>VATE : mise en œuvre</vt:lpstr>
      <vt:lpstr>VATE et autres sources d’information sur les nouvelles variétés</vt:lpstr>
      <vt:lpstr>VATE : en a-t-on besoin ?</vt:lpstr>
      <vt:lpstr>Partie 3. Evolutions règlementaires récentes et les modèles économiques associés </vt:lpstr>
      <vt:lpstr>Les évolutions réglementaires favorisant la diversité/hétérogénéité des semences</vt:lpstr>
      <vt:lpstr>Evolutions liées à la commercialisation de mélanges de céréales</vt:lpstr>
      <vt:lpstr>Evolutions liées à l’adaptation du processus d’homologation pour les semences pour l’AB</vt:lpstr>
      <vt:lpstr>Les questions traitées dans MoBiDiv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stephane.lemarie stephane.lemarie</dc:creator>
  <cp:lastModifiedBy>Aline Fugeray-Scarbel</cp:lastModifiedBy>
  <cp:revision>43</cp:revision>
  <dcterms:created xsi:type="dcterms:W3CDTF">2020-12-08T10:49:25Z</dcterms:created>
  <dcterms:modified xsi:type="dcterms:W3CDTF">2020-12-10T15:45:25Z</dcterms:modified>
</cp:coreProperties>
</file>