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73" r:id="rId3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799263" cy="9929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isQcwbRqZiT2c/ZmWmrnhUCSR0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5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33425" y="744725"/>
            <a:ext cx="4533050" cy="3723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925" y="4716650"/>
            <a:ext cx="5439400" cy="44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89247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9906dce708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79925" y="1241225"/>
            <a:ext cx="5439300" cy="3351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9906dce708_2_82:notes"/>
          <p:cNvSpPr txBox="1">
            <a:spLocks noGrp="1"/>
          </p:cNvSpPr>
          <p:nvPr>
            <p:ph type="body" idx="1"/>
          </p:nvPr>
        </p:nvSpPr>
        <p:spPr>
          <a:xfrm>
            <a:off x="679925" y="4778716"/>
            <a:ext cx="54393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3" name="Google Shape;243;g9906dce708_2_82:notes"/>
          <p:cNvSpPr txBox="1">
            <a:spLocks noGrp="1"/>
          </p:cNvSpPr>
          <p:nvPr>
            <p:ph type="sldNum" idx="12"/>
          </p:nvPr>
        </p:nvSpPr>
        <p:spPr>
          <a:xfrm>
            <a:off x="3851335" y="9431587"/>
            <a:ext cx="29463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3235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89af54cd38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3425" y="744725"/>
            <a:ext cx="4533000" cy="372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g89af54cd38_0_130:notes"/>
          <p:cNvSpPr txBox="1">
            <a:spLocks noGrp="1"/>
          </p:cNvSpPr>
          <p:nvPr>
            <p:ph type="body" idx="1"/>
          </p:nvPr>
        </p:nvSpPr>
        <p:spPr>
          <a:xfrm>
            <a:off x="679925" y="4716650"/>
            <a:ext cx="5439300" cy="44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8150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9773c8950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3425" y="744725"/>
            <a:ext cx="4533000" cy="372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g9773c8950a_0_1:notes"/>
          <p:cNvSpPr txBox="1">
            <a:spLocks noGrp="1"/>
          </p:cNvSpPr>
          <p:nvPr>
            <p:ph type="body" idx="1"/>
          </p:nvPr>
        </p:nvSpPr>
        <p:spPr>
          <a:xfrm>
            <a:off x="679925" y="4716650"/>
            <a:ext cx="5439300" cy="44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60219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969b61dd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3425" y="744725"/>
            <a:ext cx="4533000" cy="372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g969b61dd89_0_0:notes"/>
          <p:cNvSpPr txBox="1">
            <a:spLocks noGrp="1"/>
          </p:cNvSpPr>
          <p:nvPr>
            <p:ph type="body" idx="1"/>
          </p:nvPr>
        </p:nvSpPr>
        <p:spPr>
          <a:xfrm>
            <a:off x="679925" y="4716650"/>
            <a:ext cx="5439300" cy="44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00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88bae78174_13_0:notes"/>
          <p:cNvSpPr txBox="1">
            <a:spLocks noGrp="1"/>
          </p:cNvSpPr>
          <p:nvPr>
            <p:ph type="body" idx="1"/>
          </p:nvPr>
        </p:nvSpPr>
        <p:spPr>
          <a:xfrm>
            <a:off x="679925" y="4716655"/>
            <a:ext cx="5439400" cy="4468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563" name="Google Shape;563;g88bae78174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3431" y="744735"/>
            <a:ext cx="4533056" cy="3723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220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71e78b143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3425" y="744725"/>
            <a:ext cx="4533000" cy="372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8" name="Google Shape;608;g71e78b1432_0_7:notes"/>
          <p:cNvSpPr txBox="1">
            <a:spLocks noGrp="1"/>
          </p:cNvSpPr>
          <p:nvPr>
            <p:ph type="body" idx="1"/>
          </p:nvPr>
        </p:nvSpPr>
        <p:spPr>
          <a:xfrm>
            <a:off x="679925" y="4716650"/>
            <a:ext cx="5439300" cy="44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0578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8e48ee7bb_8_0:notes"/>
          <p:cNvSpPr txBox="1">
            <a:spLocks noGrp="1"/>
          </p:cNvSpPr>
          <p:nvPr>
            <p:ph type="body" idx="1"/>
          </p:nvPr>
        </p:nvSpPr>
        <p:spPr>
          <a:xfrm>
            <a:off x="679925" y="4716650"/>
            <a:ext cx="5439400" cy="44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1" name="Google Shape;641;g88e48ee7bb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3425" y="744725"/>
            <a:ext cx="4533050" cy="3723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8056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9af54cd3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3425" y="744725"/>
            <a:ext cx="4533000" cy="372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g89af54cd38_0_92:notes"/>
          <p:cNvSpPr txBox="1">
            <a:spLocks noGrp="1"/>
          </p:cNvSpPr>
          <p:nvPr>
            <p:ph type="body" idx="1"/>
          </p:nvPr>
        </p:nvSpPr>
        <p:spPr>
          <a:xfrm>
            <a:off x="679925" y="4716650"/>
            <a:ext cx="5439300" cy="44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344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9af54cd38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3425" y="744725"/>
            <a:ext cx="4533000" cy="372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89af54cd38_0_71:notes"/>
          <p:cNvSpPr txBox="1">
            <a:spLocks noGrp="1"/>
          </p:cNvSpPr>
          <p:nvPr>
            <p:ph type="body" idx="1"/>
          </p:nvPr>
        </p:nvSpPr>
        <p:spPr>
          <a:xfrm>
            <a:off x="679925" y="4716650"/>
            <a:ext cx="5439300" cy="44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3402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72008ece73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3425" y="744725"/>
            <a:ext cx="4533000" cy="372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72008ece73_2_1:notes"/>
          <p:cNvSpPr txBox="1">
            <a:spLocks noGrp="1"/>
          </p:cNvSpPr>
          <p:nvPr>
            <p:ph type="body" idx="1"/>
          </p:nvPr>
        </p:nvSpPr>
        <p:spPr>
          <a:xfrm>
            <a:off x="679925" y="4716650"/>
            <a:ext cx="5439300" cy="44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3404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98db13512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3425" y="744725"/>
            <a:ext cx="4533000" cy="372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98db13512e_0_23:notes"/>
          <p:cNvSpPr txBox="1">
            <a:spLocks noGrp="1"/>
          </p:cNvSpPr>
          <p:nvPr>
            <p:ph type="body" idx="1"/>
          </p:nvPr>
        </p:nvSpPr>
        <p:spPr>
          <a:xfrm>
            <a:off x="679925" y="4716650"/>
            <a:ext cx="5439300" cy="44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503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969b61dd8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3425" y="744725"/>
            <a:ext cx="4533000" cy="372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969b61dd89_0_63:notes"/>
          <p:cNvSpPr txBox="1">
            <a:spLocks noGrp="1"/>
          </p:cNvSpPr>
          <p:nvPr>
            <p:ph type="body" idx="1"/>
          </p:nvPr>
        </p:nvSpPr>
        <p:spPr>
          <a:xfrm>
            <a:off x="679925" y="4716650"/>
            <a:ext cx="5439300" cy="44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4287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:notes"/>
          <p:cNvSpPr txBox="1">
            <a:spLocks noGrp="1"/>
          </p:cNvSpPr>
          <p:nvPr>
            <p:ph type="body" idx="1"/>
          </p:nvPr>
        </p:nvSpPr>
        <p:spPr>
          <a:xfrm>
            <a:off x="679925" y="4716650"/>
            <a:ext cx="5439400" cy="44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8" name="Google Shape;3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3425" y="744725"/>
            <a:ext cx="4533050" cy="3723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1467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9a3d7cd2fa_1_1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9a3d7cd2fa_1_1559:notes"/>
          <p:cNvSpPr txBox="1">
            <a:spLocks noGrp="1"/>
          </p:cNvSpPr>
          <p:nvPr>
            <p:ph type="body" idx="1"/>
          </p:nvPr>
        </p:nvSpPr>
        <p:spPr>
          <a:xfrm>
            <a:off x="679925" y="4716650"/>
            <a:ext cx="5439300" cy="44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47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9a3d7cd2fa_1_1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33425" y="744725"/>
            <a:ext cx="4533000" cy="372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g9a3d7cd2fa_1_1008:notes"/>
          <p:cNvSpPr txBox="1">
            <a:spLocks noGrp="1"/>
          </p:cNvSpPr>
          <p:nvPr>
            <p:ph type="body" idx="1"/>
          </p:nvPr>
        </p:nvSpPr>
        <p:spPr>
          <a:xfrm>
            <a:off x="679925" y="4716650"/>
            <a:ext cx="5439300" cy="44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5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 - Version 1">
  <p:cSld name="Diapositive de titre - Version 1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g9906dce708_2_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837638"/>
            <a:ext cx="4076700" cy="279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g9906dce708_2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9308" y="2862269"/>
            <a:ext cx="31432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g9906dce708_2_6"/>
          <p:cNvSpPr/>
          <p:nvPr/>
        </p:nvSpPr>
        <p:spPr>
          <a:xfrm>
            <a:off x="0" y="5994603"/>
            <a:ext cx="12192000" cy="86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g9906dce708_2_6"/>
          <p:cNvSpPr txBox="1">
            <a:spLocks noGrp="1"/>
          </p:cNvSpPr>
          <p:nvPr>
            <p:ph type="ctrTitle"/>
          </p:nvPr>
        </p:nvSpPr>
        <p:spPr>
          <a:xfrm>
            <a:off x="2401843" y="2767207"/>
            <a:ext cx="91440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g9906dce708_2_6"/>
          <p:cNvSpPr txBox="1">
            <a:spLocks noGrp="1"/>
          </p:cNvSpPr>
          <p:nvPr>
            <p:ph type="subTitle" idx="1"/>
          </p:nvPr>
        </p:nvSpPr>
        <p:spPr>
          <a:xfrm>
            <a:off x="2401843" y="3634445"/>
            <a:ext cx="91440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75662"/>
              </a:buClr>
              <a:buSzPts val="2400"/>
              <a:buNone/>
              <a:defRPr sz="2400">
                <a:solidFill>
                  <a:srgbClr val="27566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7" name="Google Shape;17;g9906dce708_2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1852" y="1272218"/>
            <a:ext cx="1546667" cy="41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9906dce708_2_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9906dce708_2_6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g9906dce708_2_6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g9906dce708_2_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9906dce708_2_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g9906dce708_2_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906dce708_2_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g9906dce708_2_70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g9906dce708_2_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9906dce708_2_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9906dce708_2_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9906dce708_2_76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9906dce708_2_76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g9906dce708_2_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9906dce708_2_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9906dce708_2_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9906dce708_2_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9906dce708_2_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g9906dce708_2_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9906dce708_2_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9906dce708_2_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72008ece73_19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72008ece73_19_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g72008ece73_19_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g72008ece73_19_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72008ece73_19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2008ece73_19_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72008ece73_19_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g72008ece73_19_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g72008ece73_19_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g72008ece73_19_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2008ece73_19_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g72008ece73_19_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g72008ece73_19_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g72008ece73_19_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g72008ece73_19_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2008ece73_19_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g72008ece73_19_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g72008ece73_19_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g72008ece73_19_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g72008ece73_19_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g72008ece73_19_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2008ece73_19_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g72008ece73_19_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9" name="Google Shape;199;g72008ece73_19_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g72008ece73_19_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1" name="Google Shape;201;g72008ece73_19_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g72008ece73_19_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g72008ece73_19_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g72008ece73_19_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72008ece73_19_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g72008ece73_19_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g72008ece73_19_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g72008ece73_19_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9906dce708_2_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9906dce708_2_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g9906dce708_2_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g9906dce708_2_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9906dce708_2_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008ece73_19_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g72008ece73_19_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g72008ece73_19_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2008ece73_19_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g72008ece73_19_4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g72008ece73_19_4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8" name="Google Shape;218;g72008ece73_19_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g72008ece73_19_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g72008ece73_19_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2008ece73_19_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g72008ece73_19_5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g72008ece73_19_5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5" name="Google Shape;225;g72008ece73_19_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g72008ece73_19_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g72008ece73_19_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2008ece73_19_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g72008ece73_19_6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g72008ece73_19_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g72008ece73_19_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g72008ece73_19_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72008ece73_19_6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g72008ece73_19_6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g72008ece73_19_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g72008ece73_19_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g72008ece73_19_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9906dce708_2_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g9906dce708_2_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g9906dce708_2_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g9906dce708_2_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9906dce708_2_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9906dce708_2_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g9906dce708_2_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g9906dce708_2_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g9906dce708_2_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g9906dce708_2_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g9906dce708_2_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9906dce708_2_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g9906dce708_2_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g9906dce708_2_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g9906dce708_2_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g9906dce708_2_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g9906dce708_2_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g9906dce708_2_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g9906dce708_2_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9906dce708_2_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9906dce708_2_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9906dce708_2_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9906dce708_2_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906dce708_2_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9906dce708_2_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9906dce708_2_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9906dce708_2_5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9906dce708_2_5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g9906dce708_2_5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g9906dce708_2_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g9906dce708_2_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9906dce708_2_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9906dce708_2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g9906dce708_2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g9906dce708_2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g9906dce708_2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g9906dce708_2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2008ece73_19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g72008ece73_19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g72008ece73_19_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g72008ece73_19_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g72008ece73_19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g"/><Relationship Id="rId11" Type="http://schemas.openxmlformats.org/officeDocument/2006/relationships/image" Target="../media/image57.png"/><Relationship Id="rId5" Type="http://schemas.openxmlformats.org/officeDocument/2006/relationships/image" Target="../media/image29.jp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jp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60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10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906dce708_2_82"/>
          <p:cNvSpPr txBox="1">
            <a:spLocks noGrp="1"/>
          </p:cNvSpPr>
          <p:nvPr>
            <p:ph type="ctrTitle"/>
          </p:nvPr>
        </p:nvSpPr>
        <p:spPr>
          <a:xfrm>
            <a:off x="1500750" y="2660250"/>
            <a:ext cx="104652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fr-FR"/>
              <a:t> 	  MoBiDiv - Mobiliser et Sélectionner la diversité cultivée intra et inter spécifique pour un changement systémique vers une agriculture zéro-pesticide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1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fr-FR" sz="2400"/>
              <a:t>Jérôme Enjalbert, Aline Fugeray-Scarbel</a:t>
            </a:r>
            <a:endParaRPr sz="240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fr-FR" sz="2000" i="1"/>
              <a:t>Journée APIMET &amp; SEPMET</a:t>
            </a:r>
            <a:r>
              <a:rPr lang="fr-FR" sz="2000" i="1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FR" sz="2000" i="1"/>
              <a:t>11</a:t>
            </a:r>
            <a:r>
              <a:rPr lang="fr-FR" sz="2000" i="1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000" i="1"/>
              <a:t>décembre </a:t>
            </a:r>
            <a:r>
              <a:rPr lang="fr-FR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br>
              <a:rPr lang="fr-FR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 i="1" cap="small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g9906dce708_2_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6237" y="757548"/>
            <a:ext cx="2312126" cy="128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9906dce708_2_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7705" y="5424797"/>
            <a:ext cx="11586627" cy="1416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9906dce708_2_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02140" y="1198465"/>
            <a:ext cx="1521381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9906dce708_2_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97306" y="963682"/>
            <a:ext cx="1158637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9906dce708_2_8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7480" y="936978"/>
            <a:ext cx="1370771" cy="11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9906dce708_2_82" descr="OGO MESRI | Université de Paris"/>
          <p:cNvSpPr/>
          <p:nvPr/>
        </p:nvSpPr>
        <p:spPr>
          <a:xfrm>
            <a:off x="-416751" y="181754"/>
            <a:ext cx="2143200" cy="2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g9906dce708_2_82" descr="OGO MESRI | Université de Pari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58059" y="757548"/>
            <a:ext cx="1690074" cy="169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89af54cd38_0_130"/>
          <p:cNvSpPr/>
          <p:nvPr/>
        </p:nvSpPr>
        <p:spPr>
          <a:xfrm>
            <a:off x="1148625" y="1141975"/>
            <a:ext cx="10685400" cy="4998000"/>
          </a:xfrm>
          <a:prstGeom prst="roundRect">
            <a:avLst>
              <a:gd name="adj" fmla="val 6926"/>
            </a:avLst>
          </a:prstGeom>
          <a:noFill/>
          <a:ln w="25400" cap="flat" cmpd="sng">
            <a:solidFill>
              <a:srgbClr val="70AD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g89af54cd38_0_130"/>
          <p:cNvSpPr txBox="1"/>
          <p:nvPr/>
        </p:nvSpPr>
        <p:spPr>
          <a:xfrm>
            <a:off x="6025288" y="4938375"/>
            <a:ext cx="1631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5B277D"/>
                </a:solidFill>
                <a:latin typeface="Calibri"/>
                <a:ea typeface="Calibri"/>
                <a:cs typeface="Calibri"/>
                <a:sym typeface="Calibri"/>
              </a:rPr>
              <a:t>Contraintes et attentes des acteurs</a:t>
            </a:r>
            <a:endParaRPr sz="1400" b="0" i="0" u="none" strike="noStrike" cap="none">
              <a:solidFill>
                <a:srgbClr val="5B27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g89af54cd38_0_130"/>
          <p:cNvSpPr txBox="1">
            <a:spLocks noGrp="1"/>
          </p:cNvSpPr>
          <p:nvPr>
            <p:ph type="sldNum" idx="12"/>
          </p:nvPr>
        </p:nvSpPr>
        <p:spPr>
          <a:xfrm>
            <a:off x="9383200" y="64223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400" b="1"/>
              <a:t>10</a:t>
            </a:fld>
            <a:endParaRPr sz="1400" b="1"/>
          </a:p>
        </p:txBody>
      </p:sp>
      <p:sp>
        <p:nvSpPr>
          <p:cNvPr id="418" name="Google Shape;418;g89af54cd38_0_130"/>
          <p:cNvSpPr/>
          <p:nvPr/>
        </p:nvSpPr>
        <p:spPr>
          <a:xfrm>
            <a:off x="10138975" y="3008400"/>
            <a:ext cx="1407900" cy="1239600"/>
          </a:xfrm>
          <a:prstGeom prst="quadArrowCallout">
            <a:avLst>
              <a:gd name="adj1" fmla="val 35148"/>
              <a:gd name="adj2" fmla="val 25190"/>
              <a:gd name="adj3" fmla="val 18515"/>
              <a:gd name="adj4" fmla="val 35148"/>
            </a:avLst>
          </a:prstGeom>
          <a:noFill/>
          <a:ln w="19050" cap="flat" cmpd="sng">
            <a:solidFill>
              <a:srgbClr val="70AD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89af54cd38_0_130"/>
          <p:cNvSpPr/>
          <p:nvPr/>
        </p:nvSpPr>
        <p:spPr>
          <a:xfrm>
            <a:off x="3050325" y="1410813"/>
            <a:ext cx="5028300" cy="5763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70AD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g89af54cd38_0_130"/>
          <p:cNvSpPr txBox="1"/>
          <p:nvPr/>
        </p:nvSpPr>
        <p:spPr>
          <a:xfrm>
            <a:off x="3563025" y="1471125"/>
            <a:ext cx="4109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fr-FR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WP1 - </a:t>
            </a:r>
            <a:r>
              <a:rPr lang="fr-FR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 de la diversification sur l’utilisation de pesticides et sur les services écosystémiques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89af54cd38_0_130"/>
          <p:cNvSpPr/>
          <p:nvPr/>
        </p:nvSpPr>
        <p:spPr>
          <a:xfrm>
            <a:off x="3050325" y="2753877"/>
            <a:ext cx="2078100" cy="10170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70AD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89af54cd38_0_130"/>
          <p:cNvSpPr txBox="1"/>
          <p:nvPr/>
        </p:nvSpPr>
        <p:spPr>
          <a:xfrm>
            <a:off x="3099534" y="2798278"/>
            <a:ext cx="20289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fr-FR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WP2 - Interactions plantes-plantes: traits et gènes favorisant le contrôle des adventices et des maladies dans les cultures diversifiées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89af54cd38_0_130"/>
          <p:cNvSpPr/>
          <p:nvPr/>
        </p:nvSpPr>
        <p:spPr>
          <a:xfrm>
            <a:off x="6049900" y="2798275"/>
            <a:ext cx="2028900" cy="9600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70AD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g89af54cd38_0_130"/>
          <p:cNvSpPr txBox="1"/>
          <p:nvPr/>
        </p:nvSpPr>
        <p:spPr>
          <a:xfrm>
            <a:off x="6025296" y="2798278"/>
            <a:ext cx="20382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fr-FR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WP3 - </a:t>
            </a:r>
            <a:r>
              <a:rPr lang="fr-FR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Évaluation exhaustive de l’impact de la diversification sur le contrôle des maladies, les adventices et les ravageurs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g89af54cd38_0_130"/>
          <p:cNvSpPr txBox="1"/>
          <p:nvPr/>
        </p:nvSpPr>
        <p:spPr>
          <a:xfrm>
            <a:off x="10116400" y="3436438"/>
            <a:ext cx="1430400" cy="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WP6 Management du Projet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1" u="none" strike="noStrike" cap="none">
              <a:solidFill>
                <a:srgbClr val="7F6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6" name="Google Shape;426;g89af54cd38_0_130"/>
          <p:cNvCxnSpPr/>
          <p:nvPr/>
        </p:nvCxnSpPr>
        <p:spPr>
          <a:xfrm rot="10800000">
            <a:off x="2669421" y="1650514"/>
            <a:ext cx="241200" cy="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7" name="Google Shape;427;g89af54cd38_0_130"/>
          <p:cNvCxnSpPr/>
          <p:nvPr/>
        </p:nvCxnSpPr>
        <p:spPr>
          <a:xfrm flipH="1">
            <a:off x="2672600" y="1659850"/>
            <a:ext cx="18300" cy="40266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8" name="Google Shape;428;g89af54cd38_0_130"/>
          <p:cNvSpPr/>
          <p:nvPr/>
        </p:nvSpPr>
        <p:spPr>
          <a:xfrm>
            <a:off x="2945050" y="4632050"/>
            <a:ext cx="5019600" cy="2964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70AD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g89af54cd38_0_130"/>
          <p:cNvSpPr txBox="1"/>
          <p:nvPr/>
        </p:nvSpPr>
        <p:spPr>
          <a:xfrm>
            <a:off x="4046850" y="4668150"/>
            <a:ext cx="2743200" cy="2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fr-FR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WP4. Sélectionner pour la diversification</a:t>
            </a:r>
            <a:r>
              <a:rPr lang="fr-FR" sz="1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89af54cd38_0_130"/>
          <p:cNvSpPr/>
          <p:nvPr/>
        </p:nvSpPr>
        <p:spPr>
          <a:xfrm>
            <a:off x="3050325" y="5541263"/>
            <a:ext cx="5028300" cy="3201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70AD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g89af54cd38_0_130"/>
          <p:cNvSpPr txBox="1"/>
          <p:nvPr/>
        </p:nvSpPr>
        <p:spPr>
          <a:xfrm>
            <a:off x="3228121" y="5563702"/>
            <a:ext cx="47736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fr-FR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WP5. </a:t>
            </a:r>
            <a:r>
              <a:rPr lang="fr-FR"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Outils, stratégies et politiques pour la diversification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2" name="Google Shape;432;g89af54cd38_0_130"/>
          <p:cNvCxnSpPr/>
          <p:nvPr/>
        </p:nvCxnSpPr>
        <p:spPr>
          <a:xfrm flipH="1">
            <a:off x="3801947" y="2131978"/>
            <a:ext cx="6600" cy="5850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33" name="Google Shape;433;g89af54cd38_0_130"/>
          <p:cNvCxnSpPr/>
          <p:nvPr/>
        </p:nvCxnSpPr>
        <p:spPr>
          <a:xfrm>
            <a:off x="3900875" y="3863563"/>
            <a:ext cx="744600" cy="6312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34" name="Google Shape;434;g89af54cd38_0_130"/>
          <p:cNvCxnSpPr/>
          <p:nvPr/>
        </p:nvCxnSpPr>
        <p:spPr>
          <a:xfrm flipH="1">
            <a:off x="6290775" y="3830213"/>
            <a:ext cx="615300" cy="6471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35" name="Google Shape;435;g89af54cd38_0_130"/>
          <p:cNvCxnSpPr/>
          <p:nvPr/>
        </p:nvCxnSpPr>
        <p:spPr>
          <a:xfrm>
            <a:off x="3366347" y="4973602"/>
            <a:ext cx="600" cy="4377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36" name="Google Shape;436;g89af54cd38_0_130"/>
          <p:cNvCxnSpPr/>
          <p:nvPr/>
        </p:nvCxnSpPr>
        <p:spPr>
          <a:xfrm>
            <a:off x="2660232" y="5681726"/>
            <a:ext cx="315900" cy="24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37" name="Google Shape;437;g89af54cd38_0_130"/>
          <p:cNvCxnSpPr/>
          <p:nvPr/>
        </p:nvCxnSpPr>
        <p:spPr>
          <a:xfrm rot="10800000" flipH="1">
            <a:off x="5222359" y="3389321"/>
            <a:ext cx="792000" cy="36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38" name="Google Shape;438;g89af54cd38_0_130"/>
          <p:cNvCxnSpPr/>
          <p:nvPr/>
        </p:nvCxnSpPr>
        <p:spPr>
          <a:xfrm flipH="1">
            <a:off x="5229096" y="3225328"/>
            <a:ext cx="720000" cy="36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39" name="Google Shape;439;g89af54cd38_0_130"/>
          <p:cNvCxnSpPr/>
          <p:nvPr/>
        </p:nvCxnSpPr>
        <p:spPr>
          <a:xfrm flipH="1">
            <a:off x="7433272" y="2131978"/>
            <a:ext cx="6600" cy="6219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40" name="Google Shape;440;g89af54cd38_0_130"/>
          <p:cNvCxnSpPr/>
          <p:nvPr/>
        </p:nvCxnSpPr>
        <p:spPr>
          <a:xfrm rot="10800000">
            <a:off x="7624622" y="4973602"/>
            <a:ext cx="600" cy="4377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41" name="Google Shape;441;g89af54cd38_0_130"/>
          <p:cNvSpPr txBox="1"/>
          <p:nvPr/>
        </p:nvSpPr>
        <p:spPr>
          <a:xfrm rot="660">
            <a:off x="4057225" y="2120300"/>
            <a:ext cx="3126900" cy="5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fr-FR" sz="1300" b="1" i="0" u="none" strike="noStrike" cap="none">
                <a:solidFill>
                  <a:srgbClr val="5B277D"/>
                </a:solidFill>
                <a:latin typeface="Calibri"/>
                <a:ea typeface="Calibri"/>
                <a:cs typeface="Calibri"/>
                <a:sym typeface="Calibri"/>
              </a:rPr>
              <a:t>Etat des lieux de la diversification en France: systèmes clé de culture sans pesticide</a:t>
            </a:r>
            <a:endParaRPr sz="1900" b="1" i="0" u="none" strike="noStrike" cap="none">
              <a:solidFill>
                <a:srgbClr val="5B27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2" name="Google Shape;442;g89af54cd38_0_130"/>
          <p:cNvCxnSpPr/>
          <p:nvPr/>
        </p:nvCxnSpPr>
        <p:spPr>
          <a:xfrm rot="10800000">
            <a:off x="9770072" y="2642278"/>
            <a:ext cx="636900" cy="5370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43" name="Google Shape;443;g89af54cd38_0_130"/>
          <p:cNvCxnSpPr/>
          <p:nvPr/>
        </p:nvCxnSpPr>
        <p:spPr>
          <a:xfrm flipH="1">
            <a:off x="9515072" y="3636478"/>
            <a:ext cx="587100" cy="90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44" name="Google Shape;444;g89af54cd38_0_130"/>
          <p:cNvCxnSpPr/>
          <p:nvPr/>
        </p:nvCxnSpPr>
        <p:spPr>
          <a:xfrm flipH="1">
            <a:off x="9892172" y="4017478"/>
            <a:ext cx="514800" cy="6576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45" name="Google Shape;445;g89af54cd38_0_130"/>
          <p:cNvSpPr txBox="1"/>
          <p:nvPr/>
        </p:nvSpPr>
        <p:spPr>
          <a:xfrm>
            <a:off x="2913775" y="3773425"/>
            <a:ext cx="1233600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5B277D"/>
                </a:solidFill>
                <a:latin typeface="Calibri"/>
                <a:ea typeface="Calibri"/>
                <a:cs typeface="Calibri"/>
                <a:sym typeface="Calibri"/>
              </a:rPr>
              <a:t>Nouveaux modèles, traits et marqueurs</a:t>
            </a:r>
            <a:endParaRPr sz="1400" b="0" i="0" u="none" strike="noStrike" cap="none">
              <a:solidFill>
                <a:srgbClr val="5B27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89af54cd38_0_130"/>
          <p:cNvSpPr txBox="1"/>
          <p:nvPr/>
        </p:nvSpPr>
        <p:spPr>
          <a:xfrm>
            <a:off x="6809225" y="3824500"/>
            <a:ext cx="1631400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5B277D"/>
                </a:solidFill>
                <a:latin typeface="Calibri"/>
                <a:ea typeface="Calibri"/>
                <a:cs typeface="Calibri"/>
                <a:sym typeface="Calibri"/>
              </a:rPr>
              <a:t>Validation au champ des traits et mécanismes</a:t>
            </a:r>
            <a:endParaRPr sz="1400" b="0" i="0" u="none" strike="noStrike" cap="none">
              <a:solidFill>
                <a:srgbClr val="5B27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7" name="Google Shape;447;g89af54cd38_0_130"/>
          <p:cNvCxnSpPr/>
          <p:nvPr/>
        </p:nvCxnSpPr>
        <p:spPr>
          <a:xfrm rot="10800000">
            <a:off x="3967700" y="2322878"/>
            <a:ext cx="9000" cy="3666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48" name="Google Shape;448;g89af54cd38_0_130"/>
          <p:cNvCxnSpPr/>
          <p:nvPr/>
        </p:nvCxnSpPr>
        <p:spPr>
          <a:xfrm rot="10800000">
            <a:off x="7250582" y="2359896"/>
            <a:ext cx="9000" cy="3666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449" name="Google Shape;449;g89af54cd38_0_130"/>
          <p:cNvCxnSpPr/>
          <p:nvPr/>
        </p:nvCxnSpPr>
        <p:spPr>
          <a:xfrm rot="10800000" flipH="1">
            <a:off x="6253900" y="3943678"/>
            <a:ext cx="320700" cy="3090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50" name="Google Shape;450;g89af54cd38_0_130"/>
          <p:cNvSpPr txBox="1"/>
          <p:nvPr/>
        </p:nvSpPr>
        <p:spPr>
          <a:xfrm>
            <a:off x="4548838" y="4037125"/>
            <a:ext cx="1812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5B277D"/>
                </a:solidFill>
                <a:latin typeface="Calibri"/>
                <a:ea typeface="Calibri"/>
                <a:cs typeface="Calibri"/>
                <a:sym typeface="Calibri"/>
              </a:rPr>
              <a:t>Statistiques pour l’analyse des mélanges</a:t>
            </a:r>
            <a:endParaRPr sz="1400" b="0" i="0" u="none" strike="noStrike" cap="none">
              <a:solidFill>
                <a:srgbClr val="5B27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1" name="Google Shape;451;g89af54cd38_0_130"/>
          <p:cNvCxnSpPr/>
          <p:nvPr/>
        </p:nvCxnSpPr>
        <p:spPr>
          <a:xfrm rot="10800000">
            <a:off x="4311575" y="3957675"/>
            <a:ext cx="330900" cy="2985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52" name="Google Shape;452;g89af54cd38_0_130"/>
          <p:cNvSpPr txBox="1"/>
          <p:nvPr/>
        </p:nvSpPr>
        <p:spPr>
          <a:xfrm>
            <a:off x="3618176" y="4938375"/>
            <a:ext cx="1756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5B277D"/>
                </a:solidFill>
                <a:latin typeface="Calibri"/>
                <a:ea typeface="Calibri"/>
                <a:cs typeface="Calibri"/>
                <a:sym typeface="Calibri"/>
              </a:rPr>
              <a:t>Schémas de sélection pour les mélanges</a:t>
            </a:r>
            <a:endParaRPr sz="1400" b="0" i="0" u="none" strike="noStrike" cap="none">
              <a:solidFill>
                <a:srgbClr val="5B27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89af54cd38_0_130"/>
          <p:cNvSpPr txBox="1"/>
          <p:nvPr/>
        </p:nvSpPr>
        <p:spPr>
          <a:xfrm rot="909">
            <a:off x="1483275" y="3005200"/>
            <a:ext cx="11343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fr-FR" sz="1300" b="1" i="0" u="none" strike="noStrike" cap="none">
                <a:solidFill>
                  <a:srgbClr val="5B277D"/>
                </a:solidFill>
                <a:latin typeface="Calibri"/>
                <a:ea typeface="Calibri"/>
                <a:cs typeface="Calibri"/>
                <a:sym typeface="Calibri"/>
              </a:rPr>
              <a:t>Impacts de la diversification en France</a:t>
            </a:r>
            <a:endParaRPr sz="1900" b="1" i="0" u="none" strike="noStrike" cap="none">
              <a:solidFill>
                <a:srgbClr val="5B27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89af54cd38_0_130"/>
          <p:cNvSpPr txBox="1"/>
          <p:nvPr/>
        </p:nvSpPr>
        <p:spPr>
          <a:xfrm>
            <a:off x="174854" y="104526"/>
            <a:ext cx="772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MoBiDiv : des liens fort entre workpackages</a:t>
            </a: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5" name="Google Shape;455;g89af54cd38_0_130"/>
          <p:cNvCxnSpPr/>
          <p:nvPr/>
        </p:nvCxnSpPr>
        <p:spPr>
          <a:xfrm rot="10800000" flipH="1">
            <a:off x="6876" y="560930"/>
            <a:ext cx="11784000" cy="18300"/>
          </a:xfrm>
          <a:prstGeom prst="straightConnector1">
            <a:avLst/>
          </a:prstGeom>
          <a:noFill/>
          <a:ln w="381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6" name="Google Shape;456;g89af54cd38_0_130"/>
          <p:cNvSpPr txBox="1"/>
          <p:nvPr/>
        </p:nvSpPr>
        <p:spPr>
          <a:xfrm>
            <a:off x="174850" y="6255375"/>
            <a:ext cx="11616000" cy="26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Accélérer l’évaluation et l’utilisation des innovations, par une approche interdisciplinaire et multi-acteurs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7" name="Google Shape;457;g89af54cd38_0_130"/>
          <p:cNvCxnSpPr/>
          <p:nvPr/>
        </p:nvCxnSpPr>
        <p:spPr>
          <a:xfrm rot="10800000">
            <a:off x="8190984" y="5661602"/>
            <a:ext cx="241200" cy="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8" name="Google Shape;458;g89af54cd38_0_130"/>
          <p:cNvCxnSpPr/>
          <p:nvPr/>
        </p:nvCxnSpPr>
        <p:spPr>
          <a:xfrm flipH="1">
            <a:off x="8422763" y="1632338"/>
            <a:ext cx="18300" cy="40266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9" name="Google Shape;459;g89af54cd38_0_130"/>
          <p:cNvCxnSpPr/>
          <p:nvPr/>
        </p:nvCxnSpPr>
        <p:spPr>
          <a:xfrm flipH="1">
            <a:off x="8082000" y="1638000"/>
            <a:ext cx="352200" cy="3600"/>
          </a:xfrm>
          <a:prstGeom prst="straightConnector1">
            <a:avLst/>
          </a:prstGeom>
          <a:noFill/>
          <a:ln w="28575" cap="flat" cmpd="sng">
            <a:solidFill>
              <a:srgbClr val="7030A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460" name="Google Shape;460;g89af54cd38_0_130"/>
          <p:cNvSpPr txBox="1"/>
          <p:nvPr/>
        </p:nvSpPr>
        <p:spPr>
          <a:xfrm rot="938">
            <a:off x="8484675" y="3756625"/>
            <a:ext cx="10998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fr-FR" sz="1300" b="1" i="0" u="none" strike="noStrike" cap="none">
                <a:solidFill>
                  <a:srgbClr val="5B277D"/>
                </a:solidFill>
                <a:latin typeface="Calibri"/>
                <a:ea typeface="Calibri"/>
                <a:cs typeface="Calibri"/>
                <a:sym typeface="Calibri"/>
              </a:rPr>
              <a:t>Acteurs de la diversification </a:t>
            </a:r>
            <a:endParaRPr sz="1900" b="1" i="0" u="none" strike="noStrike" cap="none">
              <a:solidFill>
                <a:srgbClr val="5B277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g9773c8950a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4450" y="841175"/>
            <a:ext cx="6312775" cy="58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g9773c8950a_0_1"/>
          <p:cNvSpPr/>
          <p:nvPr/>
        </p:nvSpPr>
        <p:spPr>
          <a:xfrm>
            <a:off x="663150" y="3314806"/>
            <a:ext cx="1214639" cy="507780"/>
          </a:xfrm>
          <a:custGeom>
            <a:avLst/>
            <a:gdLst/>
            <a:ahLst/>
            <a:cxnLst/>
            <a:rect l="l" t="t" r="r" b="b"/>
            <a:pathLst>
              <a:path w="2015999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937999" y="468000"/>
                </a:lnTo>
                <a:lnTo>
                  <a:pt x="1937999" y="468000"/>
                </a:lnTo>
                <a:cubicBezTo>
                  <a:pt x="1948241" y="468000"/>
                  <a:pt x="1958385" y="465982"/>
                  <a:pt x="1967848" y="462062"/>
                </a:cubicBezTo>
                <a:cubicBezTo>
                  <a:pt x="1977311" y="458142"/>
                  <a:pt x="1985910" y="452397"/>
                  <a:pt x="1993153" y="445154"/>
                </a:cubicBezTo>
                <a:cubicBezTo>
                  <a:pt x="2000396" y="437911"/>
                  <a:pt x="2006141" y="429312"/>
                  <a:pt x="2010061" y="419849"/>
                </a:cubicBezTo>
                <a:cubicBezTo>
                  <a:pt x="2013981" y="410386"/>
                  <a:pt x="2015999" y="400242"/>
                  <a:pt x="2015999" y="390000"/>
                </a:cubicBezTo>
                <a:lnTo>
                  <a:pt x="2015999" y="78000"/>
                </a:lnTo>
                <a:lnTo>
                  <a:pt x="2015999" y="78000"/>
                </a:lnTo>
                <a:cubicBezTo>
                  <a:pt x="2015999" y="67757"/>
                  <a:pt x="2013981" y="57613"/>
                  <a:pt x="2010061" y="48150"/>
                </a:cubicBezTo>
                <a:cubicBezTo>
                  <a:pt x="2006141" y="38687"/>
                  <a:pt x="2000396" y="30088"/>
                  <a:pt x="1993153" y="22845"/>
                </a:cubicBezTo>
                <a:cubicBezTo>
                  <a:pt x="1985910" y="15602"/>
                  <a:pt x="1977311" y="9857"/>
                  <a:pt x="1967848" y="5937"/>
                </a:cubicBezTo>
                <a:cubicBezTo>
                  <a:pt x="1958385" y="2017"/>
                  <a:pt x="1948241" y="0"/>
                  <a:pt x="1937999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ED7D31"/>
          </a:solidFill>
          <a:ln w="22300" cap="sq" cmpd="sng">
            <a:solidFill>
              <a:srgbClr val="B85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850" tIns="0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AGRONOMIE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g9773c8950a_0_1"/>
          <p:cNvSpPr/>
          <p:nvPr/>
        </p:nvSpPr>
        <p:spPr>
          <a:xfrm>
            <a:off x="662251" y="1005905"/>
            <a:ext cx="1216436" cy="507645"/>
          </a:xfrm>
          <a:custGeom>
            <a:avLst/>
            <a:gdLst/>
            <a:ahLst/>
            <a:cxnLst/>
            <a:rect l="l" t="t" r="r" b="b"/>
            <a:pathLst>
              <a:path w="1492560" h="700200" extrusionOk="0">
                <a:moveTo>
                  <a:pt x="116700" y="0"/>
                </a:moveTo>
                <a:lnTo>
                  <a:pt x="116700" y="0"/>
                </a:lnTo>
                <a:cubicBezTo>
                  <a:pt x="101375" y="0"/>
                  <a:pt x="86199" y="3018"/>
                  <a:pt x="72040" y="8883"/>
                </a:cubicBezTo>
                <a:cubicBezTo>
                  <a:pt x="57882" y="14747"/>
                  <a:pt x="45016" y="23344"/>
                  <a:pt x="34180" y="34180"/>
                </a:cubicBezTo>
                <a:cubicBezTo>
                  <a:pt x="23344" y="45016"/>
                  <a:pt x="14747" y="57882"/>
                  <a:pt x="8883" y="72040"/>
                </a:cubicBezTo>
                <a:cubicBezTo>
                  <a:pt x="3018" y="86199"/>
                  <a:pt x="0" y="101375"/>
                  <a:pt x="0" y="116700"/>
                </a:cubicBezTo>
                <a:lnTo>
                  <a:pt x="0" y="583500"/>
                </a:lnTo>
                <a:lnTo>
                  <a:pt x="0" y="583500"/>
                </a:lnTo>
                <a:cubicBezTo>
                  <a:pt x="0" y="598824"/>
                  <a:pt x="3018" y="614000"/>
                  <a:pt x="8883" y="628159"/>
                </a:cubicBezTo>
                <a:cubicBezTo>
                  <a:pt x="14747" y="642317"/>
                  <a:pt x="23344" y="655183"/>
                  <a:pt x="34180" y="666019"/>
                </a:cubicBezTo>
                <a:cubicBezTo>
                  <a:pt x="45016" y="676855"/>
                  <a:pt x="57882" y="685452"/>
                  <a:pt x="72040" y="691316"/>
                </a:cubicBezTo>
                <a:cubicBezTo>
                  <a:pt x="86199" y="697181"/>
                  <a:pt x="101375" y="700200"/>
                  <a:pt x="116700" y="700200"/>
                </a:cubicBezTo>
                <a:lnTo>
                  <a:pt x="1375860" y="700200"/>
                </a:lnTo>
                <a:lnTo>
                  <a:pt x="1375860" y="700200"/>
                </a:lnTo>
                <a:cubicBezTo>
                  <a:pt x="1391184" y="700200"/>
                  <a:pt x="1406360" y="697181"/>
                  <a:pt x="1420519" y="691316"/>
                </a:cubicBezTo>
                <a:cubicBezTo>
                  <a:pt x="1434677" y="685452"/>
                  <a:pt x="1447543" y="676855"/>
                  <a:pt x="1458379" y="666019"/>
                </a:cubicBezTo>
                <a:cubicBezTo>
                  <a:pt x="1469215" y="655183"/>
                  <a:pt x="1477812" y="642317"/>
                  <a:pt x="1483676" y="628159"/>
                </a:cubicBezTo>
                <a:cubicBezTo>
                  <a:pt x="1489541" y="614000"/>
                  <a:pt x="1492560" y="598824"/>
                  <a:pt x="1492560" y="583500"/>
                </a:cubicBezTo>
                <a:lnTo>
                  <a:pt x="1492560" y="116700"/>
                </a:lnTo>
                <a:lnTo>
                  <a:pt x="1492560" y="116700"/>
                </a:lnTo>
                <a:cubicBezTo>
                  <a:pt x="1492560" y="101375"/>
                  <a:pt x="1489541" y="86199"/>
                  <a:pt x="1483676" y="72040"/>
                </a:cubicBezTo>
                <a:cubicBezTo>
                  <a:pt x="1477812" y="57882"/>
                  <a:pt x="1469215" y="45016"/>
                  <a:pt x="1458379" y="34180"/>
                </a:cubicBezTo>
                <a:cubicBezTo>
                  <a:pt x="1447543" y="23344"/>
                  <a:pt x="1434677" y="14747"/>
                  <a:pt x="1420519" y="8883"/>
                </a:cubicBezTo>
                <a:cubicBezTo>
                  <a:pt x="1406360" y="3018"/>
                  <a:pt x="1391184" y="0"/>
                  <a:pt x="1375860" y="0"/>
                </a:cubicBezTo>
                <a:lnTo>
                  <a:pt x="116700" y="0"/>
                </a:lnTo>
                <a:close/>
              </a:path>
            </a:pathLst>
          </a:custGeom>
          <a:solidFill>
            <a:srgbClr val="5983B0"/>
          </a:solidFill>
          <a:ln w="22300" cap="sq" cmpd="sng">
            <a:solidFill>
              <a:srgbClr val="3465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850" tIns="0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GENETIQUE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9773c8950a_0_1"/>
          <p:cNvSpPr/>
          <p:nvPr/>
        </p:nvSpPr>
        <p:spPr>
          <a:xfrm>
            <a:off x="436979" y="4084575"/>
            <a:ext cx="1666980" cy="507780"/>
          </a:xfrm>
          <a:custGeom>
            <a:avLst/>
            <a:gdLst/>
            <a:ahLst/>
            <a:cxnLst/>
            <a:rect l="l" t="t" r="r" b="b"/>
            <a:pathLst>
              <a:path w="1512000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434000" y="468000"/>
                </a:lnTo>
                <a:lnTo>
                  <a:pt x="1434000" y="468000"/>
                </a:lnTo>
                <a:cubicBezTo>
                  <a:pt x="1444242" y="468000"/>
                  <a:pt x="1454386" y="465982"/>
                  <a:pt x="1463849" y="462062"/>
                </a:cubicBezTo>
                <a:cubicBezTo>
                  <a:pt x="1473312" y="458142"/>
                  <a:pt x="1481911" y="452397"/>
                  <a:pt x="1489154" y="445154"/>
                </a:cubicBezTo>
                <a:cubicBezTo>
                  <a:pt x="1496397" y="437911"/>
                  <a:pt x="1502142" y="429312"/>
                  <a:pt x="1506062" y="419849"/>
                </a:cubicBezTo>
                <a:cubicBezTo>
                  <a:pt x="1509982" y="410386"/>
                  <a:pt x="1512000" y="400242"/>
                  <a:pt x="1512000" y="390000"/>
                </a:cubicBezTo>
                <a:lnTo>
                  <a:pt x="1512000" y="78000"/>
                </a:lnTo>
                <a:lnTo>
                  <a:pt x="1512000" y="78000"/>
                </a:lnTo>
                <a:cubicBezTo>
                  <a:pt x="1512000" y="67757"/>
                  <a:pt x="1509982" y="57613"/>
                  <a:pt x="1506062" y="48150"/>
                </a:cubicBezTo>
                <a:cubicBezTo>
                  <a:pt x="1502142" y="38687"/>
                  <a:pt x="1496397" y="30088"/>
                  <a:pt x="1489154" y="22845"/>
                </a:cubicBezTo>
                <a:cubicBezTo>
                  <a:pt x="1481911" y="15602"/>
                  <a:pt x="1473312" y="9857"/>
                  <a:pt x="1463849" y="5937"/>
                </a:cubicBezTo>
                <a:cubicBezTo>
                  <a:pt x="1454386" y="2017"/>
                  <a:pt x="1444242" y="0"/>
                  <a:pt x="1434000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81D41A"/>
          </a:solidFill>
          <a:ln w="22300" cap="sq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850" tIns="0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ECOPHYSIOLOGIE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9773c8950a_0_1"/>
          <p:cNvSpPr/>
          <p:nvPr/>
        </p:nvSpPr>
        <p:spPr>
          <a:xfrm>
            <a:off x="5558013" y="2310225"/>
            <a:ext cx="992880" cy="262080"/>
          </a:xfrm>
          <a:custGeom>
            <a:avLst/>
            <a:gdLst/>
            <a:ahLst/>
            <a:cxnLst/>
            <a:rect l="l" t="t" r="r" b="b"/>
            <a:pathLst>
              <a:path w="2015999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937999" y="468000"/>
                </a:lnTo>
                <a:lnTo>
                  <a:pt x="1937999" y="468000"/>
                </a:lnTo>
                <a:cubicBezTo>
                  <a:pt x="1948241" y="468000"/>
                  <a:pt x="1958385" y="465982"/>
                  <a:pt x="1967848" y="462062"/>
                </a:cubicBezTo>
                <a:cubicBezTo>
                  <a:pt x="1977311" y="458142"/>
                  <a:pt x="1985910" y="452397"/>
                  <a:pt x="1993153" y="445154"/>
                </a:cubicBezTo>
                <a:cubicBezTo>
                  <a:pt x="2000396" y="437911"/>
                  <a:pt x="2006141" y="429312"/>
                  <a:pt x="2010061" y="419849"/>
                </a:cubicBezTo>
                <a:cubicBezTo>
                  <a:pt x="2013981" y="410386"/>
                  <a:pt x="2015999" y="400242"/>
                  <a:pt x="2015999" y="390000"/>
                </a:cubicBezTo>
                <a:lnTo>
                  <a:pt x="2015999" y="78000"/>
                </a:lnTo>
                <a:lnTo>
                  <a:pt x="2015999" y="78000"/>
                </a:lnTo>
                <a:cubicBezTo>
                  <a:pt x="2015999" y="67757"/>
                  <a:pt x="2013981" y="57613"/>
                  <a:pt x="2010061" y="48150"/>
                </a:cubicBezTo>
                <a:cubicBezTo>
                  <a:pt x="2006141" y="38687"/>
                  <a:pt x="2000396" y="30088"/>
                  <a:pt x="1993153" y="22845"/>
                </a:cubicBezTo>
                <a:cubicBezTo>
                  <a:pt x="1985910" y="15602"/>
                  <a:pt x="1977311" y="9857"/>
                  <a:pt x="1967848" y="5937"/>
                </a:cubicBezTo>
                <a:cubicBezTo>
                  <a:pt x="1958385" y="2017"/>
                  <a:pt x="1948241" y="0"/>
                  <a:pt x="1937999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ED7D31"/>
          </a:solidFill>
          <a:ln w="22300" cap="sq" cmpd="sng">
            <a:solidFill>
              <a:srgbClr val="B85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" tIns="0" rIns="36000" bIns="18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AGRONOMIE</a:t>
            </a:r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9773c8950a_0_1"/>
          <p:cNvSpPr/>
          <p:nvPr/>
        </p:nvSpPr>
        <p:spPr>
          <a:xfrm>
            <a:off x="6582188" y="1985400"/>
            <a:ext cx="992880" cy="262080"/>
          </a:xfrm>
          <a:custGeom>
            <a:avLst/>
            <a:gdLst/>
            <a:ahLst/>
            <a:cxnLst/>
            <a:rect l="l" t="t" r="r" b="b"/>
            <a:pathLst>
              <a:path w="2015999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937999" y="468000"/>
                </a:lnTo>
                <a:lnTo>
                  <a:pt x="1937999" y="468000"/>
                </a:lnTo>
                <a:cubicBezTo>
                  <a:pt x="1948241" y="468000"/>
                  <a:pt x="1958385" y="465982"/>
                  <a:pt x="1967848" y="462062"/>
                </a:cubicBezTo>
                <a:cubicBezTo>
                  <a:pt x="1977311" y="458142"/>
                  <a:pt x="1985910" y="452397"/>
                  <a:pt x="1993153" y="445154"/>
                </a:cubicBezTo>
                <a:cubicBezTo>
                  <a:pt x="2000396" y="437911"/>
                  <a:pt x="2006141" y="429312"/>
                  <a:pt x="2010061" y="419849"/>
                </a:cubicBezTo>
                <a:cubicBezTo>
                  <a:pt x="2013981" y="410386"/>
                  <a:pt x="2015999" y="400242"/>
                  <a:pt x="2015999" y="390000"/>
                </a:cubicBezTo>
                <a:lnTo>
                  <a:pt x="2015999" y="78000"/>
                </a:lnTo>
                <a:lnTo>
                  <a:pt x="2015999" y="78000"/>
                </a:lnTo>
                <a:cubicBezTo>
                  <a:pt x="2015999" y="67757"/>
                  <a:pt x="2013981" y="57613"/>
                  <a:pt x="2010061" y="48150"/>
                </a:cubicBezTo>
                <a:cubicBezTo>
                  <a:pt x="2006141" y="38687"/>
                  <a:pt x="2000396" y="30088"/>
                  <a:pt x="1993153" y="22845"/>
                </a:cubicBezTo>
                <a:cubicBezTo>
                  <a:pt x="1985910" y="15602"/>
                  <a:pt x="1977311" y="9857"/>
                  <a:pt x="1967848" y="5937"/>
                </a:cubicBezTo>
                <a:cubicBezTo>
                  <a:pt x="1958385" y="2017"/>
                  <a:pt x="1948241" y="0"/>
                  <a:pt x="1937999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F1C232"/>
          </a:solidFill>
          <a:ln w="22300" cap="sq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36000" tIns="0" rIns="36000" bIns="18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BIOGER</a:t>
            </a:r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9773c8950a_0_1"/>
          <p:cNvSpPr/>
          <p:nvPr/>
        </p:nvSpPr>
        <p:spPr>
          <a:xfrm>
            <a:off x="5558013" y="1662838"/>
            <a:ext cx="992880" cy="262080"/>
          </a:xfrm>
          <a:custGeom>
            <a:avLst/>
            <a:gdLst/>
            <a:ahLst/>
            <a:cxnLst/>
            <a:rect l="l" t="t" r="r" b="b"/>
            <a:pathLst>
              <a:path w="2015999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937999" y="468000"/>
                </a:lnTo>
                <a:lnTo>
                  <a:pt x="1937999" y="468000"/>
                </a:lnTo>
                <a:cubicBezTo>
                  <a:pt x="1948241" y="468000"/>
                  <a:pt x="1958385" y="465982"/>
                  <a:pt x="1967848" y="462062"/>
                </a:cubicBezTo>
                <a:cubicBezTo>
                  <a:pt x="1977311" y="458142"/>
                  <a:pt x="1985910" y="452397"/>
                  <a:pt x="1993153" y="445154"/>
                </a:cubicBezTo>
                <a:cubicBezTo>
                  <a:pt x="2000396" y="437911"/>
                  <a:pt x="2006141" y="429312"/>
                  <a:pt x="2010061" y="419849"/>
                </a:cubicBezTo>
                <a:cubicBezTo>
                  <a:pt x="2013981" y="410386"/>
                  <a:pt x="2015999" y="400242"/>
                  <a:pt x="2015999" y="390000"/>
                </a:cubicBezTo>
                <a:lnTo>
                  <a:pt x="2015999" y="78000"/>
                </a:lnTo>
                <a:lnTo>
                  <a:pt x="2015999" y="78000"/>
                </a:lnTo>
                <a:cubicBezTo>
                  <a:pt x="2015999" y="67757"/>
                  <a:pt x="2013981" y="57613"/>
                  <a:pt x="2010061" y="48150"/>
                </a:cubicBezTo>
                <a:cubicBezTo>
                  <a:pt x="2006141" y="38687"/>
                  <a:pt x="2000396" y="30088"/>
                  <a:pt x="1993153" y="22845"/>
                </a:cubicBezTo>
                <a:cubicBezTo>
                  <a:pt x="1985910" y="15602"/>
                  <a:pt x="1977311" y="9857"/>
                  <a:pt x="1967848" y="5937"/>
                </a:cubicBezTo>
                <a:cubicBezTo>
                  <a:pt x="1958385" y="2017"/>
                  <a:pt x="1948241" y="0"/>
                  <a:pt x="1937999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F1C232"/>
          </a:solidFill>
          <a:ln w="22300" cap="sq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36000" tIns="0" rIns="36000" bIns="18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ECOSYS</a:t>
            </a:r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9773c8950a_0_1"/>
          <p:cNvSpPr/>
          <p:nvPr/>
        </p:nvSpPr>
        <p:spPr>
          <a:xfrm rot="5400000">
            <a:off x="7195663" y="2206300"/>
            <a:ext cx="262800" cy="496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1D41A"/>
          </a:solidFill>
          <a:ln w="22300" cap="sq" cmpd="sng">
            <a:solidFill>
              <a:srgbClr val="70AD47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9773c8950a_0_1"/>
          <p:cNvSpPr/>
          <p:nvPr/>
        </p:nvSpPr>
        <p:spPr>
          <a:xfrm rot="-5400000">
            <a:off x="6698850" y="2206300"/>
            <a:ext cx="262800" cy="496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5983B0"/>
          </a:solidFill>
          <a:ln w="22300" cap="sq" cmpd="sng">
            <a:solidFill>
              <a:srgbClr val="3465A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9773c8950a_0_1"/>
          <p:cNvSpPr txBox="1"/>
          <p:nvPr/>
        </p:nvSpPr>
        <p:spPr>
          <a:xfrm>
            <a:off x="6713138" y="2324500"/>
            <a:ext cx="706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GQE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g9773c8950a_0_1"/>
          <p:cNvSpPr/>
          <p:nvPr/>
        </p:nvSpPr>
        <p:spPr>
          <a:xfrm>
            <a:off x="436501" y="2545173"/>
            <a:ext cx="1667936" cy="507645"/>
          </a:xfrm>
          <a:custGeom>
            <a:avLst/>
            <a:gdLst/>
            <a:ahLst/>
            <a:cxnLst/>
            <a:rect l="l" t="t" r="r" b="b"/>
            <a:pathLst>
              <a:path w="1492560" h="700200" extrusionOk="0">
                <a:moveTo>
                  <a:pt x="116700" y="0"/>
                </a:moveTo>
                <a:lnTo>
                  <a:pt x="116700" y="0"/>
                </a:lnTo>
                <a:cubicBezTo>
                  <a:pt x="101375" y="0"/>
                  <a:pt x="86199" y="3018"/>
                  <a:pt x="72040" y="8883"/>
                </a:cubicBezTo>
                <a:cubicBezTo>
                  <a:pt x="57882" y="14747"/>
                  <a:pt x="45016" y="23344"/>
                  <a:pt x="34180" y="34180"/>
                </a:cubicBezTo>
                <a:cubicBezTo>
                  <a:pt x="23344" y="45016"/>
                  <a:pt x="14747" y="57882"/>
                  <a:pt x="8883" y="72040"/>
                </a:cubicBezTo>
                <a:cubicBezTo>
                  <a:pt x="3018" y="86199"/>
                  <a:pt x="0" y="101375"/>
                  <a:pt x="0" y="116700"/>
                </a:cubicBezTo>
                <a:lnTo>
                  <a:pt x="0" y="583500"/>
                </a:lnTo>
                <a:lnTo>
                  <a:pt x="0" y="583500"/>
                </a:lnTo>
                <a:cubicBezTo>
                  <a:pt x="0" y="598824"/>
                  <a:pt x="3018" y="614000"/>
                  <a:pt x="8883" y="628159"/>
                </a:cubicBezTo>
                <a:cubicBezTo>
                  <a:pt x="14747" y="642317"/>
                  <a:pt x="23344" y="655183"/>
                  <a:pt x="34180" y="666019"/>
                </a:cubicBezTo>
                <a:cubicBezTo>
                  <a:pt x="45016" y="676855"/>
                  <a:pt x="57882" y="685452"/>
                  <a:pt x="72040" y="691316"/>
                </a:cubicBezTo>
                <a:cubicBezTo>
                  <a:pt x="86199" y="697181"/>
                  <a:pt x="101375" y="700200"/>
                  <a:pt x="116700" y="700200"/>
                </a:cubicBezTo>
                <a:lnTo>
                  <a:pt x="1375860" y="700200"/>
                </a:lnTo>
                <a:lnTo>
                  <a:pt x="1375860" y="700200"/>
                </a:lnTo>
                <a:cubicBezTo>
                  <a:pt x="1391184" y="700200"/>
                  <a:pt x="1406360" y="697181"/>
                  <a:pt x="1420519" y="691316"/>
                </a:cubicBezTo>
                <a:cubicBezTo>
                  <a:pt x="1434677" y="685452"/>
                  <a:pt x="1447543" y="676855"/>
                  <a:pt x="1458379" y="666019"/>
                </a:cubicBezTo>
                <a:cubicBezTo>
                  <a:pt x="1469215" y="655183"/>
                  <a:pt x="1477812" y="642317"/>
                  <a:pt x="1483676" y="628159"/>
                </a:cubicBezTo>
                <a:cubicBezTo>
                  <a:pt x="1489541" y="614000"/>
                  <a:pt x="1492560" y="598824"/>
                  <a:pt x="1492560" y="583500"/>
                </a:cubicBezTo>
                <a:lnTo>
                  <a:pt x="1492560" y="116700"/>
                </a:lnTo>
                <a:lnTo>
                  <a:pt x="1492560" y="116700"/>
                </a:lnTo>
                <a:cubicBezTo>
                  <a:pt x="1492560" y="101375"/>
                  <a:pt x="1489541" y="86199"/>
                  <a:pt x="1483676" y="72040"/>
                </a:cubicBezTo>
                <a:cubicBezTo>
                  <a:pt x="1477812" y="57882"/>
                  <a:pt x="1469215" y="45016"/>
                  <a:pt x="1458379" y="34180"/>
                </a:cubicBezTo>
                <a:cubicBezTo>
                  <a:pt x="1447543" y="23344"/>
                  <a:pt x="1434677" y="14747"/>
                  <a:pt x="1420519" y="8883"/>
                </a:cubicBezTo>
                <a:cubicBezTo>
                  <a:pt x="1406360" y="3018"/>
                  <a:pt x="1391184" y="0"/>
                  <a:pt x="1375860" y="0"/>
                </a:cubicBezTo>
                <a:lnTo>
                  <a:pt x="116700" y="0"/>
                </a:lnTo>
                <a:close/>
              </a:path>
            </a:pathLst>
          </a:custGeom>
          <a:solidFill>
            <a:srgbClr val="A64D79"/>
          </a:solidFill>
          <a:ln w="22300" cap="sq" cmpd="sng">
            <a:solidFill>
              <a:srgbClr val="741B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850" tIns="0" rIns="108850" bIns="54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SCIENCES SOCIALES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9773c8950a_0_1"/>
          <p:cNvSpPr/>
          <p:nvPr/>
        </p:nvSpPr>
        <p:spPr>
          <a:xfrm>
            <a:off x="436350" y="4854344"/>
            <a:ext cx="1668239" cy="507780"/>
          </a:xfrm>
          <a:custGeom>
            <a:avLst/>
            <a:gdLst/>
            <a:ahLst/>
            <a:cxnLst/>
            <a:rect l="l" t="t" r="r" b="b"/>
            <a:pathLst>
              <a:path w="2015999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937999" y="468000"/>
                </a:lnTo>
                <a:lnTo>
                  <a:pt x="1937999" y="468000"/>
                </a:lnTo>
                <a:cubicBezTo>
                  <a:pt x="1948241" y="468000"/>
                  <a:pt x="1958385" y="465982"/>
                  <a:pt x="1967848" y="462062"/>
                </a:cubicBezTo>
                <a:cubicBezTo>
                  <a:pt x="1977311" y="458142"/>
                  <a:pt x="1985910" y="452397"/>
                  <a:pt x="1993153" y="445154"/>
                </a:cubicBezTo>
                <a:cubicBezTo>
                  <a:pt x="2000396" y="437911"/>
                  <a:pt x="2006141" y="429312"/>
                  <a:pt x="2010061" y="419849"/>
                </a:cubicBezTo>
                <a:cubicBezTo>
                  <a:pt x="2013981" y="410386"/>
                  <a:pt x="2015999" y="400242"/>
                  <a:pt x="2015999" y="390000"/>
                </a:cubicBezTo>
                <a:lnTo>
                  <a:pt x="2015999" y="78000"/>
                </a:lnTo>
                <a:lnTo>
                  <a:pt x="2015999" y="78000"/>
                </a:lnTo>
                <a:cubicBezTo>
                  <a:pt x="2015999" y="67757"/>
                  <a:pt x="2013981" y="57613"/>
                  <a:pt x="2010061" y="48150"/>
                </a:cubicBezTo>
                <a:cubicBezTo>
                  <a:pt x="2006141" y="38687"/>
                  <a:pt x="2000396" y="30088"/>
                  <a:pt x="1993153" y="22845"/>
                </a:cubicBezTo>
                <a:cubicBezTo>
                  <a:pt x="1985910" y="15602"/>
                  <a:pt x="1977311" y="9857"/>
                  <a:pt x="1967848" y="5937"/>
                </a:cubicBezTo>
                <a:cubicBezTo>
                  <a:pt x="1958385" y="2017"/>
                  <a:pt x="1948241" y="0"/>
                  <a:pt x="1937999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F1C232"/>
          </a:solidFill>
          <a:ln w="22300" cap="sq" cmpd="sng">
            <a:solidFill>
              <a:srgbClr val="BF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850" tIns="0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PHYTOPATHOLOGIE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9773c8950a_0_1"/>
          <p:cNvSpPr/>
          <p:nvPr/>
        </p:nvSpPr>
        <p:spPr>
          <a:xfrm>
            <a:off x="662251" y="1775539"/>
            <a:ext cx="1216436" cy="507645"/>
          </a:xfrm>
          <a:custGeom>
            <a:avLst/>
            <a:gdLst/>
            <a:ahLst/>
            <a:cxnLst/>
            <a:rect l="l" t="t" r="r" b="b"/>
            <a:pathLst>
              <a:path w="1492560" h="700200" extrusionOk="0">
                <a:moveTo>
                  <a:pt x="116700" y="0"/>
                </a:moveTo>
                <a:lnTo>
                  <a:pt x="116700" y="0"/>
                </a:lnTo>
                <a:cubicBezTo>
                  <a:pt x="101375" y="0"/>
                  <a:pt x="86199" y="3018"/>
                  <a:pt x="72040" y="8883"/>
                </a:cubicBezTo>
                <a:cubicBezTo>
                  <a:pt x="57882" y="14747"/>
                  <a:pt x="45016" y="23344"/>
                  <a:pt x="34180" y="34180"/>
                </a:cubicBezTo>
                <a:cubicBezTo>
                  <a:pt x="23344" y="45016"/>
                  <a:pt x="14747" y="57882"/>
                  <a:pt x="8883" y="72040"/>
                </a:cubicBezTo>
                <a:cubicBezTo>
                  <a:pt x="3018" y="86199"/>
                  <a:pt x="0" y="101375"/>
                  <a:pt x="0" y="116700"/>
                </a:cubicBezTo>
                <a:lnTo>
                  <a:pt x="0" y="583500"/>
                </a:lnTo>
                <a:lnTo>
                  <a:pt x="0" y="583500"/>
                </a:lnTo>
                <a:cubicBezTo>
                  <a:pt x="0" y="598824"/>
                  <a:pt x="3018" y="614000"/>
                  <a:pt x="8883" y="628159"/>
                </a:cubicBezTo>
                <a:cubicBezTo>
                  <a:pt x="14747" y="642317"/>
                  <a:pt x="23344" y="655183"/>
                  <a:pt x="34180" y="666019"/>
                </a:cubicBezTo>
                <a:cubicBezTo>
                  <a:pt x="45016" y="676855"/>
                  <a:pt x="57882" y="685452"/>
                  <a:pt x="72040" y="691316"/>
                </a:cubicBezTo>
                <a:cubicBezTo>
                  <a:pt x="86199" y="697181"/>
                  <a:pt x="101375" y="700200"/>
                  <a:pt x="116700" y="700200"/>
                </a:cubicBezTo>
                <a:lnTo>
                  <a:pt x="1375860" y="700200"/>
                </a:lnTo>
                <a:lnTo>
                  <a:pt x="1375860" y="700200"/>
                </a:lnTo>
                <a:cubicBezTo>
                  <a:pt x="1391184" y="700200"/>
                  <a:pt x="1406360" y="697181"/>
                  <a:pt x="1420519" y="691316"/>
                </a:cubicBezTo>
                <a:cubicBezTo>
                  <a:pt x="1434677" y="685452"/>
                  <a:pt x="1447543" y="676855"/>
                  <a:pt x="1458379" y="666019"/>
                </a:cubicBezTo>
                <a:cubicBezTo>
                  <a:pt x="1469215" y="655183"/>
                  <a:pt x="1477812" y="642317"/>
                  <a:pt x="1483676" y="628159"/>
                </a:cubicBezTo>
                <a:cubicBezTo>
                  <a:pt x="1489541" y="614000"/>
                  <a:pt x="1492560" y="598824"/>
                  <a:pt x="1492560" y="583500"/>
                </a:cubicBezTo>
                <a:lnTo>
                  <a:pt x="1492560" y="116700"/>
                </a:lnTo>
                <a:lnTo>
                  <a:pt x="1492560" y="116700"/>
                </a:lnTo>
                <a:cubicBezTo>
                  <a:pt x="1492560" y="101375"/>
                  <a:pt x="1489541" y="86199"/>
                  <a:pt x="1483676" y="72040"/>
                </a:cubicBezTo>
                <a:cubicBezTo>
                  <a:pt x="1477812" y="57882"/>
                  <a:pt x="1469215" y="45016"/>
                  <a:pt x="1458379" y="34180"/>
                </a:cubicBezTo>
                <a:cubicBezTo>
                  <a:pt x="1447543" y="23344"/>
                  <a:pt x="1434677" y="14747"/>
                  <a:pt x="1420519" y="8883"/>
                </a:cubicBezTo>
                <a:cubicBezTo>
                  <a:pt x="1406360" y="3018"/>
                  <a:pt x="1391184" y="0"/>
                  <a:pt x="1375860" y="0"/>
                </a:cubicBezTo>
                <a:lnTo>
                  <a:pt x="116700" y="0"/>
                </a:lnTo>
                <a:close/>
              </a:path>
            </a:pathLst>
          </a:custGeom>
          <a:solidFill>
            <a:srgbClr val="6AA84F"/>
          </a:solidFill>
          <a:ln w="22300" cap="sq" cmpd="sng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850" tIns="0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ECOLOGIE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9773c8950a_0_1"/>
          <p:cNvSpPr/>
          <p:nvPr/>
        </p:nvSpPr>
        <p:spPr>
          <a:xfrm>
            <a:off x="509264" y="5624113"/>
            <a:ext cx="1522411" cy="507645"/>
          </a:xfrm>
          <a:custGeom>
            <a:avLst/>
            <a:gdLst/>
            <a:ahLst/>
            <a:cxnLst/>
            <a:rect l="l" t="t" r="r" b="b"/>
            <a:pathLst>
              <a:path w="1492560" h="700200" extrusionOk="0">
                <a:moveTo>
                  <a:pt x="116700" y="0"/>
                </a:moveTo>
                <a:lnTo>
                  <a:pt x="116700" y="0"/>
                </a:lnTo>
                <a:cubicBezTo>
                  <a:pt x="101375" y="0"/>
                  <a:pt x="86199" y="3018"/>
                  <a:pt x="72040" y="8883"/>
                </a:cubicBezTo>
                <a:cubicBezTo>
                  <a:pt x="57882" y="14747"/>
                  <a:pt x="45016" y="23344"/>
                  <a:pt x="34180" y="34180"/>
                </a:cubicBezTo>
                <a:cubicBezTo>
                  <a:pt x="23344" y="45016"/>
                  <a:pt x="14747" y="57882"/>
                  <a:pt x="8883" y="72040"/>
                </a:cubicBezTo>
                <a:cubicBezTo>
                  <a:pt x="3018" y="86199"/>
                  <a:pt x="0" y="101375"/>
                  <a:pt x="0" y="116700"/>
                </a:cubicBezTo>
                <a:lnTo>
                  <a:pt x="0" y="583500"/>
                </a:lnTo>
                <a:lnTo>
                  <a:pt x="0" y="583500"/>
                </a:lnTo>
                <a:cubicBezTo>
                  <a:pt x="0" y="598824"/>
                  <a:pt x="3018" y="614000"/>
                  <a:pt x="8883" y="628159"/>
                </a:cubicBezTo>
                <a:cubicBezTo>
                  <a:pt x="14747" y="642317"/>
                  <a:pt x="23344" y="655183"/>
                  <a:pt x="34180" y="666019"/>
                </a:cubicBezTo>
                <a:cubicBezTo>
                  <a:pt x="45016" y="676855"/>
                  <a:pt x="57882" y="685452"/>
                  <a:pt x="72040" y="691316"/>
                </a:cubicBezTo>
                <a:cubicBezTo>
                  <a:pt x="86199" y="697181"/>
                  <a:pt x="101375" y="700200"/>
                  <a:pt x="116700" y="700200"/>
                </a:cubicBezTo>
                <a:lnTo>
                  <a:pt x="1375860" y="700200"/>
                </a:lnTo>
                <a:lnTo>
                  <a:pt x="1375860" y="700200"/>
                </a:lnTo>
                <a:cubicBezTo>
                  <a:pt x="1391184" y="700200"/>
                  <a:pt x="1406360" y="697181"/>
                  <a:pt x="1420519" y="691316"/>
                </a:cubicBezTo>
                <a:cubicBezTo>
                  <a:pt x="1434677" y="685452"/>
                  <a:pt x="1447543" y="676855"/>
                  <a:pt x="1458379" y="666019"/>
                </a:cubicBezTo>
                <a:cubicBezTo>
                  <a:pt x="1469215" y="655183"/>
                  <a:pt x="1477812" y="642317"/>
                  <a:pt x="1483676" y="628159"/>
                </a:cubicBezTo>
                <a:cubicBezTo>
                  <a:pt x="1489541" y="614000"/>
                  <a:pt x="1492560" y="598824"/>
                  <a:pt x="1492560" y="583500"/>
                </a:cubicBezTo>
                <a:lnTo>
                  <a:pt x="1492560" y="116700"/>
                </a:lnTo>
                <a:lnTo>
                  <a:pt x="1492560" y="116700"/>
                </a:lnTo>
                <a:cubicBezTo>
                  <a:pt x="1492560" y="101375"/>
                  <a:pt x="1489541" y="86199"/>
                  <a:pt x="1483676" y="72040"/>
                </a:cubicBezTo>
                <a:cubicBezTo>
                  <a:pt x="1477812" y="57882"/>
                  <a:pt x="1469215" y="45016"/>
                  <a:pt x="1458379" y="34180"/>
                </a:cubicBezTo>
                <a:cubicBezTo>
                  <a:pt x="1447543" y="23344"/>
                  <a:pt x="1434677" y="14747"/>
                  <a:pt x="1420519" y="8883"/>
                </a:cubicBezTo>
                <a:cubicBezTo>
                  <a:pt x="1406360" y="3018"/>
                  <a:pt x="1391184" y="0"/>
                  <a:pt x="1375860" y="0"/>
                </a:cubicBezTo>
                <a:lnTo>
                  <a:pt x="116700" y="0"/>
                </a:lnTo>
                <a:close/>
              </a:path>
            </a:pathLst>
          </a:custGeom>
          <a:solidFill>
            <a:srgbClr val="8E7CC3"/>
          </a:solidFill>
          <a:ln w="22300" cap="sq" cmpd="sng">
            <a:solidFill>
              <a:srgbClr val="674EA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850" tIns="0" rIns="108850" bIns="54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MALHERBOLOGIE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9773c8950a_0_1"/>
          <p:cNvSpPr/>
          <p:nvPr/>
        </p:nvSpPr>
        <p:spPr>
          <a:xfrm rot="5400000">
            <a:off x="6605775" y="2532638"/>
            <a:ext cx="262800" cy="496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A64D79"/>
          </a:solidFill>
          <a:ln w="22300" cap="sq" cmpd="sng">
            <a:solidFill>
              <a:srgbClr val="741B47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9773c8950a_0_1"/>
          <p:cNvSpPr/>
          <p:nvPr/>
        </p:nvSpPr>
        <p:spPr>
          <a:xfrm rot="-5400000">
            <a:off x="6108963" y="2532638"/>
            <a:ext cx="262800" cy="496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7D31"/>
          </a:solidFill>
          <a:ln w="22300" cap="sq" cmpd="sng">
            <a:solidFill>
              <a:srgbClr val="B85C0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9773c8950a_0_1"/>
          <p:cNvSpPr txBox="1"/>
          <p:nvPr/>
        </p:nvSpPr>
        <p:spPr>
          <a:xfrm>
            <a:off x="6099676" y="2650838"/>
            <a:ext cx="778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SADAPT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g9773c8950a_0_1"/>
          <p:cNvSpPr/>
          <p:nvPr/>
        </p:nvSpPr>
        <p:spPr>
          <a:xfrm>
            <a:off x="7517375" y="5444176"/>
            <a:ext cx="992880" cy="263250"/>
          </a:xfrm>
          <a:custGeom>
            <a:avLst/>
            <a:gdLst/>
            <a:ahLst/>
            <a:cxnLst/>
            <a:rect l="l" t="t" r="r" b="b"/>
            <a:pathLst>
              <a:path w="2015999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937999" y="468000"/>
                </a:lnTo>
                <a:lnTo>
                  <a:pt x="1937999" y="468000"/>
                </a:lnTo>
                <a:cubicBezTo>
                  <a:pt x="1948241" y="468000"/>
                  <a:pt x="1958385" y="465982"/>
                  <a:pt x="1967848" y="462062"/>
                </a:cubicBezTo>
                <a:cubicBezTo>
                  <a:pt x="1977311" y="458142"/>
                  <a:pt x="1985910" y="452397"/>
                  <a:pt x="1993153" y="445154"/>
                </a:cubicBezTo>
                <a:cubicBezTo>
                  <a:pt x="2000396" y="437911"/>
                  <a:pt x="2006141" y="429312"/>
                  <a:pt x="2010061" y="419849"/>
                </a:cubicBezTo>
                <a:cubicBezTo>
                  <a:pt x="2013981" y="410386"/>
                  <a:pt x="2015999" y="400242"/>
                  <a:pt x="2015999" y="390000"/>
                </a:cubicBezTo>
                <a:lnTo>
                  <a:pt x="2015999" y="78000"/>
                </a:lnTo>
                <a:lnTo>
                  <a:pt x="2015999" y="78000"/>
                </a:lnTo>
                <a:cubicBezTo>
                  <a:pt x="2015999" y="67757"/>
                  <a:pt x="2013981" y="57613"/>
                  <a:pt x="2010061" y="48150"/>
                </a:cubicBezTo>
                <a:cubicBezTo>
                  <a:pt x="2006141" y="38687"/>
                  <a:pt x="2000396" y="30088"/>
                  <a:pt x="1993153" y="22845"/>
                </a:cubicBezTo>
                <a:cubicBezTo>
                  <a:pt x="1985910" y="15602"/>
                  <a:pt x="1977311" y="9857"/>
                  <a:pt x="1967848" y="5937"/>
                </a:cubicBezTo>
                <a:cubicBezTo>
                  <a:pt x="1958385" y="2017"/>
                  <a:pt x="1948241" y="0"/>
                  <a:pt x="1937999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5983B0"/>
          </a:solidFill>
          <a:ln w="22300" cap="sq" cmpd="sng">
            <a:solidFill>
              <a:srgbClr val="3465A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36000" tIns="0" rIns="36000" bIns="18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CIRAD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g9773c8950a_0_1"/>
          <p:cNvSpPr/>
          <p:nvPr/>
        </p:nvSpPr>
        <p:spPr>
          <a:xfrm rot="5400000">
            <a:off x="5307188" y="2641700"/>
            <a:ext cx="262800" cy="496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A64D79"/>
          </a:solidFill>
          <a:ln w="22300" cap="sq" cmpd="sng">
            <a:solidFill>
              <a:srgbClr val="741B47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g9773c8950a_0_1"/>
          <p:cNvSpPr/>
          <p:nvPr/>
        </p:nvSpPr>
        <p:spPr>
          <a:xfrm rot="-5400000">
            <a:off x="4810375" y="2641700"/>
            <a:ext cx="262800" cy="496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5983B0"/>
          </a:solidFill>
          <a:ln w="22300" cap="sq" cmpd="sng">
            <a:solidFill>
              <a:srgbClr val="3465A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g9773c8950a_0_1"/>
          <p:cNvSpPr txBox="1"/>
          <p:nvPr/>
        </p:nvSpPr>
        <p:spPr>
          <a:xfrm>
            <a:off x="4824663" y="2759900"/>
            <a:ext cx="706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GEVES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g9773c8950a_0_1"/>
          <p:cNvSpPr/>
          <p:nvPr/>
        </p:nvSpPr>
        <p:spPr>
          <a:xfrm>
            <a:off x="6326689" y="5444763"/>
            <a:ext cx="1098719" cy="262080"/>
          </a:xfrm>
          <a:custGeom>
            <a:avLst/>
            <a:gdLst/>
            <a:ahLst/>
            <a:cxnLst/>
            <a:rect l="l" t="t" r="r" b="b"/>
            <a:pathLst>
              <a:path w="2015999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937999" y="468000"/>
                </a:lnTo>
                <a:lnTo>
                  <a:pt x="1937999" y="468000"/>
                </a:lnTo>
                <a:cubicBezTo>
                  <a:pt x="1948241" y="468000"/>
                  <a:pt x="1958385" y="465982"/>
                  <a:pt x="1967848" y="462062"/>
                </a:cubicBezTo>
                <a:cubicBezTo>
                  <a:pt x="1977311" y="458142"/>
                  <a:pt x="1985910" y="452397"/>
                  <a:pt x="1993153" y="445154"/>
                </a:cubicBezTo>
                <a:cubicBezTo>
                  <a:pt x="2000396" y="437911"/>
                  <a:pt x="2006141" y="429312"/>
                  <a:pt x="2010061" y="419849"/>
                </a:cubicBezTo>
                <a:cubicBezTo>
                  <a:pt x="2013981" y="410386"/>
                  <a:pt x="2015999" y="400242"/>
                  <a:pt x="2015999" y="390000"/>
                </a:cubicBezTo>
                <a:lnTo>
                  <a:pt x="2015999" y="78000"/>
                </a:lnTo>
                <a:lnTo>
                  <a:pt x="2015999" y="78000"/>
                </a:lnTo>
                <a:cubicBezTo>
                  <a:pt x="2015999" y="67757"/>
                  <a:pt x="2013981" y="57613"/>
                  <a:pt x="2010061" y="48150"/>
                </a:cubicBezTo>
                <a:cubicBezTo>
                  <a:pt x="2006141" y="38687"/>
                  <a:pt x="2000396" y="30088"/>
                  <a:pt x="1993153" y="22845"/>
                </a:cubicBezTo>
                <a:cubicBezTo>
                  <a:pt x="1985910" y="15602"/>
                  <a:pt x="1977311" y="9857"/>
                  <a:pt x="1967848" y="5937"/>
                </a:cubicBezTo>
                <a:cubicBezTo>
                  <a:pt x="1958385" y="2017"/>
                  <a:pt x="1948241" y="0"/>
                  <a:pt x="1937999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5983B0"/>
          </a:solidFill>
          <a:ln w="22300" cap="sq" cmpd="sng">
            <a:solidFill>
              <a:srgbClr val="3465A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36000" tIns="0" rIns="36000" bIns="18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MTP SUPAGRO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g9773c8950a_0_1"/>
          <p:cNvSpPr/>
          <p:nvPr/>
        </p:nvSpPr>
        <p:spPr>
          <a:xfrm>
            <a:off x="7236938" y="4203550"/>
            <a:ext cx="992880" cy="262080"/>
          </a:xfrm>
          <a:custGeom>
            <a:avLst/>
            <a:gdLst/>
            <a:ahLst/>
            <a:cxnLst/>
            <a:rect l="l" t="t" r="r" b="b"/>
            <a:pathLst>
              <a:path w="2015999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937999" y="468000"/>
                </a:lnTo>
                <a:lnTo>
                  <a:pt x="1937999" y="468000"/>
                </a:lnTo>
                <a:cubicBezTo>
                  <a:pt x="1948241" y="468000"/>
                  <a:pt x="1958385" y="465982"/>
                  <a:pt x="1967848" y="462062"/>
                </a:cubicBezTo>
                <a:cubicBezTo>
                  <a:pt x="1977311" y="458142"/>
                  <a:pt x="1985910" y="452397"/>
                  <a:pt x="1993153" y="445154"/>
                </a:cubicBezTo>
                <a:cubicBezTo>
                  <a:pt x="2000396" y="437911"/>
                  <a:pt x="2006141" y="429312"/>
                  <a:pt x="2010061" y="419849"/>
                </a:cubicBezTo>
                <a:cubicBezTo>
                  <a:pt x="2013981" y="410386"/>
                  <a:pt x="2015999" y="400242"/>
                  <a:pt x="2015999" y="390000"/>
                </a:cubicBezTo>
                <a:lnTo>
                  <a:pt x="2015999" y="78000"/>
                </a:lnTo>
                <a:lnTo>
                  <a:pt x="2015999" y="78000"/>
                </a:lnTo>
                <a:cubicBezTo>
                  <a:pt x="2015999" y="67757"/>
                  <a:pt x="2013981" y="57613"/>
                  <a:pt x="2010061" y="48150"/>
                </a:cubicBezTo>
                <a:cubicBezTo>
                  <a:pt x="2006141" y="38687"/>
                  <a:pt x="2000396" y="30088"/>
                  <a:pt x="1993153" y="22845"/>
                </a:cubicBezTo>
                <a:cubicBezTo>
                  <a:pt x="1985910" y="15602"/>
                  <a:pt x="1977311" y="9857"/>
                  <a:pt x="1967848" y="5937"/>
                </a:cubicBezTo>
                <a:cubicBezTo>
                  <a:pt x="1958385" y="2017"/>
                  <a:pt x="1948241" y="0"/>
                  <a:pt x="1937999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A64D79"/>
          </a:solidFill>
          <a:ln w="22300" cap="sq" cmpd="sng">
            <a:solidFill>
              <a:srgbClr val="741B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6000" tIns="0" rIns="36000" bIns="18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GAEL</a:t>
            </a:r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9773c8950a_0_1"/>
          <p:cNvSpPr/>
          <p:nvPr/>
        </p:nvSpPr>
        <p:spPr>
          <a:xfrm>
            <a:off x="6798788" y="3815863"/>
            <a:ext cx="992880" cy="262080"/>
          </a:xfrm>
          <a:custGeom>
            <a:avLst/>
            <a:gdLst/>
            <a:ahLst/>
            <a:cxnLst/>
            <a:rect l="l" t="t" r="r" b="b"/>
            <a:pathLst>
              <a:path w="2015999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937999" y="468000"/>
                </a:lnTo>
                <a:lnTo>
                  <a:pt x="1937999" y="468000"/>
                </a:lnTo>
                <a:cubicBezTo>
                  <a:pt x="1948241" y="468000"/>
                  <a:pt x="1958385" y="465982"/>
                  <a:pt x="1967848" y="462062"/>
                </a:cubicBezTo>
                <a:cubicBezTo>
                  <a:pt x="1977311" y="458142"/>
                  <a:pt x="1985910" y="452397"/>
                  <a:pt x="1993153" y="445154"/>
                </a:cubicBezTo>
                <a:cubicBezTo>
                  <a:pt x="2000396" y="437911"/>
                  <a:pt x="2006141" y="429312"/>
                  <a:pt x="2010061" y="419849"/>
                </a:cubicBezTo>
                <a:cubicBezTo>
                  <a:pt x="2013981" y="410386"/>
                  <a:pt x="2015999" y="400242"/>
                  <a:pt x="2015999" y="390000"/>
                </a:cubicBezTo>
                <a:lnTo>
                  <a:pt x="2015999" y="78000"/>
                </a:lnTo>
                <a:lnTo>
                  <a:pt x="2015999" y="78000"/>
                </a:lnTo>
                <a:cubicBezTo>
                  <a:pt x="2015999" y="67757"/>
                  <a:pt x="2013981" y="57613"/>
                  <a:pt x="2010061" y="48150"/>
                </a:cubicBezTo>
                <a:cubicBezTo>
                  <a:pt x="2006141" y="38687"/>
                  <a:pt x="2000396" y="30088"/>
                  <a:pt x="1993153" y="22845"/>
                </a:cubicBezTo>
                <a:cubicBezTo>
                  <a:pt x="1985910" y="15602"/>
                  <a:pt x="1977311" y="9857"/>
                  <a:pt x="1967848" y="5937"/>
                </a:cubicBezTo>
                <a:cubicBezTo>
                  <a:pt x="1958385" y="2017"/>
                  <a:pt x="1948241" y="0"/>
                  <a:pt x="1937999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6AA84F"/>
          </a:solidFill>
          <a:ln w="22300" cap="sq" cmpd="sng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36000" tIns="0" rIns="36000" bIns="18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LEM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g9773c8950a_0_1"/>
          <p:cNvSpPr/>
          <p:nvPr/>
        </p:nvSpPr>
        <p:spPr>
          <a:xfrm>
            <a:off x="5768463" y="3973088"/>
            <a:ext cx="992880" cy="262080"/>
          </a:xfrm>
          <a:custGeom>
            <a:avLst/>
            <a:gdLst/>
            <a:ahLst/>
            <a:cxnLst/>
            <a:rect l="l" t="t" r="r" b="b"/>
            <a:pathLst>
              <a:path w="2015999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937999" y="468000"/>
                </a:lnTo>
                <a:lnTo>
                  <a:pt x="1937999" y="468000"/>
                </a:lnTo>
                <a:cubicBezTo>
                  <a:pt x="1948241" y="468000"/>
                  <a:pt x="1958385" y="465982"/>
                  <a:pt x="1967848" y="462062"/>
                </a:cubicBezTo>
                <a:cubicBezTo>
                  <a:pt x="1977311" y="458142"/>
                  <a:pt x="1985910" y="452397"/>
                  <a:pt x="1993153" y="445154"/>
                </a:cubicBezTo>
                <a:cubicBezTo>
                  <a:pt x="2000396" y="437911"/>
                  <a:pt x="2006141" y="429312"/>
                  <a:pt x="2010061" y="419849"/>
                </a:cubicBezTo>
                <a:cubicBezTo>
                  <a:pt x="2013981" y="410386"/>
                  <a:pt x="2015999" y="400242"/>
                  <a:pt x="2015999" y="390000"/>
                </a:cubicBezTo>
                <a:lnTo>
                  <a:pt x="2015999" y="78000"/>
                </a:lnTo>
                <a:lnTo>
                  <a:pt x="2015999" y="78000"/>
                </a:lnTo>
                <a:cubicBezTo>
                  <a:pt x="2015999" y="67757"/>
                  <a:pt x="2013981" y="57613"/>
                  <a:pt x="2010061" y="48150"/>
                </a:cubicBezTo>
                <a:cubicBezTo>
                  <a:pt x="2006141" y="38687"/>
                  <a:pt x="2000396" y="30088"/>
                  <a:pt x="1993153" y="22845"/>
                </a:cubicBezTo>
                <a:cubicBezTo>
                  <a:pt x="1985910" y="15602"/>
                  <a:pt x="1977311" y="9857"/>
                  <a:pt x="1967848" y="5937"/>
                </a:cubicBezTo>
                <a:cubicBezTo>
                  <a:pt x="1958385" y="2017"/>
                  <a:pt x="1948241" y="0"/>
                  <a:pt x="1937999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6AA84F"/>
          </a:solidFill>
          <a:ln w="22300" cap="sq" cmpd="sng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36000" tIns="0" rIns="36000" bIns="18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UREP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g9773c8950a_0_1"/>
          <p:cNvSpPr/>
          <p:nvPr/>
        </p:nvSpPr>
        <p:spPr>
          <a:xfrm rot="5400000">
            <a:off x="7437575" y="2921400"/>
            <a:ext cx="262800" cy="558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E7CC3"/>
          </a:solidFill>
          <a:ln w="22300" cap="sq" cmpd="sng">
            <a:solidFill>
              <a:srgbClr val="674EA7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9773c8950a_0_1"/>
          <p:cNvSpPr/>
          <p:nvPr/>
        </p:nvSpPr>
        <p:spPr>
          <a:xfrm rot="-5400000">
            <a:off x="6879563" y="2921400"/>
            <a:ext cx="262800" cy="558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7D31"/>
          </a:solidFill>
          <a:ln w="22300" cap="sq" cmpd="sng">
            <a:solidFill>
              <a:srgbClr val="B85C0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9773c8950a_0_1"/>
          <p:cNvSpPr txBox="1"/>
          <p:nvPr/>
        </p:nvSpPr>
        <p:spPr>
          <a:xfrm>
            <a:off x="6627575" y="3069588"/>
            <a:ext cx="1335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AGROECOLOGIE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g9773c8950a_0_1"/>
          <p:cNvSpPr/>
          <p:nvPr/>
        </p:nvSpPr>
        <p:spPr>
          <a:xfrm rot="-5400000">
            <a:off x="4036223" y="2439981"/>
            <a:ext cx="262800" cy="248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7D31"/>
          </a:solidFill>
          <a:ln w="22300" cap="sq" cmpd="sng">
            <a:solidFill>
              <a:srgbClr val="B85C0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g9773c8950a_0_1"/>
          <p:cNvSpPr/>
          <p:nvPr/>
        </p:nvSpPr>
        <p:spPr>
          <a:xfrm>
            <a:off x="4285519" y="2432781"/>
            <a:ext cx="248400" cy="262800"/>
          </a:xfrm>
          <a:prstGeom prst="rect">
            <a:avLst/>
          </a:prstGeom>
          <a:solidFill>
            <a:srgbClr val="5983B0"/>
          </a:solidFill>
          <a:ln w="22300" cap="sq" cmpd="sng">
            <a:solidFill>
              <a:srgbClr val="3465A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9773c8950a_0_1"/>
          <p:cNvSpPr/>
          <p:nvPr/>
        </p:nvSpPr>
        <p:spPr>
          <a:xfrm>
            <a:off x="4527616" y="2432781"/>
            <a:ext cx="248400" cy="262800"/>
          </a:xfrm>
          <a:prstGeom prst="rect">
            <a:avLst/>
          </a:prstGeom>
          <a:solidFill>
            <a:srgbClr val="F1C232"/>
          </a:solidFill>
          <a:ln w="22300" cap="sq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g9773c8950a_0_1"/>
          <p:cNvSpPr txBox="1"/>
          <p:nvPr/>
        </p:nvSpPr>
        <p:spPr>
          <a:xfrm>
            <a:off x="4154363" y="2434575"/>
            <a:ext cx="706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IGEPP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g9773c8950a_0_1"/>
          <p:cNvSpPr/>
          <p:nvPr/>
        </p:nvSpPr>
        <p:spPr>
          <a:xfrm rot="5400000">
            <a:off x="5392950" y="3118950"/>
            <a:ext cx="262800" cy="496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1D41A"/>
          </a:solidFill>
          <a:ln w="22300" cap="sq" cmpd="sng">
            <a:solidFill>
              <a:srgbClr val="70AD47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9773c8950a_0_1"/>
          <p:cNvSpPr/>
          <p:nvPr/>
        </p:nvSpPr>
        <p:spPr>
          <a:xfrm rot="-5400000">
            <a:off x="4896138" y="3118950"/>
            <a:ext cx="262800" cy="496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5983B0"/>
          </a:solidFill>
          <a:ln w="22300" cap="sq" cmpd="sng">
            <a:solidFill>
              <a:srgbClr val="3465A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g9773c8950a_0_1"/>
          <p:cNvSpPr txBox="1"/>
          <p:nvPr/>
        </p:nvSpPr>
        <p:spPr>
          <a:xfrm>
            <a:off x="4910425" y="3237150"/>
            <a:ext cx="706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URP3F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g9773c8950a_0_1"/>
          <p:cNvSpPr/>
          <p:nvPr/>
        </p:nvSpPr>
        <p:spPr>
          <a:xfrm rot="5400000">
            <a:off x="7957725" y="5015700"/>
            <a:ext cx="262800" cy="496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5983B0"/>
          </a:solidFill>
          <a:ln w="22300" cap="sq" cmpd="sng">
            <a:solidFill>
              <a:srgbClr val="3465A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9773c8950a_0_1"/>
          <p:cNvSpPr/>
          <p:nvPr/>
        </p:nvSpPr>
        <p:spPr>
          <a:xfrm rot="-5400000">
            <a:off x="7460913" y="5015700"/>
            <a:ext cx="262800" cy="496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7D31"/>
          </a:solidFill>
          <a:ln w="22300" cap="sq" cmpd="sng">
            <a:solidFill>
              <a:srgbClr val="B85C0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9773c8950a_0_1"/>
          <p:cNvSpPr txBox="1"/>
          <p:nvPr/>
        </p:nvSpPr>
        <p:spPr>
          <a:xfrm>
            <a:off x="7451626" y="5133900"/>
            <a:ext cx="778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AGAP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g9773c8950a_0_1"/>
          <p:cNvSpPr/>
          <p:nvPr/>
        </p:nvSpPr>
        <p:spPr>
          <a:xfrm rot="5400000">
            <a:off x="6915800" y="5015713"/>
            <a:ext cx="262800" cy="496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1C232"/>
          </a:solidFill>
          <a:ln w="22300" cap="sq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9773c8950a_0_1"/>
          <p:cNvSpPr/>
          <p:nvPr/>
        </p:nvSpPr>
        <p:spPr>
          <a:xfrm rot="-5400000">
            <a:off x="6418988" y="5015713"/>
            <a:ext cx="262800" cy="496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5983B0"/>
          </a:solidFill>
          <a:ln w="22300" cap="sq" cmpd="sng">
            <a:solidFill>
              <a:srgbClr val="3465A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g9773c8950a_0_1"/>
          <p:cNvSpPr txBox="1"/>
          <p:nvPr/>
        </p:nvSpPr>
        <p:spPr>
          <a:xfrm>
            <a:off x="6433275" y="5133913"/>
            <a:ext cx="706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BGPI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g9773c8950a_0_1"/>
          <p:cNvSpPr/>
          <p:nvPr/>
        </p:nvSpPr>
        <p:spPr>
          <a:xfrm rot="5400000">
            <a:off x="5806950" y="5254463"/>
            <a:ext cx="262800" cy="3312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A64D79"/>
          </a:solidFill>
          <a:ln w="22300" cap="sq" cmpd="sng">
            <a:solidFill>
              <a:srgbClr val="741B47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g9773c8950a_0_1"/>
          <p:cNvSpPr/>
          <p:nvPr/>
        </p:nvSpPr>
        <p:spPr>
          <a:xfrm rot="-5400000">
            <a:off x="5144538" y="5254463"/>
            <a:ext cx="262800" cy="3312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7D31"/>
          </a:solidFill>
          <a:ln w="22300" cap="sq" cmpd="sng">
            <a:solidFill>
              <a:srgbClr val="B85C0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g9773c8950a_0_1"/>
          <p:cNvSpPr/>
          <p:nvPr/>
        </p:nvSpPr>
        <p:spPr>
          <a:xfrm>
            <a:off x="5437269" y="5288669"/>
            <a:ext cx="331200" cy="262800"/>
          </a:xfrm>
          <a:prstGeom prst="rect">
            <a:avLst/>
          </a:prstGeom>
          <a:solidFill>
            <a:srgbClr val="5983B0"/>
          </a:solidFill>
          <a:ln w="22300" cap="sq" cmpd="sng">
            <a:solidFill>
              <a:srgbClr val="3465A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g9773c8950a_0_1"/>
          <p:cNvSpPr txBox="1"/>
          <p:nvPr/>
        </p:nvSpPr>
        <p:spPr>
          <a:xfrm>
            <a:off x="5213776" y="5288663"/>
            <a:ext cx="778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AGIR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g9773c8950a_0_1"/>
          <p:cNvSpPr/>
          <p:nvPr/>
        </p:nvSpPr>
        <p:spPr>
          <a:xfrm>
            <a:off x="6582188" y="1662850"/>
            <a:ext cx="992880" cy="262080"/>
          </a:xfrm>
          <a:custGeom>
            <a:avLst/>
            <a:gdLst/>
            <a:ahLst/>
            <a:cxnLst/>
            <a:rect l="l" t="t" r="r" b="b"/>
            <a:pathLst>
              <a:path w="2015999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937999" y="468000"/>
                </a:lnTo>
                <a:lnTo>
                  <a:pt x="1937999" y="468000"/>
                </a:lnTo>
                <a:cubicBezTo>
                  <a:pt x="1948241" y="468000"/>
                  <a:pt x="1958385" y="465982"/>
                  <a:pt x="1967848" y="462062"/>
                </a:cubicBezTo>
                <a:cubicBezTo>
                  <a:pt x="1977311" y="458142"/>
                  <a:pt x="1985910" y="452397"/>
                  <a:pt x="1993153" y="445154"/>
                </a:cubicBezTo>
                <a:cubicBezTo>
                  <a:pt x="2000396" y="437911"/>
                  <a:pt x="2006141" y="429312"/>
                  <a:pt x="2010061" y="419849"/>
                </a:cubicBezTo>
                <a:cubicBezTo>
                  <a:pt x="2013981" y="410386"/>
                  <a:pt x="2015999" y="400242"/>
                  <a:pt x="2015999" y="390000"/>
                </a:cubicBezTo>
                <a:lnTo>
                  <a:pt x="2015999" y="78000"/>
                </a:lnTo>
                <a:lnTo>
                  <a:pt x="2015999" y="78000"/>
                </a:lnTo>
                <a:cubicBezTo>
                  <a:pt x="2015999" y="67757"/>
                  <a:pt x="2013981" y="57613"/>
                  <a:pt x="2010061" y="48150"/>
                </a:cubicBezTo>
                <a:cubicBezTo>
                  <a:pt x="2006141" y="38687"/>
                  <a:pt x="2000396" y="30088"/>
                  <a:pt x="1993153" y="22845"/>
                </a:cubicBezTo>
                <a:cubicBezTo>
                  <a:pt x="1985910" y="15602"/>
                  <a:pt x="1977311" y="9857"/>
                  <a:pt x="1967848" y="5937"/>
                </a:cubicBezTo>
                <a:cubicBezTo>
                  <a:pt x="1958385" y="2017"/>
                  <a:pt x="1948241" y="0"/>
                  <a:pt x="1937999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6AA84F"/>
          </a:solidFill>
          <a:ln w="22300" cap="sq" cmpd="sng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36000" tIns="0" rIns="36000" bIns="18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IEES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g9773c8950a_0_1"/>
          <p:cNvSpPr/>
          <p:nvPr/>
        </p:nvSpPr>
        <p:spPr>
          <a:xfrm>
            <a:off x="5558025" y="1985400"/>
            <a:ext cx="992880" cy="262080"/>
          </a:xfrm>
          <a:custGeom>
            <a:avLst/>
            <a:gdLst/>
            <a:ahLst/>
            <a:cxnLst/>
            <a:rect l="l" t="t" r="r" b="b"/>
            <a:pathLst>
              <a:path w="2015999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937999" y="468000"/>
                </a:lnTo>
                <a:lnTo>
                  <a:pt x="1937999" y="468000"/>
                </a:lnTo>
                <a:cubicBezTo>
                  <a:pt x="1948241" y="468000"/>
                  <a:pt x="1958385" y="465982"/>
                  <a:pt x="1967848" y="462062"/>
                </a:cubicBezTo>
                <a:cubicBezTo>
                  <a:pt x="1977311" y="458142"/>
                  <a:pt x="1985910" y="452397"/>
                  <a:pt x="1993153" y="445154"/>
                </a:cubicBezTo>
                <a:cubicBezTo>
                  <a:pt x="2000396" y="437911"/>
                  <a:pt x="2006141" y="429312"/>
                  <a:pt x="2010061" y="419849"/>
                </a:cubicBezTo>
                <a:cubicBezTo>
                  <a:pt x="2013981" y="410386"/>
                  <a:pt x="2015999" y="400242"/>
                  <a:pt x="2015999" y="390000"/>
                </a:cubicBezTo>
                <a:lnTo>
                  <a:pt x="2015999" y="78000"/>
                </a:lnTo>
                <a:lnTo>
                  <a:pt x="2015999" y="78000"/>
                </a:lnTo>
                <a:cubicBezTo>
                  <a:pt x="2015999" y="67757"/>
                  <a:pt x="2013981" y="57613"/>
                  <a:pt x="2010061" y="48150"/>
                </a:cubicBezTo>
                <a:cubicBezTo>
                  <a:pt x="2006141" y="38687"/>
                  <a:pt x="2000396" y="30088"/>
                  <a:pt x="1993153" y="22845"/>
                </a:cubicBezTo>
                <a:cubicBezTo>
                  <a:pt x="1985910" y="15602"/>
                  <a:pt x="1977311" y="9857"/>
                  <a:pt x="1967848" y="5937"/>
                </a:cubicBezTo>
                <a:cubicBezTo>
                  <a:pt x="1958385" y="2017"/>
                  <a:pt x="1948241" y="0"/>
                  <a:pt x="1937999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6AA84F"/>
          </a:solidFill>
          <a:ln w="22300" cap="sq" cmpd="sng">
            <a:solidFill>
              <a:srgbClr val="38761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36000" tIns="0" rIns="36000" bIns="18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MNHN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g9773c8950a_0_1"/>
          <p:cNvSpPr/>
          <p:nvPr/>
        </p:nvSpPr>
        <p:spPr>
          <a:xfrm rot="5400000">
            <a:off x="4762513" y="2439981"/>
            <a:ext cx="262800" cy="248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E7CC3"/>
          </a:solidFill>
          <a:ln w="22300" cap="sq" cmpd="sng">
            <a:solidFill>
              <a:srgbClr val="674EA7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g9773c8950a_0_1"/>
          <p:cNvSpPr txBox="1"/>
          <p:nvPr/>
        </p:nvSpPr>
        <p:spPr>
          <a:xfrm>
            <a:off x="174850" y="104525"/>
            <a:ext cx="816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Le consortium - disciplines, unités et partenaires impliqués</a:t>
            </a:r>
            <a:endParaRPr sz="3600" b="0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14" name="Google Shape;514;g9773c8950a_0_1"/>
          <p:cNvCxnSpPr/>
          <p:nvPr/>
        </p:nvCxnSpPr>
        <p:spPr>
          <a:xfrm rot="10800000" flipH="1">
            <a:off x="6876" y="560930"/>
            <a:ext cx="11784000" cy="18300"/>
          </a:xfrm>
          <a:prstGeom prst="straightConnector1">
            <a:avLst/>
          </a:prstGeom>
          <a:noFill/>
          <a:ln w="381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15" name="Google Shape;515;g9773c8950a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94654" y="771525"/>
            <a:ext cx="1620000" cy="9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9773c8950a_0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94655" y="1662850"/>
            <a:ext cx="1620000" cy="6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g9773c8950a_0_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94655" y="2424765"/>
            <a:ext cx="16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9773c8950a_0_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294654" y="3405675"/>
            <a:ext cx="1620000" cy="7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9773c8950a_0_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567105" y="4286652"/>
            <a:ext cx="1075099" cy="125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9773c8950a_0_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94655" y="5706857"/>
            <a:ext cx="1620000" cy="7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g9773c8950a_0_1"/>
          <p:cNvSpPr txBox="1">
            <a:spLocks noGrp="1"/>
          </p:cNvSpPr>
          <p:nvPr>
            <p:ph type="sldNum" idx="12"/>
          </p:nvPr>
        </p:nvSpPr>
        <p:spPr>
          <a:xfrm>
            <a:off x="9393150" y="64929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400" b="1"/>
              <a:t>11</a:t>
            </a:fld>
            <a:endParaRPr sz="1400" b="1"/>
          </a:p>
        </p:txBody>
      </p:sp>
      <p:sp>
        <p:nvSpPr>
          <p:cNvPr id="522" name="Google Shape;522;g9773c8950a_0_1"/>
          <p:cNvSpPr/>
          <p:nvPr/>
        </p:nvSpPr>
        <p:spPr>
          <a:xfrm rot="5400000">
            <a:off x="6357375" y="3527913"/>
            <a:ext cx="262800" cy="496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1C232"/>
          </a:solidFill>
          <a:ln w="22300" cap="sq" cmpd="sng">
            <a:solidFill>
              <a:srgbClr val="BF9000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9773c8950a_0_1"/>
          <p:cNvSpPr/>
          <p:nvPr/>
        </p:nvSpPr>
        <p:spPr>
          <a:xfrm rot="-5400000">
            <a:off x="5860563" y="3527913"/>
            <a:ext cx="262800" cy="4968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5983B0"/>
          </a:solidFill>
          <a:ln w="22300" cap="sq" cmpd="sng">
            <a:solidFill>
              <a:srgbClr val="3465A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9773c8950a_0_1"/>
          <p:cNvSpPr txBox="1"/>
          <p:nvPr/>
        </p:nvSpPr>
        <p:spPr>
          <a:xfrm>
            <a:off x="5874850" y="3646113"/>
            <a:ext cx="706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GDEC</a:t>
            </a:r>
            <a:endParaRPr sz="13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g969b61dd89_0_0"/>
          <p:cNvPicPr preferRelativeResize="0"/>
          <p:nvPr/>
        </p:nvPicPr>
        <p:blipFill rotWithShape="1">
          <a:blip r:embed="rId3">
            <a:alphaModFix/>
          </a:blip>
          <a:srcRect b="35885"/>
          <a:stretch/>
        </p:blipFill>
        <p:spPr>
          <a:xfrm flipH="1">
            <a:off x="3144487" y="952625"/>
            <a:ext cx="2301920" cy="149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g969b61dd89_0_0"/>
          <p:cNvSpPr txBox="1"/>
          <p:nvPr/>
        </p:nvSpPr>
        <p:spPr>
          <a:xfrm>
            <a:off x="174854" y="104526"/>
            <a:ext cx="772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Le consortium - Management du projet</a:t>
            </a:r>
            <a:endParaRPr sz="3600" b="0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1" name="Google Shape;531;g969b61dd89_0_0"/>
          <p:cNvCxnSpPr/>
          <p:nvPr/>
        </p:nvCxnSpPr>
        <p:spPr>
          <a:xfrm rot="10800000" flipH="1">
            <a:off x="6876" y="560930"/>
            <a:ext cx="11784000" cy="18300"/>
          </a:xfrm>
          <a:prstGeom prst="straightConnector1">
            <a:avLst/>
          </a:prstGeom>
          <a:noFill/>
          <a:ln w="381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2" name="Google Shape;532;g969b61dd89_0_0"/>
          <p:cNvSpPr txBox="1">
            <a:spLocks noGrp="1"/>
          </p:cNvSpPr>
          <p:nvPr>
            <p:ph type="body" idx="1"/>
          </p:nvPr>
        </p:nvSpPr>
        <p:spPr>
          <a:xfrm>
            <a:off x="174850" y="3838050"/>
            <a:ext cx="2743200" cy="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 sz="1400" b="1"/>
              <a:t>WP1 - Philippe MARTIN (SADAPT)</a:t>
            </a:r>
            <a:endParaRPr sz="1400" b="1"/>
          </a:p>
        </p:txBody>
      </p:sp>
      <p:pic>
        <p:nvPicPr>
          <p:cNvPr id="533" name="Google Shape;533;g969b61dd89_0_0"/>
          <p:cNvPicPr preferRelativeResize="0"/>
          <p:nvPr/>
        </p:nvPicPr>
        <p:blipFill rotWithShape="1">
          <a:blip r:embed="rId4">
            <a:alphaModFix/>
          </a:blip>
          <a:srcRect l="7318" r="9228"/>
          <a:stretch/>
        </p:blipFill>
        <p:spPr>
          <a:xfrm>
            <a:off x="369175" y="2537400"/>
            <a:ext cx="1929626" cy="13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g969b61dd89_0_0"/>
          <p:cNvSpPr/>
          <p:nvPr/>
        </p:nvSpPr>
        <p:spPr>
          <a:xfrm>
            <a:off x="1646650" y="2314725"/>
            <a:ext cx="1219679" cy="507780"/>
          </a:xfrm>
          <a:custGeom>
            <a:avLst/>
            <a:gdLst/>
            <a:ahLst/>
            <a:cxnLst/>
            <a:rect l="l" t="t" r="r" b="b"/>
            <a:pathLst>
              <a:path w="2015999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937999" y="468000"/>
                </a:lnTo>
                <a:lnTo>
                  <a:pt x="1937999" y="468000"/>
                </a:lnTo>
                <a:cubicBezTo>
                  <a:pt x="1948241" y="468000"/>
                  <a:pt x="1958385" y="465982"/>
                  <a:pt x="1967848" y="462062"/>
                </a:cubicBezTo>
                <a:cubicBezTo>
                  <a:pt x="1977311" y="458142"/>
                  <a:pt x="1985910" y="452397"/>
                  <a:pt x="1993153" y="445154"/>
                </a:cubicBezTo>
                <a:cubicBezTo>
                  <a:pt x="2000396" y="437911"/>
                  <a:pt x="2006141" y="429312"/>
                  <a:pt x="2010061" y="419849"/>
                </a:cubicBezTo>
                <a:cubicBezTo>
                  <a:pt x="2013981" y="410386"/>
                  <a:pt x="2015999" y="400242"/>
                  <a:pt x="2015999" y="390000"/>
                </a:cubicBezTo>
                <a:lnTo>
                  <a:pt x="2015999" y="78000"/>
                </a:lnTo>
                <a:lnTo>
                  <a:pt x="2015999" y="78000"/>
                </a:lnTo>
                <a:cubicBezTo>
                  <a:pt x="2015999" y="67757"/>
                  <a:pt x="2013981" y="57613"/>
                  <a:pt x="2010061" y="48150"/>
                </a:cubicBezTo>
                <a:cubicBezTo>
                  <a:pt x="2006141" y="38687"/>
                  <a:pt x="2000396" y="30088"/>
                  <a:pt x="1993153" y="22845"/>
                </a:cubicBezTo>
                <a:cubicBezTo>
                  <a:pt x="1985910" y="15602"/>
                  <a:pt x="1977311" y="9857"/>
                  <a:pt x="1967848" y="5937"/>
                </a:cubicBezTo>
                <a:cubicBezTo>
                  <a:pt x="1958385" y="2017"/>
                  <a:pt x="1948241" y="0"/>
                  <a:pt x="1937999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ED7D31"/>
          </a:solidFill>
          <a:ln w="22300" cap="sq" cmpd="sng">
            <a:solidFill>
              <a:srgbClr val="B85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850" tIns="0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AGRONOMIE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g969b61dd89_0_0"/>
          <p:cNvSpPr txBox="1">
            <a:spLocks noGrp="1"/>
          </p:cNvSpPr>
          <p:nvPr>
            <p:ph type="body" idx="1"/>
          </p:nvPr>
        </p:nvSpPr>
        <p:spPr>
          <a:xfrm>
            <a:off x="-247325" y="5969369"/>
            <a:ext cx="29892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 sz="1400" b="1"/>
              <a:t>WP2 - Jean-Benoît MOREL (BGPI)</a:t>
            </a:r>
            <a:endParaRPr sz="1400" b="1"/>
          </a:p>
        </p:txBody>
      </p:sp>
      <p:pic>
        <p:nvPicPr>
          <p:cNvPr id="536" name="Google Shape;536;g969b61dd89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37413" y="4498175"/>
            <a:ext cx="2185300" cy="16389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969b61dd89_0_0"/>
          <p:cNvSpPr txBox="1"/>
          <p:nvPr/>
        </p:nvSpPr>
        <p:spPr>
          <a:xfrm>
            <a:off x="3727075" y="626032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WP3 - Nathalie MOUTIER (IGEPP)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8" name="Google Shape;538;g969b61dd89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60275" y="4435832"/>
            <a:ext cx="1172150" cy="1394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g969b61dd89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5400" y="4650700"/>
            <a:ext cx="1690563" cy="139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969b61dd89_0_0"/>
          <p:cNvPicPr preferRelativeResize="0"/>
          <p:nvPr/>
        </p:nvPicPr>
        <p:blipFill rotWithShape="1">
          <a:blip r:embed="rId8">
            <a:alphaModFix/>
          </a:blip>
          <a:srcRect r="43358"/>
          <a:stretch/>
        </p:blipFill>
        <p:spPr>
          <a:xfrm>
            <a:off x="7892675" y="4337541"/>
            <a:ext cx="845750" cy="1493149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g969b61dd89_0_0"/>
          <p:cNvSpPr txBox="1"/>
          <p:nvPr/>
        </p:nvSpPr>
        <p:spPr>
          <a:xfrm>
            <a:off x="7892675" y="5869425"/>
            <a:ext cx="32040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WP4 - Jacques DAVID (Mtpl SUPAGRO)  et Timothée FLUTRE (GQE)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969b61dd89_0_0"/>
          <p:cNvSpPr txBox="1"/>
          <p:nvPr/>
        </p:nvSpPr>
        <p:spPr>
          <a:xfrm>
            <a:off x="8740705" y="3564875"/>
            <a:ext cx="2908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WP5 - Stéphane LEMARIE (GAEL)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3" name="Google Shape;543;g969b61dd89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14625" y="1650665"/>
            <a:ext cx="1809426" cy="180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g969b61dd89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58338" y="952613"/>
            <a:ext cx="1650939" cy="149315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g969b61dd89_0_0"/>
          <p:cNvSpPr txBox="1">
            <a:spLocks noGrp="1"/>
          </p:cNvSpPr>
          <p:nvPr>
            <p:ph type="body" idx="1"/>
          </p:nvPr>
        </p:nvSpPr>
        <p:spPr>
          <a:xfrm>
            <a:off x="5863975" y="2439200"/>
            <a:ext cx="26013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 sz="1400" b="1"/>
              <a:t>Management de projet</a:t>
            </a:r>
            <a:endParaRPr sz="1400" b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 sz="1400" b="1"/>
              <a:t>Aline FUGERAY-SCARBEL (GAEL)</a:t>
            </a:r>
            <a:endParaRPr sz="1400" b="1"/>
          </a:p>
        </p:txBody>
      </p:sp>
      <p:sp>
        <p:nvSpPr>
          <p:cNvPr id="546" name="Google Shape;546;g969b61dd89_0_0"/>
          <p:cNvSpPr txBox="1">
            <a:spLocks noGrp="1"/>
          </p:cNvSpPr>
          <p:nvPr>
            <p:ph type="body" idx="1"/>
          </p:nvPr>
        </p:nvSpPr>
        <p:spPr>
          <a:xfrm>
            <a:off x="3291375" y="2540750"/>
            <a:ext cx="21852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 b="1"/>
              <a:t>Coordination scientifique</a:t>
            </a:r>
            <a:endParaRPr sz="1400" b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fr-FR" sz="1400" b="1"/>
              <a:t>Jérôme ENJALBERT (GQE)</a:t>
            </a:r>
            <a:endParaRPr sz="1400" b="1"/>
          </a:p>
        </p:txBody>
      </p:sp>
      <p:sp>
        <p:nvSpPr>
          <p:cNvPr id="547" name="Google Shape;547;g969b61dd89_0_0"/>
          <p:cNvSpPr/>
          <p:nvPr/>
        </p:nvSpPr>
        <p:spPr>
          <a:xfrm>
            <a:off x="7393428" y="714286"/>
            <a:ext cx="1217160" cy="507780"/>
          </a:xfrm>
          <a:custGeom>
            <a:avLst/>
            <a:gdLst/>
            <a:ahLst/>
            <a:cxnLst/>
            <a:rect l="l" t="t" r="r" b="b"/>
            <a:pathLst>
              <a:path w="1512000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434000" y="468000"/>
                </a:lnTo>
                <a:lnTo>
                  <a:pt x="1434000" y="468000"/>
                </a:lnTo>
                <a:cubicBezTo>
                  <a:pt x="1444242" y="468000"/>
                  <a:pt x="1454386" y="465982"/>
                  <a:pt x="1463849" y="462062"/>
                </a:cubicBezTo>
                <a:cubicBezTo>
                  <a:pt x="1473312" y="458142"/>
                  <a:pt x="1481911" y="452397"/>
                  <a:pt x="1489154" y="445154"/>
                </a:cubicBezTo>
                <a:cubicBezTo>
                  <a:pt x="1496397" y="437911"/>
                  <a:pt x="1502142" y="429312"/>
                  <a:pt x="1506062" y="419849"/>
                </a:cubicBezTo>
                <a:cubicBezTo>
                  <a:pt x="1509982" y="410386"/>
                  <a:pt x="1512000" y="400242"/>
                  <a:pt x="1512000" y="390000"/>
                </a:cubicBezTo>
                <a:lnTo>
                  <a:pt x="1512000" y="78000"/>
                </a:lnTo>
                <a:lnTo>
                  <a:pt x="1512000" y="78000"/>
                </a:lnTo>
                <a:cubicBezTo>
                  <a:pt x="1512000" y="67757"/>
                  <a:pt x="1509982" y="57613"/>
                  <a:pt x="1506062" y="48150"/>
                </a:cubicBezTo>
                <a:cubicBezTo>
                  <a:pt x="1502142" y="38687"/>
                  <a:pt x="1496397" y="30088"/>
                  <a:pt x="1489154" y="22845"/>
                </a:cubicBezTo>
                <a:cubicBezTo>
                  <a:pt x="1481911" y="15602"/>
                  <a:pt x="1473312" y="9857"/>
                  <a:pt x="1463849" y="5937"/>
                </a:cubicBezTo>
                <a:cubicBezTo>
                  <a:pt x="1454386" y="2017"/>
                  <a:pt x="1444242" y="0"/>
                  <a:pt x="1434000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A64D79"/>
          </a:solidFill>
          <a:ln w="22300" cap="sq" cmpd="sng">
            <a:solidFill>
              <a:srgbClr val="741B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850" tIns="0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ECONOMIE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g969b61dd89_0_0"/>
          <p:cNvSpPr/>
          <p:nvPr/>
        </p:nvSpPr>
        <p:spPr>
          <a:xfrm>
            <a:off x="10502300" y="4063413"/>
            <a:ext cx="1523340" cy="507780"/>
          </a:xfrm>
          <a:custGeom>
            <a:avLst/>
            <a:gdLst/>
            <a:ahLst/>
            <a:cxnLst/>
            <a:rect l="l" t="t" r="r" b="b"/>
            <a:pathLst>
              <a:path w="1512000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434000" y="468000"/>
                </a:lnTo>
                <a:lnTo>
                  <a:pt x="1434000" y="468000"/>
                </a:lnTo>
                <a:cubicBezTo>
                  <a:pt x="1444242" y="468000"/>
                  <a:pt x="1454386" y="465982"/>
                  <a:pt x="1463849" y="462062"/>
                </a:cubicBezTo>
                <a:cubicBezTo>
                  <a:pt x="1473312" y="458142"/>
                  <a:pt x="1481911" y="452397"/>
                  <a:pt x="1489154" y="445154"/>
                </a:cubicBezTo>
                <a:cubicBezTo>
                  <a:pt x="1496397" y="437911"/>
                  <a:pt x="1502142" y="429312"/>
                  <a:pt x="1506062" y="419849"/>
                </a:cubicBezTo>
                <a:cubicBezTo>
                  <a:pt x="1509982" y="410386"/>
                  <a:pt x="1512000" y="400242"/>
                  <a:pt x="1512000" y="390000"/>
                </a:cubicBezTo>
                <a:lnTo>
                  <a:pt x="1512000" y="78000"/>
                </a:lnTo>
                <a:lnTo>
                  <a:pt x="1512000" y="78000"/>
                </a:lnTo>
                <a:cubicBezTo>
                  <a:pt x="1512000" y="67757"/>
                  <a:pt x="1509982" y="57613"/>
                  <a:pt x="1506062" y="48150"/>
                </a:cubicBezTo>
                <a:cubicBezTo>
                  <a:pt x="1502142" y="38687"/>
                  <a:pt x="1496397" y="30088"/>
                  <a:pt x="1489154" y="22845"/>
                </a:cubicBezTo>
                <a:cubicBezTo>
                  <a:pt x="1481911" y="15602"/>
                  <a:pt x="1473312" y="9857"/>
                  <a:pt x="1463849" y="5937"/>
                </a:cubicBezTo>
                <a:cubicBezTo>
                  <a:pt x="1454386" y="2017"/>
                  <a:pt x="1444242" y="0"/>
                  <a:pt x="1434000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5983B0"/>
          </a:solidFill>
          <a:ln w="22300" cap="sq" cmpd="sng">
            <a:solidFill>
              <a:srgbClr val="3465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850" tIns="0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GENETIQUE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MODEL. STAT.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g969b61dd89_0_0"/>
          <p:cNvSpPr/>
          <p:nvPr/>
        </p:nvSpPr>
        <p:spPr>
          <a:xfrm>
            <a:off x="8453300" y="4063480"/>
            <a:ext cx="1216436" cy="507645"/>
          </a:xfrm>
          <a:custGeom>
            <a:avLst/>
            <a:gdLst/>
            <a:ahLst/>
            <a:cxnLst/>
            <a:rect l="l" t="t" r="r" b="b"/>
            <a:pathLst>
              <a:path w="1492560" h="700200" extrusionOk="0">
                <a:moveTo>
                  <a:pt x="116700" y="0"/>
                </a:moveTo>
                <a:lnTo>
                  <a:pt x="116700" y="0"/>
                </a:lnTo>
                <a:cubicBezTo>
                  <a:pt x="101375" y="0"/>
                  <a:pt x="86199" y="3018"/>
                  <a:pt x="72040" y="8883"/>
                </a:cubicBezTo>
                <a:cubicBezTo>
                  <a:pt x="57882" y="14747"/>
                  <a:pt x="45016" y="23344"/>
                  <a:pt x="34180" y="34180"/>
                </a:cubicBezTo>
                <a:cubicBezTo>
                  <a:pt x="23344" y="45016"/>
                  <a:pt x="14747" y="57882"/>
                  <a:pt x="8883" y="72040"/>
                </a:cubicBezTo>
                <a:cubicBezTo>
                  <a:pt x="3018" y="86199"/>
                  <a:pt x="0" y="101375"/>
                  <a:pt x="0" y="116700"/>
                </a:cubicBezTo>
                <a:lnTo>
                  <a:pt x="0" y="583500"/>
                </a:lnTo>
                <a:lnTo>
                  <a:pt x="0" y="583500"/>
                </a:lnTo>
                <a:cubicBezTo>
                  <a:pt x="0" y="598824"/>
                  <a:pt x="3018" y="614000"/>
                  <a:pt x="8883" y="628159"/>
                </a:cubicBezTo>
                <a:cubicBezTo>
                  <a:pt x="14747" y="642317"/>
                  <a:pt x="23344" y="655183"/>
                  <a:pt x="34180" y="666019"/>
                </a:cubicBezTo>
                <a:cubicBezTo>
                  <a:pt x="45016" y="676855"/>
                  <a:pt x="57882" y="685452"/>
                  <a:pt x="72040" y="691316"/>
                </a:cubicBezTo>
                <a:cubicBezTo>
                  <a:pt x="86199" y="697181"/>
                  <a:pt x="101375" y="700200"/>
                  <a:pt x="116700" y="700200"/>
                </a:cubicBezTo>
                <a:lnTo>
                  <a:pt x="1375860" y="700200"/>
                </a:lnTo>
                <a:lnTo>
                  <a:pt x="1375860" y="700200"/>
                </a:lnTo>
                <a:cubicBezTo>
                  <a:pt x="1391184" y="700200"/>
                  <a:pt x="1406360" y="697181"/>
                  <a:pt x="1420519" y="691316"/>
                </a:cubicBezTo>
                <a:cubicBezTo>
                  <a:pt x="1434677" y="685452"/>
                  <a:pt x="1447543" y="676855"/>
                  <a:pt x="1458379" y="666019"/>
                </a:cubicBezTo>
                <a:cubicBezTo>
                  <a:pt x="1469215" y="655183"/>
                  <a:pt x="1477812" y="642317"/>
                  <a:pt x="1483676" y="628159"/>
                </a:cubicBezTo>
                <a:cubicBezTo>
                  <a:pt x="1489541" y="614000"/>
                  <a:pt x="1492560" y="598824"/>
                  <a:pt x="1492560" y="583500"/>
                </a:cubicBezTo>
                <a:lnTo>
                  <a:pt x="1492560" y="116700"/>
                </a:lnTo>
                <a:lnTo>
                  <a:pt x="1492560" y="116700"/>
                </a:lnTo>
                <a:cubicBezTo>
                  <a:pt x="1492560" y="101375"/>
                  <a:pt x="1489541" y="86199"/>
                  <a:pt x="1483676" y="72040"/>
                </a:cubicBezTo>
                <a:cubicBezTo>
                  <a:pt x="1477812" y="57882"/>
                  <a:pt x="1469215" y="45016"/>
                  <a:pt x="1458379" y="34180"/>
                </a:cubicBezTo>
                <a:cubicBezTo>
                  <a:pt x="1447543" y="23344"/>
                  <a:pt x="1434677" y="14747"/>
                  <a:pt x="1420519" y="8883"/>
                </a:cubicBezTo>
                <a:cubicBezTo>
                  <a:pt x="1406360" y="3018"/>
                  <a:pt x="1391184" y="0"/>
                  <a:pt x="1375860" y="0"/>
                </a:cubicBezTo>
                <a:lnTo>
                  <a:pt x="116700" y="0"/>
                </a:lnTo>
                <a:close/>
              </a:path>
            </a:pathLst>
          </a:custGeom>
          <a:solidFill>
            <a:srgbClr val="5983B0"/>
          </a:solidFill>
          <a:ln w="22300" cap="sq" cmpd="sng">
            <a:solidFill>
              <a:srgbClr val="3465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850" tIns="0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GENETIQUE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g969b61dd89_0_0"/>
          <p:cNvSpPr/>
          <p:nvPr/>
        </p:nvSpPr>
        <p:spPr>
          <a:xfrm>
            <a:off x="10130116" y="1494673"/>
            <a:ext cx="1217160" cy="507780"/>
          </a:xfrm>
          <a:custGeom>
            <a:avLst/>
            <a:gdLst/>
            <a:ahLst/>
            <a:cxnLst/>
            <a:rect l="l" t="t" r="r" b="b"/>
            <a:pathLst>
              <a:path w="1512000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434000" y="468000"/>
                </a:lnTo>
                <a:lnTo>
                  <a:pt x="1434000" y="468000"/>
                </a:lnTo>
                <a:cubicBezTo>
                  <a:pt x="1444242" y="468000"/>
                  <a:pt x="1454386" y="465982"/>
                  <a:pt x="1463849" y="462062"/>
                </a:cubicBezTo>
                <a:cubicBezTo>
                  <a:pt x="1473312" y="458142"/>
                  <a:pt x="1481911" y="452397"/>
                  <a:pt x="1489154" y="445154"/>
                </a:cubicBezTo>
                <a:cubicBezTo>
                  <a:pt x="1496397" y="437911"/>
                  <a:pt x="1502142" y="429312"/>
                  <a:pt x="1506062" y="419849"/>
                </a:cubicBezTo>
                <a:cubicBezTo>
                  <a:pt x="1509982" y="410386"/>
                  <a:pt x="1512000" y="400242"/>
                  <a:pt x="1512000" y="390000"/>
                </a:cubicBezTo>
                <a:lnTo>
                  <a:pt x="1512000" y="78000"/>
                </a:lnTo>
                <a:lnTo>
                  <a:pt x="1512000" y="78000"/>
                </a:lnTo>
                <a:cubicBezTo>
                  <a:pt x="1512000" y="67757"/>
                  <a:pt x="1509982" y="57613"/>
                  <a:pt x="1506062" y="48150"/>
                </a:cubicBezTo>
                <a:cubicBezTo>
                  <a:pt x="1502142" y="38687"/>
                  <a:pt x="1496397" y="30088"/>
                  <a:pt x="1489154" y="22845"/>
                </a:cubicBezTo>
                <a:cubicBezTo>
                  <a:pt x="1481911" y="15602"/>
                  <a:pt x="1473312" y="9857"/>
                  <a:pt x="1463849" y="5937"/>
                </a:cubicBezTo>
                <a:cubicBezTo>
                  <a:pt x="1454386" y="2017"/>
                  <a:pt x="1444242" y="0"/>
                  <a:pt x="1434000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A64D79"/>
          </a:solidFill>
          <a:ln w="22300" cap="sq" cmpd="sng">
            <a:solidFill>
              <a:srgbClr val="741B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850" tIns="0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ECONOMIE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g969b61dd89_0_0"/>
          <p:cNvSpPr/>
          <p:nvPr/>
        </p:nvSpPr>
        <p:spPr>
          <a:xfrm>
            <a:off x="4494913" y="714275"/>
            <a:ext cx="1522800" cy="252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5983B0"/>
          </a:solidFill>
          <a:ln w="1905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969b61dd89_0_0"/>
          <p:cNvSpPr/>
          <p:nvPr/>
        </p:nvSpPr>
        <p:spPr>
          <a:xfrm rot="10800000">
            <a:off x="4494925" y="963425"/>
            <a:ext cx="1522800" cy="252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81D41A"/>
          </a:solidFill>
          <a:ln w="19050" cap="flat" cmpd="sng">
            <a:solidFill>
              <a:srgbClr val="70AD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g969b61dd89_0_0"/>
          <p:cNvSpPr txBox="1"/>
          <p:nvPr/>
        </p:nvSpPr>
        <p:spPr>
          <a:xfrm>
            <a:off x="4521925" y="623225"/>
            <a:ext cx="1468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GENETIQUE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ECOPHYSIOLOGIE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g969b61dd89_0_0"/>
          <p:cNvSpPr/>
          <p:nvPr/>
        </p:nvSpPr>
        <p:spPr>
          <a:xfrm>
            <a:off x="1418038" y="4562375"/>
            <a:ext cx="1522800" cy="252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5983B0"/>
          </a:solidFill>
          <a:ln w="1905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g969b61dd89_0_0"/>
          <p:cNvSpPr/>
          <p:nvPr/>
        </p:nvSpPr>
        <p:spPr>
          <a:xfrm rot="10800000">
            <a:off x="1418050" y="4811525"/>
            <a:ext cx="1522800" cy="252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1C232"/>
          </a:solidFill>
          <a:ln w="19050" cap="flat" cmpd="sng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g969b61dd89_0_0"/>
          <p:cNvSpPr txBox="1"/>
          <p:nvPr/>
        </p:nvSpPr>
        <p:spPr>
          <a:xfrm>
            <a:off x="1445050" y="4471325"/>
            <a:ext cx="1468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GENETIQUE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PATHOLOGIE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969b61dd89_0_0"/>
          <p:cNvSpPr txBox="1">
            <a:spLocks noGrp="1"/>
          </p:cNvSpPr>
          <p:nvPr>
            <p:ph type="sldNum" idx="12"/>
          </p:nvPr>
        </p:nvSpPr>
        <p:spPr>
          <a:xfrm>
            <a:off x="9393150" y="64929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400" b="1"/>
              <a:t>12</a:t>
            </a:fld>
            <a:endParaRPr sz="1400" b="1"/>
          </a:p>
        </p:txBody>
      </p:sp>
      <p:sp>
        <p:nvSpPr>
          <p:cNvPr id="558" name="Google Shape;558;g969b61dd89_0_0"/>
          <p:cNvSpPr/>
          <p:nvPr/>
        </p:nvSpPr>
        <p:spPr>
          <a:xfrm>
            <a:off x="5348013" y="4313225"/>
            <a:ext cx="1522800" cy="252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5983B0"/>
          </a:solidFill>
          <a:ln w="19050" cap="flat" cmpd="sng">
            <a:solidFill>
              <a:srgbClr val="3465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969b61dd89_0_0"/>
          <p:cNvSpPr/>
          <p:nvPr/>
        </p:nvSpPr>
        <p:spPr>
          <a:xfrm rot="10800000">
            <a:off x="5348025" y="4562375"/>
            <a:ext cx="1522800" cy="252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7D31"/>
          </a:solidFill>
          <a:ln w="19050" cap="flat" cmpd="sng">
            <a:solidFill>
              <a:srgbClr val="B85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g969b61dd89_0_0"/>
          <p:cNvSpPr txBox="1"/>
          <p:nvPr/>
        </p:nvSpPr>
        <p:spPr>
          <a:xfrm>
            <a:off x="5375025" y="4222175"/>
            <a:ext cx="14688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GENETIQUE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AGRONOMIE</a:t>
            </a:r>
            <a:endParaRPr sz="14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88bae78174_13_0"/>
          <p:cNvSpPr txBox="1"/>
          <p:nvPr/>
        </p:nvSpPr>
        <p:spPr>
          <a:xfrm>
            <a:off x="0" y="2723205"/>
            <a:ext cx="12192000" cy="369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Forte implication des acteurs socio-économiques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6" name="Google Shape;566;g88bae78174_13_0"/>
          <p:cNvPicPr preferRelativeResize="0"/>
          <p:nvPr/>
        </p:nvPicPr>
        <p:blipFill rotWithShape="1">
          <a:blip r:embed="rId3">
            <a:alphaModFix/>
          </a:blip>
          <a:srcRect l="16035" t="22778" r="18751" b="25121"/>
          <a:stretch/>
        </p:blipFill>
        <p:spPr>
          <a:xfrm>
            <a:off x="5816448" y="3258300"/>
            <a:ext cx="1362481" cy="108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g88bae78174_13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8391" y="3298511"/>
            <a:ext cx="2587641" cy="104825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88bae78174_13_0"/>
          <p:cNvSpPr txBox="1"/>
          <p:nvPr/>
        </p:nvSpPr>
        <p:spPr>
          <a:xfrm>
            <a:off x="0" y="762224"/>
            <a:ext cx="12192000" cy="369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Multiplicité d’échelles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g88bae78174_13_0"/>
          <p:cNvPicPr preferRelativeResize="0"/>
          <p:nvPr/>
        </p:nvPicPr>
        <p:blipFill rotWithShape="1">
          <a:blip r:embed="rId5">
            <a:alphaModFix/>
          </a:blip>
          <a:srcRect l="40717" t="12878" r="10597"/>
          <a:stretch/>
        </p:blipFill>
        <p:spPr>
          <a:xfrm>
            <a:off x="191434" y="3298511"/>
            <a:ext cx="1483112" cy="104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g88bae78174_13_0"/>
          <p:cNvPicPr preferRelativeResize="0"/>
          <p:nvPr/>
        </p:nvPicPr>
        <p:blipFill rotWithShape="1">
          <a:blip r:embed="rId6">
            <a:alphaModFix/>
          </a:blip>
          <a:srcRect t="12431" r="32033"/>
          <a:stretch/>
        </p:blipFill>
        <p:spPr>
          <a:xfrm>
            <a:off x="3968906" y="3299162"/>
            <a:ext cx="1484044" cy="10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g88bae78174_13_0"/>
          <p:cNvSpPr txBox="1"/>
          <p:nvPr/>
        </p:nvSpPr>
        <p:spPr>
          <a:xfrm>
            <a:off x="191425" y="4285875"/>
            <a:ext cx="159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sélectionneurs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g88bae78174_13_0"/>
          <p:cNvSpPr txBox="1"/>
          <p:nvPr/>
        </p:nvSpPr>
        <p:spPr>
          <a:xfrm>
            <a:off x="3749975" y="4285875"/>
            <a:ext cx="203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instituts techniques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conseil agricole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g88bae78174_13_0"/>
          <p:cNvSpPr txBox="1"/>
          <p:nvPr/>
        </p:nvSpPr>
        <p:spPr>
          <a:xfrm>
            <a:off x="5932475" y="4258325"/>
            <a:ext cx="132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agriculteurs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g88bae78174_13_0"/>
          <p:cNvSpPr txBox="1"/>
          <p:nvPr/>
        </p:nvSpPr>
        <p:spPr>
          <a:xfrm>
            <a:off x="7542981" y="4268622"/>
            <a:ext cx="224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organismes chargés de la réglementation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5" name="Google Shape;575;g88bae78174_13_0"/>
          <p:cNvPicPr preferRelativeResize="0"/>
          <p:nvPr/>
        </p:nvPicPr>
        <p:blipFill rotWithShape="1">
          <a:blip r:embed="rId7">
            <a:alphaModFix/>
          </a:blip>
          <a:srcRect r="15622"/>
          <a:stretch/>
        </p:blipFill>
        <p:spPr>
          <a:xfrm>
            <a:off x="10144275" y="3305653"/>
            <a:ext cx="1542208" cy="104110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g88bae78174_13_0"/>
          <p:cNvSpPr txBox="1"/>
          <p:nvPr/>
        </p:nvSpPr>
        <p:spPr>
          <a:xfrm>
            <a:off x="10342974" y="4258325"/>
            <a:ext cx="114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étudiants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g88bae78174_13_0"/>
          <p:cNvSpPr txBox="1"/>
          <p:nvPr/>
        </p:nvSpPr>
        <p:spPr>
          <a:xfrm>
            <a:off x="174854" y="104526"/>
            <a:ext cx="37907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Les originalités de MoBiDiv</a:t>
            </a: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8" name="Google Shape;578;g88bae78174_13_0"/>
          <p:cNvCxnSpPr/>
          <p:nvPr/>
        </p:nvCxnSpPr>
        <p:spPr>
          <a:xfrm rot="10800000" flipH="1">
            <a:off x="6876" y="560983"/>
            <a:ext cx="11784072" cy="18247"/>
          </a:xfrm>
          <a:prstGeom prst="straightConnector1">
            <a:avLst/>
          </a:prstGeom>
          <a:noFill/>
          <a:ln w="381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9" name="Google Shape;579;g88bae78174_13_0"/>
          <p:cNvSpPr txBox="1">
            <a:spLocks noGrp="1"/>
          </p:cNvSpPr>
          <p:nvPr>
            <p:ph type="sldNum" idx="12"/>
          </p:nvPr>
        </p:nvSpPr>
        <p:spPr>
          <a:xfrm>
            <a:off x="11294875" y="6431725"/>
            <a:ext cx="73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r-FR" sz="1400" b="1"/>
              <a:t>13</a:t>
            </a:fld>
            <a:endParaRPr sz="1400" b="1"/>
          </a:p>
        </p:txBody>
      </p:sp>
      <p:sp>
        <p:nvSpPr>
          <p:cNvPr id="580" name="Google Shape;580;g88bae78174_13_0"/>
          <p:cNvSpPr/>
          <p:nvPr/>
        </p:nvSpPr>
        <p:spPr>
          <a:xfrm flipH="1">
            <a:off x="1272404" y="1908633"/>
            <a:ext cx="9616800" cy="384600"/>
          </a:xfrm>
          <a:prstGeom prst="rightArrow">
            <a:avLst>
              <a:gd name="adj1" fmla="val 99282"/>
              <a:gd name="adj2" fmla="val 55377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g88bae78174_13_0"/>
          <p:cNvSpPr/>
          <p:nvPr/>
        </p:nvSpPr>
        <p:spPr>
          <a:xfrm>
            <a:off x="1428180" y="1325972"/>
            <a:ext cx="9616800" cy="385200"/>
          </a:xfrm>
          <a:prstGeom prst="rightArrow">
            <a:avLst>
              <a:gd name="adj1" fmla="val 99282"/>
              <a:gd name="adj2" fmla="val 55377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2" name="Google Shape;582;g88bae78174_13_0"/>
          <p:cNvGrpSpPr/>
          <p:nvPr/>
        </p:nvGrpSpPr>
        <p:grpSpPr>
          <a:xfrm>
            <a:off x="4323863" y="1419551"/>
            <a:ext cx="1826384" cy="781602"/>
            <a:chOff x="4323863" y="3696312"/>
            <a:chExt cx="1826384" cy="781602"/>
          </a:xfrm>
        </p:grpSpPr>
        <p:pic>
          <p:nvPicPr>
            <p:cNvPr id="583" name="Google Shape;583;g88bae78174_13_0"/>
            <p:cNvPicPr preferRelativeResize="0"/>
            <p:nvPr/>
          </p:nvPicPr>
          <p:blipFill rotWithShape="1">
            <a:blip r:embed="rId8">
              <a:alphaModFix/>
            </a:blip>
            <a:srcRect t="37071"/>
            <a:stretch/>
          </p:blipFill>
          <p:spPr>
            <a:xfrm>
              <a:off x="4323863" y="3696312"/>
              <a:ext cx="1826384" cy="781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" name="Google Shape;584;g88bae78174_13_0"/>
            <p:cNvPicPr preferRelativeResize="0"/>
            <p:nvPr/>
          </p:nvPicPr>
          <p:blipFill rotWithShape="1">
            <a:blip r:embed="rId9">
              <a:alphaModFix/>
            </a:blip>
            <a:srcRect t="5266" r="60183" b="16480"/>
            <a:stretch/>
          </p:blipFill>
          <p:spPr>
            <a:xfrm>
              <a:off x="4585407" y="3696312"/>
              <a:ext cx="394687" cy="7061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g88bae78174_13_0"/>
            <p:cNvPicPr preferRelativeResize="0"/>
            <p:nvPr/>
          </p:nvPicPr>
          <p:blipFill rotWithShape="1">
            <a:blip r:embed="rId9">
              <a:alphaModFix/>
            </a:blip>
            <a:srcRect t="5266" r="60183" b="16480"/>
            <a:stretch/>
          </p:blipFill>
          <p:spPr>
            <a:xfrm>
              <a:off x="5364446" y="3696312"/>
              <a:ext cx="394687" cy="7061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6" name="Google Shape;586;g88bae78174_13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98705" y="1410084"/>
            <a:ext cx="1042855" cy="78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g88bae78174_13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523959" y="1360664"/>
            <a:ext cx="882336" cy="88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g88bae78174_13_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190815" y="1519486"/>
            <a:ext cx="409109" cy="581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g88bae78174_13_0"/>
          <p:cNvPicPr preferRelativeResize="0"/>
          <p:nvPr/>
        </p:nvPicPr>
        <p:blipFill rotWithShape="1">
          <a:blip r:embed="rId9">
            <a:alphaModFix/>
          </a:blip>
          <a:srcRect t="5266" r="60183" b="16480"/>
          <a:stretch/>
        </p:blipFill>
        <p:spPr>
          <a:xfrm>
            <a:off x="3217025" y="1473602"/>
            <a:ext cx="394687" cy="70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g88bae78174_13_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965483" y="1349212"/>
            <a:ext cx="978843" cy="87559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g88bae78174_13_0"/>
          <p:cNvSpPr txBox="1"/>
          <p:nvPr/>
        </p:nvSpPr>
        <p:spPr>
          <a:xfrm>
            <a:off x="2028281" y="2286100"/>
            <a:ext cx="73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gènes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g88bae78174_13_0"/>
          <p:cNvSpPr txBox="1"/>
          <p:nvPr/>
        </p:nvSpPr>
        <p:spPr>
          <a:xfrm>
            <a:off x="3047275" y="2286100"/>
            <a:ext cx="97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plantes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g88bae78174_13_0"/>
          <p:cNvSpPr txBox="1"/>
          <p:nvPr/>
        </p:nvSpPr>
        <p:spPr>
          <a:xfrm>
            <a:off x="4425875" y="2286100"/>
            <a:ext cx="1542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communautés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g88bae78174_13_0"/>
          <p:cNvSpPr txBox="1"/>
          <p:nvPr/>
        </p:nvSpPr>
        <p:spPr>
          <a:xfrm>
            <a:off x="6573577" y="2286100"/>
            <a:ext cx="818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champ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g88bae78174_13_0"/>
          <p:cNvSpPr txBox="1"/>
          <p:nvPr/>
        </p:nvSpPr>
        <p:spPr>
          <a:xfrm>
            <a:off x="9645584" y="2286100"/>
            <a:ext cx="90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g88bae78174_13_0"/>
          <p:cNvSpPr txBox="1"/>
          <p:nvPr/>
        </p:nvSpPr>
        <p:spPr>
          <a:xfrm>
            <a:off x="7997371" y="2286100"/>
            <a:ext cx="104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filière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g88bae78174_13_0"/>
          <p:cNvSpPr txBox="1"/>
          <p:nvPr/>
        </p:nvSpPr>
        <p:spPr>
          <a:xfrm>
            <a:off x="463350" y="5489325"/>
            <a:ext cx="1542300" cy="7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FORMATION </a:t>
            </a:r>
            <a:r>
              <a:rPr lang="fr-F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pour étudiants et professionnels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g88bae78174_13_0"/>
          <p:cNvSpPr txBox="1"/>
          <p:nvPr/>
        </p:nvSpPr>
        <p:spPr>
          <a:xfrm>
            <a:off x="5955850" y="5489325"/>
            <a:ext cx="1728300" cy="7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ENQUETES FILIERES </a:t>
            </a:r>
            <a:r>
              <a:rPr lang="fr-F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dans le WP5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g88bae78174_13_0"/>
          <p:cNvSpPr txBox="1"/>
          <p:nvPr/>
        </p:nvSpPr>
        <p:spPr>
          <a:xfrm>
            <a:off x="7712850" y="5489325"/>
            <a:ext cx="1484100" cy="7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APPROCHES PARTICIPATIVES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g88bae78174_13_0"/>
          <p:cNvSpPr txBox="1"/>
          <p:nvPr/>
        </p:nvSpPr>
        <p:spPr>
          <a:xfrm>
            <a:off x="3806175" y="5489325"/>
            <a:ext cx="1969200" cy="7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IMPLICATION DU STAFF </a:t>
            </a:r>
            <a:r>
              <a:rPr lang="fr-F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dans le WP4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g88bae78174_13_0"/>
          <p:cNvSpPr txBox="1"/>
          <p:nvPr/>
        </p:nvSpPr>
        <p:spPr>
          <a:xfrm>
            <a:off x="2219725" y="5489325"/>
            <a:ext cx="1421100" cy="7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GEVES </a:t>
            </a:r>
            <a:r>
              <a:rPr lang="fr-F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partenaire du projet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g88bae78174_13_0"/>
          <p:cNvSpPr/>
          <p:nvPr/>
        </p:nvSpPr>
        <p:spPr>
          <a:xfrm rot="10800000">
            <a:off x="1504800" y="5105400"/>
            <a:ext cx="9277500" cy="365100"/>
          </a:xfrm>
          <a:prstGeom prst="leftRigh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81D41A"/>
          </a:solidFill>
          <a:ln w="9525" cap="flat" cmpd="sng">
            <a:solidFill>
              <a:srgbClr val="5482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g88bae78174_13_0"/>
          <p:cNvSpPr txBox="1"/>
          <p:nvPr/>
        </p:nvSpPr>
        <p:spPr>
          <a:xfrm>
            <a:off x="9306075" y="5489325"/>
            <a:ext cx="2484900" cy="7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INTEGRATION DES RESULTATS</a:t>
            </a:r>
            <a:r>
              <a:rPr lang="fr-F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chez les sélectionneurs et les agriculteurs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4" name="Google Shape;604;g88bae78174_13_0"/>
          <p:cNvPicPr preferRelativeResize="0"/>
          <p:nvPr/>
        </p:nvPicPr>
        <p:blipFill rotWithShape="1">
          <a:blip r:embed="rId14">
            <a:alphaModFix/>
          </a:blip>
          <a:srcRect l="9756" r="12432"/>
          <a:stretch/>
        </p:blipFill>
        <p:spPr>
          <a:xfrm>
            <a:off x="1978763" y="3299163"/>
            <a:ext cx="1421100" cy="1047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g88bae78174_13_0"/>
          <p:cNvSpPr txBox="1"/>
          <p:nvPr/>
        </p:nvSpPr>
        <p:spPr>
          <a:xfrm>
            <a:off x="1472650" y="4270575"/>
            <a:ext cx="242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coopératives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vendeurs de semences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0" name="Google Shape;610;g71e78b1432_0_7"/>
          <p:cNvCxnSpPr/>
          <p:nvPr/>
        </p:nvCxnSpPr>
        <p:spPr>
          <a:xfrm>
            <a:off x="1858525" y="1628550"/>
            <a:ext cx="1014000" cy="3600"/>
          </a:xfrm>
          <a:prstGeom prst="straightConnector1">
            <a:avLst/>
          </a:prstGeom>
          <a:noFill/>
          <a:ln w="28575" cap="flat" cmpd="sng">
            <a:solidFill>
              <a:srgbClr val="70AD47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611" name="Google Shape;611;g71e78b1432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000" y="5988400"/>
            <a:ext cx="1152000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g71e78b1432_0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387" y="5077751"/>
            <a:ext cx="1025279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71e78b1432_0_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700" y="4172562"/>
            <a:ext cx="944640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g71e78b1432_0_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4775" y="1221160"/>
            <a:ext cx="996480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g71e78b1432_0_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1650" y="2185537"/>
            <a:ext cx="1422720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g71e78b1432_0_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5975" y="3190868"/>
            <a:ext cx="1054081" cy="5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71e78b1432_0_7"/>
          <p:cNvSpPr txBox="1"/>
          <p:nvPr/>
        </p:nvSpPr>
        <p:spPr>
          <a:xfrm>
            <a:off x="238150" y="1740250"/>
            <a:ext cx="13854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Sélectionneurs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g71e78b1432_0_7"/>
          <p:cNvSpPr txBox="1"/>
          <p:nvPr/>
        </p:nvSpPr>
        <p:spPr>
          <a:xfrm>
            <a:off x="30250" y="2681250"/>
            <a:ext cx="18012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Organismes publics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g71e78b1432_0_7"/>
          <p:cNvSpPr txBox="1"/>
          <p:nvPr/>
        </p:nvSpPr>
        <p:spPr>
          <a:xfrm>
            <a:off x="-82250" y="3725125"/>
            <a:ext cx="20262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Vendeurs de semences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g71e78b1432_0_7"/>
          <p:cNvSpPr txBox="1"/>
          <p:nvPr/>
        </p:nvSpPr>
        <p:spPr>
          <a:xfrm>
            <a:off x="30250" y="4660688"/>
            <a:ext cx="18012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Conseil agricole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71e78b1432_0_7"/>
          <p:cNvSpPr txBox="1"/>
          <p:nvPr/>
        </p:nvSpPr>
        <p:spPr>
          <a:xfrm>
            <a:off x="354850" y="5563500"/>
            <a:ext cx="11520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Agriculteurs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g71e78b1432_0_7"/>
          <p:cNvSpPr txBox="1"/>
          <p:nvPr/>
        </p:nvSpPr>
        <p:spPr>
          <a:xfrm>
            <a:off x="213550" y="6439750"/>
            <a:ext cx="14346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Coopératives</a:t>
            </a:r>
            <a:endParaRPr sz="1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g71e78b1432_0_7"/>
          <p:cNvSpPr txBox="1"/>
          <p:nvPr/>
        </p:nvSpPr>
        <p:spPr>
          <a:xfrm>
            <a:off x="3067325" y="1365600"/>
            <a:ext cx="56385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Programmes de sélection pour l’obtention de mélanges</a:t>
            </a:r>
            <a:endParaRPr sz="1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g71e78b1432_0_7"/>
          <p:cNvSpPr txBox="1"/>
          <p:nvPr/>
        </p:nvSpPr>
        <p:spPr>
          <a:xfrm>
            <a:off x="3067325" y="2142900"/>
            <a:ext cx="62769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Evolution de la réglementation sur l’inscription des variétés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g71e78b1432_0_7"/>
          <p:cNvSpPr txBox="1"/>
          <p:nvPr/>
        </p:nvSpPr>
        <p:spPr>
          <a:xfrm>
            <a:off x="3067325" y="3198300"/>
            <a:ext cx="52239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Mélanges “prêts à l’emploi” disponibles pour les agriculteurs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g71e78b1432_0_7"/>
          <p:cNvSpPr txBox="1"/>
          <p:nvPr/>
        </p:nvSpPr>
        <p:spPr>
          <a:xfrm>
            <a:off x="3067325" y="4130725"/>
            <a:ext cx="53529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Organismes dispensant des conseils spécifiques sur les mélanges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g71e78b1432_0_7"/>
          <p:cNvSpPr txBox="1"/>
          <p:nvPr/>
        </p:nvSpPr>
        <p:spPr>
          <a:xfrm>
            <a:off x="3067325" y="5024550"/>
            <a:ext cx="72120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Taux d’adoption des mélanges et part des adoptants les cultivant sans pesticides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8" name="Google Shape;628;g71e78b1432_0_7"/>
          <p:cNvSpPr txBox="1"/>
          <p:nvPr/>
        </p:nvSpPr>
        <p:spPr>
          <a:xfrm>
            <a:off x="3067325" y="6022675"/>
            <a:ext cx="68388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Coopératives acceptant les livraisons de mélanges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9" name="Google Shape;629;g71e78b1432_0_7"/>
          <p:cNvCxnSpPr/>
          <p:nvPr/>
        </p:nvCxnSpPr>
        <p:spPr>
          <a:xfrm>
            <a:off x="1858525" y="2524450"/>
            <a:ext cx="1014000" cy="3600"/>
          </a:xfrm>
          <a:prstGeom prst="straightConnector1">
            <a:avLst/>
          </a:prstGeom>
          <a:noFill/>
          <a:ln w="28575" cap="flat" cmpd="sng">
            <a:solidFill>
              <a:srgbClr val="70AD4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30" name="Google Shape;630;g71e78b1432_0_7"/>
          <p:cNvCxnSpPr/>
          <p:nvPr/>
        </p:nvCxnSpPr>
        <p:spPr>
          <a:xfrm>
            <a:off x="1858525" y="3543675"/>
            <a:ext cx="1014000" cy="3600"/>
          </a:xfrm>
          <a:prstGeom prst="straightConnector1">
            <a:avLst/>
          </a:prstGeom>
          <a:noFill/>
          <a:ln w="28575" cap="flat" cmpd="sng">
            <a:solidFill>
              <a:srgbClr val="70AD4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31" name="Google Shape;631;g71e78b1432_0_7"/>
          <p:cNvCxnSpPr/>
          <p:nvPr/>
        </p:nvCxnSpPr>
        <p:spPr>
          <a:xfrm>
            <a:off x="1858525" y="4458763"/>
            <a:ext cx="1014000" cy="3600"/>
          </a:xfrm>
          <a:prstGeom prst="straightConnector1">
            <a:avLst/>
          </a:prstGeom>
          <a:noFill/>
          <a:ln w="28575" cap="flat" cmpd="sng">
            <a:solidFill>
              <a:srgbClr val="70AD4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32" name="Google Shape;632;g71e78b1432_0_7"/>
          <p:cNvCxnSpPr/>
          <p:nvPr/>
        </p:nvCxnSpPr>
        <p:spPr>
          <a:xfrm>
            <a:off x="1858525" y="5404750"/>
            <a:ext cx="1014000" cy="3600"/>
          </a:xfrm>
          <a:prstGeom prst="straightConnector1">
            <a:avLst/>
          </a:prstGeom>
          <a:noFill/>
          <a:ln w="28575" cap="flat" cmpd="sng">
            <a:solidFill>
              <a:srgbClr val="70AD4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633" name="Google Shape;633;g71e78b1432_0_7"/>
          <p:cNvCxnSpPr/>
          <p:nvPr/>
        </p:nvCxnSpPr>
        <p:spPr>
          <a:xfrm>
            <a:off x="1858525" y="6274525"/>
            <a:ext cx="1014000" cy="3600"/>
          </a:xfrm>
          <a:prstGeom prst="straightConnector1">
            <a:avLst/>
          </a:prstGeom>
          <a:noFill/>
          <a:ln w="28575" cap="flat" cmpd="sng">
            <a:solidFill>
              <a:srgbClr val="70AD47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634" name="Google Shape;634;g71e78b1432_0_7"/>
          <p:cNvSpPr txBox="1">
            <a:spLocks noGrp="1"/>
          </p:cNvSpPr>
          <p:nvPr>
            <p:ph type="sldNum" idx="12"/>
          </p:nvPr>
        </p:nvSpPr>
        <p:spPr>
          <a:xfrm>
            <a:off x="9344100" y="64594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400" b="1"/>
              <a:t>14</a:t>
            </a:fld>
            <a:endParaRPr sz="1400" b="1"/>
          </a:p>
        </p:txBody>
      </p:sp>
      <p:sp>
        <p:nvSpPr>
          <p:cNvPr id="635" name="Google Shape;635;g71e78b1432_0_7"/>
          <p:cNvSpPr txBox="1"/>
          <p:nvPr/>
        </p:nvSpPr>
        <p:spPr>
          <a:xfrm>
            <a:off x="174854" y="104526"/>
            <a:ext cx="772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Impact du projet: évolution de la filière</a:t>
            </a: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36" name="Google Shape;636;g71e78b1432_0_7"/>
          <p:cNvCxnSpPr/>
          <p:nvPr/>
        </p:nvCxnSpPr>
        <p:spPr>
          <a:xfrm rot="10800000" flipH="1">
            <a:off x="6876" y="560930"/>
            <a:ext cx="11784000" cy="18300"/>
          </a:xfrm>
          <a:prstGeom prst="straightConnector1">
            <a:avLst/>
          </a:prstGeom>
          <a:noFill/>
          <a:ln w="381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7" name="Google Shape;637;g71e78b1432_0_7"/>
          <p:cNvSpPr/>
          <p:nvPr/>
        </p:nvSpPr>
        <p:spPr>
          <a:xfrm>
            <a:off x="3195900" y="816325"/>
            <a:ext cx="4418820" cy="404820"/>
          </a:xfrm>
          <a:custGeom>
            <a:avLst/>
            <a:gdLst/>
            <a:ahLst/>
            <a:cxnLst/>
            <a:rect l="l" t="t" r="r" b="b"/>
            <a:pathLst>
              <a:path w="1512000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434000" y="468000"/>
                </a:lnTo>
                <a:lnTo>
                  <a:pt x="1434000" y="468000"/>
                </a:lnTo>
                <a:cubicBezTo>
                  <a:pt x="1444242" y="468000"/>
                  <a:pt x="1454386" y="465982"/>
                  <a:pt x="1463849" y="462062"/>
                </a:cubicBezTo>
                <a:cubicBezTo>
                  <a:pt x="1473312" y="458142"/>
                  <a:pt x="1481911" y="452397"/>
                  <a:pt x="1489154" y="445154"/>
                </a:cubicBezTo>
                <a:cubicBezTo>
                  <a:pt x="1496397" y="437911"/>
                  <a:pt x="1502142" y="429312"/>
                  <a:pt x="1506062" y="419849"/>
                </a:cubicBezTo>
                <a:cubicBezTo>
                  <a:pt x="1509982" y="410386"/>
                  <a:pt x="1512000" y="400242"/>
                  <a:pt x="1512000" y="390000"/>
                </a:cubicBezTo>
                <a:lnTo>
                  <a:pt x="1512000" y="78000"/>
                </a:lnTo>
                <a:lnTo>
                  <a:pt x="1512000" y="78000"/>
                </a:lnTo>
                <a:cubicBezTo>
                  <a:pt x="1512000" y="67757"/>
                  <a:pt x="1509982" y="57613"/>
                  <a:pt x="1506062" y="48150"/>
                </a:cubicBezTo>
                <a:cubicBezTo>
                  <a:pt x="1502142" y="38687"/>
                  <a:pt x="1496397" y="30088"/>
                  <a:pt x="1489154" y="22845"/>
                </a:cubicBezTo>
                <a:cubicBezTo>
                  <a:pt x="1481911" y="15602"/>
                  <a:pt x="1473312" y="9857"/>
                  <a:pt x="1463849" y="5937"/>
                </a:cubicBezTo>
                <a:cubicBezTo>
                  <a:pt x="1454386" y="2017"/>
                  <a:pt x="1444242" y="0"/>
                  <a:pt x="1434000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81D41A"/>
          </a:solidFill>
          <a:ln w="22300" cap="sq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850" tIns="0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7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Indicateurs d’impacts (exemples)</a:t>
            </a:r>
            <a:endParaRPr sz="17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8" name="Google Shape;638;g71e78b1432_0_7"/>
          <p:cNvPicPr preferRelativeResize="0"/>
          <p:nvPr/>
        </p:nvPicPr>
        <p:blipFill rotWithShape="1">
          <a:blip r:embed="rId9">
            <a:alphaModFix/>
          </a:blip>
          <a:srcRect l="13331" t="4674" r="10834" b="10787"/>
          <a:stretch/>
        </p:blipFill>
        <p:spPr>
          <a:xfrm>
            <a:off x="8544050" y="2600325"/>
            <a:ext cx="3467100" cy="232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g88e48ee7bb_8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1924" y="1863550"/>
            <a:ext cx="1874129" cy="183508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88e48ee7bb_8_0"/>
          <p:cNvSpPr/>
          <p:nvPr/>
        </p:nvSpPr>
        <p:spPr>
          <a:xfrm>
            <a:off x="921575" y="1581150"/>
            <a:ext cx="2275500" cy="3591000"/>
          </a:xfrm>
          <a:prstGeom prst="downArrow">
            <a:avLst>
              <a:gd name="adj1" fmla="val 100000"/>
              <a:gd name="adj2" fmla="val 21919"/>
            </a:avLst>
          </a:prstGeom>
          <a:noFill/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g88e48ee7bb_8_0"/>
          <p:cNvSpPr txBox="1"/>
          <p:nvPr/>
        </p:nvSpPr>
        <p:spPr>
          <a:xfrm>
            <a:off x="1009325" y="1722453"/>
            <a:ext cx="2042400" cy="16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Entreprises semencières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Firmes agrochimiques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5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Semences + Pesticides</a:t>
            </a:r>
            <a:endParaRPr sz="16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Coopératives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Agriculteurs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6" name="Google Shape;646;g88e48ee7bb_8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423" y="5385100"/>
            <a:ext cx="1560201" cy="11540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37"/>
              </a:srgbClr>
            </a:outerShdw>
          </a:effectLst>
        </p:spPr>
      </p:pic>
      <p:pic>
        <p:nvPicPr>
          <p:cNvPr id="647" name="Google Shape;647;g88e48ee7bb_8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2343" y="5308891"/>
            <a:ext cx="1560201" cy="11540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37"/>
              </a:srgbClr>
            </a:outerShdw>
          </a:effectLst>
        </p:spPr>
      </p:pic>
      <p:pic>
        <p:nvPicPr>
          <p:cNvPr id="648" name="Google Shape;648;g88e48ee7bb_8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1553" y="5282057"/>
            <a:ext cx="1560201" cy="11540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37"/>
              </a:srgbClr>
            </a:outerShdw>
          </a:effectLst>
        </p:spPr>
      </p:pic>
      <p:pic>
        <p:nvPicPr>
          <p:cNvPr id="649" name="Google Shape;649;g88e48ee7bb_8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93133" y="5305570"/>
            <a:ext cx="1551612" cy="11304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37"/>
              </a:srgbClr>
            </a:outerShdw>
          </a:effectLst>
        </p:spPr>
      </p:pic>
      <p:sp>
        <p:nvSpPr>
          <p:cNvPr id="650" name="Google Shape;650;g88e48ee7bb_8_0"/>
          <p:cNvSpPr/>
          <p:nvPr/>
        </p:nvSpPr>
        <p:spPr>
          <a:xfrm>
            <a:off x="272752" y="83550"/>
            <a:ext cx="751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Perspective pour 2026: vers une nouvelle économie des semences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1" name="Google Shape;651;g88e48ee7bb_8_0"/>
          <p:cNvCxnSpPr/>
          <p:nvPr/>
        </p:nvCxnSpPr>
        <p:spPr>
          <a:xfrm>
            <a:off x="0" y="483671"/>
            <a:ext cx="11851804" cy="0"/>
          </a:xfrm>
          <a:prstGeom prst="straightConnector1">
            <a:avLst/>
          </a:prstGeom>
          <a:noFill/>
          <a:ln w="28575" cap="flat" cmpd="sng">
            <a:solidFill>
              <a:srgbClr val="A8D08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2" name="Google Shape;652;g88e48ee7bb_8_0"/>
          <p:cNvSpPr txBox="1"/>
          <p:nvPr/>
        </p:nvSpPr>
        <p:spPr>
          <a:xfrm>
            <a:off x="6350149" y="1490850"/>
            <a:ext cx="110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Recherche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g88e48ee7bb_8_0"/>
          <p:cNvPicPr preferRelativeResize="0"/>
          <p:nvPr/>
        </p:nvPicPr>
        <p:blipFill rotWithShape="1">
          <a:blip r:embed="rId7">
            <a:alphaModFix/>
          </a:blip>
          <a:srcRect b="8798"/>
          <a:stretch/>
        </p:blipFill>
        <p:spPr>
          <a:xfrm>
            <a:off x="9569717" y="2761372"/>
            <a:ext cx="946725" cy="122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88e48ee7bb_8_0"/>
          <p:cNvPicPr preferRelativeResize="0"/>
          <p:nvPr/>
        </p:nvPicPr>
        <p:blipFill rotWithShape="1">
          <a:blip r:embed="rId8">
            <a:alphaModFix amt="80000"/>
          </a:blip>
          <a:srcRect l="47466" r="8465"/>
          <a:stretch/>
        </p:blipFill>
        <p:spPr>
          <a:xfrm>
            <a:off x="10806232" y="2628928"/>
            <a:ext cx="677633" cy="1456764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88e48ee7bb_8_0"/>
          <p:cNvSpPr txBox="1"/>
          <p:nvPr/>
        </p:nvSpPr>
        <p:spPr>
          <a:xfrm>
            <a:off x="9421725" y="1932425"/>
            <a:ext cx="24645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4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Poiscal    &amp;     Blérangère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g88e48ee7bb_8_0"/>
          <p:cNvSpPr txBox="1"/>
          <p:nvPr/>
        </p:nvSpPr>
        <p:spPr>
          <a:xfrm>
            <a:off x="4521149" y="1918050"/>
            <a:ext cx="1551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Filière agro-alimentaire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g88e48ee7bb_8_0"/>
          <p:cNvSpPr txBox="1"/>
          <p:nvPr/>
        </p:nvSpPr>
        <p:spPr>
          <a:xfrm>
            <a:off x="6948600" y="3687325"/>
            <a:ext cx="123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Agriculteurs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g88e48ee7bb_8_0"/>
          <p:cNvSpPr txBox="1"/>
          <p:nvPr/>
        </p:nvSpPr>
        <p:spPr>
          <a:xfrm>
            <a:off x="7696199" y="2688600"/>
            <a:ext cx="1233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Assembleur de variétés/</a:t>
            </a:r>
            <a:endParaRPr sz="1400" b="1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espèces</a:t>
            </a:r>
            <a:endParaRPr sz="1400" b="1" i="0" u="none" strike="noStrike" cap="non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g88e48ee7bb_8_0"/>
          <p:cNvSpPr txBox="1"/>
          <p:nvPr/>
        </p:nvSpPr>
        <p:spPr>
          <a:xfrm>
            <a:off x="4589676" y="2899850"/>
            <a:ext cx="123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Coopératives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g88e48ee7bb_8_0"/>
          <p:cNvSpPr txBox="1"/>
          <p:nvPr/>
        </p:nvSpPr>
        <p:spPr>
          <a:xfrm>
            <a:off x="5495925" y="3687325"/>
            <a:ext cx="1289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Organismes publics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g88e48ee7bb_8_0"/>
          <p:cNvSpPr/>
          <p:nvPr/>
        </p:nvSpPr>
        <p:spPr>
          <a:xfrm>
            <a:off x="783575" y="854044"/>
            <a:ext cx="2551500" cy="404820"/>
          </a:xfrm>
          <a:custGeom>
            <a:avLst/>
            <a:gdLst/>
            <a:ahLst/>
            <a:cxnLst/>
            <a:rect l="l" t="t" r="r" b="b"/>
            <a:pathLst>
              <a:path w="1512000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434000" y="468000"/>
                </a:lnTo>
                <a:lnTo>
                  <a:pt x="1434000" y="468000"/>
                </a:lnTo>
                <a:cubicBezTo>
                  <a:pt x="1444242" y="468000"/>
                  <a:pt x="1454386" y="465982"/>
                  <a:pt x="1463849" y="462062"/>
                </a:cubicBezTo>
                <a:cubicBezTo>
                  <a:pt x="1473312" y="458142"/>
                  <a:pt x="1481911" y="452397"/>
                  <a:pt x="1489154" y="445154"/>
                </a:cubicBezTo>
                <a:cubicBezTo>
                  <a:pt x="1496397" y="437911"/>
                  <a:pt x="1502142" y="429312"/>
                  <a:pt x="1506062" y="419849"/>
                </a:cubicBezTo>
                <a:cubicBezTo>
                  <a:pt x="1509982" y="410386"/>
                  <a:pt x="1512000" y="400242"/>
                  <a:pt x="1512000" y="390000"/>
                </a:cubicBezTo>
                <a:lnTo>
                  <a:pt x="1512000" y="78000"/>
                </a:lnTo>
                <a:lnTo>
                  <a:pt x="1512000" y="78000"/>
                </a:lnTo>
                <a:cubicBezTo>
                  <a:pt x="1512000" y="67757"/>
                  <a:pt x="1509982" y="57613"/>
                  <a:pt x="1506062" y="48150"/>
                </a:cubicBezTo>
                <a:cubicBezTo>
                  <a:pt x="1502142" y="38687"/>
                  <a:pt x="1496397" y="30088"/>
                  <a:pt x="1489154" y="22845"/>
                </a:cubicBezTo>
                <a:cubicBezTo>
                  <a:pt x="1481911" y="15602"/>
                  <a:pt x="1473312" y="9857"/>
                  <a:pt x="1463849" y="5937"/>
                </a:cubicBezTo>
                <a:cubicBezTo>
                  <a:pt x="1454386" y="2017"/>
                  <a:pt x="1444242" y="0"/>
                  <a:pt x="1434000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81D41A"/>
          </a:solidFill>
          <a:ln w="22300" cap="sq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850" tIns="0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7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2020</a:t>
            </a:r>
            <a:endParaRPr sz="17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g88e48ee7bb_8_0"/>
          <p:cNvSpPr/>
          <p:nvPr/>
        </p:nvSpPr>
        <p:spPr>
          <a:xfrm>
            <a:off x="7642700" y="854044"/>
            <a:ext cx="2551500" cy="404820"/>
          </a:xfrm>
          <a:custGeom>
            <a:avLst/>
            <a:gdLst/>
            <a:ahLst/>
            <a:cxnLst/>
            <a:rect l="l" t="t" r="r" b="b"/>
            <a:pathLst>
              <a:path w="1512000" h="468000" extrusionOk="0">
                <a:moveTo>
                  <a:pt x="78000" y="0"/>
                </a:moveTo>
                <a:lnTo>
                  <a:pt x="78000" y="0"/>
                </a:lnTo>
                <a:cubicBezTo>
                  <a:pt x="67757" y="0"/>
                  <a:pt x="57613" y="2017"/>
                  <a:pt x="48150" y="5937"/>
                </a:cubicBezTo>
                <a:cubicBezTo>
                  <a:pt x="38687" y="9857"/>
                  <a:pt x="30088" y="15602"/>
                  <a:pt x="22845" y="22845"/>
                </a:cubicBezTo>
                <a:cubicBezTo>
                  <a:pt x="15602" y="30088"/>
                  <a:pt x="9857" y="38687"/>
                  <a:pt x="5937" y="48150"/>
                </a:cubicBezTo>
                <a:cubicBezTo>
                  <a:pt x="2017" y="57613"/>
                  <a:pt x="0" y="67757"/>
                  <a:pt x="0" y="78000"/>
                </a:cubicBezTo>
                <a:lnTo>
                  <a:pt x="0" y="390000"/>
                </a:lnTo>
                <a:lnTo>
                  <a:pt x="0" y="390000"/>
                </a:lnTo>
                <a:cubicBezTo>
                  <a:pt x="0" y="400242"/>
                  <a:pt x="2017" y="410386"/>
                  <a:pt x="5937" y="419849"/>
                </a:cubicBezTo>
                <a:cubicBezTo>
                  <a:pt x="9857" y="429312"/>
                  <a:pt x="15602" y="437911"/>
                  <a:pt x="22845" y="445154"/>
                </a:cubicBezTo>
                <a:cubicBezTo>
                  <a:pt x="30088" y="452397"/>
                  <a:pt x="38687" y="458142"/>
                  <a:pt x="48150" y="462062"/>
                </a:cubicBezTo>
                <a:cubicBezTo>
                  <a:pt x="57613" y="465982"/>
                  <a:pt x="67757" y="468000"/>
                  <a:pt x="78000" y="468000"/>
                </a:cubicBezTo>
                <a:lnTo>
                  <a:pt x="1434000" y="468000"/>
                </a:lnTo>
                <a:lnTo>
                  <a:pt x="1434000" y="468000"/>
                </a:lnTo>
                <a:cubicBezTo>
                  <a:pt x="1444242" y="468000"/>
                  <a:pt x="1454386" y="465982"/>
                  <a:pt x="1463849" y="462062"/>
                </a:cubicBezTo>
                <a:cubicBezTo>
                  <a:pt x="1473312" y="458142"/>
                  <a:pt x="1481911" y="452397"/>
                  <a:pt x="1489154" y="445154"/>
                </a:cubicBezTo>
                <a:cubicBezTo>
                  <a:pt x="1496397" y="437911"/>
                  <a:pt x="1502142" y="429312"/>
                  <a:pt x="1506062" y="419849"/>
                </a:cubicBezTo>
                <a:cubicBezTo>
                  <a:pt x="1509982" y="410386"/>
                  <a:pt x="1512000" y="400242"/>
                  <a:pt x="1512000" y="390000"/>
                </a:cubicBezTo>
                <a:lnTo>
                  <a:pt x="1512000" y="78000"/>
                </a:lnTo>
                <a:lnTo>
                  <a:pt x="1512000" y="78000"/>
                </a:lnTo>
                <a:cubicBezTo>
                  <a:pt x="1512000" y="67757"/>
                  <a:pt x="1509982" y="57613"/>
                  <a:pt x="1506062" y="48150"/>
                </a:cubicBezTo>
                <a:cubicBezTo>
                  <a:pt x="1502142" y="38687"/>
                  <a:pt x="1496397" y="30088"/>
                  <a:pt x="1489154" y="22845"/>
                </a:cubicBezTo>
                <a:cubicBezTo>
                  <a:pt x="1481911" y="15602"/>
                  <a:pt x="1473312" y="9857"/>
                  <a:pt x="1463849" y="5937"/>
                </a:cubicBezTo>
                <a:cubicBezTo>
                  <a:pt x="1454386" y="2017"/>
                  <a:pt x="1444242" y="0"/>
                  <a:pt x="1434000" y="0"/>
                </a:cubicBezTo>
                <a:lnTo>
                  <a:pt x="78000" y="0"/>
                </a:lnTo>
                <a:close/>
              </a:path>
            </a:pathLst>
          </a:custGeom>
          <a:solidFill>
            <a:srgbClr val="81D41A"/>
          </a:solidFill>
          <a:ln w="22300" cap="sq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850" tIns="0" rIns="108850" bIns="54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3300"/>
              </a:buClr>
              <a:buSzPts val="1700"/>
              <a:buFont typeface="Calibri"/>
              <a:buNone/>
            </a:pPr>
            <a:r>
              <a:rPr lang="fr-FR" sz="17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2026</a:t>
            </a:r>
            <a:endParaRPr sz="17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g88e48ee7bb_8_0"/>
          <p:cNvSpPr txBox="1"/>
          <p:nvPr/>
        </p:nvSpPr>
        <p:spPr>
          <a:xfrm>
            <a:off x="7472775" y="1932413"/>
            <a:ext cx="110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Obtenteurs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g88e48ee7bb_8_0"/>
          <p:cNvSpPr/>
          <p:nvPr/>
        </p:nvSpPr>
        <p:spPr>
          <a:xfrm rot="5400000">
            <a:off x="1894449" y="2823979"/>
            <a:ext cx="241500" cy="22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g88e48ee7bb_8_0"/>
          <p:cNvSpPr/>
          <p:nvPr/>
        </p:nvSpPr>
        <p:spPr>
          <a:xfrm rot="5400000">
            <a:off x="1894456" y="3725122"/>
            <a:ext cx="241500" cy="22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g88e48ee7bb_8_0"/>
          <p:cNvSpPr/>
          <p:nvPr/>
        </p:nvSpPr>
        <p:spPr>
          <a:xfrm rot="5400000">
            <a:off x="1894456" y="4334722"/>
            <a:ext cx="241500" cy="220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g88e48ee7bb_8_0"/>
          <p:cNvSpPr/>
          <p:nvPr/>
        </p:nvSpPr>
        <p:spPr>
          <a:xfrm>
            <a:off x="3601975" y="2442963"/>
            <a:ext cx="616200" cy="311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81D41A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g88e48ee7bb_8_0"/>
          <p:cNvSpPr txBox="1">
            <a:spLocks noGrp="1"/>
          </p:cNvSpPr>
          <p:nvPr>
            <p:ph type="sldNum" idx="12"/>
          </p:nvPr>
        </p:nvSpPr>
        <p:spPr>
          <a:xfrm>
            <a:off x="9393150" y="64929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400" b="1"/>
              <a:t>15</a:t>
            </a:fld>
            <a:endParaRPr sz="14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89af54cd38_0_92"/>
          <p:cNvSpPr txBox="1">
            <a:spLocks noGrp="1"/>
          </p:cNvSpPr>
          <p:nvPr>
            <p:ph type="body" idx="4294967295"/>
          </p:nvPr>
        </p:nvSpPr>
        <p:spPr>
          <a:xfrm>
            <a:off x="322025" y="-48425"/>
            <a:ext cx="11562000" cy="6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3000" b="1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30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fr-FR" sz="2400"/>
              <a:t>                 </a:t>
            </a:r>
            <a:endParaRPr sz="2400"/>
          </a:p>
        </p:txBody>
      </p:sp>
      <p:sp>
        <p:nvSpPr>
          <p:cNvPr id="258" name="Google Shape;258;g89af54cd38_0_92"/>
          <p:cNvSpPr txBox="1">
            <a:spLocks noGrp="1"/>
          </p:cNvSpPr>
          <p:nvPr>
            <p:ph type="sldNum" idx="12"/>
          </p:nvPr>
        </p:nvSpPr>
        <p:spPr>
          <a:xfrm>
            <a:off x="9401300" y="64929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400" b="1"/>
              <a:t>2</a:t>
            </a:fld>
            <a:endParaRPr sz="1400" b="1"/>
          </a:p>
        </p:txBody>
      </p:sp>
      <p:cxnSp>
        <p:nvCxnSpPr>
          <p:cNvPr id="259" name="Google Shape;259;g89af54cd38_0_92"/>
          <p:cNvCxnSpPr/>
          <p:nvPr/>
        </p:nvCxnSpPr>
        <p:spPr>
          <a:xfrm rot="10800000" flipH="1">
            <a:off x="6876" y="560930"/>
            <a:ext cx="11784000" cy="18300"/>
          </a:xfrm>
          <a:prstGeom prst="straightConnector1">
            <a:avLst/>
          </a:prstGeom>
          <a:noFill/>
          <a:ln w="381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0" name="Google Shape;260;g89af54cd38_0_92"/>
          <p:cNvSpPr txBox="1"/>
          <p:nvPr/>
        </p:nvSpPr>
        <p:spPr>
          <a:xfrm>
            <a:off x="174849" y="104525"/>
            <a:ext cx="966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Mélanger des variétés et des espèces pour une agriculture zéro-pesticide </a:t>
            </a: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g89af54cd38_0_92"/>
          <p:cNvPicPr preferRelativeResize="0"/>
          <p:nvPr/>
        </p:nvPicPr>
        <p:blipFill rotWithShape="1">
          <a:blip r:embed="rId3">
            <a:alphaModFix/>
          </a:blip>
          <a:srcRect t="9265" r="76680" b="60175"/>
          <a:stretch/>
        </p:blipFill>
        <p:spPr>
          <a:xfrm>
            <a:off x="8536475" y="3077225"/>
            <a:ext cx="2603033" cy="14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89af54cd38_0_92"/>
          <p:cNvPicPr preferRelativeResize="0"/>
          <p:nvPr/>
        </p:nvPicPr>
        <p:blipFill rotWithShape="1">
          <a:blip r:embed="rId4">
            <a:alphaModFix/>
          </a:blip>
          <a:srcRect l="12891" t="22999"/>
          <a:stretch/>
        </p:blipFill>
        <p:spPr>
          <a:xfrm>
            <a:off x="60200" y="909300"/>
            <a:ext cx="7840849" cy="528065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89af54cd38_0_92"/>
          <p:cNvSpPr txBox="1"/>
          <p:nvPr/>
        </p:nvSpPr>
        <p:spPr>
          <a:xfrm>
            <a:off x="8963075" y="2098925"/>
            <a:ext cx="1762800" cy="6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fr-FR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Homogénéité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89af54cd38_0_71"/>
          <p:cNvSpPr txBox="1">
            <a:spLocks noGrp="1"/>
          </p:cNvSpPr>
          <p:nvPr>
            <p:ph type="body" idx="4294967295"/>
          </p:nvPr>
        </p:nvSpPr>
        <p:spPr>
          <a:xfrm>
            <a:off x="322025" y="-48425"/>
            <a:ext cx="11562000" cy="6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3000" b="1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30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fr-FR" sz="2400" b="1">
                <a:solidFill>
                  <a:srgbClr val="70AD47"/>
                </a:solidFill>
              </a:rPr>
              <a:t>→ Augmenter la diversité intra-parcelle réduit l’utilisation des pesticides</a:t>
            </a:r>
            <a:r>
              <a:rPr lang="fr-FR" sz="2400">
                <a:solidFill>
                  <a:srgbClr val="0000FF"/>
                </a:solidFill>
              </a:rPr>
              <a:t> </a:t>
            </a:r>
            <a:endParaRPr sz="2400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fr-FR" sz="2400"/>
              <a:t>                 </a:t>
            </a:r>
            <a:endParaRPr sz="2400"/>
          </a:p>
        </p:txBody>
      </p:sp>
      <p:pic>
        <p:nvPicPr>
          <p:cNvPr id="269" name="Google Shape;269;g89af54cd38_0_71"/>
          <p:cNvPicPr preferRelativeResize="0"/>
          <p:nvPr/>
        </p:nvPicPr>
        <p:blipFill rotWithShape="1">
          <a:blip r:embed="rId3">
            <a:alphaModFix/>
          </a:blip>
          <a:srcRect t="9265" r="76680" b="60175"/>
          <a:stretch/>
        </p:blipFill>
        <p:spPr>
          <a:xfrm>
            <a:off x="2757500" y="766875"/>
            <a:ext cx="1692099" cy="95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89af54cd38_0_71"/>
          <p:cNvPicPr preferRelativeResize="0"/>
          <p:nvPr/>
        </p:nvPicPr>
        <p:blipFill rotWithShape="1">
          <a:blip r:embed="rId3">
            <a:alphaModFix/>
          </a:blip>
          <a:srcRect l="26429" t="9266" r="51555" b="62273"/>
          <a:stretch/>
        </p:blipFill>
        <p:spPr>
          <a:xfrm>
            <a:off x="4075550" y="1647075"/>
            <a:ext cx="1503751" cy="87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89af54cd38_0_71"/>
          <p:cNvPicPr preferRelativeResize="0"/>
          <p:nvPr/>
        </p:nvPicPr>
        <p:blipFill rotWithShape="1">
          <a:blip r:embed="rId3">
            <a:alphaModFix/>
          </a:blip>
          <a:srcRect l="51085" t="11859" r="26899" b="59679"/>
          <a:stretch/>
        </p:blipFill>
        <p:spPr>
          <a:xfrm>
            <a:off x="4697925" y="2768238"/>
            <a:ext cx="1503751" cy="87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89af54cd38_0_71"/>
          <p:cNvPicPr preferRelativeResize="0"/>
          <p:nvPr/>
        </p:nvPicPr>
        <p:blipFill rotWithShape="1">
          <a:blip r:embed="rId4">
            <a:alphaModFix/>
          </a:blip>
          <a:srcRect l="12010" t="17069" r="2321" b="7866"/>
          <a:stretch/>
        </p:blipFill>
        <p:spPr>
          <a:xfrm>
            <a:off x="322025" y="631987"/>
            <a:ext cx="1893400" cy="107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89af54cd38_0_71"/>
          <p:cNvPicPr preferRelativeResize="0"/>
          <p:nvPr/>
        </p:nvPicPr>
        <p:blipFill rotWithShape="1">
          <a:blip r:embed="rId5">
            <a:alphaModFix/>
          </a:blip>
          <a:srcRect l="18339" t="4389" r="13049" b="24241"/>
          <a:stretch/>
        </p:blipFill>
        <p:spPr>
          <a:xfrm>
            <a:off x="1615125" y="1735638"/>
            <a:ext cx="1893400" cy="9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g89af54cd38_0_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54950" y="2729400"/>
            <a:ext cx="1847051" cy="95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89af54cd38_0_71"/>
          <p:cNvPicPr preferRelativeResize="0"/>
          <p:nvPr/>
        </p:nvPicPr>
        <p:blipFill rotWithShape="1">
          <a:blip r:embed="rId7">
            <a:alphaModFix/>
          </a:blip>
          <a:srcRect b="1874"/>
          <a:stretch/>
        </p:blipFill>
        <p:spPr>
          <a:xfrm>
            <a:off x="6526325" y="582925"/>
            <a:ext cx="4051649" cy="2801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g89af54cd38_0_71"/>
          <p:cNvCxnSpPr/>
          <p:nvPr/>
        </p:nvCxnSpPr>
        <p:spPr>
          <a:xfrm>
            <a:off x="7821300" y="1069350"/>
            <a:ext cx="2023800" cy="1095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77" name="Google Shape;277;g89af54cd38_0_71"/>
          <p:cNvSpPr txBox="1"/>
          <p:nvPr/>
        </p:nvSpPr>
        <p:spPr>
          <a:xfrm rot="-5400000">
            <a:off x="5345588" y="1532563"/>
            <a:ext cx="23958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Fungicide treatments</a:t>
            </a:r>
            <a:endParaRPr sz="14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89af54cd38_0_71"/>
          <p:cNvSpPr txBox="1">
            <a:spLocks noGrp="1"/>
          </p:cNvSpPr>
          <p:nvPr>
            <p:ph type="sldNum" idx="12"/>
          </p:nvPr>
        </p:nvSpPr>
        <p:spPr>
          <a:xfrm>
            <a:off x="9401300" y="64929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400" b="1"/>
              <a:t>3</a:t>
            </a:fld>
            <a:endParaRPr sz="1400" b="1"/>
          </a:p>
        </p:txBody>
      </p:sp>
      <p:cxnSp>
        <p:nvCxnSpPr>
          <p:cNvPr id="279" name="Google Shape;279;g89af54cd38_0_71"/>
          <p:cNvCxnSpPr/>
          <p:nvPr/>
        </p:nvCxnSpPr>
        <p:spPr>
          <a:xfrm rot="10800000" flipH="1">
            <a:off x="6876" y="560930"/>
            <a:ext cx="11784000" cy="18300"/>
          </a:xfrm>
          <a:prstGeom prst="straightConnector1">
            <a:avLst/>
          </a:prstGeom>
          <a:noFill/>
          <a:ln w="381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0" name="Google Shape;280;g89af54cd38_0_71"/>
          <p:cNvSpPr txBox="1"/>
          <p:nvPr/>
        </p:nvSpPr>
        <p:spPr>
          <a:xfrm>
            <a:off x="174849" y="104525"/>
            <a:ext cx="966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Mélanger des variétés et des espèces pour une agriculture zéro-pesticide </a:t>
            </a: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89af54cd38_0_71"/>
          <p:cNvSpPr txBox="1"/>
          <p:nvPr/>
        </p:nvSpPr>
        <p:spPr>
          <a:xfrm>
            <a:off x="10577975" y="2381625"/>
            <a:ext cx="16140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DEPHY Network</a:t>
            </a:r>
            <a:b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2005 - 2018</a:t>
            </a:r>
            <a:r>
              <a:rPr lang="fr-F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fr-F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6600 obs.</a:t>
            </a:r>
            <a:br>
              <a:rPr lang="fr-F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Merhben et al. unpublished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89af54cd38_0_71"/>
          <p:cNvSpPr txBox="1"/>
          <p:nvPr/>
        </p:nvSpPr>
        <p:spPr>
          <a:xfrm>
            <a:off x="5992800" y="3174400"/>
            <a:ext cx="52449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Wheat:   Pure crop        Variety mixture    Crop mixture    </a:t>
            </a:r>
            <a:endParaRPr sz="14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2008ece73_2_1"/>
          <p:cNvSpPr txBox="1">
            <a:spLocks noGrp="1"/>
          </p:cNvSpPr>
          <p:nvPr>
            <p:ph type="body" idx="4294967295"/>
          </p:nvPr>
        </p:nvSpPr>
        <p:spPr>
          <a:xfrm>
            <a:off x="322025" y="-48425"/>
            <a:ext cx="11562000" cy="6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3000" b="1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30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fr-FR" sz="2400" b="1">
                <a:solidFill>
                  <a:schemeClr val="accent6"/>
                </a:solidFill>
              </a:rPr>
              <a:t>→ Augmenter la diversité intra-parcelle réduit l’utilisation des pesticides</a:t>
            </a:r>
            <a:r>
              <a:rPr lang="fr-FR" sz="2400">
                <a:solidFill>
                  <a:srgbClr val="0000FF"/>
                </a:solidFill>
              </a:rPr>
              <a:t> </a:t>
            </a:r>
            <a:endParaRPr sz="2400" b="1">
              <a:solidFill>
                <a:srgbClr val="70AD47"/>
              </a:solidFill>
            </a:endParaRPr>
          </a:p>
          <a:p>
            <a:pPr marL="2286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fr-FR" sz="2200"/>
              <a:t>Effet documenté sur le contrôle des maladies, ravageurs et adventices </a:t>
            </a:r>
            <a:r>
              <a:rPr lang="fr-FR" sz="1500"/>
              <a:t>(eg., Borg et al. 2018) </a:t>
            </a:r>
            <a:endParaRPr sz="2100"/>
          </a:p>
          <a:p>
            <a:pPr marL="2286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fr-FR" sz="2200"/>
              <a:t>Effet reconnu de la diversification sur la stabilité des productions</a:t>
            </a:r>
            <a:r>
              <a:rPr lang="fr-FR" sz="22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r>
              <a:rPr lang="fr-FR" sz="15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(eg. Li, …, van der Werf 2020;</a:t>
            </a:r>
            <a:r>
              <a:rPr lang="fr-FR" sz="15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/>
            </a:r>
            <a:br>
              <a:rPr lang="fr-FR" sz="15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</a:br>
            <a:r>
              <a:rPr lang="fr-FR" sz="15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														  		         Paut et al. 2020 )</a:t>
            </a:r>
            <a:endParaRPr sz="1500"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fr-FR" sz="2400"/>
              <a:t>       -&gt;        </a:t>
            </a:r>
            <a:r>
              <a:rPr lang="fr-FR" sz="2400" i="1"/>
              <a:t>Complémentarité       -      Facilitation       -       Compensation</a:t>
            </a:r>
            <a:endParaRPr sz="2400" b="1">
              <a:solidFill>
                <a:srgbClr val="70AD47"/>
              </a:solidFill>
            </a:endParaRPr>
          </a:p>
        </p:txBody>
      </p:sp>
      <p:pic>
        <p:nvPicPr>
          <p:cNvPr id="288" name="Google Shape;288;g72008ece73_2_1"/>
          <p:cNvPicPr preferRelativeResize="0"/>
          <p:nvPr/>
        </p:nvPicPr>
        <p:blipFill rotWithShape="1">
          <a:blip r:embed="rId3">
            <a:alphaModFix/>
          </a:blip>
          <a:srcRect t="9265" r="76680" b="60175"/>
          <a:stretch/>
        </p:blipFill>
        <p:spPr>
          <a:xfrm>
            <a:off x="2757500" y="766875"/>
            <a:ext cx="1692099" cy="95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72008ece73_2_1"/>
          <p:cNvPicPr preferRelativeResize="0"/>
          <p:nvPr/>
        </p:nvPicPr>
        <p:blipFill rotWithShape="1">
          <a:blip r:embed="rId3">
            <a:alphaModFix/>
          </a:blip>
          <a:srcRect l="26429" t="9266" r="51555" b="62274"/>
          <a:stretch/>
        </p:blipFill>
        <p:spPr>
          <a:xfrm>
            <a:off x="4075550" y="1647075"/>
            <a:ext cx="1503751" cy="87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72008ece73_2_1"/>
          <p:cNvPicPr preferRelativeResize="0"/>
          <p:nvPr/>
        </p:nvPicPr>
        <p:blipFill rotWithShape="1">
          <a:blip r:embed="rId3">
            <a:alphaModFix/>
          </a:blip>
          <a:srcRect l="51085" t="11861" r="26899" b="59678"/>
          <a:stretch/>
        </p:blipFill>
        <p:spPr>
          <a:xfrm>
            <a:off x="4697925" y="2768238"/>
            <a:ext cx="1503751" cy="87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72008ece73_2_1"/>
          <p:cNvPicPr preferRelativeResize="0"/>
          <p:nvPr/>
        </p:nvPicPr>
        <p:blipFill rotWithShape="1">
          <a:blip r:embed="rId4">
            <a:alphaModFix/>
          </a:blip>
          <a:srcRect l="12010" t="17069" r="2321" b="7866"/>
          <a:stretch/>
        </p:blipFill>
        <p:spPr>
          <a:xfrm>
            <a:off x="322025" y="631987"/>
            <a:ext cx="1893400" cy="1073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72008ece73_2_1"/>
          <p:cNvPicPr preferRelativeResize="0"/>
          <p:nvPr/>
        </p:nvPicPr>
        <p:blipFill rotWithShape="1">
          <a:blip r:embed="rId5">
            <a:alphaModFix/>
          </a:blip>
          <a:srcRect l="18339" t="4389" r="13049" b="24241"/>
          <a:stretch/>
        </p:blipFill>
        <p:spPr>
          <a:xfrm>
            <a:off x="1615125" y="1735638"/>
            <a:ext cx="1893400" cy="95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72008ece73_2_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54950" y="2729400"/>
            <a:ext cx="1847051" cy="95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72008ece73_2_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20775" y="3689790"/>
            <a:ext cx="1893400" cy="238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72008ece73_2_1"/>
          <p:cNvPicPr preferRelativeResize="0"/>
          <p:nvPr/>
        </p:nvPicPr>
        <p:blipFill rotWithShape="1">
          <a:blip r:embed="rId8">
            <a:alphaModFix/>
          </a:blip>
          <a:srcRect b="1874"/>
          <a:stretch/>
        </p:blipFill>
        <p:spPr>
          <a:xfrm>
            <a:off x="6526325" y="582925"/>
            <a:ext cx="4051649" cy="2801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g72008ece73_2_1"/>
          <p:cNvCxnSpPr/>
          <p:nvPr/>
        </p:nvCxnSpPr>
        <p:spPr>
          <a:xfrm>
            <a:off x="7821300" y="1069350"/>
            <a:ext cx="2023800" cy="10959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97" name="Google Shape;297;g72008ece73_2_1"/>
          <p:cNvSpPr txBox="1"/>
          <p:nvPr/>
        </p:nvSpPr>
        <p:spPr>
          <a:xfrm rot="-5400000">
            <a:off x="5345588" y="1532563"/>
            <a:ext cx="23958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Fungicide treatments</a:t>
            </a:r>
            <a:endParaRPr sz="14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72008ece73_2_1"/>
          <p:cNvSpPr txBox="1">
            <a:spLocks noGrp="1"/>
          </p:cNvSpPr>
          <p:nvPr>
            <p:ph type="sldNum" idx="12"/>
          </p:nvPr>
        </p:nvSpPr>
        <p:spPr>
          <a:xfrm>
            <a:off x="9401300" y="64929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400" b="1"/>
              <a:t>4</a:t>
            </a:fld>
            <a:endParaRPr sz="1400" b="1"/>
          </a:p>
        </p:txBody>
      </p:sp>
      <p:cxnSp>
        <p:nvCxnSpPr>
          <p:cNvPr id="299" name="Google Shape;299;g72008ece73_2_1"/>
          <p:cNvCxnSpPr/>
          <p:nvPr/>
        </p:nvCxnSpPr>
        <p:spPr>
          <a:xfrm rot="10800000" flipH="1">
            <a:off x="6876" y="560930"/>
            <a:ext cx="11784000" cy="18300"/>
          </a:xfrm>
          <a:prstGeom prst="straightConnector1">
            <a:avLst/>
          </a:prstGeom>
          <a:noFill/>
          <a:ln w="381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0" name="Google Shape;300;g72008ece73_2_1"/>
          <p:cNvSpPr txBox="1"/>
          <p:nvPr/>
        </p:nvSpPr>
        <p:spPr>
          <a:xfrm>
            <a:off x="174849" y="104525"/>
            <a:ext cx="966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Mélanger des variétés et des espèces pour une agriculture zéro-pesticide </a:t>
            </a: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72008ece73_2_1"/>
          <p:cNvSpPr txBox="1"/>
          <p:nvPr/>
        </p:nvSpPr>
        <p:spPr>
          <a:xfrm>
            <a:off x="10577975" y="2381625"/>
            <a:ext cx="16140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DEPHY Network</a:t>
            </a:r>
            <a:b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2005 - 2018</a:t>
            </a:r>
            <a:r>
              <a:rPr lang="fr-F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fr-F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6600 obs.</a:t>
            </a:r>
            <a:br>
              <a:rPr lang="fr-FR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Merhben et al. unpublished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g72008ece73_2_1"/>
          <p:cNvSpPr txBox="1"/>
          <p:nvPr/>
        </p:nvSpPr>
        <p:spPr>
          <a:xfrm>
            <a:off x="5992800" y="3174400"/>
            <a:ext cx="52449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Wheat:   Pure crop        Variety mixture    Crop mixture    </a:t>
            </a:r>
            <a:endParaRPr sz="1400" b="1" i="0" u="none" strike="noStrike" cap="none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98db13512e_0_23"/>
          <p:cNvSpPr txBox="1">
            <a:spLocks noGrp="1"/>
          </p:cNvSpPr>
          <p:nvPr>
            <p:ph type="body" idx="4294967295"/>
          </p:nvPr>
        </p:nvSpPr>
        <p:spPr>
          <a:xfrm>
            <a:off x="322025" y="-200825"/>
            <a:ext cx="11469000" cy="52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fr-FR" b="1"/>
              <a:t/>
            </a:r>
            <a:br>
              <a:rPr lang="fr-FR" b="1"/>
            </a:br>
            <a:endParaRPr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fr-FR" sz="2400"/>
              <a:t> Cependant les mélanges ont eu un succès limité dans l’agriculture industrialisée</a:t>
            </a:r>
            <a:endParaRPr sz="24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fr-FR" sz="1800"/>
              <a:t>      → Mais notons la progression récente des mélanges de blé et de céréales/légumineuses en France...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fr-FR" sz="1800"/>
              <a:t>Surfaces de légumineuses à graines en culture BIO</a:t>
            </a: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80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0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fr-FR" sz="1800"/>
              <a:t>	                                                   ( …  qui contraste avec l’usage des pesticides, stable.)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sz="1100"/>
          </a:p>
          <a:p>
            <a:pPr marL="457200" lvl="0" indent="4572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fr-FR" sz="2100"/>
              <a:t>→ Mélanger </a:t>
            </a:r>
            <a:r>
              <a:rPr lang="fr-FR" sz="2100">
                <a:solidFill>
                  <a:srgbClr val="000000"/>
                </a:solidFill>
              </a:rPr>
              <a:t>des variétés et/ou</a:t>
            </a:r>
            <a:r>
              <a:rPr lang="fr-FR" sz="2100"/>
              <a:t> des espèces est un processus complexe, qui demande à la fois </a:t>
            </a:r>
            <a:br>
              <a:rPr lang="fr-FR" sz="2100"/>
            </a:br>
            <a:r>
              <a:rPr lang="fr-FR" sz="2100"/>
              <a:t>    	     de sélectionner de nouvelles variétés, et d’adapter la filière semencière.</a:t>
            </a:r>
            <a:endParaRPr/>
          </a:p>
        </p:txBody>
      </p:sp>
      <p:pic>
        <p:nvPicPr>
          <p:cNvPr id="308" name="Google Shape;308;g98db13512e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9475" y="2109500"/>
            <a:ext cx="5575601" cy="33173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9" name="Google Shape;309;g98db13512e_0_23"/>
          <p:cNvCxnSpPr/>
          <p:nvPr/>
        </p:nvCxnSpPr>
        <p:spPr>
          <a:xfrm rot="10800000" flipH="1">
            <a:off x="9902500" y="2819950"/>
            <a:ext cx="1208700" cy="1081500"/>
          </a:xfrm>
          <a:prstGeom prst="straightConnector1">
            <a:avLst/>
          </a:prstGeom>
          <a:noFill/>
          <a:ln w="38100" cap="flat" cmpd="sng">
            <a:solidFill>
              <a:srgbClr val="ED7D31"/>
            </a:solidFill>
            <a:prstDash val="solid"/>
            <a:round/>
            <a:headEnd type="none" w="sm" len="sm"/>
            <a:tailEnd type="stealth" w="med" len="med"/>
          </a:ln>
        </p:spPr>
      </p:cxnSp>
      <p:pic>
        <p:nvPicPr>
          <p:cNvPr id="310" name="Google Shape;310;g98db13512e_0_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4850" y="2037817"/>
            <a:ext cx="5980823" cy="33173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1" name="Google Shape;311;g98db13512e_0_23"/>
          <p:cNvCxnSpPr/>
          <p:nvPr/>
        </p:nvCxnSpPr>
        <p:spPr>
          <a:xfrm rot="10800000" flipH="1">
            <a:off x="4150375" y="4060450"/>
            <a:ext cx="1681200" cy="574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12" name="Google Shape;312;g98db13512e_0_23"/>
          <p:cNvSpPr txBox="1">
            <a:spLocks noGrp="1"/>
          </p:cNvSpPr>
          <p:nvPr>
            <p:ph type="sldNum" idx="12"/>
          </p:nvPr>
        </p:nvSpPr>
        <p:spPr>
          <a:xfrm>
            <a:off x="9393150" y="64929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400" b="1"/>
              <a:t>5</a:t>
            </a:fld>
            <a:endParaRPr sz="1400" b="1"/>
          </a:p>
        </p:txBody>
      </p:sp>
      <p:cxnSp>
        <p:nvCxnSpPr>
          <p:cNvPr id="313" name="Google Shape;313;g98db13512e_0_23"/>
          <p:cNvCxnSpPr/>
          <p:nvPr/>
        </p:nvCxnSpPr>
        <p:spPr>
          <a:xfrm rot="10800000" flipH="1">
            <a:off x="6876" y="560930"/>
            <a:ext cx="11784000" cy="18300"/>
          </a:xfrm>
          <a:prstGeom prst="straightConnector1">
            <a:avLst/>
          </a:prstGeom>
          <a:noFill/>
          <a:ln w="381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4" name="Google Shape;314;g98db13512e_0_23"/>
          <p:cNvSpPr txBox="1"/>
          <p:nvPr/>
        </p:nvSpPr>
        <p:spPr>
          <a:xfrm>
            <a:off x="174849" y="104525"/>
            <a:ext cx="966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Mélanger des variétés et des espèces pour une agriculture zéro-pesticide </a:t>
            </a: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98db13512e_0_23"/>
          <p:cNvSpPr txBox="1"/>
          <p:nvPr/>
        </p:nvSpPr>
        <p:spPr>
          <a:xfrm>
            <a:off x="6693400" y="1823050"/>
            <a:ext cx="4856100" cy="6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Surfaces de légumineuses à graines en culture BIO</a:t>
            </a: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g98db13512e_0_23"/>
          <p:cNvSpPr txBox="1"/>
          <p:nvPr/>
        </p:nvSpPr>
        <p:spPr>
          <a:xfrm>
            <a:off x="528925" y="1930762"/>
            <a:ext cx="5626800" cy="46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Progression des mélanges variétaux de blé tendre</a:t>
            </a: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g98db13512e_0_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93400" y="2513426"/>
            <a:ext cx="1445375" cy="24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969b61dd89_0_63"/>
          <p:cNvSpPr txBox="1">
            <a:spLocks noGrp="1"/>
          </p:cNvSpPr>
          <p:nvPr>
            <p:ph type="subTitle" idx="1"/>
          </p:nvPr>
        </p:nvSpPr>
        <p:spPr>
          <a:xfrm>
            <a:off x="395950" y="838888"/>
            <a:ext cx="9678600" cy="51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fr-FR" sz="1900"/>
              <a:t>    </a:t>
            </a:r>
            <a:r>
              <a:rPr lang="fr-FR" sz="2100"/>
              <a:t> Schémas de sélection adaptés </a:t>
            </a:r>
            <a:br>
              <a:rPr lang="fr-FR" sz="2100"/>
            </a:br>
            <a:r>
              <a:rPr lang="fr-FR" sz="2100"/>
              <a:t>à l’obtention de variétés homogènes</a:t>
            </a:r>
            <a:endParaRPr sz="2100"/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1000"/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1000"/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1000"/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1000"/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fr-FR" sz="1900"/>
              <a:t>                                                      </a:t>
            </a:r>
            <a:r>
              <a:rPr lang="fr-FR" sz="2100"/>
              <a:t>Evaluation des variétés en culture pure</a:t>
            </a:r>
            <a:endParaRPr sz="2100"/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1000"/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1000"/>
          </a:p>
          <a:p>
            <a:pPr marL="45720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900"/>
          </a:p>
        </p:txBody>
      </p:sp>
      <p:cxnSp>
        <p:nvCxnSpPr>
          <p:cNvPr id="323" name="Google Shape;323;g969b61dd89_0_63"/>
          <p:cNvCxnSpPr/>
          <p:nvPr/>
        </p:nvCxnSpPr>
        <p:spPr>
          <a:xfrm rot="10800000" flipH="1">
            <a:off x="6876" y="560930"/>
            <a:ext cx="11784000" cy="18300"/>
          </a:xfrm>
          <a:prstGeom prst="straightConnector1">
            <a:avLst/>
          </a:prstGeom>
          <a:noFill/>
          <a:ln w="381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969b61dd89_0_63"/>
          <p:cNvSpPr txBox="1"/>
          <p:nvPr/>
        </p:nvSpPr>
        <p:spPr>
          <a:xfrm>
            <a:off x="174854" y="104526"/>
            <a:ext cx="772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Un système semencier centré sur les variétés homogènes</a:t>
            </a:r>
            <a:endParaRPr sz="3600" b="0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969b61dd89_0_63"/>
          <p:cNvSpPr txBox="1">
            <a:spLocks noGrp="1"/>
          </p:cNvSpPr>
          <p:nvPr>
            <p:ph type="sldNum" idx="12"/>
          </p:nvPr>
        </p:nvSpPr>
        <p:spPr>
          <a:xfrm>
            <a:off x="9393150" y="64929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400" b="1"/>
              <a:t>6</a:t>
            </a:fld>
            <a:endParaRPr sz="1400" b="1"/>
          </a:p>
        </p:txBody>
      </p:sp>
      <p:pic>
        <p:nvPicPr>
          <p:cNvPr id="326" name="Google Shape;326;g969b61dd89_0_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3147" y="3445042"/>
            <a:ext cx="1954650" cy="112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969b61dd89_0_63"/>
          <p:cNvPicPr preferRelativeResize="0"/>
          <p:nvPr/>
        </p:nvPicPr>
        <p:blipFill rotWithShape="1">
          <a:blip r:embed="rId4">
            <a:alphaModFix/>
          </a:blip>
          <a:srcRect l="12433"/>
          <a:stretch/>
        </p:blipFill>
        <p:spPr>
          <a:xfrm>
            <a:off x="8790875" y="1712225"/>
            <a:ext cx="2322500" cy="1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969b61dd89_0_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031" y="4961804"/>
            <a:ext cx="1226950" cy="81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969b61dd89_0_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55677" y="1760950"/>
            <a:ext cx="2058200" cy="1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969b61dd89_0_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957" y="5964420"/>
            <a:ext cx="1333099" cy="812857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969b61dd89_0_63"/>
          <p:cNvSpPr txBox="1"/>
          <p:nvPr/>
        </p:nvSpPr>
        <p:spPr>
          <a:xfrm>
            <a:off x="8242050" y="797169"/>
            <a:ext cx="4161900" cy="9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Standards de marché </a:t>
            </a:r>
            <a:br>
              <a:rPr lang="fr-FR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(DHS, VATE, meunerie)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969b61dd89_0_63"/>
          <p:cNvSpPr txBox="1"/>
          <p:nvPr/>
        </p:nvSpPr>
        <p:spPr>
          <a:xfrm>
            <a:off x="1729050" y="4918800"/>
            <a:ext cx="110241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fr-FR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Financement de la recherche par royalties favorisant les cultures </a:t>
            </a:r>
            <a:br>
              <a:rPr lang="fr-FR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représentant des marchés importants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br>
              <a:rPr lang="fr-FR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fr-FR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 de connaissances et conseil focalisés sur les cultures pures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969b61dd89_0_63"/>
          <p:cNvSpPr/>
          <p:nvPr/>
        </p:nvSpPr>
        <p:spPr>
          <a:xfrm rot="-10798678" flipH="1">
            <a:off x="2651024" y="3614031"/>
            <a:ext cx="780300" cy="8301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969b61dd89_0_63"/>
          <p:cNvSpPr/>
          <p:nvPr/>
        </p:nvSpPr>
        <p:spPr>
          <a:xfrm rot="5401264" flipH="1">
            <a:off x="8794074" y="3537775"/>
            <a:ext cx="816000" cy="8889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969b61dd89_0_63"/>
          <p:cNvSpPr/>
          <p:nvPr/>
        </p:nvSpPr>
        <p:spPr>
          <a:xfrm rot="-3202131" flipH="1">
            <a:off x="5621179" y="883485"/>
            <a:ext cx="835147" cy="88303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lt2"/>
          </a:solidFill>
          <a:ln w="9525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"/>
          <p:cNvSpPr txBox="1">
            <a:spLocks noGrp="1"/>
          </p:cNvSpPr>
          <p:nvPr>
            <p:ph type="body" idx="1"/>
          </p:nvPr>
        </p:nvSpPr>
        <p:spPr>
          <a:xfrm>
            <a:off x="569275" y="852625"/>
            <a:ext cx="11389500" cy="6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09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fr-FR" sz="2500"/>
              <a:t>Principe central en agroécologie: mobiliser la diversité intra-parcelle booste les régulations naturelles et réduit la dépendance aux pesticides</a:t>
            </a:r>
            <a:endParaRPr sz="25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5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5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5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5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5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500"/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fr-FR" sz="2500"/>
              <a:t>Objectif du projet: c</a:t>
            </a:r>
            <a:r>
              <a:rPr lang="fr-FR" sz="250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réer des méthodes et outils pour sélectionner, assembler, inscrire et évaluer des variétés pour une agriculture zéro-pesticide</a:t>
            </a:r>
            <a:endParaRPr sz="2500"/>
          </a:p>
          <a:p>
            <a:pPr marL="228600" lvl="0" indent="-209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●"/>
            </a:pPr>
            <a:r>
              <a:rPr lang="fr-FR" sz="2500"/>
              <a:t>Centré sur quelques espèces modèles:</a:t>
            </a:r>
            <a:endParaRPr sz="2500"/>
          </a:p>
          <a:p>
            <a:pPr marL="685800" lvl="1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fr-FR" sz="2200"/>
              <a:t>Le blé, fort utilisateur de pesticides en France</a:t>
            </a:r>
            <a:endParaRPr sz="2200"/>
          </a:p>
          <a:p>
            <a:pPr marL="685800" lvl="1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fr-FR" sz="2200"/>
              <a:t>Le pois, une bonne légumineuse partenaire</a:t>
            </a:r>
            <a:endParaRPr sz="2200"/>
          </a:p>
          <a:p>
            <a:pPr marL="685800" lvl="1" indent="-254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fr-FR" sz="2200"/>
              <a:t>Les plantes fourragères, emblématiques pour la biodiversité et les services écosytémiques</a:t>
            </a:r>
            <a:endParaRPr sz="2200"/>
          </a:p>
        </p:txBody>
      </p:sp>
      <p:pic>
        <p:nvPicPr>
          <p:cNvPr id="341" name="Google Shape;34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6441" y="1642081"/>
            <a:ext cx="5025190" cy="266486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"/>
          <p:cNvSpPr txBox="1">
            <a:spLocks noGrp="1"/>
          </p:cNvSpPr>
          <p:nvPr>
            <p:ph type="sldNum" idx="12"/>
          </p:nvPr>
        </p:nvSpPr>
        <p:spPr>
          <a:xfrm>
            <a:off x="9402050" y="64505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400" b="1"/>
              <a:t>7</a:t>
            </a:fld>
            <a:endParaRPr sz="1400" b="1"/>
          </a:p>
        </p:txBody>
      </p:sp>
      <p:pic>
        <p:nvPicPr>
          <p:cNvPr id="343" name="Google Shape;34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30325" y="5421075"/>
            <a:ext cx="1423450" cy="9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"/>
          <p:cNvPicPr preferRelativeResize="0"/>
          <p:nvPr/>
        </p:nvPicPr>
        <p:blipFill rotWithShape="1">
          <a:blip r:embed="rId5">
            <a:alphaModFix/>
          </a:blip>
          <a:srcRect l="13310" r="14896" b="19749"/>
          <a:stretch/>
        </p:blipFill>
        <p:spPr>
          <a:xfrm>
            <a:off x="8940188" y="5421075"/>
            <a:ext cx="1423450" cy="93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"/>
          <p:cNvPicPr preferRelativeResize="0"/>
          <p:nvPr/>
        </p:nvPicPr>
        <p:blipFill rotWithShape="1">
          <a:blip r:embed="rId6">
            <a:alphaModFix/>
          </a:blip>
          <a:srcRect r="15874" b="29447"/>
          <a:stretch/>
        </p:blipFill>
        <p:spPr>
          <a:xfrm>
            <a:off x="10439825" y="5421075"/>
            <a:ext cx="1423450" cy="935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"/>
          <p:cNvSpPr txBox="1"/>
          <p:nvPr/>
        </p:nvSpPr>
        <p:spPr>
          <a:xfrm>
            <a:off x="174850" y="104525"/>
            <a:ext cx="1178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MoBiDiv: Mobiliser la diversité intra-parcelle tout au long des systèmes semenciers</a:t>
            </a: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7" name="Google Shape;347;p2"/>
          <p:cNvCxnSpPr/>
          <p:nvPr/>
        </p:nvCxnSpPr>
        <p:spPr>
          <a:xfrm rot="10800000" flipH="1">
            <a:off x="6876" y="560930"/>
            <a:ext cx="11784000" cy="18300"/>
          </a:xfrm>
          <a:prstGeom prst="straightConnector1">
            <a:avLst/>
          </a:prstGeom>
          <a:noFill/>
          <a:ln w="381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9a3d7cd2fa_1_1559"/>
          <p:cNvSpPr txBox="1">
            <a:spLocks noGrp="1"/>
          </p:cNvSpPr>
          <p:nvPr>
            <p:ph type="body" idx="1"/>
          </p:nvPr>
        </p:nvSpPr>
        <p:spPr>
          <a:xfrm>
            <a:off x="2110525" y="701275"/>
            <a:ext cx="10025400" cy="5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2000" b="1" dirty="0"/>
              <a:t>         			</a:t>
            </a:r>
            <a:endParaRPr lang="fr-FR" sz="2000" b="1" dirty="0" smtClean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-FR" sz="2000" b="1" dirty="0"/>
          </a:p>
          <a:p>
            <a:pPr marL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endParaRPr lang="fr-FR" sz="1600" b="1" i="1" dirty="0" smtClean="0"/>
          </a:p>
          <a:p>
            <a:pPr marL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fr-FR" sz="1600" b="1" i="1" dirty="0" smtClean="0"/>
              <a:t>Méthode</a:t>
            </a:r>
            <a:r>
              <a:rPr lang="fr-FR" sz="1600" i="1" dirty="0"/>
              <a:t>: Statistiques - Données: réseaux DEPHY, OAB, RPG + utilisation </a:t>
            </a:r>
            <a:r>
              <a:rPr lang="fr-FR" sz="1600" i="1" dirty="0" err="1"/>
              <a:t>phytos</a:t>
            </a:r>
            <a:endParaRPr sz="1600" i="1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-FR" sz="1100" i="1" dirty="0" smtClean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-FR" sz="1100" i="1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-FR" sz="1100" i="1" dirty="0" smtClean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-FR" sz="1100" i="1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-FR" sz="1100" i="1" dirty="0" smtClean="0"/>
          </a:p>
          <a:p>
            <a:pPr marL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endParaRPr lang="fr-FR" sz="300" b="1" dirty="0"/>
          </a:p>
          <a:p>
            <a:pPr marL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fr-FR" sz="1600" b="1" i="1" dirty="0" smtClean="0"/>
              <a:t>Méthode</a:t>
            </a:r>
            <a:r>
              <a:rPr lang="fr-FR" sz="1600" i="1" dirty="0"/>
              <a:t>: Modélisation, approches génétiques et moléculaires</a:t>
            </a:r>
            <a:endParaRPr sz="1600" i="1"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-FR" sz="1900" b="1" dirty="0" smtClean="0">
              <a:solidFill>
                <a:srgbClr val="70AD47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900" b="1" dirty="0">
              <a:solidFill>
                <a:srgbClr val="70AD47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-FR" sz="1600" b="1" i="1" dirty="0" smtClean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1600" b="1" i="1" dirty="0" smtClean="0"/>
              <a:t>Méthode</a:t>
            </a:r>
            <a:r>
              <a:rPr lang="fr-FR" sz="1600" i="1" dirty="0"/>
              <a:t>: Essais au champ: 4 essais communs et 2 essais spécifiques</a:t>
            </a:r>
            <a:endParaRPr sz="1600" i="1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700" i="1" dirty="0"/>
          </a:p>
          <a:p>
            <a:pPr marL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endParaRPr lang="fr-FR" sz="1600" b="1" i="1" dirty="0" smtClean="0"/>
          </a:p>
          <a:p>
            <a:pPr marL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endParaRPr lang="fr-FR" sz="300" b="1" i="1" dirty="0" smtClean="0"/>
          </a:p>
          <a:p>
            <a:pPr marL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r>
              <a:rPr lang="fr-FR" sz="1600" b="1" i="1" dirty="0" smtClean="0"/>
              <a:t>Méthode</a:t>
            </a:r>
            <a:r>
              <a:rPr lang="fr-FR" sz="1600" i="1" dirty="0"/>
              <a:t>: Modélisation, analyse de données dans les réseaux d’agriculteurs et les stations expérimentales</a:t>
            </a:r>
            <a:endParaRPr sz="1600" i="1" dirty="0"/>
          </a:p>
          <a:p>
            <a:pPr marL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00"/>
              <a:buNone/>
            </a:pPr>
            <a:endParaRPr sz="1400" i="1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-FR" sz="1600" b="1" i="1" dirty="0" smtClean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-FR" sz="1600" b="1" i="1" dirty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fr-FR" sz="700" b="1" i="1" dirty="0" smtClean="0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sz="1600" b="1" i="1" dirty="0" smtClean="0"/>
              <a:t>Méthode</a:t>
            </a:r>
            <a:r>
              <a:rPr lang="fr-FR" sz="1600" i="1" dirty="0"/>
              <a:t>: </a:t>
            </a:r>
            <a:r>
              <a:rPr lang="fr-FR" sz="1500" i="1" dirty="0"/>
              <a:t>Approches participatives (sélectionneurs, réseaux d’agriculteurs), enquêtes filière, modélisation micro-économique</a:t>
            </a:r>
            <a:endParaRPr sz="1500" i="1" dirty="0"/>
          </a:p>
        </p:txBody>
      </p:sp>
      <p:sp>
        <p:nvSpPr>
          <p:cNvPr id="353" name="Google Shape;353;g9a3d7cd2fa_1_1559"/>
          <p:cNvSpPr txBox="1"/>
          <p:nvPr/>
        </p:nvSpPr>
        <p:spPr>
          <a:xfrm>
            <a:off x="174854" y="104526"/>
            <a:ext cx="772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Objectifs clé des WorkPackages</a:t>
            </a:r>
            <a:endParaRPr sz="3600" b="0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4" name="Google Shape;354;g9a3d7cd2fa_1_1559"/>
          <p:cNvCxnSpPr/>
          <p:nvPr/>
        </p:nvCxnSpPr>
        <p:spPr>
          <a:xfrm rot="10800000" flipH="1">
            <a:off x="6876" y="560930"/>
            <a:ext cx="11784000" cy="18300"/>
          </a:xfrm>
          <a:prstGeom prst="straightConnector1">
            <a:avLst/>
          </a:prstGeom>
          <a:noFill/>
          <a:ln w="381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55" name="Google Shape;355;g9a3d7cd2fa_1_15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650" y="3469000"/>
            <a:ext cx="1143450" cy="7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9a3d7cd2fa_1_15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648" y="2233950"/>
            <a:ext cx="1143450" cy="820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9a3d7cd2fa_1_1559"/>
          <p:cNvPicPr preferRelativeResize="0"/>
          <p:nvPr/>
        </p:nvPicPr>
        <p:blipFill rotWithShape="1">
          <a:blip r:embed="rId5">
            <a:alphaModFix/>
          </a:blip>
          <a:srcRect l="40715" t="12875" r="10598"/>
          <a:stretch/>
        </p:blipFill>
        <p:spPr>
          <a:xfrm>
            <a:off x="1053175" y="4622822"/>
            <a:ext cx="923025" cy="65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9a3d7cd2fa_1_15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3192" y="701263"/>
            <a:ext cx="1143450" cy="117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9a3d7cd2fa_1_1559"/>
          <p:cNvPicPr preferRelativeResize="0"/>
          <p:nvPr/>
        </p:nvPicPr>
        <p:blipFill rotWithShape="1">
          <a:blip r:embed="rId7">
            <a:alphaModFix/>
          </a:blip>
          <a:srcRect l="10555" r="13501"/>
          <a:stretch/>
        </p:blipFill>
        <p:spPr>
          <a:xfrm>
            <a:off x="697988" y="6146175"/>
            <a:ext cx="874850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9a3d7cd2fa_1_1559"/>
          <p:cNvPicPr preferRelativeResize="0"/>
          <p:nvPr/>
        </p:nvPicPr>
        <p:blipFill rotWithShape="1">
          <a:blip r:embed="rId8">
            <a:alphaModFix/>
          </a:blip>
          <a:srcRect l="35123"/>
          <a:stretch/>
        </p:blipFill>
        <p:spPr>
          <a:xfrm>
            <a:off x="98648" y="5675025"/>
            <a:ext cx="923000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9a3d7cd2fa_1_1559"/>
          <p:cNvPicPr preferRelativeResize="0"/>
          <p:nvPr/>
        </p:nvPicPr>
        <p:blipFill rotWithShape="1">
          <a:blip r:embed="rId9">
            <a:alphaModFix/>
          </a:blip>
          <a:srcRect l="12433"/>
          <a:stretch/>
        </p:blipFill>
        <p:spPr>
          <a:xfrm>
            <a:off x="1066487" y="5675025"/>
            <a:ext cx="923000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9a3d7cd2fa_1_155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638" y="4622831"/>
            <a:ext cx="869813" cy="652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9a3d7cd2fa_1_1559"/>
          <p:cNvSpPr txBox="1">
            <a:spLocks noGrp="1"/>
          </p:cNvSpPr>
          <p:nvPr>
            <p:ph type="sldNum" idx="12"/>
          </p:nvPr>
        </p:nvSpPr>
        <p:spPr>
          <a:xfrm>
            <a:off x="9393150" y="64929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400" b="1"/>
              <a:t>8</a:t>
            </a:fld>
            <a:endParaRPr sz="1400" b="1"/>
          </a:p>
        </p:txBody>
      </p:sp>
      <p:sp>
        <p:nvSpPr>
          <p:cNvPr id="364" name="Google Shape;364;g9a3d7cd2fa_1_1559"/>
          <p:cNvSpPr txBox="1"/>
          <p:nvPr/>
        </p:nvSpPr>
        <p:spPr>
          <a:xfrm>
            <a:off x="2204800" y="748175"/>
            <a:ext cx="26946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9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WP1: </a:t>
            </a:r>
            <a:r>
              <a:rPr lang="fr-FR" sz="1900" b="1" i="0" u="none" strike="noStrike" cap="none" dirty="0" err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Bdd</a:t>
            </a:r>
            <a:r>
              <a:rPr lang="fr-FR" sz="19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nationales</a:t>
            </a:r>
            <a:endParaRPr sz="13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g9a3d7cd2fa_1_1559"/>
          <p:cNvSpPr txBox="1"/>
          <p:nvPr/>
        </p:nvSpPr>
        <p:spPr>
          <a:xfrm>
            <a:off x="2204800" y="2182375"/>
            <a:ext cx="26946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WP2: En	 laboratoire</a:t>
            </a:r>
            <a:endParaRPr sz="13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9a3d7cd2fa_1_1559"/>
          <p:cNvSpPr txBox="1"/>
          <p:nvPr/>
        </p:nvSpPr>
        <p:spPr>
          <a:xfrm>
            <a:off x="2204800" y="3444300"/>
            <a:ext cx="26946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WP3: Au champ</a:t>
            </a:r>
            <a:endParaRPr sz="13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9a3d7cd2fa_1_1559"/>
          <p:cNvSpPr txBox="1"/>
          <p:nvPr/>
        </p:nvSpPr>
        <p:spPr>
          <a:xfrm>
            <a:off x="2204800" y="4532710"/>
            <a:ext cx="32505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WP4: En entreprise</a:t>
            </a:r>
            <a:endParaRPr sz="1900" b="1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Dans les exploitations</a:t>
            </a:r>
            <a:endParaRPr sz="13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g9a3d7cd2fa_1_1559"/>
          <p:cNvSpPr txBox="1"/>
          <p:nvPr/>
        </p:nvSpPr>
        <p:spPr>
          <a:xfrm>
            <a:off x="2204800" y="5751225"/>
            <a:ext cx="2694600" cy="8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WP5: Acteurs / Filière</a:t>
            </a:r>
            <a:endParaRPr sz="13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65711" y="755306"/>
            <a:ext cx="739231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00" b="1" dirty="0">
                <a:latin typeface="Calibri" panose="020F0502020204030204" pitchFamily="34" charset="0"/>
                <a:cs typeface="Calibri" panose="020F0502020204030204" pitchFamily="34" charset="0"/>
              </a:rPr>
              <a:t>Analyse des dynamiques de diversification intra-parcelle en France, impact sur les pressions biotiques, la biodiversité et l’usage des pesticides.</a:t>
            </a:r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665711" y="2368233"/>
            <a:ext cx="70536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00" b="1" dirty="0">
                <a:latin typeface="Calibri" panose="020F0502020204030204" pitchFamily="34" charset="0"/>
                <a:cs typeface="Calibri" panose="020F0502020204030204" pitchFamily="34" charset="0"/>
              </a:rPr>
              <a:t>Identification des mécanismes d’interaction plante-plante et impact sur le contrôle des ravageurs, adventices et maladies</a:t>
            </a:r>
          </a:p>
          <a:p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4660530" y="3621997"/>
            <a:ext cx="72104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800"/>
            </a:pPr>
            <a:r>
              <a:rPr lang="fr-FR" sz="1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Evaluation </a:t>
            </a:r>
            <a:r>
              <a:rPr lang="fr-FR" sz="1900" b="1" dirty="0">
                <a:latin typeface="Calibri" panose="020F0502020204030204" pitchFamily="34" charset="0"/>
                <a:cs typeface="Calibri" panose="020F0502020204030204" pitchFamily="34" charset="0"/>
              </a:rPr>
              <a:t>de l’impact de la diversification sur le contrôle des </a:t>
            </a:r>
            <a:r>
              <a:rPr lang="fr-FR" sz="19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bioagresseurs</a:t>
            </a:r>
            <a:endParaRPr lang="fr-FR" sz="1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660530" y="4540165"/>
            <a:ext cx="721047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800"/>
            </a:pPr>
            <a:r>
              <a:rPr lang="fr-FR" sz="1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Conception de méthodes utilisables pour sélectionner et assembler des mélanges de variétés et d’espèces</a:t>
            </a:r>
            <a:endParaRPr lang="fr-FR" sz="1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660530" y="5824567"/>
            <a:ext cx="73974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SzPts val="1800"/>
            </a:pPr>
            <a:r>
              <a:rPr lang="fr-FR" sz="1900" b="1" dirty="0">
                <a:latin typeface="Calibri" panose="020F0502020204030204" pitchFamily="34" charset="0"/>
                <a:cs typeface="Calibri" panose="020F0502020204030204" pitchFamily="34" charset="0"/>
              </a:rPr>
              <a:t>Définition d’outils et de politiques pour favoriser l’implication </a:t>
            </a:r>
            <a:r>
              <a:rPr lang="fr-FR" sz="19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des acteurs </a:t>
            </a:r>
            <a:r>
              <a:rPr lang="fr-FR" sz="1900" b="1" dirty="0">
                <a:latin typeface="Calibri" panose="020F0502020204030204" pitchFamily="34" charset="0"/>
                <a:cs typeface="Calibri" panose="020F0502020204030204" pitchFamily="34" charset="0"/>
              </a:rPr>
              <a:t>économiques dans une stratégie de diversification</a:t>
            </a:r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9a3d7cd2fa_1_1008"/>
          <p:cNvSpPr txBox="1"/>
          <p:nvPr/>
        </p:nvSpPr>
        <p:spPr>
          <a:xfrm>
            <a:off x="730575" y="1702075"/>
            <a:ext cx="3418200" cy="25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TRAIT BASED BREEDING</a:t>
            </a:r>
            <a:endParaRPr sz="1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Ideotyping</a:t>
            </a:r>
            <a:r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using </a:t>
            </a:r>
            <a:br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ecophysiological models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g9a3d7cd2fa_1_1008"/>
          <p:cNvSpPr txBox="1"/>
          <p:nvPr/>
        </p:nvSpPr>
        <p:spPr>
          <a:xfrm>
            <a:off x="174850" y="104525"/>
            <a:ext cx="1155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MoBiDiv WP4 - An integrated research on in-firm and on-farm breeding </a:t>
            </a:r>
            <a:endParaRPr sz="2400" b="1" i="0" u="none" strike="noStrike" cap="none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5" name="Google Shape;375;g9a3d7cd2fa_1_1008"/>
          <p:cNvCxnSpPr/>
          <p:nvPr/>
        </p:nvCxnSpPr>
        <p:spPr>
          <a:xfrm rot="10800000" flipH="1">
            <a:off x="6876" y="560930"/>
            <a:ext cx="11784000" cy="18300"/>
          </a:xfrm>
          <a:prstGeom prst="straightConnector1">
            <a:avLst/>
          </a:prstGeom>
          <a:noFill/>
          <a:ln w="38100" cap="flat" cmpd="sng">
            <a:solidFill>
              <a:srgbClr val="70AD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6" name="Google Shape;376;g9a3d7cd2fa_1_1008"/>
          <p:cNvSpPr txBox="1">
            <a:spLocks noGrp="1"/>
          </p:cNvSpPr>
          <p:nvPr>
            <p:ph type="sldNum" idx="12"/>
          </p:nvPr>
        </p:nvSpPr>
        <p:spPr>
          <a:xfrm>
            <a:off x="9402050" y="605850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  <p:cxnSp>
        <p:nvCxnSpPr>
          <p:cNvPr id="377" name="Google Shape;377;g9a3d7cd2fa_1_1008"/>
          <p:cNvCxnSpPr/>
          <p:nvPr/>
        </p:nvCxnSpPr>
        <p:spPr>
          <a:xfrm>
            <a:off x="4439425" y="1186925"/>
            <a:ext cx="58200" cy="47121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78" name="Google Shape;378;g9a3d7cd2fa_1_1008"/>
          <p:cNvSpPr/>
          <p:nvPr/>
        </p:nvSpPr>
        <p:spPr>
          <a:xfrm rot="2044556">
            <a:off x="3438444" y="912725"/>
            <a:ext cx="333577" cy="41353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9a3d7cd2fa_1_1008"/>
          <p:cNvSpPr/>
          <p:nvPr/>
        </p:nvSpPr>
        <p:spPr>
          <a:xfrm rot="-2833416">
            <a:off x="7653518" y="836518"/>
            <a:ext cx="333511" cy="41354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g9a3d7cd2fa_1_1008"/>
          <p:cNvPicPr preferRelativeResize="0"/>
          <p:nvPr/>
        </p:nvPicPr>
        <p:blipFill rotWithShape="1">
          <a:blip r:embed="rId3">
            <a:alphaModFix/>
          </a:blip>
          <a:srcRect l="69701" t="8212" r="8885" b="70502"/>
          <a:stretch/>
        </p:blipFill>
        <p:spPr>
          <a:xfrm>
            <a:off x="251048" y="2282476"/>
            <a:ext cx="874750" cy="66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9a3d7cd2fa_1_1008"/>
          <p:cNvSpPr/>
          <p:nvPr/>
        </p:nvSpPr>
        <p:spPr>
          <a:xfrm rot="2044556">
            <a:off x="1374819" y="3336200"/>
            <a:ext cx="333577" cy="41353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g9a3d7cd2fa_1_1008"/>
          <p:cNvSpPr/>
          <p:nvPr/>
        </p:nvSpPr>
        <p:spPr>
          <a:xfrm rot="-2340833">
            <a:off x="2471164" y="3336174"/>
            <a:ext cx="333594" cy="4135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g9a3d7cd2fa_1_1008"/>
          <p:cNvSpPr txBox="1"/>
          <p:nvPr/>
        </p:nvSpPr>
        <p:spPr>
          <a:xfrm>
            <a:off x="-28975" y="3991950"/>
            <a:ext cx="1849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Target traits </a:t>
            </a:r>
            <a:endParaRPr sz="1400" b="0" i="0" u="none" strike="noStrike" cap="non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9a3d7cd2fa_1_1008"/>
          <p:cNvSpPr txBox="1"/>
          <p:nvPr/>
        </p:nvSpPr>
        <p:spPr>
          <a:xfrm>
            <a:off x="2052825" y="3986525"/>
            <a:ext cx="1849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Mixing rules</a:t>
            </a:r>
            <a:endParaRPr sz="1400" b="0" i="0" u="none" strike="noStrike" cap="non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g9a3d7cd2fa_1_1008"/>
          <p:cNvSpPr txBox="1"/>
          <p:nvPr/>
        </p:nvSpPr>
        <p:spPr>
          <a:xfrm>
            <a:off x="504425" y="6368475"/>
            <a:ext cx="10936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1" u="none" strike="noStrike" cap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Which are the traits/genes  that needs heterogeneity, and the ones that requires homogeneity ?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9a3d7cd2fa_1_1008"/>
          <p:cNvSpPr txBox="1"/>
          <p:nvPr/>
        </p:nvSpPr>
        <p:spPr>
          <a:xfrm>
            <a:off x="6801300" y="1598675"/>
            <a:ext cx="3418200" cy="9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TRAIT BLIND BREEDING</a:t>
            </a:r>
            <a:br>
              <a:rPr lang="fr-FR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Performance based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9a3d7cd2fa_1_1008"/>
          <p:cNvSpPr/>
          <p:nvPr/>
        </p:nvSpPr>
        <p:spPr>
          <a:xfrm>
            <a:off x="8024228" y="2358572"/>
            <a:ext cx="333600" cy="413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g9a3d7cd2fa_1_1008"/>
          <p:cNvSpPr txBox="1"/>
          <p:nvPr/>
        </p:nvSpPr>
        <p:spPr>
          <a:xfrm>
            <a:off x="4741900" y="3920400"/>
            <a:ext cx="25065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Marker-based breeding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9a3d7cd2fa_1_1008"/>
          <p:cNvSpPr txBox="1"/>
          <p:nvPr/>
        </p:nvSpPr>
        <p:spPr>
          <a:xfrm>
            <a:off x="7936225" y="5833575"/>
            <a:ext cx="28737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Varieties + Mixing rules</a:t>
            </a:r>
            <a:endParaRPr sz="1400" b="0" i="0" u="none" strike="noStrike" cap="non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9a3d7cd2fa_1_1008"/>
          <p:cNvSpPr txBox="1"/>
          <p:nvPr/>
        </p:nvSpPr>
        <p:spPr>
          <a:xfrm>
            <a:off x="6910425" y="2730750"/>
            <a:ext cx="27432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Mixing-ability description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GMA/SMA - Pr/As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g9a3d7cd2fa_1_1008"/>
          <p:cNvPicPr preferRelativeResize="0"/>
          <p:nvPr/>
        </p:nvPicPr>
        <p:blipFill rotWithShape="1">
          <a:blip r:embed="rId4">
            <a:alphaModFix/>
          </a:blip>
          <a:srcRect t="31675" r="79051"/>
          <a:stretch/>
        </p:blipFill>
        <p:spPr>
          <a:xfrm>
            <a:off x="5361550" y="3438850"/>
            <a:ext cx="608751" cy="5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9a3d7cd2fa_1_1008"/>
          <p:cNvSpPr/>
          <p:nvPr/>
        </p:nvSpPr>
        <p:spPr>
          <a:xfrm rot="3091">
            <a:off x="8019537" y="5055816"/>
            <a:ext cx="333600" cy="413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g9a3d7cd2fa_1_1008"/>
          <p:cNvSpPr/>
          <p:nvPr/>
        </p:nvSpPr>
        <p:spPr>
          <a:xfrm rot="2964929">
            <a:off x="6566344" y="3336150"/>
            <a:ext cx="333400" cy="41357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g9a3d7cd2fa_1_1008"/>
          <p:cNvSpPr/>
          <p:nvPr/>
        </p:nvSpPr>
        <p:spPr>
          <a:xfrm rot="3091">
            <a:off x="6467712" y="4365291"/>
            <a:ext cx="333600" cy="413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g9a3d7cd2fa_1_1008"/>
          <p:cNvSpPr/>
          <p:nvPr/>
        </p:nvSpPr>
        <p:spPr>
          <a:xfrm rot="3091">
            <a:off x="5132962" y="4370016"/>
            <a:ext cx="333600" cy="413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g9a3d7cd2fa_1_1008"/>
          <p:cNvSpPr txBox="1"/>
          <p:nvPr/>
        </p:nvSpPr>
        <p:spPr>
          <a:xfrm>
            <a:off x="4883488" y="5831625"/>
            <a:ext cx="22680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Target genomic areas</a:t>
            </a:r>
            <a:endParaRPr sz="1400" b="0" i="0" u="none" strike="noStrike" cap="non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9a3d7cd2fa_1_1008"/>
          <p:cNvSpPr txBox="1"/>
          <p:nvPr/>
        </p:nvSpPr>
        <p:spPr>
          <a:xfrm>
            <a:off x="5781900" y="4919175"/>
            <a:ext cx="17340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GWAS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9a3d7cd2fa_1_1008"/>
          <p:cNvSpPr txBox="1"/>
          <p:nvPr/>
        </p:nvSpPr>
        <p:spPr>
          <a:xfrm>
            <a:off x="4570500" y="4852100"/>
            <a:ext cx="16626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Genomic scans in populations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9a3d7cd2fa_1_1008"/>
          <p:cNvSpPr/>
          <p:nvPr/>
        </p:nvSpPr>
        <p:spPr>
          <a:xfrm rot="3091">
            <a:off x="5732087" y="5514516"/>
            <a:ext cx="333600" cy="413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g9a3d7cd2fa_1_1008"/>
          <p:cNvSpPr/>
          <p:nvPr/>
        </p:nvSpPr>
        <p:spPr>
          <a:xfrm rot="-2546826">
            <a:off x="9204936" y="3828023"/>
            <a:ext cx="333378" cy="41363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g9a3d7cd2fa_1_1008"/>
          <p:cNvSpPr/>
          <p:nvPr/>
        </p:nvSpPr>
        <p:spPr>
          <a:xfrm>
            <a:off x="7957977" y="3677002"/>
            <a:ext cx="333600" cy="413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g9a3d7cd2fa_1_1008"/>
          <p:cNvSpPr txBox="1"/>
          <p:nvPr/>
        </p:nvSpPr>
        <p:spPr>
          <a:xfrm>
            <a:off x="7040325" y="4312875"/>
            <a:ext cx="22680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In-firm breeding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schemes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9a3d7cd2fa_1_1008"/>
          <p:cNvSpPr txBox="1"/>
          <p:nvPr/>
        </p:nvSpPr>
        <p:spPr>
          <a:xfrm>
            <a:off x="8626575" y="4136075"/>
            <a:ext cx="22680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on-farm </a:t>
            </a:r>
            <a:b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participatory</a:t>
            </a:r>
            <a:b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breeding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9a3d7cd2fa_1_1008"/>
          <p:cNvSpPr/>
          <p:nvPr/>
        </p:nvSpPr>
        <p:spPr>
          <a:xfrm rot="-3426601">
            <a:off x="10157022" y="3190792"/>
            <a:ext cx="333685" cy="4137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9a3d7cd2fa_1_1008"/>
          <p:cNvSpPr txBox="1"/>
          <p:nvPr/>
        </p:nvSpPr>
        <p:spPr>
          <a:xfrm>
            <a:off x="10272675" y="3606625"/>
            <a:ext cx="22680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on-farm </a:t>
            </a:r>
            <a:b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evaluation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(STAFF)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9a3d7cd2fa_1_1008"/>
          <p:cNvSpPr txBox="1"/>
          <p:nvPr/>
        </p:nvSpPr>
        <p:spPr>
          <a:xfrm>
            <a:off x="5264495" y="6060225"/>
            <a:ext cx="1422300" cy="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G x G</a:t>
            </a:r>
            <a:endParaRPr sz="1400" b="0" i="0" u="none" strike="noStrike" cap="non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9a3d7cd2fa_1_1008"/>
          <p:cNvSpPr/>
          <p:nvPr/>
        </p:nvSpPr>
        <p:spPr>
          <a:xfrm rot="3091">
            <a:off x="9593787" y="5366841"/>
            <a:ext cx="333600" cy="4137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g9a3d7cd2fa_1_1008"/>
          <p:cNvSpPr/>
          <p:nvPr/>
        </p:nvSpPr>
        <p:spPr>
          <a:xfrm rot="2186207">
            <a:off x="10764595" y="5050926"/>
            <a:ext cx="333370" cy="41359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9" name="Google Shape;409;g9a3d7cd2fa_1_1008"/>
          <p:cNvCxnSpPr/>
          <p:nvPr/>
        </p:nvCxnSpPr>
        <p:spPr>
          <a:xfrm flipH="1">
            <a:off x="7262100" y="3888925"/>
            <a:ext cx="8400" cy="16770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10" name="Google Shape;410;g9a3d7cd2fa_1_1008"/>
          <p:cNvCxnSpPr/>
          <p:nvPr/>
        </p:nvCxnSpPr>
        <p:spPr>
          <a:xfrm flipH="1">
            <a:off x="9014700" y="3888925"/>
            <a:ext cx="8400" cy="16770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dash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886</Words>
  <Application>Microsoft Office PowerPoint</Application>
  <PresentationFormat>Grand écran</PresentationFormat>
  <Paragraphs>291</Paragraphs>
  <Slides>15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Thème Office</vt:lpstr>
      <vt:lpstr>Thème Office</vt:lpstr>
      <vt:lpstr>Thème Office</vt:lpstr>
      <vt:lpstr>    MoBiDiv - Mobiliser et Sélectionner la diversité cultivée intra et inter spécifique pour un changement systémique vers une agriculture zéro-pesticide  Jérôme Enjalbert, Aline Fugeray-Scarbel Journée APIMET &amp; SEPMET, 11 décembre 2020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MoBiDiv - Mobiliser et Sélectionner la diversité cultivée intra et inter spécifique pour un changement systémique vers une agriculture zéro-pesticide  Jérôme Enjalbert, Aline Fugeray-Scarbel Journée APIMET &amp; SEPMET, 11 décembre 2020</dc:title>
  <dc:creator>Aline Fugeray-Scarbel</dc:creator>
  <cp:lastModifiedBy>Aline Fugeray-Scarbel</cp:lastModifiedBy>
  <cp:revision>3</cp:revision>
  <dcterms:created xsi:type="dcterms:W3CDTF">2020-02-28T14:24:52Z</dcterms:created>
  <dcterms:modified xsi:type="dcterms:W3CDTF">2021-03-22T13:05:10Z</dcterms:modified>
</cp:coreProperties>
</file>