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0" r:id="rId2"/>
    <p:sldId id="265" r:id="rId3"/>
    <p:sldId id="266" r:id="rId4"/>
    <p:sldId id="259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75" autoAdjust="0"/>
  </p:normalViewPr>
  <p:slideViewPr>
    <p:cSldViewPr snapToGrid="0" snapToObjects="1">
      <p:cViewPr>
        <p:scale>
          <a:sx n="110" d="100"/>
          <a:sy n="110" d="100"/>
        </p:scale>
        <p:origin x="-648" y="9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5F78F-DDFC-5E4E-9212-F528E1EF245C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81206DB-B985-0242-9DE2-B6708F327ABB}">
      <dgm:prSet phldrT="[Texte]" custT="1"/>
      <dgm:spPr/>
      <dgm:t>
        <a:bodyPr/>
        <a:lstStyle/>
        <a:p>
          <a:r>
            <a:rPr lang="fr-FR" sz="1050" b="1" dirty="0" smtClean="0"/>
            <a:t>A </a:t>
          </a:r>
          <a:r>
            <a:rPr lang="fr-FR" sz="1050" b="1" dirty="0" err="1" smtClean="0"/>
            <a:t>domain</a:t>
          </a:r>
          <a:r>
            <a:rPr lang="fr-FR" sz="1050" b="1" dirty="0" smtClean="0"/>
            <a:t> of exploration</a:t>
          </a:r>
          <a:endParaRPr lang="fr-FR" sz="1050" b="1" dirty="0"/>
        </a:p>
      </dgm:t>
    </dgm:pt>
    <dgm:pt modelId="{3C1F13FA-B4C2-F94F-B1E4-863C339F827B}" type="parTrans" cxnId="{6DCE0C03-0EDB-5E48-9B6F-FB09187C0C5C}">
      <dgm:prSet/>
      <dgm:spPr/>
      <dgm:t>
        <a:bodyPr/>
        <a:lstStyle/>
        <a:p>
          <a:endParaRPr lang="fr-FR"/>
        </a:p>
      </dgm:t>
    </dgm:pt>
    <dgm:pt modelId="{217B3100-BB42-0B46-8549-FC8C39537CA8}" type="sibTrans" cxnId="{6DCE0C03-0EDB-5E48-9B6F-FB09187C0C5C}">
      <dgm:prSet/>
      <dgm:spPr/>
      <dgm:t>
        <a:bodyPr/>
        <a:lstStyle/>
        <a:p>
          <a:endParaRPr lang="fr-FR"/>
        </a:p>
      </dgm:t>
    </dgm:pt>
    <dgm:pt modelId="{733AF8DD-12CD-904C-A0A8-288D45627838}">
      <dgm:prSet phldrT="[Texte]" custT="1"/>
      <dgm:spPr/>
      <dgm:t>
        <a:bodyPr/>
        <a:lstStyle/>
        <a:p>
          <a:r>
            <a:rPr lang="fr-FR" sz="1050" b="1" dirty="0" smtClean="0"/>
            <a:t>A </a:t>
          </a:r>
          <a:r>
            <a:rPr lang="fr-FR" sz="1050" b="1" dirty="0" err="1" smtClean="0"/>
            <a:t>search</a:t>
          </a:r>
          <a:r>
            <a:rPr lang="fr-FR" sz="1050" b="1" dirty="0" smtClean="0"/>
            <a:t> formulation</a:t>
          </a:r>
          <a:endParaRPr lang="fr-FR" sz="1050" b="1" dirty="0"/>
        </a:p>
      </dgm:t>
    </dgm:pt>
    <dgm:pt modelId="{3F113D59-CA2A-6345-B4DF-79D6B0E036A2}" type="parTrans" cxnId="{9A4600F3-6FF3-BD4B-9616-C3827F809E43}">
      <dgm:prSet/>
      <dgm:spPr/>
      <dgm:t>
        <a:bodyPr/>
        <a:lstStyle/>
        <a:p>
          <a:endParaRPr lang="fr-FR"/>
        </a:p>
      </dgm:t>
    </dgm:pt>
    <dgm:pt modelId="{D9F0998E-148E-B54B-BF2F-C39B2B27E1B9}" type="sibTrans" cxnId="{9A4600F3-6FF3-BD4B-9616-C3827F809E43}">
      <dgm:prSet/>
      <dgm:spPr/>
      <dgm:t>
        <a:bodyPr/>
        <a:lstStyle/>
        <a:p>
          <a:endParaRPr lang="fr-FR"/>
        </a:p>
      </dgm:t>
    </dgm:pt>
    <dgm:pt modelId="{90FE2B05-52FB-C44E-B6AD-174AE78A8833}">
      <dgm:prSet phldrT="[Texte]" custT="1"/>
      <dgm:spPr/>
      <dgm:t>
        <a:bodyPr/>
        <a:lstStyle/>
        <a:p>
          <a:r>
            <a:rPr lang="fr-FR" sz="1050" b="1" dirty="0" smtClean="0"/>
            <a:t>A set of concepts &amp; </a:t>
          </a:r>
          <a:r>
            <a:rPr lang="fr-FR" sz="1050" b="1" dirty="0" err="1" smtClean="0"/>
            <a:t>potential</a:t>
          </a:r>
          <a:r>
            <a:rPr lang="fr-FR" sz="1050" b="1" dirty="0" smtClean="0"/>
            <a:t> </a:t>
          </a:r>
          <a:r>
            <a:rPr lang="fr-FR" sz="1050" b="1" dirty="0" err="1" smtClean="0"/>
            <a:t>suppliers</a:t>
          </a:r>
          <a:endParaRPr lang="fr-FR" sz="1050" b="1" dirty="0"/>
        </a:p>
      </dgm:t>
    </dgm:pt>
    <dgm:pt modelId="{E6AB4F94-E21D-6142-98A8-DD48E776A203}" type="parTrans" cxnId="{7FB58C30-93C8-3E4F-AACD-102C97793B18}">
      <dgm:prSet/>
      <dgm:spPr/>
      <dgm:t>
        <a:bodyPr/>
        <a:lstStyle/>
        <a:p>
          <a:endParaRPr lang="fr-FR"/>
        </a:p>
      </dgm:t>
    </dgm:pt>
    <dgm:pt modelId="{69EEA5AB-BB9D-BA4B-B412-5CECC8F3BDCD}" type="sibTrans" cxnId="{7FB58C30-93C8-3E4F-AACD-102C97793B18}">
      <dgm:prSet/>
      <dgm:spPr/>
      <dgm:t>
        <a:bodyPr/>
        <a:lstStyle/>
        <a:p>
          <a:endParaRPr lang="fr-FR"/>
        </a:p>
      </dgm:t>
    </dgm:pt>
    <dgm:pt modelId="{325AA9CD-446E-3A4E-B21A-9FAD944FC311}">
      <dgm:prSet phldrT="[Texte]" custT="1"/>
      <dgm:spPr/>
      <dgm:t>
        <a:bodyPr/>
        <a:lstStyle/>
        <a:p>
          <a:r>
            <a:rPr lang="fr-FR" sz="1050" b="1" dirty="0" err="1" smtClean="0"/>
            <a:t>Analysis</a:t>
          </a:r>
          <a:r>
            <a:rPr lang="fr-FR" sz="1050" b="1" dirty="0" smtClean="0"/>
            <a:t> of the concepts &amp; the </a:t>
          </a:r>
          <a:r>
            <a:rPr lang="fr-FR" sz="1050" b="1" dirty="0" err="1" smtClean="0"/>
            <a:t>suppliers</a:t>
          </a:r>
          <a:endParaRPr lang="fr-FR" sz="1050" b="1" dirty="0"/>
        </a:p>
      </dgm:t>
    </dgm:pt>
    <dgm:pt modelId="{D5EA3A07-C175-9644-8FB8-274BAC91A66A}" type="parTrans" cxnId="{C659BF53-CDC8-A740-A4E5-EBB6A3DE2A7B}">
      <dgm:prSet/>
      <dgm:spPr/>
      <dgm:t>
        <a:bodyPr/>
        <a:lstStyle/>
        <a:p>
          <a:endParaRPr lang="fr-FR"/>
        </a:p>
      </dgm:t>
    </dgm:pt>
    <dgm:pt modelId="{4CC18832-0DED-0A46-999B-C4D451D9EE96}" type="sibTrans" cxnId="{C659BF53-CDC8-A740-A4E5-EBB6A3DE2A7B}">
      <dgm:prSet/>
      <dgm:spPr/>
      <dgm:t>
        <a:bodyPr/>
        <a:lstStyle/>
        <a:p>
          <a:endParaRPr lang="fr-FR"/>
        </a:p>
      </dgm:t>
    </dgm:pt>
    <dgm:pt modelId="{EEF3F8B3-0273-154B-B9D6-2FD9761E1CD2}">
      <dgm:prSet phldrT="[Texte]" custT="1"/>
      <dgm:spPr/>
      <dgm:t>
        <a:bodyPr/>
        <a:lstStyle/>
        <a:p>
          <a:r>
            <a:rPr lang="fr-FR" sz="1050" b="1" dirty="0" err="1" smtClean="0"/>
            <a:t>Selection</a:t>
          </a:r>
          <a:r>
            <a:rPr lang="fr-FR" sz="1050" b="1" dirty="0" smtClean="0"/>
            <a:t> of the concept &amp; the supplier</a:t>
          </a:r>
          <a:endParaRPr lang="fr-FR" sz="1050" b="1" dirty="0"/>
        </a:p>
      </dgm:t>
    </dgm:pt>
    <dgm:pt modelId="{4CF1D560-00B7-AB4F-8D79-48286A0E798A}" type="parTrans" cxnId="{DE8292A0-C406-AB4F-9AB5-F05467BDDAB5}">
      <dgm:prSet/>
      <dgm:spPr/>
      <dgm:t>
        <a:bodyPr/>
        <a:lstStyle/>
        <a:p>
          <a:endParaRPr lang="fr-FR"/>
        </a:p>
      </dgm:t>
    </dgm:pt>
    <dgm:pt modelId="{37145D7D-67A6-2947-B1DD-BDF9684DD89D}" type="sibTrans" cxnId="{DE8292A0-C406-AB4F-9AB5-F05467BDDAB5}">
      <dgm:prSet/>
      <dgm:spPr/>
      <dgm:t>
        <a:bodyPr/>
        <a:lstStyle/>
        <a:p>
          <a:endParaRPr lang="fr-FR"/>
        </a:p>
      </dgm:t>
    </dgm:pt>
    <dgm:pt modelId="{E2403C57-08B7-EA4D-986C-8FBCB1210525}">
      <dgm:prSet phldrT="[Texte]" custT="1"/>
      <dgm:spPr/>
      <dgm:t>
        <a:bodyPr/>
        <a:lstStyle/>
        <a:p>
          <a:r>
            <a:rPr lang="fr-FR" sz="1050" b="1" dirty="0" smtClean="0"/>
            <a:t>Validation of the </a:t>
          </a:r>
          <a:r>
            <a:rPr lang="fr-FR" sz="1050" b="1" dirty="0" err="1" smtClean="0"/>
            <a:t>selection</a:t>
          </a:r>
          <a:r>
            <a:rPr lang="fr-FR" sz="1050" b="1" dirty="0" smtClean="0"/>
            <a:t> (</a:t>
          </a:r>
          <a:r>
            <a:rPr lang="fr-FR" sz="1050" b="1" dirty="0" err="1" smtClean="0"/>
            <a:t>mock</a:t>
          </a:r>
          <a:r>
            <a:rPr lang="fr-FR" sz="1050" b="1" dirty="0" smtClean="0"/>
            <a:t> up)</a:t>
          </a:r>
          <a:endParaRPr lang="fr-FR" sz="1050" b="1" dirty="0"/>
        </a:p>
      </dgm:t>
    </dgm:pt>
    <dgm:pt modelId="{9578B211-6473-9C46-9862-EF2A25047135}" type="parTrans" cxnId="{9A353584-EE2C-BD48-AED9-7E8B128F25DD}">
      <dgm:prSet/>
      <dgm:spPr/>
      <dgm:t>
        <a:bodyPr/>
        <a:lstStyle/>
        <a:p>
          <a:endParaRPr lang="fr-FR"/>
        </a:p>
      </dgm:t>
    </dgm:pt>
    <dgm:pt modelId="{F04EF095-C2A2-1044-A749-9B1AE569F114}" type="sibTrans" cxnId="{9A353584-EE2C-BD48-AED9-7E8B128F25DD}">
      <dgm:prSet/>
      <dgm:spPr/>
      <dgm:t>
        <a:bodyPr/>
        <a:lstStyle/>
        <a:p>
          <a:endParaRPr lang="fr-FR"/>
        </a:p>
      </dgm:t>
    </dgm:pt>
    <dgm:pt modelId="{8BB4E22C-DC15-FB42-B8BD-1F584E44366A}">
      <dgm:prSet phldrT="[Texte]" custT="1"/>
      <dgm:spPr/>
      <dgm:t>
        <a:bodyPr/>
        <a:lstStyle/>
        <a:p>
          <a:r>
            <a:rPr lang="fr-FR" sz="1050" b="1" dirty="0" err="1" smtClean="0"/>
            <a:t>Pre-project</a:t>
          </a:r>
          <a:r>
            <a:rPr lang="fr-FR" sz="1050" b="1" dirty="0" smtClean="0"/>
            <a:t> </a:t>
          </a:r>
          <a:r>
            <a:rPr lang="fr-FR" sz="1050" b="1" dirty="0" err="1" smtClean="0"/>
            <a:t>launch</a:t>
          </a:r>
          <a:r>
            <a:rPr lang="fr-FR" sz="1050" b="1" dirty="0" smtClean="0"/>
            <a:t>)</a:t>
          </a:r>
          <a:endParaRPr lang="fr-FR" sz="1050" b="1" dirty="0"/>
        </a:p>
      </dgm:t>
    </dgm:pt>
    <dgm:pt modelId="{F5FF82E1-58F1-2C48-89CD-BBBB5CF80505}" type="parTrans" cxnId="{7FC00D43-C80E-D44B-95B3-D0DDE5A1AF0F}">
      <dgm:prSet/>
      <dgm:spPr/>
      <dgm:t>
        <a:bodyPr/>
        <a:lstStyle/>
        <a:p>
          <a:endParaRPr lang="fr-FR"/>
        </a:p>
      </dgm:t>
    </dgm:pt>
    <dgm:pt modelId="{51FDE6A2-4AD2-C24B-A818-58498903CF2A}" type="sibTrans" cxnId="{7FC00D43-C80E-D44B-95B3-D0DDE5A1AF0F}">
      <dgm:prSet/>
      <dgm:spPr/>
      <dgm:t>
        <a:bodyPr/>
        <a:lstStyle/>
        <a:p>
          <a:endParaRPr lang="fr-FR"/>
        </a:p>
      </dgm:t>
    </dgm:pt>
    <dgm:pt modelId="{DAF3B8C9-672D-9D49-857D-E11BA1D6FFB6}" type="pres">
      <dgm:prSet presAssocID="{0055F78F-DDFC-5E4E-9212-F528E1EF24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7F1FCB-DB64-D04C-B215-FF309F028F76}" type="pres">
      <dgm:prSet presAssocID="{D81206DB-B985-0242-9DE2-B6708F327ABB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B1CE2C-34BC-8440-9BCD-37D76E68B652}" type="pres">
      <dgm:prSet presAssocID="{217B3100-BB42-0B46-8549-FC8C39537CA8}" presName="parTxOnlySpace" presStyleCnt="0"/>
      <dgm:spPr/>
    </dgm:pt>
    <dgm:pt modelId="{F445B296-9E8F-1945-957A-B88F92EA3BF0}" type="pres">
      <dgm:prSet presAssocID="{733AF8DD-12CD-904C-A0A8-288D45627838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877ABF-06E8-4B4A-898B-BD28D386B139}" type="pres">
      <dgm:prSet presAssocID="{D9F0998E-148E-B54B-BF2F-C39B2B27E1B9}" presName="parTxOnlySpace" presStyleCnt="0"/>
      <dgm:spPr/>
    </dgm:pt>
    <dgm:pt modelId="{B6F7DE95-5534-AC4F-8D3E-536C00C90FBB}" type="pres">
      <dgm:prSet presAssocID="{90FE2B05-52FB-C44E-B6AD-174AE78A8833}" presName="parTxOnly" presStyleLbl="node1" presStyleIdx="2" presStyleCnt="7" custScaleX="122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0BC5C4-D10A-B84D-9ACF-E439223E6366}" type="pres">
      <dgm:prSet presAssocID="{69EEA5AB-BB9D-BA4B-B412-5CECC8F3BDCD}" presName="parTxOnlySpace" presStyleCnt="0"/>
      <dgm:spPr/>
    </dgm:pt>
    <dgm:pt modelId="{BE8CE736-C700-5041-B7F8-836B9565EF1E}" type="pres">
      <dgm:prSet presAssocID="{325AA9CD-446E-3A4E-B21A-9FAD944FC311}" presName="parTxOnly" presStyleLbl="node1" presStyleIdx="3" presStyleCnt="7" custScaleX="1408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741592-40FC-8D48-93BF-878D9AFFBD06}" type="pres">
      <dgm:prSet presAssocID="{4CC18832-0DED-0A46-999B-C4D451D9EE96}" presName="parTxOnlySpace" presStyleCnt="0"/>
      <dgm:spPr/>
    </dgm:pt>
    <dgm:pt modelId="{E75C9DA9-6FDC-2F44-AD37-ACF402BD1A5E}" type="pres">
      <dgm:prSet presAssocID="{EEF3F8B3-0273-154B-B9D6-2FD9761E1CD2}" presName="parTxOnly" presStyleLbl="node1" presStyleIdx="4" presStyleCnt="7" custScaleX="1160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06EE4F-E91A-A041-9480-AA0BB99B5149}" type="pres">
      <dgm:prSet presAssocID="{37145D7D-67A6-2947-B1DD-BDF9684DD89D}" presName="parTxOnlySpace" presStyleCnt="0"/>
      <dgm:spPr/>
    </dgm:pt>
    <dgm:pt modelId="{675765B0-C996-E241-A775-4DA805E51F18}" type="pres">
      <dgm:prSet presAssocID="{E2403C57-08B7-EA4D-986C-8FBCB1210525}" presName="parTxOnly" presStyleLbl="node1" presStyleIdx="5" presStyleCnt="7" custScaleX="1118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4166C6-5A21-6B41-89B5-6B98D9752B30}" type="pres">
      <dgm:prSet presAssocID="{F04EF095-C2A2-1044-A749-9B1AE569F114}" presName="parTxOnlySpace" presStyleCnt="0"/>
      <dgm:spPr/>
    </dgm:pt>
    <dgm:pt modelId="{3BDB54FA-BF08-0E4E-BDD8-8C5A44D258B2}" type="pres">
      <dgm:prSet presAssocID="{8BB4E22C-DC15-FB42-B8BD-1F584E44366A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D15B5A3-B3C8-E547-9A80-3584D97FAEFD}" type="presOf" srcId="{90FE2B05-52FB-C44E-B6AD-174AE78A8833}" destId="{B6F7DE95-5534-AC4F-8D3E-536C00C90FBB}" srcOrd="0" destOrd="0" presId="urn:microsoft.com/office/officeart/2005/8/layout/chevron1"/>
    <dgm:cxn modelId="{2F72657D-95C0-504D-A044-0FCE5CB0D3F3}" type="presOf" srcId="{733AF8DD-12CD-904C-A0A8-288D45627838}" destId="{F445B296-9E8F-1945-957A-B88F92EA3BF0}" srcOrd="0" destOrd="0" presId="urn:microsoft.com/office/officeart/2005/8/layout/chevron1"/>
    <dgm:cxn modelId="{7FC00D43-C80E-D44B-95B3-D0DDE5A1AF0F}" srcId="{0055F78F-DDFC-5E4E-9212-F528E1EF245C}" destId="{8BB4E22C-DC15-FB42-B8BD-1F584E44366A}" srcOrd="6" destOrd="0" parTransId="{F5FF82E1-58F1-2C48-89CD-BBBB5CF80505}" sibTransId="{51FDE6A2-4AD2-C24B-A818-58498903CF2A}"/>
    <dgm:cxn modelId="{B2CD9AF0-CD08-CA46-B798-5F9553953BCD}" type="presOf" srcId="{E2403C57-08B7-EA4D-986C-8FBCB1210525}" destId="{675765B0-C996-E241-A775-4DA805E51F18}" srcOrd="0" destOrd="0" presId="urn:microsoft.com/office/officeart/2005/8/layout/chevron1"/>
    <dgm:cxn modelId="{40262540-8E01-A341-9CEC-8CEDF31FE37B}" type="presOf" srcId="{D81206DB-B985-0242-9DE2-B6708F327ABB}" destId="{ED7F1FCB-DB64-D04C-B215-FF309F028F76}" srcOrd="0" destOrd="0" presId="urn:microsoft.com/office/officeart/2005/8/layout/chevron1"/>
    <dgm:cxn modelId="{6DCE0C03-0EDB-5E48-9B6F-FB09187C0C5C}" srcId="{0055F78F-DDFC-5E4E-9212-F528E1EF245C}" destId="{D81206DB-B985-0242-9DE2-B6708F327ABB}" srcOrd="0" destOrd="0" parTransId="{3C1F13FA-B4C2-F94F-B1E4-863C339F827B}" sibTransId="{217B3100-BB42-0B46-8549-FC8C39537CA8}"/>
    <dgm:cxn modelId="{C659BF53-CDC8-A740-A4E5-EBB6A3DE2A7B}" srcId="{0055F78F-DDFC-5E4E-9212-F528E1EF245C}" destId="{325AA9CD-446E-3A4E-B21A-9FAD944FC311}" srcOrd="3" destOrd="0" parTransId="{D5EA3A07-C175-9644-8FB8-274BAC91A66A}" sibTransId="{4CC18832-0DED-0A46-999B-C4D451D9EE96}"/>
    <dgm:cxn modelId="{9A4600F3-6FF3-BD4B-9616-C3827F809E43}" srcId="{0055F78F-DDFC-5E4E-9212-F528E1EF245C}" destId="{733AF8DD-12CD-904C-A0A8-288D45627838}" srcOrd="1" destOrd="0" parTransId="{3F113D59-CA2A-6345-B4DF-79D6B0E036A2}" sibTransId="{D9F0998E-148E-B54B-BF2F-C39B2B27E1B9}"/>
    <dgm:cxn modelId="{DBE07176-154E-2648-93ED-EA881EFC5AFE}" type="presOf" srcId="{325AA9CD-446E-3A4E-B21A-9FAD944FC311}" destId="{BE8CE736-C700-5041-B7F8-836B9565EF1E}" srcOrd="0" destOrd="0" presId="urn:microsoft.com/office/officeart/2005/8/layout/chevron1"/>
    <dgm:cxn modelId="{DE8292A0-C406-AB4F-9AB5-F05467BDDAB5}" srcId="{0055F78F-DDFC-5E4E-9212-F528E1EF245C}" destId="{EEF3F8B3-0273-154B-B9D6-2FD9761E1CD2}" srcOrd="4" destOrd="0" parTransId="{4CF1D560-00B7-AB4F-8D79-48286A0E798A}" sibTransId="{37145D7D-67A6-2947-B1DD-BDF9684DD89D}"/>
    <dgm:cxn modelId="{8EEC9C96-A57E-9248-AE7F-50C03078115D}" type="presOf" srcId="{0055F78F-DDFC-5E4E-9212-F528E1EF245C}" destId="{DAF3B8C9-672D-9D49-857D-E11BA1D6FFB6}" srcOrd="0" destOrd="0" presId="urn:microsoft.com/office/officeart/2005/8/layout/chevron1"/>
    <dgm:cxn modelId="{7FB58C30-93C8-3E4F-AACD-102C97793B18}" srcId="{0055F78F-DDFC-5E4E-9212-F528E1EF245C}" destId="{90FE2B05-52FB-C44E-B6AD-174AE78A8833}" srcOrd="2" destOrd="0" parTransId="{E6AB4F94-E21D-6142-98A8-DD48E776A203}" sibTransId="{69EEA5AB-BB9D-BA4B-B412-5CECC8F3BDCD}"/>
    <dgm:cxn modelId="{A6BCD90F-8E8A-5A4A-A435-F4B5E085041A}" type="presOf" srcId="{EEF3F8B3-0273-154B-B9D6-2FD9761E1CD2}" destId="{E75C9DA9-6FDC-2F44-AD37-ACF402BD1A5E}" srcOrd="0" destOrd="0" presId="urn:microsoft.com/office/officeart/2005/8/layout/chevron1"/>
    <dgm:cxn modelId="{9A353584-EE2C-BD48-AED9-7E8B128F25DD}" srcId="{0055F78F-DDFC-5E4E-9212-F528E1EF245C}" destId="{E2403C57-08B7-EA4D-986C-8FBCB1210525}" srcOrd="5" destOrd="0" parTransId="{9578B211-6473-9C46-9862-EF2A25047135}" sibTransId="{F04EF095-C2A2-1044-A749-9B1AE569F114}"/>
    <dgm:cxn modelId="{5DAFDE0D-B1B0-944E-A33F-0E07B7E7BC26}" type="presOf" srcId="{8BB4E22C-DC15-FB42-B8BD-1F584E44366A}" destId="{3BDB54FA-BF08-0E4E-BDD8-8C5A44D258B2}" srcOrd="0" destOrd="0" presId="urn:microsoft.com/office/officeart/2005/8/layout/chevron1"/>
    <dgm:cxn modelId="{EF14ECCE-9AD0-3042-80B6-14EB218A51A9}" type="presParOf" srcId="{DAF3B8C9-672D-9D49-857D-E11BA1D6FFB6}" destId="{ED7F1FCB-DB64-D04C-B215-FF309F028F76}" srcOrd="0" destOrd="0" presId="urn:microsoft.com/office/officeart/2005/8/layout/chevron1"/>
    <dgm:cxn modelId="{7D823896-FA41-E64A-9FD0-45B974BED301}" type="presParOf" srcId="{DAF3B8C9-672D-9D49-857D-E11BA1D6FFB6}" destId="{89B1CE2C-34BC-8440-9BCD-37D76E68B652}" srcOrd="1" destOrd="0" presId="urn:microsoft.com/office/officeart/2005/8/layout/chevron1"/>
    <dgm:cxn modelId="{08E2609C-415A-4647-A712-A5D8BE06A7F6}" type="presParOf" srcId="{DAF3B8C9-672D-9D49-857D-E11BA1D6FFB6}" destId="{F445B296-9E8F-1945-957A-B88F92EA3BF0}" srcOrd="2" destOrd="0" presId="urn:microsoft.com/office/officeart/2005/8/layout/chevron1"/>
    <dgm:cxn modelId="{D0EC8827-09F2-2F4D-A067-96DA50826759}" type="presParOf" srcId="{DAF3B8C9-672D-9D49-857D-E11BA1D6FFB6}" destId="{62877ABF-06E8-4B4A-898B-BD28D386B139}" srcOrd="3" destOrd="0" presId="urn:microsoft.com/office/officeart/2005/8/layout/chevron1"/>
    <dgm:cxn modelId="{5F1912E9-DBC7-D44C-9F67-F720F966B434}" type="presParOf" srcId="{DAF3B8C9-672D-9D49-857D-E11BA1D6FFB6}" destId="{B6F7DE95-5534-AC4F-8D3E-536C00C90FBB}" srcOrd="4" destOrd="0" presId="urn:microsoft.com/office/officeart/2005/8/layout/chevron1"/>
    <dgm:cxn modelId="{05C7C241-CFCF-F243-9628-F6BF3CEF493A}" type="presParOf" srcId="{DAF3B8C9-672D-9D49-857D-E11BA1D6FFB6}" destId="{230BC5C4-D10A-B84D-9ACF-E439223E6366}" srcOrd="5" destOrd="0" presId="urn:microsoft.com/office/officeart/2005/8/layout/chevron1"/>
    <dgm:cxn modelId="{CA8F3A65-C358-DB4D-9731-5D14721EDE3A}" type="presParOf" srcId="{DAF3B8C9-672D-9D49-857D-E11BA1D6FFB6}" destId="{BE8CE736-C700-5041-B7F8-836B9565EF1E}" srcOrd="6" destOrd="0" presId="urn:microsoft.com/office/officeart/2005/8/layout/chevron1"/>
    <dgm:cxn modelId="{B0DE96F6-25D3-0046-8EF7-7F4EB1C194CC}" type="presParOf" srcId="{DAF3B8C9-672D-9D49-857D-E11BA1D6FFB6}" destId="{E4741592-40FC-8D48-93BF-878D9AFFBD06}" srcOrd="7" destOrd="0" presId="urn:microsoft.com/office/officeart/2005/8/layout/chevron1"/>
    <dgm:cxn modelId="{079DC7D3-5136-0642-BF40-C06461BC544F}" type="presParOf" srcId="{DAF3B8C9-672D-9D49-857D-E11BA1D6FFB6}" destId="{E75C9DA9-6FDC-2F44-AD37-ACF402BD1A5E}" srcOrd="8" destOrd="0" presId="urn:microsoft.com/office/officeart/2005/8/layout/chevron1"/>
    <dgm:cxn modelId="{C7DAA865-D130-E94D-A8AE-E7E0D305B995}" type="presParOf" srcId="{DAF3B8C9-672D-9D49-857D-E11BA1D6FFB6}" destId="{A706EE4F-E91A-A041-9480-AA0BB99B5149}" srcOrd="9" destOrd="0" presId="urn:microsoft.com/office/officeart/2005/8/layout/chevron1"/>
    <dgm:cxn modelId="{FD6ADCEC-20F4-D142-9D57-57F4F9151295}" type="presParOf" srcId="{DAF3B8C9-672D-9D49-857D-E11BA1D6FFB6}" destId="{675765B0-C996-E241-A775-4DA805E51F18}" srcOrd="10" destOrd="0" presId="urn:microsoft.com/office/officeart/2005/8/layout/chevron1"/>
    <dgm:cxn modelId="{4F82143D-7C2E-444C-BDC3-F14EFD20ED7C}" type="presParOf" srcId="{DAF3B8C9-672D-9D49-857D-E11BA1D6FFB6}" destId="{EF4166C6-5A21-6B41-89B5-6B98D9752B30}" srcOrd="11" destOrd="0" presId="urn:microsoft.com/office/officeart/2005/8/layout/chevron1"/>
    <dgm:cxn modelId="{EAC54859-E366-CC4B-ABB0-F82E2DA28A8F}" type="presParOf" srcId="{DAF3B8C9-672D-9D49-857D-E11BA1D6FFB6}" destId="{3BDB54FA-BF08-0E4E-BDD8-8C5A44D258B2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55F78F-DDFC-5E4E-9212-F528E1EF245C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81206DB-B985-0242-9DE2-B6708F327ABB}">
      <dgm:prSet phldrT="[Texte]" custT="1"/>
      <dgm:spPr/>
      <dgm:t>
        <a:bodyPr/>
        <a:lstStyle/>
        <a:p>
          <a:r>
            <a:rPr lang="fr-FR" sz="1050" b="1" dirty="0" smtClean="0"/>
            <a:t>A </a:t>
          </a:r>
          <a:r>
            <a:rPr lang="fr-FR" sz="1050" b="1" dirty="0" err="1" smtClean="0"/>
            <a:t>domain</a:t>
          </a:r>
          <a:r>
            <a:rPr lang="fr-FR" sz="1050" b="1" dirty="0" smtClean="0"/>
            <a:t> of exploration</a:t>
          </a:r>
          <a:endParaRPr lang="fr-FR" sz="1050" b="1" dirty="0"/>
        </a:p>
      </dgm:t>
    </dgm:pt>
    <dgm:pt modelId="{3C1F13FA-B4C2-F94F-B1E4-863C339F827B}" type="parTrans" cxnId="{6DCE0C03-0EDB-5E48-9B6F-FB09187C0C5C}">
      <dgm:prSet/>
      <dgm:spPr/>
      <dgm:t>
        <a:bodyPr/>
        <a:lstStyle/>
        <a:p>
          <a:endParaRPr lang="fr-FR"/>
        </a:p>
      </dgm:t>
    </dgm:pt>
    <dgm:pt modelId="{217B3100-BB42-0B46-8549-FC8C39537CA8}" type="sibTrans" cxnId="{6DCE0C03-0EDB-5E48-9B6F-FB09187C0C5C}">
      <dgm:prSet/>
      <dgm:spPr/>
      <dgm:t>
        <a:bodyPr/>
        <a:lstStyle/>
        <a:p>
          <a:endParaRPr lang="fr-FR"/>
        </a:p>
      </dgm:t>
    </dgm:pt>
    <dgm:pt modelId="{733AF8DD-12CD-904C-A0A8-288D45627838}">
      <dgm:prSet phldrT="[Texte]" custT="1"/>
      <dgm:spPr/>
      <dgm:t>
        <a:bodyPr/>
        <a:lstStyle/>
        <a:p>
          <a:r>
            <a:rPr lang="fr-FR" sz="1050" b="1" dirty="0" smtClean="0"/>
            <a:t>A </a:t>
          </a:r>
          <a:r>
            <a:rPr lang="fr-FR" sz="1050" b="1" dirty="0" err="1" smtClean="0"/>
            <a:t>broad</a:t>
          </a:r>
          <a:r>
            <a:rPr lang="fr-FR" sz="1050" b="1" dirty="0" smtClean="0"/>
            <a:t> </a:t>
          </a:r>
          <a:r>
            <a:rPr lang="fr-FR" sz="1050" b="1" dirty="0" err="1" smtClean="0"/>
            <a:t>search</a:t>
          </a:r>
          <a:r>
            <a:rPr lang="fr-FR" sz="1050" b="1" dirty="0" smtClean="0"/>
            <a:t> </a:t>
          </a:r>
          <a:r>
            <a:rPr lang="fr-FR" sz="1050" b="1" dirty="0" smtClean="0"/>
            <a:t>formulation</a:t>
          </a:r>
          <a:endParaRPr lang="fr-FR" sz="1050" b="1" dirty="0"/>
        </a:p>
      </dgm:t>
    </dgm:pt>
    <dgm:pt modelId="{3F113D59-CA2A-6345-B4DF-79D6B0E036A2}" type="parTrans" cxnId="{9A4600F3-6FF3-BD4B-9616-C3827F809E43}">
      <dgm:prSet/>
      <dgm:spPr/>
      <dgm:t>
        <a:bodyPr/>
        <a:lstStyle/>
        <a:p>
          <a:endParaRPr lang="fr-FR"/>
        </a:p>
      </dgm:t>
    </dgm:pt>
    <dgm:pt modelId="{D9F0998E-148E-B54B-BF2F-C39B2B27E1B9}" type="sibTrans" cxnId="{9A4600F3-6FF3-BD4B-9616-C3827F809E43}">
      <dgm:prSet/>
      <dgm:spPr/>
      <dgm:t>
        <a:bodyPr/>
        <a:lstStyle/>
        <a:p>
          <a:endParaRPr lang="fr-FR"/>
        </a:p>
      </dgm:t>
    </dgm:pt>
    <dgm:pt modelId="{90FE2B05-52FB-C44E-B6AD-174AE78A8833}">
      <dgm:prSet phldrT="[Texte]" custT="1"/>
      <dgm:spPr/>
      <dgm:t>
        <a:bodyPr/>
        <a:lstStyle/>
        <a:p>
          <a:r>
            <a:rPr lang="fr-FR" sz="1000" b="1" dirty="0" err="1" smtClean="0"/>
            <a:t>Diversity</a:t>
          </a:r>
          <a:r>
            <a:rPr lang="fr-FR" sz="1000" b="1" dirty="0" smtClean="0"/>
            <a:t> of concepts, </a:t>
          </a:r>
          <a:r>
            <a:rPr lang="fr-FR" sz="1000" b="1" dirty="0" err="1" smtClean="0"/>
            <a:t>suppliers</a:t>
          </a:r>
          <a:r>
            <a:rPr lang="fr-FR" sz="1000" b="1" dirty="0" smtClean="0"/>
            <a:t> and </a:t>
          </a:r>
          <a:r>
            <a:rPr lang="fr-FR" sz="1000" b="1" dirty="0" err="1" smtClean="0"/>
            <a:t>tech</a:t>
          </a:r>
          <a:endParaRPr lang="fr-FR" sz="1000" b="1" dirty="0"/>
        </a:p>
      </dgm:t>
    </dgm:pt>
    <dgm:pt modelId="{E6AB4F94-E21D-6142-98A8-DD48E776A203}" type="parTrans" cxnId="{7FB58C30-93C8-3E4F-AACD-102C97793B18}">
      <dgm:prSet/>
      <dgm:spPr/>
      <dgm:t>
        <a:bodyPr/>
        <a:lstStyle/>
        <a:p>
          <a:endParaRPr lang="fr-FR"/>
        </a:p>
      </dgm:t>
    </dgm:pt>
    <dgm:pt modelId="{69EEA5AB-BB9D-BA4B-B412-5CECC8F3BDCD}" type="sibTrans" cxnId="{7FB58C30-93C8-3E4F-AACD-102C97793B18}">
      <dgm:prSet/>
      <dgm:spPr/>
      <dgm:t>
        <a:bodyPr/>
        <a:lstStyle/>
        <a:p>
          <a:endParaRPr lang="fr-FR"/>
        </a:p>
      </dgm:t>
    </dgm:pt>
    <dgm:pt modelId="{325AA9CD-446E-3A4E-B21A-9FAD944FC311}">
      <dgm:prSet phldrT="[Texte]" custT="1"/>
      <dgm:spPr/>
      <dgm:t>
        <a:bodyPr/>
        <a:lstStyle/>
        <a:p>
          <a:r>
            <a:rPr lang="fr-FR" sz="1050" b="1" dirty="0" err="1" smtClean="0"/>
            <a:t>Analysis</a:t>
          </a:r>
          <a:r>
            <a:rPr lang="fr-FR" sz="1050" b="1" dirty="0" smtClean="0"/>
            <a:t> of the concepts &amp; the </a:t>
          </a:r>
          <a:r>
            <a:rPr lang="fr-FR" sz="1050" b="1" dirty="0" err="1" smtClean="0"/>
            <a:t>suppliers</a:t>
          </a:r>
          <a:endParaRPr lang="fr-FR" sz="1050" b="1" dirty="0"/>
        </a:p>
      </dgm:t>
    </dgm:pt>
    <dgm:pt modelId="{D5EA3A07-C175-9644-8FB8-274BAC91A66A}" type="parTrans" cxnId="{C659BF53-CDC8-A740-A4E5-EBB6A3DE2A7B}">
      <dgm:prSet/>
      <dgm:spPr/>
      <dgm:t>
        <a:bodyPr/>
        <a:lstStyle/>
        <a:p>
          <a:endParaRPr lang="fr-FR"/>
        </a:p>
      </dgm:t>
    </dgm:pt>
    <dgm:pt modelId="{4CC18832-0DED-0A46-999B-C4D451D9EE96}" type="sibTrans" cxnId="{C659BF53-CDC8-A740-A4E5-EBB6A3DE2A7B}">
      <dgm:prSet/>
      <dgm:spPr/>
      <dgm:t>
        <a:bodyPr/>
        <a:lstStyle/>
        <a:p>
          <a:endParaRPr lang="fr-FR"/>
        </a:p>
      </dgm:t>
    </dgm:pt>
    <dgm:pt modelId="{EEF3F8B3-0273-154B-B9D6-2FD9761E1CD2}">
      <dgm:prSet phldrT="[Texte]" custT="1"/>
      <dgm:spPr/>
      <dgm:t>
        <a:bodyPr/>
        <a:lstStyle/>
        <a:p>
          <a:r>
            <a:rPr lang="fr-FR" sz="1000" b="1" dirty="0" err="1" smtClean="0"/>
            <a:t>Prioritization</a:t>
          </a:r>
          <a:r>
            <a:rPr lang="fr-FR" sz="1000" b="1" dirty="0" smtClean="0"/>
            <a:t> of pairs of concept- supplier to </a:t>
          </a:r>
          <a:r>
            <a:rPr lang="fr-FR" sz="1000" b="1" dirty="0" err="1" smtClean="0"/>
            <a:t>further</a:t>
          </a:r>
          <a:r>
            <a:rPr lang="fr-FR" sz="1000" b="1" dirty="0" smtClean="0"/>
            <a:t>  </a:t>
          </a:r>
          <a:r>
            <a:rPr lang="fr-FR" sz="1000" b="1" dirty="0" err="1" smtClean="0"/>
            <a:t>work</a:t>
          </a:r>
          <a:r>
            <a:rPr lang="fr-FR" sz="1000" b="1" dirty="0" smtClean="0"/>
            <a:t> on</a:t>
          </a:r>
          <a:endParaRPr lang="fr-FR" sz="1000" b="1" dirty="0"/>
        </a:p>
      </dgm:t>
    </dgm:pt>
    <dgm:pt modelId="{4CF1D560-00B7-AB4F-8D79-48286A0E798A}" type="parTrans" cxnId="{DE8292A0-C406-AB4F-9AB5-F05467BDDAB5}">
      <dgm:prSet/>
      <dgm:spPr/>
      <dgm:t>
        <a:bodyPr/>
        <a:lstStyle/>
        <a:p>
          <a:endParaRPr lang="fr-FR"/>
        </a:p>
      </dgm:t>
    </dgm:pt>
    <dgm:pt modelId="{37145D7D-67A6-2947-B1DD-BDF9684DD89D}" type="sibTrans" cxnId="{DE8292A0-C406-AB4F-9AB5-F05467BDDAB5}">
      <dgm:prSet/>
      <dgm:spPr/>
      <dgm:t>
        <a:bodyPr/>
        <a:lstStyle/>
        <a:p>
          <a:endParaRPr lang="fr-FR"/>
        </a:p>
      </dgm:t>
    </dgm:pt>
    <dgm:pt modelId="{E2403C57-08B7-EA4D-986C-8FBCB1210525}">
      <dgm:prSet phldrT="[Texte]" custT="1"/>
      <dgm:spPr/>
      <dgm:t>
        <a:bodyPr/>
        <a:lstStyle/>
        <a:p>
          <a:r>
            <a:rPr lang="fr-FR" sz="1050" b="1" dirty="0" err="1" smtClean="0"/>
            <a:t>Feasibility</a:t>
          </a:r>
          <a:r>
            <a:rPr lang="fr-FR" sz="1050" b="1" dirty="0" smtClean="0"/>
            <a:t> test of the </a:t>
          </a:r>
          <a:r>
            <a:rPr lang="fr-FR" sz="1050" b="1" dirty="0" err="1" smtClean="0"/>
            <a:t>selected</a:t>
          </a:r>
          <a:r>
            <a:rPr lang="fr-FR" sz="1050" b="1" dirty="0" smtClean="0"/>
            <a:t> solution</a:t>
          </a:r>
          <a:endParaRPr lang="fr-FR" sz="1050" b="1" dirty="0"/>
        </a:p>
      </dgm:t>
    </dgm:pt>
    <dgm:pt modelId="{9578B211-6473-9C46-9862-EF2A25047135}" type="parTrans" cxnId="{9A353584-EE2C-BD48-AED9-7E8B128F25DD}">
      <dgm:prSet/>
      <dgm:spPr/>
      <dgm:t>
        <a:bodyPr/>
        <a:lstStyle/>
        <a:p>
          <a:endParaRPr lang="fr-FR"/>
        </a:p>
      </dgm:t>
    </dgm:pt>
    <dgm:pt modelId="{F04EF095-C2A2-1044-A749-9B1AE569F114}" type="sibTrans" cxnId="{9A353584-EE2C-BD48-AED9-7E8B128F25DD}">
      <dgm:prSet/>
      <dgm:spPr/>
      <dgm:t>
        <a:bodyPr/>
        <a:lstStyle/>
        <a:p>
          <a:endParaRPr lang="fr-FR"/>
        </a:p>
      </dgm:t>
    </dgm:pt>
    <dgm:pt modelId="{8BB4E22C-DC15-FB42-B8BD-1F584E44366A}">
      <dgm:prSet phldrT="[Texte]" custT="1"/>
      <dgm:spPr/>
      <dgm:t>
        <a:bodyPr/>
        <a:lstStyle/>
        <a:p>
          <a:r>
            <a:rPr lang="fr-FR" sz="1050" b="1" dirty="0" err="1" smtClean="0"/>
            <a:t>Pre-project</a:t>
          </a:r>
          <a:r>
            <a:rPr lang="fr-FR" sz="1050" b="1" dirty="0" smtClean="0"/>
            <a:t> </a:t>
          </a:r>
          <a:r>
            <a:rPr lang="fr-FR" sz="1050" b="1" dirty="0" err="1" smtClean="0"/>
            <a:t>launch</a:t>
          </a:r>
          <a:r>
            <a:rPr lang="fr-FR" sz="1050" b="1" dirty="0" smtClean="0"/>
            <a:t>)</a:t>
          </a:r>
          <a:endParaRPr lang="fr-FR" sz="1050" b="1" dirty="0"/>
        </a:p>
      </dgm:t>
    </dgm:pt>
    <dgm:pt modelId="{F5FF82E1-58F1-2C48-89CD-BBBB5CF80505}" type="parTrans" cxnId="{7FC00D43-C80E-D44B-95B3-D0DDE5A1AF0F}">
      <dgm:prSet/>
      <dgm:spPr/>
      <dgm:t>
        <a:bodyPr/>
        <a:lstStyle/>
        <a:p>
          <a:endParaRPr lang="fr-FR"/>
        </a:p>
      </dgm:t>
    </dgm:pt>
    <dgm:pt modelId="{51FDE6A2-4AD2-C24B-A818-58498903CF2A}" type="sibTrans" cxnId="{7FC00D43-C80E-D44B-95B3-D0DDE5A1AF0F}">
      <dgm:prSet/>
      <dgm:spPr/>
      <dgm:t>
        <a:bodyPr/>
        <a:lstStyle/>
        <a:p>
          <a:endParaRPr lang="fr-FR"/>
        </a:p>
      </dgm:t>
    </dgm:pt>
    <dgm:pt modelId="{DAF3B8C9-672D-9D49-857D-E11BA1D6FFB6}" type="pres">
      <dgm:prSet presAssocID="{0055F78F-DDFC-5E4E-9212-F528E1EF24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7F1FCB-DB64-D04C-B215-FF309F028F76}" type="pres">
      <dgm:prSet presAssocID="{D81206DB-B985-0242-9DE2-B6708F327ABB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B1CE2C-34BC-8440-9BCD-37D76E68B652}" type="pres">
      <dgm:prSet presAssocID="{217B3100-BB42-0B46-8549-FC8C39537CA8}" presName="parTxOnlySpace" presStyleCnt="0"/>
      <dgm:spPr/>
    </dgm:pt>
    <dgm:pt modelId="{F445B296-9E8F-1945-957A-B88F92EA3BF0}" type="pres">
      <dgm:prSet presAssocID="{733AF8DD-12CD-904C-A0A8-288D45627838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877ABF-06E8-4B4A-898B-BD28D386B139}" type="pres">
      <dgm:prSet presAssocID="{D9F0998E-148E-B54B-BF2F-C39B2B27E1B9}" presName="parTxOnlySpace" presStyleCnt="0"/>
      <dgm:spPr/>
    </dgm:pt>
    <dgm:pt modelId="{B6F7DE95-5534-AC4F-8D3E-536C00C90FBB}" type="pres">
      <dgm:prSet presAssocID="{90FE2B05-52FB-C44E-B6AD-174AE78A8833}" presName="parTxOnly" presStyleLbl="node1" presStyleIdx="2" presStyleCnt="7" custScaleX="122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0BC5C4-D10A-B84D-9ACF-E439223E6366}" type="pres">
      <dgm:prSet presAssocID="{69EEA5AB-BB9D-BA4B-B412-5CECC8F3BDCD}" presName="parTxOnlySpace" presStyleCnt="0"/>
      <dgm:spPr/>
    </dgm:pt>
    <dgm:pt modelId="{BE8CE736-C700-5041-B7F8-836B9565EF1E}" type="pres">
      <dgm:prSet presAssocID="{325AA9CD-446E-3A4E-B21A-9FAD944FC311}" presName="parTxOnly" presStyleLbl="node1" presStyleIdx="3" presStyleCnt="7" custScaleX="1408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741592-40FC-8D48-93BF-878D9AFFBD06}" type="pres">
      <dgm:prSet presAssocID="{4CC18832-0DED-0A46-999B-C4D451D9EE96}" presName="parTxOnlySpace" presStyleCnt="0"/>
      <dgm:spPr/>
    </dgm:pt>
    <dgm:pt modelId="{E75C9DA9-6FDC-2F44-AD37-ACF402BD1A5E}" type="pres">
      <dgm:prSet presAssocID="{EEF3F8B3-0273-154B-B9D6-2FD9761E1CD2}" presName="parTxOnly" presStyleLbl="node1" presStyleIdx="4" presStyleCnt="7" custScaleX="1160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06EE4F-E91A-A041-9480-AA0BB99B5149}" type="pres">
      <dgm:prSet presAssocID="{37145D7D-67A6-2947-B1DD-BDF9684DD89D}" presName="parTxOnlySpace" presStyleCnt="0"/>
      <dgm:spPr/>
    </dgm:pt>
    <dgm:pt modelId="{675765B0-C996-E241-A775-4DA805E51F18}" type="pres">
      <dgm:prSet presAssocID="{E2403C57-08B7-EA4D-986C-8FBCB1210525}" presName="parTxOnly" presStyleLbl="node1" presStyleIdx="5" presStyleCnt="7" custScaleX="1118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4166C6-5A21-6B41-89B5-6B98D9752B30}" type="pres">
      <dgm:prSet presAssocID="{F04EF095-C2A2-1044-A749-9B1AE569F114}" presName="parTxOnlySpace" presStyleCnt="0"/>
      <dgm:spPr/>
    </dgm:pt>
    <dgm:pt modelId="{3BDB54FA-BF08-0E4E-BDD8-8C5A44D258B2}" type="pres">
      <dgm:prSet presAssocID="{8BB4E22C-DC15-FB42-B8BD-1F584E44366A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49B75CD-C71A-4CE8-A3B4-2209FA489077}" type="presOf" srcId="{0055F78F-DDFC-5E4E-9212-F528E1EF245C}" destId="{DAF3B8C9-672D-9D49-857D-E11BA1D6FFB6}" srcOrd="0" destOrd="0" presId="urn:microsoft.com/office/officeart/2005/8/layout/chevron1"/>
    <dgm:cxn modelId="{23273970-7827-46BC-A491-FABBCAE2735C}" type="presOf" srcId="{EEF3F8B3-0273-154B-B9D6-2FD9761E1CD2}" destId="{E75C9DA9-6FDC-2F44-AD37-ACF402BD1A5E}" srcOrd="0" destOrd="0" presId="urn:microsoft.com/office/officeart/2005/8/layout/chevron1"/>
    <dgm:cxn modelId="{F18E19A9-9BC2-4435-A3BC-293DC2F59064}" type="presOf" srcId="{733AF8DD-12CD-904C-A0A8-288D45627838}" destId="{F445B296-9E8F-1945-957A-B88F92EA3BF0}" srcOrd="0" destOrd="0" presId="urn:microsoft.com/office/officeart/2005/8/layout/chevron1"/>
    <dgm:cxn modelId="{7FC00D43-C80E-D44B-95B3-D0DDE5A1AF0F}" srcId="{0055F78F-DDFC-5E4E-9212-F528E1EF245C}" destId="{8BB4E22C-DC15-FB42-B8BD-1F584E44366A}" srcOrd="6" destOrd="0" parTransId="{F5FF82E1-58F1-2C48-89CD-BBBB5CF80505}" sibTransId="{51FDE6A2-4AD2-C24B-A818-58498903CF2A}"/>
    <dgm:cxn modelId="{6DCE0C03-0EDB-5E48-9B6F-FB09187C0C5C}" srcId="{0055F78F-DDFC-5E4E-9212-F528E1EF245C}" destId="{D81206DB-B985-0242-9DE2-B6708F327ABB}" srcOrd="0" destOrd="0" parTransId="{3C1F13FA-B4C2-F94F-B1E4-863C339F827B}" sibTransId="{217B3100-BB42-0B46-8549-FC8C39537CA8}"/>
    <dgm:cxn modelId="{C659BF53-CDC8-A740-A4E5-EBB6A3DE2A7B}" srcId="{0055F78F-DDFC-5E4E-9212-F528E1EF245C}" destId="{325AA9CD-446E-3A4E-B21A-9FAD944FC311}" srcOrd="3" destOrd="0" parTransId="{D5EA3A07-C175-9644-8FB8-274BAC91A66A}" sibTransId="{4CC18832-0DED-0A46-999B-C4D451D9EE96}"/>
    <dgm:cxn modelId="{9A4600F3-6FF3-BD4B-9616-C3827F809E43}" srcId="{0055F78F-DDFC-5E4E-9212-F528E1EF245C}" destId="{733AF8DD-12CD-904C-A0A8-288D45627838}" srcOrd="1" destOrd="0" parTransId="{3F113D59-CA2A-6345-B4DF-79D6B0E036A2}" sibTransId="{D9F0998E-148E-B54B-BF2F-C39B2B27E1B9}"/>
    <dgm:cxn modelId="{9B24A87C-E802-451B-B502-13EC1B79F488}" type="presOf" srcId="{90FE2B05-52FB-C44E-B6AD-174AE78A8833}" destId="{B6F7DE95-5534-AC4F-8D3E-536C00C90FBB}" srcOrd="0" destOrd="0" presId="urn:microsoft.com/office/officeart/2005/8/layout/chevron1"/>
    <dgm:cxn modelId="{BDC8F5F3-1C43-464F-8319-D1B479F0AA39}" type="presOf" srcId="{E2403C57-08B7-EA4D-986C-8FBCB1210525}" destId="{675765B0-C996-E241-A775-4DA805E51F18}" srcOrd="0" destOrd="0" presId="urn:microsoft.com/office/officeart/2005/8/layout/chevron1"/>
    <dgm:cxn modelId="{DE8292A0-C406-AB4F-9AB5-F05467BDDAB5}" srcId="{0055F78F-DDFC-5E4E-9212-F528E1EF245C}" destId="{EEF3F8B3-0273-154B-B9D6-2FD9761E1CD2}" srcOrd="4" destOrd="0" parTransId="{4CF1D560-00B7-AB4F-8D79-48286A0E798A}" sibTransId="{37145D7D-67A6-2947-B1DD-BDF9684DD89D}"/>
    <dgm:cxn modelId="{7FB58C30-93C8-3E4F-AACD-102C97793B18}" srcId="{0055F78F-DDFC-5E4E-9212-F528E1EF245C}" destId="{90FE2B05-52FB-C44E-B6AD-174AE78A8833}" srcOrd="2" destOrd="0" parTransId="{E6AB4F94-E21D-6142-98A8-DD48E776A203}" sibTransId="{69EEA5AB-BB9D-BA4B-B412-5CECC8F3BDCD}"/>
    <dgm:cxn modelId="{3C3112B7-C7BF-456E-8D4C-7BDCAF8F3E48}" type="presOf" srcId="{8BB4E22C-DC15-FB42-B8BD-1F584E44366A}" destId="{3BDB54FA-BF08-0E4E-BDD8-8C5A44D258B2}" srcOrd="0" destOrd="0" presId="urn:microsoft.com/office/officeart/2005/8/layout/chevron1"/>
    <dgm:cxn modelId="{E32D3566-79D1-4598-945F-41CE97EF7F47}" type="presOf" srcId="{D81206DB-B985-0242-9DE2-B6708F327ABB}" destId="{ED7F1FCB-DB64-D04C-B215-FF309F028F76}" srcOrd="0" destOrd="0" presId="urn:microsoft.com/office/officeart/2005/8/layout/chevron1"/>
    <dgm:cxn modelId="{9A353584-EE2C-BD48-AED9-7E8B128F25DD}" srcId="{0055F78F-DDFC-5E4E-9212-F528E1EF245C}" destId="{E2403C57-08B7-EA4D-986C-8FBCB1210525}" srcOrd="5" destOrd="0" parTransId="{9578B211-6473-9C46-9862-EF2A25047135}" sibTransId="{F04EF095-C2A2-1044-A749-9B1AE569F114}"/>
    <dgm:cxn modelId="{1E3AC289-F89F-441E-90FC-22C714A80BF6}" type="presOf" srcId="{325AA9CD-446E-3A4E-B21A-9FAD944FC311}" destId="{BE8CE736-C700-5041-B7F8-836B9565EF1E}" srcOrd="0" destOrd="0" presId="urn:microsoft.com/office/officeart/2005/8/layout/chevron1"/>
    <dgm:cxn modelId="{9450C74D-69DA-47AF-98CA-9463A6C00D81}" type="presParOf" srcId="{DAF3B8C9-672D-9D49-857D-E11BA1D6FFB6}" destId="{ED7F1FCB-DB64-D04C-B215-FF309F028F76}" srcOrd="0" destOrd="0" presId="urn:microsoft.com/office/officeart/2005/8/layout/chevron1"/>
    <dgm:cxn modelId="{B9413F89-A743-4AE9-8CE4-39B9EF1DF148}" type="presParOf" srcId="{DAF3B8C9-672D-9D49-857D-E11BA1D6FFB6}" destId="{89B1CE2C-34BC-8440-9BCD-37D76E68B652}" srcOrd="1" destOrd="0" presId="urn:microsoft.com/office/officeart/2005/8/layout/chevron1"/>
    <dgm:cxn modelId="{D1D65DC0-064C-4220-9014-2F76BA1217E3}" type="presParOf" srcId="{DAF3B8C9-672D-9D49-857D-E11BA1D6FFB6}" destId="{F445B296-9E8F-1945-957A-B88F92EA3BF0}" srcOrd="2" destOrd="0" presId="urn:microsoft.com/office/officeart/2005/8/layout/chevron1"/>
    <dgm:cxn modelId="{39E31777-7110-42F9-ABD3-2DAA8F16BE2C}" type="presParOf" srcId="{DAF3B8C9-672D-9D49-857D-E11BA1D6FFB6}" destId="{62877ABF-06E8-4B4A-898B-BD28D386B139}" srcOrd="3" destOrd="0" presId="urn:microsoft.com/office/officeart/2005/8/layout/chevron1"/>
    <dgm:cxn modelId="{647A6E61-48B0-4666-84D4-317B3FF93A31}" type="presParOf" srcId="{DAF3B8C9-672D-9D49-857D-E11BA1D6FFB6}" destId="{B6F7DE95-5534-AC4F-8D3E-536C00C90FBB}" srcOrd="4" destOrd="0" presId="urn:microsoft.com/office/officeart/2005/8/layout/chevron1"/>
    <dgm:cxn modelId="{B04CB56A-D47D-4AA9-9075-ED3F281C91A8}" type="presParOf" srcId="{DAF3B8C9-672D-9D49-857D-E11BA1D6FFB6}" destId="{230BC5C4-D10A-B84D-9ACF-E439223E6366}" srcOrd="5" destOrd="0" presId="urn:microsoft.com/office/officeart/2005/8/layout/chevron1"/>
    <dgm:cxn modelId="{2C6FF826-4147-4285-9D09-C075FCB11341}" type="presParOf" srcId="{DAF3B8C9-672D-9D49-857D-E11BA1D6FFB6}" destId="{BE8CE736-C700-5041-B7F8-836B9565EF1E}" srcOrd="6" destOrd="0" presId="urn:microsoft.com/office/officeart/2005/8/layout/chevron1"/>
    <dgm:cxn modelId="{51CBCA44-315C-48D1-B19C-CDFA481E7424}" type="presParOf" srcId="{DAF3B8C9-672D-9D49-857D-E11BA1D6FFB6}" destId="{E4741592-40FC-8D48-93BF-878D9AFFBD06}" srcOrd="7" destOrd="0" presId="urn:microsoft.com/office/officeart/2005/8/layout/chevron1"/>
    <dgm:cxn modelId="{154E3B41-1C0D-44EB-A759-3D0EEA3D2C57}" type="presParOf" srcId="{DAF3B8C9-672D-9D49-857D-E11BA1D6FFB6}" destId="{E75C9DA9-6FDC-2F44-AD37-ACF402BD1A5E}" srcOrd="8" destOrd="0" presId="urn:microsoft.com/office/officeart/2005/8/layout/chevron1"/>
    <dgm:cxn modelId="{37825AD5-850E-4087-9919-40EDFF31AD62}" type="presParOf" srcId="{DAF3B8C9-672D-9D49-857D-E11BA1D6FFB6}" destId="{A706EE4F-E91A-A041-9480-AA0BB99B5149}" srcOrd="9" destOrd="0" presId="urn:microsoft.com/office/officeart/2005/8/layout/chevron1"/>
    <dgm:cxn modelId="{54BAC47A-02DC-4779-A21D-2B69A1080C21}" type="presParOf" srcId="{DAF3B8C9-672D-9D49-857D-E11BA1D6FFB6}" destId="{675765B0-C996-E241-A775-4DA805E51F18}" srcOrd="10" destOrd="0" presId="urn:microsoft.com/office/officeart/2005/8/layout/chevron1"/>
    <dgm:cxn modelId="{14E423C1-E7A5-4317-B07A-0EABB33C653A}" type="presParOf" srcId="{DAF3B8C9-672D-9D49-857D-E11BA1D6FFB6}" destId="{EF4166C6-5A21-6B41-89B5-6B98D9752B30}" srcOrd="11" destOrd="0" presId="urn:microsoft.com/office/officeart/2005/8/layout/chevron1"/>
    <dgm:cxn modelId="{832F9B43-3499-4E5E-A53B-3F39ADD0CE04}" type="presParOf" srcId="{DAF3B8C9-672D-9D49-857D-E11BA1D6FFB6}" destId="{3BDB54FA-BF08-0E4E-BDD8-8C5A44D258B2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55F78F-DDFC-5E4E-9212-F528E1EF245C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81206DB-B985-0242-9DE2-B6708F327ABB}">
      <dgm:prSet phldrT="[Texte]" custT="1"/>
      <dgm:spPr/>
      <dgm:t>
        <a:bodyPr/>
        <a:lstStyle/>
        <a:p>
          <a:r>
            <a:rPr lang="fr-FR" sz="1050" b="1" dirty="0" smtClean="0"/>
            <a:t>A </a:t>
          </a:r>
          <a:r>
            <a:rPr lang="fr-FR" sz="1050" b="1" dirty="0" err="1" smtClean="0"/>
            <a:t>domain</a:t>
          </a:r>
          <a:r>
            <a:rPr lang="fr-FR" sz="1050" b="1" dirty="0" smtClean="0"/>
            <a:t> of exploration</a:t>
          </a:r>
          <a:endParaRPr lang="fr-FR" sz="1050" b="1" dirty="0"/>
        </a:p>
      </dgm:t>
    </dgm:pt>
    <dgm:pt modelId="{3C1F13FA-B4C2-F94F-B1E4-863C339F827B}" type="parTrans" cxnId="{6DCE0C03-0EDB-5E48-9B6F-FB09187C0C5C}">
      <dgm:prSet/>
      <dgm:spPr/>
      <dgm:t>
        <a:bodyPr/>
        <a:lstStyle/>
        <a:p>
          <a:endParaRPr lang="fr-FR"/>
        </a:p>
      </dgm:t>
    </dgm:pt>
    <dgm:pt modelId="{217B3100-BB42-0B46-8549-FC8C39537CA8}" type="sibTrans" cxnId="{6DCE0C03-0EDB-5E48-9B6F-FB09187C0C5C}">
      <dgm:prSet/>
      <dgm:spPr/>
      <dgm:t>
        <a:bodyPr/>
        <a:lstStyle/>
        <a:p>
          <a:endParaRPr lang="fr-FR"/>
        </a:p>
      </dgm:t>
    </dgm:pt>
    <dgm:pt modelId="{733AF8DD-12CD-904C-A0A8-288D45627838}">
      <dgm:prSet phldrT="[Texte]" custT="1"/>
      <dgm:spPr/>
      <dgm:t>
        <a:bodyPr/>
        <a:lstStyle/>
        <a:p>
          <a:r>
            <a:rPr lang="fr-FR" sz="1050" b="1" dirty="0" smtClean="0"/>
            <a:t>A </a:t>
          </a:r>
          <a:r>
            <a:rPr lang="fr-FR" sz="1050" b="1" dirty="0" err="1" smtClean="0"/>
            <a:t>search</a:t>
          </a:r>
          <a:r>
            <a:rPr lang="fr-FR" sz="1050" b="1" dirty="0" smtClean="0"/>
            <a:t> formulation</a:t>
          </a:r>
          <a:endParaRPr lang="fr-FR" sz="1050" b="1" dirty="0"/>
        </a:p>
      </dgm:t>
    </dgm:pt>
    <dgm:pt modelId="{3F113D59-CA2A-6345-B4DF-79D6B0E036A2}" type="parTrans" cxnId="{9A4600F3-6FF3-BD4B-9616-C3827F809E43}">
      <dgm:prSet/>
      <dgm:spPr/>
      <dgm:t>
        <a:bodyPr/>
        <a:lstStyle/>
        <a:p>
          <a:endParaRPr lang="fr-FR"/>
        </a:p>
      </dgm:t>
    </dgm:pt>
    <dgm:pt modelId="{D9F0998E-148E-B54B-BF2F-C39B2B27E1B9}" type="sibTrans" cxnId="{9A4600F3-6FF3-BD4B-9616-C3827F809E43}">
      <dgm:prSet/>
      <dgm:spPr/>
      <dgm:t>
        <a:bodyPr/>
        <a:lstStyle/>
        <a:p>
          <a:endParaRPr lang="fr-FR"/>
        </a:p>
      </dgm:t>
    </dgm:pt>
    <dgm:pt modelId="{90FE2B05-52FB-C44E-B6AD-174AE78A8833}">
      <dgm:prSet phldrT="[Texte]" custT="1"/>
      <dgm:spPr/>
      <dgm:t>
        <a:bodyPr/>
        <a:lstStyle/>
        <a:p>
          <a:r>
            <a:rPr lang="fr-FR" sz="1050" b="1" dirty="0" smtClean="0"/>
            <a:t>A set of concepts and </a:t>
          </a:r>
          <a:r>
            <a:rPr lang="fr-FR" sz="1050" b="1" dirty="0" err="1" smtClean="0"/>
            <a:t>potential</a:t>
          </a:r>
          <a:r>
            <a:rPr lang="fr-FR" sz="1050" b="1" dirty="0" smtClean="0"/>
            <a:t> </a:t>
          </a:r>
          <a:r>
            <a:rPr lang="fr-FR" sz="1050" b="1" dirty="0" err="1" smtClean="0"/>
            <a:t>suppliers</a:t>
          </a:r>
          <a:endParaRPr lang="fr-FR" sz="1050" b="1" dirty="0"/>
        </a:p>
      </dgm:t>
    </dgm:pt>
    <dgm:pt modelId="{E6AB4F94-E21D-6142-98A8-DD48E776A203}" type="parTrans" cxnId="{7FB58C30-93C8-3E4F-AACD-102C97793B18}">
      <dgm:prSet/>
      <dgm:spPr/>
      <dgm:t>
        <a:bodyPr/>
        <a:lstStyle/>
        <a:p>
          <a:endParaRPr lang="fr-FR"/>
        </a:p>
      </dgm:t>
    </dgm:pt>
    <dgm:pt modelId="{69EEA5AB-BB9D-BA4B-B412-5CECC8F3BDCD}" type="sibTrans" cxnId="{7FB58C30-93C8-3E4F-AACD-102C97793B18}">
      <dgm:prSet/>
      <dgm:spPr/>
      <dgm:t>
        <a:bodyPr/>
        <a:lstStyle/>
        <a:p>
          <a:endParaRPr lang="fr-FR"/>
        </a:p>
      </dgm:t>
    </dgm:pt>
    <dgm:pt modelId="{325AA9CD-446E-3A4E-B21A-9FAD944FC311}">
      <dgm:prSet phldrT="[Texte]" custT="1"/>
      <dgm:spPr/>
      <dgm:t>
        <a:bodyPr/>
        <a:lstStyle/>
        <a:p>
          <a:r>
            <a:rPr lang="fr-FR" sz="1050" b="1" dirty="0" err="1" smtClean="0"/>
            <a:t>Analysis</a:t>
          </a:r>
          <a:r>
            <a:rPr lang="fr-FR" sz="1050" b="1" dirty="0" smtClean="0"/>
            <a:t> of the concepts and the </a:t>
          </a:r>
          <a:r>
            <a:rPr lang="fr-FR" sz="1050" b="1" dirty="0" err="1" smtClean="0"/>
            <a:t>suppliers</a:t>
          </a:r>
          <a:endParaRPr lang="fr-FR" sz="1050" b="1" dirty="0"/>
        </a:p>
      </dgm:t>
    </dgm:pt>
    <dgm:pt modelId="{D5EA3A07-C175-9644-8FB8-274BAC91A66A}" type="parTrans" cxnId="{C659BF53-CDC8-A740-A4E5-EBB6A3DE2A7B}">
      <dgm:prSet/>
      <dgm:spPr/>
      <dgm:t>
        <a:bodyPr/>
        <a:lstStyle/>
        <a:p>
          <a:endParaRPr lang="fr-FR"/>
        </a:p>
      </dgm:t>
    </dgm:pt>
    <dgm:pt modelId="{4CC18832-0DED-0A46-999B-C4D451D9EE96}" type="sibTrans" cxnId="{C659BF53-CDC8-A740-A4E5-EBB6A3DE2A7B}">
      <dgm:prSet/>
      <dgm:spPr/>
      <dgm:t>
        <a:bodyPr/>
        <a:lstStyle/>
        <a:p>
          <a:endParaRPr lang="fr-FR"/>
        </a:p>
      </dgm:t>
    </dgm:pt>
    <dgm:pt modelId="{EEF3F8B3-0273-154B-B9D6-2FD9761E1CD2}">
      <dgm:prSet phldrT="[Texte]" custT="1"/>
      <dgm:spPr/>
      <dgm:t>
        <a:bodyPr/>
        <a:lstStyle/>
        <a:p>
          <a:r>
            <a:rPr lang="fr-FR" sz="1050" b="1" dirty="0" err="1" smtClean="0"/>
            <a:t>Selection</a:t>
          </a:r>
          <a:r>
            <a:rPr lang="fr-FR" sz="1050" b="1" dirty="0" smtClean="0"/>
            <a:t> of the concept and the supplier</a:t>
          </a:r>
          <a:endParaRPr lang="fr-FR" sz="1050" b="1" dirty="0"/>
        </a:p>
      </dgm:t>
    </dgm:pt>
    <dgm:pt modelId="{4CF1D560-00B7-AB4F-8D79-48286A0E798A}" type="parTrans" cxnId="{DE8292A0-C406-AB4F-9AB5-F05467BDDAB5}">
      <dgm:prSet/>
      <dgm:spPr/>
      <dgm:t>
        <a:bodyPr/>
        <a:lstStyle/>
        <a:p>
          <a:endParaRPr lang="fr-FR"/>
        </a:p>
      </dgm:t>
    </dgm:pt>
    <dgm:pt modelId="{37145D7D-67A6-2947-B1DD-BDF9684DD89D}" type="sibTrans" cxnId="{DE8292A0-C406-AB4F-9AB5-F05467BDDAB5}">
      <dgm:prSet/>
      <dgm:spPr/>
      <dgm:t>
        <a:bodyPr/>
        <a:lstStyle/>
        <a:p>
          <a:endParaRPr lang="fr-FR"/>
        </a:p>
      </dgm:t>
    </dgm:pt>
    <dgm:pt modelId="{E2403C57-08B7-EA4D-986C-8FBCB1210525}">
      <dgm:prSet phldrT="[Texte]" custT="1"/>
      <dgm:spPr/>
      <dgm:t>
        <a:bodyPr/>
        <a:lstStyle/>
        <a:p>
          <a:r>
            <a:rPr lang="fr-FR" sz="1050" b="1" dirty="0" smtClean="0"/>
            <a:t>Validation of the </a:t>
          </a:r>
          <a:r>
            <a:rPr lang="fr-FR" sz="1050" b="1" dirty="0" err="1" smtClean="0"/>
            <a:t>selection</a:t>
          </a:r>
          <a:r>
            <a:rPr lang="fr-FR" sz="1050" b="1" dirty="0" smtClean="0"/>
            <a:t> (</a:t>
          </a:r>
          <a:r>
            <a:rPr lang="fr-FR" sz="1050" b="1" dirty="0" err="1" smtClean="0"/>
            <a:t>mock</a:t>
          </a:r>
          <a:r>
            <a:rPr lang="fr-FR" sz="1050" b="1" dirty="0" smtClean="0"/>
            <a:t> up)</a:t>
          </a:r>
          <a:endParaRPr lang="fr-FR" sz="1050" b="1" dirty="0"/>
        </a:p>
      </dgm:t>
    </dgm:pt>
    <dgm:pt modelId="{9578B211-6473-9C46-9862-EF2A25047135}" type="parTrans" cxnId="{9A353584-EE2C-BD48-AED9-7E8B128F25DD}">
      <dgm:prSet/>
      <dgm:spPr/>
      <dgm:t>
        <a:bodyPr/>
        <a:lstStyle/>
        <a:p>
          <a:endParaRPr lang="fr-FR"/>
        </a:p>
      </dgm:t>
    </dgm:pt>
    <dgm:pt modelId="{F04EF095-C2A2-1044-A749-9B1AE569F114}" type="sibTrans" cxnId="{9A353584-EE2C-BD48-AED9-7E8B128F25DD}">
      <dgm:prSet/>
      <dgm:spPr/>
      <dgm:t>
        <a:bodyPr/>
        <a:lstStyle/>
        <a:p>
          <a:endParaRPr lang="fr-FR"/>
        </a:p>
      </dgm:t>
    </dgm:pt>
    <dgm:pt modelId="{8BB4E22C-DC15-FB42-B8BD-1F584E44366A}">
      <dgm:prSet phldrT="[Texte]" custT="1"/>
      <dgm:spPr/>
      <dgm:t>
        <a:bodyPr/>
        <a:lstStyle/>
        <a:p>
          <a:r>
            <a:rPr lang="fr-FR" sz="1050" b="1" dirty="0" err="1" smtClean="0"/>
            <a:t>Pre-project</a:t>
          </a:r>
          <a:r>
            <a:rPr lang="fr-FR" sz="1050" b="1" dirty="0" smtClean="0"/>
            <a:t> </a:t>
          </a:r>
          <a:r>
            <a:rPr lang="fr-FR" sz="1050" b="1" dirty="0" err="1" smtClean="0"/>
            <a:t>launch</a:t>
          </a:r>
          <a:r>
            <a:rPr lang="fr-FR" sz="1050" b="1" dirty="0" smtClean="0"/>
            <a:t>)</a:t>
          </a:r>
          <a:endParaRPr lang="fr-FR" sz="1050" b="1" dirty="0"/>
        </a:p>
      </dgm:t>
    </dgm:pt>
    <dgm:pt modelId="{F5FF82E1-58F1-2C48-89CD-BBBB5CF80505}" type="parTrans" cxnId="{7FC00D43-C80E-D44B-95B3-D0DDE5A1AF0F}">
      <dgm:prSet/>
      <dgm:spPr/>
      <dgm:t>
        <a:bodyPr/>
        <a:lstStyle/>
        <a:p>
          <a:endParaRPr lang="fr-FR"/>
        </a:p>
      </dgm:t>
    </dgm:pt>
    <dgm:pt modelId="{51FDE6A2-4AD2-C24B-A818-58498903CF2A}" type="sibTrans" cxnId="{7FC00D43-C80E-D44B-95B3-D0DDE5A1AF0F}">
      <dgm:prSet/>
      <dgm:spPr/>
      <dgm:t>
        <a:bodyPr/>
        <a:lstStyle/>
        <a:p>
          <a:endParaRPr lang="fr-FR"/>
        </a:p>
      </dgm:t>
    </dgm:pt>
    <dgm:pt modelId="{DAF3B8C9-672D-9D49-857D-E11BA1D6FFB6}" type="pres">
      <dgm:prSet presAssocID="{0055F78F-DDFC-5E4E-9212-F528E1EF24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7F1FCB-DB64-D04C-B215-FF309F028F76}" type="pres">
      <dgm:prSet presAssocID="{D81206DB-B985-0242-9DE2-B6708F327ABB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B1CE2C-34BC-8440-9BCD-37D76E68B652}" type="pres">
      <dgm:prSet presAssocID="{217B3100-BB42-0B46-8549-FC8C39537CA8}" presName="parTxOnlySpace" presStyleCnt="0"/>
      <dgm:spPr/>
    </dgm:pt>
    <dgm:pt modelId="{F445B296-9E8F-1945-957A-B88F92EA3BF0}" type="pres">
      <dgm:prSet presAssocID="{733AF8DD-12CD-904C-A0A8-288D45627838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877ABF-06E8-4B4A-898B-BD28D386B139}" type="pres">
      <dgm:prSet presAssocID="{D9F0998E-148E-B54B-BF2F-C39B2B27E1B9}" presName="parTxOnlySpace" presStyleCnt="0"/>
      <dgm:spPr/>
    </dgm:pt>
    <dgm:pt modelId="{B6F7DE95-5534-AC4F-8D3E-536C00C90FBB}" type="pres">
      <dgm:prSet presAssocID="{90FE2B05-52FB-C44E-B6AD-174AE78A8833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0BC5C4-D10A-B84D-9ACF-E439223E6366}" type="pres">
      <dgm:prSet presAssocID="{69EEA5AB-BB9D-BA4B-B412-5CECC8F3BDCD}" presName="parTxOnlySpace" presStyleCnt="0"/>
      <dgm:spPr/>
    </dgm:pt>
    <dgm:pt modelId="{BE8CE736-C700-5041-B7F8-836B9565EF1E}" type="pres">
      <dgm:prSet presAssocID="{325AA9CD-446E-3A4E-B21A-9FAD944FC311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741592-40FC-8D48-93BF-878D9AFFBD06}" type="pres">
      <dgm:prSet presAssocID="{4CC18832-0DED-0A46-999B-C4D451D9EE96}" presName="parTxOnlySpace" presStyleCnt="0"/>
      <dgm:spPr/>
    </dgm:pt>
    <dgm:pt modelId="{E75C9DA9-6FDC-2F44-AD37-ACF402BD1A5E}" type="pres">
      <dgm:prSet presAssocID="{EEF3F8B3-0273-154B-B9D6-2FD9761E1CD2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06EE4F-E91A-A041-9480-AA0BB99B5149}" type="pres">
      <dgm:prSet presAssocID="{37145D7D-67A6-2947-B1DD-BDF9684DD89D}" presName="parTxOnlySpace" presStyleCnt="0"/>
      <dgm:spPr/>
    </dgm:pt>
    <dgm:pt modelId="{675765B0-C996-E241-A775-4DA805E51F18}" type="pres">
      <dgm:prSet presAssocID="{E2403C57-08B7-EA4D-986C-8FBCB1210525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4166C6-5A21-6B41-89B5-6B98D9752B30}" type="pres">
      <dgm:prSet presAssocID="{F04EF095-C2A2-1044-A749-9B1AE569F114}" presName="parTxOnlySpace" presStyleCnt="0"/>
      <dgm:spPr/>
    </dgm:pt>
    <dgm:pt modelId="{3BDB54FA-BF08-0E4E-BDD8-8C5A44D258B2}" type="pres">
      <dgm:prSet presAssocID="{8BB4E22C-DC15-FB42-B8BD-1F584E44366A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353584-EE2C-BD48-AED9-7E8B128F25DD}" srcId="{0055F78F-DDFC-5E4E-9212-F528E1EF245C}" destId="{E2403C57-08B7-EA4D-986C-8FBCB1210525}" srcOrd="5" destOrd="0" parTransId="{9578B211-6473-9C46-9862-EF2A25047135}" sibTransId="{F04EF095-C2A2-1044-A749-9B1AE569F114}"/>
    <dgm:cxn modelId="{63E7865A-108E-604F-B679-971854B9F1FE}" type="presOf" srcId="{D81206DB-B985-0242-9DE2-B6708F327ABB}" destId="{ED7F1FCB-DB64-D04C-B215-FF309F028F76}" srcOrd="0" destOrd="0" presId="urn:microsoft.com/office/officeart/2005/8/layout/chevron1"/>
    <dgm:cxn modelId="{9A4600F3-6FF3-BD4B-9616-C3827F809E43}" srcId="{0055F78F-DDFC-5E4E-9212-F528E1EF245C}" destId="{733AF8DD-12CD-904C-A0A8-288D45627838}" srcOrd="1" destOrd="0" parTransId="{3F113D59-CA2A-6345-B4DF-79D6B0E036A2}" sibTransId="{D9F0998E-148E-B54B-BF2F-C39B2B27E1B9}"/>
    <dgm:cxn modelId="{DE8292A0-C406-AB4F-9AB5-F05467BDDAB5}" srcId="{0055F78F-DDFC-5E4E-9212-F528E1EF245C}" destId="{EEF3F8B3-0273-154B-B9D6-2FD9761E1CD2}" srcOrd="4" destOrd="0" parTransId="{4CF1D560-00B7-AB4F-8D79-48286A0E798A}" sibTransId="{37145D7D-67A6-2947-B1DD-BDF9684DD89D}"/>
    <dgm:cxn modelId="{ACD39497-26B8-EB49-8AD8-032FB4F4E8A9}" type="presOf" srcId="{8BB4E22C-DC15-FB42-B8BD-1F584E44366A}" destId="{3BDB54FA-BF08-0E4E-BDD8-8C5A44D258B2}" srcOrd="0" destOrd="0" presId="urn:microsoft.com/office/officeart/2005/8/layout/chevron1"/>
    <dgm:cxn modelId="{624E06B0-9CA8-0D48-AF68-F798C86B6BA5}" type="presOf" srcId="{325AA9CD-446E-3A4E-B21A-9FAD944FC311}" destId="{BE8CE736-C700-5041-B7F8-836B9565EF1E}" srcOrd="0" destOrd="0" presId="urn:microsoft.com/office/officeart/2005/8/layout/chevron1"/>
    <dgm:cxn modelId="{6DCE0C03-0EDB-5E48-9B6F-FB09187C0C5C}" srcId="{0055F78F-DDFC-5E4E-9212-F528E1EF245C}" destId="{D81206DB-B985-0242-9DE2-B6708F327ABB}" srcOrd="0" destOrd="0" parTransId="{3C1F13FA-B4C2-F94F-B1E4-863C339F827B}" sibTransId="{217B3100-BB42-0B46-8549-FC8C39537CA8}"/>
    <dgm:cxn modelId="{69DC4D5B-DE07-2646-8F1A-7DD25C6E70F5}" type="presOf" srcId="{E2403C57-08B7-EA4D-986C-8FBCB1210525}" destId="{675765B0-C996-E241-A775-4DA805E51F18}" srcOrd="0" destOrd="0" presId="urn:microsoft.com/office/officeart/2005/8/layout/chevron1"/>
    <dgm:cxn modelId="{7FC00D43-C80E-D44B-95B3-D0DDE5A1AF0F}" srcId="{0055F78F-DDFC-5E4E-9212-F528E1EF245C}" destId="{8BB4E22C-DC15-FB42-B8BD-1F584E44366A}" srcOrd="6" destOrd="0" parTransId="{F5FF82E1-58F1-2C48-89CD-BBBB5CF80505}" sibTransId="{51FDE6A2-4AD2-C24B-A818-58498903CF2A}"/>
    <dgm:cxn modelId="{C659BF53-CDC8-A740-A4E5-EBB6A3DE2A7B}" srcId="{0055F78F-DDFC-5E4E-9212-F528E1EF245C}" destId="{325AA9CD-446E-3A4E-B21A-9FAD944FC311}" srcOrd="3" destOrd="0" parTransId="{D5EA3A07-C175-9644-8FB8-274BAC91A66A}" sibTransId="{4CC18832-0DED-0A46-999B-C4D451D9EE96}"/>
    <dgm:cxn modelId="{606C8705-BA5C-664C-B1A1-235FBE223C5D}" type="presOf" srcId="{0055F78F-DDFC-5E4E-9212-F528E1EF245C}" destId="{DAF3B8C9-672D-9D49-857D-E11BA1D6FFB6}" srcOrd="0" destOrd="0" presId="urn:microsoft.com/office/officeart/2005/8/layout/chevron1"/>
    <dgm:cxn modelId="{528C2C09-EE46-A74B-AA38-5A9C52A6811C}" type="presOf" srcId="{EEF3F8B3-0273-154B-B9D6-2FD9761E1CD2}" destId="{E75C9DA9-6FDC-2F44-AD37-ACF402BD1A5E}" srcOrd="0" destOrd="0" presId="urn:microsoft.com/office/officeart/2005/8/layout/chevron1"/>
    <dgm:cxn modelId="{9664FE12-8491-FC49-B306-7C4A8248F3CC}" type="presOf" srcId="{733AF8DD-12CD-904C-A0A8-288D45627838}" destId="{F445B296-9E8F-1945-957A-B88F92EA3BF0}" srcOrd="0" destOrd="0" presId="urn:microsoft.com/office/officeart/2005/8/layout/chevron1"/>
    <dgm:cxn modelId="{7FB58C30-93C8-3E4F-AACD-102C97793B18}" srcId="{0055F78F-DDFC-5E4E-9212-F528E1EF245C}" destId="{90FE2B05-52FB-C44E-B6AD-174AE78A8833}" srcOrd="2" destOrd="0" parTransId="{E6AB4F94-E21D-6142-98A8-DD48E776A203}" sibTransId="{69EEA5AB-BB9D-BA4B-B412-5CECC8F3BDCD}"/>
    <dgm:cxn modelId="{9C1BBDB9-C15A-2340-8712-2A410A668E20}" type="presOf" srcId="{90FE2B05-52FB-C44E-B6AD-174AE78A8833}" destId="{B6F7DE95-5534-AC4F-8D3E-536C00C90FBB}" srcOrd="0" destOrd="0" presId="urn:microsoft.com/office/officeart/2005/8/layout/chevron1"/>
    <dgm:cxn modelId="{684C2A21-95DA-DD46-B927-86DA5A0B72FD}" type="presParOf" srcId="{DAF3B8C9-672D-9D49-857D-E11BA1D6FFB6}" destId="{ED7F1FCB-DB64-D04C-B215-FF309F028F76}" srcOrd="0" destOrd="0" presId="urn:microsoft.com/office/officeart/2005/8/layout/chevron1"/>
    <dgm:cxn modelId="{472F4416-6231-DC4C-9A07-09E1916F6BF7}" type="presParOf" srcId="{DAF3B8C9-672D-9D49-857D-E11BA1D6FFB6}" destId="{89B1CE2C-34BC-8440-9BCD-37D76E68B652}" srcOrd="1" destOrd="0" presId="urn:microsoft.com/office/officeart/2005/8/layout/chevron1"/>
    <dgm:cxn modelId="{62BB8817-97F6-0448-B6F9-4C8F29A322A8}" type="presParOf" srcId="{DAF3B8C9-672D-9D49-857D-E11BA1D6FFB6}" destId="{F445B296-9E8F-1945-957A-B88F92EA3BF0}" srcOrd="2" destOrd="0" presId="urn:microsoft.com/office/officeart/2005/8/layout/chevron1"/>
    <dgm:cxn modelId="{2DBF5403-AC5A-1443-AEBA-A2C239858A91}" type="presParOf" srcId="{DAF3B8C9-672D-9D49-857D-E11BA1D6FFB6}" destId="{62877ABF-06E8-4B4A-898B-BD28D386B139}" srcOrd="3" destOrd="0" presId="urn:microsoft.com/office/officeart/2005/8/layout/chevron1"/>
    <dgm:cxn modelId="{D5334FF5-F517-3141-8CA0-5705EEB34F82}" type="presParOf" srcId="{DAF3B8C9-672D-9D49-857D-E11BA1D6FFB6}" destId="{B6F7DE95-5534-AC4F-8D3E-536C00C90FBB}" srcOrd="4" destOrd="0" presId="urn:microsoft.com/office/officeart/2005/8/layout/chevron1"/>
    <dgm:cxn modelId="{251EB169-0B19-B941-A4F8-D6128E361D65}" type="presParOf" srcId="{DAF3B8C9-672D-9D49-857D-E11BA1D6FFB6}" destId="{230BC5C4-D10A-B84D-9ACF-E439223E6366}" srcOrd="5" destOrd="0" presId="urn:microsoft.com/office/officeart/2005/8/layout/chevron1"/>
    <dgm:cxn modelId="{D3711393-8951-6843-B0B0-E06B2DC8679D}" type="presParOf" srcId="{DAF3B8C9-672D-9D49-857D-E11BA1D6FFB6}" destId="{BE8CE736-C700-5041-B7F8-836B9565EF1E}" srcOrd="6" destOrd="0" presId="urn:microsoft.com/office/officeart/2005/8/layout/chevron1"/>
    <dgm:cxn modelId="{DBD0099E-297B-9A4C-A7E6-E8CAD9CDEB06}" type="presParOf" srcId="{DAF3B8C9-672D-9D49-857D-E11BA1D6FFB6}" destId="{E4741592-40FC-8D48-93BF-878D9AFFBD06}" srcOrd="7" destOrd="0" presId="urn:microsoft.com/office/officeart/2005/8/layout/chevron1"/>
    <dgm:cxn modelId="{6DC1D523-5053-A149-BD8C-8C854263B85E}" type="presParOf" srcId="{DAF3B8C9-672D-9D49-857D-E11BA1D6FFB6}" destId="{E75C9DA9-6FDC-2F44-AD37-ACF402BD1A5E}" srcOrd="8" destOrd="0" presId="urn:microsoft.com/office/officeart/2005/8/layout/chevron1"/>
    <dgm:cxn modelId="{241FFFA4-F54B-C441-BF60-B92864389D4A}" type="presParOf" srcId="{DAF3B8C9-672D-9D49-857D-E11BA1D6FFB6}" destId="{A706EE4F-E91A-A041-9480-AA0BB99B5149}" srcOrd="9" destOrd="0" presId="urn:microsoft.com/office/officeart/2005/8/layout/chevron1"/>
    <dgm:cxn modelId="{3A1A883F-4390-B64C-BDB8-153F39CD5280}" type="presParOf" srcId="{DAF3B8C9-672D-9D49-857D-E11BA1D6FFB6}" destId="{675765B0-C996-E241-A775-4DA805E51F18}" srcOrd="10" destOrd="0" presId="urn:microsoft.com/office/officeart/2005/8/layout/chevron1"/>
    <dgm:cxn modelId="{3D451C51-9BE9-2849-A2AD-7C7F6EADBC5E}" type="presParOf" srcId="{DAF3B8C9-672D-9D49-857D-E11BA1D6FFB6}" destId="{EF4166C6-5A21-6B41-89B5-6B98D9752B30}" srcOrd="11" destOrd="0" presId="urn:microsoft.com/office/officeart/2005/8/layout/chevron1"/>
    <dgm:cxn modelId="{B372E060-315F-D34C-8D63-888FB08D79A1}" type="presParOf" srcId="{DAF3B8C9-672D-9D49-857D-E11BA1D6FFB6}" destId="{3BDB54FA-BF08-0E4E-BDD8-8C5A44D258B2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55F78F-DDFC-5E4E-9212-F528E1EF245C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81206DB-B985-0242-9DE2-B6708F327ABB}">
      <dgm:prSet phldrT="[Texte]" custT="1"/>
      <dgm:spPr/>
      <dgm:t>
        <a:bodyPr/>
        <a:lstStyle/>
        <a:p>
          <a:r>
            <a:rPr lang="fr-FR" sz="1050" b="1" dirty="0" smtClean="0"/>
            <a:t>Domaine </a:t>
          </a:r>
        </a:p>
        <a:p>
          <a:r>
            <a:rPr lang="fr-FR" sz="1050" b="1" dirty="0" smtClean="0"/>
            <a:t>d’exploration</a:t>
          </a:r>
          <a:endParaRPr lang="fr-FR" sz="1050" b="1" dirty="0"/>
        </a:p>
      </dgm:t>
    </dgm:pt>
    <dgm:pt modelId="{3C1F13FA-B4C2-F94F-B1E4-863C339F827B}" type="parTrans" cxnId="{6DCE0C03-0EDB-5E48-9B6F-FB09187C0C5C}">
      <dgm:prSet/>
      <dgm:spPr/>
      <dgm:t>
        <a:bodyPr/>
        <a:lstStyle/>
        <a:p>
          <a:endParaRPr lang="fr-FR"/>
        </a:p>
      </dgm:t>
    </dgm:pt>
    <dgm:pt modelId="{217B3100-BB42-0B46-8549-FC8C39537CA8}" type="sibTrans" cxnId="{6DCE0C03-0EDB-5E48-9B6F-FB09187C0C5C}">
      <dgm:prSet/>
      <dgm:spPr/>
      <dgm:t>
        <a:bodyPr/>
        <a:lstStyle/>
        <a:p>
          <a:endParaRPr lang="fr-FR"/>
        </a:p>
      </dgm:t>
    </dgm:pt>
    <dgm:pt modelId="{733AF8DD-12CD-904C-A0A8-288D45627838}">
      <dgm:prSet phldrT="[Texte]" custT="1"/>
      <dgm:spPr/>
      <dgm:t>
        <a:bodyPr/>
        <a:lstStyle/>
        <a:p>
          <a:r>
            <a:rPr lang="fr-FR" sz="1050" b="1" dirty="0" smtClean="0"/>
            <a:t>Formulation </a:t>
          </a:r>
        </a:p>
        <a:p>
          <a:r>
            <a:rPr lang="fr-FR" sz="1050" b="1" dirty="0" smtClean="0"/>
            <a:t>de l’exploration</a:t>
          </a:r>
          <a:endParaRPr lang="fr-FR" sz="1050" b="1" dirty="0"/>
        </a:p>
      </dgm:t>
    </dgm:pt>
    <dgm:pt modelId="{3F113D59-CA2A-6345-B4DF-79D6B0E036A2}" type="parTrans" cxnId="{9A4600F3-6FF3-BD4B-9616-C3827F809E43}">
      <dgm:prSet/>
      <dgm:spPr/>
      <dgm:t>
        <a:bodyPr/>
        <a:lstStyle/>
        <a:p>
          <a:endParaRPr lang="fr-FR"/>
        </a:p>
      </dgm:t>
    </dgm:pt>
    <dgm:pt modelId="{D9F0998E-148E-B54B-BF2F-C39B2B27E1B9}" type="sibTrans" cxnId="{9A4600F3-6FF3-BD4B-9616-C3827F809E43}">
      <dgm:prSet/>
      <dgm:spPr/>
      <dgm:t>
        <a:bodyPr/>
        <a:lstStyle/>
        <a:p>
          <a:endParaRPr lang="fr-FR"/>
        </a:p>
      </dgm:t>
    </dgm:pt>
    <dgm:pt modelId="{90FE2B05-52FB-C44E-B6AD-174AE78A8833}">
      <dgm:prSet phldrT="[Texte]" custT="1"/>
      <dgm:spPr/>
      <dgm:t>
        <a:bodyPr/>
        <a:lstStyle/>
        <a:p>
          <a:r>
            <a:rPr lang="fr-FR" sz="1050" b="1" dirty="0" smtClean="0"/>
            <a:t>Concepts et fournisseurs potentiels</a:t>
          </a:r>
          <a:endParaRPr lang="fr-FR" sz="1050" b="1" dirty="0"/>
        </a:p>
      </dgm:t>
    </dgm:pt>
    <dgm:pt modelId="{E6AB4F94-E21D-6142-98A8-DD48E776A203}" type="parTrans" cxnId="{7FB58C30-93C8-3E4F-AACD-102C97793B18}">
      <dgm:prSet/>
      <dgm:spPr/>
      <dgm:t>
        <a:bodyPr/>
        <a:lstStyle/>
        <a:p>
          <a:endParaRPr lang="fr-FR"/>
        </a:p>
      </dgm:t>
    </dgm:pt>
    <dgm:pt modelId="{69EEA5AB-BB9D-BA4B-B412-5CECC8F3BDCD}" type="sibTrans" cxnId="{7FB58C30-93C8-3E4F-AACD-102C97793B18}">
      <dgm:prSet/>
      <dgm:spPr/>
      <dgm:t>
        <a:bodyPr/>
        <a:lstStyle/>
        <a:p>
          <a:endParaRPr lang="fr-FR"/>
        </a:p>
      </dgm:t>
    </dgm:pt>
    <dgm:pt modelId="{325AA9CD-446E-3A4E-B21A-9FAD944FC311}">
      <dgm:prSet phldrT="[Texte]" custT="1"/>
      <dgm:spPr/>
      <dgm:t>
        <a:bodyPr/>
        <a:lstStyle/>
        <a:p>
          <a:r>
            <a:rPr lang="fr-FR" sz="1050" b="1" dirty="0" smtClean="0"/>
            <a:t>Analyse des concepts et des fournisseurs</a:t>
          </a:r>
          <a:endParaRPr lang="fr-FR" sz="1050" b="1" dirty="0"/>
        </a:p>
      </dgm:t>
    </dgm:pt>
    <dgm:pt modelId="{D5EA3A07-C175-9644-8FB8-274BAC91A66A}" type="parTrans" cxnId="{C659BF53-CDC8-A740-A4E5-EBB6A3DE2A7B}">
      <dgm:prSet/>
      <dgm:spPr/>
      <dgm:t>
        <a:bodyPr/>
        <a:lstStyle/>
        <a:p>
          <a:endParaRPr lang="fr-FR"/>
        </a:p>
      </dgm:t>
    </dgm:pt>
    <dgm:pt modelId="{4CC18832-0DED-0A46-999B-C4D451D9EE96}" type="sibTrans" cxnId="{C659BF53-CDC8-A740-A4E5-EBB6A3DE2A7B}">
      <dgm:prSet/>
      <dgm:spPr/>
      <dgm:t>
        <a:bodyPr/>
        <a:lstStyle/>
        <a:p>
          <a:endParaRPr lang="fr-FR"/>
        </a:p>
      </dgm:t>
    </dgm:pt>
    <dgm:pt modelId="{EEF3F8B3-0273-154B-B9D6-2FD9761E1CD2}">
      <dgm:prSet phldrT="[Texte]" custT="1"/>
      <dgm:spPr/>
      <dgm:t>
        <a:bodyPr/>
        <a:lstStyle/>
        <a:p>
          <a:r>
            <a:rPr lang="fr-FR" sz="1050" b="1" dirty="0" smtClean="0"/>
            <a:t>Sélection de concept et de fournisseur</a:t>
          </a:r>
          <a:endParaRPr lang="fr-FR" sz="1050" b="1" dirty="0"/>
        </a:p>
      </dgm:t>
    </dgm:pt>
    <dgm:pt modelId="{4CF1D560-00B7-AB4F-8D79-48286A0E798A}" type="parTrans" cxnId="{DE8292A0-C406-AB4F-9AB5-F05467BDDAB5}">
      <dgm:prSet/>
      <dgm:spPr/>
      <dgm:t>
        <a:bodyPr/>
        <a:lstStyle/>
        <a:p>
          <a:endParaRPr lang="fr-FR"/>
        </a:p>
      </dgm:t>
    </dgm:pt>
    <dgm:pt modelId="{37145D7D-67A6-2947-B1DD-BDF9684DD89D}" type="sibTrans" cxnId="{DE8292A0-C406-AB4F-9AB5-F05467BDDAB5}">
      <dgm:prSet/>
      <dgm:spPr/>
      <dgm:t>
        <a:bodyPr/>
        <a:lstStyle/>
        <a:p>
          <a:endParaRPr lang="fr-FR"/>
        </a:p>
      </dgm:t>
    </dgm:pt>
    <dgm:pt modelId="{E2403C57-08B7-EA4D-986C-8FBCB1210525}">
      <dgm:prSet phldrT="[Texte]" custT="1"/>
      <dgm:spPr/>
      <dgm:t>
        <a:bodyPr/>
        <a:lstStyle/>
        <a:p>
          <a:r>
            <a:rPr lang="fr-FR" sz="1050" b="1" dirty="0" smtClean="0"/>
            <a:t>Validation (maquette)</a:t>
          </a:r>
          <a:endParaRPr lang="fr-FR" sz="1050" b="1" dirty="0"/>
        </a:p>
      </dgm:t>
    </dgm:pt>
    <dgm:pt modelId="{9578B211-6473-9C46-9862-EF2A25047135}" type="parTrans" cxnId="{9A353584-EE2C-BD48-AED9-7E8B128F25DD}">
      <dgm:prSet/>
      <dgm:spPr/>
      <dgm:t>
        <a:bodyPr/>
        <a:lstStyle/>
        <a:p>
          <a:endParaRPr lang="fr-FR"/>
        </a:p>
      </dgm:t>
    </dgm:pt>
    <dgm:pt modelId="{F04EF095-C2A2-1044-A749-9B1AE569F114}" type="sibTrans" cxnId="{9A353584-EE2C-BD48-AED9-7E8B128F25DD}">
      <dgm:prSet/>
      <dgm:spPr/>
      <dgm:t>
        <a:bodyPr/>
        <a:lstStyle/>
        <a:p>
          <a:endParaRPr lang="fr-FR"/>
        </a:p>
      </dgm:t>
    </dgm:pt>
    <dgm:pt modelId="{8BB4E22C-DC15-FB42-B8BD-1F584E44366A}">
      <dgm:prSet phldrT="[Texte]" custT="1"/>
      <dgm:spPr/>
      <dgm:t>
        <a:bodyPr/>
        <a:lstStyle/>
        <a:p>
          <a:r>
            <a:rPr lang="fr-FR" sz="1050" b="1" dirty="0" smtClean="0"/>
            <a:t>Lancement du </a:t>
          </a:r>
          <a:r>
            <a:rPr lang="fr-FR" sz="1050" b="1" dirty="0" err="1" smtClean="0"/>
            <a:t>pre</a:t>
          </a:r>
          <a:r>
            <a:rPr lang="fr-FR" sz="1050" b="1" dirty="0" smtClean="0"/>
            <a:t>-projet</a:t>
          </a:r>
          <a:endParaRPr lang="fr-FR" sz="1050" b="1" dirty="0"/>
        </a:p>
      </dgm:t>
    </dgm:pt>
    <dgm:pt modelId="{F5FF82E1-58F1-2C48-89CD-BBBB5CF80505}" type="parTrans" cxnId="{7FC00D43-C80E-D44B-95B3-D0DDE5A1AF0F}">
      <dgm:prSet/>
      <dgm:spPr/>
      <dgm:t>
        <a:bodyPr/>
        <a:lstStyle/>
        <a:p>
          <a:endParaRPr lang="fr-FR"/>
        </a:p>
      </dgm:t>
    </dgm:pt>
    <dgm:pt modelId="{51FDE6A2-4AD2-C24B-A818-58498903CF2A}" type="sibTrans" cxnId="{7FC00D43-C80E-D44B-95B3-D0DDE5A1AF0F}">
      <dgm:prSet/>
      <dgm:spPr/>
      <dgm:t>
        <a:bodyPr/>
        <a:lstStyle/>
        <a:p>
          <a:endParaRPr lang="fr-FR"/>
        </a:p>
      </dgm:t>
    </dgm:pt>
    <dgm:pt modelId="{DAF3B8C9-672D-9D49-857D-E11BA1D6FFB6}" type="pres">
      <dgm:prSet presAssocID="{0055F78F-DDFC-5E4E-9212-F528E1EF24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7F1FCB-DB64-D04C-B215-FF309F028F76}" type="pres">
      <dgm:prSet presAssocID="{D81206DB-B985-0242-9DE2-B6708F327ABB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B1CE2C-34BC-8440-9BCD-37D76E68B652}" type="pres">
      <dgm:prSet presAssocID="{217B3100-BB42-0B46-8549-FC8C39537CA8}" presName="parTxOnlySpace" presStyleCnt="0"/>
      <dgm:spPr/>
    </dgm:pt>
    <dgm:pt modelId="{F445B296-9E8F-1945-957A-B88F92EA3BF0}" type="pres">
      <dgm:prSet presAssocID="{733AF8DD-12CD-904C-A0A8-288D45627838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877ABF-06E8-4B4A-898B-BD28D386B139}" type="pres">
      <dgm:prSet presAssocID="{D9F0998E-148E-B54B-BF2F-C39B2B27E1B9}" presName="parTxOnlySpace" presStyleCnt="0"/>
      <dgm:spPr/>
    </dgm:pt>
    <dgm:pt modelId="{B6F7DE95-5534-AC4F-8D3E-536C00C90FBB}" type="pres">
      <dgm:prSet presAssocID="{90FE2B05-52FB-C44E-B6AD-174AE78A8833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0BC5C4-D10A-B84D-9ACF-E439223E6366}" type="pres">
      <dgm:prSet presAssocID="{69EEA5AB-BB9D-BA4B-B412-5CECC8F3BDCD}" presName="parTxOnlySpace" presStyleCnt="0"/>
      <dgm:spPr/>
    </dgm:pt>
    <dgm:pt modelId="{BE8CE736-C700-5041-B7F8-836B9565EF1E}" type="pres">
      <dgm:prSet presAssocID="{325AA9CD-446E-3A4E-B21A-9FAD944FC311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741592-40FC-8D48-93BF-878D9AFFBD06}" type="pres">
      <dgm:prSet presAssocID="{4CC18832-0DED-0A46-999B-C4D451D9EE96}" presName="parTxOnlySpace" presStyleCnt="0"/>
      <dgm:spPr/>
    </dgm:pt>
    <dgm:pt modelId="{E75C9DA9-6FDC-2F44-AD37-ACF402BD1A5E}" type="pres">
      <dgm:prSet presAssocID="{EEF3F8B3-0273-154B-B9D6-2FD9761E1CD2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06EE4F-E91A-A041-9480-AA0BB99B5149}" type="pres">
      <dgm:prSet presAssocID="{37145D7D-67A6-2947-B1DD-BDF9684DD89D}" presName="parTxOnlySpace" presStyleCnt="0"/>
      <dgm:spPr/>
    </dgm:pt>
    <dgm:pt modelId="{675765B0-C996-E241-A775-4DA805E51F18}" type="pres">
      <dgm:prSet presAssocID="{E2403C57-08B7-EA4D-986C-8FBCB1210525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4166C6-5A21-6B41-89B5-6B98D9752B30}" type="pres">
      <dgm:prSet presAssocID="{F04EF095-C2A2-1044-A749-9B1AE569F114}" presName="parTxOnlySpace" presStyleCnt="0"/>
      <dgm:spPr/>
    </dgm:pt>
    <dgm:pt modelId="{3BDB54FA-BF08-0E4E-BDD8-8C5A44D258B2}" type="pres">
      <dgm:prSet presAssocID="{8BB4E22C-DC15-FB42-B8BD-1F584E44366A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1747B34-C788-3649-92DC-C908B269BB69}" type="presOf" srcId="{90FE2B05-52FB-C44E-B6AD-174AE78A8833}" destId="{B6F7DE95-5534-AC4F-8D3E-536C00C90FBB}" srcOrd="0" destOrd="0" presId="urn:microsoft.com/office/officeart/2005/8/layout/chevron1"/>
    <dgm:cxn modelId="{7FC00D43-C80E-D44B-95B3-D0DDE5A1AF0F}" srcId="{0055F78F-DDFC-5E4E-9212-F528E1EF245C}" destId="{8BB4E22C-DC15-FB42-B8BD-1F584E44366A}" srcOrd="6" destOrd="0" parTransId="{F5FF82E1-58F1-2C48-89CD-BBBB5CF80505}" sibTransId="{51FDE6A2-4AD2-C24B-A818-58498903CF2A}"/>
    <dgm:cxn modelId="{E7EF7B21-CF0A-7B47-9A0F-CAAB4CD9FD61}" type="presOf" srcId="{D81206DB-B985-0242-9DE2-B6708F327ABB}" destId="{ED7F1FCB-DB64-D04C-B215-FF309F028F76}" srcOrd="0" destOrd="0" presId="urn:microsoft.com/office/officeart/2005/8/layout/chevron1"/>
    <dgm:cxn modelId="{F20C0DFE-D0EC-DF4D-B483-C014B051BBB1}" type="presOf" srcId="{325AA9CD-446E-3A4E-B21A-9FAD944FC311}" destId="{BE8CE736-C700-5041-B7F8-836B9565EF1E}" srcOrd="0" destOrd="0" presId="urn:microsoft.com/office/officeart/2005/8/layout/chevron1"/>
    <dgm:cxn modelId="{6DCE0C03-0EDB-5E48-9B6F-FB09187C0C5C}" srcId="{0055F78F-DDFC-5E4E-9212-F528E1EF245C}" destId="{D81206DB-B985-0242-9DE2-B6708F327ABB}" srcOrd="0" destOrd="0" parTransId="{3C1F13FA-B4C2-F94F-B1E4-863C339F827B}" sibTransId="{217B3100-BB42-0B46-8549-FC8C39537CA8}"/>
    <dgm:cxn modelId="{C659BF53-CDC8-A740-A4E5-EBB6A3DE2A7B}" srcId="{0055F78F-DDFC-5E4E-9212-F528E1EF245C}" destId="{325AA9CD-446E-3A4E-B21A-9FAD944FC311}" srcOrd="3" destOrd="0" parTransId="{D5EA3A07-C175-9644-8FB8-274BAC91A66A}" sibTransId="{4CC18832-0DED-0A46-999B-C4D451D9EE96}"/>
    <dgm:cxn modelId="{9A4600F3-6FF3-BD4B-9616-C3827F809E43}" srcId="{0055F78F-DDFC-5E4E-9212-F528E1EF245C}" destId="{733AF8DD-12CD-904C-A0A8-288D45627838}" srcOrd="1" destOrd="0" parTransId="{3F113D59-CA2A-6345-B4DF-79D6B0E036A2}" sibTransId="{D9F0998E-148E-B54B-BF2F-C39B2B27E1B9}"/>
    <dgm:cxn modelId="{205508D5-637A-6A4F-BC2F-62B67807259C}" type="presOf" srcId="{E2403C57-08B7-EA4D-986C-8FBCB1210525}" destId="{675765B0-C996-E241-A775-4DA805E51F18}" srcOrd="0" destOrd="0" presId="urn:microsoft.com/office/officeart/2005/8/layout/chevron1"/>
    <dgm:cxn modelId="{60A6F63D-AAD0-BC42-A20E-CC623BD58906}" type="presOf" srcId="{0055F78F-DDFC-5E4E-9212-F528E1EF245C}" destId="{DAF3B8C9-672D-9D49-857D-E11BA1D6FFB6}" srcOrd="0" destOrd="0" presId="urn:microsoft.com/office/officeart/2005/8/layout/chevron1"/>
    <dgm:cxn modelId="{2A8B88A3-F467-5C40-8304-D51FF6CB50F5}" type="presOf" srcId="{8BB4E22C-DC15-FB42-B8BD-1F584E44366A}" destId="{3BDB54FA-BF08-0E4E-BDD8-8C5A44D258B2}" srcOrd="0" destOrd="0" presId="urn:microsoft.com/office/officeart/2005/8/layout/chevron1"/>
    <dgm:cxn modelId="{CA194E6B-14C4-3F4E-BBA1-B6C7324E14A3}" type="presOf" srcId="{EEF3F8B3-0273-154B-B9D6-2FD9761E1CD2}" destId="{E75C9DA9-6FDC-2F44-AD37-ACF402BD1A5E}" srcOrd="0" destOrd="0" presId="urn:microsoft.com/office/officeart/2005/8/layout/chevron1"/>
    <dgm:cxn modelId="{DE8292A0-C406-AB4F-9AB5-F05467BDDAB5}" srcId="{0055F78F-DDFC-5E4E-9212-F528E1EF245C}" destId="{EEF3F8B3-0273-154B-B9D6-2FD9761E1CD2}" srcOrd="4" destOrd="0" parTransId="{4CF1D560-00B7-AB4F-8D79-48286A0E798A}" sibTransId="{37145D7D-67A6-2947-B1DD-BDF9684DD89D}"/>
    <dgm:cxn modelId="{7FB58C30-93C8-3E4F-AACD-102C97793B18}" srcId="{0055F78F-DDFC-5E4E-9212-F528E1EF245C}" destId="{90FE2B05-52FB-C44E-B6AD-174AE78A8833}" srcOrd="2" destOrd="0" parTransId="{E6AB4F94-E21D-6142-98A8-DD48E776A203}" sibTransId="{69EEA5AB-BB9D-BA4B-B412-5CECC8F3BDCD}"/>
    <dgm:cxn modelId="{29006BEA-5FEB-5740-BFC7-E8B9306C4187}" type="presOf" srcId="{733AF8DD-12CD-904C-A0A8-288D45627838}" destId="{F445B296-9E8F-1945-957A-B88F92EA3BF0}" srcOrd="0" destOrd="0" presId="urn:microsoft.com/office/officeart/2005/8/layout/chevron1"/>
    <dgm:cxn modelId="{9A353584-EE2C-BD48-AED9-7E8B128F25DD}" srcId="{0055F78F-DDFC-5E4E-9212-F528E1EF245C}" destId="{E2403C57-08B7-EA4D-986C-8FBCB1210525}" srcOrd="5" destOrd="0" parTransId="{9578B211-6473-9C46-9862-EF2A25047135}" sibTransId="{F04EF095-C2A2-1044-A749-9B1AE569F114}"/>
    <dgm:cxn modelId="{BE2E51BE-077D-AC4A-A2A1-94DC443D21B4}" type="presParOf" srcId="{DAF3B8C9-672D-9D49-857D-E11BA1D6FFB6}" destId="{ED7F1FCB-DB64-D04C-B215-FF309F028F76}" srcOrd="0" destOrd="0" presId="urn:microsoft.com/office/officeart/2005/8/layout/chevron1"/>
    <dgm:cxn modelId="{4BA602D5-E949-DF45-8B5C-4F28A4877605}" type="presParOf" srcId="{DAF3B8C9-672D-9D49-857D-E11BA1D6FFB6}" destId="{89B1CE2C-34BC-8440-9BCD-37D76E68B652}" srcOrd="1" destOrd="0" presId="urn:microsoft.com/office/officeart/2005/8/layout/chevron1"/>
    <dgm:cxn modelId="{B8F707B4-C4F3-5848-973B-C82C92BF6197}" type="presParOf" srcId="{DAF3B8C9-672D-9D49-857D-E11BA1D6FFB6}" destId="{F445B296-9E8F-1945-957A-B88F92EA3BF0}" srcOrd="2" destOrd="0" presId="urn:microsoft.com/office/officeart/2005/8/layout/chevron1"/>
    <dgm:cxn modelId="{F91C0467-8843-A243-A4AA-9BB5F07555FC}" type="presParOf" srcId="{DAF3B8C9-672D-9D49-857D-E11BA1D6FFB6}" destId="{62877ABF-06E8-4B4A-898B-BD28D386B139}" srcOrd="3" destOrd="0" presId="urn:microsoft.com/office/officeart/2005/8/layout/chevron1"/>
    <dgm:cxn modelId="{BCECCB43-8CDC-844F-81FD-EDC9CFC96C5C}" type="presParOf" srcId="{DAF3B8C9-672D-9D49-857D-E11BA1D6FFB6}" destId="{B6F7DE95-5534-AC4F-8D3E-536C00C90FBB}" srcOrd="4" destOrd="0" presId="urn:microsoft.com/office/officeart/2005/8/layout/chevron1"/>
    <dgm:cxn modelId="{63D6EA6D-6559-BD4B-BFA0-978F08DC8057}" type="presParOf" srcId="{DAF3B8C9-672D-9D49-857D-E11BA1D6FFB6}" destId="{230BC5C4-D10A-B84D-9ACF-E439223E6366}" srcOrd="5" destOrd="0" presId="urn:microsoft.com/office/officeart/2005/8/layout/chevron1"/>
    <dgm:cxn modelId="{EFA559C2-1D56-5048-B081-824403DAD53B}" type="presParOf" srcId="{DAF3B8C9-672D-9D49-857D-E11BA1D6FFB6}" destId="{BE8CE736-C700-5041-B7F8-836B9565EF1E}" srcOrd="6" destOrd="0" presId="urn:microsoft.com/office/officeart/2005/8/layout/chevron1"/>
    <dgm:cxn modelId="{52A289B3-F696-DA49-8A93-B0F3CB33C4D5}" type="presParOf" srcId="{DAF3B8C9-672D-9D49-857D-E11BA1D6FFB6}" destId="{E4741592-40FC-8D48-93BF-878D9AFFBD06}" srcOrd="7" destOrd="0" presId="urn:microsoft.com/office/officeart/2005/8/layout/chevron1"/>
    <dgm:cxn modelId="{A8513A20-6A10-B548-A814-190D6A1801DE}" type="presParOf" srcId="{DAF3B8C9-672D-9D49-857D-E11BA1D6FFB6}" destId="{E75C9DA9-6FDC-2F44-AD37-ACF402BD1A5E}" srcOrd="8" destOrd="0" presId="urn:microsoft.com/office/officeart/2005/8/layout/chevron1"/>
    <dgm:cxn modelId="{F5252D10-AF62-4846-8AF7-2830AF030AB0}" type="presParOf" srcId="{DAF3B8C9-672D-9D49-857D-E11BA1D6FFB6}" destId="{A706EE4F-E91A-A041-9480-AA0BB99B5149}" srcOrd="9" destOrd="0" presId="urn:microsoft.com/office/officeart/2005/8/layout/chevron1"/>
    <dgm:cxn modelId="{EEF0A6D6-E729-3046-AA87-DE72EC826AB5}" type="presParOf" srcId="{DAF3B8C9-672D-9D49-857D-E11BA1D6FFB6}" destId="{675765B0-C996-E241-A775-4DA805E51F18}" srcOrd="10" destOrd="0" presId="urn:microsoft.com/office/officeart/2005/8/layout/chevron1"/>
    <dgm:cxn modelId="{5B253433-89A7-6248-9BE2-982B370508AA}" type="presParOf" srcId="{DAF3B8C9-672D-9D49-857D-E11BA1D6FFB6}" destId="{EF4166C6-5A21-6B41-89B5-6B98D9752B30}" srcOrd="11" destOrd="0" presId="urn:microsoft.com/office/officeart/2005/8/layout/chevron1"/>
    <dgm:cxn modelId="{30822532-2A21-794C-A135-BB0E7A7A6D47}" type="presParOf" srcId="{DAF3B8C9-672D-9D49-857D-E11BA1D6FFB6}" destId="{3BDB54FA-BF08-0E4E-BDD8-8C5A44D258B2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F1FCB-DB64-D04C-B215-FF309F028F76}">
      <dsp:nvSpPr>
        <dsp:cNvPr id="0" name=""/>
        <dsp:cNvSpPr/>
      </dsp:nvSpPr>
      <dsp:spPr>
        <a:xfrm>
          <a:off x="3375" y="2969420"/>
          <a:ext cx="1248793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A </a:t>
          </a:r>
          <a:r>
            <a:rPr lang="fr-FR" sz="1050" b="1" kern="1200" dirty="0" err="1" smtClean="0"/>
            <a:t>domain</a:t>
          </a:r>
          <a:r>
            <a:rPr lang="fr-FR" sz="1050" b="1" kern="1200" dirty="0" smtClean="0"/>
            <a:t> of exploration</a:t>
          </a:r>
          <a:endParaRPr lang="fr-FR" sz="1050" b="1" kern="1200" dirty="0"/>
        </a:p>
      </dsp:txBody>
      <dsp:txXfrm>
        <a:off x="253134" y="2969420"/>
        <a:ext cx="749276" cy="499517"/>
      </dsp:txXfrm>
    </dsp:sp>
    <dsp:sp modelId="{F445B296-9E8F-1945-957A-B88F92EA3BF0}">
      <dsp:nvSpPr>
        <dsp:cNvPr id="0" name=""/>
        <dsp:cNvSpPr/>
      </dsp:nvSpPr>
      <dsp:spPr>
        <a:xfrm>
          <a:off x="1127289" y="2969420"/>
          <a:ext cx="1248793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A </a:t>
          </a:r>
          <a:r>
            <a:rPr lang="fr-FR" sz="1050" b="1" kern="1200" dirty="0" err="1" smtClean="0"/>
            <a:t>search</a:t>
          </a:r>
          <a:r>
            <a:rPr lang="fr-FR" sz="1050" b="1" kern="1200" dirty="0" smtClean="0"/>
            <a:t> formulation</a:t>
          </a:r>
          <a:endParaRPr lang="fr-FR" sz="1050" b="1" kern="1200" dirty="0"/>
        </a:p>
      </dsp:txBody>
      <dsp:txXfrm>
        <a:off x="1377048" y="2969420"/>
        <a:ext cx="749276" cy="499517"/>
      </dsp:txXfrm>
    </dsp:sp>
    <dsp:sp modelId="{B6F7DE95-5534-AC4F-8D3E-536C00C90FBB}">
      <dsp:nvSpPr>
        <dsp:cNvPr id="0" name=""/>
        <dsp:cNvSpPr/>
      </dsp:nvSpPr>
      <dsp:spPr>
        <a:xfrm>
          <a:off x="2251204" y="2969420"/>
          <a:ext cx="1525988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A set of concepts &amp; </a:t>
          </a:r>
          <a:r>
            <a:rPr lang="fr-FR" sz="1050" b="1" kern="1200" dirty="0" err="1" smtClean="0"/>
            <a:t>potential</a:t>
          </a:r>
          <a:r>
            <a:rPr lang="fr-FR" sz="1050" b="1" kern="1200" dirty="0" smtClean="0"/>
            <a:t> </a:t>
          </a:r>
          <a:r>
            <a:rPr lang="fr-FR" sz="1050" b="1" kern="1200" dirty="0" err="1" smtClean="0"/>
            <a:t>suppliers</a:t>
          </a:r>
          <a:endParaRPr lang="fr-FR" sz="1050" b="1" kern="1200" dirty="0"/>
        </a:p>
      </dsp:txBody>
      <dsp:txXfrm>
        <a:off x="2500963" y="2969420"/>
        <a:ext cx="1026471" cy="499517"/>
      </dsp:txXfrm>
    </dsp:sp>
    <dsp:sp modelId="{BE8CE736-C700-5041-B7F8-836B9565EF1E}">
      <dsp:nvSpPr>
        <dsp:cNvPr id="0" name=""/>
        <dsp:cNvSpPr/>
      </dsp:nvSpPr>
      <dsp:spPr>
        <a:xfrm>
          <a:off x="3652313" y="2969420"/>
          <a:ext cx="1758801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err="1" smtClean="0"/>
            <a:t>Analysis</a:t>
          </a:r>
          <a:r>
            <a:rPr lang="fr-FR" sz="1050" b="1" kern="1200" dirty="0" smtClean="0"/>
            <a:t> of the concepts &amp; the </a:t>
          </a:r>
          <a:r>
            <a:rPr lang="fr-FR" sz="1050" b="1" kern="1200" dirty="0" err="1" smtClean="0"/>
            <a:t>suppliers</a:t>
          </a:r>
          <a:endParaRPr lang="fr-FR" sz="1050" b="1" kern="1200" dirty="0"/>
        </a:p>
      </dsp:txBody>
      <dsp:txXfrm>
        <a:off x="3902072" y="2969420"/>
        <a:ext cx="1259284" cy="499517"/>
      </dsp:txXfrm>
    </dsp:sp>
    <dsp:sp modelId="{E75C9DA9-6FDC-2F44-AD37-ACF402BD1A5E}">
      <dsp:nvSpPr>
        <dsp:cNvPr id="0" name=""/>
        <dsp:cNvSpPr/>
      </dsp:nvSpPr>
      <dsp:spPr>
        <a:xfrm>
          <a:off x="5286235" y="2969420"/>
          <a:ext cx="1448763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err="1" smtClean="0"/>
            <a:t>Selection</a:t>
          </a:r>
          <a:r>
            <a:rPr lang="fr-FR" sz="1050" b="1" kern="1200" dirty="0" smtClean="0"/>
            <a:t> of the concept &amp; the supplier</a:t>
          </a:r>
          <a:endParaRPr lang="fr-FR" sz="1050" b="1" kern="1200" dirty="0"/>
        </a:p>
      </dsp:txBody>
      <dsp:txXfrm>
        <a:off x="5535994" y="2969420"/>
        <a:ext cx="949246" cy="499517"/>
      </dsp:txXfrm>
    </dsp:sp>
    <dsp:sp modelId="{675765B0-C996-E241-A775-4DA805E51F18}">
      <dsp:nvSpPr>
        <dsp:cNvPr id="0" name=""/>
        <dsp:cNvSpPr/>
      </dsp:nvSpPr>
      <dsp:spPr>
        <a:xfrm>
          <a:off x="6610119" y="2969420"/>
          <a:ext cx="1396626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Validation of the </a:t>
          </a:r>
          <a:r>
            <a:rPr lang="fr-FR" sz="1050" b="1" kern="1200" dirty="0" err="1" smtClean="0"/>
            <a:t>selection</a:t>
          </a:r>
          <a:r>
            <a:rPr lang="fr-FR" sz="1050" b="1" kern="1200" dirty="0" smtClean="0"/>
            <a:t> (</a:t>
          </a:r>
          <a:r>
            <a:rPr lang="fr-FR" sz="1050" b="1" kern="1200" dirty="0" err="1" smtClean="0"/>
            <a:t>mock</a:t>
          </a:r>
          <a:r>
            <a:rPr lang="fr-FR" sz="1050" b="1" kern="1200" dirty="0" smtClean="0"/>
            <a:t> up)</a:t>
          </a:r>
          <a:endParaRPr lang="fr-FR" sz="1050" b="1" kern="1200" dirty="0"/>
        </a:p>
      </dsp:txBody>
      <dsp:txXfrm>
        <a:off x="6859878" y="2969420"/>
        <a:ext cx="897109" cy="499517"/>
      </dsp:txXfrm>
    </dsp:sp>
    <dsp:sp modelId="{3BDB54FA-BF08-0E4E-BDD8-8C5A44D258B2}">
      <dsp:nvSpPr>
        <dsp:cNvPr id="0" name=""/>
        <dsp:cNvSpPr/>
      </dsp:nvSpPr>
      <dsp:spPr>
        <a:xfrm>
          <a:off x="7881865" y="2969420"/>
          <a:ext cx="1248793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err="1" smtClean="0"/>
            <a:t>Pre-project</a:t>
          </a:r>
          <a:r>
            <a:rPr lang="fr-FR" sz="1050" b="1" kern="1200" dirty="0" smtClean="0"/>
            <a:t> </a:t>
          </a:r>
          <a:r>
            <a:rPr lang="fr-FR" sz="1050" b="1" kern="1200" dirty="0" err="1" smtClean="0"/>
            <a:t>launch</a:t>
          </a:r>
          <a:r>
            <a:rPr lang="fr-FR" sz="1050" b="1" kern="1200" dirty="0" smtClean="0"/>
            <a:t>)</a:t>
          </a:r>
          <a:endParaRPr lang="fr-FR" sz="1050" b="1" kern="1200" dirty="0"/>
        </a:p>
      </dsp:txBody>
      <dsp:txXfrm>
        <a:off x="8131624" y="2969420"/>
        <a:ext cx="749276" cy="499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F1FCB-DB64-D04C-B215-FF309F028F76}">
      <dsp:nvSpPr>
        <dsp:cNvPr id="0" name=""/>
        <dsp:cNvSpPr/>
      </dsp:nvSpPr>
      <dsp:spPr>
        <a:xfrm>
          <a:off x="3375" y="2969420"/>
          <a:ext cx="1248793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A </a:t>
          </a:r>
          <a:r>
            <a:rPr lang="fr-FR" sz="1050" b="1" kern="1200" dirty="0" err="1" smtClean="0"/>
            <a:t>domain</a:t>
          </a:r>
          <a:r>
            <a:rPr lang="fr-FR" sz="1050" b="1" kern="1200" dirty="0" smtClean="0"/>
            <a:t> of exploration</a:t>
          </a:r>
          <a:endParaRPr lang="fr-FR" sz="1050" b="1" kern="1200" dirty="0"/>
        </a:p>
      </dsp:txBody>
      <dsp:txXfrm>
        <a:off x="253134" y="2969420"/>
        <a:ext cx="749276" cy="499517"/>
      </dsp:txXfrm>
    </dsp:sp>
    <dsp:sp modelId="{F445B296-9E8F-1945-957A-B88F92EA3BF0}">
      <dsp:nvSpPr>
        <dsp:cNvPr id="0" name=""/>
        <dsp:cNvSpPr/>
      </dsp:nvSpPr>
      <dsp:spPr>
        <a:xfrm>
          <a:off x="1127289" y="2969420"/>
          <a:ext cx="1248793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A </a:t>
          </a:r>
          <a:r>
            <a:rPr lang="fr-FR" sz="1050" b="1" kern="1200" dirty="0" err="1" smtClean="0"/>
            <a:t>broad</a:t>
          </a:r>
          <a:r>
            <a:rPr lang="fr-FR" sz="1050" b="1" kern="1200" dirty="0" smtClean="0"/>
            <a:t> </a:t>
          </a:r>
          <a:r>
            <a:rPr lang="fr-FR" sz="1050" b="1" kern="1200" dirty="0" err="1" smtClean="0"/>
            <a:t>search</a:t>
          </a:r>
          <a:r>
            <a:rPr lang="fr-FR" sz="1050" b="1" kern="1200" dirty="0" smtClean="0"/>
            <a:t> </a:t>
          </a:r>
          <a:r>
            <a:rPr lang="fr-FR" sz="1050" b="1" kern="1200" dirty="0" smtClean="0"/>
            <a:t>formulation</a:t>
          </a:r>
          <a:endParaRPr lang="fr-FR" sz="1050" b="1" kern="1200" dirty="0"/>
        </a:p>
      </dsp:txBody>
      <dsp:txXfrm>
        <a:off x="1377048" y="2969420"/>
        <a:ext cx="749276" cy="499517"/>
      </dsp:txXfrm>
    </dsp:sp>
    <dsp:sp modelId="{B6F7DE95-5534-AC4F-8D3E-536C00C90FBB}">
      <dsp:nvSpPr>
        <dsp:cNvPr id="0" name=""/>
        <dsp:cNvSpPr/>
      </dsp:nvSpPr>
      <dsp:spPr>
        <a:xfrm>
          <a:off x="2251204" y="2969420"/>
          <a:ext cx="1525988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err="1" smtClean="0"/>
            <a:t>Diversity</a:t>
          </a:r>
          <a:r>
            <a:rPr lang="fr-FR" sz="1000" b="1" kern="1200" dirty="0" smtClean="0"/>
            <a:t> of concepts, </a:t>
          </a:r>
          <a:r>
            <a:rPr lang="fr-FR" sz="1000" b="1" kern="1200" dirty="0" err="1" smtClean="0"/>
            <a:t>suppliers</a:t>
          </a:r>
          <a:r>
            <a:rPr lang="fr-FR" sz="1000" b="1" kern="1200" dirty="0" smtClean="0"/>
            <a:t> and </a:t>
          </a:r>
          <a:r>
            <a:rPr lang="fr-FR" sz="1000" b="1" kern="1200" dirty="0" err="1" smtClean="0"/>
            <a:t>tech</a:t>
          </a:r>
          <a:endParaRPr lang="fr-FR" sz="1000" b="1" kern="1200" dirty="0"/>
        </a:p>
      </dsp:txBody>
      <dsp:txXfrm>
        <a:off x="2500963" y="2969420"/>
        <a:ext cx="1026471" cy="499517"/>
      </dsp:txXfrm>
    </dsp:sp>
    <dsp:sp modelId="{BE8CE736-C700-5041-B7F8-836B9565EF1E}">
      <dsp:nvSpPr>
        <dsp:cNvPr id="0" name=""/>
        <dsp:cNvSpPr/>
      </dsp:nvSpPr>
      <dsp:spPr>
        <a:xfrm>
          <a:off x="3652313" y="2969420"/>
          <a:ext cx="1758801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err="1" smtClean="0"/>
            <a:t>Analysis</a:t>
          </a:r>
          <a:r>
            <a:rPr lang="fr-FR" sz="1050" b="1" kern="1200" dirty="0" smtClean="0"/>
            <a:t> of the concepts &amp; the </a:t>
          </a:r>
          <a:r>
            <a:rPr lang="fr-FR" sz="1050" b="1" kern="1200" dirty="0" err="1" smtClean="0"/>
            <a:t>suppliers</a:t>
          </a:r>
          <a:endParaRPr lang="fr-FR" sz="1050" b="1" kern="1200" dirty="0"/>
        </a:p>
      </dsp:txBody>
      <dsp:txXfrm>
        <a:off x="3902072" y="2969420"/>
        <a:ext cx="1259284" cy="499517"/>
      </dsp:txXfrm>
    </dsp:sp>
    <dsp:sp modelId="{E75C9DA9-6FDC-2F44-AD37-ACF402BD1A5E}">
      <dsp:nvSpPr>
        <dsp:cNvPr id="0" name=""/>
        <dsp:cNvSpPr/>
      </dsp:nvSpPr>
      <dsp:spPr>
        <a:xfrm>
          <a:off x="5286235" y="2969420"/>
          <a:ext cx="1448763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err="1" smtClean="0"/>
            <a:t>Prioritization</a:t>
          </a:r>
          <a:r>
            <a:rPr lang="fr-FR" sz="1000" b="1" kern="1200" dirty="0" smtClean="0"/>
            <a:t> of pairs of concept- supplier to </a:t>
          </a:r>
          <a:r>
            <a:rPr lang="fr-FR" sz="1000" b="1" kern="1200" dirty="0" err="1" smtClean="0"/>
            <a:t>further</a:t>
          </a:r>
          <a:r>
            <a:rPr lang="fr-FR" sz="1000" b="1" kern="1200" dirty="0" smtClean="0"/>
            <a:t>  </a:t>
          </a:r>
          <a:r>
            <a:rPr lang="fr-FR" sz="1000" b="1" kern="1200" dirty="0" err="1" smtClean="0"/>
            <a:t>work</a:t>
          </a:r>
          <a:r>
            <a:rPr lang="fr-FR" sz="1000" b="1" kern="1200" dirty="0" smtClean="0"/>
            <a:t> on</a:t>
          </a:r>
          <a:endParaRPr lang="fr-FR" sz="1000" b="1" kern="1200" dirty="0"/>
        </a:p>
      </dsp:txBody>
      <dsp:txXfrm>
        <a:off x="5535994" y="2969420"/>
        <a:ext cx="949246" cy="499517"/>
      </dsp:txXfrm>
    </dsp:sp>
    <dsp:sp modelId="{675765B0-C996-E241-A775-4DA805E51F18}">
      <dsp:nvSpPr>
        <dsp:cNvPr id="0" name=""/>
        <dsp:cNvSpPr/>
      </dsp:nvSpPr>
      <dsp:spPr>
        <a:xfrm>
          <a:off x="6610119" y="2969420"/>
          <a:ext cx="1396626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err="1" smtClean="0"/>
            <a:t>Feasibility</a:t>
          </a:r>
          <a:r>
            <a:rPr lang="fr-FR" sz="1050" b="1" kern="1200" dirty="0" smtClean="0"/>
            <a:t> test of the </a:t>
          </a:r>
          <a:r>
            <a:rPr lang="fr-FR" sz="1050" b="1" kern="1200" dirty="0" err="1" smtClean="0"/>
            <a:t>selected</a:t>
          </a:r>
          <a:r>
            <a:rPr lang="fr-FR" sz="1050" b="1" kern="1200" dirty="0" smtClean="0"/>
            <a:t> solution</a:t>
          </a:r>
          <a:endParaRPr lang="fr-FR" sz="1050" b="1" kern="1200" dirty="0"/>
        </a:p>
      </dsp:txBody>
      <dsp:txXfrm>
        <a:off x="6859878" y="2969420"/>
        <a:ext cx="897109" cy="499517"/>
      </dsp:txXfrm>
    </dsp:sp>
    <dsp:sp modelId="{3BDB54FA-BF08-0E4E-BDD8-8C5A44D258B2}">
      <dsp:nvSpPr>
        <dsp:cNvPr id="0" name=""/>
        <dsp:cNvSpPr/>
      </dsp:nvSpPr>
      <dsp:spPr>
        <a:xfrm>
          <a:off x="7881865" y="2969420"/>
          <a:ext cx="1248793" cy="4995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err="1" smtClean="0"/>
            <a:t>Pre-project</a:t>
          </a:r>
          <a:r>
            <a:rPr lang="fr-FR" sz="1050" b="1" kern="1200" dirty="0" smtClean="0"/>
            <a:t> </a:t>
          </a:r>
          <a:r>
            <a:rPr lang="fr-FR" sz="1050" b="1" kern="1200" dirty="0" err="1" smtClean="0"/>
            <a:t>launch</a:t>
          </a:r>
          <a:r>
            <a:rPr lang="fr-FR" sz="1050" b="1" kern="1200" dirty="0" smtClean="0"/>
            <a:t>)</a:t>
          </a:r>
          <a:endParaRPr lang="fr-FR" sz="1050" b="1" kern="1200" dirty="0"/>
        </a:p>
      </dsp:txBody>
      <dsp:txXfrm>
        <a:off x="8131624" y="2969420"/>
        <a:ext cx="749276" cy="499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F1FCB-DB64-D04C-B215-FF309F028F76}">
      <dsp:nvSpPr>
        <dsp:cNvPr id="0" name=""/>
        <dsp:cNvSpPr/>
      </dsp:nvSpPr>
      <dsp:spPr>
        <a:xfrm>
          <a:off x="0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A </a:t>
          </a:r>
          <a:r>
            <a:rPr lang="fr-FR" sz="1050" b="1" kern="1200" dirty="0" err="1" smtClean="0"/>
            <a:t>domain</a:t>
          </a:r>
          <a:r>
            <a:rPr lang="fr-FR" sz="1050" b="1" kern="1200" dirty="0" smtClean="0"/>
            <a:t> of exploration</a:t>
          </a:r>
          <a:endParaRPr lang="fr-FR" sz="1050" b="1" kern="1200" dirty="0"/>
        </a:p>
      </dsp:txBody>
      <dsp:txXfrm>
        <a:off x="285439" y="2933740"/>
        <a:ext cx="856315" cy="570877"/>
      </dsp:txXfrm>
    </dsp:sp>
    <dsp:sp modelId="{F445B296-9E8F-1945-957A-B88F92EA3BF0}">
      <dsp:nvSpPr>
        <dsp:cNvPr id="0" name=""/>
        <dsp:cNvSpPr/>
      </dsp:nvSpPr>
      <dsp:spPr>
        <a:xfrm>
          <a:off x="1284473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A </a:t>
          </a:r>
          <a:r>
            <a:rPr lang="fr-FR" sz="1050" b="1" kern="1200" dirty="0" err="1" smtClean="0"/>
            <a:t>search</a:t>
          </a:r>
          <a:r>
            <a:rPr lang="fr-FR" sz="1050" b="1" kern="1200" dirty="0" smtClean="0"/>
            <a:t> formulation</a:t>
          </a:r>
          <a:endParaRPr lang="fr-FR" sz="1050" b="1" kern="1200" dirty="0"/>
        </a:p>
      </dsp:txBody>
      <dsp:txXfrm>
        <a:off x="1569912" y="2933740"/>
        <a:ext cx="856315" cy="570877"/>
      </dsp:txXfrm>
    </dsp:sp>
    <dsp:sp modelId="{B6F7DE95-5534-AC4F-8D3E-536C00C90FBB}">
      <dsp:nvSpPr>
        <dsp:cNvPr id="0" name=""/>
        <dsp:cNvSpPr/>
      </dsp:nvSpPr>
      <dsp:spPr>
        <a:xfrm>
          <a:off x="2568947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A set of concepts and </a:t>
          </a:r>
          <a:r>
            <a:rPr lang="fr-FR" sz="1050" b="1" kern="1200" dirty="0" err="1" smtClean="0"/>
            <a:t>potential</a:t>
          </a:r>
          <a:r>
            <a:rPr lang="fr-FR" sz="1050" b="1" kern="1200" dirty="0" smtClean="0"/>
            <a:t> </a:t>
          </a:r>
          <a:r>
            <a:rPr lang="fr-FR" sz="1050" b="1" kern="1200" dirty="0" err="1" smtClean="0"/>
            <a:t>suppliers</a:t>
          </a:r>
          <a:endParaRPr lang="fr-FR" sz="1050" b="1" kern="1200" dirty="0"/>
        </a:p>
      </dsp:txBody>
      <dsp:txXfrm>
        <a:off x="2854386" y="2933740"/>
        <a:ext cx="856315" cy="570877"/>
      </dsp:txXfrm>
    </dsp:sp>
    <dsp:sp modelId="{BE8CE736-C700-5041-B7F8-836B9565EF1E}">
      <dsp:nvSpPr>
        <dsp:cNvPr id="0" name=""/>
        <dsp:cNvSpPr/>
      </dsp:nvSpPr>
      <dsp:spPr>
        <a:xfrm>
          <a:off x="3853421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err="1" smtClean="0"/>
            <a:t>Analysis</a:t>
          </a:r>
          <a:r>
            <a:rPr lang="fr-FR" sz="1050" b="1" kern="1200" dirty="0" smtClean="0"/>
            <a:t> of the concepts and the </a:t>
          </a:r>
          <a:r>
            <a:rPr lang="fr-FR" sz="1050" b="1" kern="1200" dirty="0" err="1" smtClean="0"/>
            <a:t>suppliers</a:t>
          </a:r>
          <a:endParaRPr lang="fr-FR" sz="1050" b="1" kern="1200" dirty="0"/>
        </a:p>
      </dsp:txBody>
      <dsp:txXfrm>
        <a:off x="4138860" y="2933740"/>
        <a:ext cx="856315" cy="570877"/>
      </dsp:txXfrm>
    </dsp:sp>
    <dsp:sp modelId="{E75C9DA9-6FDC-2F44-AD37-ACF402BD1A5E}">
      <dsp:nvSpPr>
        <dsp:cNvPr id="0" name=""/>
        <dsp:cNvSpPr/>
      </dsp:nvSpPr>
      <dsp:spPr>
        <a:xfrm>
          <a:off x="5137894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err="1" smtClean="0"/>
            <a:t>Selection</a:t>
          </a:r>
          <a:r>
            <a:rPr lang="fr-FR" sz="1050" b="1" kern="1200" dirty="0" smtClean="0"/>
            <a:t> of the concept and the supplier</a:t>
          </a:r>
          <a:endParaRPr lang="fr-FR" sz="1050" b="1" kern="1200" dirty="0"/>
        </a:p>
      </dsp:txBody>
      <dsp:txXfrm>
        <a:off x="5423333" y="2933740"/>
        <a:ext cx="856315" cy="570877"/>
      </dsp:txXfrm>
    </dsp:sp>
    <dsp:sp modelId="{675765B0-C996-E241-A775-4DA805E51F18}">
      <dsp:nvSpPr>
        <dsp:cNvPr id="0" name=""/>
        <dsp:cNvSpPr/>
      </dsp:nvSpPr>
      <dsp:spPr>
        <a:xfrm>
          <a:off x="6422368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Validation of the </a:t>
          </a:r>
          <a:r>
            <a:rPr lang="fr-FR" sz="1050" b="1" kern="1200" dirty="0" err="1" smtClean="0"/>
            <a:t>selection</a:t>
          </a:r>
          <a:r>
            <a:rPr lang="fr-FR" sz="1050" b="1" kern="1200" dirty="0" smtClean="0"/>
            <a:t> (</a:t>
          </a:r>
          <a:r>
            <a:rPr lang="fr-FR" sz="1050" b="1" kern="1200" dirty="0" err="1" smtClean="0"/>
            <a:t>mock</a:t>
          </a:r>
          <a:r>
            <a:rPr lang="fr-FR" sz="1050" b="1" kern="1200" dirty="0" smtClean="0"/>
            <a:t> up)</a:t>
          </a:r>
          <a:endParaRPr lang="fr-FR" sz="1050" b="1" kern="1200" dirty="0"/>
        </a:p>
      </dsp:txBody>
      <dsp:txXfrm>
        <a:off x="6707807" y="2933740"/>
        <a:ext cx="856315" cy="570877"/>
      </dsp:txXfrm>
    </dsp:sp>
    <dsp:sp modelId="{3BDB54FA-BF08-0E4E-BDD8-8C5A44D258B2}">
      <dsp:nvSpPr>
        <dsp:cNvPr id="0" name=""/>
        <dsp:cNvSpPr/>
      </dsp:nvSpPr>
      <dsp:spPr>
        <a:xfrm>
          <a:off x="7706842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err="1" smtClean="0"/>
            <a:t>Pre-project</a:t>
          </a:r>
          <a:r>
            <a:rPr lang="fr-FR" sz="1050" b="1" kern="1200" dirty="0" smtClean="0"/>
            <a:t> </a:t>
          </a:r>
          <a:r>
            <a:rPr lang="fr-FR" sz="1050" b="1" kern="1200" dirty="0" err="1" smtClean="0"/>
            <a:t>launch</a:t>
          </a:r>
          <a:r>
            <a:rPr lang="fr-FR" sz="1050" b="1" kern="1200" dirty="0" smtClean="0"/>
            <a:t>)</a:t>
          </a:r>
          <a:endParaRPr lang="fr-FR" sz="1050" b="1" kern="1200" dirty="0"/>
        </a:p>
      </dsp:txBody>
      <dsp:txXfrm>
        <a:off x="7992281" y="2933740"/>
        <a:ext cx="856315" cy="5708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F1FCB-DB64-D04C-B215-FF309F028F76}">
      <dsp:nvSpPr>
        <dsp:cNvPr id="0" name=""/>
        <dsp:cNvSpPr/>
      </dsp:nvSpPr>
      <dsp:spPr>
        <a:xfrm>
          <a:off x="0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Domaine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d’exploration</a:t>
          </a:r>
          <a:endParaRPr lang="fr-FR" sz="1050" b="1" kern="1200" dirty="0"/>
        </a:p>
      </dsp:txBody>
      <dsp:txXfrm>
        <a:off x="285439" y="2933740"/>
        <a:ext cx="856315" cy="570877"/>
      </dsp:txXfrm>
    </dsp:sp>
    <dsp:sp modelId="{F445B296-9E8F-1945-957A-B88F92EA3BF0}">
      <dsp:nvSpPr>
        <dsp:cNvPr id="0" name=""/>
        <dsp:cNvSpPr/>
      </dsp:nvSpPr>
      <dsp:spPr>
        <a:xfrm>
          <a:off x="1284473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Formulation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de l’exploration</a:t>
          </a:r>
          <a:endParaRPr lang="fr-FR" sz="1050" b="1" kern="1200" dirty="0"/>
        </a:p>
      </dsp:txBody>
      <dsp:txXfrm>
        <a:off x="1569912" y="2933740"/>
        <a:ext cx="856315" cy="570877"/>
      </dsp:txXfrm>
    </dsp:sp>
    <dsp:sp modelId="{B6F7DE95-5534-AC4F-8D3E-536C00C90FBB}">
      <dsp:nvSpPr>
        <dsp:cNvPr id="0" name=""/>
        <dsp:cNvSpPr/>
      </dsp:nvSpPr>
      <dsp:spPr>
        <a:xfrm>
          <a:off x="2568947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Concepts et fournisseurs potentiels</a:t>
          </a:r>
          <a:endParaRPr lang="fr-FR" sz="1050" b="1" kern="1200" dirty="0"/>
        </a:p>
      </dsp:txBody>
      <dsp:txXfrm>
        <a:off x="2854386" y="2933740"/>
        <a:ext cx="856315" cy="570877"/>
      </dsp:txXfrm>
    </dsp:sp>
    <dsp:sp modelId="{BE8CE736-C700-5041-B7F8-836B9565EF1E}">
      <dsp:nvSpPr>
        <dsp:cNvPr id="0" name=""/>
        <dsp:cNvSpPr/>
      </dsp:nvSpPr>
      <dsp:spPr>
        <a:xfrm>
          <a:off x="3853421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Analyse des concepts et des fournisseurs</a:t>
          </a:r>
          <a:endParaRPr lang="fr-FR" sz="1050" b="1" kern="1200" dirty="0"/>
        </a:p>
      </dsp:txBody>
      <dsp:txXfrm>
        <a:off x="4138860" y="2933740"/>
        <a:ext cx="856315" cy="570877"/>
      </dsp:txXfrm>
    </dsp:sp>
    <dsp:sp modelId="{E75C9DA9-6FDC-2F44-AD37-ACF402BD1A5E}">
      <dsp:nvSpPr>
        <dsp:cNvPr id="0" name=""/>
        <dsp:cNvSpPr/>
      </dsp:nvSpPr>
      <dsp:spPr>
        <a:xfrm>
          <a:off x="5137894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Sélection de concept et de fournisseur</a:t>
          </a:r>
          <a:endParaRPr lang="fr-FR" sz="1050" b="1" kern="1200" dirty="0"/>
        </a:p>
      </dsp:txBody>
      <dsp:txXfrm>
        <a:off x="5423333" y="2933740"/>
        <a:ext cx="856315" cy="570877"/>
      </dsp:txXfrm>
    </dsp:sp>
    <dsp:sp modelId="{675765B0-C996-E241-A775-4DA805E51F18}">
      <dsp:nvSpPr>
        <dsp:cNvPr id="0" name=""/>
        <dsp:cNvSpPr/>
      </dsp:nvSpPr>
      <dsp:spPr>
        <a:xfrm>
          <a:off x="6422368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Validation (maquette)</a:t>
          </a:r>
          <a:endParaRPr lang="fr-FR" sz="1050" b="1" kern="1200" dirty="0"/>
        </a:p>
      </dsp:txBody>
      <dsp:txXfrm>
        <a:off x="6707807" y="2933740"/>
        <a:ext cx="856315" cy="570877"/>
      </dsp:txXfrm>
    </dsp:sp>
    <dsp:sp modelId="{3BDB54FA-BF08-0E4E-BDD8-8C5A44D258B2}">
      <dsp:nvSpPr>
        <dsp:cNvPr id="0" name=""/>
        <dsp:cNvSpPr/>
      </dsp:nvSpPr>
      <dsp:spPr>
        <a:xfrm>
          <a:off x="7706842" y="2933740"/>
          <a:ext cx="1427192" cy="5708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/>
            <a:t>Lancement du </a:t>
          </a:r>
          <a:r>
            <a:rPr lang="fr-FR" sz="1050" b="1" kern="1200" dirty="0" err="1" smtClean="0"/>
            <a:t>pre</a:t>
          </a:r>
          <a:r>
            <a:rPr lang="fr-FR" sz="1050" b="1" kern="1200" dirty="0" smtClean="0"/>
            <a:t>-projet</a:t>
          </a:r>
          <a:endParaRPr lang="fr-FR" sz="1050" b="1" kern="1200" dirty="0"/>
        </a:p>
      </dsp:txBody>
      <dsp:txXfrm>
        <a:off x="7992281" y="2933740"/>
        <a:ext cx="856315" cy="570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14A1E-9618-5F47-8B51-619C6DD45495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8C737-DBD0-B14F-ADB2-DE8444316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02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8C737-DBD0-B14F-ADB2-DE8444316B3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24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8C737-DBD0-B14F-ADB2-DE8444316B3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24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3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02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59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4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89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87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57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91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57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12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89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5BE6C-BC72-D445-97FF-5FDB6E9D62A4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860D-C327-C143-A9B1-51D384B1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43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241684011"/>
              </p:ext>
            </p:extLst>
          </p:nvPr>
        </p:nvGraphicFramePr>
        <p:xfrm>
          <a:off x="34866" y="77361"/>
          <a:ext cx="9134035" cy="6438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4" name="Grouper 23"/>
          <p:cNvGrpSpPr/>
          <p:nvPr/>
        </p:nvGrpSpPr>
        <p:grpSpPr>
          <a:xfrm>
            <a:off x="34866" y="5437860"/>
            <a:ext cx="6356817" cy="353645"/>
            <a:chOff x="-102099" y="5453547"/>
            <a:chExt cx="6356817" cy="353645"/>
          </a:xfrm>
        </p:grpSpPr>
        <p:sp>
          <p:nvSpPr>
            <p:cNvPr id="3" name="ZoneTexte 2"/>
            <p:cNvSpPr txBox="1"/>
            <p:nvPr/>
          </p:nvSpPr>
          <p:spPr>
            <a:xfrm>
              <a:off x="2077108" y="5453547"/>
              <a:ext cx="12500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err="1" smtClean="0"/>
                <a:t>Paper</a:t>
              </a:r>
              <a:r>
                <a:rPr lang="fr-FR" sz="1400" b="1" dirty="0" smtClean="0"/>
                <a:t> </a:t>
              </a:r>
              <a:r>
                <a:rPr lang="fr-FR" sz="1400" b="1" dirty="0" err="1" smtClean="0"/>
                <a:t>analysis</a:t>
              </a:r>
              <a:endParaRPr lang="fr-FR" sz="1400" b="1" dirty="0"/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>
              <a:off x="-102099" y="5807192"/>
              <a:ext cx="635681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r 18"/>
          <p:cNvGrpSpPr/>
          <p:nvPr/>
        </p:nvGrpSpPr>
        <p:grpSpPr>
          <a:xfrm rot="10800000">
            <a:off x="5721816" y="4304096"/>
            <a:ext cx="1285178" cy="626829"/>
            <a:chOff x="6993562" y="2358855"/>
            <a:chExt cx="1285178" cy="626829"/>
          </a:xfrm>
        </p:grpSpPr>
        <p:cxnSp>
          <p:nvCxnSpPr>
            <p:cNvPr id="14" name="Connecteur droit 13"/>
            <p:cNvCxnSpPr/>
            <p:nvPr/>
          </p:nvCxnSpPr>
          <p:spPr>
            <a:xfrm flipV="1">
              <a:off x="6993562" y="2358855"/>
              <a:ext cx="0" cy="6268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0800000" flipH="1">
              <a:off x="6993562" y="2358855"/>
              <a:ext cx="128517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er 19"/>
          <p:cNvGrpSpPr/>
          <p:nvPr/>
        </p:nvGrpSpPr>
        <p:grpSpPr>
          <a:xfrm rot="10800000">
            <a:off x="5903056" y="4364131"/>
            <a:ext cx="2439972" cy="1072213"/>
            <a:chOff x="5648216" y="2352490"/>
            <a:chExt cx="1345347" cy="626832"/>
          </a:xfrm>
        </p:grpSpPr>
        <p:cxnSp>
          <p:nvCxnSpPr>
            <p:cNvPr id="21" name="Connecteur droit 20"/>
            <p:cNvCxnSpPr/>
            <p:nvPr/>
          </p:nvCxnSpPr>
          <p:spPr>
            <a:xfrm flipV="1">
              <a:off x="5648216" y="2352493"/>
              <a:ext cx="0" cy="6268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 flipH="1">
              <a:off x="5657528" y="2358855"/>
              <a:ext cx="133603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6993563" y="2352490"/>
              <a:ext cx="0" cy="6268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ZoneTexte 24"/>
          <p:cNvSpPr txBox="1"/>
          <p:nvPr/>
        </p:nvSpPr>
        <p:spPr>
          <a:xfrm>
            <a:off x="-32952" y="3611112"/>
            <a:ext cx="13773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Activities</a:t>
            </a:r>
            <a:r>
              <a:rPr lang="en-US" sz="1000" dirty="0" smtClean="0"/>
              <a:t>:</a:t>
            </a:r>
          </a:p>
          <a:p>
            <a:r>
              <a:rPr lang="en-US" sz="1000" dirty="0" smtClean="0"/>
              <a:t>-Identification of </a:t>
            </a:r>
          </a:p>
          <a:p>
            <a:r>
              <a:rPr lang="en-US" sz="1000" dirty="0" smtClean="0"/>
              <a:t>a domain considered </a:t>
            </a:r>
          </a:p>
          <a:p>
            <a:r>
              <a:rPr lang="en-US" sz="1000" dirty="0" smtClean="0"/>
              <a:t>by </a:t>
            </a:r>
            <a:r>
              <a:rPr lang="en-US" sz="1000" dirty="0"/>
              <a:t>the firm </a:t>
            </a:r>
            <a:endParaRPr lang="en-US" sz="1000" dirty="0" smtClean="0"/>
          </a:p>
          <a:p>
            <a:r>
              <a:rPr lang="en-US" sz="1000" dirty="0" smtClean="0"/>
              <a:t>as </a:t>
            </a:r>
            <a:r>
              <a:rPr lang="en-US" sz="1000" dirty="0"/>
              <a:t>strategic and </a:t>
            </a:r>
            <a:r>
              <a:rPr lang="en-US" sz="1000" dirty="0" smtClean="0"/>
              <a:t>where</a:t>
            </a:r>
          </a:p>
          <a:p>
            <a:r>
              <a:rPr lang="en-US" sz="1000" dirty="0" smtClean="0"/>
              <a:t>it </a:t>
            </a:r>
            <a:r>
              <a:rPr lang="en-US" sz="1000" dirty="0"/>
              <a:t>aims to </a:t>
            </a:r>
            <a:endParaRPr lang="en-US" sz="1000" dirty="0" smtClean="0"/>
          </a:p>
          <a:p>
            <a:r>
              <a:rPr lang="en-US" sz="1000" dirty="0" smtClean="0"/>
              <a:t>come </a:t>
            </a:r>
            <a:r>
              <a:rPr lang="en-US" sz="1000" dirty="0"/>
              <a:t>up with a </a:t>
            </a:r>
            <a:endParaRPr lang="en-US" sz="1000" dirty="0" smtClean="0"/>
          </a:p>
          <a:p>
            <a:r>
              <a:rPr lang="en-US" sz="1000" dirty="0" smtClean="0"/>
              <a:t>discontinuous </a:t>
            </a:r>
            <a:r>
              <a:rPr lang="en-US" sz="1000" dirty="0"/>
              <a:t>solution 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1251227" y="3611112"/>
            <a:ext cx="13931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-Collecting knowledge </a:t>
            </a:r>
          </a:p>
          <a:p>
            <a:r>
              <a:rPr lang="en-US" sz="1000" dirty="0"/>
              <a:t>(</a:t>
            </a:r>
            <a:r>
              <a:rPr lang="en-US" sz="1000" dirty="0" smtClean="0"/>
              <a:t>market &amp; technology)</a:t>
            </a:r>
          </a:p>
          <a:p>
            <a:r>
              <a:rPr lang="en-US" sz="1000" dirty="0" smtClean="0"/>
              <a:t>on </a:t>
            </a:r>
            <a:r>
              <a:rPr lang="en-US" sz="1000" dirty="0"/>
              <a:t>the </a:t>
            </a:r>
            <a:r>
              <a:rPr lang="en-US" sz="1000" dirty="0" smtClean="0"/>
              <a:t>domain.</a:t>
            </a:r>
            <a:endParaRPr lang="fr-FR" sz="1000" dirty="0"/>
          </a:p>
          <a:p>
            <a:r>
              <a:rPr lang="en-US" sz="1000" dirty="0" smtClean="0"/>
              <a:t>-Articulating </a:t>
            </a:r>
            <a:r>
              <a:rPr lang="en-US" sz="1000" dirty="0"/>
              <a:t>functional </a:t>
            </a:r>
            <a:endParaRPr lang="en-US" sz="1000" dirty="0" smtClean="0"/>
          </a:p>
          <a:p>
            <a:r>
              <a:rPr lang="en-US" sz="1000" dirty="0" smtClean="0"/>
              <a:t>specifications </a:t>
            </a:r>
            <a:r>
              <a:rPr lang="en-US" sz="1000" dirty="0"/>
              <a:t>and </a:t>
            </a:r>
            <a:endParaRPr lang="en-US" sz="1000" dirty="0" smtClean="0"/>
          </a:p>
          <a:p>
            <a:r>
              <a:rPr lang="en-US" sz="1000" dirty="0" smtClean="0"/>
              <a:t>constraints </a:t>
            </a:r>
            <a:endParaRPr lang="fr-FR" sz="1000" dirty="0" smtClean="0"/>
          </a:p>
          <a:p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474329" y="3626540"/>
            <a:ext cx="15960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-Identifying </a:t>
            </a:r>
            <a:r>
              <a:rPr lang="en-US" sz="1000" dirty="0"/>
              <a:t>concepts </a:t>
            </a:r>
            <a:endParaRPr lang="en-US" sz="1000" dirty="0" smtClean="0"/>
          </a:p>
          <a:p>
            <a:r>
              <a:rPr lang="en-US" sz="1000" dirty="0" smtClean="0"/>
              <a:t>and </a:t>
            </a:r>
            <a:r>
              <a:rPr lang="en-US" sz="1000" dirty="0"/>
              <a:t>potential suppliers </a:t>
            </a:r>
            <a:endParaRPr lang="en-US" sz="1000" dirty="0" smtClean="0"/>
          </a:p>
          <a:p>
            <a:r>
              <a:rPr lang="en-US" sz="1000" dirty="0" smtClean="0"/>
              <a:t>-Mapping </a:t>
            </a:r>
            <a:r>
              <a:rPr lang="en-US" sz="1000" dirty="0"/>
              <a:t>the </a:t>
            </a:r>
            <a:r>
              <a:rPr lang="en-US" sz="1000" dirty="0" smtClean="0"/>
              <a:t>concepts </a:t>
            </a:r>
          </a:p>
          <a:p>
            <a:r>
              <a:rPr lang="en-US" sz="1000" dirty="0" smtClean="0"/>
              <a:t>and the potential suppliers </a:t>
            </a:r>
          </a:p>
          <a:p>
            <a:r>
              <a:rPr lang="en-US" sz="1000" dirty="0" smtClean="0"/>
              <a:t>(core competencies,</a:t>
            </a:r>
          </a:p>
          <a:p>
            <a:r>
              <a:rPr lang="en-US" sz="1000" dirty="0"/>
              <a:t>c</a:t>
            </a:r>
            <a:r>
              <a:rPr lang="en-US" sz="1000" dirty="0" smtClean="0"/>
              <a:t>ompetitive analysis, </a:t>
            </a:r>
          </a:p>
          <a:p>
            <a:r>
              <a:rPr lang="en-US" sz="1000" dirty="0"/>
              <a:t>m</a:t>
            </a:r>
            <a:r>
              <a:rPr lang="en-US" sz="1000" dirty="0" smtClean="0"/>
              <a:t>aturity, etc.)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889229" y="3649010"/>
            <a:ext cx="154658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/>
              <a:t>- Collecting knowledge </a:t>
            </a:r>
          </a:p>
          <a:p>
            <a:r>
              <a:rPr lang="en-US" sz="1000" dirty="0"/>
              <a:t>(market &amp; technology)</a:t>
            </a:r>
          </a:p>
          <a:p>
            <a:r>
              <a:rPr lang="en-US" sz="1000" dirty="0" smtClean="0"/>
              <a:t>on the concepts </a:t>
            </a:r>
          </a:p>
          <a:p>
            <a:r>
              <a:rPr lang="en-US" sz="1000" dirty="0" smtClean="0"/>
              <a:t>(complexity, integration, </a:t>
            </a:r>
          </a:p>
          <a:p>
            <a:r>
              <a:rPr lang="en-US" sz="1000" dirty="0"/>
              <a:t>a</a:t>
            </a:r>
            <a:r>
              <a:rPr lang="en-US" sz="1000" dirty="0" smtClean="0"/>
              <a:t>ccessibility for </a:t>
            </a:r>
            <a:r>
              <a:rPr lang="en-US" sz="1000" dirty="0"/>
              <a:t>the firm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time </a:t>
            </a:r>
            <a:r>
              <a:rPr lang="en-US" sz="1000" dirty="0"/>
              <a:t>to </a:t>
            </a:r>
            <a:r>
              <a:rPr lang="en-US" sz="1000" dirty="0" smtClean="0"/>
              <a:t>market</a:t>
            </a:r>
            <a:r>
              <a:rPr lang="en-US" sz="1000" dirty="0"/>
              <a:t>, cost, </a:t>
            </a:r>
            <a:r>
              <a:rPr lang="en-US" sz="1000" dirty="0" err="1"/>
              <a:t>etc</a:t>
            </a:r>
            <a:r>
              <a:rPr lang="en-US" sz="1000" dirty="0"/>
              <a:t>). </a:t>
            </a:r>
            <a:endParaRPr lang="en-US" sz="1000" dirty="0" smtClean="0"/>
          </a:p>
          <a:p>
            <a:r>
              <a:rPr lang="en-US" sz="1000" dirty="0" smtClean="0"/>
              <a:t>-Organizing interactions</a:t>
            </a:r>
          </a:p>
          <a:p>
            <a:r>
              <a:rPr lang="en-US" sz="1000" dirty="0" smtClean="0"/>
              <a:t>with </a:t>
            </a:r>
            <a:r>
              <a:rPr lang="en-US" sz="1000" dirty="0"/>
              <a:t>selected potential </a:t>
            </a:r>
            <a:endParaRPr lang="en-US" sz="1000" dirty="0" smtClean="0"/>
          </a:p>
          <a:p>
            <a:r>
              <a:rPr lang="en-US" sz="1000" dirty="0" smtClean="0"/>
              <a:t>suppliers</a:t>
            </a:r>
            <a:endParaRPr lang="fr-FR" sz="1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5154654" y="3649010"/>
            <a:ext cx="140024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-Assessing </a:t>
            </a:r>
            <a:r>
              <a:rPr lang="en-US" sz="1000" dirty="0"/>
              <a:t>the selected </a:t>
            </a:r>
            <a:endParaRPr lang="en-US" sz="1000" dirty="0" smtClean="0"/>
          </a:p>
          <a:p>
            <a:r>
              <a:rPr lang="en-US" sz="1000" dirty="0" smtClean="0"/>
              <a:t>concepts </a:t>
            </a:r>
            <a:r>
              <a:rPr lang="en-US" sz="1000" dirty="0"/>
              <a:t>by involving </a:t>
            </a:r>
            <a:endParaRPr lang="en-US" sz="1000" dirty="0" smtClean="0"/>
          </a:p>
          <a:p>
            <a:r>
              <a:rPr lang="en-US" sz="1000" dirty="0" smtClean="0"/>
              <a:t>the </a:t>
            </a:r>
            <a:r>
              <a:rPr lang="en-US" sz="1000" dirty="0"/>
              <a:t>rest of the firm</a:t>
            </a:r>
            <a:endParaRPr lang="fr-FR" sz="1000" dirty="0"/>
          </a:p>
          <a:p>
            <a:endParaRPr lang="fr-FR" sz="1000" dirty="0" smtClean="0"/>
          </a:p>
          <a:p>
            <a:endParaRPr lang="fr-FR" sz="1000" dirty="0" smtClean="0"/>
          </a:p>
          <a:p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6502812" y="3649010"/>
            <a:ext cx="11359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 Realizing </a:t>
            </a:r>
            <a:r>
              <a:rPr lang="en-US" sz="1000" dirty="0"/>
              <a:t>a stand </a:t>
            </a:r>
            <a:endParaRPr lang="en-US" sz="1000" dirty="0" smtClean="0"/>
          </a:p>
          <a:p>
            <a:r>
              <a:rPr lang="en-US" sz="1000" dirty="0" smtClean="0"/>
              <a:t>alone </a:t>
            </a:r>
            <a:r>
              <a:rPr lang="en-US" sz="1000" dirty="0"/>
              <a:t>mock-up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7731805" y="3750098"/>
            <a:ext cx="1274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 Realizing </a:t>
            </a:r>
            <a:r>
              <a:rPr lang="en-US" sz="1000" dirty="0"/>
              <a:t>a full </a:t>
            </a:r>
            <a:endParaRPr lang="en-US" sz="1000" dirty="0" smtClean="0"/>
          </a:p>
          <a:p>
            <a:r>
              <a:rPr lang="en-US" sz="1000" dirty="0" smtClean="0"/>
              <a:t>functional </a:t>
            </a:r>
            <a:r>
              <a:rPr lang="en-US" sz="1000" dirty="0"/>
              <a:t>prototype</a:t>
            </a:r>
            <a:endParaRPr lang="fr-FR" sz="1000" dirty="0"/>
          </a:p>
          <a:p>
            <a:endParaRPr lang="fr-FR" sz="1000" dirty="0"/>
          </a:p>
        </p:txBody>
      </p:sp>
      <p:grpSp>
        <p:nvGrpSpPr>
          <p:cNvPr id="33" name="Grouper 32"/>
          <p:cNvGrpSpPr/>
          <p:nvPr/>
        </p:nvGrpSpPr>
        <p:grpSpPr>
          <a:xfrm>
            <a:off x="6391682" y="5437860"/>
            <a:ext cx="2815535" cy="365728"/>
            <a:chOff x="5502732" y="4729333"/>
            <a:chExt cx="2950826" cy="365728"/>
          </a:xfrm>
        </p:grpSpPr>
        <p:sp>
          <p:nvSpPr>
            <p:cNvPr id="34" name="ZoneTexte 33"/>
            <p:cNvSpPr txBox="1"/>
            <p:nvPr/>
          </p:nvSpPr>
          <p:spPr>
            <a:xfrm>
              <a:off x="6408446" y="4729333"/>
              <a:ext cx="14997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err="1" smtClean="0"/>
                <a:t>Experimentation</a:t>
              </a:r>
              <a:endParaRPr lang="fr-FR" sz="1400" b="1" dirty="0"/>
            </a:p>
          </p:txBody>
        </p:sp>
        <p:cxnSp>
          <p:nvCxnSpPr>
            <p:cNvPr id="35" name="Connecteur droit avec flèche 34"/>
            <p:cNvCxnSpPr/>
            <p:nvPr/>
          </p:nvCxnSpPr>
          <p:spPr>
            <a:xfrm>
              <a:off x="5502732" y="5095061"/>
              <a:ext cx="295082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ZoneTexte 36"/>
          <p:cNvSpPr txBox="1"/>
          <p:nvPr/>
        </p:nvSpPr>
        <p:spPr>
          <a:xfrm>
            <a:off x="34866" y="2488603"/>
            <a:ext cx="113485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 </a:t>
            </a:r>
            <a:r>
              <a:rPr lang="en-US" sz="1050" dirty="0"/>
              <a:t>and </a:t>
            </a:r>
            <a:r>
              <a:rPr lang="en-US" sz="1050" dirty="0" smtClean="0"/>
              <a:t>external </a:t>
            </a:r>
          </a:p>
          <a:p>
            <a:r>
              <a:rPr lang="en-US" sz="1050" dirty="0" smtClean="0"/>
              <a:t>experts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sp>
        <p:nvSpPr>
          <p:cNvPr id="38" name="ZoneTexte 37"/>
          <p:cNvSpPr txBox="1"/>
          <p:nvPr/>
        </p:nvSpPr>
        <p:spPr>
          <a:xfrm>
            <a:off x="1457451" y="2432759"/>
            <a:ext cx="11476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internal and </a:t>
            </a:r>
          </a:p>
          <a:p>
            <a:r>
              <a:rPr lang="en-US" sz="1050" dirty="0"/>
              <a:t>e</a:t>
            </a:r>
            <a:r>
              <a:rPr lang="en-US" sz="1050" dirty="0" smtClean="0"/>
              <a:t>xternal  experts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sp>
        <p:nvSpPr>
          <p:cNvPr id="39" name="ZoneTexte 38"/>
          <p:cNvSpPr txBox="1"/>
          <p:nvPr/>
        </p:nvSpPr>
        <p:spPr>
          <a:xfrm>
            <a:off x="2757533" y="2408603"/>
            <a:ext cx="11476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internal and </a:t>
            </a:r>
          </a:p>
          <a:p>
            <a:r>
              <a:rPr lang="en-US" sz="1050" dirty="0"/>
              <a:t>e</a:t>
            </a:r>
            <a:r>
              <a:rPr lang="en-US" sz="1050" dirty="0" smtClean="0"/>
              <a:t>xternal  experts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sp>
        <p:nvSpPr>
          <p:cNvPr id="41" name="ZoneTexte 40"/>
          <p:cNvSpPr txBox="1"/>
          <p:nvPr/>
        </p:nvSpPr>
        <p:spPr>
          <a:xfrm>
            <a:off x="5254516" y="2395125"/>
            <a:ext cx="1227695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</a:t>
            </a:r>
            <a:r>
              <a:rPr lang="fr-FR" sz="1050" dirty="0" smtClean="0"/>
              <a:t>the </a:t>
            </a:r>
            <a:r>
              <a:rPr lang="fr-FR" sz="1050" dirty="0" err="1" smtClean="0"/>
              <a:t>rest</a:t>
            </a:r>
            <a:r>
              <a:rPr lang="fr-FR" sz="1050" dirty="0" smtClean="0"/>
              <a:t> of the</a:t>
            </a:r>
          </a:p>
          <a:p>
            <a:r>
              <a:rPr lang="fr-FR" sz="1050" dirty="0" err="1"/>
              <a:t>f</a:t>
            </a:r>
            <a:r>
              <a:rPr lang="fr-FR" sz="1050" dirty="0" err="1" smtClean="0"/>
              <a:t>irm</a:t>
            </a:r>
            <a:r>
              <a:rPr lang="fr-FR" sz="1050" dirty="0" smtClean="0"/>
              <a:t> (divisions, </a:t>
            </a:r>
            <a:r>
              <a:rPr lang="fr-FR" sz="1050" dirty="0" err="1" smtClean="0"/>
              <a:t>etc</a:t>
            </a:r>
            <a:r>
              <a:rPr lang="fr-FR" sz="1050" dirty="0" smtClean="0"/>
              <a:t>)</a:t>
            </a:r>
            <a:endParaRPr lang="fr-FR" sz="1050" dirty="0"/>
          </a:p>
        </p:txBody>
      </p:sp>
      <p:sp>
        <p:nvSpPr>
          <p:cNvPr id="42" name="ZoneTexte 41"/>
          <p:cNvSpPr txBox="1"/>
          <p:nvPr/>
        </p:nvSpPr>
        <p:spPr>
          <a:xfrm>
            <a:off x="3986790" y="2071960"/>
            <a:ext cx="1167864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internal and </a:t>
            </a:r>
          </a:p>
          <a:p>
            <a:r>
              <a:rPr lang="en-US" sz="1050" dirty="0" smtClean="0"/>
              <a:t>external experts</a:t>
            </a:r>
            <a:r>
              <a:rPr lang="fr-FR" sz="1050" dirty="0" smtClean="0">
                <a:effectLst/>
              </a:rPr>
              <a:t>,</a:t>
            </a:r>
          </a:p>
          <a:p>
            <a:r>
              <a:rPr lang="fr-FR" sz="1050" dirty="0"/>
              <a:t>s</a:t>
            </a:r>
            <a:r>
              <a:rPr lang="fr-FR" sz="1050" dirty="0" smtClean="0"/>
              <a:t>hort </a:t>
            </a:r>
            <a:r>
              <a:rPr lang="fr-FR" sz="1050" dirty="0" err="1" smtClean="0"/>
              <a:t>list</a:t>
            </a:r>
            <a:r>
              <a:rPr lang="fr-FR" sz="1050" dirty="0" smtClean="0"/>
              <a:t> of the</a:t>
            </a:r>
          </a:p>
          <a:p>
            <a:r>
              <a:rPr lang="fr-FR" sz="1050" dirty="0" err="1"/>
              <a:t>s</a:t>
            </a:r>
            <a:r>
              <a:rPr lang="fr-FR" sz="1050" dirty="0" err="1" smtClean="0"/>
              <a:t>uppliers</a:t>
            </a:r>
            <a:r>
              <a:rPr lang="fr-FR" sz="1050" dirty="0" smtClean="0"/>
              <a:t> </a:t>
            </a:r>
            <a:r>
              <a:rPr lang="fr-FR" sz="1050" dirty="0" err="1" smtClean="0"/>
              <a:t>selected</a:t>
            </a:r>
            <a:endParaRPr lang="fr-FR" sz="1050" dirty="0"/>
          </a:p>
        </p:txBody>
      </p:sp>
      <p:sp>
        <p:nvSpPr>
          <p:cNvPr id="43" name="ZoneTexte 42"/>
          <p:cNvSpPr txBox="1"/>
          <p:nvPr/>
        </p:nvSpPr>
        <p:spPr>
          <a:xfrm>
            <a:off x="6573672" y="2233542"/>
            <a:ext cx="11581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/>
              <a:t>IPL, exploratory </a:t>
            </a:r>
            <a:endParaRPr lang="en-US" sz="1050" dirty="0" smtClean="0"/>
          </a:p>
          <a:p>
            <a:r>
              <a:rPr lang="en-US" sz="1050" dirty="0" smtClean="0"/>
              <a:t>project </a:t>
            </a:r>
            <a:r>
              <a:rPr lang="en-US" sz="1050" dirty="0"/>
              <a:t>members, </a:t>
            </a:r>
            <a:endParaRPr lang="en-US" sz="1050" dirty="0" smtClean="0"/>
          </a:p>
          <a:p>
            <a:r>
              <a:rPr lang="en-US" sz="1050" dirty="0" smtClean="0"/>
              <a:t>selected </a:t>
            </a:r>
            <a:r>
              <a:rPr lang="en-US" sz="1050" dirty="0"/>
              <a:t>supplier </a:t>
            </a:r>
            <a:endParaRPr lang="fr-FR" sz="1050" dirty="0"/>
          </a:p>
        </p:txBody>
      </p:sp>
      <p:sp>
        <p:nvSpPr>
          <p:cNvPr id="44" name="ZoneTexte 43"/>
          <p:cNvSpPr txBox="1"/>
          <p:nvPr/>
        </p:nvSpPr>
        <p:spPr>
          <a:xfrm>
            <a:off x="4156655" y="70552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7813678" y="2109594"/>
            <a:ext cx="1255309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exploratory </a:t>
            </a:r>
          </a:p>
          <a:p>
            <a:r>
              <a:rPr lang="en-US" sz="1050" dirty="0" smtClean="0"/>
              <a:t>project members, </a:t>
            </a:r>
          </a:p>
          <a:p>
            <a:r>
              <a:rPr lang="en-US" sz="1050" dirty="0" smtClean="0"/>
              <a:t>the rest of the firm,</a:t>
            </a:r>
          </a:p>
          <a:p>
            <a:r>
              <a:rPr lang="en-US" sz="1050" dirty="0" smtClean="0"/>
              <a:t>selected supplier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5721816" y="4304096"/>
            <a:ext cx="0" cy="6268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27000" y="1786467"/>
            <a:ext cx="1539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NEW VERSION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6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891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419355594"/>
              </p:ext>
            </p:extLst>
          </p:nvPr>
        </p:nvGraphicFramePr>
        <p:xfrm>
          <a:off x="34866" y="77361"/>
          <a:ext cx="9134035" cy="6438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4" name="Grouper 23"/>
          <p:cNvGrpSpPr/>
          <p:nvPr/>
        </p:nvGrpSpPr>
        <p:grpSpPr>
          <a:xfrm>
            <a:off x="34866" y="5931553"/>
            <a:ext cx="6356817" cy="353645"/>
            <a:chOff x="-102099" y="5453547"/>
            <a:chExt cx="6356817" cy="353645"/>
          </a:xfrm>
        </p:grpSpPr>
        <p:sp>
          <p:nvSpPr>
            <p:cNvPr id="3" name="ZoneTexte 2"/>
            <p:cNvSpPr txBox="1"/>
            <p:nvPr/>
          </p:nvSpPr>
          <p:spPr>
            <a:xfrm>
              <a:off x="2077108" y="5453547"/>
              <a:ext cx="12500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err="1" smtClean="0"/>
                <a:t>Paper</a:t>
              </a:r>
              <a:r>
                <a:rPr lang="fr-FR" sz="1400" b="1" dirty="0" smtClean="0"/>
                <a:t> </a:t>
              </a:r>
              <a:r>
                <a:rPr lang="fr-FR" sz="1400" b="1" dirty="0" err="1" smtClean="0"/>
                <a:t>analysis</a:t>
              </a:r>
              <a:endParaRPr lang="fr-FR" sz="1400" b="1" dirty="0"/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>
              <a:off x="-102099" y="5807192"/>
              <a:ext cx="635681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r 18"/>
          <p:cNvGrpSpPr/>
          <p:nvPr/>
        </p:nvGrpSpPr>
        <p:grpSpPr>
          <a:xfrm rot="10800000">
            <a:off x="5721816" y="4499070"/>
            <a:ext cx="1285178" cy="626829"/>
            <a:chOff x="6993562" y="2358855"/>
            <a:chExt cx="1285178" cy="626829"/>
          </a:xfrm>
        </p:grpSpPr>
        <p:cxnSp>
          <p:nvCxnSpPr>
            <p:cNvPr id="14" name="Connecteur droit 13"/>
            <p:cNvCxnSpPr/>
            <p:nvPr/>
          </p:nvCxnSpPr>
          <p:spPr>
            <a:xfrm flipV="1">
              <a:off x="6993562" y="2358855"/>
              <a:ext cx="0" cy="6268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0800000" flipH="1">
              <a:off x="6993562" y="2358855"/>
              <a:ext cx="128517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er 19"/>
          <p:cNvGrpSpPr/>
          <p:nvPr/>
        </p:nvGrpSpPr>
        <p:grpSpPr>
          <a:xfrm rot="10800000">
            <a:off x="5903056" y="4503663"/>
            <a:ext cx="2439972" cy="932680"/>
            <a:chOff x="5648216" y="2352490"/>
            <a:chExt cx="1345347" cy="626832"/>
          </a:xfrm>
        </p:grpSpPr>
        <p:cxnSp>
          <p:nvCxnSpPr>
            <p:cNvPr id="21" name="Connecteur droit 20"/>
            <p:cNvCxnSpPr/>
            <p:nvPr/>
          </p:nvCxnSpPr>
          <p:spPr>
            <a:xfrm flipV="1">
              <a:off x="5648216" y="2352493"/>
              <a:ext cx="0" cy="6268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 flipH="1">
              <a:off x="5657528" y="2358855"/>
              <a:ext cx="133603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6993563" y="2352490"/>
              <a:ext cx="0" cy="6268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ZoneTexte 24"/>
          <p:cNvSpPr txBox="1"/>
          <p:nvPr/>
        </p:nvSpPr>
        <p:spPr>
          <a:xfrm>
            <a:off x="-32952" y="3611112"/>
            <a:ext cx="13773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Activities</a:t>
            </a:r>
            <a:r>
              <a:rPr lang="en-US" sz="1000" dirty="0" smtClean="0"/>
              <a:t>:</a:t>
            </a:r>
          </a:p>
          <a:p>
            <a:r>
              <a:rPr lang="en-US" sz="1000" dirty="0" smtClean="0"/>
              <a:t>-Identification of </a:t>
            </a:r>
          </a:p>
          <a:p>
            <a:r>
              <a:rPr lang="en-US" sz="1000" dirty="0" smtClean="0"/>
              <a:t>a domain considered </a:t>
            </a:r>
          </a:p>
          <a:p>
            <a:r>
              <a:rPr lang="en-US" sz="1000" dirty="0" smtClean="0"/>
              <a:t>by </a:t>
            </a:r>
            <a:r>
              <a:rPr lang="en-US" sz="1000" dirty="0"/>
              <a:t>the firm </a:t>
            </a:r>
            <a:endParaRPr lang="en-US" sz="1000" dirty="0" smtClean="0"/>
          </a:p>
          <a:p>
            <a:r>
              <a:rPr lang="en-US" sz="1000" dirty="0" smtClean="0"/>
              <a:t>as </a:t>
            </a:r>
            <a:r>
              <a:rPr lang="en-US" sz="1000" dirty="0"/>
              <a:t>strategic and </a:t>
            </a:r>
            <a:r>
              <a:rPr lang="en-US" sz="1000" dirty="0" smtClean="0"/>
              <a:t>where</a:t>
            </a:r>
          </a:p>
          <a:p>
            <a:r>
              <a:rPr lang="en-US" sz="1000" dirty="0" smtClean="0"/>
              <a:t>it </a:t>
            </a:r>
            <a:r>
              <a:rPr lang="en-US" sz="1000" dirty="0"/>
              <a:t>aims to </a:t>
            </a:r>
            <a:endParaRPr lang="en-US" sz="1000" dirty="0" smtClean="0"/>
          </a:p>
          <a:p>
            <a:r>
              <a:rPr lang="en-US" sz="1000" dirty="0" smtClean="0"/>
              <a:t>come </a:t>
            </a:r>
            <a:r>
              <a:rPr lang="en-US" sz="1000" dirty="0"/>
              <a:t>up with a </a:t>
            </a:r>
            <a:endParaRPr lang="en-US" sz="1000" dirty="0" smtClean="0"/>
          </a:p>
          <a:p>
            <a:r>
              <a:rPr lang="en-US" sz="1000" dirty="0" smtClean="0"/>
              <a:t>discontinuous </a:t>
            </a:r>
            <a:r>
              <a:rPr lang="en-US" sz="1000" dirty="0"/>
              <a:t>solution 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1251227" y="3611112"/>
            <a:ext cx="12231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-Collecting knowledge </a:t>
            </a:r>
          </a:p>
          <a:p>
            <a:r>
              <a:rPr lang="en-US" sz="1000" dirty="0"/>
              <a:t>(</a:t>
            </a:r>
            <a:r>
              <a:rPr lang="en-US" sz="1000" dirty="0" smtClean="0"/>
              <a:t>market &amp; technology)</a:t>
            </a:r>
          </a:p>
          <a:p>
            <a:r>
              <a:rPr lang="en-US" sz="1000" dirty="0" smtClean="0"/>
              <a:t>on </a:t>
            </a:r>
            <a:r>
              <a:rPr lang="en-US" sz="1000" dirty="0"/>
              <a:t>the </a:t>
            </a:r>
            <a:r>
              <a:rPr lang="en-US" sz="1000" dirty="0" smtClean="0"/>
              <a:t>domain.</a:t>
            </a:r>
            <a:endParaRPr lang="fr-FR" sz="1000" dirty="0"/>
          </a:p>
          <a:p>
            <a:r>
              <a:rPr lang="en-US" sz="1000" dirty="0" smtClean="0"/>
              <a:t>-selection of a few key functional </a:t>
            </a:r>
            <a:endParaRPr lang="en-US" sz="1000" dirty="0" smtClean="0"/>
          </a:p>
          <a:p>
            <a:r>
              <a:rPr lang="en-US" sz="1000" dirty="0" smtClean="0"/>
              <a:t>specifications </a:t>
            </a:r>
            <a:r>
              <a:rPr lang="en-US" sz="1000" dirty="0"/>
              <a:t>and </a:t>
            </a:r>
            <a:r>
              <a:rPr lang="en-US" sz="1000" dirty="0" smtClean="0"/>
              <a:t>key constraints </a:t>
            </a:r>
            <a:endParaRPr lang="fr-FR" sz="1000" dirty="0" smtClean="0"/>
          </a:p>
          <a:p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474329" y="3626540"/>
            <a:ext cx="156789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-Parallel search for concepts and </a:t>
            </a:r>
            <a:r>
              <a:rPr lang="en-US" sz="1000" dirty="0"/>
              <a:t>potential </a:t>
            </a:r>
            <a:r>
              <a:rPr lang="en-US" sz="1000" dirty="0" smtClean="0"/>
              <a:t>suppliers mastering different technologies </a:t>
            </a:r>
            <a:endParaRPr lang="en-US" sz="1000" dirty="0" smtClean="0"/>
          </a:p>
          <a:p>
            <a:r>
              <a:rPr lang="en-US" sz="1000" dirty="0" smtClean="0"/>
              <a:t>-Mapping </a:t>
            </a:r>
            <a:r>
              <a:rPr lang="en-US" sz="1000" dirty="0" smtClean="0"/>
              <a:t>of the </a:t>
            </a:r>
            <a:r>
              <a:rPr lang="en-US" sz="1000" dirty="0" smtClean="0"/>
              <a:t>concepts </a:t>
            </a:r>
          </a:p>
          <a:p>
            <a:r>
              <a:rPr lang="en-US" sz="1000" dirty="0" smtClean="0"/>
              <a:t>and </a:t>
            </a:r>
            <a:r>
              <a:rPr lang="en-US" sz="1000" dirty="0" smtClean="0"/>
              <a:t>corresponding potential </a:t>
            </a:r>
            <a:r>
              <a:rPr lang="en-US" sz="1000" dirty="0" smtClean="0"/>
              <a:t>suppliers </a:t>
            </a:r>
          </a:p>
          <a:p>
            <a:r>
              <a:rPr lang="en-US" sz="1000" dirty="0" smtClean="0"/>
              <a:t>(core competencies,</a:t>
            </a:r>
          </a:p>
          <a:p>
            <a:r>
              <a:rPr lang="en-US" sz="1000" dirty="0"/>
              <a:t>c</a:t>
            </a:r>
            <a:r>
              <a:rPr lang="en-US" sz="1000" dirty="0" smtClean="0"/>
              <a:t>ompetitive analysis, </a:t>
            </a:r>
          </a:p>
          <a:p>
            <a:r>
              <a:rPr lang="en-US" sz="1000" dirty="0"/>
              <a:t>m</a:t>
            </a:r>
            <a:r>
              <a:rPr lang="en-US" sz="1000" dirty="0" smtClean="0"/>
              <a:t>aturity, etc.)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889229" y="3683462"/>
            <a:ext cx="154658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/>
              <a:t>- Collecting knowledge </a:t>
            </a:r>
          </a:p>
          <a:p>
            <a:r>
              <a:rPr lang="en-US" sz="1000" dirty="0"/>
              <a:t>(market &amp; technology)</a:t>
            </a:r>
          </a:p>
          <a:p>
            <a:r>
              <a:rPr lang="en-US" sz="1000" dirty="0" smtClean="0"/>
              <a:t>on the concepts </a:t>
            </a:r>
          </a:p>
          <a:p>
            <a:r>
              <a:rPr lang="en-US" sz="1000" dirty="0" smtClean="0"/>
              <a:t>(complexity, integration, </a:t>
            </a:r>
          </a:p>
          <a:p>
            <a:r>
              <a:rPr lang="en-US" sz="1000" dirty="0"/>
              <a:t>a</a:t>
            </a:r>
            <a:r>
              <a:rPr lang="en-US" sz="1000" dirty="0" smtClean="0"/>
              <a:t>ccessibility for </a:t>
            </a:r>
            <a:r>
              <a:rPr lang="en-US" sz="1000" dirty="0"/>
              <a:t>the firm</a:t>
            </a:r>
            <a:r>
              <a:rPr lang="en-US" sz="1000" dirty="0" smtClean="0"/>
              <a:t>, </a:t>
            </a:r>
          </a:p>
          <a:p>
            <a:r>
              <a:rPr lang="en-US" sz="1000" dirty="0" smtClean="0"/>
              <a:t>time </a:t>
            </a:r>
            <a:r>
              <a:rPr lang="en-US" sz="1000" dirty="0"/>
              <a:t>to </a:t>
            </a:r>
            <a:r>
              <a:rPr lang="en-US" sz="1000" dirty="0" smtClean="0"/>
              <a:t>market</a:t>
            </a:r>
            <a:r>
              <a:rPr lang="en-US" sz="1000" dirty="0"/>
              <a:t>, cost, </a:t>
            </a:r>
            <a:r>
              <a:rPr lang="en-US" sz="1000" dirty="0" err="1"/>
              <a:t>etc</a:t>
            </a:r>
            <a:r>
              <a:rPr lang="en-US" sz="1000" dirty="0"/>
              <a:t>). </a:t>
            </a:r>
            <a:endParaRPr lang="en-US" sz="1000" dirty="0" smtClean="0"/>
          </a:p>
          <a:p>
            <a:r>
              <a:rPr lang="en-US" sz="1000" dirty="0" smtClean="0"/>
              <a:t>-Organizing interactions</a:t>
            </a:r>
          </a:p>
          <a:p>
            <a:r>
              <a:rPr lang="en-US" sz="1000" dirty="0" smtClean="0"/>
              <a:t>with </a:t>
            </a:r>
            <a:r>
              <a:rPr lang="en-US" sz="1000" dirty="0"/>
              <a:t>selected potential </a:t>
            </a:r>
            <a:endParaRPr lang="en-US" sz="1000" dirty="0" smtClean="0"/>
          </a:p>
          <a:p>
            <a:r>
              <a:rPr lang="en-US" sz="1000" dirty="0" smtClean="0"/>
              <a:t>suppliers</a:t>
            </a:r>
            <a:endParaRPr lang="fr-FR" sz="1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5265487" y="3649010"/>
            <a:ext cx="1460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 </a:t>
            </a:r>
            <a:r>
              <a:rPr lang="en-US" sz="1000" dirty="0"/>
              <a:t>I</a:t>
            </a:r>
            <a:r>
              <a:rPr lang="en-US" sz="1000" dirty="0" smtClean="0"/>
              <a:t>nvestigation about the willingness of the suppliers to involve in a joint development</a:t>
            </a:r>
            <a:endParaRPr lang="fr-FR" sz="1000" dirty="0" smtClean="0"/>
          </a:p>
          <a:p>
            <a:endParaRPr lang="fr-FR" sz="1000" dirty="0" smtClean="0"/>
          </a:p>
          <a:p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6627498" y="3649010"/>
            <a:ext cx="11359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 Realizing </a:t>
            </a:r>
            <a:r>
              <a:rPr lang="en-US" sz="1000" dirty="0"/>
              <a:t>a stand </a:t>
            </a:r>
            <a:endParaRPr lang="en-US" sz="1000" dirty="0" smtClean="0"/>
          </a:p>
          <a:p>
            <a:r>
              <a:rPr lang="en-US" sz="1000" dirty="0" smtClean="0"/>
              <a:t>alone </a:t>
            </a:r>
            <a:r>
              <a:rPr lang="en-US" sz="1000" dirty="0"/>
              <a:t>mock-up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7731805" y="3750098"/>
            <a:ext cx="1274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 Realizing </a:t>
            </a:r>
            <a:r>
              <a:rPr lang="en-US" sz="1000" dirty="0"/>
              <a:t>a full </a:t>
            </a:r>
            <a:endParaRPr lang="en-US" sz="1000" dirty="0" smtClean="0"/>
          </a:p>
          <a:p>
            <a:r>
              <a:rPr lang="en-US" sz="1000" dirty="0" smtClean="0"/>
              <a:t>functional </a:t>
            </a:r>
            <a:r>
              <a:rPr lang="en-US" sz="1000" dirty="0"/>
              <a:t>prototype</a:t>
            </a:r>
            <a:endParaRPr lang="fr-FR" sz="1000" dirty="0"/>
          </a:p>
          <a:p>
            <a:endParaRPr lang="fr-FR" sz="1000" dirty="0"/>
          </a:p>
        </p:txBody>
      </p:sp>
      <p:grpSp>
        <p:nvGrpSpPr>
          <p:cNvPr id="33" name="Grouper 32"/>
          <p:cNvGrpSpPr/>
          <p:nvPr/>
        </p:nvGrpSpPr>
        <p:grpSpPr>
          <a:xfrm>
            <a:off x="1393718" y="5504366"/>
            <a:ext cx="2347010" cy="365728"/>
            <a:chOff x="5502732" y="4729333"/>
            <a:chExt cx="2950826" cy="365728"/>
          </a:xfrm>
        </p:grpSpPr>
        <p:sp>
          <p:nvSpPr>
            <p:cNvPr id="34" name="ZoneTexte 33"/>
            <p:cNvSpPr txBox="1"/>
            <p:nvPr/>
          </p:nvSpPr>
          <p:spPr>
            <a:xfrm>
              <a:off x="6408446" y="4729333"/>
              <a:ext cx="9087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Stage 1</a:t>
              </a:r>
              <a:endParaRPr lang="fr-FR" sz="1400" b="1" dirty="0"/>
            </a:p>
          </p:txBody>
        </p:sp>
        <p:cxnSp>
          <p:nvCxnSpPr>
            <p:cNvPr id="35" name="Connecteur droit avec flèche 34"/>
            <p:cNvCxnSpPr/>
            <p:nvPr/>
          </p:nvCxnSpPr>
          <p:spPr>
            <a:xfrm>
              <a:off x="5502732" y="5095061"/>
              <a:ext cx="295082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ZoneTexte 36"/>
          <p:cNvSpPr txBox="1"/>
          <p:nvPr/>
        </p:nvSpPr>
        <p:spPr>
          <a:xfrm>
            <a:off x="34866" y="2488603"/>
            <a:ext cx="113485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 </a:t>
            </a:r>
            <a:r>
              <a:rPr lang="en-US" sz="1050" dirty="0"/>
              <a:t>and </a:t>
            </a:r>
            <a:r>
              <a:rPr lang="en-US" sz="1050" dirty="0" smtClean="0"/>
              <a:t>external </a:t>
            </a:r>
          </a:p>
          <a:p>
            <a:r>
              <a:rPr lang="en-US" sz="1050" dirty="0" smtClean="0"/>
              <a:t>experts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sp>
        <p:nvSpPr>
          <p:cNvPr id="38" name="ZoneTexte 37"/>
          <p:cNvSpPr txBox="1"/>
          <p:nvPr/>
        </p:nvSpPr>
        <p:spPr>
          <a:xfrm>
            <a:off x="1235787" y="2432759"/>
            <a:ext cx="11476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internal and </a:t>
            </a:r>
          </a:p>
          <a:p>
            <a:r>
              <a:rPr lang="en-US" sz="1050" dirty="0"/>
              <a:t>e</a:t>
            </a:r>
            <a:r>
              <a:rPr lang="en-US" sz="1050" dirty="0" smtClean="0"/>
              <a:t>xternal  experts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sp>
        <p:nvSpPr>
          <p:cNvPr id="39" name="ZoneTexte 38"/>
          <p:cNvSpPr txBox="1"/>
          <p:nvPr/>
        </p:nvSpPr>
        <p:spPr>
          <a:xfrm>
            <a:off x="2452745" y="2408603"/>
            <a:ext cx="11476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internal and </a:t>
            </a:r>
          </a:p>
          <a:p>
            <a:r>
              <a:rPr lang="en-US" sz="1050" dirty="0"/>
              <a:t>e</a:t>
            </a:r>
            <a:r>
              <a:rPr lang="en-US" sz="1050" dirty="0" smtClean="0"/>
              <a:t>xternal  experts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sp>
        <p:nvSpPr>
          <p:cNvPr id="41" name="ZoneTexte 40"/>
          <p:cNvSpPr txBox="1"/>
          <p:nvPr/>
        </p:nvSpPr>
        <p:spPr>
          <a:xfrm>
            <a:off x="5254516" y="2395125"/>
            <a:ext cx="1227695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</a:t>
            </a:r>
            <a:r>
              <a:rPr lang="fr-FR" sz="1050" dirty="0" smtClean="0"/>
              <a:t>the </a:t>
            </a:r>
            <a:r>
              <a:rPr lang="fr-FR" sz="1050" dirty="0" err="1" smtClean="0"/>
              <a:t>rest</a:t>
            </a:r>
            <a:r>
              <a:rPr lang="fr-FR" sz="1050" dirty="0" smtClean="0"/>
              <a:t> of the</a:t>
            </a:r>
          </a:p>
          <a:p>
            <a:r>
              <a:rPr lang="fr-FR" sz="1050" dirty="0" err="1"/>
              <a:t>f</a:t>
            </a:r>
            <a:r>
              <a:rPr lang="fr-FR" sz="1050" dirty="0" err="1" smtClean="0"/>
              <a:t>irm</a:t>
            </a:r>
            <a:r>
              <a:rPr lang="fr-FR" sz="1050" dirty="0" smtClean="0"/>
              <a:t> (divisions, </a:t>
            </a:r>
            <a:r>
              <a:rPr lang="fr-FR" sz="1050" dirty="0" err="1" smtClean="0"/>
              <a:t>etc</a:t>
            </a:r>
            <a:r>
              <a:rPr lang="fr-FR" sz="1050" dirty="0" smtClean="0"/>
              <a:t>)</a:t>
            </a:r>
            <a:endParaRPr lang="fr-FR" sz="1050" dirty="0"/>
          </a:p>
        </p:txBody>
      </p:sp>
      <p:sp>
        <p:nvSpPr>
          <p:cNvPr id="42" name="ZoneTexte 41"/>
          <p:cNvSpPr txBox="1"/>
          <p:nvPr/>
        </p:nvSpPr>
        <p:spPr>
          <a:xfrm>
            <a:off x="3986790" y="2071960"/>
            <a:ext cx="1167864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internal and </a:t>
            </a:r>
          </a:p>
          <a:p>
            <a:r>
              <a:rPr lang="en-US" sz="1050" dirty="0" smtClean="0"/>
              <a:t>external experts</a:t>
            </a:r>
            <a:r>
              <a:rPr lang="fr-FR" sz="1050" dirty="0" smtClean="0">
                <a:effectLst/>
              </a:rPr>
              <a:t>,</a:t>
            </a:r>
          </a:p>
          <a:p>
            <a:r>
              <a:rPr lang="fr-FR" sz="1050" dirty="0"/>
              <a:t>s</a:t>
            </a:r>
            <a:r>
              <a:rPr lang="fr-FR" sz="1050" dirty="0" smtClean="0"/>
              <a:t>hort </a:t>
            </a:r>
            <a:r>
              <a:rPr lang="fr-FR" sz="1050" dirty="0" err="1" smtClean="0"/>
              <a:t>list</a:t>
            </a:r>
            <a:r>
              <a:rPr lang="fr-FR" sz="1050" dirty="0" smtClean="0"/>
              <a:t> of the</a:t>
            </a:r>
          </a:p>
          <a:p>
            <a:r>
              <a:rPr lang="fr-FR" sz="1050" dirty="0" err="1"/>
              <a:t>s</a:t>
            </a:r>
            <a:r>
              <a:rPr lang="fr-FR" sz="1050" dirty="0" err="1" smtClean="0"/>
              <a:t>uppliers</a:t>
            </a:r>
            <a:r>
              <a:rPr lang="fr-FR" sz="1050" dirty="0" smtClean="0"/>
              <a:t> </a:t>
            </a:r>
            <a:r>
              <a:rPr lang="fr-FR" sz="1050" dirty="0" err="1" smtClean="0"/>
              <a:t>selected</a:t>
            </a:r>
            <a:endParaRPr lang="fr-FR" sz="1050" dirty="0"/>
          </a:p>
        </p:txBody>
      </p:sp>
      <p:sp>
        <p:nvSpPr>
          <p:cNvPr id="43" name="ZoneTexte 42"/>
          <p:cNvSpPr txBox="1"/>
          <p:nvPr/>
        </p:nvSpPr>
        <p:spPr>
          <a:xfrm>
            <a:off x="6573672" y="2233542"/>
            <a:ext cx="11581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/>
              <a:t>IPL, exploratory </a:t>
            </a:r>
            <a:endParaRPr lang="en-US" sz="1050" dirty="0" smtClean="0"/>
          </a:p>
          <a:p>
            <a:r>
              <a:rPr lang="en-US" sz="1050" dirty="0" smtClean="0"/>
              <a:t>project </a:t>
            </a:r>
            <a:r>
              <a:rPr lang="en-US" sz="1050" dirty="0"/>
              <a:t>members, </a:t>
            </a:r>
            <a:endParaRPr lang="en-US" sz="1050" dirty="0" smtClean="0"/>
          </a:p>
          <a:p>
            <a:r>
              <a:rPr lang="en-US" sz="1050" dirty="0" smtClean="0"/>
              <a:t>selected </a:t>
            </a:r>
            <a:r>
              <a:rPr lang="en-US" sz="1050" dirty="0"/>
              <a:t>supplier </a:t>
            </a:r>
            <a:endParaRPr lang="fr-FR" sz="1050" dirty="0"/>
          </a:p>
        </p:txBody>
      </p:sp>
      <p:sp>
        <p:nvSpPr>
          <p:cNvPr id="44" name="ZoneTexte 43"/>
          <p:cNvSpPr txBox="1"/>
          <p:nvPr/>
        </p:nvSpPr>
        <p:spPr>
          <a:xfrm>
            <a:off x="4156655" y="70552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7813678" y="2109594"/>
            <a:ext cx="1255309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exploratory </a:t>
            </a:r>
          </a:p>
          <a:p>
            <a:r>
              <a:rPr lang="en-US" sz="1050" dirty="0" smtClean="0"/>
              <a:t>project members, </a:t>
            </a:r>
          </a:p>
          <a:p>
            <a:r>
              <a:rPr lang="en-US" sz="1050" dirty="0" smtClean="0"/>
              <a:t>the rest of the firm,</a:t>
            </a:r>
          </a:p>
          <a:p>
            <a:r>
              <a:rPr lang="en-US" sz="1050" dirty="0" smtClean="0"/>
              <a:t>selected supplier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5721816" y="4499070"/>
            <a:ext cx="0" cy="6268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27000" y="1786467"/>
            <a:ext cx="2536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NEW </a:t>
            </a:r>
            <a:r>
              <a:rPr lang="fr-FR" dirty="0" smtClean="0">
                <a:solidFill>
                  <a:srgbClr val="FF0000"/>
                </a:solidFill>
              </a:rPr>
              <a:t>VERSION - florence 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36" name="Grouper 32"/>
          <p:cNvGrpSpPr/>
          <p:nvPr/>
        </p:nvGrpSpPr>
        <p:grpSpPr>
          <a:xfrm>
            <a:off x="6364402" y="5908902"/>
            <a:ext cx="2804499" cy="365728"/>
            <a:chOff x="5502732" y="4729333"/>
            <a:chExt cx="3059840" cy="365728"/>
          </a:xfrm>
        </p:grpSpPr>
        <p:sp>
          <p:nvSpPr>
            <p:cNvPr id="40" name="ZoneTexte 39"/>
            <p:cNvSpPr txBox="1"/>
            <p:nvPr/>
          </p:nvSpPr>
          <p:spPr>
            <a:xfrm>
              <a:off x="5731056" y="4729333"/>
              <a:ext cx="28315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err="1" smtClean="0"/>
                <a:t>Experimentation</a:t>
              </a:r>
              <a:r>
                <a:rPr lang="fr-FR" sz="1400" b="1" dirty="0" smtClean="0"/>
                <a:t> and </a:t>
              </a:r>
              <a:r>
                <a:rPr lang="fr-FR" sz="1400" b="1" dirty="0" err="1" smtClean="0"/>
                <a:t>iterations</a:t>
              </a:r>
              <a:endParaRPr lang="fr-FR" sz="1400" b="1" dirty="0"/>
            </a:p>
          </p:txBody>
        </p:sp>
        <p:cxnSp>
          <p:nvCxnSpPr>
            <p:cNvPr id="46" name="Connecteur droit avec flèche 45"/>
            <p:cNvCxnSpPr/>
            <p:nvPr/>
          </p:nvCxnSpPr>
          <p:spPr>
            <a:xfrm>
              <a:off x="5502732" y="5095061"/>
              <a:ext cx="295082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r 32"/>
          <p:cNvGrpSpPr/>
          <p:nvPr/>
        </p:nvGrpSpPr>
        <p:grpSpPr>
          <a:xfrm>
            <a:off x="3969319" y="5504366"/>
            <a:ext cx="2512892" cy="365728"/>
            <a:chOff x="5502732" y="4729333"/>
            <a:chExt cx="2950826" cy="365728"/>
          </a:xfrm>
        </p:grpSpPr>
        <p:sp>
          <p:nvSpPr>
            <p:cNvPr id="48" name="ZoneTexte 47"/>
            <p:cNvSpPr txBox="1"/>
            <p:nvPr/>
          </p:nvSpPr>
          <p:spPr>
            <a:xfrm>
              <a:off x="6408446" y="4729333"/>
              <a:ext cx="9087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Stage 2</a:t>
              </a:r>
              <a:endParaRPr lang="fr-FR" sz="1400" b="1" dirty="0"/>
            </a:p>
          </p:txBody>
        </p:sp>
        <p:cxnSp>
          <p:nvCxnSpPr>
            <p:cNvPr id="49" name="Connecteur droit avec flèche 48"/>
            <p:cNvCxnSpPr/>
            <p:nvPr/>
          </p:nvCxnSpPr>
          <p:spPr>
            <a:xfrm>
              <a:off x="5502732" y="5095061"/>
              <a:ext cx="295082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er 32"/>
          <p:cNvGrpSpPr/>
          <p:nvPr/>
        </p:nvGrpSpPr>
        <p:grpSpPr>
          <a:xfrm>
            <a:off x="6634604" y="5497445"/>
            <a:ext cx="2196231" cy="365728"/>
            <a:chOff x="5502732" y="4729333"/>
            <a:chExt cx="2950826" cy="365728"/>
          </a:xfrm>
        </p:grpSpPr>
        <p:sp>
          <p:nvSpPr>
            <p:cNvPr id="51" name="ZoneTexte 50"/>
            <p:cNvSpPr txBox="1"/>
            <p:nvPr/>
          </p:nvSpPr>
          <p:spPr>
            <a:xfrm>
              <a:off x="6408446" y="4729333"/>
              <a:ext cx="9087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Stage 3</a:t>
              </a:r>
              <a:endParaRPr lang="fr-FR" sz="1400" b="1" dirty="0"/>
            </a:p>
          </p:txBody>
        </p:sp>
        <p:cxnSp>
          <p:nvCxnSpPr>
            <p:cNvPr id="52" name="Connecteur droit avec flèche 51"/>
            <p:cNvCxnSpPr/>
            <p:nvPr/>
          </p:nvCxnSpPr>
          <p:spPr>
            <a:xfrm>
              <a:off x="5502732" y="5095061"/>
              <a:ext cx="295082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080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To </a:t>
            </a:r>
            <a:r>
              <a:rPr lang="fr-FR" sz="2800" b="1" dirty="0" err="1" smtClean="0"/>
              <a:t>what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extant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fig</a:t>
            </a:r>
            <a:r>
              <a:rPr lang="fr-FR" sz="2800" b="1" dirty="0" smtClean="0"/>
              <a:t> 1 </a:t>
            </a:r>
            <a:r>
              <a:rPr lang="fr-FR" sz="2800" b="1" dirty="0" err="1" smtClean="0"/>
              <a:t>is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specific</a:t>
            </a:r>
            <a:r>
              <a:rPr lang="fr-FR" sz="2800" b="1" dirty="0" smtClean="0"/>
              <a:t> to a DI </a:t>
            </a:r>
            <a:r>
              <a:rPr lang="fr-FR" sz="2800" b="1" dirty="0" err="1" smtClean="0"/>
              <a:t>with</a:t>
            </a:r>
            <a:r>
              <a:rPr lang="fr-FR" sz="2800" b="1" dirty="0" smtClean="0"/>
              <a:t> Distant </a:t>
            </a:r>
            <a:r>
              <a:rPr lang="fr-FR" sz="2800" b="1" dirty="0" err="1" smtClean="0"/>
              <a:t>suppliers</a:t>
            </a:r>
            <a:r>
              <a:rPr lang="fr-FR" sz="2800" b="1" dirty="0" smtClean="0"/>
              <a:t> ? The </a:t>
            </a:r>
            <a:r>
              <a:rPr lang="fr-FR" sz="2800" b="1" dirty="0" err="1" smtClean="0"/>
              <a:t>steps</a:t>
            </a:r>
            <a:r>
              <a:rPr lang="fr-FR" sz="2800" b="1" dirty="0"/>
              <a:t> </a:t>
            </a:r>
            <a:r>
              <a:rPr lang="fr-FR" sz="2800" b="1" dirty="0" err="1" smtClean="0"/>
              <a:t>that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make</a:t>
            </a:r>
            <a:r>
              <a:rPr lang="fr-FR" sz="2800" b="1" dirty="0" smtClean="0"/>
              <a:t> the </a:t>
            </a:r>
            <a:r>
              <a:rPr lang="fr-FR" sz="2800" b="1" dirty="0" err="1" smtClean="0"/>
              <a:t>difference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496733" cy="4525963"/>
          </a:xfrm>
        </p:spPr>
        <p:txBody>
          <a:bodyPr>
            <a:normAutofit fontScale="77500" lnSpcReduction="20000"/>
          </a:bodyPr>
          <a:lstStyle/>
          <a:p>
            <a:r>
              <a:rPr lang="fr-FR" sz="1800" b="1" dirty="0" err="1" smtClean="0"/>
              <a:t>Step</a:t>
            </a:r>
            <a:r>
              <a:rPr lang="fr-FR" sz="1800" b="1" dirty="0" smtClean="0"/>
              <a:t> 1 </a:t>
            </a:r>
            <a:r>
              <a:rPr lang="fr-FR" sz="1800" dirty="0" smtClean="0"/>
              <a:t>: the </a:t>
            </a:r>
            <a:r>
              <a:rPr lang="fr-FR" sz="1800" dirty="0" err="1" smtClean="0"/>
              <a:t>strategic</a:t>
            </a:r>
            <a:r>
              <a:rPr lang="fr-FR" sz="1800" dirty="0" smtClean="0"/>
              <a:t> </a:t>
            </a:r>
            <a:r>
              <a:rPr lang="fr-FR" sz="1800" dirty="0" err="1" smtClean="0"/>
              <a:t>intent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to </a:t>
            </a:r>
            <a:r>
              <a:rPr lang="fr-FR" sz="1800" dirty="0" err="1" smtClean="0"/>
              <a:t>develop</a:t>
            </a:r>
            <a:r>
              <a:rPr lang="fr-FR" sz="1800" dirty="0" smtClean="0"/>
              <a:t> a DI</a:t>
            </a:r>
          </a:p>
          <a:p>
            <a:r>
              <a:rPr lang="fr-FR" sz="1800" b="1" dirty="0" err="1" smtClean="0"/>
              <a:t>Step</a:t>
            </a:r>
            <a:r>
              <a:rPr lang="fr-FR" sz="1800" b="1" dirty="0" smtClean="0"/>
              <a:t> 2</a:t>
            </a:r>
            <a:r>
              <a:rPr lang="fr-FR" sz="1800" dirty="0" smtClean="0"/>
              <a:t>: </a:t>
            </a:r>
            <a:r>
              <a:rPr lang="fr-FR" sz="1800" dirty="0" err="1" smtClean="0"/>
              <a:t>because</a:t>
            </a:r>
            <a:r>
              <a:rPr lang="fr-FR" sz="1800" dirty="0" smtClean="0"/>
              <a:t> </a:t>
            </a:r>
            <a:r>
              <a:rPr lang="fr-FR" sz="1800" dirty="0" err="1" smtClean="0"/>
              <a:t>it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a DI, the </a:t>
            </a:r>
            <a:r>
              <a:rPr lang="fr-FR" sz="1800" dirty="0" err="1" smtClean="0"/>
              <a:t>firm</a:t>
            </a:r>
            <a:r>
              <a:rPr lang="fr-FR" sz="1800" dirty="0" smtClean="0"/>
              <a:t> </a:t>
            </a:r>
            <a:r>
              <a:rPr lang="fr-FR" sz="1800" dirty="0" err="1" smtClean="0"/>
              <a:t>does</a:t>
            </a:r>
            <a:r>
              <a:rPr lang="fr-FR" sz="1800" dirty="0" smtClean="0"/>
              <a:t> not have </a:t>
            </a:r>
            <a:r>
              <a:rPr lang="fr-FR" sz="1800" dirty="0" err="1" smtClean="0"/>
              <a:t>previous</a:t>
            </a:r>
            <a:r>
              <a:rPr lang="fr-FR" sz="1800" dirty="0" smtClean="0"/>
              <a:t> </a:t>
            </a:r>
            <a:r>
              <a:rPr lang="fr-FR" sz="1800" dirty="0" err="1" smtClean="0"/>
              <a:t>knowledge</a:t>
            </a:r>
            <a:r>
              <a:rPr lang="fr-FR" sz="1800" dirty="0" smtClean="0"/>
              <a:t> on the </a:t>
            </a:r>
            <a:r>
              <a:rPr lang="fr-FR" sz="1800" dirty="0" err="1" smtClean="0"/>
              <a:t>domain</a:t>
            </a:r>
            <a:r>
              <a:rPr lang="fr-FR" sz="1800" dirty="0" smtClean="0"/>
              <a:t> or the concept to </a:t>
            </a:r>
            <a:r>
              <a:rPr lang="fr-FR" sz="1800" dirty="0" err="1" smtClean="0"/>
              <a:t>be</a:t>
            </a:r>
            <a:r>
              <a:rPr lang="fr-FR" sz="1800" dirty="0" smtClean="0"/>
              <a:t> </a:t>
            </a:r>
            <a:r>
              <a:rPr lang="fr-FR" sz="1800" dirty="0" err="1" smtClean="0"/>
              <a:t>developed</a:t>
            </a:r>
            <a:r>
              <a:rPr lang="fr-FR" sz="1800" dirty="0" smtClean="0"/>
              <a:t>. </a:t>
            </a:r>
            <a:r>
              <a:rPr lang="fr-FR" sz="1800" dirty="0" err="1" smtClean="0"/>
              <a:t>Therefore</a:t>
            </a:r>
            <a:r>
              <a:rPr lang="fr-FR" sz="1800" dirty="0" smtClean="0"/>
              <a:t>, </a:t>
            </a:r>
            <a:r>
              <a:rPr lang="fr-FR" sz="1800" dirty="0" err="1" smtClean="0"/>
              <a:t>collecting</a:t>
            </a:r>
            <a:r>
              <a:rPr lang="fr-FR" sz="1800" dirty="0" smtClean="0"/>
              <a:t> data (techno &amp; </a:t>
            </a:r>
            <a:r>
              <a:rPr lang="fr-FR" sz="1800" dirty="0" err="1" smtClean="0"/>
              <a:t>market</a:t>
            </a:r>
            <a:r>
              <a:rPr lang="fr-FR" sz="1800" dirty="0" smtClean="0"/>
              <a:t>) </a:t>
            </a:r>
            <a:r>
              <a:rPr lang="fr-FR" sz="1800" dirty="0" err="1" smtClean="0"/>
              <a:t>is</a:t>
            </a:r>
            <a:r>
              <a:rPr lang="fr-FR" sz="1800" dirty="0" smtClean="0"/>
              <a:t> crucial. For the </a:t>
            </a:r>
            <a:r>
              <a:rPr lang="fr-FR" sz="1800" dirty="0" err="1" smtClean="0"/>
              <a:t>same</a:t>
            </a:r>
            <a:r>
              <a:rPr lang="fr-FR" sz="1800" dirty="0" smtClean="0"/>
              <a:t> </a:t>
            </a:r>
            <a:r>
              <a:rPr lang="fr-FR" sz="1800" dirty="0" err="1" smtClean="0"/>
              <a:t>reasons</a:t>
            </a:r>
            <a:r>
              <a:rPr lang="fr-FR" sz="1800" dirty="0" smtClean="0"/>
              <a:t>, the </a:t>
            </a:r>
            <a:r>
              <a:rPr lang="fr-FR" sz="1800" dirty="0" err="1" smtClean="0"/>
              <a:t>firm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not able to a</a:t>
            </a:r>
            <a:r>
              <a:rPr lang="en-US" sz="1800" dirty="0" err="1" smtClean="0"/>
              <a:t>rticulate</a:t>
            </a:r>
            <a:r>
              <a:rPr lang="en-US" sz="1800" dirty="0" smtClean="0"/>
              <a:t> technical </a:t>
            </a:r>
            <a:r>
              <a:rPr lang="en-US" sz="1800" dirty="0"/>
              <a:t>specifications </a:t>
            </a:r>
            <a:r>
              <a:rPr lang="en-US" sz="1800" dirty="0" smtClean="0"/>
              <a:t>but functional ones and the main constraints to consider.</a:t>
            </a:r>
            <a:endParaRPr lang="fr-FR" sz="1800" dirty="0" smtClean="0"/>
          </a:p>
          <a:p>
            <a:r>
              <a:rPr lang="en-US" sz="1800" b="1" dirty="0" smtClean="0"/>
              <a:t>Step 4</a:t>
            </a:r>
            <a:r>
              <a:rPr lang="en-US" sz="1800" dirty="0" smtClean="0"/>
              <a:t>: because the concepts are new for the firm, collecting </a:t>
            </a:r>
            <a:r>
              <a:rPr lang="en-US" sz="1800" dirty="0"/>
              <a:t>knowledge </a:t>
            </a:r>
            <a:r>
              <a:rPr lang="en-US" sz="1800" dirty="0" smtClean="0"/>
              <a:t>on </a:t>
            </a:r>
            <a:r>
              <a:rPr lang="en-US" sz="1800" dirty="0"/>
              <a:t>the concepts </a:t>
            </a:r>
            <a:r>
              <a:rPr lang="en-US" sz="1800" dirty="0" smtClean="0"/>
              <a:t> (</a:t>
            </a:r>
            <a:r>
              <a:rPr lang="en-US" sz="1800" dirty="0"/>
              <a:t>complexity, integration, </a:t>
            </a:r>
            <a:r>
              <a:rPr lang="en-US" sz="1800" dirty="0" smtClean="0"/>
              <a:t>accessibility </a:t>
            </a:r>
            <a:r>
              <a:rPr lang="en-US" sz="1800" dirty="0"/>
              <a:t>for the firm, </a:t>
            </a:r>
            <a:r>
              <a:rPr lang="en-US" sz="1800" dirty="0" smtClean="0"/>
              <a:t>time </a:t>
            </a:r>
            <a:r>
              <a:rPr lang="en-US" sz="1800" dirty="0"/>
              <a:t>to market, cost, </a:t>
            </a:r>
            <a:r>
              <a:rPr lang="en-US" sz="1800" dirty="0" err="1"/>
              <a:t>etc</a:t>
            </a:r>
            <a:r>
              <a:rPr lang="en-US" sz="1800" dirty="0" smtClean="0"/>
              <a:t>)</a:t>
            </a:r>
            <a:r>
              <a:rPr lang="en-US" sz="1800" dirty="0"/>
              <a:t> </a:t>
            </a:r>
            <a:r>
              <a:rPr lang="en-US" sz="1800" dirty="0" smtClean="0"/>
              <a:t>is crucial</a:t>
            </a:r>
          </a:p>
          <a:p>
            <a:r>
              <a:rPr lang="en-US" sz="1800" b="1" dirty="0" smtClean="0"/>
              <a:t>Step 5</a:t>
            </a:r>
            <a:r>
              <a:rPr lang="en-US" sz="1800" dirty="0" smtClean="0"/>
              <a:t>: </a:t>
            </a:r>
            <a:r>
              <a:rPr lang="en-US" sz="1800" dirty="0"/>
              <a:t>because the concepts are new for the </a:t>
            </a:r>
            <a:r>
              <a:rPr lang="en-US" sz="1800" dirty="0" smtClean="0"/>
              <a:t>firm, </a:t>
            </a:r>
            <a:r>
              <a:rPr lang="en-US" sz="1800" dirty="0" err="1" smtClean="0"/>
              <a:t>theri</a:t>
            </a:r>
            <a:r>
              <a:rPr lang="en-US" sz="1800" dirty="0" smtClean="0"/>
              <a:t> assessment requires the involvement of a diversified team within the firm rather than an identified player as for incremental innovation</a:t>
            </a:r>
            <a:endParaRPr lang="en-US" sz="1800" dirty="0"/>
          </a:p>
          <a:p>
            <a:r>
              <a:rPr lang="en-US" sz="1800" b="1" dirty="0" smtClean="0"/>
              <a:t>Step 6: </a:t>
            </a:r>
            <a:r>
              <a:rPr lang="en-US" sz="1800" dirty="0" smtClean="0"/>
              <a:t>For an incremental innovation a stand alone </a:t>
            </a:r>
            <a:r>
              <a:rPr lang="en-US" sz="1800" dirty="0"/>
              <a:t>mock-</a:t>
            </a:r>
            <a:r>
              <a:rPr lang="en-US" sz="1800" dirty="0" smtClean="0"/>
              <a:t>up is not required.</a:t>
            </a:r>
            <a:endParaRPr lang="fr-FR" sz="1800" dirty="0"/>
          </a:p>
          <a:p>
            <a:endParaRPr lang="en-US" sz="1800" dirty="0"/>
          </a:p>
          <a:p>
            <a:endParaRPr lang="fr-FR" sz="1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63534" y="1600200"/>
            <a:ext cx="34967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dirty="0" err="1" smtClean="0"/>
              <a:t>Step</a:t>
            </a:r>
            <a:r>
              <a:rPr lang="fr-FR" sz="1800" b="1" dirty="0" smtClean="0"/>
              <a:t> 3: </a:t>
            </a:r>
            <a:r>
              <a:rPr lang="fr-FR" sz="1800" dirty="0" err="1" smtClean="0"/>
              <a:t>because</a:t>
            </a:r>
            <a:r>
              <a:rPr lang="fr-FR" sz="1800" dirty="0" smtClean="0"/>
              <a:t> </a:t>
            </a:r>
            <a:r>
              <a:rPr lang="en-US" sz="1800" dirty="0" smtClean="0"/>
              <a:t>the potential </a:t>
            </a:r>
            <a:r>
              <a:rPr lang="fr-FR" sz="1800" dirty="0" err="1" smtClean="0"/>
              <a:t>suppliers</a:t>
            </a:r>
            <a:r>
              <a:rPr lang="fr-FR" sz="1800" dirty="0" smtClean="0"/>
              <a:t> are </a:t>
            </a:r>
            <a:r>
              <a:rPr lang="fr-FR" sz="1800" dirty="0" err="1" smtClean="0"/>
              <a:t>unknown</a:t>
            </a:r>
            <a:r>
              <a:rPr lang="fr-FR" sz="1800" dirty="0" smtClean="0"/>
              <a:t> (distant), </a:t>
            </a:r>
            <a:r>
              <a:rPr lang="en-US" sz="1800" dirty="0" smtClean="0"/>
              <a:t>collecting knowledge about them (core competencies, competitive analysis) is crucial.</a:t>
            </a:r>
          </a:p>
          <a:p>
            <a:r>
              <a:rPr lang="en-US" sz="1800" b="1" dirty="0" smtClean="0"/>
              <a:t>Step 4: </a:t>
            </a:r>
            <a:r>
              <a:rPr lang="fr-FR" sz="1800" dirty="0" err="1" smtClean="0"/>
              <a:t>because</a:t>
            </a:r>
            <a:r>
              <a:rPr lang="fr-FR" sz="1800" dirty="0" smtClean="0"/>
              <a:t> </a:t>
            </a:r>
            <a:r>
              <a:rPr lang="en-US" sz="1800" dirty="0"/>
              <a:t>the </a:t>
            </a:r>
            <a:r>
              <a:rPr lang="en-US" sz="1800" dirty="0" smtClean="0"/>
              <a:t>selected potential </a:t>
            </a:r>
            <a:r>
              <a:rPr lang="fr-FR" sz="1800" dirty="0" err="1" smtClean="0"/>
              <a:t>suppliers</a:t>
            </a:r>
            <a:r>
              <a:rPr lang="fr-FR" sz="1800" dirty="0" smtClean="0"/>
              <a:t> are </a:t>
            </a:r>
            <a:r>
              <a:rPr lang="fr-FR" sz="1800" dirty="0" err="1" smtClean="0"/>
              <a:t>unknown</a:t>
            </a:r>
            <a:r>
              <a:rPr lang="fr-FR" sz="1800" dirty="0" smtClean="0"/>
              <a:t> </a:t>
            </a:r>
            <a:r>
              <a:rPr lang="fr-FR" sz="1800" dirty="0"/>
              <a:t>(distant</a:t>
            </a:r>
            <a:r>
              <a:rPr lang="fr-FR" sz="1800" dirty="0" smtClean="0"/>
              <a:t>), </a:t>
            </a:r>
            <a:r>
              <a:rPr lang="en-US" sz="1800" dirty="0"/>
              <a:t>o</a:t>
            </a:r>
            <a:r>
              <a:rPr lang="en-US" sz="1800" dirty="0" smtClean="0"/>
              <a:t>rganizing interactions with them is crucial to assess their innovation capacity and willingness to co-develop with the firm</a:t>
            </a:r>
          </a:p>
          <a:p>
            <a:r>
              <a:rPr lang="en-US" sz="1800" b="1" dirty="0"/>
              <a:t>Step 6</a:t>
            </a:r>
            <a:r>
              <a:rPr lang="en-US" sz="1800" b="1" dirty="0" smtClean="0"/>
              <a:t>: </a:t>
            </a:r>
            <a:r>
              <a:rPr lang="fr-FR" sz="1800" dirty="0" err="1"/>
              <a:t>because</a:t>
            </a:r>
            <a:r>
              <a:rPr lang="fr-FR" sz="1800" dirty="0"/>
              <a:t> </a:t>
            </a:r>
            <a:r>
              <a:rPr lang="en-US" sz="1800" dirty="0"/>
              <a:t>the selected </a:t>
            </a:r>
            <a:r>
              <a:rPr lang="fr-FR" sz="1800" dirty="0" smtClean="0"/>
              <a:t>supplier </a:t>
            </a:r>
            <a:r>
              <a:rPr lang="fr-FR" sz="1800" dirty="0" err="1" smtClean="0"/>
              <a:t>is</a:t>
            </a:r>
            <a:r>
              <a:rPr lang="fr-FR" sz="1800" dirty="0" smtClean="0"/>
              <a:t> </a:t>
            </a:r>
            <a:r>
              <a:rPr lang="fr-FR" sz="1800" dirty="0" err="1" smtClean="0"/>
              <a:t>unknown</a:t>
            </a:r>
            <a:r>
              <a:rPr lang="fr-FR" sz="1800" dirty="0" smtClean="0"/>
              <a:t>, </a:t>
            </a:r>
            <a:r>
              <a:rPr lang="en-US" sz="1800" dirty="0" smtClean="0"/>
              <a:t>a </a:t>
            </a:r>
            <a:r>
              <a:rPr lang="en-US" sz="1800" dirty="0"/>
              <a:t>stand alone mock-up is </a:t>
            </a:r>
            <a:r>
              <a:rPr lang="en-US" sz="1800" dirty="0" smtClean="0"/>
              <a:t>required to assess its innovation capacity.</a:t>
            </a:r>
            <a:endParaRPr lang="fr-FR" sz="1800" dirty="0"/>
          </a:p>
          <a:p>
            <a:endParaRPr lang="fr-FR" sz="1800" dirty="0"/>
          </a:p>
        </p:txBody>
      </p:sp>
      <p:sp>
        <p:nvSpPr>
          <p:cNvPr id="5" name="ZoneTexte 4"/>
          <p:cNvSpPr txBox="1"/>
          <p:nvPr/>
        </p:nvSpPr>
        <p:spPr>
          <a:xfrm>
            <a:off x="982133" y="1171601"/>
            <a:ext cx="263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Discontinuous</a:t>
            </a:r>
            <a:r>
              <a:rPr lang="fr-FR" b="1" dirty="0" smtClean="0"/>
              <a:t> innovation 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122333" y="117480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Distant </a:t>
            </a:r>
            <a:r>
              <a:rPr lang="fr-FR" b="1" dirty="0" err="1" smtClean="0"/>
              <a:t>suppliers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2640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41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149381817"/>
              </p:ext>
            </p:extLst>
          </p:nvPr>
        </p:nvGraphicFramePr>
        <p:xfrm>
          <a:off x="34866" y="77361"/>
          <a:ext cx="9134035" cy="6438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er 23"/>
          <p:cNvGrpSpPr/>
          <p:nvPr/>
        </p:nvGrpSpPr>
        <p:grpSpPr>
          <a:xfrm>
            <a:off x="34866" y="5437860"/>
            <a:ext cx="6356817" cy="353645"/>
            <a:chOff x="-102099" y="5453547"/>
            <a:chExt cx="6356817" cy="353645"/>
          </a:xfrm>
        </p:grpSpPr>
        <p:sp>
          <p:nvSpPr>
            <p:cNvPr id="3" name="ZoneTexte 2"/>
            <p:cNvSpPr txBox="1"/>
            <p:nvPr/>
          </p:nvSpPr>
          <p:spPr>
            <a:xfrm>
              <a:off x="2077108" y="5453547"/>
              <a:ext cx="12500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err="1" smtClean="0"/>
                <a:t>Paper</a:t>
              </a:r>
              <a:r>
                <a:rPr lang="fr-FR" sz="1400" b="1" dirty="0" smtClean="0"/>
                <a:t> </a:t>
              </a:r>
              <a:r>
                <a:rPr lang="fr-FR" sz="1400" b="1" dirty="0" err="1" smtClean="0"/>
                <a:t>analysis</a:t>
              </a:r>
              <a:endParaRPr lang="fr-FR" sz="1400" b="1" dirty="0"/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>
              <a:off x="-102099" y="5807192"/>
              <a:ext cx="635681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r 18"/>
          <p:cNvGrpSpPr/>
          <p:nvPr/>
        </p:nvGrpSpPr>
        <p:grpSpPr>
          <a:xfrm rot="10800000">
            <a:off x="5721816" y="4304096"/>
            <a:ext cx="1285178" cy="626829"/>
            <a:chOff x="6993562" y="2358855"/>
            <a:chExt cx="1285178" cy="626829"/>
          </a:xfrm>
        </p:grpSpPr>
        <p:cxnSp>
          <p:nvCxnSpPr>
            <p:cNvPr id="14" name="Connecteur droit 13"/>
            <p:cNvCxnSpPr/>
            <p:nvPr/>
          </p:nvCxnSpPr>
          <p:spPr>
            <a:xfrm flipV="1">
              <a:off x="6993562" y="2358855"/>
              <a:ext cx="0" cy="6268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0800000" flipH="1">
              <a:off x="6993562" y="2358855"/>
              <a:ext cx="128517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er 19"/>
          <p:cNvGrpSpPr/>
          <p:nvPr/>
        </p:nvGrpSpPr>
        <p:grpSpPr>
          <a:xfrm rot="10800000">
            <a:off x="5903056" y="4364131"/>
            <a:ext cx="2439972" cy="1072213"/>
            <a:chOff x="5648216" y="2352490"/>
            <a:chExt cx="1345347" cy="626832"/>
          </a:xfrm>
        </p:grpSpPr>
        <p:cxnSp>
          <p:nvCxnSpPr>
            <p:cNvPr id="21" name="Connecteur droit 20"/>
            <p:cNvCxnSpPr/>
            <p:nvPr/>
          </p:nvCxnSpPr>
          <p:spPr>
            <a:xfrm flipV="1">
              <a:off x="5648216" y="2352493"/>
              <a:ext cx="0" cy="6268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 flipH="1">
              <a:off x="5657528" y="2358855"/>
              <a:ext cx="133603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6993563" y="2352490"/>
              <a:ext cx="0" cy="6268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ZoneTexte 24"/>
          <p:cNvSpPr txBox="1"/>
          <p:nvPr/>
        </p:nvSpPr>
        <p:spPr>
          <a:xfrm>
            <a:off x="-32952" y="3611112"/>
            <a:ext cx="13773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Activities</a:t>
            </a:r>
            <a:r>
              <a:rPr lang="en-US" sz="1000" dirty="0" smtClean="0"/>
              <a:t>:</a:t>
            </a:r>
          </a:p>
          <a:p>
            <a:r>
              <a:rPr lang="en-US" sz="1000" dirty="0" smtClean="0"/>
              <a:t>-Identification of </a:t>
            </a:r>
          </a:p>
          <a:p>
            <a:r>
              <a:rPr lang="en-US" sz="1000" dirty="0" smtClean="0"/>
              <a:t>a domain considered </a:t>
            </a:r>
          </a:p>
          <a:p>
            <a:r>
              <a:rPr lang="en-US" sz="1000" dirty="0" smtClean="0"/>
              <a:t>by </a:t>
            </a:r>
            <a:r>
              <a:rPr lang="en-US" sz="1000" dirty="0"/>
              <a:t>the firm </a:t>
            </a:r>
            <a:endParaRPr lang="en-US" sz="1000" dirty="0" smtClean="0"/>
          </a:p>
          <a:p>
            <a:r>
              <a:rPr lang="en-US" sz="1000" dirty="0" smtClean="0"/>
              <a:t>as </a:t>
            </a:r>
            <a:r>
              <a:rPr lang="en-US" sz="1000" dirty="0"/>
              <a:t>strategic and </a:t>
            </a:r>
            <a:r>
              <a:rPr lang="en-US" sz="1000" dirty="0" smtClean="0"/>
              <a:t>where</a:t>
            </a:r>
          </a:p>
          <a:p>
            <a:r>
              <a:rPr lang="en-US" sz="1000" dirty="0" smtClean="0"/>
              <a:t>it </a:t>
            </a:r>
            <a:r>
              <a:rPr lang="en-US" sz="1000" dirty="0"/>
              <a:t>aims to </a:t>
            </a:r>
            <a:endParaRPr lang="en-US" sz="1000" dirty="0" smtClean="0"/>
          </a:p>
          <a:p>
            <a:r>
              <a:rPr lang="en-US" sz="1000" dirty="0" smtClean="0"/>
              <a:t>come </a:t>
            </a:r>
            <a:r>
              <a:rPr lang="en-US" sz="1000" dirty="0"/>
              <a:t>up with a </a:t>
            </a:r>
            <a:endParaRPr lang="en-US" sz="1000" dirty="0" smtClean="0"/>
          </a:p>
          <a:p>
            <a:r>
              <a:rPr lang="en-US" sz="1000" dirty="0" smtClean="0"/>
              <a:t>discontinuous </a:t>
            </a:r>
            <a:r>
              <a:rPr lang="en-US" sz="1000" dirty="0"/>
              <a:t>solution 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1251227" y="3611112"/>
            <a:ext cx="13931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-Collecting knowledge </a:t>
            </a:r>
          </a:p>
          <a:p>
            <a:r>
              <a:rPr lang="en-US" sz="1000" dirty="0"/>
              <a:t>(</a:t>
            </a:r>
            <a:r>
              <a:rPr lang="en-US" sz="1000" dirty="0" smtClean="0"/>
              <a:t>market &amp; technology)</a:t>
            </a:r>
          </a:p>
          <a:p>
            <a:r>
              <a:rPr lang="en-US" sz="1000" dirty="0" smtClean="0"/>
              <a:t>on </a:t>
            </a:r>
            <a:r>
              <a:rPr lang="en-US" sz="1000" dirty="0"/>
              <a:t>the </a:t>
            </a:r>
            <a:r>
              <a:rPr lang="en-US" sz="1000" dirty="0" smtClean="0"/>
              <a:t>domain.</a:t>
            </a:r>
            <a:endParaRPr lang="fr-FR" sz="1000" dirty="0"/>
          </a:p>
          <a:p>
            <a:r>
              <a:rPr lang="en-US" sz="1000" dirty="0" smtClean="0"/>
              <a:t>-Articulating </a:t>
            </a:r>
            <a:r>
              <a:rPr lang="en-US" sz="1000" dirty="0"/>
              <a:t>functional </a:t>
            </a:r>
            <a:endParaRPr lang="en-US" sz="1000" dirty="0" smtClean="0"/>
          </a:p>
          <a:p>
            <a:r>
              <a:rPr lang="en-US" sz="1000" dirty="0" smtClean="0"/>
              <a:t>specifications </a:t>
            </a:r>
            <a:r>
              <a:rPr lang="en-US" sz="1000" dirty="0"/>
              <a:t>and </a:t>
            </a:r>
            <a:endParaRPr lang="en-US" sz="1000" dirty="0" smtClean="0"/>
          </a:p>
          <a:p>
            <a:r>
              <a:rPr lang="en-US" sz="1000" dirty="0" smtClean="0"/>
              <a:t>constraints </a:t>
            </a:r>
            <a:endParaRPr lang="fr-FR" sz="1000" dirty="0" smtClean="0"/>
          </a:p>
          <a:p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474329" y="3626540"/>
            <a:ext cx="15960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-Identifying </a:t>
            </a:r>
            <a:r>
              <a:rPr lang="en-US" sz="1000" dirty="0"/>
              <a:t>concepts </a:t>
            </a:r>
            <a:endParaRPr lang="en-US" sz="1000" dirty="0" smtClean="0"/>
          </a:p>
          <a:p>
            <a:r>
              <a:rPr lang="en-US" sz="1000" dirty="0" smtClean="0"/>
              <a:t>and </a:t>
            </a:r>
            <a:r>
              <a:rPr lang="en-US" sz="1000" dirty="0"/>
              <a:t>potential suppliers </a:t>
            </a:r>
            <a:endParaRPr lang="en-US" sz="1000" dirty="0" smtClean="0"/>
          </a:p>
          <a:p>
            <a:r>
              <a:rPr lang="en-US" sz="1000" dirty="0" smtClean="0"/>
              <a:t>-Mapping </a:t>
            </a:r>
            <a:r>
              <a:rPr lang="en-US" sz="1000" dirty="0"/>
              <a:t>the </a:t>
            </a:r>
            <a:r>
              <a:rPr lang="en-US" sz="1000" dirty="0" smtClean="0"/>
              <a:t>concepts </a:t>
            </a:r>
          </a:p>
          <a:p>
            <a:r>
              <a:rPr lang="en-US" sz="1000" dirty="0" smtClean="0"/>
              <a:t>and the potential suppliers </a:t>
            </a:r>
          </a:p>
          <a:p>
            <a:r>
              <a:rPr lang="en-US" sz="1000" dirty="0" smtClean="0"/>
              <a:t>(core competencies,</a:t>
            </a:r>
          </a:p>
          <a:p>
            <a:r>
              <a:rPr lang="en-US" sz="1000" dirty="0"/>
              <a:t>c</a:t>
            </a:r>
            <a:r>
              <a:rPr lang="en-US" sz="1000" dirty="0" smtClean="0"/>
              <a:t>ompetitive analysis, </a:t>
            </a:r>
          </a:p>
          <a:p>
            <a:r>
              <a:rPr lang="en-US" sz="1000" dirty="0"/>
              <a:t>m</a:t>
            </a:r>
            <a:r>
              <a:rPr lang="en-US" sz="1000" dirty="0" smtClean="0"/>
              <a:t>aturity, etc.)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889229" y="3649010"/>
            <a:ext cx="154658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/>
              <a:t>- Collecting knowledge </a:t>
            </a:r>
          </a:p>
          <a:p>
            <a:r>
              <a:rPr lang="en-US" sz="1000" dirty="0"/>
              <a:t>(market &amp; technology)</a:t>
            </a:r>
          </a:p>
          <a:p>
            <a:r>
              <a:rPr lang="en-US" sz="1000" dirty="0" smtClean="0"/>
              <a:t>on the concepts </a:t>
            </a:r>
          </a:p>
          <a:p>
            <a:r>
              <a:rPr lang="en-US" sz="1000" dirty="0" smtClean="0"/>
              <a:t>(complexity, integration,</a:t>
            </a:r>
          </a:p>
          <a:p>
            <a:r>
              <a:rPr lang="en-US" sz="1000" dirty="0" smtClean="0"/>
              <a:t>accessibility </a:t>
            </a:r>
            <a:r>
              <a:rPr lang="en-US" sz="1000" dirty="0"/>
              <a:t>for the firm</a:t>
            </a:r>
            <a:r>
              <a:rPr lang="en-US" sz="1000" dirty="0" smtClean="0"/>
              <a:t>,</a:t>
            </a:r>
          </a:p>
          <a:p>
            <a:r>
              <a:rPr lang="en-US" sz="1000" dirty="0" smtClean="0"/>
              <a:t>time </a:t>
            </a:r>
            <a:r>
              <a:rPr lang="en-US" sz="1000" dirty="0"/>
              <a:t>to market, cost, </a:t>
            </a:r>
            <a:r>
              <a:rPr lang="en-US" sz="1000" dirty="0" err="1"/>
              <a:t>etc</a:t>
            </a:r>
            <a:r>
              <a:rPr lang="en-US" sz="1000" dirty="0"/>
              <a:t>). </a:t>
            </a:r>
            <a:endParaRPr lang="en-US" sz="1000" dirty="0" smtClean="0"/>
          </a:p>
          <a:p>
            <a:r>
              <a:rPr lang="en-US" sz="1000" dirty="0" smtClean="0"/>
              <a:t>-Organizing interactions</a:t>
            </a:r>
          </a:p>
          <a:p>
            <a:r>
              <a:rPr lang="en-US" sz="1000" dirty="0" smtClean="0"/>
              <a:t>with </a:t>
            </a:r>
            <a:r>
              <a:rPr lang="en-US" sz="1000" dirty="0"/>
              <a:t>selected potential </a:t>
            </a:r>
            <a:endParaRPr lang="en-US" sz="1000" dirty="0" smtClean="0"/>
          </a:p>
          <a:p>
            <a:r>
              <a:rPr lang="en-US" sz="1000" dirty="0" smtClean="0"/>
              <a:t>suppliers</a:t>
            </a:r>
            <a:endParaRPr lang="fr-FR" sz="1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5154654" y="3649010"/>
            <a:ext cx="14002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-Assessing </a:t>
            </a:r>
            <a:r>
              <a:rPr lang="en-US" sz="1000" dirty="0"/>
              <a:t>the selected </a:t>
            </a:r>
            <a:endParaRPr lang="en-US" sz="1000" dirty="0" smtClean="0"/>
          </a:p>
          <a:p>
            <a:r>
              <a:rPr lang="en-US" sz="1000" dirty="0" smtClean="0"/>
              <a:t>concepts </a:t>
            </a:r>
            <a:r>
              <a:rPr lang="en-US" sz="1000" dirty="0"/>
              <a:t>by involving </a:t>
            </a:r>
            <a:endParaRPr lang="en-US" sz="1000" dirty="0" smtClean="0"/>
          </a:p>
          <a:p>
            <a:r>
              <a:rPr lang="en-US" sz="1000" dirty="0" smtClean="0"/>
              <a:t>the </a:t>
            </a:r>
            <a:r>
              <a:rPr lang="en-US" sz="1000" dirty="0"/>
              <a:t>rest of the firm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6502812" y="3649010"/>
            <a:ext cx="11359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 Realizing </a:t>
            </a:r>
            <a:r>
              <a:rPr lang="en-US" sz="1000" dirty="0"/>
              <a:t>a stand </a:t>
            </a:r>
            <a:endParaRPr lang="en-US" sz="1000" dirty="0" smtClean="0"/>
          </a:p>
          <a:p>
            <a:r>
              <a:rPr lang="en-US" sz="1000" dirty="0" smtClean="0"/>
              <a:t>alone </a:t>
            </a:r>
            <a:r>
              <a:rPr lang="en-US" sz="1000" dirty="0"/>
              <a:t>mock-up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7731805" y="3750098"/>
            <a:ext cx="1274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Activities</a:t>
            </a:r>
            <a:r>
              <a:rPr lang="en-US" sz="1000" dirty="0"/>
              <a:t>:</a:t>
            </a:r>
          </a:p>
          <a:p>
            <a:r>
              <a:rPr lang="en-US" sz="1000" dirty="0" smtClean="0"/>
              <a:t>- Realizing </a:t>
            </a:r>
            <a:r>
              <a:rPr lang="en-US" sz="1000" dirty="0"/>
              <a:t>a full </a:t>
            </a:r>
            <a:endParaRPr lang="en-US" sz="1000" dirty="0" smtClean="0"/>
          </a:p>
          <a:p>
            <a:r>
              <a:rPr lang="en-US" sz="1000" dirty="0" smtClean="0"/>
              <a:t>functional </a:t>
            </a:r>
            <a:r>
              <a:rPr lang="en-US" sz="1000" dirty="0"/>
              <a:t>prototype</a:t>
            </a:r>
            <a:endParaRPr lang="fr-FR" sz="1000" dirty="0"/>
          </a:p>
          <a:p>
            <a:endParaRPr lang="fr-FR" sz="1000" dirty="0"/>
          </a:p>
        </p:txBody>
      </p:sp>
      <p:grpSp>
        <p:nvGrpSpPr>
          <p:cNvPr id="33" name="Grouper 32"/>
          <p:cNvGrpSpPr/>
          <p:nvPr/>
        </p:nvGrpSpPr>
        <p:grpSpPr>
          <a:xfrm>
            <a:off x="6391682" y="5437860"/>
            <a:ext cx="2815535" cy="365728"/>
            <a:chOff x="5502732" y="4729333"/>
            <a:chExt cx="2950826" cy="365728"/>
          </a:xfrm>
        </p:grpSpPr>
        <p:sp>
          <p:nvSpPr>
            <p:cNvPr id="34" name="ZoneTexte 33"/>
            <p:cNvSpPr txBox="1"/>
            <p:nvPr/>
          </p:nvSpPr>
          <p:spPr>
            <a:xfrm>
              <a:off x="6408446" y="4729333"/>
              <a:ext cx="14997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err="1" smtClean="0"/>
                <a:t>Experimentation</a:t>
              </a:r>
              <a:endParaRPr lang="fr-FR" sz="1400" b="1" dirty="0"/>
            </a:p>
          </p:txBody>
        </p:sp>
        <p:cxnSp>
          <p:nvCxnSpPr>
            <p:cNvPr id="35" name="Connecteur droit avec flèche 34"/>
            <p:cNvCxnSpPr/>
            <p:nvPr/>
          </p:nvCxnSpPr>
          <p:spPr>
            <a:xfrm>
              <a:off x="5502732" y="5095061"/>
              <a:ext cx="295082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ZoneTexte 36"/>
          <p:cNvSpPr txBox="1"/>
          <p:nvPr/>
        </p:nvSpPr>
        <p:spPr>
          <a:xfrm>
            <a:off x="34866" y="2488603"/>
            <a:ext cx="113485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 </a:t>
            </a:r>
            <a:r>
              <a:rPr lang="en-US" sz="1050" dirty="0"/>
              <a:t>and </a:t>
            </a:r>
            <a:r>
              <a:rPr lang="en-US" sz="1050" dirty="0" smtClean="0"/>
              <a:t>external </a:t>
            </a:r>
          </a:p>
          <a:p>
            <a:r>
              <a:rPr lang="en-US" sz="1050" dirty="0" smtClean="0"/>
              <a:t>experts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sp>
        <p:nvSpPr>
          <p:cNvPr id="38" name="ZoneTexte 37"/>
          <p:cNvSpPr txBox="1"/>
          <p:nvPr/>
        </p:nvSpPr>
        <p:spPr>
          <a:xfrm>
            <a:off x="1457451" y="2432759"/>
            <a:ext cx="11476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internal and </a:t>
            </a:r>
          </a:p>
          <a:p>
            <a:r>
              <a:rPr lang="en-US" sz="1050" dirty="0"/>
              <a:t>e</a:t>
            </a:r>
            <a:r>
              <a:rPr lang="en-US" sz="1050" dirty="0" smtClean="0"/>
              <a:t>xternal  experts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sp>
        <p:nvSpPr>
          <p:cNvPr id="39" name="ZoneTexte 38"/>
          <p:cNvSpPr txBox="1"/>
          <p:nvPr/>
        </p:nvSpPr>
        <p:spPr>
          <a:xfrm>
            <a:off x="2757533" y="2408603"/>
            <a:ext cx="11476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internal and </a:t>
            </a:r>
          </a:p>
          <a:p>
            <a:r>
              <a:rPr lang="en-US" sz="1050" dirty="0"/>
              <a:t>e</a:t>
            </a:r>
            <a:r>
              <a:rPr lang="en-US" sz="1050" dirty="0" smtClean="0"/>
              <a:t>xternal  experts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sp>
        <p:nvSpPr>
          <p:cNvPr id="41" name="ZoneTexte 40"/>
          <p:cNvSpPr txBox="1"/>
          <p:nvPr/>
        </p:nvSpPr>
        <p:spPr>
          <a:xfrm>
            <a:off x="5254516" y="2395125"/>
            <a:ext cx="1227695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</a:t>
            </a:r>
            <a:r>
              <a:rPr lang="fr-FR" sz="1050" dirty="0" smtClean="0"/>
              <a:t>the </a:t>
            </a:r>
            <a:r>
              <a:rPr lang="fr-FR" sz="1050" dirty="0" err="1" smtClean="0"/>
              <a:t>rest</a:t>
            </a:r>
            <a:r>
              <a:rPr lang="fr-FR" sz="1050" dirty="0" smtClean="0"/>
              <a:t> of the</a:t>
            </a:r>
          </a:p>
          <a:p>
            <a:r>
              <a:rPr lang="fr-FR" sz="1050" dirty="0" err="1"/>
              <a:t>f</a:t>
            </a:r>
            <a:r>
              <a:rPr lang="fr-FR" sz="1050" dirty="0" err="1" smtClean="0"/>
              <a:t>irm</a:t>
            </a:r>
            <a:r>
              <a:rPr lang="fr-FR" sz="1050" dirty="0" smtClean="0"/>
              <a:t> (divisions, </a:t>
            </a:r>
            <a:r>
              <a:rPr lang="fr-FR" sz="1050" dirty="0" err="1" smtClean="0"/>
              <a:t>etc</a:t>
            </a:r>
            <a:r>
              <a:rPr lang="fr-FR" sz="1050" dirty="0" smtClean="0"/>
              <a:t>)</a:t>
            </a:r>
            <a:endParaRPr lang="fr-FR" sz="1050" dirty="0"/>
          </a:p>
        </p:txBody>
      </p:sp>
      <p:sp>
        <p:nvSpPr>
          <p:cNvPr id="42" name="ZoneTexte 41"/>
          <p:cNvSpPr txBox="1"/>
          <p:nvPr/>
        </p:nvSpPr>
        <p:spPr>
          <a:xfrm>
            <a:off x="3986790" y="2071960"/>
            <a:ext cx="1174965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internal and </a:t>
            </a:r>
          </a:p>
          <a:p>
            <a:r>
              <a:rPr lang="en-US" sz="1050" dirty="0"/>
              <a:t>e</a:t>
            </a:r>
            <a:r>
              <a:rPr lang="en-US" sz="1050" dirty="0" smtClean="0"/>
              <a:t>xternal  experts</a:t>
            </a:r>
            <a:r>
              <a:rPr lang="fr-FR" sz="1050" dirty="0" smtClean="0">
                <a:effectLst/>
              </a:rPr>
              <a:t> ,</a:t>
            </a:r>
          </a:p>
          <a:p>
            <a:r>
              <a:rPr lang="fr-FR" sz="1050" dirty="0" smtClean="0"/>
              <a:t>Short </a:t>
            </a:r>
            <a:r>
              <a:rPr lang="fr-FR" sz="1050" dirty="0" err="1" smtClean="0"/>
              <a:t>list</a:t>
            </a:r>
            <a:r>
              <a:rPr lang="fr-FR" sz="1050" dirty="0" smtClean="0"/>
              <a:t> of the</a:t>
            </a:r>
          </a:p>
          <a:p>
            <a:r>
              <a:rPr lang="fr-FR" sz="1050" dirty="0" err="1"/>
              <a:t>s</a:t>
            </a:r>
            <a:r>
              <a:rPr lang="fr-FR" sz="1050" dirty="0" err="1" smtClean="0"/>
              <a:t>uppliers</a:t>
            </a:r>
            <a:r>
              <a:rPr lang="fr-FR" sz="1050" dirty="0" smtClean="0"/>
              <a:t> </a:t>
            </a:r>
            <a:r>
              <a:rPr lang="fr-FR" sz="1050" dirty="0" err="1" smtClean="0"/>
              <a:t>selected</a:t>
            </a:r>
            <a:endParaRPr lang="fr-FR" sz="1050" dirty="0"/>
          </a:p>
        </p:txBody>
      </p:sp>
      <p:sp>
        <p:nvSpPr>
          <p:cNvPr id="43" name="ZoneTexte 42"/>
          <p:cNvSpPr txBox="1"/>
          <p:nvPr/>
        </p:nvSpPr>
        <p:spPr>
          <a:xfrm>
            <a:off x="6573672" y="2233542"/>
            <a:ext cx="11581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/>
              <a:t>IPL, exploratory </a:t>
            </a:r>
            <a:endParaRPr lang="en-US" sz="1050" dirty="0" smtClean="0"/>
          </a:p>
          <a:p>
            <a:r>
              <a:rPr lang="en-US" sz="1050" dirty="0" smtClean="0"/>
              <a:t>project </a:t>
            </a:r>
            <a:r>
              <a:rPr lang="en-US" sz="1050" dirty="0"/>
              <a:t>members, </a:t>
            </a:r>
            <a:endParaRPr lang="en-US" sz="1050" dirty="0" smtClean="0"/>
          </a:p>
          <a:p>
            <a:r>
              <a:rPr lang="en-US" sz="1050" dirty="0" smtClean="0"/>
              <a:t>selected </a:t>
            </a:r>
            <a:r>
              <a:rPr lang="en-US" sz="1050" dirty="0"/>
              <a:t>supplier </a:t>
            </a:r>
            <a:endParaRPr lang="fr-FR" sz="1050" dirty="0"/>
          </a:p>
        </p:txBody>
      </p:sp>
      <p:sp>
        <p:nvSpPr>
          <p:cNvPr id="44" name="ZoneTexte 43"/>
          <p:cNvSpPr txBox="1"/>
          <p:nvPr/>
        </p:nvSpPr>
        <p:spPr>
          <a:xfrm>
            <a:off x="4156655" y="70552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7813678" y="2109594"/>
            <a:ext cx="1255309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Players involved:</a:t>
            </a:r>
          </a:p>
          <a:p>
            <a:r>
              <a:rPr lang="en-US" sz="1050" dirty="0" smtClean="0"/>
              <a:t>IPL, exploratory </a:t>
            </a:r>
          </a:p>
          <a:p>
            <a:r>
              <a:rPr lang="en-US" sz="1050" dirty="0" smtClean="0"/>
              <a:t>project members, </a:t>
            </a:r>
          </a:p>
          <a:p>
            <a:r>
              <a:rPr lang="en-US" sz="1050" dirty="0" smtClean="0"/>
              <a:t>the rest of the firm,</a:t>
            </a:r>
          </a:p>
          <a:p>
            <a:r>
              <a:rPr lang="en-US" sz="1050" dirty="0" smtClean="0"/>
              <a:t>selected supplier</a:t>
            </a:r>
            <a:r>
              <a:rPr lang="fr-FR" sz="1050" dirty="0" smtClean="0">
                <a:effectLst/>
              </a:rPr>
              <a:t> </a:t>
            </a:r>
            <a:endParaRPr lang="fr-FR" sz="1050" dirty="0"/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5721816" y="4304096"/>
            <a:ext cx="0" cy="6268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14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021602266"/>
              </p:ext>
            </p:extLst>
          </p:nvPr>
        </p:nvGraphicFramePr>
        <p:xfrm>
          <a:off x="34866" y="77361"/>
          <a:ext cx="9134035" cy="6438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er 23"/>
          <p:cNvGrpSpPr/>
          <p:nvPr/>
        </p:nvGrpSpPr>
        <p:grpSpPr>
          <a:xfrm>
            <a:off x="34866" y="5437860"/>
            <a:ext cx="6356817" cy="353645"/>
            <a:chOff x="-102099" y="5453547"/>
            <a:chExt cx="6356817" cy="353645"/>
          </a:xfrm>
        </p:grpSpPr>
        <p:sp>
          <p:nvSpPr>
            <p:cNvPr id="3" name="ZoneTexte 2"/>
            <p:cNvSpPr txBox="1"/>
            <p:nvPr/>
          </p:nvSpPr>
          <p:spPr>
            <a:xfrm>
              <a:off x="2077108" y="5453547"/>
              <a:ext cx="1302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Analyse papier</a:t>
              </a:r>
              <a:endParaRPr lang="fr-FR" sz="1400" b="1" dirty="0"/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>
              <a:off x="-102099" y="5807192"/>
              <a:ext cx="635681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r 18"/>
          <p:cNvGrpSpPr/>
          <p:nvPr/>
        </p:nvGrpSpPr>
        <p:grpSpPr>
          <a:xfrm rot="10800000">
            <a:off x="5721816" y="4153834"/>
            <a:ext cx="1285178" cy="626829"/>
            <a:chOff x="6993562" y="2358855"/>
            <a:chExt cx="1285178" cy="626829"/>
          </a:xfrm>
        </p:grpSpPr>
        <p:cxnSp>
          <p:nvCxnSpPr>
            <p:cNvPr id="14" name="Connecteur droit 13"/>
            <p:cNvCxnSpPr/>
            <p:nvPr/>
          </p:nvCxnSpPr>
          <p:spPr>
            <a:xfrm flipV="1">
              <a:off x="6993562" y="2358855"/>
              <a:ext cx="0" cy="6268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0800000" flipH="1">
              <a:off x="6993562" y="2358855"/>
              <a:ext cx="128517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er 19"/>
          <p:cNvGrpSpPr/>
          <p:nvPr/>
        </p:nvGrpSpPr>
        <p:grpSpPr>
          <a:xfrm rot="10800000">
            <a:off x="5903056" y="4128174"/>
            <a:ext cx="2439972" cy="1072213"/>
            <a:chOff x="5648216" y="2352490"/>
            <a:chExt cx="1345347" cy="626832"/>
          </a:xfrm>
        </p:grpSpPr>
        <p:cxnSp>
          <p:nvCxnSpPr>
            <p:cNvPr id="21" name="Connecteur droit 20"/>
            <p:cNvCxnSpPr/>
            <p:nvPr/>
          </p:nvCxnSpPr>
          <p:spPr>
            <a:xfrm flipV="1">
              <a:off x="5648216" y="2352493"/>
              <a:ext cx="0" cy="6268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 flipH="1">
              <a:off x="5657528" y="2358855"/>
              <a:ext cx="133603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6993563" y="2352490"/>
              <a:ext cx="0" cy="6268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ZoneTexte 24"/>
          <p:cNvSpPr txBox="1"/>
          <p:nvPr/>
        </p:nvSpPr>
        <p:spPr>
          <a:xfrm>
            <a:off x="-32952" y="3611112"/>
            <a:ext cx="1284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Indentification</a:t>
            </a:r>
            <a:r>
              <a:rPr lang="en-US" sz="1000" dirty="0" smtClean="0"/>
              <a:t> de </a:t>
            </a:r>
            <a:r>
              <a:rPr lang="en-US" sz="1000" dirty="0" err="1" smtClean="0"/>
              <a:t>domaine</a:t>
            </a:r>
            <a:r>
              <a:rPr lang="en-US" sz="1000" dirty="0" smtClean="0"/>
              <a:t> </a:t>
            </a:r>
            <a:r>
              <a:rPr lang="en-US" sz="1000" dirty="0" err="1" smtClean="0"/>
              <a:t>considéré</a:t>
            </a:r>
            <a:endParaRPr lang="en-US" sz="1000" dirty="0" smtClean="0"/>
          </a:p>
          <a:p>
            <a:r>
              <a:rPr lang="en-US" sz="1000" dirty="0" err="1"/>
              <a:t>s</a:t>
            </a:r>
            <a:r>
              <a:rPr lang="en-US" sz="1000" dirty="0" err="1" smtClean="0"/>
              <a:t>omme</a:t>
            </a:r>
            <a:r>
              <a:rPr lang="en-US" sz="1000" dirty="0" smtClean="0"/>
              <a:t> </a:t>
            </a:r>
            <a:r>
              <a:rPr lang="en-US" sz="1000" dirty="0" err="1" smtClean="0"/>
              <a:t>stratégique</a:t>
            </a:r>
            <a:r>
              <a:rPr lang="en-US" sz="1000" dirty="0" smtClean="0"/>
              <a:t> </a:t>
            </a:r>
          </a:p>
          <a:p>
            <a:r>
              <a:rPr lang="en-US" sz="1000" dirty="0"/>
              <a:t>p</a:t>
            </a:r>
            <a:r>
              <a:rPr lang="en-US" sz="1000" dirty="0" smtClean="0"/>
              <a:t>ar </a:t>
            </a:r>
            <a:r>
              <a:rPr lang="en-US" sz="1000" dirty="0" err="1" smtClean="0"/>
              <a:t>l’entreprise</a:t>
            </a:r>
            <a:r>
              <a:rPr lang="en-US" sz="1000" dirty="0" smtClean="0"/>
              <a:t> et pour </a:t>
            </a:r>
            <a:r>
              <a:rPr lang="en-US" sz="1000" dirty="0" err="1" smtClean="0"/>
              <a:t>lequel</a:t>
            </a:r>
            <a:r>
              <a:rPr lang="en-US" sz="1000" dirty="0" smtClean="0"/>
              <a:t> </a:t>
            </a:r>
            <a:r>
              <a:rPr lang="en-US" sz="1000" dirty="0" err="1" smtClean="0"/>
              <a:t>elle</a:t>
            </a:r>
            <a:r>
              <a:rPr lang="en-US" sz="1000" dirty="0" smtClean="0"/>
              <a:t> vise </a:t>
            </a:r>
            <a:r>
              <a:rPr lang="en-US" sz="1000" dirty="0" err="1" smtClean="0"/>
              <a:t>à</a:t>
            </a:r>
            <a:r>
              <a:rPr lang="en-US" sz="1000" dirty="0" smtClean="0"/>
              <a:t> explorer</a:t>
            </a:r>
            <a:r>
              <a:rPr lang="en-US" sz="1000" dirty="0"/>
              <a:t> </a:t>
            </a:r>
            <a:r>
              <a:rPr lang="en-US" sz="1000" dirty="0" smtClean="0"/>
              <a:t>des innovations discontinues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251227" y="3611112"/>
            <a:ext cx="1322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Collecte</a:t>
            </a:r>
            <a:r>
              <a:rPr lang="en-US" sz="1000" dirty="0" smtClean="0"/>
              <a:t> de </a:t>
            </a:r>
            <a:r>
              <a:rPr lang="en-US" sz="1000" dirty="0" err="1" smtClean="0"/>
              <a:t>données</a:t>
            </a:r>
            <a:endParaRPr lang="en-US" sz="1000" dirty="0" smtClean="0"/>
          </a:p>
          <a:p>
            <a:r>
              <a:rPr lang="en-US" sz="1000" dirty="0" err="1" smtClean="0"/>
              <a:t>marché</a:t>
            </a:r>
            <a:r>
              <a:rPr lang="en-US" sz="1000" dirty="0" smtClean="0"/>
              <a:t> et techno </a:t>
            </a:r>
            <a:r>
              <a:rPr lang="en-US" sz="1000" dirty="0" err="1" smtClean="0"/>
              <a:t>sur</a:t>
            </a:r>
            <a:r>
              <a:rPr lang="en-US" sz="1000" dirty="0" smtClean="0"/>
              <a:t> le </a:t>
            </a:r>
            <a:r>
              <a:rPr lang="en-US" sz="1000" dirty="0" err="1" smtClean="0"/>
              <a:t>domaine</a:t>
            </a:r>
            <a:endParaRPr lang="fr-FR" sz="1000" dirty="0"/>
          </a:p>
          <a:p>
            <a:r>
              <a:rPr lang="en-US" sz="1000" dirty="0" err="1" smtClean="0"/>
              <a:t>Formuations</a:t>
            </a:r>
            <a:r>
              <a:rPr lang="en-US" sz="1000" dirty="0" smtClean="0"/>
              <a:t> de</a:t>
            </a:r>
          </a:p>
          <a:p>
            <a:r>
              <a:rPr lang="en-US" sz="1000" dirty="0" err="1" smtClean="0"/>
              <a:t>spécifications</a:t>
            </a:r>
            <a:r>
              <a:rPr lang="en-US" sz="1000" dirty="0" smtClean="0"/>
              <a:t> </a:t>
            </a:r>
            <a:r>
              <a:rPr lang="en-US" sz="1000" dirty="0" err="1" smtClean="0"/>
              <a:t>fonctionnelles</a:t>
            </a:r>
            <a:r>
              <a:rPr lang="en-US" sz="1000" dirty="0" smtClean="0"/>
              <a:t> et de </a:t>
            </a:r>
          </a:p>
          <a:p>
            <a:r>
              <a:rPr lang="en-US" sz="1000" dirty="0" err="1" smtClean="0"/>
              <a:t>contraintes</a:t>
            </a:r>
            <a:endParaRPr lang="fr-FR" sz="1000" dirty="0" smtClean="0"/>
          </a:p>
          <a:p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474330" y="3626540"/>
            <a:ext cx="1414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Identification de concepts et de </a:t>
            </a:r>
            <a:r>
              <a:rPr lang="en-US" sz="1000" dirty="0" err="1" smtClean="0"/>
              <a:t>fournisseurs</a:t>
            </a:r>
            <a:r>
              <a:rPr lang="en-US" sz="1000" dirty="0" smtClean="0"/>
              <a:t>.</a:t>
            </a:r>
          </a:p>
          <a:p>
            <a:r>
              <a:rPr lang="en-US" sz="1000" dirty="0" err="1" smtClean="0"/>
              <a:t>Cartographie</a:t>
            </a:r>
            <a:r>
              <a:rPr lang="en-US" sz="1000" dirty="0" smtClean="0"/>
              <a:t> des concepts </a:t>
            </a:r>
            <a:r>
              <a:rPr lang="en-US" sz="1000" dirty="0"/>
              <a:t>e</a:t>
            </a:r>
            <a:r>
              <a:rPr lang="en-US" sz="1000" dirty="0" smtClean="0"/>
              <a:t>t des </a:t>
            </a:r>
            <a:r>
              <a:rPr lang="en-US" sz="1000" dirty="0" err="1" smtClean="0"/>
              <a:t>fournisseurs</a:t>
            </a:r>
            <a:endParaRPr lang="en-US" sz="1000" dirty="0" smtClean="0"/>
          </a:p>
          <a:p>
            <a:r>
              <a:rPr lang="en-US" sz="1000" dirty="0" smtClean="0"/>
              <a:t>(</a:t>
            </a:r>
            <a:r>
              <a:rPr lang="en-US" sz="1000" dirty="0" err="1" smtClean="0"/>
              <a:t>maturité</a:t>
            </a:r>
            <a:r>
              <a:rPr lang="en-US" sz="1000" dirty="0" smtClean="0"/>
              <a:t>, technologies, </a:t>
            </a:r>
            <a:r>
              <a:rPr lang="en-US" sz="1000" dirty="0" err="1"/>
              <a:t>a</a:t>
            </a:r>
            <a:r>
              <a:rPr lang="en-US" sz="1000" dirty="0" err="1" smtClean="0"/>
              <a:t>nalyse</a:t>
            </a:r>
            <a:r>
              <a:rPr lang="en-US" sz="1000" dirty="0" smtClean="0"/>
              <a:t> de la </a:t>
            </a:r>
            <a:r>
              <a:rPr lang="en-US" sz="1000" dirty="0" err="1" smtClean="0"/>
              <a:t>compétition</a:t>
            </a:r>
            <a:r>
              <a:rPr lang="en-US" sz="1000" dirty="0" smtClean="0"/>
              <a:t>, etc.)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746322" y="3649010"/>
            <a:ext cx="15432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Collecte</a:t>
            </a:r>
            <a:r>
              <a:rPr lang="en-US" sz="1000" dirty="0" smtClean="0"/>
              <a:t> de </a:t>
            </a:r>
            <a:r>
              <a:rPr lang="en-US" sz="1000" dirty="0" err="1" smtClean="0"/>
              <a:t>données</a:t>
            </a:r>
            <a:endParaRPr lang="en-US" sz="1000" dirty="0" smtClean="0"/>
          </a:p>
          <a:p>
            <a:r>
              <a:rPr lang="en-US" sz="1000" dirty="0"/>
              <a:t>t</a:t>
            </a:r>
            <a:r>
              <a:rPr lang="en-US" sz="1000" dirty="0" smtClean="0"/>
              <a:t>echno et </a:t>
            </a:r>
            <a:r>
              <a:rPr lang="en-US" sz="1000" dirty="0" err="1" smtClean="0"/>
              <a:t>marché</a:t>
            </a:r>
            <a:r>
              <a:rPr lang="en-US" sz="1000" dirty="0" smtClean="0"/>
              <a:t> </a:t>
            </a:r>
            <a:r>
              <a:rPr lang="en-US" sz="1000" dirty="0" err="1" smtClean="0"/>
              <a:t>sur</a:t>
            </a:r>
            <a:r>
              <a:rPr lang="en-US" sz="1000" dirty="0" smtClean="0"/>
              <a:t> </a:t>
            </a:r>
          </a:p>
          <a:p>
            <a:r>
              <a:rPr lang="en-US" sz="1000" dirty="0"/>
              <a:t>l</a:t>
            </a:r>
            <a:r>
              <a:rPr lang="en-US" sz="1000" dirty="0" smtClean="0"/>
              <a:t>es concepts </a:t>
            </a:r>
            <a:r>
              <a:rPr lang="en-US" sz="1000" dirty="0" err="1" smtClean="0"/>
              <a:t>sélectionnés</a:t>
            </a:r>
            <a:r>
              <a:rPr lang="en-US" sz="1000" dirty="0"/>
              <a:t> </a:t>
            </a:r>
            <a:r>
              <a:rPr lang="en-US" sz="1000" dirty="0" smtClean="0"/>
              <a:t>(</a:t>
            </a:r>
            <a:r>
              <a:rPr lang="en-US" sz="1000" dirty="0"/>
              <a:t>performance, </a:t>
            </a:r>
            <a:r>
              <a:rPr lang="en-US" sz="1000" dirty="0" err="1" smtClean="0"/>
              <a:t>complexité</a:t>
            </a:r>
            <a:r>
              <a:rPr lang="en-US" sz="1000" dirty="0" smtClean="0"/>
              <a:t> technique, </a:t>
            </a:r>
            <a:r>
              <a:rPr lang="en-US" sz="1000" dirty="0" err="1" smtClean="0"/>
              <a:t>intégration</a:t>
            </a:r>
            <a:r>
              <a:rPr lang="en-US" sz="1000" dirty="0" smtClean="0"/>
              <a:t>, </a:t>
            </a:r>
            <a:r>
              <a:rPr lang="en-US" sz="1000" dirty="0" err="1" smtClean="0"/>
              <a:t>accessibilité</a:t>
            </a:r>
            <a:r>
              <a:rPr lang="en-US" sz="1000" dirty="0" smtClean="0"/>
              <a:t>, </a:t>
            </a:r>
            <a:r>
              <a:rPr lang="en-US" sz="1000" dirty="0"/>
              <a:t>time to  </a:t>
            </a:r>
            <a:r>
              <a:rPr lang="en-US" sz="1000" dirty="0" smtClean="0"/>
              <a:t>market</a:t>
            </a:r>
            <a:r>
              <a:rPr lang="en-US" sz="1000" dirty="0"/>
              <a:t>, </a:t>
            </a:r>
            <a:r>
              <a:rPr lang="en-US" sz="1000" dirty="0" err="1" smtClean="0"/>
              <a:t>coût</a:t>
            </a:r>
            <a:r>
              <a:rPr lang="en-US" sz="1000" dirty="0" smtClean="0"/>
              <a:t>, </a:t>
            </a:r>
            <a:r>
              <a:rPr lang="en-US" sz="1000" dirty="0" err="1"/>
              <a:t>etc</a:t>
            </a:r>
            <a:r>
              <a:rPr lang="en-US" sz="1000" dirty="0"/>
              <a:t>). </a:t>
            </a:r>
            <a:endParaRPr lang="en-US" sz="1000" dirty="0" smtClean="0"/>
          </a:p>
          <a:p>
            <a:r>
              <a:rPr lang="en-US" sz="1000" dirty="0" err="1" smtClean="0"/>
              <a:t>Organisation</a:t>
            </a:r>
            <a:r>
              <a:rPr lang="en-US" sz="1000" dirty="0" smtClean="0"/>
              <a:t> des interactions  avec les </a:t>
            </a:r>
            <a:r>
              <a:rPr lang="en-US" sz="1000" dirty="0" err="1" smtClean="0"/>
              <a:t>fournisseurs</a:t>
            </a:r>
            <a:r>
              <a:rPr lang="en-US" sz="1000" dirty="0" smtClean="0"/>
              <a:t> </a:t>
            </a:r>
            <a:r>
              <a:rPr lang="en-US" sz="1000" dirty="0" err="1" smtClean="0"/>
              <a:t>sélectionnés</a:t>
            </a:r>
            <a:endParaRPr lang="fr-FR" sz="1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5154654" y="3626540"/>
            <a:ext cx="1326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Evaluer les concepts </a:t>
            </a:r>
          </a:p>
          <a:p>
            <a:r>
              <a:rPr lang="fr-FR" sz="1000" dirty="0"/>
              <a:t>e</a:t>
            </a:r>
            <a:r>
              <a:rPr lang="fr-FR" sz="1000" dirty="0" smtClean="0"/>
              <a:t>n impliquant le reste</a:t>
            </a:r>
          </a:p>
          <a:p>
            <a:r>
              <a:rPr lang="fr-FR" sz="1000" dirty="0"/>
              <a:t>d</a:t>
            </a:r>
            <a:r>
              <a:rPr lang="fr-FR" sz="1000" dirty="0" smtClean="0"/>
              <a:t>e l’entreprise.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6502812" y="3649010"/>
            <a:ext cx="1152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Réalisation</a:t>
            </a:r>
            <a:r>
              <a:rPr lang="en-US" sz="1000" dirty="0" smtClean="0"/>
              <a:t> </a:t>
            </a:r>
            <a:r>
              <a:rPr lang="en-US" sz="1000" dirty="0" err="1" smtClean="0"/>
              <a:t>d’une</a:t>
            </a:r>
            <a:r>
              <a:rPr lang="en-US" sz="1000" dirty="0" smtClean="0"/>
              <a:t> </a:t>
            </a:r>
          </a:p>
          <a:p>
            <a:r>
              <a:rPr lang="en-US" sz="1000" dirty="0" err="1"/>
              <a:t>m</a:t>
            </a:r>
            <a:r>
              <a:rPr lang="en-US" sz="1000" dirty="0" err="1" smtClean="0"/>
              <a:t>aquette</a:t>
            </a:r>
            <a:r>
              <a:rPr lang="en-US" sz="1000" dirty="0" smtClean="0"/>
              <a:t> </a:t>
            </a:r>
            <a:r>
              <a:rPr lang="en-US" sz="1000" dirty="0" err="1" smtClean="0"/>
              <a:t>partielle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7636204" y="3744362"/>
            <a:ext cx="15710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Réalisation</a:t>
            </a:r>
            <a:r>
              <a:rPr lang="en-US" sz="1000" dirty="0" smtClean="0"/>
              <a:t> d’un prototype</a:t>
            </a:r>
          </a:p>
          <a:p>
            <a:r>
              <a:rPr lang="en-US" sz="1000" dirty="0" err="1"/>
              <a:t>f</a:t>
            </a:r>
            <a:r>
              <a:rPr lang="en-US" sz="1000" dirty="0" err="1" smtClean="0"/>
              <a:t>onctionnel</a:t>
            </a:r>
            <a:r>
              <a:rPr lang="en-US" sz="1000" dirty="0" smtClean="0"/>
              <a:t> </a:t>
            </a:r>
            <a:r>
              <a:rPr lang="en-US" sz="1000" dirty="0" err="1" smtClean="0"/>
              <a:t>complet</a:t>
            </a:r>
            <a:endParaRPr lang="fr-FR" sz="1000" dirty="0"/>
          </a:p>
          <a:p>
            <a:endParaRPr lang="fr-FR" sz="1000" dirty="0"/>
          </a:p>
        </p:txBody>
      </p:sp>
      <p:grpSp>
        <p:nvGrpSpPr>
          <p:cNvPr id="33" name="Grouper 32"/>
          <p:cNvGrpSpPr/>
          <p:nvPr/>
        </p:nvGrpSpPr>
        <p:grpSpPr>
          <a:xfrm>
            <a:off x="6391682" y="5437860"/>
            <a:ext cx="2815535" cy="365728"/>
            <a:chOff x="5502732" y="4729333"/>
            <a:chExt cx="2950826" cy="365728"/>
          </a:xfrm>
        </p:grpSpPr>
        <p:sp>
          <p:nvSpPr>
            <p:cNvPr id="34" name="ZoneTexte 33"/>
            <p:cNvSpPr txBox="1"/>
            <p:nvPr/>
          </p:nvSpPr>
          <p:spPr>
            <a:xfrm>
              <a:off x="6408446" y="4729333"/>
              <a:ext cx="14997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Expérimentation</a:t>
              </a:r>
              <a:endParaRPr lang="fr-FR" sz="1400" b="1" dirty="0"/>
            </a:p>
          </p:txBody>
        </p:sp>
        <p:cxnSp>
          <p:nvCxnSpPr>
            <p:cNvPr id="35" name="Connecteur droit avec flèche 34"/>
            <p:cNvCxnSpPr/>
            <p:nvPr/>
          </p:nvCxnSpPr>
          <p:spPr>
            <a:xfrm>
              <a:off x="5502732" y="5095061"/>
              <a:ext cx="295082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ZoneTexte 36"/>
          <p:cNvSpPr txBox="1"/>
          <p:nvPr/>
        </p:nvSpPr>
        <p:spPr>
          <a:xfrm>
            <a:off x="34866" y="2433406"/>
            <a:ext cx="14307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err="1" smtClean="0"/>
              <a:t>Acteurs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impliqués</a:t>
            </a:r>
            <a:r>
              <a:rPr lang="en-US" sz="1050" b="1" dirty="0" smtClean="0"/>
              <a:t>:</a:t>
            </a:r>
          </a:p>
          <a:p>
            <a:r>
              <a:rPr lang="en-US" sz="1050" dirty="0" smtClean="0"/>
              <a:t>IPL </a:t>
            </a:r>
            <a:r>
              <a:rPr lang="fr-FR" sz="1050" dirty="0" smtClean="0"/>
              <a:t>et experts externes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465591" y="2408603"/>
            <a:ext cx="128226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err="1"/>
              <a:t>Acteurs</a:t>
            </a:r>
            <a:r>
              <a:rPr lang="en-US" sz="1050" b="1" dirty="0"/>
              <a:t> </a:t>
            </a:r>
            <a:r>
              <a:rPr lang="en-US" sz="1050" b="1" dirty="0" err="1"/>
              <a:t>impliqués</a:t>
            </a:r>
            <a:r>
              <a:rPr lang="en-US" sz="1050" b="1" dirty="0"/>
              <a:t>:</a:t>
            </a:r>
          </a:p>
          <a:p>
            <a:r>
              <a:rPr lang="en-US" sz="1050" dirty="0"/>
              <a:t>IPL </a:t>
            </a:r>
            <a:r>
              <a:rPr lang="fr-FR" sz="1050" dirty="0"/>
              <a:t>et experts </a:t>
            </a:r>
            <a:endParaRPr lang="fr-FR" sz="1050" dirty="0" smtClean="0"/>
          </a:p>
          <a:p>
            <a:r>
              <a:rPr lang="fr-FR" sz="1050" dirty="0" smtClean="0"/>
              <a:t>Externes et internes</a:t>
            </a:r>
            <a:endParaRPr lang="fr-FR" sz="1050" dirty="0"/>
          </a:p>
        </p:txBody>
      </p:sp>
      <p:sp>
        <p:nvSpPr>
          <p:cNvPr id="41" name="ZoneTexte 40"/>
          <p:cNvSpPr txBox="1"/>
          <p:nvPr/>
        </p:nvSpPr>
        <p:spPr>
          <a:xfrm>
            <a:off x="5222441" y="2233542"/>
            <a:ext cx="1351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err="1"/>
              <a:t>Acteurs</a:t>
            </a:r>
            <a:r>
              <a:rPr lang="en-US" sz="1050" b="1" dirty="0"/>
              <a:t> </a:t>
            </a:r>
            <a:r>
              <a:rPr lang="en-US" sz="1050" b="1" dirty="0" err="1"/>
              <a:t>impliqués</a:t>
            </a:r>
            <a:r>
              <a:rPr lang="en-US" sz="1050" b="1" dirty="0"/>
              <a:t>:</a:t>
            </a:r>
          </a:p>
          <a:p>
            <a:r>
              <a:rPr lang="en-US" sz="1050" dirty="0" smtClean="0"/>
              <a:t>IPL, </a:t>
            </a:r>
            <a:r>
              <a:rPr lang="fr-FR" sz="1050" dirty="0" smtClean="0"/>
              <a:t>le reste de </a:t>
            </a:r>
          </a:p>
          <a:p>
            <a:r>
              <a:rPr lang="fr-FR" sz="1050" dirty="0"/>
              <a:t>l</a:t>
            </a:r>
            <a:r>
              <a:rPr lang="fr-FR" sz="1050" dirty="0" smtClean="0"/>
              <a:t>’entreprise (divisions, </a:t>
            </a:r>
            <a:r>
              <a:rPr lang="fr-FR" sz="1050" dirty="0" err="1" smtClean="0"/>
              <a:t>etc</a:t>
            </a:r>
            <a:r>
              <a:rPr lang="fr-FR" sz="1050" dirty="0" smtClean="0"/>
              <a:t>)</a:t>
            </a:r>
            <a:endParaRPr lang="fr-FR" sz="1050" dirty="0"/>
          </a:p>
        </p:txBody>
      </p:sp>
      <p:sp>
        <p:nvSpPr>
          <p:cNvPr id="42" name="ZoneTexte 41"/>
          <p:cNvSpPr txBox="1"/>
          <p:nvPr/>
        </p:nvSpPr>
        <p:spPr>
          <a:xfrm>
            <a:off x="3980343" y="2104885"/>
            <a:ext cx="127417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err="1"/>
              <a:t>Acteurs</a:t>
            </a:r>
            <a:r>
              <a:rPr lang="en-US" sz="1050" b="1" dirty="0"/>
              <a:t> </a:t>
            </a:r>
            <a:r>
              <a:rPr lang="en-US" sz="1050" b="1" dirty="0" err="1"/>
              <a:t>impliqués</a:t>
            </a:r>
            <a:r>
              <a:rPr lang="en-US" sz="1050" b="1" dirty="0"/>
              <a:t>:</a:t>
            </a:r>
          </a:p>
          <a:p>
            <a:r>
              <a:rPr lang="en-US" sz="1050" dirty="0"/>
              <a:t>IPL </a:t>
            </a:r>
            <a:r>
              <a:rPr lang="fr-FR" sz="1050" dirty="0"/>
              <a:t>et experts </a:t>
            </a:r>
          </a:p>
          <a:p>
            <a:r>
              <a:rPr lang="fr-FR" sz="1050" dirty="0"/>
              <a:t>Externes et internes</a:t>
            </a:r>
          </a:p>
          <a:p>
            <a:r>
              <a:rPr lang="fr-FR" sz="1050" dirty="0" smtClean="0"/>
              <a:t>Sélection de fournisseurs</a:t>
            </a:r>
            <a:endParaRPr lang="fr-FR" sz="1050" dirty="0"/>
          </a:p>
        </p:txBody>
      </p:sp>
      <p:sp>
        <p:nvSpPr>
          <p:cNvPr id="43" name="ZoneTexte 42"/>
          <p:cNvSpPr txBox="1"/>
          <p:nvPr/>
        </p:nvSpPr>
        <p:spPr>
          <a:xfrm>
            <a:off x="6426565" y="1821700"/>
            <a:ext cx="124000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err="1"/>
              <a:t>Acteurs</a:t>
            </a:r>
            <a:r>
              <a:rPr lang="en-US" sz="1050" b="1" dirty="0"/>
              <a:t> </a:t>
            </a:r>
            <a:r>
              <a:rPr lang="en-US" sz="1050" b="1" dirty="0" err="1"/>
              <a:t>impliqués</a:t>
            </a:r>
            <a:r>
              <a:rPr lang="en-US" sz="1050" b="1" dirty="0"/>
              <a:t>:</a:t>
            </a:r>
          </a:p>
          <a:p>
            <a:r>
              <a:rPr lang="en-US" sz="1050" dirty="0" smtClean="0"/>
              <a:t>IPL</a:t>
            </a:r>
            <a:r>
              <a:rPr lang="en-US" sz="1050" dirty="0"/>
              <a:t>, </a:t>
            </a:r>
            <a:r>
              <a:rPr lang="en-US" sz="1050" dirty="0" err="1" smtClean="0"/>
              <a:t>membres</a:t>
            </a:r>
            <a:r>
              <a:rPr lang="en-US" sz="1050" dirty="0" smtClean="0"/>
              <a:t> des </a:t>
            </a:r>
            <a:r>
              <a:rPr lang="en-US" sz="1050" dirty="0" err="1" smtClean="0"/>
              <a:t>équipes</a:t>
            </a:r>
            <a:r>
              <a:rPr lang="en-US" sz="1050" dirty="0" smtClean="0"/>
              <a:t>  </a:t>
            </a:r>
            <a:r>
              <a:rPr lang="en-US" sz="1050" dirty="0" err="1" smtClean="0"/>
              <a:t>projets</a:t>
            </a:r>
            <a:r>
              <a:rPr lang="en-US" sz="1050" dirty="0" smtClean="0"/>
              <a:t> </a:t>
            </a:r>
            <a:r>
              <a:rPr lang="en-US" sz="1050" dirty="0" err="1" smtClean="0"/>
              <a:t>exploratoires</a:t>
            </a:r>
            <a:r>
              <a:rPr lang="en-US" sz="1050" dirty="0" smtClean="0"/>
              <a:t>, </a:t>
            </a:r>
          </a:p>
          <a:p>
            <a:r>
              <a:rPr lang="en-US" sz="1050" dirty="0" err="1"/>
              <a:t>f</a:t>
            </a:r>
            <a:r>
              <a:rPr lang="en-US" sz="1050" dirty="0" err="1" smtClean="0"/>
              <a:t>ournisseur</a:t>
            </a:r>
            <a:r>
              <a:rPr lang="en-US" sz="1050" dirty="0" smtClean="0"/>
              <a:t> </a:t>
            </a:r>
            <a:r>
              <a:rPr lang="en-US" sz="1050" dirty="0" err="1" smtClean="0"/>
              <a:t>sélectionnés</a:t>
            </a:r>
            <a:endParaRPr lang="fr-FR" sz="1050" dirty="0"/>
          </a:p>
        </p:txBody>
      </p:sp>
      <p:sp>
        <p:nvSpPr>
          <p:cNvPr id="44" name="ZoneTexte 43"/>
          <p:cNvSpPr txBox="1"/>
          <p:nvPr/>
        </p:nvSpPr>
        <p:spPr>
          <a:xfrm>
            <a:off x="4156655" y="70552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7685969" y="1702627"/>
            <a:ext cx="131411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err="1"/>
              <a:t>Acteurs</a:t>
            </a:r>
            <a:r>
              <a:rPr lang="en-US" sz="1050" b="1" dirty="0"/>
              <a:t> </a:t>
            </a:r>
            <a:r>
              <a:rPr lang="en-US" sz="1050" b="1" dirty="0" err="1"/>
              <a:t>impliqués</a:t>
            </a:r>
            <a:r>
              <a:rPr lang="en-US" sz="1050" b="1" dirty="0"/>
              <a:t>:</a:t>
            </a:r>
          </a:p>
          <a:p>
            <a:r>
              <a:rPr lang="en-US" sz="1050" dirty="0"/>
              <a:t>IPL, </a:t>
            </a:r>
            <a:r>
              <a:rPr lang="en-US" sz="1050" dirty="0" err="1"/>
              <a:t>membres</a:t>
            </a:r>
            <a:r>
              <a:rPr lang="en-US" sz="1050" dirty="0"/>
              <a:t> des </a:t>
            </a:r>
            <a:r>
              <a:rPr lang="en-US" sz="1050" dirty="0" err="1"/>
              <a:t>équipes</a:t>
            </a:r>
            <a:r>
              <a:rPr lang="en-US" sz="1050" dirty="0"/>
              <a:t>  </a:t>
            </a:r>
            <a:r>
              <a:rPr lang="en-US" sz="1050" dirty="0" err="1"/>
              <a:t>projets</a:t>
            </a:r>
            <a:r>
              <a:rPr lang="en-US" sz="1050" dirty="0"/>
              <a:t> </a:t>
            </a:r>
            <a:r>
              <a:rPr lang="en-US" sz="1050" dirty="0" err="1"/>
              <a:t>exploratoires</a:t>
            </a:r>
            <a:r>
              <a:rPr lang="en-US" sz="1050" dirty="0"/>
              <a:t>, </a:t>
            </a:r>
          </a:p>
          <a:p>
            <a:r>
              <a:rPr lang="en-US" sz="1050" dirty="0" err="1"/>
              <a:t>fournisseur</a:t>
            </a:r>
            <a:r>
              <a:rPr lang="en-US" sz="1050" dirty="0"/>
              <a:t> </a:t>
            </a:r>
            <a:r>
              <a:rPr lang="en-US" sz="1050" dirty="0" err="1" smtClean="0"/>
              <a:t>sélectionnés</a:t>
            </a:r>
            <a:r>
              <a:rPr lang="en-US" sz="1050" dirty="0" smtClean="0"/>
              <a:t>, le </a:t>
            </a:r>
            <a:r>
              <a:rPr lang="en-US" sz="1050" dirty="0" err="1" smtClean="0"/>
              <a:t>reste</a:t>
            </a:r>
            <a:r>
              <a:rPr lang="en-US" sz="1050" dirty="0" smtClean="0"/>
              <a:t> de </a:t>
            </a:r>
            <a:r>
              <a:rPr lang="en-US" sz="1050" dirty="0" err="1" smtClean="0"/>
              <a:t>l’entreprise</a:t>
            </a:r>
            <a:endParaRPr lang="fr-FR" sz="1050" dirty="0"/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5721816" y="4153834"/>
            <a:ext cx="0" cy="6268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2699086" y="2433406"/>
            <a:ext cx="128226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err="1"/>
              <a:t>Acteurs</a:t>
            </a:r>
            <a:r>
              <a:rPr lang="en-US" sz="1050" b="1" dirty="0"/>
              <a:t> </a:t>
            </a:r>
            <a:r>
              <a:rPr lang="en-US" sz="1050" b="1" dirty="0" err="1"/>
              <a:t>impliqués</a:t>
            </a:r>
            <a:r>
              <a:rPr lang="en-US" sz="1050" b="1" dirty="0"/>
              <a:t>:</a:t>
            </a:r>
          </a:p>
          <a:p>
            <a:r>
              <a:rPr lang="en-US" sz="1050" dirty="0"/>
              <a:t>IPL </a:t>
            </a:r>
            <a:r>
              <a:rPr lang="fr-FR" sz="1050" dirty="0"/>
              <a:t>et experts </a:t>
            </a:r>
            <a:endParaRPr lang="fr-FR" sz="1050" dirty="0" smtClean="0"/>
          </a:p>
          <a:p>
            <a:r>
              <a:rPr lang="fr-FR" sz="1050" dirty="0" smtClean="0"/>
              <a:t>Externes et internes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8381990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3846</TotalTime>
  <Words>1314</Words>
  <Application>Microsoft Office PowerPoint</Application>
  <PresentationFormat>Affichage à l'écran (4:3)</PresentationFormat>
  <Paragraphs>303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To what extant fig 1 is specific to a DI with Distant suppliers ? The steps that make the difference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Sihem</dc:creator>
  <cp:lastModifiedBy>florence2</cp:lastModifiedBy>
  <cp:revision>20</cp:revision>
  <dcterms:created xsi:type="dcterms:W3CDTF">2015-10-19T23:17:24Z</dcterms:created>
  <dcterms:modified xsi:type="dcterms:W3CDTF">2018-04-17T16:53:43Z</dcterms:modified>
</cp:coreProperties>
</file>