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6"/>
  </p:notesMasterIdLst>
  <p:sldIdLst>
    <p:sldId id="256" r:id="rId5"/>
    <p:sldId id="258" r:id="rId6"/>
    <p:sldId id="377" r:id="rId7"/>
    <p:sldId id="381" r:id="rId8"/>
    <p:sldId id="376" r:id="rId9"/>
    <p:sldId id="264" r:id="rId10"/>
    <p:sldId id="266" r:id="rId11"/>
    <p:sldId id="375" r:id="rId12"/>
    <p:sldId id="262" r:id="rId13"/>
    <p:sldId id="373" r:id="rId14"/>
    <p:sldId id="269" r:id="rId15"/>
    <p:sldId id="366" r:id="rId16"/>
    <p:sldId id="378" r:id="rId17"/>
    <p:sldId id="280" r:id="rId18"/>
    <p:sldId id="374" r:id="rId19"/>
    <p:sldId id="385" r:id="rId20"/>
    <p:sldId id="386" r:id="rId21"/>
    <p:sldId id="261" r:id="rId22"/>
    <p:sldId id="368" r:id="rId23"/>
    <p:sldId id="372" r:id="rId24"/>
    <p:sldId id="38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4904"/>
    <a:srgbClr val="FED900"/>
    <a:srgbClr val="FFD900"/>
    <a:srgbClr val="FFE300"/>
    <a:srgbClr val="5238A1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55" autoAdjust="0"/>
    <p:restoredTop sz="92969" autoAdjust="0"/>
  </p:normalViewPr>
  <p:slideViewPr>
    <p:cSldViewPr snapToGrid="0">
      <p:cViewPr varScale="1">
        <p:scale>
          <a:sx n="94" d="100"/>
          <a:sy n="94" d="100"/>
        </p:scale>
        <p:origin x="77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FB18E-527A-4C3F-ADF3-6288B14D46C8}" type="datetimeFigureOut">
              <a:rPr lang="fr-FR" smtClean="0"/>
              <a:t>12/11/2020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F9D8F-1617-4948-8964-1816E1FA98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66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7F9D8F-1617-4948-8964-1816E1FA988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009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476" y="556660"/>
            <a:ext cx="10803048" cy="57446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25B444-0103-0143-889C-C181AB4F4A30}"/>
              </a:ext>
            </a:extLst>
          </p:cNvPr>
          <p:cNvSpPr/>
          <p:nvPr userDrawn="1"/>
        </p:nvSpPr>
        <p:spPr>
          <a:xfrm>
            <a:off x="2383769" y="2557226"/>
            <a:ext cx="7044950" cy="1952411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B17F3E-52CF-764C-A3E4-BECFF323AC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30285" y="6082773"/>
            <a:ext cx="1626013" cy="22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1000" b="0" i="1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Document Security: Restricted</a:t>
            </a:r>
            <a:endParaRPr kumimoji="0" lang="en-GB" altLang="fr-FR" sz="20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2059AC-5EE7-5E4D-ABA6-501668C89AC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30974" y="6082773"/>
            <a:ext cx="2105311" cy="22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1000" b="0" i="1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	@</a:t>
            </a:r>
            <a:r>
              <a:rPr kumimoji="0" lang="en-GB" altLang="fr-FR" sz="1000" b="0" i="1" u="none" strike="noStrike" cap="none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Scalian</a:t>
            </a:r>
            <a:r>
              <a:rPr kumimoji="0" lang="en-GB" altLang="fr-FR" sz="1000" b="0" i="1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2019. All rights reserved.</a:t>
            </a:r>
            <a:endParaRPr kumimoji="0" lang="en-GB" altLang="fr-FR" sz="20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856298" y="3427887"/>
            <a:ext cx="6109902" cy="363148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rgbClr val="7030A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6298" y="2971073"/>
            <a:ext cx="6109902" cy="446541"/>
          </a:xfrm>
        </p:spPr>
        <p:txBody>
          <a:bodyPr anchor="b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lang="en-US" sz="2800" b="1" i="0" kern="1200" cap="all" spc="0" dirty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E26AAA2E-98C7-3B4C-A342-618F721B972C}"/>
              </a:ext>
            </a:extLst>
          </p:cNvPr>
          <p:cNvSpPr txBox="1">
            <a:spLocks noGrp="1"/>
          </p:cNvSpPr>
          <p:nvPr userDrawn="1"/>
        </p:nvSpPr>
        <p:spPr>
          <a:xfrm>
            <a:off x="6940295" y="3997995"/>
            <a:ext cx="2483108" cy="508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lIns="91438" tIns="91438" rIns="91438" bIns="91438" anchor="ctr">
            <a:normAutofit/>
          </a:bodyPr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554478" marR="0" indent="-64007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22225" defTabSz="393191">
              <a:lnSpc>
                <a:spcPct val="120000"/>
              </a:lnSpc>
              <a:spcBef>
                <a:spcPts val="0"/>
              </a:spcBef>
              <a:buSzTx/>
              <a:buNone/>
              <a:defRPr sz="2500" i="1" spc="100">
                <a:solidFill>
                  <a:srgbClr val="5E3C94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fr-FR" sz="1200" spc="300" dirty="0"/>
              <a:t>Digital </a:t>
            </a:r>
            <a:r>
              <a:rPr lang="fr-FR" sz="1200" spc="300" dirty="0" err="1"/>
              <a:t>Systems</a:t>
            </a:r>
            <a:endParaRPr sz="1200" spc="300" dirty="0">
              <a:solidFill>
                <a:srgbClr val="E12D72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523" y="3950344"/>
            <a:ext cx="2103048" cy="5166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7030A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7030A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7030A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3536-2DE8-4FD5-84FB-742B0C864612}" type="datetime1">
              <a:rPr lang="fr-FR" smtClean="0"/>
              <a:t>12/11/2020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Présentation ...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9948000" y="4205850"/>
            <a:ext cx="3644282" cy="304801"/>
          </a:xfrm>
        </p:spPr>
        <p:txBody>
          <a:bodyPr/>
          <a:lstStyle/>
          <a:p>
            <a:r>
              <a:rPr lang="en-US"/>
              <a:t>Présentation ...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7030A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7030A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7030A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B7D92-E055-4C6C-8B28-ADB4B179C7E8}" type="datetime1">
              <a:rPr lang="fr-FR" smtClean="0"/>
              <a:t>12/11/2020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F947-CF71-49E4-9E2E-E5F7B7A15254}" type="datetime1">
              <a:rPr lang="fr-FR" smtClean="0"/>
              <a:t>12/11/2020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Présentation 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511A19C-F170-2A48-A97E-B28B75312E43}"/>
              </a:ext>
            </a:extLst>
          </p:cNvPr>
          <p:cNvCxnSpPr>
            <a:cxnSpLocks/>
          </p:cNvCxnSpPr>
          <p:nvPr userDrawn="1"/>
        </p:nvCxnSpPr>
        <p:spPr>
          <a:xfrm>
            <a:off x="11599834" y="6296253"/>
            <a:ext cx="343195" cy="1"/>
          </a:xfrm>
          <a:prstGeom prst="line">
            <a:avLst/>
          </a:prstGeom>
          <a:noFill/>
          <a:ln w="44450" cap="flat">
            <a:solidFill>
              <a:srgbClr val="D70F5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2A4A2437-607B-A445-BA3A-F5B1CBFBEC14}"/>
              </a:ext>
            </a:extLst>
          </p:cNvPr>
          <p:cNvSpPr/>
          <p:nvPr userDrawn="1"/>
        </p:nvSpPr>
        <p:spPr>
          <a:xfrm>
            <a:off x="367611" y="411508"/>
            <a:ext cx="11379200" cy="6045200"/>
          </a:xfrm>
          <a:prstGeom prst="rect">
            <a:avLst/>
          </a:prstGeom>
          <a:solidFill>
            <a:srgbClr val="57279C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endParaRPr sz="90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2F8E357-211F-0349-9349-9456157F276A}"/>
              </a:ext>
            </a:extLst>
          </p:cNvPr>
          <p:cNvSpPr/>
          <p:nvPr userDrawn="1"/>
        </p:nvSpPr>
        <p:spPr>
          <a:xfrm>
            <a:off x="2438400" y="2451100"/>
            <a:ext cx="7315200" cy="1955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endParaRPr sz="900"/>
          </a:p>
        </p:txBody>
      </p:sp>
      <p:pic>
        <p:nvPicPr>
          <p:cNvPr id="8" name="Logo.png" descr="Logo.png">
            <a:extLst>
              <a:ext uri="{FF2B5EF4-FFF2-40B4-BE49-F238E27FC236}">
                <a16:creationId xmlns:a16="http://schemas.microsoft.com/office/drawing/2014/main" id="{FAB4EDAA-6CAE-6549-8252-C5FDA82951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942" y="3086831"/>
            <a:ext cx="3727632" cy="8311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9938502-3D97-2B4F-95A5-599D7712BB6D}"/>
              </a:ext>
            </a:extLst>
          </p:cNvPr>
          <p:cNvGrpSpPr/>
          <p:nvPr userDrawn="1"/>
        </p:nvGrpSpPr>
        <p:grpSpPr>
          <a:xfrm>
            <a:off x="7320136" y="3039899"/>
            <a:ext cx="1012242" cy="850680"/>
            <a:chOff x="7320136" y="3039899"/>
            <a:chExt cx="1012242" cy="850680"/>
          </a:xfrm>
        </p:grpSpPr>
        <p:sp>
          <p:nvSpPr>
            <p:cNvPr id="4" name="Société SCALIAN…">
              <a:extLst>
                <a:ext uri="{FF2B5EF4-FFF2-40B4-BE49-F238E27FC236}">
                  <a16:creationId xmlns:a16="http://schemas.microsoft.com/office/drawing/2014/main" id="{26D901A6-035D-2C46-B55A-53D3B1060E4D}"/>
                </a:ext>
              </a:extLst>
            </p:cNvPr>
            <p:cNvSpPr txBox="1"/>
            <p:nvPr userDrawn="1"/>
          </p:nvSpPr>
          <p:spPr>
            <a:xfrm>
              <a:off x="7326655" y="3039899"/>
              <a:ext cx="1005723" cy="8506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>
              <a:spAutoFit/>
            </a:bodyPr>
            <a:lstStyle/>
            <a:p>
              <a:pPr defTabSz="457200">
                <a:lnSpc>
                  <a:spcPct val="120000"/>
                </a:lnSpc>
                <a:defRPr sz="2800">
                  <a:solidFill>
                    <a:srgbClr val="4B2386"/>
                  </a:solidFill>
                </a:defRPr>
              </a:pPr>
              <a:endParaRPr sz="1400" dirty="0"/>
            </a:p>
            <a:p>
              <a:pPr defTabSz="457200">
                <a:lnSpc>
                  <a:spcPct val="120000"/>
                </a:lnSpc>
                <a:defRPr sz="2800">
                  <a:solidFill>
                    <a:srgbClr val="4B2386"/>
                  </a:solidFill>
                </a:defRPr>
              </a:pPr>
              <a:endParaRPr lang="fr-FR" sz="1400" dirty="0"/>
            </a:p>
            <a:p>
              <a:pPr defTabSz="457200">
                <a:lnSpc>
                  <a:spcPct val="120000"/>
                </a:lnSpc>
                <a:defRPr sz="2800">
                  <a:solidFill>
                    <a:srgbClr val="4B2386"/>
                  </a:solidFill>
                </a:defRPr>
              </a:pPr>
              <a:r>
                <a:rPr sz="1400" b="1" dirty="0"/>
                <a:t>scalian.com</a:t>
              </a:r>
              <a:r>
                <a:rPr sz="1400" dirty="0"/>
                <a:t> 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72A55C1-3D3E-1846-A21A-D0F0379DB4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0136" y="3421626"/>
              <a:ext cx="146640" cy="14664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2D90FE5-7D35-AE4C-982A-89F21B40FB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3542" y="3423892"/>
              <a:ext cx="146640" cy="14664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247B63C-11A9-7649-8A41-8F7E958EF5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3435" y="3434108"/>
              <a:ext cx="146640" cy="14664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D8814BB-33FD-B643-93D6-A5CC3AE96E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6160" y="3420978"/>
              <a:ext cx="146640" cy="146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4123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249">
          <p15:clr>
            <a:srgbClr val="FBAE40"/>
          </p15:clr>
        </p15:guide>
        <p15:guide id="2" pos="517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298406" y="1830586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752129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495470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458558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88607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ge00.png" descr="page00.png">
            <a:extLst>
              <a:ext uri="{FF2B5EF4-FFF2-40B4-BE49-F238E27FC236}">
                <a16:creationId xmlns:a16="http://schemas.microsoft.com/office/drawing/2014/main" id="{F6B09E0F-D90E-A44B-8291-E0FED89320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486" y="2430998"/>
            <a:ext cx="4351025" cy="1082223"/>
          </a:xfrm>
        </p:spPr>
        <p:txBody>
          <a:bodyPr anchor="ctr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lang="en-US" sz="3200" b="1" i="0" kern="1200" cap="all" spc="300" dirty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6486" y="3712360"/>
            <a:ext cx="435102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rgbClr val="7030A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65BD-3D97-4A34-9B30-BE8CBEDB80CD}" type="datetime1">
              <a:rPr lang="fr-FR" smtClean="0"/>
              <a:t>12/11/2020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Présentation ...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9D9A04C-D1E2-B949-A338-F16C93E661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58" y="91"/>
            <a:ext cx="5727177" cy="685737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B9885F4-C4E8-0847-ADC5-ECD05ACFEA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025428"/>
            <a:ext cx="1397000" cy="1403350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2511A19C-F170-2A48-A97E-B28B75312E43}"/>
              </a:ext>
            </a:extLst>
          </p:cNvPr>
          <p:cNvCxnSpPr>
            <a:cxnSpLocks/>
          </p:cNvCxnSpPr>
          <p:nvPr userDrawn="1"/>
        </p:nvCxnSpPr>
        <p:spPr>
          <a:xfrm>
            <a:off x="11599834" y="6296253"/>
            <a:ext cx="343195" cy="1"/>
          </a:xfrm>
          <a:prstGeom prst="line">
            <a:avLst/>
          </a:prstGeom>
          <a:noFill/>
          <a:ln w="44450" cap="flat">
            <a:solidFill>
              <a:srgbClr val="D70F5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27899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itre et pan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ge00.png" descr="page00.png">
            <a:extLst>
              <a:ext uri="{FF2B5EF4-FFF2-40B4-BE49-F238E27FC236}">
                <a16:creationId xmlns:a16="http://schemas.microsoft.com/office/drawing/2014/main" id="{F6B09E0F-D90E-A44B-8291-E0FED89320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Rectangle 12">
            <a:extLst>
              <a:ext uri="{FF2B5EF4-FFF2-40B4-BE49-F238E27FC236}">
                <a16:creationId xmlns:a16="http://schemas.microsoft.com/office/drawing/2014/main" id="{45734F7A-BF49-B740-A48E-B04910D3B54B}"/>
              </a:ext>
            </a:extLst>
          </p:cNvPr>
          <p:cNvSpPr/>
          <p:nvPr userDrawn="1"/>
        </p:nvSpPr>
        <p:spPr>
          <a:xfrm>
            <a:off x="19430" y="0"/>
            <a:ext cx="5649004" cy="6858000"/>
          </a:xfrm>
          <a:prstGeom prst="rect">
            <a:avLst/>
          </a:prstGeom>
          <a:solidFill>
            <a:srgbClr val="3FA2BB"/>
          </a:solidFill>
          <a:ln w="25400">
            <a:solidFill>
              <a:srgbClr val="3FA2BB"/>
            </a:solidFill>
            <a:miter/>
          </a:ln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95" y="541421"/>
            <a:ext cx="4608094" cy="825840"/>
          </a:xfr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0247" y="1786688"/>
            <a:ext cx="4596064" cy="4233111"/>
          </a:xfrm>
        </p:spPr>
        <p:txBody>
          <a:bodyPr anchor="ctr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277096" y="332003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6535-D003-45C8-A59E-D1C1775D16E8}" type="datetime1">
              <a:rPr lang="fr-FR" smtClean="0"/>
              <a:t>12/11/2020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Présentation ...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511A19C-F170-2A48-A97E-B28B75312E43}"/>
              </a:ext>
            </a:extLst>
          </p:cNvPr>
          <p:cNvCxnSpPr>
            <a:cxnSpLocks/>
          </p:cNvCxnSpPr>
          <p:nvPr userDrawn="1"/>
        </p:nvCxnSpPr>
        <p:spPr>
          <a:xfrm>
            <a:off x="11599834" y="6296253"/>
            <a:ext cx="343195" cy="1"/>
          </a:xfrm>
          <a:prstGeom prst="line">
            <a:avLst/>
          </a:prstGeom>
          <a:noFill/>
          <a:ln w="44450" cap="flat">
            <a:solidFill>
              <a:srgbClr val="D70F5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716E2862-1DA7-6743-A63F-0AF04FA1A0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62" y="163287"/>
            <a:ext cx="1198526" cy="120397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B6AFE8B-CCFF-794F-9472-D80463AE12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311452" y="5574177"/>
            <a:ext cx="1160650" cy="1165926"/>
          </a:xfrm>
          <a:prstGeom prst="rect">
            <a:avLst/>
          </a:prstGeom>
        </p:spPr>
      </p:pic>
      <p:sp>
        <p:nvSpPr>
          <p:cNvPr id="28" name="Connecteur droit 5">
            <a:extLst>
              <a:ext uri="{FF2B5EF4-FFF2-40B4-BE49-F238E27FC236}">
                <a16:creationId xmlns:a16="http://schemas.microsoft.com/office/drawing/2014/main" id="{21F7BB0B-546C-A84B-B110-41F76EEE9110}"/>
              </a:ext>
            </a:extLst>
          </p:cNvPr>
          <p:cNvSpPr/>
          <p:nvPr userDrawn="1"/>
        </p:nvSpPr>
        <p:spPr>
          <a:xfrm>
            <a:off x="961636" y="3320030"/>
            <a:ext cx="10636" cy="3036321"/>
          </a:xfrm>
          <a:prstGeom prst="line">
            <a:avLst/>
          </a:prstGeom>
          <a:ln w="31750">
            <a:solidFill>
              <a:srgbClr val="57279C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0475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2_Titre et pan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ge00.png" descr="page00.png">
            <a:extLst>
              <a:ext uri="{FF2B5EF4-FFF2-40B4-BE49-F238E27FC236}">
                <a16:creationId xmlns:a16="http://schemas.microsoft.com/office/drawing/2014/main" id="{F6B09E0F-D90E-A44B-8291-E0FED89320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Rectangle 12">
            <a:extLst>
              <a:ext uri="{FF2B5EF4-FFF2-40B4-BE49-F238E27FC236}">
                <a16:creationId xmlns:a16="http://schemas.microsoft.com/office/drawing/2014/main" id="{45734F7A-BF49-B740-A48E-B04910D3B54B}"/>
              </a:ext>
            </a:extLst>
          </p:cNvPr>
          <p:cNvSpPr/>
          <p:nvPr userDrawn="1"/>
        </p:nvSpPr>
        <p:spPr>
          <a:xfrm>
            <a:off x="0" y="0"/>
            <a:ext cx="5668434" cy="6858000"/>
          </a:xfrm>
          <a:prstGeom prst="rect">
            <a:avLst/>
          </a:prstGeom>
          <a:solidFill>
            <a:srgbClr val="5238A1"/>
          </a:solidFill>
          <a:ln w="25400">
            <a:noFill/>
            <a:miter/>
          </a:ln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95" y="541421"/>
            <a:ext cx="4608094" cy="825840"/>
          </a:xfr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0247" y="1786688"/>
            <a:ext cx="4596064" cy="4233111"/>
          </a:xfrm>
        </p:spPr>
        <p:txBody>
          <a:bodyPr anchor="ctr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277096" y="332003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6535-D003-45C8-A59E-D1C1775D16E8}" type="datetime1">
              <a:rPr lang="fr-FR" smtClean="0"/>
              <a:t>12/11/2020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Présentation ...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511A19C-F170-2A48-A97E-B28B75312E43}"/>
              </a:ext>
            </a:extLst>
          </p:cNvPr>
          <p:cNvCxnSpPr>
            <a:cxnSpLocks/>
          </p:cNvCxnSpPr>
          <p:nvPr userDrawn="1"/>
        </p:nvCxnSpPr>
        <p:spPr>
          <a:xfrm>
            <a:off x="11599834" y="6296253"/>
            <a:ext cx="343195" cy="1"/>
          </a:xfrm>
          <a:prstGeom prst="line">
            <a:avLst/>
          </a:prstGeom>
          <a:noFill/>
          <a:ln w="44450" cap="flat">
            <a:solidFill>
              <a:srgbClr val="D70F5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716E2862-1DA7-6743-A63F-0AF04FA1A0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62" y="163287"/>
            <a:ext cx="1198526" cy="120397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B6AFE8B-CCFF-794F-9472-D80463AE12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311452" y="5574177"/>
            <a:ext cx="1160650" cy="1165926"/>
          </a:xfrm>
          <a:prstGeom prst="rect">
            <a:avLst/>
          </a:prstGeom>
        </p:spPr>
      </p:pic>
      <p:sp>
        <p:nvSpPr>
          <p:cNvPr id="28" name="Connecteur droit 5">
            <a:extLst>
              <a:ext uri="{FF2B5EF4-FFF2-40B4-BE49-F238E27FC236}">
                <a16:creationId xmlns:a16="http://schemas.microsoft.com/office/drawing/2014/main" id="{21F7BB0B-546C-A84B-B110-41F76EEE9110}"/>
              </a:ext>
            </a:extLst>
          </p:cNvPr>
          <p:cNvSpPr/>
          <p:nvPr userDrawn="1"/>
        </p:nvSpPr>
        <p:spPr>
          <a:xfrm>
            <a:off x="961636" y="3320030"/>
            <a:ext cx="10636" cy="3036321"/>
          </a:xfrm>
          <a:prstGeom prst="line">
            <a:avLst/>
          </a:prstGeom>
          <a:ln w="31750">
            <a:solidFill>
              <a:schemeClr val="bg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546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et pan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B62134C8-D25F-1745-8B66-E9A7228B71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6" y="0"/>
            <a:ext cx="5727699" cy="6857998"/>
          </a:xfrm>
          <a:prstGeom prst="rect">
            <a:avLst/>
          </a:prstGeom>
        </p:spPr>
      </p:pic>
      <p:pic>
        <p:nvPicPr>
          <p:cNvPr id="27" name="page00.png" descr="page00.png">
            <a:extLst>
              <a:ext uri="{FF2B5EF4-FFF2-40B4-BE49-F238E27FC236}">
                <a16:creationId xmlns:a16="http://schemas.microsoft.com/office/drawing/2014/main" id="{F6B09E0F-D90E-A44B-8291-E0FED8932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136B4F6-624A-E640-ABF9-EB52328FA5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789" y="229508"/>
            <a:ext cx="1523096" cy="1530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95" y="541421"/>
            <a:ext cx="4608094" cy="825840"/>
          </a:xfr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066" y="715878"/>
            <a:ext cx="4431244" cy="5889459"/>
          </a:xfrm>
        </p:spPr>
        <p:txBody>
          <a:bodyPr anchor="ctr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089-1323-4F17-AA5C-5697A7CCB754}" type="datetime1">
              <a:rPr lang="fr-FR" smtClean="0"/>
              <a:t>12/11/2020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Présentation ...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511A19C-F170-2A48-A97E-B28B75312E43}"/>
              </a:ext>
            </a:extLst>
          </p:cNvPr>
          <p:cNvCxnSpPr>
            <a:cxnSpLocks/>
          </p:cNvCxnSpPr>
          <p:nvPr userDrawn="1"/>
        </p:nvCxnSpPr>
        <p:spPr>
          <a:xfrm>
            <a:off x="11599834" y="6296253"/>
            <a:ext cx="343195" cy="1"/>
          </a:xfrm>
          <a:prstGeom prst="line">
            <a:avLst/>
          </a:prstGeom>
          <a:noFill/>
          <a:ln w="44450" cap="flat">
            <a:solidFill>
              <a:srgbClr val="D70F5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11677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226" y="1479388"/>
            <a:ext cx="9709485" cy="492361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59C4-2BB5-454D-A250-388FB6D800CE}" type="datetime1">
              <a:rPr lang="fr-FR" smtClean="0"/>
              <a:t>12/11/2020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Présentation ...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2E662B-9D7A-3948-A0C0-9ADD328B9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9834" y="6403002"/>
            <a:ext cx="343195" cy="379151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8226" y="1479387"/>
            <a:ext cx="4872790" cy="4923615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21016" y="1479388"/>
            <a:ext cx="4836695" cy="492361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028C-7B8C-4FB0-B1D8-23342054D122}" type="datetime1">
              <a:rPr lang="fr-FR" smtClean="0"/>
              <a:t>12/11/2020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Présentation ...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226" y="770836"/>
            <a:ext cx="9709485" cy="70696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7808" y="1481272"/>
            <a:ext cx="48519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7389" y="2064182"/>
            <a:ext cx="4852376" cy="4338820"/>
          </a:xfrm>
        </p:spPr>
        <p:txBody>
          <a:bodyPr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03992" y="1482860"/>
            <a:ext cx="48537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04529" y="2064182"/>
            <a:ext cx="4853182" cy="433882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8388-6F12-40C9-A95D-1E2F4E9EBE8B}" type="datetime1">
              <a:rPr lang="fr-FR" smtClean="0"/>
              <a:t>12/11/2020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Présentation ...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67CAC-3746-452A-9A0B-4E7377F5DD60}" type="datetime1">
              <a:rPr lang="fr-FR" smtClean="0"/>
              <a:t>12/11/2020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Présentation ...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031FB89-DEF7-F142-B407-0DD01589D64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46" y="370768"/>
            <a:ext cx="1503442" cy="1510276"/>
          </a:xfrm>
          <a:prstGeom prst="rect">
            <a:avLst/>
          </a:prstGeom>
        </p:spPr>
      </p:pic>
      <p:pic>
        <p:nvPicPr>
          <p:cNvPr id="24" name="page00.png" descr="page00.png">
            <a:extLst>
              <a:ext uri="{FF2B5EF4-FFF2-40B4-BE49-F238E27FC236}">
                <a16:creationId xmlns:a16="http://schemas.microsoft.com/office/drawing/2014/main" id="{F6B09E0F-D90E-A44B-8291-E0FED893201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48226" y="772424"/>
            <a:ext cx="9709485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8226" y="1484066"/>
            <a:ext cx="9709485" cy="4918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1276132" y="1207824"/>
            <a:ext cx="990599" cy="343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accent1"/>
                </a:solidFill>
                <a:latin typeface="+mj-lt"/>
              </a:defRPr>
            </a:lvl1pPr>
          </a:lstStyle>
          <a:p>
            <a:fld id="{B227197D-1A77-47A9-B4C5-C865DF0337AE}" type="datetime1">
              <a:rPr lang="fr-FR" smtClean="0"/>
              <a:pPr/>
              <a:t>12/11/2020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653712" y="3882876"/>
            <a:ext cx="4235450" cy="3431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Présentation ...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599834" y="6403002"/>
            <a:ext cx="343195" cy="3791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rgbClr val="7030A0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511A19C-F170-2A48-A97E-B28B75312E43}"/>
              </a:ext>
            </a:extLst>
          </p:cNvPr>
          <p:cNvCxnSpPr>
            <a:cxnSpLocks/>
          </p:cNvCxnSpPr>
          <p:nvPr userDrawn="1"/>
        </p:nvCxnSpPr>
        <p:spPr>
          <a:xfrm>
            <a:off x="11599834" y="6296253"/>
            <a:ext cx="343195" cy="1"/>
          </a:xfrm>
          <a:prstGeom prst="line">
            <a:avLst/>
          </a:prstGeom>
          <a:noFill/>
          <a:ln w="44450" cap="flat">
            <a:solidFill>
              <a:srgbClr val="D70F5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75" r:id="rId3"/>
    <p:sldLayoutId id="2147483679" r:id="rId4"/>
    <p:sldLayoutId id="2147483680" r:id="rId5"/>
    <p:sldLayoutId id="2147483650" r:id="rId6"/>
    <p:sldLayoutId id="2147483652" r:id="rId7"/>
    <p:sldLayoutId id="2147483653" r:id="rId8"/>
    <p:sldLayoutId id="2147483654" r:id="rId9"/>
    <p:sldLayoutId id="2147483669" r:id="rId10"/>
    <p:sldLayoutId id="2147483670" r:id="rId11"/>
    <p:sldLayoutId id="2147483655" r:id="rId12"/>
    <p:sldLayoutId id="2147483681" r:id="rId13"/>
    <p:sldLayoutId id="2147483682" r:id="rId14"/>
    <p:sldLayoutId id="2147483685" r:id="rId15"/>
    <p:sldLayoutId id="2147483686" r:id="rId16"/>
    <p:sldLayoutId id="2147483687" r:id="rId17"/>
  </p:sldLayoutIdLst>
  <p:hf hdr="0"/>
  <p:txStyles>
    <p:titleStyle>
      <a:lvl1pPr marL="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lang="en-US" sz="2800" b="1" i="0" kern="1200" cap="all" spc="300" dirty="0">
          <a:solidFill>
            <a:srgbClr val="7030A0"/>
          </a:solidFill>
          <a:latin typeface="+mj-lt"/>
          <a:ea typeface="+mn-ea"/>
          <a:cs typeface="+mn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90000"/>
        <a:buFont typeface="Wingdings 3" panose="05040102010807070707" pitchFamily="18" charset="2"/>
        <a:buChar char="u"/>
        <a:defRPr sz="1800" b="0" i="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1600" b="0" i="0" kern="1200">
          <a:solidFill>
            <a:srgbClr val="000000"/>
          </a:solidFill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Courier New" panose="02070309020205020404" pitchFamily="49" charset="0"/>
        <a:buChar char="o"/>
        <a:defRPr sz="1400" b="0" i="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Arial Narrow" panose="020B0606020202030204" pitchFamily="34" charset="0"/>
        <a:buChar char="-"/>
        <a:defRPr sz="1200" b="0" i="0" kern="1200">
          <a:solidFill>
            <a:srgbClr val="000000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200" b="0" i="0" kern="1200">
          <a:solidFill>
            <a:srgbClr val="7030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540.pn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2.png"/><Relationship Id="rId3" Type="http://schemas.openxmlformats.org/officeDocument/2006/relationships/image" Target="../media/image4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4" Type="http://schemas.openxmlformats.org/officeDocument/2006/relationships/image" Target="../media/image50.png"/><Relationship Id="rId9" Type="http://schemas.openxmlformats.org/officeDocument/2006/relationships/image" Target="../media/image5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4.png"/><Relationship Id="rId5" Type="http://schemas.openxmlformats.org/officeDocument/2006/relationships/image" Target="../media/image510.pn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47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tochastic reduced order model for real-time flow estimation"/>
          <p:cNvSpPr txBox="1">
            <a:spLocks noGrp="1"/>
          </p:cNvSpPr>
          <p:nvPr>
            <p:ph type="ctrTitle"/>
          </p:nvPr>
        </p:nvSpPr>
        <p:spPr>
          <a:xfrm>
            <a:off x="2387374" y="2558075"/>
            <a:ext cx="7066342" cy="1954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defTabSz="514095">
              <a:defRPr sz="7040"/>
            </a:lvl1pPr>
          </a:lstStyle>
          <a:p>
            <a:pPr algn="ctr"/>
            <a:r>
              <a:rPr lang="en-US" sz="3200" dirty="0">
                <a:solidFill>
                  <a:srgbClr val="000000"/>
                </a:solidFill>
              </a:rPr>
              <a:t>Real-time observer from stochastic reduced order model </a:t>
            </a:r>
            <a:br>
              <a:rPr lang="en-US" sz="3200" dirty="0">
                <a:solidFill>
                  <a:srgbClr val="000000"/>
                </a:solidFill>
              </a:rPr>
            </a:b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147" name="MathTypeEquation.pdf" descr="MathTypeEquatio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55817" y="3370957"/>
            <a:ext cx="80367" cy="116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MathTypeEquation.pdf" descr="MathTypeEquatio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55817" y="3513832"/>
            <a:ext cx="80367" cy="116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FREMER1.png" descr="IFREMER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31355" y="6242779"/>
            <a:ext cx="1790797" cy="707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nria.jpg" descr="inri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891" y="6306738"/>
            <a:ext cx="1237459" cy="516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rmar.jpg" descr="irmar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00515" y="6332815"/>
            <a:ext cx="585085" cy="464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logo_scalian.jpg" descr="logo_scalian.jpg"/>
          <p:cNvPicPr>
            <a:picLocks noChangeAspect="1"/>
          </p:cNvPicPr>
          <p:nvPr/>
        </p:nvPicPr>
        <p:blipFill rotWithShape="1">
          <a:blip r:embed="rId6">
            <a:extLst/>
          </a:blip>
          <a:srcRect t="35617" b="38700"/>
          <a:stretch/>
        </p:blipFill>
        <p:spPr>
          <a:xfrm>
            <a:off x="4486765" y="6345325"/>
            <a:ext cx="2848964" cy="439012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Valentin Resseguier,…"/>
          <p:cNvSpPr txBox="1">
            <a:spLocks noGrp="1"/>
          </p:cNvSpPr>
          <p:nvPr>
            <p:ph type="subTitle" sz="quarter" idx="1"/>
          </p:nvPr>
        </p:nvSpPr>
        <p:spPr>
          <a:xfrm>
            <a:off x="3407168" y="3875828"/>
            <a:ext cx="5297297" cy="902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 algn="ctr" defTabSz="291633">
              <a:defRPr sz="2272"/>
            </a:pPr>
            <a:r>
              <a:rPr lang="fr-FR" sz="1800" cap="none" dirty="0">
                <a:solidFill>
                  <a:srgbClr val="000000"/>
                </a:solidFill>
                <a:latin typeface="Helvetica" pitchFamily="2" charset="0"/>
              </a:rPr>
              <a:t>M Ladvig, A M Picard, </a:t>
            </a:r>
            <a:r>
              <a:rPr lang="fr-FR" sz="1800" u="sng" cap="none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V Resseguier</a:t>
            </a:r>
            <a:r>
              <a:rPr lang="fr-FR" sz="1800" u="sng" cap="none" dirty="0">
                <a:solidFill>
                  <a:srgbClr val="000000"/>
                </a:solidFill>
              </a:rPr>
              <a:t>,</a:t>
            </a:r>
            <a:endParaRPr lang="fr-FR" sz="1800" cap="none" dirty="0">
              <a:solidFill>
                <a:srgbClr val="000000"/>
              </a:solidFill>
              <a:latin typeface="Helvetica" pitchFamily="2" charset="0"/>
            </a:endParaRPr>
          </a:p>
          <a:p>
            <a:pPr algn="ctr" defTabSz="291633">
              <a:defRPr sz="2272"/>
            </a:pPr>
            <a:r>
              <a:rPr lang="fr-FR" sz="1800" cap="none" dirty="0">
                <a:solidFill>
                  <a:srgbClr val="000000"/>
                </a:solidFill>
                <a:latin typeface="Helvetica" pitchFamily="2" charset="0"/>
              </a:rPr>
              <a:t>D Heitz, E Mémin, B Chapron</a:t>
            </a:r>
          </a:p>
        </p:txBody>
      </p:sp>
      <p:pic>
        <p:nvPicPr>
          <p:cNvPr id="156" name="log_irstea.png" descr="log_irstea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547369" y="6288875"/>
            <a:ext cx="572345" cy="55342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alentin Resseguier,…">
            <a:extLst>
              <a:ext uri="{FF2B5EF4-FFF2-40B4-BE49-F238E27FC236}">
                <a16:creationId xmlns:a16="http://schemas.microsoft.com/office/drawing/2014/main" id="{0D4B86BD-7ECF-4B44-AC50-3FEBA6091F77}"/>
              </a:ext>
            </a:extLst>
          </p:cNvPr>
          <p:cNvSpPr txBox="1">
            <a:spLocks/>
          </p:cNvSpPr>
          <p:nvPr/>
        </p:nvSpPr>
        <p:spPr bwMode="gray">
          <a:xfrm>
            <a:off x="1179416" y="6113935"/>
            <a:ext cx="1706659" cy="12884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000" b="0" i="0" kern="1200" cap="all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 Narrow" panose="020B0606020202030204" pitchFamily="34" charset="0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91633">
              <a:defRPr sz="2272"/>
            </a:pPr>
            <a:endParaRPr lang="fr-FR" sz="1800" cap="none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965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56C1FC-7F9D-F74B-A8E8-604F753D3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 IV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DD8925-16BC-DB41-A4E5-8416424C41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Reduced order models under location uncertainty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F7623-9F44-0E45-8DFB-27373DE3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65BD-3D97-4A34-9B30-BE8CBEDB80CD}" type="datetime1">
              <a:rPr lang="fr-FR" smtClean="0"/>
              <a:t>12/11/2020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FFC824-BFBE-C140-83D5-2A7BCB70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Présentation ...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60D118-EA67-8C41-8652-8CF6E0B6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701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19E13325-C751-3F47-AF92-D39F6E5335D2}"/>
              </a:ext>
            </a:extLst>
          </p:cNvPr>
          <p:cNvGrpSpPr/>
          <p:nvPr/>
        </p:nvGrpSpPr>
        <p:grpSpPr>
          <a:xfrm>
            <a:off x="4964174" y="1946779"/>
            <a:ext cx="3935146" cy="2632751"/>
            <a:chOff x="6407222" y="1946779"/>
            <a:chExt cx="3935146" cy="2632751"/>
          </a:xfrm>
        </p:grpSpPr>
        <p:sp>
          <p:nvSpPr>
            <p:cNvPr id="7" name="Rectangle à coins arrondis 6">
              <a:extLst>
                <a:ext uri="{FF2B5EF4-FFF2-40B4-BE49-F238E27FC236}">
                  <a16:creationId xmlns:a16="http://schemas.microsoft.com/office/drawing/2014/main" id="{E7251529-2592-674B-A489-4EFF7A8C495A}"/>
                </a:ext>
              </a:extLst>
            </p:cNvPr>
            <p:cNvSpPr/>
            <p:nvPr/>
          </p:nvSpPr>
          <p:spPr>
            <a:xfrm>
              <a:off x="7087724" y="1946779"/>
              <a:ext cx="3254644" cy="2632751"/>
            </a:xfrm>
            <a:prstGeom prst="roundRect">
              <a:avLst/>
            </a:prstGeom>
            <a:solidFill>
              <a:srgbClr val="FFD900"/>
            </a:solidFill>
            <a:ln w="508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Randomized</a:t>
              </a:r>
              <a:br>
                <a:rPr lang="en-US" sz="2400" dirty="0">
                  <a:solidFill>
                    <a:srgbClr val="000000"/>
                  </a:solidFill>
                </a:rPr>
              </a:br>
              <a:r>
                <a:rPr lang="en-US" sz="2400" dirty="0" err="1">
                  <a:solidFill>
                    <a:srgbClr val="000000"/>
                  </a:solidFill>
                </a:rPr>
                <a:t>Navier</a:t>
              </a:r>
              <a:r>
                <a:rPr lang="en-US" sz="2400" dirty="0">
                  <a:solidFill>
                    <a:srgbClr val="000000"/>
                  </a:solidFill>
                </a:rPr>
                <a:t>-Stokes model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__________________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400" dirty="0">
                <a:solidFill>
                  <a:srgbClr val="00000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</a:rPr>
                <a:t>Good closure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</a:rPr>
                <a:t>Good model error quantification</a:t>
              </a:r>
              <a:br>
                <a:rPr lang="en-US" sz="2000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for data assimilation</a:t>
              </a:r>
            </a:p>
          </p:txBody>
        </p:sp>
        <p:sp>
          <p:nvSpPr>
            <p:cNvPr id="6" name="Flèche vers la droite 5">
              <a:extLst>
                <a:ext uri="{FF2B5EF4-FFF2-40B4-BE49-F238E27FC236}">
                  <a16:creationId xmlns:a16="http://schemas.microsoft.com/office/drawing/2014/main" id="{A8A0D4DE-501D-EE40-9BA8-37D6772EEE0E}"/>
                </a:ext>
              </a:extLst>
            </p:cNvPr>
            <p:cNvSpPr/>
            <p:nvPr/>
          </p:nvSpPr>
          <p:spPr>
            <a:xfrm>
              <a:off x="6407222" y="2811907"/>
              <a:ext cx="731710" cy="1299425"/>
            </a:xfrm>
            <a:prstGeom prst="rightArrow">
              <a:avLst/>
            </a:prstGeom>
            <a:solidFill>
              <a:srgbClr val="FED900"/>
            </a:solidFill>
            <a:ln w="508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339" name="Residual"/>
          <p:cNvSpPr/>
          <p:nvPr/>
        </p:nvSpPr>
        <p:spPr>
          <a:xfrm>
            <a:off x="2891971" y="3093754"/>
            <a:ext cx="1739906" cy="1293482"/>
          </a:xfrm>
          <a:prstGeom prst="roundRect">
            <a:avLst>
              <a:gd name="adj" fmla="val 10928"/>
            </a:avLst>
          </a:prstGeom>
          <a:noFill/>
          <a:ln w="50800" cap="flat">
            <a:solidFill>
              <a:srgbClr val="00B050"/>
            </a:solidFill>
            <a:prstDash val="solid"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numCol="1" anchor="t">
            <a:noAutofit/>
          </a:bodyPr>
          <a:lstStyle>
            <a:lvl1pPr>
              <a:defRPr sz="3200" b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250" dirty="0">
                <a:solidFill>
                  <a:srgbClr val="00B050"/>
                </a:solidFill>
              </a:rPr>
              <a:t>Residual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0B098A9-A26D-5E49-B927-66C55DABE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926" y="872971"/>
            <a:ext cx="9709485" cy="706964"/>
          </a:xfrm>
        </p:spPr>
        <p:txBody>
          <a:bodyPr/>
          <a:lstStyle/>
          <a:p>
            <a:r>
              <a:rPr lang="en-US" dirty="0"/>
              <a:t>location uncertainty models (LUM)</a:t>
            </a:r>
            <a:endParaRPr lang="en-US" i="1" dirty="0"/>
          </a:p>
        </p:txBody>
      </p:sp>
      <p:grpSp>
        <p:nvGrpSpPr>
          <p:cNvPr id="27" name="Groupe">
            <a:extLst>
              <a:ext uri="{FF2B5EF4-FFF2-40B4-BE49-F238E27FC236}">
                <a16:creationId xmlns:a16="http://schemas.microsoft.com/office/drawing/2014/main" id="{4DD57255-5F34-3F47-8B9C-303BF4C0B7A3}"/>
              </a:ext>
            </a:extLst>
          </p:cNvPr>
          <p:cNvGrpSpPr/>
          <p:nvPr/>
        </p:nvGrpSpPr>
        <p:grpSpPr>
          <a:xfrm>
            <a:off x="3334310" y="1272972"/>
            <a:ext cx="2356512" cy="1621953"/>
            <a:chOff x="1454492" y="-1505356"/>
            <a:chExt cx="3351482" cy="2306777"/>
          </a:xfrm>
        </p:grpSpPr>
        <p:sp>
          <p:nvSpPr>
            <p:cNvPr id="29" name="Ligne">
              <a:extLst>
                <a:ext uri="{FF2B5EF4-FFF2-40B4-BE49-F238E27FC236}">
                  <a16:creationId xmlns:a16="http://schemas.microsoft.com/office/drawing/2014/main" id="{4136B983-4994-D54E-92F1-C6803F78832B}"/>
                </a:ext>
              </a:extLst>
            </p:cNvPr>
            <p:cNvSpPr/>
            <p:nvPr/>
          </p:nvSpPr>
          <p:spPr>
            <a:xfrm flipH="1">
              <a:off x="2373637" y="72558"/>
              <a:ext cx="862117" cy="728863"/>
            </a:xfrm>
            <a:prstGeom prst="line">
              <a:avLst/>
            </a:prstGeom>
            <a:noFill/>
            <a:ln w="190500" cap="flat">
              <a:solidFill>
                <a:srgbClr val="00B05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 defTabSz="577618">
                <a:defRPr sz="3200"/>
              </a:pPr>
              <a:endParaRPr sz="2250" dirty="0"/>
            </a:p>
          </p:txBody>
        </p:sp>
        <p:sp>
          <p:nvSpPr>
            <p:cNvPr id="30" name="White-in-time…">
              <a:extLst>
                <a:ext uri="{FF2B5EF4-FFF2-40B4-BE49-F238E27FC236}">
                  <a16:creationId xmlns:a16="http://schemas.microsoft.com/office/drawing/2014/main" id="{4A712C9A-1302-B241-A3F6-A3E98F03C90B}"/>
                </a:ext>
              </a:extLst>
            </p:cNvPr>
            <p:cNvSpPr txBox="1"/>
            <p:nvPr/>
          </p:nvSpPr>
          <p:spPr>
            <a:xfrm>
              <a:off x="1454492" y="-1505356"/>
              <a:ext cx="3351482" cy="1784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229" tIns="50229" rIns="50229" bIns="50229" numCol="1" anchor="ctr">
              <a:noAutofit/>
            </a:bodyPr>
            <a:lstStyle/>
            <a:p>
              <a:pPr algn="ctr" defTabSz="577618">
                <a:defRPr>
                  <a:solidFill>
                    <a:srgbClr val="942192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2000" dirty="0">
                  <a:solidFill>
                    <a:srgbClr val="00B050"/>
                  </a:solidFill>
                </a:rPr>
                <a:t>Assumed</a:t>
              </a:r>
            </a:p>
            <a:p>
              <a:pPr algn="ctr" defTabSz="577618">
                <a:defRPr>
                  <a:solidFill>
                    <a:srgbClr val="942192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2000" dirty="0">
                  <a:solidFill>
                    <a:srgbClr val="00B050"/>
                  </a:solidFill>
                </a:rPr>
                <a:t>time-uncorrelated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A50F676-BD5B-3147-BA61-B3846D9F631F}"/>
                  </a:ext>
                </a:extLst>
              </p:cNvPr>
              <p:cNvSpPr txBox="1"/>
              <p:nvPr/>
            </p:nvSpPr>
            <p:spPr>
              <a:xfrm>
                <a:off x="-792318" y="2938596"/>
                <a:ext cx="4481954" cy="15127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fr-FR" sz="3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A50F676-BD5B-3147-BA61-B3846D9F6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92318" y="2938596"/>
                <a:ext cx="4481954" cy="1512786"/>
              </a:xfrm>
              <a:prstGeom prst="rect">
                <a:avLst/>
              </a:prstGeom>
              <a:blipFill>
                <a:blip r:embed="rId2"/>
                <a:stretch>
                  <a:fillRect l="-1416" t="-119835" b="-1801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e">
            <a:extLst>
              <a:ext uri="{FF2B5EF4-FFF2-40B4-BE49-F238E27FC236}">
                <a16:creationId xmlns:a16="http://schemas.microsoft.com/office/drawing/2014/main" id="{F7A3C08D-21E8-674F-A2CF-631D3F5568C4}"/>
              </a:ext>
            </a:extLst>
          </p:cNvPr>
          <p:cNvGrpSpPr/>
          <p:nvPr/>
        </p:nvGrpSpPr>
        <p:grpSpPr>
          <a:xfrm>
            <a:off x="910924" y="4785140"/>
            <a:ext cx="9860397" cy="1979168"/>
            <a:chOff x="-425230" y="-11628"/>
            <a:chExt cx="14023674" cy="2814818"/>
          </a:xfrm>
        </p:grpSpPr>
        <p:grpSp>
          <p:nvGrpSpPr>
            <p:cNvPr id="33" name="Groupe">
              <a:extLst>
                <a:ext uri="{FF2B5EF4-FFF2-40B4-BE49-F238E27FC236}">
                  <a16:creationId xmlns:a16="http://schemas.microsoft.com/office/drawing/2014/main" id="{6203897B-F30E-2E4A-B8B8-6888CF01AA29}"/>
                </a:ext>
              </a:extLst>
            </p:cNvPr>
            <p:cNvGrpSpPr/>
            <p:nvPr/>
          </p:nvGrpSpPr>
          <p:grpSpPr>
            <a:xfrm>
              <a:off x="3681748" y="112763"/>
              <a:ext cx="9170845" cy="2493462"/>
              <a:chOff x="0" y="0"/>
              <a:chExt cx="9170844" cy="2493461"/>
            </a:xfrm>
          </p:grpSpPr>
          <p:sp>
            <p:nvSpPr>
              <p:cNvPr id="43" name="Rectangle">
                <a:extLst>
                  <a:ext uri="{FF2B5EF4-FFF2-40B4-BE49-F238E27FC236}">
                    <a16:creationId xmlns:a16="http://schemas.microsoft.com/office/drawing/2014/main" id="{65512837-ACDE-C749-AB19-C972CDBF1DF5}"/>
                  </a:ext>
                </a:extLst>
              </p:cNvPr>
              <p:cNvSpPr/>
              <p:nvPr/>
            </p:nvSpPr>
            <p:spPr>
              <a:xfrm>
                <a:off x="1382390" y="2026360"/>
                <a:ext cx="5340029" cy="467101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t">
                <a:noAutofit/>
              </a:bodyPr>
              <a:lstStyle/>
              <a:p>
                <a:pPr>
                  <a:defRPr sz="2400">
                    <a:solidFill>
                      <a:schemeClr val="accent1">
                        <a:hueOff val="47394"/>
                        <a:satOff val="-25753"/>
                        <a:lumOff val="-7544"/>
                      </a:schemeClr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687"/>
              </a:p>
            </p:txBody>
          </p:sp>
          <p:sp>
            <p:nvSpPr>
              <p:cNvPr id="44" name="SALT">
                <a:extLst>
                  <a:ext uri="{FF2B5EF4-FFF2-40B4-BE49-F238E27FC236}">
                    <a16:creationId xmlns:a16="http://schemas.microsoft.com/office/drawing/2014/main" id="{0012454C-625A-BA44-80AF-D76C520E5D62}"/>
                  </a:ext>
                </a:extLst>
              </p:cNvPr>
              <p:cNvSpPr/>
              <p:nvPr/>
            </p:nvSpPr>
            <p:spPr>
              <a:xfrm>
                <a:off x="3830813" y="0"/>
                <a:ext cx="5340031" cy="2425416"/>
              </a:xfrm>
              <a:prstGeom prst="rect">
                <a:avLst/>
              </a:prstGeom>
              <a:noFill/>
              <a:ln w="50800" cap="flat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719" tIns="35719" rIns="35719" bIns="35719" numCol="1" anchor="t">
                <a:noAutofit/>
              </a:bodyPr>
              <a:lstStyle>
                <a:lvl1pPr>
                  <a:defRPr sz="2400">
                    <a:solidFill>
                      <a:schemeClr val="accent1">
                        <a:hueOff val="47394"/>
                        <a:satOff val="-25753"/>
                        <a:lumOff val="-7544"/>
                      </a:schemeClr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/>
                <a:r>
                  <a:rPr sz="1687" dirty="0">
                    <a:solidFill>
                      <a:srgbClr val="000000"/>
                    </a:solidFill>
                  </a:rPr>
                  <a:t>SALT</a:t>
                </a:r>
              </a:p>
            </p:txBody>
          </p:sp>
          <p:sp>
            <p:nvSpPr>
              <p:cNvPr id="45" name="LU">
                <a:extLst>
                  <a:ext uri="{FF2B5EF4-FFF2-40B4-BE49-F238E27FC236}">
                    <a16:creationId xmlns:a16="http://schemas.microsoft.com/office/drawing/2014/main" id="{7A479BD3-4D2B-094B-990A-80466A28DC9D}"/>
                  </a:ext>
                </a:extLst>
              </p:cNvPr>
              <p:cNvSpPr/>
              <p:nvPr/>
            </p:nvSpPr>
            <p:spPr>
              <a:xfrm>
                <a:off x="0" y="0"/>
                <a:ext cx="3709978" cy="2425416"/>
              </a:xfrm>
              <a:prstGeom prst="rect">
                <a:avLst/>
              </a:prstGeom>
              <a:noFill/>
              <a:ln w="50800" cap="flat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719" tIns="35719" rIns="35719" bIns="35719" numCol="1" anchor="t">
                <a:noAutofit/>
              </a:bodyPr>
              <a:lstStyle>
                <a:lvl1pPr>
                  <a:defRPr sz="2400">
                    <a:solidFill>
                      <a:schemeClr val="accent1">
                        <a:hueOff val="47394"/>
                        <a:satOff val="-25753"/>
                        <a:lumOff val="-7544"/>
                      </a:schemeClr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/>
                <a:r>
                  <a:rPr sz="1687" dirty="0">
                    <a:solidFill>
                      <a:srgbClr val="000000"/>
                    </a:solidFill>
                  </a:rPr>
                  <a:t>LU</a:t>
                </a:r>
                <a:r>
                  <a:rPr lang="en-US" sz="1687" dirty="0">
                    <a:solidFill>
                      <a:srgbClr val="000000"/>
                    </a:solidFill>
                  </a:rPr>
                  <a:t>M</a:t>
                </a:r>
                <a:endParaRPr sz="1687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" name="Groupe">
              <a:extLst>
                <a:ext uri="{FF2B5EF4-FFF2-40B4-BE49-F238E27FC236}">
                  <a16:creationId xmlns:a16="http://schemas.microsoft.com/office/drawing/2014/main" id="{3078769F-F357-7243-A1C5-07A9BE19CB2A}"/>
                </a:ext>
              </a:extLst>
            </p:cNvPr>
            <p:cNvGrpSpPr/>
            <p:nvPr/>
          </p:nvGrpSpPr>
          <p:grpSpPr>
            <a:xfrm>
              <a:off x="-425230" y="-11628"/>
              <a:ext cx="14023674" cy="2814818"/>
              <a:chOff x="-425230" y="-11628"/>
              <a:chExt cx="14023673" cy="2814817"/>
            </a:xfrm>
          </p:grpSpPr>
          <p:sp>
            <p:nvSpPr>
              <p:cNvPr id="35" name="Memin, 2014…">
                <a:extLst>
                  <a:ext uri="{FF2B5EF4-FFF2-40B4-BE49-F238E27FC236}">
                    <a16:creationId xmlns:a16="http://schemas.microsoft.com/office/drawing/2014/main" id="{C8B206E9-1A39-F445-8B0D-3DD4AC9C1E71}"/>
                  </a:ext>
                </a:extLst>
              </p:cNvPr>
              <p:cNvSpPr txBox="1"/>
              <p:nvPr/>
            </p:nvSpPr>
            <p:spPr>
              <a:xfrm>
                <a:off x="3772128" y="471263"/>
                <a:ext cx="3402673" cy="18085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229" tIns="50229" rIns="50229" bIns="50229" numCol="1" anchor="ctr">
                <a:noAutofit/>
              </a:bodyPr>
              <a:lstStyle/>
              <a:p>
                <a:pPr defTabSz="452049">
                  <a:defRPr sz="18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266" dirty="0" err="1">
                    <a:solidFill>
                      <a:srgbClr val="000000"/>
                    </a:solidFill>
                  </a:rPr>
                  <a:t>Memin</a:t>
                </a:r>
                <a:r>
                  <a:rPr sz="1266" dirty="0">
                    <a:solidFill>
                      <a:srgbClr val="000000"/>
                    </a:solidFill>
                  </a:rPr>
                  <a:t>, 2014</a:t>
                </a:r>
              </a:p>
              <a:p>
                <a:pPr defTabSz="452049">
                  <a:defRPr sz="18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266" dirty="0" err="1">
                    <a:solidFill>
                      <a:srgbClr val="000000"/>
                    </a:solidFill>
                  </a:rPr>
                  <a:t>Resseguier</a:t>
                </a:r>
                <a:r>
                  <a:rPr sz="1266" dirty="0">
                    <a:solidFill>
                      <a:srgbClr val="000000"/>
                    </a:solidFill>
                  </a:rPr>
                  <a:t> et al. 2017 a, b, c</a:t>
                </a:r>
                <a:r>
                  <a:rPr lang="en-US" sz="1266" dirty="0">
                    <a:solidFill>
                      <a:srgbClr val="000000"/>
                    </a:solidFill>
                  </a:rPr>
                  <a:t>, d</a:t>
                </a:r>
                <a:r>
                  <a:rPr sz="1266" dirty="0">
                    <a:solidFill>
                      <a:srgbClr val="000000"/>
                    </a:solidFill>
                  </a:rPr>
                  <a:t> Cai et al. 2017</a:t>
                </a:r>
              </a:p>
              <a:p>
                <a:pPr defTabSz="452049">
                  <a:defRPr sz="18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266" dirty="0" err="1">
                    <a:solidFill>
                      <a:srgbClr val="000000"/>
                    </a:solidFill>
                  </a:rPr>
                  <a:t>Chapron</a:t>
                </a:r>
                <a:r>
                  <a:rPr sz="1266" dirty="0">
                    <a:solidFill>
                      <a:srgbClr val="000000"/>
                    </a:solidFill>
                  </a:rPr>
                  <a:t> et al. 2018</a:t>
                </a:r>
                <a:br>
                  <a:rPr sz="1266" dirty="0">
                    <a:solidFill>
                      <a:srgbClr val="000000"/>
                    </a:solidFill>
                  </a:rPr>
                </a:br>
                <a:r>
                  <a:rPr sz="1266" dirty="0">
                    <a:solidFill>
                      <a:srgbClr val="000000"/>
                    </a:solidFill>
                  </a:rPr>
                  <a:t>Yang &amp; </a:t>
                </a:r>
                <a:r>
                  <a:rPr sz="1266" dirty="0" err="1">
                    <a:solidFill>
                      <a:srgbClr val="000000"/>
                    </a:solidFill>
                  </a:rPr>
                  <a:t>Memin</a:t>
                </a:r>
                <a:r>
                  <a:rPr sz="1266" dirty="0">
                    <a:solidFill>
                      <a:srgbClr val="000000"/>
                    </a:solidFill>
                  </a:rPr>
                  <a:t> 2019</a:t>
                </a:r>
              </a:p>
            </p:txBody>
          </p:sp>
          <p:sp>
            <p:nvSpPr>
              <p:cNvPr id="36" name="Crisan et al., 2017…">
                <a:extLst>
                  <a:ext uri="{FF2B5EF4-FFF2-40B4-BE49-F238E27FC236}">
                    <a16:creationId xmlns:a16="http://schemas.microsoft.com/office/drawing/2014/main" id="{04349031-866F-3746-BA53-399AF4CFFBA3}"/>
                  </a:ext>
                </a:extLst>
              </p:cNvPr>
              <p:cNvSpPr txBox="1"/>
              <p:nvPr/>
            </p:nvSpPr>
            <p:spPr>
              <a:xfrm>
                <a:off x="9963487" y="206806"/>
                <a:ext cx="2962613" cy="22744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229" tIns="50229" rIns="50229" bIns="50229" numCol="1" anchor="ctr">
                <a:noAutofit/>
              </a:bodyPr>
              <a:lstStyle/>
              <a:p>
                <a:pPr defTabSz="452049">
                  <a:defRPr sz="18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266" dirty="0" err="1">
                    <a:solidFill>
                      <a:srgbClr val="000000"/>
                    </a:solidFill>
                  </a:rPr>
                  <a:t>Crisan</a:t>
                </a:r>
                <a:r>
                  <a:rPr sz="1266" dirty="0">
                    <a:solidFill>
                      <a:srgbClr val="000000"/>
                    </a:solidFill>
                  </a:rPr>
                  <a:t> et al., 2017</a:t>
                </a:r>
              </a:p>
              <a:p>
                <a:pPr defTabSz="452049">
                  <a:defRPr sz="18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266" dirty="0">
                    <a:solidFill>
                      <a:srgbClr val="000000"/>
                    </a:solidFill>
                  </a:rPr>
                  <a:t>Gay-</a:t>
                </a:r>
                <a:r>
                  <a:rPr sz="1266" dirty="0" err="1">
                    <a:solidFill>
                      <a:srgbClr val="000000"/>
                    </a:solidFill>
                  </a:rPr>
                  <a:t>Balmaz</a:t>
                </a:r>
                <a:r>
                  <a:rPr sz="1266" dirty="0">
                    <a:solidFill>
                      <a:srgbClr val="000000"/>
                    </a:solidFill>
                  </a:rPr>
                  <a:t> &amp; Holm 2017</a:t>
                </a:r>
              </a:p>
              <a:p>
                <a:pPr defTabSz="452049">
                  <a:defRPr sz="18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266" dirty="0">
                    <a:solidFill>
                      <a:srgbClr val="000000"/>
                    </a:solidFill>
                  </a:rPr>
                  <a:t>Cotter and al. 2018 a, b</a:t>
                </a:r>
              </a:p>
              <a:p>
                <a:pPr defTabSz="452049">
                  <a:defRPr sz="18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266" dirty="0">
                    <a:solidFill>
                      <a:srgbClr val="000000"/>
                    </a:solidFill>
                  </a:rPr>
                  <a:t>Cotter and al. 2019</a:t>
                </a:r>
              </a:p>
            </p:txBody>
          </p:sp>
          <p:sp>
            <p:nvSpPr>
              <p:cNvPr id="37" name="Holm, 2015…">
                <a:extLst>
                  <a:ext uri="{FF2B5EF4-FFF2-40B4-BE49-F238E27FC236}">
                    <a16:creationId xmlns:a16="http://schemas.microsoft.com/office/drawing/2014/main" id="{4BB9F583-2959-7242-AF7C-DB113E2D2E88}"/>
                  </a:ext>
                </a:extLst>
              </p:cNvPr>
              <p:cNvSpPr txBox="1"/>
              <p:nvPr/>
            </p:nvSpPr>
            <p:spPr>
              <a:xfrm>
                <a:off x="7537312" y="695948"/>
                <a:ext cx="2353657" cy="15027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229" tIns="50229" rIns="50229" bIns="50229" numCol="1" anchor="ctr">
                <a:noAutofit/>
              </a:bodyPr>
              <a:lstStyle/>
              <a:p>
                <a:pPr defTabSz="452049">
                  <a:defRPr sz="18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266" dirty="0">
                    <a:solidFill>
                      <a:srgbClr val="000000"/>
                    </a:solidFill>
                  </a:rPr>
                  <a:t>Holm, 2015</a:t>
                </a:r>
              </a:p>
              <a:p>
                <a:pPr defTabSz="452049">
                  <a:defRPr sz="18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266" dirty="0">
                    <a:solidFill>
                      <a:srgbClr val="000000"/>
                    </a:solidFill>
                  </a:rPr>
                  <a:t>Holm and </a:t>
                </a:r>
                <a:r>
                  <a:rPr sz="1266" dirty="0" err="1">
                    <a:solidFill>
                      <a:srgbClr val="000000"/>
                    </a:solidFill>
                  </a:rPr>
                  <a:t>Tyranowski</a:t>
                </a:r>
                <a:r>
                  <a:rPr sz="1266" dirty="0">
                    <a:solidFill>
                      <a:srgbClr val="000000"/>
                    </a:solidFill>
                  </a:rPr>
                  <a:t>, 2016</a:t>
                </a:r>
              </a:p>
              <a:p>
                <a:pPr defTabSz="452049">
                  <a:defRPr sz="18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266" dirty="0" err="1">
                    <a:solidFill>
                      <a:srgbClr val="000000"/>
                    </a:solidFill>
                  </a:rPr>
                  <a:t>Arnaudon</a:t>
                </a:r>
                <a:r>
                  <a:rPr sz="1266" dirty="0">
                    <a:solidFill>
                      <a:srgbClr val="000000"/>
                    </a:solidFill>
                  </a:rPr>
                  <a:t> et al. 2017</a:t>
                </a:r>
              </a:p>
            </p:txBody>
          </p:sp>
          <p:sp>
            <p:nvSpPr>
              <p:cNvPr id="38" name="Mikulevicius &amp;  Rozovskii, 2004…">
                <a:extLst>
                  <a:ext uri="{FF2B5EF4-FFF2-40B4-BE49-F238E27FC236}">
                    <a16:creationId xmlns:a16="http://schemas.microsoft.com/office/drawing/2014/main" id="{BF446DF0-C4D9-AA47-A16C-4E31EE503405}"/>
                  </a:ext>
                </a:extLst>
              </p:cNvPr>
              <p:cNvSpPr txBox="1"/>
              <p:nvPr/>
            </p:nvSpPr>
            <p:spPr>
              <a:xfrm>
                <a:off x="1816015" y="796291"/>
                <a:ext cx="2541423" cy="11958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229" tIns="50229" rIns="50229" bIns="50229" numCol="1" anchor="ctr">
                <a:noAutofit/>
              </a:bodyPr>
              <a:lstStyle/>
              <a:p>
                <a:pPr defTabSz="452049">
                  <a:defRPr sz="18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266" dirty="0" err="1">
                    <a:solidFill>
                      <a:srgbClr val="000000"/>
                    </a:solidFill>
                  </a:rPr>
                  <a:t>Mikulevicius</a:t>
                </a:r>
                <a:r>
                  <a:rPr sz="1266" dirty="0">
                    <a:solidFill>
                      <a:srgbClr val="000000"/>
                    </a:solidFill>
                  </a:rPr>
                  <a:t> &amp;  </a:t>
                </a:r>
                <a:r>
                  <a:rPr sz="1266" dirty="0" err="1">
                    <a:solidFill>
                      <a:srgbClr val="000000"/>
                    </a:solidFill>
                  </a:rPr>
                  <a:t>Rozovskii</a:t>
                </a:r>
                <a:r>
                  <a:rPr sz="1266" dirty="0">
                    <a:solidFill>
                      <a:srgbClr val="000000"/>
                    </a:solidFill>
                  </a:rPr>
                  <a:t>, 2004</a:t>
                </a:r>
              </a:p>
              <a:p>
                <a:pPr defTabSz="452049">
                  <a:defRPr sz="18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266" dirty="0" err="1">
                    <a:solidFill>
                      <a:srgbClr val="000000"/>
                    </a:solidFill>
                  </a:rPr>
                  <a:t>Flandoli</a:t>
                </a:r>
                <a:r>
                  <a:rPr sz="1266" dirty="0">
                    <a:solidFill>
                      <a:srgbClr val="000000"/>
                    </a:solidFill>
                  </a:rPr>
                  <a:t>, 2011</a:t>
                </a:r>
              </a:p>
            </p:txBody>
          </p:sp>
          <p:sp>
            <p:nvSpPr>
              <p:cNvPr id="39" name="Ligne">
                <a:extLst>
                  <a:ext uri="{FF2B5EF4-FFF2-40B4-BE49-F238E27FC236}">
                    <a16:creationId xmlns:a16="http://schemas.microsoft.com/office/drawing/2014/main" id="{E1FB3CF4-F22A-2742-8D94-C7513A727E78}"/>
                  </a:ext>
                </a:extLst>
              </p:cNvPr>
              <p:cNvSpPr/>
              <p:nvPr/>
            </p:nvSpPr>
            <p:spPr>
              <a:xfrm flipH="1" flipV="1">
                <a:off x="-425228" y="-11628"/>
                <a:ext cx="14023671" cy="1162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229" tIns="50229" rIns="50229" bIns="50229" numCol="1" anchor="ctr">
                <a:noAutofit/>
              </a:bodyPr>
              <a:lstStyle/>
              <a:p>
                <a:pPr defTabSz="577618">
                  <a:defRPr sz="3200"/>
                </a:pPr>
                <a:endParaRPr sz="2250"/>
              </a:p>
            </p:txBody>
          </p:sp>
          <p:sp>
            <p:nvSpPr>
              <p:cNvPr id="40" name="References :">
                <a:extLst>
                  <a:ext uri="{FF2B5EF4-FFF2-40B4-BE49-F238E27FC236}">
                    <a16:creationId xmlns:a16="http://schemas.microsoft.com/office/drawing/2014/main" id="{CEE8FAC9-5C05-1949-8271-77D2BDFAC64D}"/>
                  </a:ext>
                </a:extLst>
              </p:cNvPr>
              <p:cNvSpPr txBox="1"/>
              <p:nvPr/>
            </p:nvSpPr>
            <p:spPr>
              <a:xfrm>
                <a:off x="0" y="958301"/>
                <a:ext cx="1761955" cy="7714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229" tIns="50229" rIns="50229" bIns="50229" numCol="1" anchor="ctr">
                <a:noAutofit/>
              </a:bodyPr>
              <a:lstStyle/>
              <a:p>
                <a:pPr defTabSz="577618">
                  <a:defRPr sz="3400"/>
                </a:pPr>
                <a:r>
                  <a:rPr sz="1477" dirty="0">
                    <a:solidFill>
                      <a:srgbClr val="000000"/>
                    </a:solidFill>
                  </a:rPr>
                  <a:t>References</a:t>
                </a:r>
                <a:r>
                  <a:rPr sz="2391" dirty="0">
                    <a:solidFill>
                      <a:srgbClr val="000000"/>
                    </a:solidFill>
                  </a:rPr>
                  <a:t> :</a:t>
                </a:r>
              </a:p>
            </p:txBody>
          </p:sp>
          <p:sp>
            <p:nvSpPr>
              <p:cNvPr id="41" name="Ligne">
                <a:extLst>
                  <a:ext uri="{FF2B5EF4-FFF2-40B4-BE49-F238E27FC236}">
                    <a16:creationId xmlns:a16="http://schemas.microsoft.com/office/drawing/2014/main" id="{09ADD14F-DAFA-F143-9F2D-0AAF62634901}"/>
                  </a:ext>
                </a:extLst>
              </p:cNvPr>
              <p:cNvSpPr/>
              <p:nvPr/>
            </p:nvSpPr>
            <p:spPr>
              <a:xfrm flipH="1" flipV="1">
                <a:off x="-425230" y="2773692"/>
                <a:ext cx="14023672" cy="2949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229" tIns="50229" rIns="50229" bIns="50229" numCol="1" anchor="ctr">
                <a:noAutofit/>
              </a:bodyPr>
              <a:lstStyle/>
              <a:p>
                <a:pPr defTabSz="577618">
                  <a:defRPr sz="3200"/>
                </a:pPr>
                <a:endParaRPr sz="2250"/>
              </a:p>
            </p:txBody>
          </p:sp>
          <p:sp>
            <p:nvSpPr>
              <p:cNvPr id="42" name="Cotter and al. 2017   Resseguier et al. 2019 a, b">
                <a:extLst>
                  <a:ext uri="{FF2B5EF4-FFF2-40B4-BE49-F238E27FC236}">
                    <a16:creationId xmlns:a16="http://schemas.microsoft.com/office/drawing/2014/main" id="{CFA31802-51BC-784F-B9BD-00AE57958C91}"/>
                  </a:ext>
                </a:extLst>
              </p:cNvPr>
              <p:cNvSpPr txBox="1"/>
              <p:nvPr/>
            </p:nvSpPr>
            <p:spPr>
              <a:xfrm>
                <a:off x="5224777" y="2182856"/>
                <a:ext cx="5018751" cy="37963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>
                <a:lvl1pPr algn="l" defTabSz="642937">
                  <a:defRPr sz="18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266" dirty="0">
                    <a:solidFill>
                      <a:srgbClr val="000000"/>
                    </a:solidFill>
                  </a:rPr>
                  <a:t>Cotter and al. 2017   </a:t>
                </a:r>
                <a:r>
                  <a:rPr sz="1266" dirty="0" err="1">
                    <a:solidFill>
                      <a:srgbClr val="000000"/>
                    </a:solidFill>
                  </a:rPr>
                  <a:t>Resseguier</a:t>
                </a:r>
                <a:r>
                  <a:rPr sz="1266" dirty="0">
                    <a:solidFill>
                      <a:srgbClr val="000000"/>
                    </a:solidFill>
                  </a:rPr>
                  <a:t> et al. 2019 a, b</a:t>
                </a:r>
              </a:p>
            </p:txBody>
          </p:sp>
        </p:grpSp>
      </p:grpSp>
      <p:sp>
        <p:nvSpPr>
          <p:cNvPr id="47" name="Resolved modes">
            <a:extLst>
              <a:ext uri="{FF2B5EF4-FFF2-40B4-BE49-F238E27FC236}">
                <a16:creationId xmlns:a16="http://schemas.microsoft.com/office/drawing/2014/main" id="{4047B3FD-ABBD-3448-9F0A-8561E88F3B0A}"/>
              </a:ext>
            </a:extLst>
          </p:cNvPr>
          <p:cNvSpPr/>
          <p:nvPr/>
        </p:nvSpPr>
        <p:spPr>
          <a:xfrm>
            <a:off x="815207" y="1872027"/>
            <a:ext cx="1672179" cy="2727128"/>
          </a:xfrm>
          <a:prstGeom prst="roundRect">
            <a:avLst>
              <a:gd name="adj" fmla="val 11857"/>
            </a:avLst>
          </a:prstGeom>
          <a:noFill/>
          <a:ln w="50800" cap="flat">
            <a:solidFill>
              <a:srgbClr val="0070C0"/>
            </a:solidFill>
            <a:prstDash val="solid"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50" dirty="0">
                <a:solidFill>
                  <a:srgbClr val="0070C0"/>
                </a:solidFill>
              </a:rPr>
              <a:t>Resolved modes</a:t>
            </a:r>
          </a:p>
          <a:p>
            <a:pPr algn="ctr"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250" dirty="0">
              <a:solidFill>
                <a:srgbClr val="0070C0"/>
              </a:solidFill>
            </a:endParaRPr>
          </a:p>
          <a:p>
            <a:pPr algn="ctr"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250" dirty="0">
              <a:solidFill>
                <a:srgbClr val="0070C0"/>
              </a:solidFill>
            </a:endParaRPr>
          </a:p>
          <a:p>
            <a:pPr algn="ctr"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250" dirty="0">
              <a:solidFill>
                <a:srgbClr val="0070C0"/>
              </a:solidFill>
            </a:endParaRPr>
          </a:p>
          <a:p>
            <a:pPr algn="ctr"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250" dirty="0">
              <a:solidFill>
                <a:srgbClr val="0070C0"/>
              </a:solidFill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7529EFEA-E3FC-6949-9CA1-7F5728D1C19C}"/>
              </a:ext>
            </a:extLst>
          </p:cNvPr>
          <p:cNvGrpSpPr/>
          <p:nvPr/>
        </p:nvGrpSpPr>
        <p:grpSpPr>
          <a:xfrm>
            <a:off x="8899320" y="2741657"/>
            <a:ext cx="2501472" cy="1299425"/>
            <a:chOff x="7307015" y="2836719"/>
            <a:chExt cx="2501472" cy="1299425"/>
          </a:xfrm>
        </p:grpSpPr>
        <p:sp>
          <p:nvSpPr>
            <p:cNvPr id="46" name="Rectangle à coins arrondis 45">
              <a:extLst>
                <a:ext uri="{FF2B5EF4-FFF2-40B4-BE49-F238E27FC236}">
                  <a16:creationId xmlns:a16="http://schemas.microsoft.com/office/drawing/2014/main" id="{BBC78E06-4186-7448-860D-B675C057050B}"/>
                </a:ext>
              </a:extLst>
            </p:cNvPr>
            <p:cNvSpPr/>
            <p:nvPr/>
          </p:nvSpPr>
          <p:spPr>
            <a:xfrm>
              <a:off x="7987517" y="3010218"/>
              <a:ext cx="1820970" cy="921193"/>
            </a:xfrm>
            <a:prstGeom prst="roundRect">
              <a:avLst/>
            </a:prstGeom>
            <a:solidFill>
              <a:srgbClr val="FFD900"/>
            </a:solidFill>
            <a:ln w="508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Randomized</a:t>
              </a:r>
              <a:br>
                <a:rPr lang="en-US" sz="2400" dirty="0">
                  <a:solidFill>
                    <a:srgbClr val="000000"/>
                  </a:solidFill>
                </a:rPr>
              </a:br>
              <a:r>
                <a:rPr lang="en-US" sz="2400" dirty="0">
                  <a:solidFill>
                    <a:srgbClr val="000000"/>
                  </a:solidFill>
                </a:rPr>
                <a:t>ROM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31" name="Flèche vers la droite 30">
              <a:extLst>
                <a:ext uri="{FF2B5EF4-FFF2-40B4-BE49-F238E27FC236}">
                  <a16:creationId xmlns:a16="http://schemas.microsoft.com/office/drawing/2014/main" id="{8B087B5C-D441-0148-8CDA-9EB096569F4F}"/>
                </a:ext>
              </a:extLst>
            </p:cNvPr>
            <p:cNvSpPr/>
            <p:nvPr/>
          </p:nvSpPr>
          <p:spPr>
            <a:xfrm>
              <a:off x="7307015" y="2836719"/>
              <a:ext cx="731710" cy="1299425"/>
            </a:xfrm>
            <a:prstGeom prst="rightArrow">
              <a:avLst/>
            </a:prstGeom>
            <a:solidFill>
              <a:srgbClr val="FED900"/>
            </a:solidFill>
            <a:ln w="508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080B261-CB4A-224B-B05A-518164F4377C}"/>
                  </a:ext>
                </a:extLst>
              </p:cNvPr>
              <p:cNvSpPr txBox="1"/>
              <p:nvPr/>
            </p:nvSpPr>
            <p:spPr>
              <a:xfrm>
                <a:off x="3324431" y="3530189"/>
                <a:ext cx="866328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28B15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b="0" i="1" smtClean="0">
                          <a:solidFill>
                            <a:srgbClr val="28B1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̇"/>
                          <m:ctrlPr>
                            <a:rPr lang="en-US" sz="2800" b="0" i="1" smtClean="0">
                              <a:solidFill>
                                <a:srgbClr val="28B1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28B15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fr-FR" sz="2800" dirty="0">
                  <a:solidFill>
                    <a:srgbClr val="28B150"/>
                  </a:solidFill>
                </a:endParaRP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080B261-CB4A-224B-B05A-518164F43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431" y="3530189"/>
                <a:ext cx="866328" cy="483466"/>
              </a:xfrm>
              <a:prstGeom prst="rect">
                <a:avLst/>
              </a:prstGeom>
              <a:blipFill>
                <a:blip r:embed="rId3"/>
                <a:stretch>
                  <a:fillRect t="-10256" b="-384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231756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 advAuto="0"/>
      <p:bldP spid="32" grpId="0" animBg="1" advAuto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FD7848-A913-8442-A845-794BB63E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5B7AC2-78C0-D240-995E-7C27AF448F9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585C4D94-E495-7949-99E9-7B53E840E461}"/>
              </a:ext>
            </a:extLst>
          </p:cNvPr>
          <p:cNvSpPr/>
          <p:nvPr/>
        </p:nvSpPr>
        <p:spPr>
          <a:xfrm>
            <a:off x="400050" y="1843088"/>
            <a:ext cx="5214938" cy="4559914"/>
          </a:xfrm>
          <a:prstGeom prst="roundRect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u="sng" dirty="0"/>
              <a:t>Off-line : Building ROM</a:t>
            </a:r>
            <a:endParaRPr lang="en-US" u="sng" dirty="0"/>
          </a:p>
        </p:txBody>
      </p:sp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ECD64316-B6FF-1B44-98F2-402B1AB1E949}"/>
              </a:ext>
            </a:extLst>
          </p:cNvPr>
          <p:cNvSpPr/>
          <p:nvPr/>
        </p:nvSpPr>
        <p:spPr>
          <a:xfrm>
            <a:off x="5901237" y="1843087"/>
            <a:ext cx="5977605" cy="4559915"/>
          </a:xfrm>
          <a:prstGeom prst="roundRect">
            <a:avLst/>
          </a:prstGeom>
          <a:solidFill>
            <a:srgbClr val="FED9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u="sng" dirty="0">
                <a:solidFill>
                  <a:srgbClr val="000000"/>
                </a:solidFill>
              </a:rPr>
              <a:t>On-line :</a:t>
            </a:r>
          </a:p>
          <a:p>
            <a:pPr algn="ctr"/>
            <a:r>
              <a:rPr lang="en-US" sz="2400" u="sng" dirty="0" err="1">
                <a:solidFill>
                  <a:srgbClr val="000000"/>
                </a:solidFill>
              </a:rPr>
              <a:t>Simualtion</a:t>
            </a:r>
            <a:r>
              <a:rPr lang="en-US" sz="2400" u="sng" dirty="0">
                <a:solidFill>
                  <a:srgbClr val="000000"/>
                </a:solidFill>
              </a:rPr>
              <a:t> &amp; data </a:t>
            </a:r>
            <a:r>
              <a:rPr lang="en-US" sz="2400" u="sng" dirty="0" err="1">
                <a:solidFill>
                  <a:srgbClr val="000000"/>
                </a:solidFill>
              </a:rPr>
              <a:t>assimialtion</a:t>
            </a:r>
            <a:endParaRPr lang="en-US" sz="2400" u="sng" dirty="0">
              <a:solidFill>
                <a:srgbClr val="000000"/>
              </a:solidFill>
            </a:endParaRPr>
          </a:p>
        </p:txBody>
      </p:sp>
      <p:sp>
        <p:nvSpPr>
          <p:cNvPr id="14" name="Rectangle à coins arrondis 13">
            <a:extLst>
              <a:ext uri="{FF2B5EF4-FFF2-40B4-BE49-F238E27FC236}">
                <a16:creationId xmlns:a16="http://schemas.microsoft.com/office/drawing/2014/main" id="{1DF1A9C2-BD18-9548-90EA-C02D1BC0B6FE}"/>
              </a:ext>
            </a:extLst>
          </p:cNvPr>
          <p:cNvSpPr/>
          <p:nvPr/>
        </p:nvSpPr>
        <p:spPr>
          <a:xfrm>
            <a:off x="3007519" y="5114919"/>
            <a:ext cx="1828800" cy="842963"/>
          </a:xfrm>
          <a:prstGeom prst="roundRect">
            <a:avLst/>
          </a:prstGeom>
          <a:solidFill>
            <a:srgbClr val="FED9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Stochastic</a:t>
            </a:r>
          </a:p>
          <a:p>
            <a:pPr algn="ctr"/>
            <a:r>
              <a:rPr lang="fr-FR" dirty="0">
                <a:solidFill>
                  <a:srgbClr val="000000"/>
                </a:solidFill>
              </a:rPr>
              <a:t>ROM</a:t>
            </a:r>
          </a:p>
        </p:txBody>
      </p:sp>
      <p:sp>
        <p:nvSpPr>
          <p:cNvPr id="15" name="Flèche vers la droite 14">
            <a:extLst>
              <a:ext uri="{FF2B5EF4-FFF2-40B4-BE49-F238E27FC236}">
                <a16:creationId xmlns:a16="http://schemas.microsoft.com/office/drawing/2014/main" id="{ADB6F9C7-8D70-CF44-8DED-E18710BF66C2}"/>
              </a:ext>
            </a:extLst>
          </p:cNvPr>
          <p:cNvSpPr/>
          <p:nvPr/>
        </p:nvSpPr>
        <p:spPr>
          <a:xfrm>
            <a:off x="2537781" y="5372101"/>
            <a:ext cx="510088" cy="321470"/>
          </a:xfrm>
          <a:prstGeom prst="rightArrow">
            <a:avLst/>
          </a:prstGeom>
          <a:solidFill>
            <a:srgbClr val="FED9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FCB4156-F263-7445-A626-50E9EF22A8E5}"/>
              </a:ext>
            </a:extLst>
          </p:cNvPr>
          <p:cNvSpPr/>
          <p:nvPr/>
        </p:nvSpPr>
        <p:spPr>
          <a:xfrm>
            <a:off x="707196" y="4943466"/>
            <a:ext cx="1906068" cy="1178740"/>
          </a:xfrm>
          <a:prstGeom prst="ellipse">
            <a:avLst/>
          </a:prstGeom>
          <a:solidFill>
            <a:srgbClr val="FED9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Randomized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Physics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(LUM)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Flèche vers la droite 16">
            <a:extLst>
              <a:ext uri="{FF2B5EF4-FFF2-40B4-BE49-F238E27FC236}">
                <a16:creationId xmlns:a16="http://schemas.microsoft.com/office/drawing/2014/main" id="{BD1ABF77-FFE9-5F4F-B32E-1C321066A859}"/>
              </a:ext>
            </a:extLst>
          </p:cNvPr>
          <p:cNvSpPr/>
          <p:nvPr/>
        </p:nvSpPr>
        <p:spPr>
          <a:xfrm rot="5400000">
            <a:off x="3656035" y="4769944"/>
            <a:ext cx="510088" cy="321470"/>
          </a:xfrm>
          <a:prstGeom prst="rightArrow">
            <a:avLst/>
          </a:prstGeom>
          <a:solidFill>
            <a:srgbClr val="FED9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6881CD9-0FC5-9E48-B2B3-C64C846FEC55}"/>
              </a:ext>
            </a:extLst>
          </p:cNvPr>
          <p:cNvSpPr/>
          <p:nvPr/>
        </p:nvSpPr>
        <p:spPr>
          <a:xfrm>
            <a:off x="3168129" y="3893337"/>
            <a:ext cx="1485900" cy="928686"/>
          </a:xfrm>
          <a:prstGeom prst="ellipse">
            <a:avLst/>
          </a:prstGeom>
          <a:solidFill>
            <a:srgbClr val="FED9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2D04CC69-FFE6-F944-A47D-C600E676EC95}"/>
              </a:ext>
            </a:extLst>
          </p:cNvPr>
          <p:cNvSpPr/>
          <p:nvPr/>
        </p:nvSpPr>
        <p:spPr>
          <a:xfrm rot="5400000">
            <a:off x="3656035" y="3548362"/>
            <a:ext cx="510088" cy="321470"/>
          </a:xfrm>
          <a:prstGeom prst="rightArrow">
            <a:avLst/>
          </a:prstGeom>
          <a:solidFill>
            <a:srgbClr val="FED9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E7F6FB46-7D4B-0E4A-818A-A6CF6F8417C9}"/>
              </a:ext>
            </a:extLst>
          </p:cNvPr>
          <p:cNvSpPr/>
          <p:nvPr/>
        </p:nvSpPr>
        <p:spPr>
          <a:xfrm>
            <a:off x="2996679" y="2757478"/>
            <a:ext cx="1828800" cy="842963"/>
          </a:xfrm>
          <a:prstGeom prst="roundRect">
            <a:avLst/>
          </a:prstGeom>
          <a:solidFill>
            <a:srgbClr val="FED9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DNS code</a:t>
            </a:r>
          </a:p>
        </p:txBody>
      </p:sp>
      <p:sp>
        <p:nvSpPr>
          <p:cNvPr id="9" name="Flèche vers la droite 8">
            <a:extLst>
              <a:ext uri="{FF2B5EF4-FFF2-40B4-BE49-F238E27FC236}">
                <a16:creationId xmlns:a16="http://schemas.microsoft.com/office/drawing/2014/main" id="{001A6D9C-4CFC-3341-AF4C-E6D965CB8F39}"/>
              </a:ext>
            </a:extLst>
          </p:cNvPr>
          <p:cNvSpPr/>
          <p:nvPr/>
        </p:nvSpPr>
        <p:spPr>
          <a:xfrm>
            <a:off x="2525306" y="3018225"/>
            <a:ext cx="510088" cy="321470"/>
          </a:xfrm>
          <a:prstGeom prst="rightArrow">
            <a:avLst/>
          </a:prstGeom>
          <a:solidFill>
            <a:srgbClr val="FED9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4751E10-5B8A-1F45-845B-50A18661AA21}"/>
              </a:ext>
            </a:extLst>
          </p:cNvPr>
          <p:cNvSpPr/>
          <p:nvPr/>
        </p:nvSpPr>
        <p:spPr>
          <a:xfrm>
            <a:off x="637166" y="2589589"/>
            <a:ext cx="1906068" cy="1178740"/>
          </a:xfrm>
          <a:prstGeom prst="ellipse">
            <a:avLst/>
          </a:prstGeom>
          <a:solidFill>
            <a:srgbClr val="FED9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Physics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(</a:t>
            </a:r>
            <a:r>
              <a:rPr lang="en-US" sz="1400" dirty="0" err="1">
                <a:solidFill>
                  <a:srgbClr val="000000"/>
                </a:solidFill>
              </a:rPr>
              <a:t>Navier</a:t>
            </a:r>
            <a:r>
              <a:rPr lang="en-US" sz="1400" dirty="0">
                <a:solidFill>
                  <a:srgbClr val="000000"/>
                </a:solidFill>
              </a:rPr>
              <a:t>-Stokes)</a:t>
            </a:r>
          </a:p>
        </p:txBody>
      </p:sp>
      <p:sp>
        <p:nvSpPr>
          <p:cNvPr id="19" name="Rectangle à coins arrondis 18">
            <a:extLst>
              <a:ext uri="{FF2B5EF4-FFF2-40B4-BE49-F238E27FC236}">
                <a16:creationId xmlns:a16="http://schemas.microsoft.com/office/drawing/2014/main" id="{33975024-6D38-D94D-9946-17D0BB9BE30D}"/>
              </a:ext>
            </a:extLst>
          </p:cNvPr>
          <p:cNvSpPr/>
          <p:nvPr/>
        </p:nvSpPr>
        <p:spPr>
          <a:xfrm>
            <a:off x="6241166" y="4732760"/>
            <a:ext cx="1541073" cy="1278682"/>
          </a:xfrm>
          <a:prstGeom prst="roundRect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Stochastic</a:t>
            </a:r>
          </a:p>
          <a:p>
            <a:pPr algn="ctr"/>
            <a:r>
              <a:rPr lang="fr-FR" dirty="0">
                <a:solidFill>
                  <a:srgbClr val="000000"/>
                </a:solidFill>
              </a:rPr>
              <a:t>ROM</a:t>
            </a:r>
          </a:p>
        </p:txBody>
      </p:sp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id="{8410D919-6394-8E41-96C0-69ED89C4E24D}"/>
              </a:ext>
            </a:extLst>
          </p:cNvPr>
          <p:cNvSpPr/>
          <p:nvPr/>
        </p:nvSpPr>
        <p:spPr>
          <a:xfrm>
            <a:off x="4927871" y="5322094"/>
            <a:ext cx="1415779" cy="421482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 33">
            <a:extLst>
              <a:ext uri="{FF2B5EF4-FFF2-40B4-BE49-F238E27FC236}">
                <a16:creationId xmlns:a16="http://schemas.microsoft.com/office/drawing/2014/main" id="{EF8858C8-74F5-7645-913B-E1310F0BF71C}"/>
              </a:ext>
            </a:extLst>
          </p:cNvPr>
          <p:cNvGrpSpPr/>
          <p:nvPr/>
        </p:nvGrpSpPr>
        <p:grpSpPr>
          <a:xfrm rot="5632734">
            <a:off x="6403656" y="5537595"/>
            <a:ext cx="376740" cy="426199"/>
            <a:chOff x="4067944" y="4077072"/>
            <a:chExt cx="576064" cy="720080"/>
          </a:xfrm>
          <a:solidFill>
            <a:srgbClr val="FED900"/>
          </a:solidFill>
        </p:grpSpPr>
        <p:sp>
          <p:nvSpPr>
            <p:cNvPr id="22" name="Circular Arrow 34">
              <a:extLst>
                <a:ext uri="{FF2B5EF4-FFF2-40B4-BE49-F238E27FC236}">
                  <a16:creationId xmlns:a16="http://schemas.microsoft.com/office/drawing/2014/main" id="{58C3A3BA-0307-DB46-806E-2160ECA4FC61}"/>
                </a:ext>
              </a:extLst>
            </p:cNvPr>
            <p:cNvSpPr/>
            <p:nvPr/>
          </p:nvSpPr>
          <p:spPr bwMode="auto">
            <a:xfrm>
              <a:off x="4067944" y="4077072"/>
              <a:ext cx="576064" cy="661342"/>
            </a:xfrm>
            <a:prstGeom prst="circularArrow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Circular Arrow 35">
              <a:extLst>
                <a:ext uri="{FF2B5EF4-FFF2-40B4-BE49-F238E27FC236}">
                  <a16:creationId xmlns:a16="http://schemas.microsoft.com/office/drawing/2014/main" id="{7986BADA-99C7-ED4A-9806-14F0736206B9}"/>
                </a:ext>
              </a:extLst>
            </p:cNvPr>
            <p:cNvSpPr/>
            <p:nvPr/>
          </p:nvSpPr>
          <p:spPr bwMode="auto">
            <a:xfrm rot="10800000">
              <a:off x="4067944" y="4135810"/>
              <a:ext cx="576064" cy="661342"/>
            </a:xfrm>
            <a:prstGeom prst="circularArrow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5" name="Ellipse 24">
            <a:extLst>
              <a:ext uri="{FF2B5EF4-FFF2-40B4-BE49-F238E27FC236}">
                <a16:creationId xmlns:a16="http://schemas.microsoft.com/office/drawing/2014/main" id="{4B592F18-C207-124A-A48C-3BF9D609BBBF}"/>
              </a:ext>
            </a:extLst>
          </p:cNvPr>
          <p:cNvSpPr/>
          <p:nvPr/>
        </p:nvSpPr>
        <p:spPr>
          <a:xfrm>
            <a:off x="10043803" y="4675635"/>
            <a:ext cx="1512479" cy="1405160"/>
          </a:xfrm>
          <a:prstGeom prst="ellipse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Flow</a:t>
            </a:r>
            <a:endParaRPr lang="en-US" sz="14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3077065-11F3-3E4A-B1B3-CE753DD3E759}"/>
                  </a:ext>
                </a:extLst>
              </p:cNvPr>
              <p:cNvSpPr txBox="1"/>
              <p:nvPr/>
            </p:nvSpPr>
            <p:spPr>
              <a:xfrm>
                <a:off x="9900679" y="5280682"/>
                <a:ext cx="1865960" cy="5043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fr-FR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3077065-11F3-3E4A-B1B3-CE753DD3E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0679" y="5280682"/>
                <a:ext cx="1865960" cy="504305"/>
              </a:xfrm>
              <a:prstGeom prst="rect">
                <a:avLst/>
              </a:prstGeom>
              <a:blipFill>
                <a:blip r:embed="rId3"/>
                <a:stretch>
                  <a:fillRect t="-117073" b="-1756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Ellipse 27">
            <a:extLst>
              <a:ext uri="{FF2B5EF4-FFF2-40B4-BE49-F238E27FC236}">
                <a16:creationId xmlns:a16="http://schemas.microsoft.com/office/drawing/2014/main" id="{516409A9-5414-9F47-9623-57D41BF45D09}"/>
              </a:ext>
            </a:extLst>
          </p:cNvPr>
          <p:cNvSpPr/>
          <p:nvPr/>
        </p:nvSpPr>
        <p:spPr>
          <a:xfrm>
            <a:off x="8161783" y="4675635"/>
            <a:ext cx="1567145" cy="1417084"/>
          </a:xfrm>
          <a:prstGeom prst="ellipse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Temporal modes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9" name="Flèche vers la droite 28">
            <a:extLst>
              <a:ext uri="{FF2B5EF4-FFF2-40B4-BE49-F238E27FC236}">
                <a16:creationId xmlns:a16="http://schemas.microsoft.com/office/drawing/2014/main" id="{B4F1BACB-CFFC-6945-A4BC-2D7107635886}"/>
              </a:ext>
            </a:extLst>
          </p:cNvPr>
          <p:cNvSpPr/>
          <p:nvPr/>
        </p:nvSpPr>
        <p:spPr>
          <a:xfrm>
            <a:off x="7734988" y="5211365"/>
            <a:ext cx="510088" cy="321470"/>
          </a:xfrm>
          <a:prstGeom prst="rightArrow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9499749-2EFD-7E43-A04E-35E48FD53240}"/>
                  </a:ext>
                </a:extLst>
              </p:cNvPr>
              <p:cNvSpPr txBox="1"/>
              <p:nvPr/>
            </p:nvSpPr>
            <p:spPr>
              <a:xfrm>
                <a:off x="8799057" y="5548340"/>
                <a:ext cx="24525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9499749-2EFD-7E43-A04E-35E48FD53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9057" y="5548340"/>
                <a:ext cx="245259" cy="276999"/>
              </a:xfrm>
              <a:prstGeom prst="rect">
                <a:avLst/>
              </a:prstGeom>
              <a:blipFill>
                <a:blip r:embed="rId4"/>
                <a:stretch>
                  <a:fillRect l="-20000" r="-5000" b="-130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lèche vers la droite 31">
            <a:extLst>
              <a:ext uri="{FF2B5EF4-FFF2-40B4-BE49-F238E27FC236}">
                <a16:creationId xmlns:a16="http://schemas.microsoft.com/office/drawing/2014/main" id="{46FA9B34-6004-B247-AF45-95CA87F8AA08}"/>
              </a:ext>
            </a:extLst>
          </p:cNvPr>
          <p:cNvSpPr/>
          <p:nvPr/>
        </p:nvSpPr>
        <p:spPr>
          <a:xfrm>
            <a:off x="9645635" y="5185723"/>
            <a:ext cx="510088" cy="321470"/>
          </a:xfrm>
          <a:prstGeom prst="rightArrow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 vers la droite 33">
            <a:extLst>
              <a:ext uri="{FF2B5EF4-FFF2-40B4-BE49-F238E27FC236}">
                <a16:creationId xmlns:a16="http://schemas.microsoft.com/office/drawing/2014/main" id="{5C68FBA7-D837-944C-A011-9E4F45406CCF}"/>
              </a:ext>
            </a:extLst>
          </p:cNvPr>
          <p:cNvSpPr/>
          <p:nvPr/>
        </p:nvSpPr>
        <p:spPr>
          <a:xfrm rot="8462706">
            <a:off x="7013778" y="4073892"/>
            <a:ext cx="1770600" cy="406067"/>
          </a:xfrm>
          <a:prstGeom prst="rightArrow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id="{6440EFED-D535-CB40-8C11-BC17D22DF159}"/>
              </a:ext>
            </a:extLst>
          </p:cNvPr>
          <p:cNvSpPr/>
          <p:nvPr/>
        </p:nvSpPr>
        <p:spPr>
          <a:xfrm>
            <a:off x="6263218" y="3155325"/>
            <a:ext cx="1981858" cy="1278682"/>
          </a:xfrm>
          <a:prstGeom prst="roundRect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Data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assimilation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(particle filtering)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60451D9-05D2-6540-9876-3945026824F0}"/>
              </a:ext>
            </a:extLst>
          </p:cNvPr>
          <p:cNvSpPr/>
          <p:nvPr/>
        </p:nvSpPr>
        <p:spPr>
          <a:xfrm>
            <a:off x="8476842" y="3076220"/>
            <a:ext cx="2323200" cy="1178740"/>
          </a:xfrm>
          <a:prstGeom prst="ellipse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Measurements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29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FAB037-811B-C84F-B257-EFA918F8C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 V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67492B-90DD-124D-923D-0A17FC7383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Results :</a:t>
            </a:r>
          </a:p>
          <a:p>
            <a:r>
              <a:rPr lang="en-US" sz="2800" dirty="0"/>
              <a:t>UQ &amp;</a:t>
            </a:r>
          </a:p>
          <a:p>
            <a:r>
              <a:rPr lang="en-US" sz="2800" dirty="0"/>
              <a:t>Fast Observer</a:t>
            </a:r>
          </a:p>
          <a:p>
            <a:r>
              <a:rPr lang="en-US" sz="2800" dirty="0"/>
              <a:t>of the flow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CF175B-2CE3-B648-A564-0428C97A8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65BD-3D97-4A34-9B30-BE8CBEDB80CD}" type="datetime1">
              <a:rPr lang="fr-FR" smtClean="0"/>
              <a:t>12/11/2020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F2A14A-55C9-8949-9D59-A94C532B3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Présentation</a:t>
            </a:r>
            <a:r>
              <a:rPr lang="en-US" dirty="0"/>
              <a:t> ...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A98396-5EB5-A14A-A488-6601F8DB5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719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8E9EB089-3BFB-B140-A179-EE1E8F3A1B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89" t="23333" r="16008" b="20494"/>
          <a:stretch/>
        </p:blipFill>
        <p:spPr>
          <a:xfrm rot="11971272">
            <a:off x="1222280" y="1898234"/>
            <a:ext cx="2099733" cy="1409113"/>
          </a:xfrm>
          <a:prstGeom prst="rect">
            <a:avLst/>
          </a:prstGeom>
        </p:spPr>
      </p:pic>
      <p:sp>
        <p:nvSpPr>
          <p:cNvPr id="528" name="Conclusion of Part II"/>
          <p:cNvSpPr txBox="1">
            <a:spLocks noGrp="1"/>
          </p:cNvSpPr>
          <p:nvPr>
            <p:ph type="title"/>
          </p:nvPr>
        </p:nvSpPr>
        <p:spPr>
          <a:xfrm>
            <a:off x="848226" y="901015"/>
            <a:ext cx="9709485" cy="113210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Numerical results :</a:t>
            </a:r>
            <a:br>
              <a:rPr lang="en-US" dirty="0"/>
            </a:br>
            <a:r>
              <a:rPr lang="en-US" dirty="0"/>
              <a:t>3D Wake at Reynolds 300</a:t>
            </a:r>
            <a:endParaRPr dirty="0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3AF9D4E-4589-C04E-95C3-67F8D87BC4B5}"/>
              </a:ext>
            </a:extLst>
          </p:cNvPr>
          <p:cNvGrpSpPr/>
          <p:nvPr/>
        </p:nvGrpSpPr>
        <p:grpSpPr>
          <a:xfrm>
            <a:off x="6312305" y="914400"/>
            <a:ext cx="5060547" cy="1118719"/>
            <a:chOff x="6326593" y="714373"/>
            <a:chExt cx="5060547" cy="11187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D647420F-30C8-1C45-8BDF-B102BDD0C58D}"/>
                    </a:ext>
                  </a:extLst>
                </p:cNvPr>
                <p:cNvSpPr txBox="1"/>
                <p:nvPr/>
              </p:nvSpPr>
              <p:spPr>
                <a:xfrm>
                  <a:off x="6326593" y="836134"/>
                  <a:ext cx="5037037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Reduced order models with </a:t>
                  </a:r>
                  <a14:m>
                    <m:oMath xmlns:m="http://schemas.openxmlformats.org/officeDocument/2006/math">
                      <m:r>
                        <a:rPr lang="en-US" sz="1600" b="1" i="1" u="sng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a14:m>
                  <a:r>
                    <a:rPr lang="en-US" sz="1600" b="1" u="sng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degrees of freedom</a:t>
                  </a:r>
                </a:p>
                <a:p>
                  <a:pPr marL="285750" indent="-285750" algn="r">
                    <a:buFont typeface="Wingdings" pitchFamily="2" charset="2"/>
                    <a:buChar char="Ø"/>
                  </a:pPr>
                  <a:r>
                    <a:rPr lang="en-US" sz="1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only 1 PIV spatial point (local, blurred and noisy measure)</a:t>
                  </a:r>
                  <a:br>
                    <a:rPr lang="en-US" sz="1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1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is assimilated 10 times by vortex shedding cycle</a:t>
                  </a:r>
                </a:p>
              </p:txBody>
            </p:sp>
          </mc:Choice>
          <mc:Fallback xmlns="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D647420F-30C8-1C45-8BDF-B102BDD0C5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6593" y="836134"/>
                  <a:ext cx="5037037" cy="769441"/>
                </a:xfrm>
                <a:prstGeom prst="rect">
                  <a:avLst/>
                </a:prstGeom>
                <a:blipFill>
                  <a:blip r:embed="rId5"/>
                  <a:stretch>
                    <a:fillRect t="-1639" r="-503" b="-655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586C4C33-A86D-4246-997B-73A113393F42}"/>
                </a:ext>
              </a:extLst>
            </p:cNvPr>
            <p:cNvGrpSpPr/>
            <p:nvPr/>
          </p:nvGrpSpPr>
          <p:grpSpPr>
            <a:xfrm>
              <a:off x="6343082" y="714373"/>
              <a:ext cx="5044058" cy="1118719"/>
              <a:chOff x="7334527" y="213812"/>
              <a:chExt cx="5044058" cy="1118719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962788BF-753F-464C-8641-3C703FB776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4527" y="213812"/>
                <a:ext cx="0" cy="111871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C7913FC6-8960-CE40-89BB-A7FFEB103A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34527" y="1332531"/>
                <a:ext cx="50440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 dirty="0"/>
          </a:p>
        </p:txBody>
      </p:sp>
      <p:pic>
        <p:nvPicPr>
          <p:cNvPr id="22" name="DNS100_comp_8_modes">
            <a:hlinkClick r:id="" action="ppaction://media"/>
            <a:extLst>
              <a:ext uri="{FF2B5EF4-FFF2-40B4-BE49-F238E27FC236}">
                <a16:creationId xmlns:a16="http://schemas.microsoft.com/office/drawing/2014/main" id="{07BF543F-B23A-B54C-9B3A-585F8A7C9E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31" y="4227335"/>
            <a:ext cx="12192000" cy="2520950"/>
          </a:xfrm>
          <a:prstGeom prst="rect">
            <a:avLst/>
          </a:prstGeom>
        </p:spPr>
      </p:pic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5722BD9F-94EC-3C4A-B8F9-D5145B8057AF}"/>
              </a:ext>
            </a:extLst>
          </p:cNvPr>
          <p:cNvCxnSpPr>
            <a:cxnSpLocks/>
          </p:cNvCxnSpPr>
          <p:nvPr/>
        </p:nvCxnSpPr>
        <p:spPr>
          <a:xfrm flipH="1" flipV="1">
            <a:off x="6328794" y="901015"/>
            <a:ext cx="5044059" cy="13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9AC52773-5108-BF48-B05D-32D9DD811B9E}"/>
              </a:ext>
            </a:extLst>
          </p:cNvPr>
          <p:cNvGrpSpPr/>
          <p:nvPr/>
        </p:nvGrpSpPr>
        <p:grpSpPr>
          <a:xfrm>
            <a:off x="546350" y="3172463"/>
            <a:ext cx="11053484" cy="1258720"/>
            <a:chOff x="884222" y="2095864"/>
            <a:chExt cx="11053484" cy="1258720"/>
          </a:xfrm>
        </p:grpSpPr>
        <p:sp>
          <p:nvSpPr>
            <p:cNvPr id="26" name="Rectangle à coins arrondis 25">
              <a:extLst>
                <a:ext uri="{FF2B5EF4-FFF2-40B4-BE49-F238E27FC236}">
                  <a16:creationId xmlns:a16="http://schemas.microsoft.com/office/drawing/2014/main" id="{C46AD137-2563-3346-BED9-89C67CE98953}"/>
                </a:ext>
              </a:extLst>
            </p:cNvPr>
            <p:cNvSpPr/>
            <p:nvPr/>
          </p:nvSpPr>
          <p:spPr>
            <a:xfrm>
              <a:off x="4730306" y="2095864"/>
              <a:ext cx="3451595" cy="1249933"/>
            </a:xfrm>
            <a:prstGeom prst="roundRect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Our method :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POD-</a:t>
              </a:r>
              <a:r>
                <a:rPr lang="en-US" sz="1600" dirty="0" err="1">
                  <a:solidFill>
                    <a:srgbClr val="000000"/>
                  </a:solidFill>
                </a:rPr>
                <a:t>Galerkin</a:t>
              </a:r>
              <a:r>
                <a:rPr lang="en-US" sz="1600" dirty="0">
                  <a:solidFill>
                    <a:srgbClr val="000000"/>
                  </a:solidFill>
                </a:rPr>
                <a:t> with </a:t>
              </a:r>
              <a:r>
                <a:rPr lang="en-US" sz="1600" dirty="0" err="1">
                  <a:solidFill>
                    <a:srgbClr val="000000"/>
                  </a:solidFill>
                </a:rPr>
                <a:t>Navier</a:t>
              </a:r>
              <a:r>
                <a:rPr lang="en-US" sz="1600" dirty="0">
                  <a:solidFill>
                    <a:srgbClr val="000000"/>
                  </a:solidFill>
                </a:rPr>
                <a:t>-Stokes</a:t>
              </a:r>
              <a:br>
                <a:rPr lang="en-US" sz="1600" dirty="0">
                  <a:solidFill>
                    <a:srgbClr val="000000"/>
                  </a:solidFill>
                </a:rPr>
              </a:br>
              <a:r>
                <a:rPr lang="en-US" sz="1600" dirty="0">
                  <a:solidFill>
                    <a:srgbClr val="000000"/>
                  </a:solidFill>
                </a:rPr>
                <a:t>under location uncertainty (LUM)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à coins arrondis 26">
                  <a:extLst>
                    <a:ext uri="{FF2B5EF4-FFF2-40B4-BE49-F238E27FC236}">
                      <a16:creationId xmlns:a16="http://schemas.microsoft.com/office/drawing/2014/main" id="{1AB6E58F-7804-F94C-A96D-A2CCD853547C}"/>
                    </a:ext>
                  </a:extLst>
                </p:cNvPr>
                <p:cNvSpPr/>
                <p:nvPr/>
              </p:nvSpPr>
              <p:spPr>
                <a:xfrm>
                  <a:off x="884222" y="2107960"/>
                  <a:ext cx="3451595" cy="1246624"/>
                </a:xfrm>
                <a:prstGeom prst="roundRect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000000"/>
                      </a:solidFill>
                    </a:rPr>
                    <a:t>Reference :</a:t>
                  </a:r>
                  <a:br>
                    <a:rPr lang="en-US" sz="2000" dirty="0">
                      <a:solidFill>
                        <a:srgbClr val="000000"/>
                      </a:solidFill>
                    </a:rPr>
                  </a:br>
                  <a:r>
                    <a:rPr lang="en-US" sz="1600" dirty="0">
                      <a:solidFill>
                        <a:srgbClr val="000000"/>
                      </a:solidFill>
                    </a:rPr>
                    <a:t>PCA-projection of the </a:t>
                  </a:r>
                  <a:br>
                    <a:rPr lang="en-US" sz="1600" dirty="0">
                      <a:solidFill>
                        <a:srgbClr val="000000"/>
                      </a:solidFill>
                    </a:rPr>
                  </a:br>
                  <a:r>
                    <a:rPr lang="en-US" sz="1600" dirty="0">
                      <a:solidFill>
                        <a:srgbClr val="000000"/>
                      </a:solidFill>
                    </a:rPr>
                    <a:t>“true” simulation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a14:m>
                  <a:r>
                    <a:rPr lang="en-US" sz="1600" dirty="0">
                      <a:solidFill>
                        <a:srgbClr val="000000"/>
                      </a:solidFill>
                    </a:rPr>
                    <a:t>-</a:t>
                  </a:r>
                  <a:r>
                    <a:rPr lang="en-US" sz="1600" dirty="0" err="1">
                      <a:solidFill>
                        <a:srgbClr val="000000"/>
                      </a:solidFill>
                    </a:rPr>
                    <a:t>dof</a:t>
                  </a:r>
                  <a:r>
                    <a:rPr lang="en-US" sz="1600" dirty="0">
                      <a:solidFill>
                        <a:srgbClr val="000000"/>
                      </a:solidFill>
                    </a:rPr>
                    <a:t> DNS)</a:t>
                  </a:r>
                  <a:br>
                    <a:rPr lang="en-US" sz="1600" dirty="0">
                      <a:solidFill>
                        <a:srgbClr val="000000"/>
                      </a:solidFill>
                    </a:rPr>
                  </a:br>
                  <a:r>
                    <a:rPr lang="en-US" sz="1200" dirty="0">
                      <a:solidFill>
                        <a:srgbClr val="000000"/>
                      </a:solidFill>
                    </a:rPr>
                    <a:t>(Optimal from </a:t>
                  </a:r>
                  <a14:m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a14:m>
                  <a:r>
                    <a:rPr lang="en-US" sz="1200" b="1" dirty="0">
                      <a:solidFill>
                        <a:srgbClr val="000000"/>
                      </a:solidFill>
                    </a:rPr>
                    <a:t>-</a:t>
                  </a:r>
                  <a:r>
                    <a:rPr lang="en-US" sz="1200" b="1" dirty="0" err="1">
                      <a:solidFill>
                        <a:srgbClr val="000000"/>
                      </a:solidFill>
                    </a:rPr>
                    <a:t>dof</a:t>
                  </a:r>
                  <a:r>
                    <a:rPr lang="en-US" sz="1200" dirty="0">
                      <a:solidFill>
                        <a:srgbClr val="000000"/>
                      </a:solidFill>
                    </a:rPr>
                    <a:t> linear decomposition)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Rectangle à coins arrondis 26">
                  <a:extLst>
                    <a:ext uri="{FF2B5EF4-FFF2-40B4-BE49-F238E27FC236}">
                      <a16:creationId xmlns:a16="http://schemas.microsoft.com/office/drawing/2014/main" id="{1AB6E58F-7804-F94C-A96D-A2CCD85354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222" y="2107960"/>
                  <a:ext cx="3451595" cy="1246624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à coins arrondis 27">
              <a:extLst>
                <a:ext uri="{FF2B5EF4-FFF2-40B4-BE49-F238E27FC236}">
                  <a16:creationId xmlns:a16="http://schemas.microsoft.com/office/drawing/2014/main" id="{E3EF0F03-CFEE-8C4B-A232-FD9598E46318}"/>
                </a:ext>
              </a:extLst>
            </p:cNvPr>
            <p:cNvSpPr/>
            <p:nvPr/>
          </p:nvSpPr>
          <p:spPr>
            <a:xfrm>
              <a:off x="8510288" y="2104651"/>
              <a:ext cx="3427418" cy="1249933"/>
            </a:xfrm>
            <a:prstGeom prst="roundRect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</a:rPr>
                <a:t>State-of-art :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POD-</a:t>
              </a:r>
              <a:r>
                <a:rPr lang="en-US" sz="1600" dirty="0" err="1">
                  <a:solidFill>
                    <a:srgbClr val="000000"/>
                  </a:solidFill>
                </a:rPr>
                <a:t>Galerkin</a:t>
              </a:r>
              <a:r>
                <a:rPr lang="en-US" sz="1600" dirty="0">
                  <a:solidFill>
                    <a:srgbClr val="000000"/>
                  </a:solidFill>
                </a:rPr>
                <a:t> with </a:t>
              </a:r>
              <a:r>
                <a:rPr lang="en-US" sz="1600" dirty="0" err="1">
                  <a:solidFill>
                    <a:srgbClr val="000000"/>
                  </a:solidFill>
                </a:rPr>
                <a:t>Navier</a:t>
              </a:r>
              <a:r>
                <a:rPr lang="en-US" sz="1600" dirty="0">
                  <a:solidFill>
                    <a:srgbClr val="000000"/>
                  </a:solidFill>
                </a:rPr>
                <a:t>-Stokes + optimally tuned eddy viscosity &amp; additive noise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BE9EBA96-1BA2-3E45-8645-0C93DA66E662}"/>
              </a:ext>
            </a:extLst>
          </p:cNvPr>
          <p:cNvGrpSpPr/>
          <p:nvPr/>
        </p:nvGrpSpPr>
        <p:grpSpPr>
          <a:xfrm>
            <a:off x="140771" y="4531437"/>
            <a:ext cx="10818911" cy="403174"/>
            <a:chOff x="140771" y="4531437"/>
            <a:chExt cx="10818911" cy="403174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A0138032-4EF4-1540-AADF-7F9333903C92}"/>
                </a:ext>
              </a:extLst>
            </p:cNvPr>
            <p:cNvGrpSpPr/>
            <p:nvPr/>
          </p:nvGrpSpPr>
          <p:grpSpPr>
            <a:xfrm>
              <a:off x="140771" y="4541317"/>
              <a:ext cx="2704023" cy="393294"/>
              <a:chOff x="3010032" y="32772987"/>
              <a:chExt cx="5319129" cy="870710"/>
            </a:xfrm>
          </p:grpSpPr>
          <p:sp>
            <p:nvSpPr>
              <p:cNvPr id="45" name="Flèche vers la droite 44">
                <a:extLst>
                  <a:ext uri="{FF2B5EF4-FFF2-40B4-BE49-F238E27FC236}">
                    <a16:creationId xmlns:a16="http://schemas.microsoft.com/office/drawing/2014/main" id="{D2337BAC-6350-BA42-927A-3694CAFA67D2}"/>
                  </a:ext>
                </a:extLst>
              </p:cNvPr>
              <p:cNvSpPr/>
              <p:nvPr/>
            </p:nvSpPr>
            <p:spPr>
              <a:xfrm>
                <a:off x="3010032" y="32818974"/>
                <a:ext cx="1335979" cy="82472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Inflow</a:t>
                </a:r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F15BE7F3-232A-BB4D-8A4A-D3CFDDE20B99}"/>
                  </a:ext>
                </a:extLst>
              </p:cNvPr>
              <p:cNvSpPr txBox="1"/>
              <p:nvPr/>
            </p:nvSpPr>
            <p:spPr>
              <a:xfrm>
                <a:off x="6625878" y="32772987"/>
                <a:ext cx="1703283" cy="613246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Q-criterion</a:t>
                </a:r>
              </a:p>
            </p:txBody>
          </p:sp>
        </p:grp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E1A936CC-B306-2B4A-A183-B48E0215EC93}"/>
                </a:ext>
              </a:extLst>
            </p:cNvPr>
            <p:cNvGrpSpPr/>
            <p:nvPr/>
          </p:nvGrpSpPr>
          <p:grpSpPr>
            <a:xfrm>
              <a:off x="4149985" y="4531437"/>
              <a:ext cx="2704023" cy="393294"/>
              <a:chOff x="3010032" y="32772987"/>
              <a:chExt cx="5319129" cy="870710"/>
            </a:xfrm>
          </p:grpSpPr>
          <p:sp>
            <p:nvSpPr>
              <p:cNvPr id="43" name="Flèche vers la droite 42">
                <a:extLst>
                  <a:ext uri="{FF2B5EF4-FFF2-40B4-BE49-F238E27FC236}">
                    <a16:creationId xmlns:a16="http://schemas.microsoft.com/office/drawing/2014/main" id="{29FA83EC-106F-7344-8466-19B6F2131A19}"/>
                  </a:ext>
                </a:extLst>
              </p:cNvPr>
              <p:cNvSpPr/>
              <p:nvPr/>
            </p:nvSpPr>
            <p:spPr>
              <a:xfrm>
                <a:off x="3010032" y="32818974"/>
                <a:ext cx="1335979" cy="82472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Inflow</a:t>
                </a:r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F0A88F67-4C83-F543-89E4-FC8FDC7B3619}"/>
                  </a:ext>
                </a:extLst>
              </p:cNvPr>
              <p:cNvSpPr txBox="1"/>
              <p:nvPr/>
            </p:nvSpPr>
            <p:spPr>
              <a:xfrm>
                <a:off x="6625878" y="32772987"/>
                <a:ext cx="1703283" cy="613246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Q-criterion</a:t>
                </a:r>
              </a:p>
            </p:txBody>
          </p:sp>
        </p:grpSp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523D3847-46E3-244E-9D64-861EEBFCBD41}"/>
                </a:ext>
              </a:extLst>
            </p:cNvPr>
            <p:cNvGrpSpPr/>
            <p:nvPr/>
          </p:nvGrpSpPr>
          <p:grpSpPr>
            <a:xfrm>
              <a:off x="8255659" y="4541317"/>
              <a:ext cx="2704023" cy="393294"/>
              <a:chOff x="3010032" y="32772987"/>
              <a:chExt cx="5319129" cy="870710"/>
            </a:xfrm>
          </p:grpSpPr>
          <p:sp>
            <p:nvSpPr>
              <p:cNvPr id="41" name="Flèche vers la droite 40">
                <a:extLst>
                  <a:ext uri="{FF2B5EF4-FFF2-40B4-BE49-F238E27FC236}">
                    <a16:creationId xmlns:a16="http://schemas.microsoft.com/office/drawing/2014/main" id="{787D63B3-31D0-3F41-9ABF-D4481DEB177A}"/>
                  </a:ext>
                </a:extLst>
              </p:cNvPr>
              <p:cNvSpPr/>
              <p:nvPr/>
            </p:nvSpPr>
            <p:spPr>
              <a:xfrm>
                <a:off x="3010032" y="32818974"/>
                <a:ext cx="1335979" cy="82472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Inflow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222B8ACB-24E6-C844-B24F-C8BBD93D83FA}"/>
                  </a:ext>
                </a:extLst>
              </p:cNvPr>
              <p:cNvSpPr txBox="1"/>
              <p:nvPr/>
            </p:nvSpPr>
            <p:spPr>
              <a:xfrm>
                <a:off x="6625878" y="32772987"/>
                <a:ext cx="1703283" cy="613246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Q-criterion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389289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208DB-B4AD-F148-8CD1-FBC2952F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2904E5-349F-1143-B9DC-F5FE8C5A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65BD-3D97-4A34-9B30-BE8CBEDB80CD}" type="datetime1">
              <a:rPr lang="fr-FR" smtClean="0"/>
              <a:t>12/11/2020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F51657-35BC-D349-B49B-4A8586C4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Présentation ...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95106A-00E2-BB4D-A1EA-6E23769EE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ECFE7E1-0427-474C-8A38-90CCC292BD9B}"/>
              </a:ext>
            </a:extLst>
          </p:cNvPr>
          <p:cNvSpPr txBox="1"/>
          <p:nvPr/>
        </p:nvSpPr>
        <p:spPr>
          <a:xfrm>
            <a:off x="8418945" y="6445801"/>
            <a:ext cx="4277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valentin.resseguier@scalian.com</a:t>
            </a:r>
          </a:p>
        </p:txBody>
      </p:sp>
    </p:spTree>
    <p:extLst>
      <p:ext uri="{BB962C8B-B14F-4D97-AF65-F5344CB8AC3E}">
        <p14:creationId xmlns:p14="http://schemas.microsoft.com/office/powerpoint/2010/main" val="1818457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528" name="Conclusion of Part I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Conclusion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BF7A536-A29C-4041-AC31-AB1D775B252D}"/>
              </a:ext>
            </a:extLst>
          </p:cNvPr>
          <p:cNvSpPr txBox="1"/>
          <p:nvPr/>
        </p:nvSpPr>
        <p:spPr>
          <a:xfrm>
            <a:off x="8418945" y="6445801"/>
            <a:ext cx="4277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valentin.resseguier@scalian.com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texte 2">
                <a:extLst>
                  <a:ext uri="{FF2B5EF4-FFF2-40B4-BE49-F238E27FC236}">
                    <a16:creationId xmlns:a16="http://schemas.microsoft.com/office/drawing/2014/main" id="{FCD3FCF9-D852-934F-B263-916ED5B6A30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48226" y="1458588"/>
                <a:ext cx="10381749" cy="3352189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Reduced order model (ROM) : for very fast and robust CFD 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→6</m:t>
                    </m:r>
                  </m:oMath>
                </a14:m>
                <a:r>
                  <a:rPr lang="en-US" dirty="0"/>
                  <a:t> degrees of freedom.)</a:t>
                </a:r>
                <a:r>
                  <a:rPr lang="en-US" sz="2000" dirty="0"/>
                  <a:t> </a:t>
                </a:r>
              </a:p>
              <a:p>
                <a:pPr lvl="1"/>
                <a:r>
                  <a:rPr lang="en-US" sz="1800" dirty="0"/>
                  <a:t>Combine data &amp; physics (built off-line)</a:t>
                </a:r>
              </a:p>
              <a:p>
                <a:pPr lvl="1"/>
                <a:r>
                  <a:rPr lang="en-US" sz="1800" dirty="0"/>
                  <a:t>Closure problem handled by LUM</a:t>
                </a:r>
              </a:p>
              <a:p>
                <a:r>
                  <a:rPr lang="en-US" sz="2000" dirty="0"/>
                  <a:t>Data assimilation : to correct the fast simulation on-line by incomplete/noisy measurements</a:t>
                </a:r>
              </a:p>
              <a:p>
                <a:pPr lvl="1"/>
                <a:r>
                  <a:rPr lang="en-US" sz="1800" dirty="0"/>
                  <a:t>Model error quantification handled by LUM</a:t>
                </a:r>
              </a:p>
              <a:p>
                <a:r>
                  <a:rPr lang="en-US" sz="2000" dirty="0"/>
                  <a:t>First results </a:t>
                </a:r>
              </a:p>
              <a:p>
                <a:pPr lvl="1"/>
                <a:r>
                  <a:rPr lang="en-US" sz="1800" dirty="0"/>
                  <a:t>Optimal </a:t>
                </a:r>
                <a:r>
                  <a:rPr lang="en-US" sz="1800" u="sng" dirty="0"/>
                  <a:t>unsteady</a:t>
                </a:r>
                <a:r>
                  <a:rPr lang="en-US" sz="1800" dirty="0"/>
                  <a:t> flow estimation/prediction in the whole spatial domain (large-scale structures)</a:t>
                </a:r>
              </a:p>
              <a:p>
                <a:pPr lvl="1"/>
                <a:r>
                  <a:rPr lang="en-US" sz="1800" dirty="0"/>
                  <a:t>Robust far outside the learning period</a:t>
                </a:r>
              </a:p>
            </p:txBody>
          </p:sp>
        </mc:Choice>
        <mc:Fallback xmlns="">
          <p:sp>
            <p:nvSpPr>
              <p:cNvPr id="6" name="Espace réservé du texte 2">
                <a:extLst>
                  <a:ext uri="{FF2B5EF4-FFF2-40B4-BE49-F238E27FC236}">
                    <a16:creationId xmlns:a16="http://schemas.microsoft.com/office/drawing/2014/main" id="{FCD3FCF9-D852-934F-B263-916ED5B6A3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48226" y="1458588"/>
                <a:ext cx="10381749" cy="3352189"/>
              </a:xfrm>
              <a:blipFill>
                <a:blip r:embed="rId2"/>
                <a:stretch>
                  <a:fillRect l="-367" t="-7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clusion of Part II">
            <a:extLst>
              <a:ext uri="{FF2B5EF4-FFF2-40B4-BE49-F238E27FC236}">
                <a16:creationId xmlns:a16="http://schemas.microsoft.com/office/drawing/2014/main" id="{87B2C930-9745-B642-BF6E-D14C2DC27855}"/>
              </a:ext>
            </a:extLst>
          </p:cNvPr>
          <p:cNvSpPr txBox="1">
            <a:spLocks/>
          </p:cNvSpPr>
          <p:nvPr/>
        </p:nvSpPr>
        <p:spPr bwMode="gray">
          <a:xfrm>
            <a:off x="686301" y="4810777"/>
            <a:ext cx="9709485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lang="en-US" sz="2800" b="1" i="0" kern="1200" cap="all" spc="300" dirty="0">
                <a:solidFill>
                  <a:srgbClr val="7030A0"/>
                </a:solidFill>
                <a:latin typeface="+mj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Next steps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690DBF28-A283-7A44-B1FB-97CB9AAFD3CA}"/>
              </a:ext>
            </a:extLst>
          </p:cNvPr>
          <p:cNvSpPr txBox="1">
            <a:spLocks/>
          </p:cNvSpPr>
          <p:nvPr/>
        </p:nvSpPr>
        <p:spPr>
          <a:xfrm>
            <a:off x="6302360" y="5416584"/>
            <a:ext cx="4538162" cy="1212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3" panose="05040102010807070707" pitchFamily="18" charset="2"/>
              <a:buChar char="u"/>
              <a:defRPr sz="18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4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 Narrow" panose="020B0606020202030204" pitchFamily="34" charset="0"/>
              <a:buChar char="-"/>
              <a:defRPr sz="12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Increasing Reynolds</a:t>
            </a:r>
            <a:br>
              <a:rPr lang="en-US" sz="2000" dirty="0"/>
            </a:br>
            <a:r>
              <a:rPr lang="en-US" sz="2000" dirty="0"/>
              <a:t>(reduced DNS </a:t>
            </a:r>
            <a:r>
              <a:rPr lang="en-US" sz="2000" dirty="0">
                <a:sym typeface="Wingdings" pitchFamily="2" charset="2"/>
              </a:rPr>
              <a:t> reduced LES)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Espace réservé du texte 2">
                <a:extLst>
                  <a:ext uri="{FF2B5EF4-FFF2-40B4-BE49-F238E27FC236}">
                    <a16:creationId xmlns:a16="http://schemas.microsoft.com/office/drawing/2014/main" id="{1227C1A1-1924-DF47-90F3-19C98E4355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0626" y="5512973"/>
                <a:ext cx="5171573" cy="12691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90000"/>
                  <a:buFont typeface="Wingdings 3" panose="05040102010807070707" pitchFamily="18" charset="2"/>
                  <a:buChar char="u"/>
                  <a:defRPr sz="1800" b="0" i="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100000"/>
                  <a:buFont typeface="Wingdings" panose="05000000000000000000" pitchFamily="2" charset="2"/>
                  <a:buChar char="§"/>
                  <a:defRPr sz="1600" b="0" i="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  <a:defRPr sz="1400" b="0" i="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Arial Narrow" panose="020B0606020202030204" pitchFamily="34" charset="0"/>
                  <a:buChar char="-"/>
                  <a:defRPr sz="1200" b="0" i="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None/>
                  <a:defRPr sz="1200" b="0" i="0" kern="120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Real measurements (PIV, Mems, …)</a:t>
                </a:r>
                <a:endParaRPr lang="en-US" sz="2000" dirty="0">
                  <a:sym typeface="Wingdings" pitchFamily="2" charset="2"/>
                </a:endParaRPr>
              </a:p>
              <a:p>
                <a:r>
                  <a:rPr lang="en-US" sz="2000" dirty="0">
                    <a:sym typeface="Wingdings" pitchFamily="2" charset="2"/>
                  </a:rPr>
                  <a:t>Increasing the degrees of freedom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sym typeface="Wingdings" pitchFamily="2" charset="2"/>
                      </a:rPr>
                      <m:t>𝑛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>
                    <a:sym typeface="Wingdings" pitchFamily="2" charset="2"/>
                  </a:rPr>
                  <a:t>Parametric ROM</a:t>
                </a:r>
              </a:p>
            </p:txBody>
          </p:sp>
        </mc:Choice>
        <mc:Fallback xmlns="">
          <p:sp>
            <p:nvSpPr>
              <p:cNvPr id="9" name="Espace réservé du texte 2">
                <a:extLst>
                  <a:ext uri="{FF2B5EF4-FFF2-40B4-BE49-F238E27FC236}">
                    <a16:creationId xmlns:a16="http://schemas.microsoft.com/office/drawing/2014/main" id="{1227C1A1-1924-DF47-90F3-19C98E435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626" y="5512973"/>
                <a:ext cx="5171573" cy="1269180"/>
              </a:xfrm>
              <a:prstGeom prst="rect">
                <a:avLst/>
              </a:prstGeom>
              <a:blipFill>
                <a:blip r:embed="rId3"/>
                <a:stretch>
                  <a:fillRect l="-735" t="-1980" b="-69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958B3662-D2AD-0D41-B7D1-3F9B2C4BD192}"/>
              </a:ext>
            </a:extLst>
          </p:cNvPr>
          <p:cNvSpPr txBox="1">
            <a:spLocks/>
          </p:cNvSpPr>
          <p:nvPr/>
        </p:nvSpPr>
        <p:spPr>
          <a:xfrm>
            <a:off x="5005359" y="1896576"/>
            <a:ext cx="5835163" cy="447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3" panose="05040102010807070707" pitchFamily="18" charset="2"/>
              <a:buChar char="u"/>
              <a:defRPr sz="18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4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 Narrow" panose="020B0606020202030204" pitchFamily="34" charset="0"/>
              <a:buChar char="-"/>
              <a:defRPr sz="12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/>
              <a:t>Now implemented in </a:t>
            </a:r>
            <a:r>
              <a:rPr lang="en-US" sz="1800" dirty="0" err="1"/>
              <a:t>OpenFOAM</a:t>
            </a:r>
            <a:r>
              <a:rPr lang="en-US" sz="1800" dirty="0"/>
              <a:t> / ITHACA-FV</a:t>
            </a:r>
          </a:p>
        </p:txBody>
      </p:sp>
    </p:spTree>
    <p:extLst>
      <p:ext uri="{BB962C8B-B14F-4D97-AF65-F5344CB8AC3E}">
        <p14:creationId xmlns:p14="http://schemas.microsoft.com/office/powerpoint/2010/main" val="189348593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208DB-B4AD-F148-8CD1-FBC2952F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Bonus slides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2904E5-349F-1143-B9DC-F5FE8C5A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65BD-3D97-4A34-9B30-BE8CBEDB80CD}" type="datetime1">
              <a:rPr lang="fr-FR" smtClean="0"/>
              <a:t>12/11/2020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F51657-35BC-D349-B49B-4A8586C4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Présentation ...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95106A-00E2-BB4D-A1EA-6E23769EE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ECFE7E1-0427-474C-8A38-90CCC292BD9B}"/>
              </a:ext>
            </a:extLst>
          </p:cNvPr>
          <p:cNvSpPr txBox="1"/>
          <p:nvPr/>
        </p:nvSpPr>
        <p:spPr>
          <a:xfrm>
            <a:off x="8418945" y="6445801"/>
            <a:ext cx="4277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valentin.resseguier@scalian.com</a:t>
            </a:r>
          </a:p>
        </p:txBody>
      </p:sp>
    </p:spTree>
    <p:extLst>
      <p:ext uri="{BB962C8B-B14F-4D97-AF65-F5344CB8AC3E}">
        <p14:creationId xmlns:p14="http://schemas.microsoft.com/office/powerpoint/2010/main" val="1871511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Advection"/>
          <p:cNvSpPr/>
          <p:nvPr/>
        </p:nvSpPr>
        <p:spPr>
          <a:xfrm>
            <a:off x="3513332" y="2328262"/>
            <a:ext cx="3516204" cy="1124897"/>
          </a:xfrm>
          <a:prstGeom prst="roundRect">
            <a:avLst>
              <a:gd name="adj" fmla="val 19838"/>
            </a:avLst>
          </a:prstGeom>
          <a:solidFill>
            <a:srgbClr val="00FDFF">
              <a:alpha val="51000"/>
            </a:srgbClr>
          </a:solidFill>
          <a:ln w="508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>
              <a:defRPr sz="2400"/>
            </a:lvl1pPr>
          </a:lstStyle>
          <a:p>
            <a:pPr algn="ctr"/>
            <a:r>
              <a:rPr sz="1687" dirty="0">
                <a:solidFill>
                  <a:srgbClr val="000000"/>
                </a:solidFill>
              </a:rPr>
              <a:t>Advection</a:t>
            </a:r>
          </a:p>
        </p:txBody>
      </p:sp>
      <p:sp>
        <p:nvSpPr>
          <p:cNvPr id="183" name="Diffusion"/>
          <p:cNvSpPr/>
          <p:nvPr/>
        </p:nvSpPr>
        <p:spPr>
          <a:xfrm>
            <a:off x="7367608" y="2077478"/>
            <a:ext cx="2416423" cy="1717779"/>
          </a:xfrm>
          <a:prstGeom prst="roundRect">
            <a:avLst>
              <a:gd name="adj" fmla="val 12991"/>
            </a:avLst>
          </a:prstGeom>
          <a:solidFill>
            <a:srgbClr val="00F900">
              <a:alpha val="37000"/>
            </a:srgbClr>
          </a:solidFill>
          <a:ln w="508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>
              <a:defRPr sz="2400"/>
            </a:lvl1pPr>
          </a:lstStyle>
          <a:p>
            <a:pPr algn="ctr"/>
            <a:r>
              <a:rPr sz="1687" dirty="0">
                <a:solidFill>
                  <a:srgbClr val="000000"/>
                </a:solidFill>
              </a:rPr>
              <a:t>Diffusion</a:t>
            </a:r>
          </a:p>
        </p:txBody>
      </p:sp>
      <p:sp>
        <p:nvSpPr>
          <p:cNvPr id="184" name="Advection of tracer"/>
          <p:cNvSpPr txBox="1">
            <a:spLocks noGrp="1"/>
          </p:cNvSpPr>
          <p:nvPr>
            <p:ph type="title"/>
          </p:nvPr>
        </p:nvSpPr>
        <p:spPr>
          <a:xfrm>
            <a:off x="814388" y="312539"/>
            <a:ext cx="8978503" cy="151804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Model under location uncertainty,</a:t>
            </a:r>
            <a:br>
              <a:rPr lang="en-US" dirty="0"/>
            </a:br>
            <a:r>
              <a:rPr lang="en-US" dirty="0"/>
              <a:t>The tracer </a:t>
            </a:r>
            <a:r>
              <a:rPr dirty="0"/>
              <a:t>Advection</a:t>
            </a:r>
            <a:r>
              <a:rPr lang="en-US" dirty="0"/>
              <a:t> example</a:t>
            </a:r>
            <a:endParaRPr dirty="0"/>
          </a:p>
        </p:txBody>
      </p:sp>
      <p:sp>
        <p:nvSpPr>
          <p:cNvPr id="186" name="Ovale"/>
          <p:cNvSpPr/>
          <p:nvPr/>
        </p:nvSpPr>
        <p:spPr>
          <a:xfrm>
            <a:off x="5349968" y="2601855"/>
            <a:ext cx="1634955" cy="856328"/>
          </a:xfrm>
          <a:prstGeom prst="ellipse">
            <a:avLst/>
          </a:prstGeom>
          <a:ln w="50800">
            <a:solidFill>
              <a:schemeClr val="accent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grpSp>
        <p:nvGrpSpPr>
          <p:cNvPr id="192" name="Groupe"/>
          <p:cNvGrpSpPr/>
          <p:nvPr/>
        </p:nvGrpSpPr>
        <p:grpSpPr>
          <a:xfrm>
            <a:off x="1904483" y="2714402"/>
            <a:ext cx="2234557" cy="2234165"/>
            <a:chOff x="-282380" y="0"/>
            <a:chExt cx="3178034" cy="3177477"/>
          </a:xfrm>
        </p:grpSpPr>
        <p:grpSp>
          <p:nvGrpSpPr>
            <p:cNvPr id="189" name="Groupe"/>
            <p:cNvGrpSpPr/>
            <p:nvPr/>
          </p:nvGrpSpPr>
          <p:grpSpPr>
            <a:xfrm>
              <a:off x="1941565" y="0"/>
              <a:ext cx="954089" cy="1000225"/>
              <a:chOff x="0" y="0"/>
              <a:chExt cx="954087" cy="1000224"/>
            </a:xfrm>
          </p:grpSpPr>
          <p:sp>
            <p:nvSpPr>
              <p:cNvPr id="187" name="Ovale"/>
              <p:cNvSpPr/>
              <p:nvPr/>
            </p:nvSpPr>
            <p:spPr>
              <a:xfrm>
                <a:off x="0" y="0"/>
                <a:ext cx="890588" cy="1000225"/>
              </a:xfrm>
              <a:prstGeom prst="ellipse">
                <a:avLst/>
              </a:prstGeom>
              <a:noFill/>
              <a:ln w="50800" cap="flat">
                <a:solidFill>
                  <a:srgbClr val="FF93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188" name="Ovale"/>
              <p:cNvSpPr/>
              <p:nvPr/>
            </p:nvSpPr>
            <p:spPr>
              <a:xfrm>
                <a:off x="485824" y="106655"/>
                <a:ext cx="468264" cy="418059"/>
              </a:xfrm>
              <a:prstGeom prst="ellipse">
                <a:avLst/>
              </a:prstGeom>
              <a:noFill/>
              <a:ln w="50800" cap="flat">
                <a:solidFill>
                  <a:srgbClr val="FF93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</p:grpSp>
        <p:sp>
          <p:nvSpPr>
            <p:cNvPr id="190" name="Ligne"/>
            <p:cNvSpPr/>
            <p:nvPr/>
          </p:nvSpPr>
          <p:spPr>
            <a:xfrm flipV="1">
              <a:off x="1135195" y="914717"/>
              <a:ext cx="886094" cy="1174340"/>
            </a:xfrm>
            <a:prstGeom prst="line">
              <a:avLst/>
            </a:prstGeom>
            <a:noFill/>
            <a:ln w="139700" cap="flat">
              <a:solidFill>
                <a:srgbClr val="FF93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91" name="Drift…"/>
            <p:cNvSpPr txBox="1"/>
            <p:nvPr/>
          </p:nvSpPr>
          <p:spPr>
            <a:xfrm>
              <a:off x="-282380" y="2199431"/>
              <a:ext cx="1624514" cy="978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>
                <a:defRPr>
                  <a:solidFill>
                    <a:srgbClr val="FF9300"/>
                  </a:solidFill>
                </a:defRPr>
              </a:pPr>
              <a:r>
                <a:rPr sz="2000" dirty="0"/>
                <a:t>Drift</a:t>
              </a:r>
            </a:p>
            <a:p>
              <a:pPr algn="ctr">
                <a:defRPr>
                  <a:solidFill>
                    <a:srgbClr val="FF9300"/>
                  </a:solidFill>
                </a:defRPr>
              </a:pPr>
              <a:r>
                <a:rPr sz="2000" dirty="0"/>
                <a:t>correction</a:t>
              </a:r>
            </a:p>
          </p:txBody>
        </p:sp>
      </p:grpSp>
      <p:pic>
        <p:nvPicPr>
          <p:cNvPr id="1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7564" y="2620020"/>
            <a:ext cx="7156872" cy="8920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" name="Groupe"/>
          <p:cNvGrpSpPr/>
          <p:nvPr/>
        </p:nvGrpSpPr>
        <p:grpSpPr>
          <a:xfrm>
            <a:off x="4200606" y="3494566"/>
            <a:ext cx="1676315" cy="2494503"/>
            <a:chOff x="-104370" y="-1"/>
            <a:chExt cx="2384091" cy="3547736"/>
          </a:xfrm>
        </p:grpSpPr>
        <p:sp>
          <p:nvSpPr>
            <p:cNvPr id="193" name="Ligne"/>
            <p:cNvSpPr/>
            <p:nvPr/>
          </p:nvSpPr>
          <p:spPr>
            <a:xfrm flipV="1">
              <a:off x="1473432" y="-1"/>
              <a:ext cx="806289" cy="1935263"/>
            </a:xfrm>
            <a:prstGeom prst="line">
              <a:avLst/>
            </a:prstGeom>
            <a:noFill/>
            <a:ln w="139700" cap="flat">
              <a:solidFill>
                <a:srgbClr val="94219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94" name="Multiplicative…"/>
            <p:cNvSpPr txBox="1"/>
            <p:nvPr/>
          </p:nvSpPr>
          <p:spPr>
            <a:xfrm>
              <a:off x="-104370" y="2131963"/>
              <a:ext cx="2133096" cy="1415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>
                <a:defRPr>
                  <a:solidFill>
                    <a:srgbClr val="942192"/>
                  </a:solidFill>
                </a:defRPr>
              </a:pPr>
              <a:r>
                <a:rPr sz="2000" dirty="0"/>
                <a:t>Multiplicative</a:t>
              </a:r>
            </a:p>
            <a:p>
              <a:pPr algn="ctr">
                <a:defRPr>
                  <a:solidFill>
                    <a:srgbClr val="942192"/>
                  </a:solidFill>
                </a:defRPr>
              </a:pPr>
              <a:r>
                <a:rPr sz="2000" dirty="0"/>
                <a:t>random</a:t>
              </a:r>
            </a:p>
            <a:p>
              <a:pPr algn="ctr">
                <a:defRPr>
                  <a:solidFill>
                    <a:srgbClr val="942192"/>
                  </a:solidFill>
                </a:defRPr>
              </a:pPr>
              <a:r>
                <a:rPr sz="2000" dirty="0"/>
                <a:t>forcing</a:t>
              </a:r>
            </a:p>
          </p:txBody>
        </p:sp>
      </p:grpSp>
      <p:cxnSp>
        <p:nvCxnSpPr>
          <p:cNvPr id="196" name="Ligne de connexion"/>
          <p:cNvCxnSpPr>
            <a:cxnSpLocks/>
          </p:cNvCxnSpPr>
          <p:nvPr/>
        </p:nvCxnSpPr>
        <p:spPr>
          <a:xfrm flipV="1">
            <a:off x="6049995" y="3540980"/>
            <a:ext cx="2384637" cy="802462"/>
          </a:xfrm>
          <a:prstGeom prst="curvedConnector3">
            <a:avLst>
              <a:gd name="adj1" fmla="val 123694"/>
            </a:avLst>
          </a:prstGeom>
          <a:ln w="88900">
            <a:solidFill>
              <a:srgbClr val="1A931F"/>
            </a:solidFill>
            <a:miter lim="400000"/>
            <a:headEnd type="triangle"/>
            <a:tailEnd type="triangle"/>
          </a:ln>
          <a:scene3d>
            <a:camera prst="orthographicFront">
              <a:rot lat="0" lon="0" rev="19800000"/>
            </a:camera>
            <a:lightRig rig="threePt" dir="t"/>
          </a:scene3d>
        </p:spPr>
      </p:cxnSp>
      <p:sp>
        <p:nvSpPr>
          <p:cNvPr id="197" name="Balanced…"/>
          <p:cNvSpPr txBox="1"/>
          <p:nvPr/>
        </p:nvSpPr>
        <p:spPr>
          <a:xfrm>
            <a:off x="8342883" y="5088019"/>
            <a:ext cx="1150380" cy="995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defRPr>
                <a:solidFill>
                  <a:srgbClr val="239322"/>
                </a:solidFill>
              </a:defRPr>
            </a:pPr>
            <a:r>
              <a:rPr sz="2000" dirty="0"/>
              <a:t>Balanced</a:t>
            </a:r>
          </a:p>
          <a:p>
            <a:pPr algn="ctr">
              <a:defRPr>
                <a:solidFill>
                  <a:srgbClr val="239322"/>
                </a:solidFill>
              </a:defRPr>
            </a:pPr>
            <a:r>
              <a:rPr sz="2000" dirty="0"/>
              <a:t>energy</a:t>
            </a:r>
          </a:p>
          <a:p>
            <a:pPr algn="ctr">
              <a:defRPr>
                <a:solidFill>
                  <a:srgbClr val="239322"/>
                </a:solidFill>
              </a:defRPr>
            </a:pPr>
            <a:r>
              <a:rPr sz="2000" dirty="0"/>
              <a:t>exchanges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A6D0D665-5B7B-3E4A-A96F-342844E76146}"/>
                  </a:ext>
                </a:extLst>
              </p:cNvPr>
              <p:cNvSpPr txBox="1"/>
              <p:nvPr/>
            </p:nvSpPr>
            <p:spPr>
              <a:xfrm>
                <a:off x="4612425" y="2453287"/>
                <a:ext cx="2967159" cy="19514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algn="ctr" defTabSz="41075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fPr>
                        <m:num>
                          <m:r>
                            <a:rPr lang="en-US" sz="6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  <m:t>𝐷</m:t>
                          </m:r>
                          <m:r>
                            <m:rPr>
                              <m:sty m:val="p"/>
                            </m:rPr>
                            <a:rPr lang="en-US" sz="67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  <m:t>Θ</m:t>
                          </m:r>
                        </m:num>
                        <m:den>
                          <m:r>
                            <a:rPr lang="en-US" sz="6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  <m:t>𝐷𝑡</m:t>
                          </m:r>
                        </m:den>
                      </m:f>
                      <m:r>
                        <a:rPr lang="en-US" sz="6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Light"/>
                        </a:rPr>
                        <m:t>=0</m:t>
                      </m:r>
                    </m:oMath>
                  </m:oMathPara>
                </a14:m>
                <a:endParaRPr lang="fr-FR" sz="6750" dirty="0">
                  <a:solidFill>
                    <a:srgbClr val="000000"/>
                  </a:solidFill>
                  <a:sym typeface="Helvetica Light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A6D0D665-5B7B-3E4A-A96F-342844E76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425" y="2453287"/>
                <a:ext cx="2967159" cy="1951432"/>
              </a:xfrm>
              <a:prstGeom prst="rect">
                <a:avLst/>
              </a:prstGeom>
              <a:blipFill>
                <a:blip r:embed="rId5"/>
                <a:stretch>
                  <a:fillRect l="-8936" r="-2979" b="-1290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e 1">
            <a:extLst>
              <a:ext uri="{FF2B5EF4-FFF2-40B4-BE49-F238E27FC236}">
                <a16:creationId xmlns:a16="http://schemas.microsoft.com/office/drawing/2014/main" id="{B09265E5-8609-7140-BA48-C3E59973F34D}"/>
              </a:ext>
            </a:extLst>
          </p:cNvPr>
          <p:cNvGrpSpPr/>
          <p:nvPr/>
        </p:nvGrpSpPr>
        <p:grpSpPr>
          <a:xfrm>
            <a:off x="-4698" y="3795257"/>
            <a:ext cx="1415227" cy="3045080"/>
            <a:chOff x="-4698" y="3795257"/>
            <a:chExt cx="1415227" cy="3045080"/>
          </a:xfrm>
        </p:grpSpPr>
        <p:sp>
          <p:nvSpPr>
            <p:cNvPr id="22" name="Large scales:…">
              <a:extLst>
                <a:ext uri="{FF2B5EF4-FFF2-40B4-BE49-F238E27FC236}">
                  <a16:creationId xmlns:a16="http://schemas.microsoft.com/office/drawing/2014/main" id="{7F355B53-7041-D24E-AE95-E855EA290EEE}"/>
                </a:ext>
              </a:extLst>
            </p:cNvPr>
            <p:cNvSpPr/>
            <p:nvPr/>
          </p:nvSpPr>
          <p:spPr>
            <a:xfrm>
              <a:off x="-4698" y="3795257"/>
              <a:ext cx="1415227" cy="3045080"/>
            </a:xfrm>
            <a:prstGeom prst="rect">
              <a:avLst/>
            </a:prstGeom>
            <a:solidFill>
              <a:schemeClr val="accent1">
                <a:alpha val="74313"/>
              </a:schemeClr>
            </a:solidFill>
            <a:ln w="25400" cap="flat">
              <a:solidFill>
                <a:srgbClr val="000000">
                  <a:alpha val="74313"/>
                </a:srgbClr>
              </a:solidFill>
              <a:prstDash val="solid"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/>
            <a:p>
              <a:pPr algn="l">
                <a:defRPr sz="2200">
                  <a:solidFill>
                    <a:srgbClr val="FFFFFF"/>
                  </a:solidFill>
                </a:defRPr>
              </a:pPr>
              <a:r>
                <a:rPr sz="1600" dirty="0"/>
                <a:t>Large scales: </a:t>
              </a:r>
            </a:p>
            <a:p>
              <a:pPr algn="l">
                <a:defRPr sz="2200">
                  <a:solidFill>
                    <a:srgbClr val="FFFFFF"/>
                  </a:solidFill>
                </a:defRPr>
              </a:pPr>
              <a:endParaRPr sz="1600" dirty="0"/>
            </a:p>
            <a:p>
              <a:pPr algn="l">
                <a:defRPr sz="2200">
                  <a:solidFill>
                    <a:srgbClr val="FFFFFF"/>
                  </a:solidFill>
                </a:defRPr>
              </a:pPr>
              <a:endParaRPr sz="1600" dirty="0"/>
            </a:p>
            <a:p>
              <a:pPr algn="l">
                <a:defRPr sz="2200">
                  <a:solidFill>
                    <a:srgbClr val="FFFFFF"/>
                  </a:solidFill>
                </a:defRPr>
              </a:pPr>
              <a:r>
                <a:rPr sz="1600" dirty="0"/>
                <a:t>Small scales:</a:t>
              </a:r>
            </a:p>
            <a:p>
              <a:pPr algn="l">
                <a:defRPr sz="2200">
                  <a:solidFill>
                    <a:srgbClr val="FFFFFF"/>
                  </a:solidFill>
                </a:defRPr>
              </a:pPr>
              <a:endParaRPr sz="1600" dirty="0"/>
            </a:p>
            <a:p>
              <a:pPr algn="l">
                <a:defRPr sz="2200">
                  <a:solidFill>
                    <a:srgbClr val="FFFFFF"/>
                  </a:solidFill>
                </a:defRPr>
              </a:pPr>
              <a:endParaRPr sz="1600" dirty="0"/>
            </a:p>
            <a:p>
              <a:pPr algn="l">
                <a:defRPr sz="2200">
                  <a:solidFill>
                    <a:srgbClr val="FFFFFF"/>
                  </a:solidFill>
                </a:defRPr>
              </a:pPr>
              <a:r>
                <a:rPr sz="1600" dirty="0"/>
                <a:t>Variance</a:t>
              </a:r>
            </a:p>
            <a:p>
              <a:pPr algn="l">
                <a:defRPr sz="2200">
                  <a:solidFill>
                    <a:srgbClr val="FFFFFF"/>
                  </a:solidFill>
                </a:defRPr>
              </a:pPr>
              <a:r>
                <a:rPr sz="1600" dirty="0"/>
                <a:t>tensor:</a:t>
              </a:r>
            </a:p>
            <a:p>
              <a:pPr algn="l">
                <a:defRPr sz="2200">
                  <a:solidFill>
                    <a:srgbClr val="FFFFFF"/>
                  </a:solidFill>
                </a:defRPr>
              </a:pPr>
              <a:endParaRPr sz="1600" dirty="0"/>
            </a:p>
          </p:txBody>
        </p:sp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E99637D3-207E-2340-AEFF-38516268C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>
            <a:xfrm>
              <a:off x="314544" y="4253589"/>
              <a:ext cx="248920" cy="151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Image" descr="Image">
              <a:extLst>
                <a:ext uri="{FF2B5EF4-FFF2-40B4-BE49-F238E27FC236}">
                  <a16:creationId xmlns:a16="http://schemas.microsoft.com/office/drawing/2014/main" id="{0A6DF913-12A8-B546-9038-E7C29F3FC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rcRect/>
            <a:stretch>
              <a:fillRect/>
            </a:stretch>
          </p:blipFill>
          <p:spPr>
            <a:xfrm>
              <a:off x="280343" y="4904565"/>
              <a:ext cx="389801" cy="2436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Image" descr="Image">
              <a:extLst>
                <a:ext uri="{FF2B5EF4-FFF2-40B4-BE49-F238E27FC236}">
                  <a16:creationId xmlns:a16="http://schemas.microsoft.com/office/drawing/2014/main" id="{DBAEADA2-0EF9-3F47-A734-C1E311B77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rcRect/>
            <a:stretch>
              <a:fillRect/>
            </a:stretch>
          </p:blipFill>
          <p:spPr>
            <a:xfrm>
              <a:off x="94794" y="5969241"/>
              <a:ext cx="1279271" cy="632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" name="Numéro de diapositive">
            <a:extLst>
              <a:ext uri="{FF2B5EF4-FFF2-40B4-BE49-F238E27FC236}">
                <a16:creationId xmlns:a16="http://schemas.microsoft.com/office/drawing/2014/main" id="{3A311011-A98C-C04D-9A6A-F154068EBBFB}"/>
              </a:ext>
            </a:extLst>
          </p:cNvPr>
          <p:cNvSpPr txBox="1">
            <a:spLocks/>
          </p:cNvSpPr>
          <p:nvPr/>
        </p:nvSpPr>
        <p:spPr bwMode="gray">
          <a:xfrm>
            <a:off x="11599834" y="6403002"/>
            <a:ext cx="343195" cy="379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86283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 advAuto="0"/>
      <p:bldP spid="183" grpId="0" animBg="1" advAuto="0"/>
      <p:bldP spid="186" grpId="0" animBg="1" advAuto="0"/>
      <p:bldP spid="192" grpId="0" animBg="1" advAuto="0"/>
      <p:bldP spid="199" grpId="0" animBg="1" advAuto="0"/>
      <p:bldP spid="195" grpId="0" animBg="1" advAuto="0"/>
      <p:bldP spid="196" grpId="0" animBg="1" advAuto="0"/>
      <p:bldP spid="197" grpId="0" animBg="1" advAuto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75E1E6B-065F-E84D-A16C-7F1CF8EE0C40}"/>
                  </a:ext>
                </a:extLst>
              </p:cNvPr>
              <p:cNvSpPr txBox="1"/>
              <p:nvPr/>
            </p:nvSpPr>
            <p:spPr>
              <a:xfrm>
                <a:off x="2845990" y="3282037"/>
                <a:ext cx="8039132" cy="935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d>
                        <m:dPr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32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</m:sub>
                              </m:sSub>
                              <m:acc>
                                <m:accPr>
                                  <m:chr m:val="̇"/>
                                  <m:ctrlPr>
                                    <a:rPr lang="en-US" sz="32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</m:sub>
                          </m:sSub>
                          <m:acc>
                            <m:accPr>
                              <m:chr m:val="̇"/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m:oMathPara>
                </a14:m>
                <a:endParaRPr lang="fr-FR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75E1E6B-065F-E84D-A16C-7F1CF8EE0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990" y="3282037"/>
                <a:ext cx="8039132" cy="935000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6797" y="1987064"/>
            <a:ext cx="1014928" cy="8880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9" name="Groupe"/>
          <p:cNvGrpSpPr/>
          <p:nvPr/>
        </p:nvGrpSpPr>
        <p:grpSpPr>
          <a:xfrm>
            <a:off x="6273111" y="3384164"/>
            <a:ext cx="4712160" cy="1257703"/>
            <a:chOff x="1" y="0"/>
            <a:chExt cx="6701737" cy="1788732"/>
          </a:xfrm>
        </p:grpSpPr>
        <p:sp>
          <p:nvSpPr>
            <p:cNvPr id="405" name="additive noise"/>
            <p:cNvSpPr txBox="1"/>
            <p:nvPr/>
          </p:nvSpPr>
          <p:spPr>
            <a:xfrm>
              <a:off x="3025731" y="1286075"/>
              <a:ext cx="3676007" cy="502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600">
                  <a:solidFill>
                    <a:srgbClr val="942192"/>
                  </a:solidFill>
                </a:defRPr>
              </a:lvl1pPr>
            </a:lstStyle>
            <a:p>
              <a:pPr algn="ctr"/>
              <a:r>
                <a:rPr sz="1828" dirty="0">
                  <a:solidFill>
                    <a:srgbClr val="00B050"/>
                  </a:solidFill>
                </a:rPr>
                <a:t>additive noise</a:t>
              </a:r>
            </a:p>
          </p:txBody>
        </p:sp>
        <p:sp>
          <p:nvSpPr>
            <p:cNvPr id="406" name="Rectangle aux angles arrondis"/>
            <p:cNvSpPr/>
            <p:nvPr/>
          </p:nvSpPr>
          <p:spPr>
            <a:xfrm>
              <a:off x="3281095" y="58763"/>
              <a:ext cx="1939867" cy="1143001"/>
            </a:xfrm>
            <a:prstGeom prst="roundRect">
              <a:avLst>
                <a:gd name="adj" fmla="val 18917"/>
              </a:avLst>
            </a:prstGeom>
            <a:noFill/>
            <a:ln w="50800" cap="flat">
              <a:solidFill>
                <a:srgbClr val="00B05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07" name="multiplicative noise"/>
            <p:cNvSpPr txBox="1"/>
            <p:nvPr/>
          </p:nvSpPr>
          <p:spPr>
            <a:xfrm>
              <a:off x="33781" y="1286073"/>
              <a:ext cx="3182483" cy="502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600">
                  <a:solidFill>
                    <a:srgbClr val="942192"/>
                  </a:solidFill>
                </a:defRPr>
              </a:lvl1pPr>
            </a:lstStyle>
            <a:p>
              <a:pPr algn="ctr"/>
              <a:r>
                <a:rPr sz="1828" dirty="0">
                  <a:solidFill>
                    <a:srgbClr val="00B050"/>
                  </a:solidFill>
                </a:rPr>
                <a:t>multiplicative noise</a:t>
              </a:r>
            </a:p>
          </p:txBody>
        </p:sp>
        <p:sp>
          <p:nvSpPr>
            <p:cNvPr id="408" name="Rectangle aux angles arrondis"/>
            <p:cNvSpPr/>
            <p:nvPr/>
          </p:nvSpPr>
          <p:spPr>
            <a:xfrm>
              <a:off x="1" y="0"/>
              <a:ext cx="2296126" cy="1201764"/>
            </a:xfrm>
            <a:prstGeom prst="roundRect">
              <a:avLst>
                <a:gd name="adj" fmla="val 17992"/>
              </a:avLst>
            </a:prstGeom>
            <a:noFill/>
            <a:ln w="50800" cap="flat">
              <a:solidFill>
                <a:srgbClr val="00B05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27" name="Groupe"/>
          <p:cNvGrpSpPr/>
          <p:nvPr/>
        </p:nvGrpSpPr>
        <p:grpSpPr>
          <a:xfrm>
            <a:off x="6431324" y="2995839"/>
            <a:ext cx="3357236" cy="1074071"/>
            <a:chOff x="-53499" y="-32494"/>
            <a:chExt cx="4774737" cy="1527566"/>
          </a:xfrm>
        </p:grpSpPr>
        <p:sp>
          <p:nvSpPr>
            <p:cNvPr id="417" name="Rectangle aux angles arrondis"/>
            <p:cNvSpPr/>
            <p:nvPr/>
          </p:nvSpPr>
          <p:spPr>
            <a:xfrm>
              <a:off x="853902" y="738921"/>
              <a:ext cx="695804" cy="718072"/>
            </a:xfrm>
            <a:prstGeom prst="roundRect">
              <a:avLst>
                <a:gd name="adj" fmla="val 23807"/>
              </a:avLst>
            </a:prstGeom>
            <a:noFill/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200" b="1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250"/>
            </a:p>
          </p:txBody>
        </p:sp>
        <p:sp>
          <p:nvSpPr>
            <p:cNvPr id="418" name="Rectangle aux angles arrondis"/>
            <p:cNvSpPr/>
            <p:nvPr/>
          </p:nvSpPr>
          <p:spPr>
            <a:xfrm>
              <a:off x="0" y="819832"/>
              <a:ext cx="829066" cy="601679"/>
            </a:xfrm>
            <a:prstGeom prst="roundRect">
              <a:avLst>
                <a:gd name="adj" fmla="val 23807"/>
              </a:avLst>
            </a:prstGeom>
            <a:noFill/>
            <a:ln w="38100" cap="flat">
              <a:solidFill>
                <a:srgbClr val="FFC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200" b="1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250">
                <a:solidFill>
                  <a:srgbClr val="FF4904"/>
                </a:solidFill>
              </a:endParaRPr>
            </a:p>
          </p:txBody>
        </p:sp>
        <p:sp>
          <p:nvSpPr>
            <p:cNvPr id="419" name="Rectangle aux angles arrondis"/>
            <p:cNvSpPr/>
            <p:nvPr/>
          </p:nvSpPr>
          <p:spPr>
            <a:xfrm>
              <a:off x="3933696" y="738921"/>
              <a:ext cx="775245" cy="756151"/>
            </a:xfrm>
            <a:prstGeom prst="roundRect">
              <a:avLst>
                <a:gd name="adj" fmla="val 23807"/>
              </a:avLst>
            </a:prstGeom>
            <a:noFill/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200" b="1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250" dirty="0"/>
            </a:p>
          </p:txBody>
        </p:sp>
        <p:sp>
          <p:nvSpPr>
            <p:cNvPr id="420" name="Rectangle aux angles arrondis"/>
            <p:cNvSpPr/>
            <p:nvPr/>
          </p:nvSpPr>
          <p:spPr>
            <a:xfrm>
              <a:off x="3201518" y="849213"/>
              <a:ext cx="707341" cy="601681"/>
            </a:xfrm>
            <a:prstGeom prst="roundRect">
              <a:avLst>
                <a:gd name="adj" fmla="val 23807"/>
              </a:avLst>
            </a:prstGeom>
            <a:noFill/>
            <a:ln w="38100" cap="flat">
              <a:solidFill>
                <a:srgbClr val="FFC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200" b="1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250"/>
            </a:p>
          </p:txBody>
        </p:sp>
        <p:sp>
          <p:nvSpPr>
            <p:cNvPr id="421" name="n x M"/>
            <p:cNvSpPr txBox="1"/>
            <p:nvPr/>
          </p:nvSpPr>
          <p:spPr>
            <a:xfrm>
              <a:off x="-53499" y="-4697"/>
              <a:ext cx="756904" cy="441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200">
                  <a:solidFill>
                    <a:schemeClr val="accent2">
                      <a:hueOff val="-2473792"/>
                      <a:satOff val="-50209"/>
                      <a:lumOff val="23543"/>
                    </a:schemeClr>
                  </a:solidFill>
                </a:defRPr>
              </a:lvl1pPr>
            </a:lstStyle>
            <a:p>
              <a:r>
                <a:rPr sz="1547" b="1" dirty="0">
                  <a:solidFill>
                    <a:srgbClr val="FFC000"/>
                  </a:solidFill>
                </a:rPr>
                <a:t>n x M</a:t>
              </a:r>
            </a:p>
          </p:txBody>
        </p:sp>
        <p:sp>
          <p:nvSpPr>
            <p:cNvPr id="422" name="M x 1"/>
            <p:cNvSpPr txBox="1"/>
            <p:nvPr/>
          </p:nvSpPr>
          <p:spPr>
            <a:xfrm>
              <a:off x="811041" y="-4697"/>
              <a:ext cx="738665" cy="441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200">
                  <a:solidFill>
                    <a:schemeClr val="accent4">
                      <a:hueOff val="384618"/>
                      <a:satOff val="3869"/>
                      <a:lumOff val="5802"/>
                    </a:schemeClr>
                  </a:solidFill>
                </a:defRPr>
              </a:lvl1pPr>
            </a:lstStyle>
            <a:p>
              <a:r>
                <a:rPr sz="1547" dirty="0">
                  <a:solidFill>
                    <a:srgbClr val="FF0000"/>
                  </a:solidFill>
                </a:rPr>
                <a:t>M x 1</a:t>
              </a:r>
            </a:p>
          </p:txBody>
        </p:sp>
        <p:sp>
          <p:nvSpPr>
            <p:cNvPr id="423" name="M x 1"/>
            <p:cNvSpPr txBox="1"/>
            <p:nvPr/>
          </p:nvSpPr>
          <p:spPr>
            <a:xfrm>
              <a:off x="3982573" y="10158"/>
              <a:ext cx="738665" cy="441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200">
                  <a:solidFill>
                    <a:schemeClr val="accent4">
                      <a:hueOff val="384618"/>
                      <a:satOff val="3869"/>
                      <a:lumOff val="5802"/>
                    </a:schemeClr>
                  </a:solidFill>
                </a:defRPr>
              </a:lvl1pPr>
            </a:lstStyle>
            <a:p>
              <a:r>
                <a:rPr sz="1547" dirty="0">
                  <a:solidFill>
                    <a:srgbClr val="FF0000"/>
                  </a:solidFill>
                </a:rPr>
                <a:t>M x 1</a:t>
              </a:r>
            </a:p>
          </p:txBody>
        </p:sp>
        <p:sp>
          <p:nvSpPr>
            <p:cNvPr id="424" name="1 x M"/>
            <p:cNvSpPr txBox="1"/>
            <p:nvPr/>
          </p:nvSpPr>
          <p:spPr>
            <a:xfrm>
              <a:off x="3209650" y="10158"/>
              <a:ext cx="750063" cy="441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200">
                  <a:solidFill>
                    <a:schemeClr val="accent2">
                      <a:hueOff val="-2473792"/>
                      <a:satOff val="-50209"/>
                      <a:lumOff val="23543"/>
                    </a:schemeClr>
                  </a:solidFill>
                </a:defRPr>
              </a:lvl1pPr>
            </a:lstStyle>
            <a:p>
              <a:r>
                <a:rPr sz="1547" b="1" dirty="0">
                  <a:solidFill>
                    <a:srgbClr val="FFC000"/>
                  </a:solidFill>
                </a:rPr>
                <a:t>1 x M</a:t>
              </a:r>
            </a:p>
          </p:txBody>
        </p:sp>
        <p:sp>
          <p:nvSpPr>
            <p:cNvPr id="425" name="Rectangle aux angles arrondis"/>
            <p:cNvSpPr/>
            <p:nvPr/>
          </p:nvSpPr>
          <p:spPr>
            <a:xfrm>
              <a:off x="1948834" y="828612"/>
              <a:ext cx="532760" cy="592900"/>
            </a:xfrm>
            <a:prstGeom prst="roundRect">
              <a:avLst>
                <a:gd name="adj" fmla="val 45366"/>
              </a:avLst>
            </a:prstGeom>
            <a:noFill/>
            <a:ln w="12700" cap="flat">
              <a:solidFill>
                <a:schemeClr val="accent1">
                  <a:satOff val="-3355"/>
                  <a:lumOff val="26614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200" b="1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250"/>
            </a:p>
          </p:txBody>
        </p:sp>
        <p:sp>
          <p:nvSpPr>
            <p:cNvPr id="426" name="n x 1"/>
            <p:cNvSpPr txBox="1"/>
            <p:nvPr/>
          </p:nvSpPr>
          <p:spPr>
            <a:xfrm>
              <a:off x="1918077" y="-32494"/>
              <a:ext cx="645191" cy="441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200">
                  <a:solidFill>
                    <a:schemeClr val="accent1">
                      <a:satOff val="-3355"/>
                      <a:lumOff val="26614"/>
                    </a:schemeClr>
                  </a:solidFill>
                </a:defRPr>
              </a:lvl1pPr>
            </a:lstStyle>
            <a:p>
              <a:r>
                <a:rPr sz="1547" dirty="0">
                  <a:solidFill>
                    <a:schemeClr val="tx1"/>
                  </a:solidFill>
                </a:rPr>
                <a:t>n x 1</a:t>
              </a:r>
            </a:p>
          </p:txBody>
        </p:sp>
      </p:grpSp>
      <p:sp>
        <p:nvSpPr>
          <p:cNvPr id="42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AF33A5-F692-A24D-B1AA-1F0B6EAAB776}"/>
              </a:ext>
            </a:extLst>
          </p:cNvPr>
          <p:cNvSpPr/>
          <p:nvPr/>
        </p:nvSpPr>
        <p:spPr>
          <a:xfrm>
            <a:off x="1580083" y="2205111"/>
            <a:ext cx="33808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</a:rPr>
              <a:t>(</a:t>
            </a:r>
            <a:r>
              <a:rPr lang="fr-FR" sz="2400" dirty="0" err="1">
                <a:solidFill>
                  <a:srgbClr val="000000"/>
                </a:solidFill>
              </a:rPr>
              <a:t>stochastic</a:t>
            </a:r>
            <a:r>
              <a:rPr lang="fr-FR" sz="2400" dirty="0">
                <a:solidFill>
                  <a:srgbClr val="000000"/>
                </a:solidFill>
              </a:rPr>
              <a:t> Navier-Stokes)</a:t>
            </a:r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6042F8C7-32A7-AF4D-BD4E-C72DB96186BD}"/>
              </a:ext>
            </a:extLst>
          </p:cNvPr>
          <p:cNvSpPr/>
          <p:nvPr/>
        </p:nvSpPr>
        <p:spPr>
          <a:xfrm>
            <a:off x="1952250" y="3595131"/>
            <a:ext cx="1643063" cy="42305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Advection of tracer">
            <a:extLst>
              <a:ext uri="{FF2B5EF4-FFF2-40B4-BE49-F238E27FC236}">
                <a16:creationId xmlns:a16="http://schemas.microsoft.com/office/drawing/2014/main" id="{D44F08E5-29D9-8B4D-8D3D-CA56100576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2499" y="648688"/>
            <a:ext cx="10152623" cy="111891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Reduced models under location uncertainty:</a:t>
            </a:r>
            <a:br>
              <a:rPr lang="en-US" dirty="0"/>
            </a:br>
            <a:r>
              <a:rPr lang="en-US" dirty="0" err="1"/>
              <a:t>Galerkin</a:t>
            </a:r>
            <a:r>
              <a:rPr lang="en-US" dirty="0"/>
              <a:t> projection gives SDEs for resolved modes</a:t>
            </a:r>
            <a:endParaRPr dirty="0"/>
          </a:p>
        </p:txBody>
      </p:sp>
      <p:sp>
        <p:nvSpPr>
          <p:cNvPr id="4" name="Rectangle à coins arrondis 3">
            <a:extLst>
              <a:ext uri="{FF2B5EF4-FFF2-40B4-BE49-F238E27FC236}">
                <a16:creationId xmlns:a16="http://schemas.microsoft.com/office/drawing/2014/main" id="{1C9B0F7F-0319-CA48-AA28-EF22AC3DB0FE}"/>
              </a:ext>
            </a:extLst>
          </p:cNvPr>
          <p:cNvSpPr/>
          <p:nvPr/>
        </p:nvSpPr>
        <p:spPr>
          <a:xfrm>
            <a:off x="242888" y="1864855"/>
            <a:ext cx="4864437" cy="1175509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5C773DB-60AC-0143-AB3B-A8E35A1F7CC4}"/>
              </a:ext>
            </a:extLst>
          </p:cNvPr>
          <p:cNvCxnSpPr>
            <a:stCxn id="3" idx="1"/>
            <a:endCxn id="4" idx="2"/>
          </p:cNvCxnSpPr>
          <p:nvPr/>
        </p:nvCxnSpPr>
        <p:spPr>
          <a:xfrm flipV="1">
            <a:off x="1952250" y="3040364"/>
            <a:ext cx="722857" cy="766295"/>
          </a:xfrm>
          <a:prstGeom prst="line">
            <a:avLst/>
          </a:prstGeom>
          <a:ln w="2286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A6D26C3-2D25-934A-B5E2-40B71A382762}"/>
              </a:ext>
            </a:extLst>
          </p:cNvPr>
          <p:cNvGrpSpPr/>
          <p:nvPr/>
        </p:nvGrpSpPr>
        <p:grpSpPr>
          <a:xfrm>
            <a:off x="-4698" y="3795257"/>
            <a:ext cx="1415227" cy="3045080"/>
            <a:chOff x="-4698" y="3795257"/>
            <a:chExt cx="1415227" cy="3045080"/>
          </a:xfrm>
        </p:grpSpPr>
        <p:sp>
          <p:nvSpPr>
            <p:cNvPr id="34" name="Large scales:…">
              <a:extLst>
                <a:ext uri="{FF2B5EF4-FFF2-40B4-BE49-F238E27FC236}">
                  <a16:creationId xmlns:a16="http://schemas.microsoft.com/office/drawing/2014/main" id="{8804814B-E75C-9844-9095-ACFF279B41CD}"/>
                </a:ext>
              </a:extLst>
            </p:cNvPr>
            <p:cNvSpPr/>
            <p:nvPr/>
          </p:nvSpPr>
          <p:spPr>
            <a:xfrm>
              <a:off x="-4698" y="3795257"/>
              <a:ext cx="1415227" cy="3045080"/>
            </a:xfrm>
            <a:prstGeom prst="rect">
              <a:avLst/>
            </a:prstGeom>
            <a:solidFill>
              <a:schemeClr val="accent1">
                <a:alpha val="74313"/>
              </a:schemeClr>
            </a:solidFill>
            <a:ln w="25400" cap="flat">
              <a:solidFill>
                <a:srgbClr val="000000">
                  <a:alpha val="74313"/>
                </a:srgbClr>
              </a:solidFill>
              <a:prstDash val="solid"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/>
            <a:p>
              <a:pPr algn="l">
                <a:defRPr sz="2200">
                  <a:solidFill>
                    <a:srgbClr val="FFFFFF"/>
                  </a:solidFill>
                </a:defRPr>
              </a:pPr>
              <a:r>
                <a:rPr sz="1600" dirty="0"/>
                <a:t>Large scales: </a:t>
              </a:r>
            </a:p>
            <a:p>
              <a:pPr algn="l">
                <a:defRPr sz="2200">
                  <a:solidFill>
                    <a:srgbClr val="FFFFFF"/>
                  </a:solidFill>
                </a:defRPr>
              </a:pPr>
              <a:endParaRPr sz="1600" dirty="0"/>
            </a:p>
            <a:p>
              <a:pPr algn="l">
                <a:defRPr sz="2200">
                  <a:solidFill>
                    <a:srgbClr val="FFFFFF"/>
                  </a:solidFill>
                </a:defRPr>
              </a:pPr>
              <a:endParaRPr sz="1600" dirty="0"/>
            </a:p>
            <a:p>
              <a:pPr algn="l">
                <a:defRPr sz="2200">
                  <a:solidFill>
                    <a:srgbClr val="FFFFFF"/>
                  </a:solidFill>
                </a:defRPr>
              </a:pPr>
              <a:r>
                <a:rPr sz="1600" dirty="0"/>
                <a:t>Small scales:</a:t>
              </a:r>
            </a:p>
            <a:p>
              <a:pPr algn="l">
                <a:defRPr sz="2200">
                  <a:solidFill>
                    <a:srgbClr val="FFFFFF"/>
                  </a:solidFill>
                </a:defRPr>
              </a:pPr>
              <a:endParaRPr sz="1600" dirty="0"/>
            </a:p>
            <a:p>
              <a:pPr algn="l">
                <a:defRPr sz="2200">
                  <a:solidFill>
                    <a:srgbClr val="FFFFFF"/>
                  </a:solidFill>
                </a:defRPr>
              </a:pPr>
              <a:endParaRPr sz="1600" dirty="0"/>
            </a:p>
            <a:p>
              <a:pPr algn="l">
                <a:defRPr sz="2200">
                  <a:solidFill>
                    <a:srgbClr val="FFFFFF"/>
                  </a:solidFill>
                </a:defRPr>
              </a:pPr>
              <a:r>
                <a:rPr sz="1600" dirty="0"/>
                <a:t>Variance</a:t>
              </a:r>
            </a:p>
            <a:p>
              <a:pPr algn="l">
                <a:defRPr sz="2200">
                  <a:solidFill>
                    <a:srgbClr val="FFFFFF"/>
                  </a:solidFill>
                </a:defRPr>
              </a:pPr>
              <a:r>
                <a:rPr sz="1600" dirty="0"/>
                <a:t>tensor:</a:t>
              </a:r>
            </a:p>
            <a:p>
              <a:pPr algn="l">
                <a:defRPr sz="2200">
                  <a:solidFill>
                    <a:srgbClr val="FFFFFF"/>
                  </a:solidFill>
                </a:defRPr>
              </a:pPr>
              <a:endParaRPr sz="1600" dirty="0"/>
            </a:p>
          </p:txBody>
        </p:sp>
        <p:pic>
          <p:nvPicPr>
            <p:cNvPr id="35" name="Image" descr="Image">
              <a:extLst>
                <a:ext uri="{FF2B5EF4-FFF2-40B4-BE49-F238E27FC236}">
                  <a16:creationId xmlns:a16="http://schemas.microsoft.com/office/drawing/2014/main" id="{F820F496-BD91-AC48-910E-81F6B6506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314544" y="4253589"/>
              <a:ext cx="248920" cy="151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" name="Image" descr="Image">
              <a:extLst>
                <a:ext uri="{FF2B5EF4-FFF2-40B4-BE49-F238E27FC236}">
                  <a16:creationId xmlns:a16="http://schemas.microsoft.com/office/drawing/2014/main" id="{EB2CA37B-A6F5-AA44-BBA0-55BB5DD22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280343" y="4904565"/>
              <a:ext cx="389801" cy="2436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" name="Image" descr="Image">
              <a:extLst>
                <a:ext uri="{FF2B5EF4-FFF2-40B4-BE49-F238E27FC236}">
                  <a16:creationId xmlns:a16="http://schemas.microsoft.com/office/drawing/2014/main" id="{4A8A1A3A-D172-1543-AC76-6EA8DE29F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94794" y="5969241"/>
              <a:ext cx="1279271" cy="632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4F5AF79-2BC7-8142-9A2C-43100650A8D3}"/>
              </a:ext>
            </a:extLst>
          </p:cNvPr>
          <p:cNvGrpSpPr/>
          <p:nvPr/>
        </p:nvGrpSpPr>
        <p:grpSpPr>
          <a:xfrm>
            <a:off x="2622170" y="3355544"/>
            <a:ext cx="4348192" cy="3308773"/>
            <a:chOff x="2622170" y="3355544"/>
            <a:chExt cx="4348192" cy="3308773"/>
          </a:xfrm>
        </p:grpSpPr>
        <p:grpSp>
          <p:nvGrpSpPr>
            <p:cNvPr id="416" name="Groupe"/>
            <p:cNvGrpSpPr/>
            <p:nvPr/>
          </p:nvGrpSpPr>
          <p:grpSpPr>
            <a:xfrm>
              <a:off x="2622170" y="3355544"/>
              <a:ext cx="4348192" cy="3308773"/>
              <a:chOff x="1289858" y="306199"/>
              <a:chExt cx="6184095" cy="4705807"/>
            </a:xfrm>
          </p:grpSpPr>
          <p:sp>
            <p:nvSpPr>
              <p:cNvPr id="411" name="Ligne"/>
              <p:cNvSpPr/>
              <p:nvPr/>
            </p:nvSpPr>
            <p:spPr>
              <a:xfrm flipV="1">
                <a:off x="5036672" y="1566210"/>
                <a:ext cx="1" cy="1386004"/>
              </a:xfrm>
              <a:prstGeom prst="line">
                <a:avLst/>
              </a:prstGeom>
              <a:noFill/>
              <a:ln w="139700" cap="flat">
                <a:solidFill>
                  <a:srgbClr val="0070C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12" name="2nd order polynomial:…"/>
              <p:cNvSpPr txBox="1"/>
              <p:nvPr/>
            </p:nvSpPr>
            <p:spPr>
              <a:xfrm>
                <a:off x="1413810" y="2997810"/>
                <a:ext cx="6060143" cy="1949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/>
              <a:p>
                <a:pPr algn="ctr">
                  <a:defRPr sz="3000">
                    <a:solidFill>
                      <a:schemeClr val="accent1"/>
                    </a:solidFill>
                  </a:defRPr>
                </a:pPr>
                <a:r>
                  <a:rPr sz="2109" dirty="0">
                    <a:solidFill>
                      <a:srgbClr val="0070C0"/>
                    </a:solidFill>
                  </a:rPr>
                  <a:t>2</a:t>
                </a:r>
                <a:r>
                  <a:rPr sz="2109" baseline="31999" dirty="0">
                    <a:solidFill>
                      <a:srgbClr val="0070C0"/>
                    </a:solidFill>
                  </a:rPr>
                  <a:t>nd</a:t>
                </a:r>
                <a:r>
                  <a:rPr sz="2109" dirty="0">
                    <a:solidFill>
                      <a:srgbClr val="0070C0"/>
                    </a:solidFill>
                  </a:rPr>
                  <a:t> order polynomial:</a:t>
                </a:r>
              </a:p>
              <a:p>
                <a:pPr algn="ctr">
                  <a:defRPr sz="3000">
                    <a:solidFill>
                      <a:schemeClr val="accent1"/>
                    </a:solidFill>
                  </a:defRPr>
                </a:pPr>
                <a:r>
                  <a:rPr sz="2109" dirty="0">
                    <a:solidFill>
                      <a:srgbClr val="0070C0"/>
                    </a:solidFill>
                  </a:rPr>
                  <a:t>coefficients given by physics,</a:t>
                </a:r>
                <a:endParaRPr lang="en-US" sz="2109" dirty="0">
                  <a:solidFill>
                    <a:srgbClr val="0070C0"/>
                  </a:solidFill>
                </a:endParaRPr>
              </a:p>
              <a:p>
                <a:pPr algn="ctr">
                  <a:defRPr sz="3000">
                    <a:solidFill>
                      <a:schemeClr val="accent1"/>
                    </a:solidFill>
                  </a:defRPr>
                </a:pPr>
                <a:endParaRPr lang="en-US" sz="2109" dirty="0">
                  <a:solidFill>
                    <a:srgbClr val="0070C0"/>
                  </a:solidFill>
                </a:endParaRPr>
              </a:p>
              <a:p>
                <a:pPr>
                  <a:defRPr sz="3000">
                    <a:solidFill>
                      <a:schemeClr val="accent1"/>
                    </a:solidFill>
                  </a:defRPr>
                </a:pPr>
                <a:r>
                  <a:rPr lang="fr-FR" sz="2109" dirty="0">
                    <a:solidFill>
                      <a:srgbClr val="0070C0"/>
                    </a:solidFill>
                  </a:rPr>
                  <a:t>               and</a:t>
                </a:r>
                <a:endParaRPr sz="2109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413" name="Rectangle aux angles arrondis"/>
              <p:cNvSpPr/>
              <p:nvPr/>
            </p:nvSpPr>
            <p:spPr>
              <a:xfrm>
                <a:off x="4539353" y="306199"/>
                <a:ext cx="1432525" cy="1142999"/>
              </a:xfrm>
              <a:prstGeom prst="roundRect">
                <a:avLst>
                  <a:gd name="adj" fmla="val 17992"/>
                </a:avLst>
              </a:prstGeom>
              <a:noFill/>
              <a:ln w="50800" cap="flat">
                <a:solidFill>
                  <a:srgbClr val="0070C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 dirty="0"/>
              </a:p>
            </p:txBody>
          </p:sp>
          <p:pic>
            <p:nvPicPr>
              <p:cNvPr id="414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289858" y="4290616"/>
                <a:ext cx="1062411" cy="7213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33B29F66-8B1D-754F-8FA2-6F82538023A0}"/>
                    </a:ext>
                  </a:extLst>
                </p:cNvPr>
                <p:cNvSpPr txBox="1"/>
                <p:nvPr/>
              </p:nvSpPr>
              <p:spPr>
                <a:xfrm>
                  <a:off x="4341177" y="6062926"/>
                  <a:ext cx="2024272" cy="5391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̅"/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acc>
                              <m:accPr>
                                <m:chr m:val="̇"/>
                                <m:ctrlP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  <m:acc>
                                      <m:accPr>
                                        <m:chr m:val="̇"/>
                                        <m:ctrlPr>
                                          <a:rPr lang="en-US" sz="24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e>
                        </m:acc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fr-FR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33B29F66-8B1D-754F-8FA2-6F82538023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1177" y="6062926"/>
                  <a:ext cx="2024272" cy="539122"/>
                </a:xfrm>
                <a:prstGeom prst="rect">
                  <a:avLst/>
                </a:prstGeom>
                <a:blipFill>
                  <a:blip r:embed="rId8"/>
                  <a:stretch>
                    <a:fillRect l="-1250" r="-125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48AFAF1-171B-C844-880F-CF68A6299402}"/>
              </a:ext>
            </a:extLst>
          </p:cNvPr>
          <p:cNvGrpSpPr/>
          <p:nvPr/>
        </p:nvGrpSpPr>
        <p:grpSpPr>
          <a:xfrm>
            <a:off x="7651062" y="4698314"/>
            <a:ext cx="4540938" cy="949316"/>
            <a:chOff x="7651062" y="4698314"/>
            <a:chExt cx="4540938" cy="949316"/>
          </a:xfrm>
        </p:grpSpPr>
        <p:sp>
          <p:nvSpPr>
            <p:cNvPr id="410" name="Correlations to estimate"/>
            <p:cNvSpPr txBox="1"/>
            <p:nvPr/>
          </p:nvSpPr>
          <p:spPr>
            <a:xfrm>
              <a:off x="7651062" y="4698314"/>
              <a:ext cx="4540938" cy="5930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sz="3200" b="1">
                  <a:solidFill>
                    <a:srgbClr val="942192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250" dirty="0">
                  <a:solidFill>
                    <a:srgbClr val="FFC000"/>
                  </a:solidFill>
                </a:rPr>
                <a:t>Correlations to estimate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9A13ACAE-966A-084A-BD83-5457FF6E53DB}"/>
                    </a:ext>
                  </a:extLst>
                </p:cNvPr>
                <p:cNvSpPr txBox="1"/>
                <p:nvPr/>
              </p:nvSpPr>
              <p:spPr>
                <a:xfrm>
                  <a:off x="7794221" y="5248546"/>
                  <a:ext cx="2964145" cy="3990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𝑝𝑖</m:t>
                          </m:r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𝑞𝑗</m:t>
                          </m:r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𝑝𝑖</m:t>
                          </m:r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</m:sub>
                      </m:sSub>
                    </m:oMath>
                  </a14:m>
                  <a:r>
                    <a:rPr lang="fr-FR" sz="2400" dirty="0">
                      <a:solidFill>
                        <a:srgbClr val="FFC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9A13ACAE-966A-084A-BD83-5457FF6E53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4221" y="5248546"/>
                  <a:ext cx="2964145" cy="399084"/>
                </a:xfrm>
                <a:prstGeom prst="rect">
                  <a:avLst/>
                </a:prstGeom>
                <a:blipFill>
                  <a:blip r:embed="rId9"/>
                  <a:stretch>
                    <a:fillRect l="-2137" b="-2424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4953940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0" animBg="1" advAuto="0"/>
      <p:bldP spid="427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ompromis physique / données…"/>
          <p:cNvSpPr txBox="1">
            <a:spLocks noGrp="1"/>
          </p:cNvSpPr>
          <p:nvPr>
            <p:ph type="body" idx="1"/>
          </p:nvPr>
        </p:nvSpPr>
        <p:spPr>
          <a:xfrm>
            <a:off x="848226" y="2343168"/>
            <a:ext cx="10407847" cy="315873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446468" indent="-446468">
              <a:buSzPct val="100000"/>
              <a:buAutoNum type="arabicPeriod"/>
              <a:defRPr sz="4000"/>
            </a:pPr>
            <a:r>
              <a:rPr lang="en-US" dirty="0"/>
              <a:t>Context : observer for unsteady aerodynamism</a:t>
            </a:r>
          </a:p>
          <a:p>
            <a:pPr marL="446468" indent="-446468">
              <a:buSzPct val="100000"/>
              <a:buAutoNum type="arabicPeriod"/>
              <a:defRPr sz="4000"/>
            </a:pPr>
            <a:r>
              <a:rPr lang="en-US" dirty="0"/>
              <a:t>Physics, data &amp; reduced order model (ROM)</a:t>
            </a:r>
            <a:endParaRPr dirty="0"/>
          </a:p>
          <a:p>
            <a:pPr marL="446468" indent="-446468">
              <a:buSzPct val="100000"/>
              <a:buAutoNum type="arabicPeriod"/>
              <a:defRPr sz="4000"/>
            </a:pPr>
            <a:r>
              <a:rPr lang="en-US" dirty="0"/>
              <a:t>Simulation, measurements &amp; data assimilation</a:t>
            </a:r>
          </a:p>
          <a:p>
            <a:pPr marL="446468" indent="-446468">
              <a:buSzPct val="100000"/>
              <a:buFont typeface="Wingdings 3" panose="05040102010807070707" pitchFamily="18" charset="2"/>
              <a:buAutoNum type="arabicPeriod"/>
              <a:defRPr sz="4000"/>
            </a:pPr>
            <a:r>
              <a:rPr lang="en-US" sz="4000" dirty="0"/>
              <a:t>Reduced order model under location uncertainty</a:t>
            </a:r>
            <a:endParaRPr lang="en-US" dirty="0"/>
          </a:p>
          <a:p>
            <a:pPr marL="446468" indent="-446468">
              <a:buSzPct val="100000"/>
              <a:buFont typeface="Wingdings 3" panose="05040102010807070707" pitchFamily="18" charset="2"/>
              <a:buAutoNum type="arabicPeriod"/>
              <a:defRPr sz="4000"/>
            </a:pPr>
            <a:r>
              <a:rPr lang="en-US" dirty="0"/>
              <a:t>Results</a:t>
            </a:r>
          </a:p>
          <a:p>
            <a:pPr marL="0" indent="0">
              <a:buSzPct val="100000"/>
              <a:buNone/>
              <a:defRPr sz="4000"/>
            </a:pPr>
            <a:endParaRPr lang="en-US" dirty="0"/>
          </a:p>
          <a:p>
            <a:pPr marL="446468" indent="-446468">
              <a:buSzPct val="100000"/>
              <a:buAutoNum type="arabicPeriod"/>
              <a:defRPr sz="4000"/>
            </a:pPr>
            <a:endParaRPr dirty="0"/>
          </a:p>
        </p:txBody>
      </p:sp>
      <p:sp>
        <p:nvSpPr>
          <p:cNvPr id="175" name="Plan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Content</a:t>
            </a:r>
            <a:endParaRPr dirty="0"/>
          </a:p>
        </p:txBody>
      </p:sp>
      <p:sp>
        <p:nvSpPr>
          <p:cNvPr id="6" name="Numéro de diapositive">
            <a:extLst>
              <a:ext uri="{FF2B5EF4-FFF2-40B4-BE49-F238E27FC236}">
                <a16:creationId xmlns:a16="http://schemas.microsoft.com/office/drawing/2014/main" id="{CCAD8263-6985-364D-A996-92E86B38528A}"/>
              </a:ext>
            </a:extLst>
          </p:cNvPr>
          <p:cNvSpPr txBox="1">
            <a:spLocks/>
          </p:cNvSpPr>
          <p:nvPr/>
        </p:nvSpPr>
        <p:spPr bwMode="gray">
          <a:xfrm>
            <a:off x="11599834" y="6403002"/>
            <a:ext cx="343195" cy="379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527494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A3C6034-7FD8-734A-AA46-DE2249D533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89" t="23333" r="16008" b="20494"/>
          <a:stretch/>
        </p:blipFill>
        <p:spPr>
          <a:xfrm rot="11971272">
            <a:off x="1222280" y="1898234"/>
            <a:ext cx="2099733" cy="1409113"/>
          </a:xfrm>
          <a:prstGeom prst="rect">
            <a:avLst/>
          </a:prstGeom>
        </p:spPr>
      </p:pic>
      <p:sp>
        <p:nvSpPr>
          <p:cNvPr id="528" name="Conclusion of Part II"/>
          <p:cNvSpPr txBox="1">
            <a:spLocks noGrp="1"/>
          </p:cNvSpPr>
          <p:nvPr>
            <p:ph type="title"/>
          </p:nvPr>
        </p:nvSpPr>
        <p:spPr>
          <a:xfrm>
            <a:off x="848226" y="901015"/>
            <a:ext cx="9709485" cy="113210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Numerical results :</a:t>
            </a:r>
            <a:br>
              <a:rPr lang="en-US" dirty="0"/>
            </a:br>
            <a:r>
              <a:rPr lang="en-US" dirty="0"/>
              <a:t>3D Wake at Reynolds 300</a:t>
            </a:r>
            <a:endParaRPr dirty="0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3AF9D4E-4589-C04E-95C3-67F8D87BC4B5}"/>
              </a:ext>
            </a:extLst>
          </p:cNvPr>
          <p:cNvGrpSpPr/>
          <p:nvPr/>
        </p:nvGrpSpPr>
        <p:grpSpPr>
          <a:xfrm>
            <a:off x="6462555" y="914400"/>
            <a:ext cx="4910296" cy="949905"/>
            <a:chOff x="6476843" y="714373"/>
            <a:chExt cx="4910296" cy="9499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D647420F-30C8-1C45-8BDF-B102BDD0C58D}"/>
                    </a:ext>
                  </a:extLst>
                </p:cNvPr>
                <p:cNvSpPr txBox="1"/>
                <p:nvPr/>
              </p:nvSpPr>
              <p:spPr>
                <a:xfrm>
                  <a:off x="6476843" y="836134"/>
                  <a:ext cx="4872039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Reduced order models with </a:t>
                  </a:r>
                  <a14:m>
                    <m:oMath xmlns:m="http://schemas.openxmlformats.org/officeDocument/2006/math">
                      <m:r>
                        <a:rPr lang="en-US" sz="1600" b="1" i="1" u="sng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</m:oMath>
                  </a14:m>
                  <a:r>
                    <a:rPr lang="en-US" sz="1600" b="1" u="sng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degrees of freedom</a:t>
                  </a:r>
                </a:p>
                <a:p>
                  <a:pPr marL="285750" indent="-285750" algn="r">
                    <a:buFont typeface="Wingdings" pitchFamily="2" charset="2"/>
                    <a:buChar char="Ø"/>
                  </a:pPr>
                  <a:r>
                    <a:rPr lang="en-US" sz="1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only 1 PIV point (local, blurred and noisy measure)</a:t>
                  </a:r>
                  <a:br>
                    <a:rPr lang="en-US" sz="1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1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is assimilated 10 times by vortex shedding cycle</a:t>
                  </a:r>
                </a:p>
              </p:txBody>
            </p:sp>
          </mc:Choice>
          <mc:Fallback xmlns="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D647420F-30C8-1C45-8BDF-B102BDD0C5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6843" y="836134"/>
                  <a:ext cx="4872039" cy="769441"/>
                </a:xfrm>
                <a:prstGeom prst="rect">
                  <a:avLst/>
                </a:prstGeom>
                <a:blipFill>
                  <a:blip r:embed="rId5"/>
                  <a:stretch>
                    <a:fillRect t="-1639" r="-521" b="-655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586C4C33-A86D-4246-997B-73A113393F42}"/>
                </a:ext>
              </a:extLst>
            </p:cNvPr>
            <p:cNvGrpSpPr/>
            <p:nvPr/>
          </p:nvGrpSpPr>
          <p:grpSpPr>
            <a:xfrm>
              <a:off x="6564310" y="714373"/>
              <a:ext cx="4822829" cy="949905"/>
              <a:chOff x="7555755" y="213812"/>
              <a:chExt cx="4822829" cy="949905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962788BF-753F-464C-8641-3C703FB776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55755" y="213812"/>
                <a:ext cx="0" cy="94990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C7913FC6-8960-CE40-89BB-A7FFEB103A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55755" y="1163717"/>
                <a:ext cx="482282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01ECB0D2-41C3-1447-90DB-8B958EFF8573}"/>
              </a:ext>
            </a:extLst>
          </p:cNvPr>
          <p:cNvGrpSpPr/>
          <p:nvPr/>
        </p:nvGrpSpPr>
        <p:grpSpPr>
          <a:xfrm>
            <a:off x="546350" y="3172463"/>
            <a:ext cx="11053484" cy="1258720"/>
            <a:chOff x="884222" y="2095864"/>
            <a:chExt cx="11053484" cy="1258720"/>
          </a:xfrm>
        </p:grpSpPr>
        <p:sp>
          <p:nvSpPr>
            <p:cNvPr id="10" name="Rectangle à coins arrondis 9">
              <a:extLst>
                <a:ext uri="{FF2B5EF4-FFF2-40B4-BE49-F238E27FC236}">
                  <a16:creationId xmlns:a16="http://schemas.microsoft.com/office/drawing/2014/main" id="{CEF02E0C-3D1D-2943-80D4-F89612C66B6B}"/>
                </a:ext>
              </a:extLst>
            </p:cNvPr>
            <p:cNvSpPr/>
            <p:nvPr/>
          </p:nvSpPr>
          <p:spPr>
            <a:xfrm>
              <a:off x="4730306" y="2095864"/>
              <a:ext cx="3451595" cy="1249933"/>
            </a:xfrm>
            <a:prstGeom prst="roundRect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Our method :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POD-</a:t>
              </a:r>
              <a:r>
                <a:rPr lang="en-US" sz="1600" dirty="0" err="1">
                  <a:solidFill>
                    <a:srgbClr val="000000"/>
                  </a:solidFill>
                </a:rPr>
                <a:t>Galerkin</a:t>
              </a:r>
              <a:r>
                <a:rPr lang="en-US" sz="1600" dirty="0">
                  <a:solidFill>
                    <a:srgbClr val="000000"/>
                  </a:solidFill>
                </a:rPr>
                <a:t> with </a:t>
              </a:r>
              <a:r>
                <a:rPr lang="en-US" sz="1600" dirty="0" err="1">
                  <a:solidFill>
                    <a:srgbClr val="000000"/>
                  </a:solidFill>
                </a:rPr>
                <a:t>Navier</a:t>
              </a:r>
              <a:r>
                <a:rPr lang="en-US" sz="1600" dirty="0">
                  <a:solidFill>
                    <a:srgbClr val="000000"/>
                  </a:solidFill>
                </a:rPr>
                <a:t>-Stokes</a:t>
              </a:r>
              <a:br>
                <a:rPr lang="en-US" sz="1600" dirty="0">
                  <a:solidFill>
                    <a:srgbClr val="000000"/>
                  </a:solidFill>
                </a:rPr>
              </a:br>
              <a:r>
                <a:rPr lang="en-US" sz="1600" dirty="0">
                  <a:solidFill>
                    <a:srgbClr val="000000"/>
                  </a:solidFill>
                </a:rPr>
                <a:t>under location uncertainty (LUM)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à coins arrondis 10">
                  <a:extLst>
                    <a:ext uri="{FF2B5EF4-FFF2-40B4-BE49-F238E27FC236}">
                      <a16:creationId xmlns:a16="http://schemas.microsoft.com/office/drawing/2014/main" id="{A3448373-B369-BC44-90FC-A2CF7B302193}"/>
                    </a:ext>
                  </a:extLst>
                </p:cNvPr>
                <p:cNvSpPr/>
                <p:nvPr/>
              </p:nvSpPr>
              <p:spPr>
                <a:xfrm>
                  <a:off x="884222" y="2107960"/>
                  <a:ext cx="3451595" cy="1246624"/>
                </a:xfrm>
                <a:prstGeom prst="roundRect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000000"/>
                      </a:solidFill>
                    </a:rPr>
                    <a:t>Reference :</a:t>
                  </a:r>
                  <a:br>
                    <a:rPr lang="en-US" sz="2000" dirty="0">
                      <a:solidFill>
                        <a:srgbClr val="000000"/>
                      </a:solidFill>
                    </a:rPr>
                  </a:br>
                  <a:r>
                    <a:rPr lang="en-US" sz="1600" dirty="0">
                      <a:solidFill>
                        <a:srgbClr val="000000"/>
                      </a:solidFill>
                    </a:rPr>
                    <a:t>PCA-projection of the </a:t>
                  </a:r>
                  <a:br>
                    <a:rPr lang="en-US" sz="1600" dirty="0">
                      <a:solidFill>
                        <a:srgbClr val="000000"/>
                      </a:solidFill>
                    </a:rPr>
                  </a:br>
                  <a:r>
                    <a:rPr lang="en-US" sz="1600" dirty="0">
                      <a:solidFill>
                        <a:srgbClr val="000000"/>
                      </a:solidFill>
                    </a:rPr>
                    <a:t>“true” simulation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a14:m>
                  <a:r>
                    <a:rPr lang="en-US" sz="1600" dirty="0">
                      <a:solidFill>
                        <a:srgbClr val="000000"/>
                      </a:solidFill>
                    </a:rPr>
                    <a:t>-</a:t>
                  </a:r>
                  <a:r>
                    <a:rPr lang="en-US" sz="1600" dirty="0" err="1">
                      <a:solidFill>
                        <a:srgbClr val="000000"/>
                      </a:solidFill>
                    </a:rPr>
                    <a:t>dof</a:t>
                  </a:r>
                  <a:r>
                    <a:rPr lang="en-US" sz="1600" dirty="0">
                      <a:solidFill>
                        <a:srgbClr val="000000"/>
                      </a:solidFill>
                    </a:rPr>
                    <a:t> DNS)</a:t>
                  </a:r>
                  <a:br>
                    <a:rPr lang="en-US" sz="1600" dirty="0">
                      <a:solidFill>
                        <a:srgbClr val="000000"/>
                      </a:solidFill>
                    </a:rPr>
                  </a:br>
                  <a:r>
                    <a:rPr lang="en-US" sz="1200" dirty="0">
                      <a:solidFill>
                        <a:srgbClr val="000000"/>
                      </a:solidFill>
                    </a:rPr>
                    <a:t>(Optimal from </a:t>
                  </a:r>
                  <a14:m>
                    <m:oMath xmlns:m="http://schemas.openxmlformats.org/officeDocument/2006/math">
                      <m:r>
                        <a:rPr lang="en-US" sz="1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r>
                    <a:rPr lang="en-US" sz="1200" b="1" dirty="0">
                      <a:solidFill>
                        <a:srgbClr val="000000"/>
                      </a:solidFill>
                    </a:rPr>
                    <a:t>-</a:t>
                  </a:r>
                  <a:r>
                    <a:rPr lang="en-US" sz="1200" b="1" dirty="0" err="1">
                      <a:solidFill>
                        <a:srgbClr val="000000"/>
                      </a:solidFill>
                    </a:rPr>
                    <a:t>dof</a:t>
                  </a:r>
                  <a:r>
                    <a:rPr lang="en-US" sz="1200" dirty="0">
                      <a:solidFill>
                        <a:srgbClr val="000000"/>
                      </a:solidFill>
                    </a:rPr>
                    <a:t> linear decomposition)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à coins arrondis 10">
                  <a:extLst>
                    <a:ext uri="{FF2B5EF4-FFF2-40B4-BE49-F238E27FC236}">
                      <a16:creationId xmlns:a16="http://schemas.microsoft.com/office/drawing/2014/main" id="{A3448373-B369-BC44-90FC-A2CF7B3021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222" y="2107960"/>
                  <a:ext cx="3451595" cy="1246624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à coins arrondis 11">
              <a:extLst>
                <a:ext uri="{FF2B5EF4-FFF2-40B4-BE49-F238E27FC236}">
                  <a16:creationId xmlns:a16="http://schemas.microsoft.com/office/drawing/2014/main" id="{8101DAEE-8D11-B645-8CBF-8EE602636547}"/>
                </a:ext>
              </a:extLst>
            </p:cNvPr>
            <p:cNvSpPr/>
            <p:nvPr/>
          </p:nvSpPr>
          <p:spPr>
            <a:xfrm>
              <a:off x="8510288" y="2104651"/>
              <a:ext cx="3427418" cy="1249933"/>
            </a:xfrm>
            <a:prstGeom prst="roundRect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</a:rPr>
                <a:t>State-of-art :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POD-</a:t>
              </a:r>
              <a:r>
                <a:rPr lang="en-US" sz="1600" dirty="0" err="1">
                  <a:solidFill>
                    <a:srgbClr val="000000"/>
                  </a:solidFill>
                </a:rPr>
                <a:t>Galerkin</a:t>
              </a:r>
              <a:r>
                <a:rPr lang="en-US" sz="1600" dirty="0">
                  <a:solidFill>
                    <a:srgbClr val="000000"/>
                  </a:solidFill>
                </a:rPr>
                <a:t> with </a:t>
              </a:r>
              <a:r>
                <a:rPr lang="en-US" sz="1600" dirty="0" err="1">
                  <a:solidFill>
                    <a:srgbClr val="000000"/>
                  </a:solidFill>
                </a:rPr>
                <a:t>Navier</a:t>
              </a:r>
              <a:r>
                <a:rPr lang="en-US" sz="1600" dirty="0">
                  <a:solidFill>
                    <a:srgbClr val="000000"/>
                  </a:solidFill>
                </a:rPr>
                <a:t>-Stokes + optimally tuned eddy viscosity &amp; additive noise</a:t>
              </a:r>
            </a:p>
          </p:txBody>
        </p:sp>
      </p:grp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5722BD9F-94EC-3C4A-B8F9-D5145B8057AF}"/>
              </a:ext>
            </a:extLst>
          </p:cNvPr>
          <p:cNvCxnSpPr>
            <a:cxnSpLocks/>
          </p:cNvCxnSpPr>
          <p:nvPr/>
        </p:nvCxnSpPr>
        <p:spPr>
          <a:xfrm flipH="1">
            <a:off x="6550022" y="914400"/>
            <a:ext cx="48228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DNS100_comp_2_modes">
            <a:hlinkClick r:id="" action="ppaction://media"/>
            <a:extLst>
              <a:ext uri="{FF2B5EF4-FFF2-40B4-BE49-F238E27FC236}">
                <a16:creationId xmlns:a16="http://schemas.microsoft.com/office/drawing/2014/main" id="{C6425EFD-26D8-FF40-A14D-7BF0362AEF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0614" b="17749"/>
          <a:stretch/>
        </p:blipFill>
        <p:spPr>
          <a:xfrm>
            <a:off x="46379" y="4630587"/>
            <a:ext cx="12145621" cy="181188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672B5D0F-4861-3A4A-8272-55D0842A8672}"/>
              </a:ext>
            </a:extLst>
          </p:cNvPr>
          <p:cNvGrpSpPr/>
          <p:nvPr/>
        </p:nvGrpSpPr>
        <p:grpSpPr>
          <a:xfrm>
            <a:off x="140771" y="4531437"/>
            <a:ext cx="10818911" cy="403174"/>
            <a:chOff x="140771" y="4531437"/>
            <a:chExt cx="10818911" cy="403174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85F6DFB3-7DC5-DD4C-983A-303D9E65481D}"/>
                </a:ext>
              </a:extLst>
            </p:cNvPr>
            <p:cNvGrpSpPr/>
            <p:nvPr/>
          </p:nvGrpSpPr>
          <p:grpSpPr>
            <a:xfrm>
              <a:off x="140771" y="4541317"/>
              <a:ext cx="2704023" cy="393294"/>
              <a:chOff x="3010032" y="32772987"/>
              <a:chExt cx="5319129" cy="870710"/>
            </a:xfrm>
          </p:grpSpPr>
          <p:sp>
            <p:nvSpPr>
              <p:cNvPr id="18" name="Flèche vers la droite 17">
                <a:extLst>
                  <a:ext uri="{FF2B5EF4-FFF2-40B4-BE49-F238E27FC236}">
                    <a16:creationId xmlns:a16="http://schemas.microsoft.com/office/drawing/2014/main" id="{9717EE20-8639-894A-8F7B-41E0F1BC8A99}"/>
                  </a:ext>
                </a:extLst>
              </p:cNvPr>
              <p:cNvSpPr/>
              <p:nvPr/>
            </p:nvSpPr>
            <p:spPr>
              <a:xfrm>
                <a:off x="3010032" y="32818974"/>
                <a:ext cx="1335979" cy="82472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Inflow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AA7E6FF-1688-654C-BED1-FAA91C31DE2C}"/>
                  </a:ext>
                </a:extLst>
              </p:cNvPr>
              <p:cNvSpPr txBox="1"/>
              <p:nvPr/>
            </p:nvSpPr>
            <p:spPr>
              <a:xfrm>
                <a:off x="6625878" y="32772987"/>
                <a:ext cx="1703283" cy="613246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Q-criterion</a:t>
                </a: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476D3282-BDCF-F647-8B14-AD43EDC47058}"/>
                </a:ext>
              </a:extLst>
            </p:cNvPr>
            <p:cNvGrpSpPr/>
            <p:nvPr/>
          </p:nvGrpSpPr>
          <p:grpSpPr>
            <a:xfrm>
              <a:off x="4149985" y="4531437"/>
              <a:ext cx="2704023" cy="393294"/>
              <a:chOff x="3010032" y="32772987"/>
              <a:chExt cx="5319129" cy="870710"/>
            </a:xfrm>
          </p:grpSpPr>
          <p:sp>
            <p:nvSpPr>
              <p:cNvPr id="21" name="Flèche vers la droite 20">
                <a:extLst>
                  <a:ext uri="{FF2B5EF4-FFF2-40B4-BE49-F238E27FC236}">
                    <a16:creationId xmlns:a16="http://schemas.microsoft.com/office/drawing/2014/main" id="{3C7B0C34-BEAD-B544-9E1A-0FC452CE14FB}"/>
                  </a:ext>
                </a:extLst>
              </p:cNvPr>
              <p:cNvSpPr/>
              <p:nvPr/>
            </p:nvSpPr>
            <p:spPr>
              <a:xfrm>
                <a:off x="3010032" y="32818974"/>
                <a:ext cx="1335979" cy="82472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Inflow</a:t>
                </a: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811EA840-B6EA-9F45-BB93-23249BE4B91C}"/>
                  </a:ext>
                </a:extLst>
              </p:cNvPr>
              <p:cNvSpPr txBox="1"/>
              <p:nvPr/>
            </p:nvSpPr>
            <p:spPr>
              <a:xfrm>
                <a:off x="6625878" y="32772987"/>
                <a:ext cx="1703283" cy="613246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Q-criterion</a:t>
                </a:r>
              </a:p>
            </p:txBody>
          </p:sp>
        </p:grp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5FA827EA-4003-DE4A-A814-6B6C7E11187C}"/>
                </a:ext>
              </a:extLst>
            </p:cNvPr>
            <p:cNvGrpSpPr/>
            <p:nvPr/>
          </p:nvGrpSpPr>
          <p:grpSpPr>
            <a:xfrm>
              <a:off x="8255659" y="4541317"/>
              <a:ext cx="2704023" cy="393294"/>
              <a:chOff x="3010032" y="32772987"/>
              <a:chExt cx="5319129" cy="870710"/>
            </a:xfrm>
          </p:grpSpPr>
          <p:sp>
            <p:nvSpPr>
              <p:cNvPr id="25" name="Flèche vers la droite 24">
                <a:extLst>
                  <a:ext uri="{FF2B5EF4-FFF2-40B4-BE49-F238E27FC236}">
                    <a16:creationId xmlns:a16="http://schemas.microsoft.com/office/drawing/2014/main" id="{AA7F7E8E-8C5D-A742-B9EA-D166032840E4}"/>
                  </a:ext>
                </a:extLst>
              </p:cNvPr>
              <p:cNvSpPr/>
              <p:nvPr/>
            </p:nvSpPr>
            <p:spPr>
              <a:xfrm>
                <a:off x="3010032" y="32818974"/>
                <a:ext cx="1335979" cy="82472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Inflow</a:t>
                </a: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6EAE1C3-A799-9944-A45F-860F4C2A4313}"/>
                  </a:ext>
                </a:extLst>
              </p:cNvPr>
              <p:cNvSpPr txBox="1"/>
              <p:nvPr/>
            </p:nvSpPr>
            <p:spPr>
              <a:xfrm>
                <a:off x="6625878" y="32772987"/>
                <a:ext cx="1703283" cy="613246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Q-criterion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149102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8E9EB089-3BFB-B140-A179-EE1E8F3A1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89" t="23333" r="16008" b="20494"/>
          <a:stretch/>
        </p:blipFill>
        <p:spPr>
          <a:xfrm rot="11971272">
            <a:off x="1222280" y="1898234"/>
            <a:ext cx="2099733" cy="1409113"/>
          </a:xfrm>
          <a:prstGeom prst="rect">
            <a:avLst/>
          </a:prstGeom>
        </p:spPr>
      </p:pic>
      <p:sp>
        <p:nvSpPr>
          <p:cNvPr id="528" name="Conclusion of Part II"/>
          <p:cNvSpPr txBox="1">
            <a:spLocks noGrp="1"/>
          </p:cNvSpPr>
          <p:nvPr>
            <p:ph type="title"/>
          </p:nvPr>
        </p:nvSpPr>
        <p:spPr>
          <a:xfrm>
            <a:off x="848226" y="901015"/>
            <a:ext cx="9709485" cy="113210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Numerical results :</a:t>
            </a:r>
            <a:br>
              <a:rPr lang="en-US" dirty="0"/>
            </a:br>
            <a:r>
              <a:rPr lang="en-US" dirty="0"/>
              <a:t>3D Wake at Reynolds 300</a:t>
            </a:r>
            <a:endParaRPr dirty="0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3AF9D4E-4589-C04E-95C3-67F8D87BC4B5}"/>
              </a:ext>
            </a:extLst>
          </p:cNvPr>
          <p:cNvGrpSpPr/>
          <p:nvPr/>
        </p:nvGrpSpPr>
        <p:grpSpPr>
          <a:xfrm>
            <a:off x="6312305" y="914400"/>
            <a:ext cx="5060547" cy="1118719"/>
            <a:chOff x="6326593" y="714373"/>
            <a:chExt cx="5060547" cy="111871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D647420F-30C8-1C45-8BDF-B102BDD0C58D}"/>
                    </a:ext>
                  </a:extLst>
                </p:cNvPr>
                <p:cNvSpPr txBox="1"/>
                <p:nvPr/>
              </p:nvSpPr>
              <p:spPr>
                <a:xfrm>
                  <a:off x="6326593" y="836134"/>
                  <a:ext cx="5037037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Reduced order models with </a:t>
                  </a:r>
                  <a14:m>
                    <m:oMath xmlns:m="http://schemas.openxmlformats.org/officeDocument/2006/math">
                      <m:r>
                        <a:rPr lang="en-US" sz="1600" b="1" i="1" u="sng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</m:oMath>
                  </a14:m>
                  <a:r>
                    <a:rPr lang="en-US" sz="1600" b="1" u="sng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degrees of freedom</a:t>
                  </a:r>
                </a:p>
                <a:p>
                  <a:pPr marL="285750" indent="-285750" algn="r">
                    <a:buFont typeface="Wingdings" pitchFamily="2" charset="2"/>
                    <a:buChar char="Ø"/>
                  </a:pPr>
                  <a:r>
                    <a:rPr lang="en-US" sz="1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only 1 PIV spatial point (local, blurred and noisy measure)</a:t>
                  </a:r>
                  <a:br>
                    <a:rPr lang="en-US" sz="1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1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is assimilated 10 times by vortex shedding cycle</a:t>
                  </a:r>
                </a:p>
              </p:txBody>
            </p:sp>
          </mc:Choice>
          <mc:Fallback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D647420F-30C8-1C45-8BDF-B102BDD0C5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6593" y="836134"/>
                  <a:ext cx="5037037" cy="769441"/>
                </a:xfrm>
                <a:prstGeom prst="rect">
                  <a:avLst/>
                </a:prstGeom>
                <a:blipFill>
                  <a:blip r:embed="rId3"/>
                  <a:stretch>
                    <a:fillRect t="-1639" r="-503" b="-655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586C4C33-A86D-4246-997B-73A113393F42}"/>
                </a:ext>
              </a:extLst>
            </p:cNvPr>
            <p:cNvGrpSpPr/>
            <p:nvPr/>
          </p:nvGrpSpPr>
          <p:grpSpPr>
            <a:xfrm>
              <a:off x="6343082" y="714373"/>
              <a:ext cx="5044058" cy="1118719"/>
              <a:chOff x="7334527" y="213812"/>
              <a:chExt cx="5044058" cy="1118719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962788BF-753F-464C-8641-3C703FB776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4527" y="213812"/>
                <a:ext cx="0" cy="111871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C7913FC6-8960-CE40-89BB-A7FFEB103A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34527" y="1332531"/>
                <a:ext cx="50440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 dirty="0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5722BD9F-94EC-3C4A-B8F9-D5145B8057AF}"/>
              </a:ext>
            </a:extLst>
          </p:cNvPr>
          <p:cNvCxnSpPr>
            <a:cxnSpLocks/>
          </p:cNvCxnSpPr>
          <p:nvPr/>
        </p:nvCxnSpPr>
        <p:spPr>
          <a:xfrm flipH="1" flipV="1">
            <a:off x="6328794" y="901015"/>
            <a:ext cx="5044059" cy="13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CB0992D5-5733-BC4F-B333-D2ED1D6C5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152" y="3071141"/>
            <a:ext cx="3975529" cy="29816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EDC6D3-107F-E240-B134-A066AE8F4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71141"/>
            <a:ext cx="3951095" cy="296332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698CF7-33F5-E04D-B980-0BC144A59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6067" y="3062641"/>
            <a:ext cx="3962427" cy="297182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7B2835B-9BF8-2143-ACA2-267A824E0FE8}"/>
              </a:ext>
            </a:extLst>
          </p:cNvPr>
          <p:cNvSpPr txBox="1"/>
          <p:nvPr/>
        </p:nvSpPr>
        <p:spPr>
          <a:xfrm>
            <a:off x="1706082" y="621430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n=2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D1E58E9-DA60-1144-B906-C45D376ED81D}"/>
              </a:ext>
            </a:extLst>
          </p:cNvPr>
          <p:cNvSpPr txBox="1"/>
          <p:nvPr/>
        </p:nvSpPr>
        <p:spPr>
          <a:xfrm>
            <a:off x="5433503" y="621430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n=4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ACEC43B-A030-464D-ABEC-6590C0EA320D}"/>
              </a:ext>
            </a:extLst>
          </p:cNvPr>
          <p:cNvSpPr txBox="1"/>
          <p:nvPr/>
        </p:nvSpPr>
        <p:spPr>
          <a:xfrm>
            <a:off x="9272451" y="621430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n=8</a:t>
            </a:r>
          </a:p>
        </p:txBody>
      </p:sp>
    </p:spTree>
    <p:extLst>
      <p:ext uri="{BB962C8B-B14F-4D97-AF65-F5344CB8AC3E}">
        <p14:creationId xmlns:p14="http://schemas.microsoft.com/office/powerpoint/2010/main" val="27677597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BEAA06-04B5-4142-9722-2060CEADE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 I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1C5820-3F10-4945-ACE3-7536D23007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Context :</a:t>
            </a:r>
          </a:p>
          <a:p>
            <a:r>
              <a:rPr lang="en-US" sz="2800" dirty="0"/>
              <a:t>Observer for unsteady aerodynamism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3EC9A8-7CFD-C043-AE71-19E3DC904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65BD-3D97-4A34-9B30-BE8CBEDB80CD}" type="datetime1">
              <a:rPr lang="fr-FR" smtClean="0"/>
              <a:t>12/11/2020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0650A1-1C69-DB49-A2B7-46C54DAE7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Présentation</a:t>
            </a:r>
            <a:r>
              <a:rPr lang="en-US" dirty="0"/>
              <a:t> ...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804CBA-9B2B-BF46-9D67-FEAA7333E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583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12C0CB05-448D-E942-840D-5FF5B2EFB95C}"/>
              </a:ext>
            </a:extLst>
          </p:cNvPr>
          <p:cNvGrpSpPr/>
          <p:nvPr/>
        </p:nvGrpSpPr>
        <p:grpSpPr>
          <a:xfrm>
            <a:off x="1707412" y="3515934"/>
            <a:ext cx="7459308" cy="2417502"/>
            <a:chOff x="1707412" y="3515934"/>
            <a:chExt cx="7459308" cy="2417502"/>
          </a:xfrm>
        </p:grpSpPr>
        <p:sp>
          <p:nvSpPr>
            <p:cNvPr id="44" name="TextBox 31">
              <a:extLst>
                <a:ext uri="{FF2B5EF4-FFF2-40B4-BE49-F238E27FC236}">
                  <a16:creationId xmlns:a16="http://schemas.microsoft.com/office/drawing/2014/main" id="{CC831215-AB30-6648-9E83-D7A6B33AA2C5}"/>
                </a:ext>
              </a:extLst>
            </p:cNvPr>
            <p:cNvSpPr txBox="1"/>
            <p:nvPr/>
          </p:nvSpPr>
          <p:spPr>
            <a:xfrm>
              <a:off x="1707412" y="3515934"/>
              <a:ext cx="324490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Estimation and prediction: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>
                  <a:solidFill>
                    <a:srgbClr val="000000"/>
                  </a:solidFill>
                </a:rPr>
                <a:t>Air flow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>
                  <a:solidFill>
                    <a:srgbClr val="000000"/>
                  </a:solidFill>
                </a:rPr>
                <a:t>Lift, drag, AoA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1954EF7-EFF9-E940-AF2D-E9A29596D909}"/>
                </a:ext>
              </a:extLst>
            </p:cNvPr>
            <p:cNvSpPr/>
            <p:nvPr/>
          </p:nvSpPr>
          <p:spPr bwMode="auto">
            <a:xfrm>
              <a:off x="2370753" y="4657985"/>
              <a:ext cx="1454407" cy="1011556"/>
            </a:xfrm>
            <a:prstGeom prst="rect">
              <a:avLst/>
            </a:prstGeom>
            <a:solidFill>
              <a:srgbClr val="FED900">
                <a:alpha val="7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Observer</a:t>
              </a:r>
            </a:p>
            <a:p>
              <a:pPr algn="r"/>
              <a:endParaRPr kumimoji="0" lang="en-US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endParaRPr>
            </a:p>
            <a:p>
              <a:pPr algn="r"/>
              <a:endParaRPr lang="en-US">
                <a:solidFill>
                  <a:schemeClr val="bg1"/>
                </a:solidFill>
              </a:endParaRPr>
            </a:p>
            <a:p>
              <a:pPr algn="r"/>
              <a:endParaRPr kumimoji="0" lang="en-US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endParaRPr>
            </a:p>
            <a:p>
              <a:pPr algn="r"/>
              <a:endParaRPr lang="en-US">
                <a:solidFill>
                  <a:schemeClr val="bg1"/>
                </a:solidFill>
              </a:endParaRPr>
            </a:p>
            <a:p>
              <a:pPr algn="r"/>
              <a:endParaRPr kumimoji="0" lang="en-US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endParaRPr>
            </a:p>
            <a:p>
              <a:pPr algn="r"/>
              <a:endParaRPr lang="en-US">
                <a:solidFill>
                  <a:schemeClr val="bg1"/>
                </a:solidFill>
              </a:endParaRPr>
            </a:p>
            <a:p>
              <a:pPr algn="r"/>
              <a:endParaRPr kumimoji="0" lang="en-US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5BEA820-5141-114D-88B2-786A8B3E912D}"/>
                </a:ext>
              </a:extLst>
            </p:cNvPr>
            <p:cNvSpPr/>
            <p:nvPr/>
          </p:nvSpPr>
          <p:spPr bwMode="auto">
            <a:xfrm>
              <a:off x="4908645" y="3570043"/>
              <a:ext cx="1496784" cy="1099855"/>
            </a:xfrm>
            <a:prstGeom prst="rect">
              <a:avLst/>
            </a:prstGeom>
            <a:solidFill>
              <a:srgbClr val="FED900">
                <a:alpha val="7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</a:rPr>
                <a:t>Controller 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7E35A00-BD61-4C47-A3F2-076267BD52D5}"/>
                </a:ext>
              </a:extLst>
            </p:cNvPr>
            <p:cNvSpPr/>
            <p:nvPr/>
          </p:nvSpPr>
          <p:spPr bwMode="auto">
            <a:xfrm>
              <a:off x="2453710" y="5067575"/>
              <a:ext cx="725443" cy="513945"/>
            </a:xfrm>
            <a:prstGeom prst="rect">
              <a:avLst/>
            </a:prstGeom>
            <a:solidFill>
              <a:srgbClr val="FED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en-US" sz="1400">
                  <a:solidFill>
                    <a:srgbClr val="000000"/>
                  </a:solidFill>
                </a:rPr>
                <a:t>Simple model</a:t>
              </a:r>
              <a:endParaRPr kumimoji="0" lang="en-US" sz="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7EFBE45-8ABD-8340-AFB7-A8A46C502D83}"/>
                </a:ext>
              </a:extLst>
            </p:cNvPr>
            <p:cNvSpPr/>
            <p:nvPr/>
          </p:nvSpPr>
          <p:spPr bwMode="auto">
            <a:xfrm>
              <a:off x="5011842" y="4036712"/>
              <a:ext cx="767589" cy="548832"/>
            </a:xfrm>
            <a:prstGeom prst="rect">
              <a:avLst/>
            </a:prstGeom>
            <a:solidFill>
              <a:srgbClr val="FED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</a:rPr>
                <a:t>Simple model</a:t>
              </a:r>
              <a:endParaRPr kumimoji="0" lang="en-US" sz="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49" name="Left Arrow 23">
              <a:extLst>
                <a:ext uri="{FF2B5EF4-FFF2-40B4-BE49-F238E27FC236}">
                  <a16:creationId xmlns:a16="http://schemas.microsoft.com/office/drawing/2014/main" id="{B871885D-27BA-1440-A095-818407D4EB74}"/>
                </a:ext>
              </a:extLst>
            </p:cNvPr>
            <p:cNvSpPr/>
            <p:nvPr/>
          </p:nvSpPr>
          <p:spPr bwMode="auto">
            <a:xfrm rot="13143849" flipV="1">
              <a:off x="6432869" y="4081980"/>
              <a:ext cx="890179" cy="315595"/>
            </a:xfrm>
            <a:prstGeom prst="leftArrow">
              <a:avLst/>
            </a:prstGeom>
            <a:solidFill>
              <a:srgbClr val="00B05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Left Arrow 43">
              <a:extLst>
                <a:ext uri="{FF2B5EF4-FFF2-40B4-BE49-F238E27FC236}">
                  <a16:creationId xmlns:a16="http://schemas.microsoft.com/office/drawing/2014/main" id="{355DA184-0184-914E-BCEB-D495371E044E}"/>
                </a:ext>
              </a:extLst>
            </p:cNvPr>
            <p:cNvSpPr/>
            <p:nvPr/>
          </p:nvSpPr>
          <p:spPr bwMode="auto">
            <a:xfrm rot="9115708">
              <a:off x="3700237" y="4050575"/>
              <a:ext cx="1164506" cy="307816"/>
            </a:xfrm>
            <a:prstGeom prst="leftArrow">
              <a:avLst/>
            </a:prstGeom>
            <a:solidFill>
              <a:srgbClr val="00B05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TextBox 30">
              <a:extLst>
                <a:ext uri="{FF2B5EF4-FFF2-40B4-BE49-F238E27FC236}">
                  <a16:creationId xmlns:a16="http://schemas.microsoft.com/office/drawing/2014/main" id="{26016C28-DA5F-5A43-826A-FA5D9DE16B70}"/>
                </a:ext>
              </a:extLst>
            </p:cNvPr>
            <p:cNvSpPr txBox="1"/>
            <p:nvPr/>
          </p:nvSpPr>
          <p:spPr>
            <a:xfrm>
              <a:off x="7300972" y="3731079"/>
              <a:ext cx="1865748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0000"/>
                  </a:solidFill>
                  <a:latin typeface="Arial Narrow" pitchFamily="34" charset="0"/>
                </a:rPr>
                <a:t>Blade pitch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0000"/>
                  </a:solidFill>
                  <a:latin typeface="Arial Narrow" pitchFamily="34" charset="0"/>
                </a:rPr>
                <a:t>Fluidic actuators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0000"/>
                  </a:solidFill>
                  <a:latin typeface="Arial Narrow" pitchFamily="34" charset="0"/>
                </a:rPr>
                <a:t>…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grpSp>
          <p:nvGrpSpPr>
            <p:cNvPr id="53" name="Group 36">
              <a:extLst>
                <a:ext uri="{FF2B5EF4-FFF2-40B4-BE49-F238E27FC236}">
                  <a16:creationId xmlns:a16="http://schemas.microsoft.com/office/drawing/2014/main" id="{BC4177DA-91F3-7447-91CC-2B2903AE4765}"/>
                </a:ext>
              </a:extLst>
            </p:cNvPr>
            <p:cNvGrpSpPr/>
            <p:nvPr/>
          </p:nvGrpSpPr>
          <p:grpSpPr>
            <a:xfrm>
              <a:off x="4055126" y="4991164"/>
              <a:ext cx="2852831" cy="619457"/>
              <a:chOff x="3591262" y="3729373"/>
              <a:chExt cx="4101380" cy="959915"/>
            </a:xfrm>
          </p:grpSpPr>
          <p:sp>
            <p:nvSpPr>
              <p:cNvPr id="54" name="Left Arrow 37">
                <a:extLst>
                  <a:ext uri="{FF2B5EF4-FFF2-40B4-BE49-F238E27FC236}">
                    <a16:creationId xmlns:a16="http://schemas.microsoft.com/office/drawing/2014/main" id="{F39E600F-BFF4-BE4A-A697-2D0D7C83069E}"/>
                  </a:ext>
                </a:extLst>
              </p:cNvPr>
              <p:cNvSpPr/>
              <p:nvPr/>
            </p:nvSpPr>
            <p:spPr bwMode="auto">
              <a:xfrm>
                <a:off x="3591262" y="4113700"/>
                <a:ext cx="4101380" cy="575588"/>
              </a:xfrm>
              <a:prstGeom prst="leftArrow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TextBox 38">
                <a:extLst>
                  <a:ext uri="{FF2B5EF4-FFF2-40B4-BE49-F238E27FC236}">
                    <a16:creationId xmlns:a16="http://schemas.microsoft.com/office/drawing/2014/main" id="{D3A47E40-229E-E546-AE24-E6D4532CFE41}"/>
                  </a:ext>
                </a:extLst>
              </p:cNvPr>
              <p:cNvSpPr txBox="1"/>
              <p:nvPr/>
            </p:nvSpPr>
            <p:spPr>
              <a:xfrm>
                <a:off x="4488429" y="3729373"/>
                <a:ext cx="2811649" cy="5246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</a:rPr>
                  <a:t>Wind turbine sensors</a:t>
                </a:r>
              </a:p>
            </p:txBody>
          </p:sp>
        </p:grpSp>
        <p:pic>
          <p:nvPicPr>
            <p:cNvPr id="34" name="WPT1__550.png" descr="WPT1__550.png">
              <a:extLst>
                <a:ext uri="{FF2B5EF4-FFF2-40B4-BE49-F238E27FC236}">
                  <a16:creationId xmlns:a16="http://schemas.microsoft.com/office/drawing/2014/main" id="{85816D12-662F-3A42-9ABC-41A10901F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15451" b="24456"/>
            <a:stretch/>
          </p:blipFill>
          <p:spPr>
            <a:xfrm>
              <a:off x="5646699" y="5435343"/>
              <a:ext cx="956197" cy="4815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5" name="LIDAR">
              <a:extLst>
                <a:ext uri="{FF2B5EF4-FFF2-40B4-BE49-F238E27FC236}">
                  <a16:creationId xmlns:a16="http://schemas.microsoft.com/office/drawing/2014/main" id="{570F841E-1989-AC4F-944E-9B6E6E667C58}"/>
                </a:ext>
              </a:extLst>
            </p:cNvPr>
            <p:cNvSpPr/>
            <p:nvPr/>
          </p:nvSpPr>
          <p:spPr>
            <a:xfrm>
              <a:off x="5476329" y="5695920"/>
              <a:ext cx="414563" cy="237516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85888D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35719" tIns="35719" rIns="35719" bIns="35719" anchor="ctr"/>
            <a:lstStyle>
              <a:lvl1pPr>
                <a:defRPr sz="2000"/>
              </a:lvl1pPr>
            </a:lstStyle>
            <a:p>
              <a:pPr algn="ctr"/>
              <a:r>
                <a:rPr lang="en-US" sz="1000">
                  <a:solidFill>
                    <a:srgbClr val="000000"/>
                  </a:solidFill>
                </a:rPr>
                <a:t>LIDAR</a:t>
              </a:r>
              <a:endParaRPr lang="en-US" sz="1406">
                <a:solidFill>
                  <a:srgbClr val="000000"/>
                </a:solidFill>
              </a:endParaRPr>
            </a:p>
          </p:txBody>
        </p:sp>
        <p:pic>
          <p:nvPicPr>
            <p:cNvPr id="37" name="Capture d’écran 2019-03-20 à 16.18.33.png" descr="Capture d’écran 2019-03-20 à 16.18.33.png">
              <a:extLst>
                <a:ext uri="{FF2B5EF4-FFF2-40B4-BE49-F238E27FC236}">
                  <a16:creationId xmlns:a16="http://schemas.microsoft.com/office/drawing/2014/main" id="{2E40C2A4-0E15-EC46-B8A0-9E3E8283B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t="2044"/>
            <a:stretch>
              <a:fillRect/>
            </a:stretch>
          </p:blipFill>
          <p:spPr>
            <a:xfrm>
              <a:off x="4552205" y="5382093"/>
              <a:ext cx="735046" cy="54440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8" name="LIDAR">
              <a:extLst>
                <a:ext uri="{FF2B5EF4-FFF2-40B4-BE49-F238E27FC236}">
                  <a16:creationId xmlns:a16="http://schemas.microsoft.com/office/drawing/2014/main" id="{DFD2A38D-C756-3742-BECC-272A3191DD3F}"/>
                </a:ext>
              </a:extLst>
            </p:cNvPr>
            <p:cNvSpPr/>
            <p:nvPr/>
          </p:nvSpPr>
          <p:spPr>
            <a:xfrm>
              <a:off x="4567755" y="5640209"/>
              <a:ext cx="601836" cy="22098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85888D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35719" tIns="35719" rIns="35719" bIns="35719" anchor="ctr"/>
            <a:lstStyle>
              <a:lvl1pPr>
                <a:defRPr sz="2000"/>
              </a:lvl1pPr>
            </a:lstStyle>
            <a:p>
              <a:pPr algn="ctr"/>
              <a:r>
                <a:rPr lang="en-US" sz="1000" dirty="0">
                  <a:solidFill>
                    <a:srgbClr val="000000"/>
                  </a:solidFill>
                </a:rPr>
                <a:t>E-</a:t>
              </a:r>
              <a:r>
                <a:rPr lang="en-US" sz="1000" dirty="0" err="1">
                  <a:solidFill>
                    <a:srgbClr val="000000"/>
                  </a:solidFill>
                </a:rPr>
                <a:t>penon</a:t>
              </a:r>
              <a:endParaRPr lang="en-US" sz="1406" dirty="0">
                <a:solidFill>
                  <a:srgbClr val="000000"/>
                </a:solidFill>
              </a:endParaRPr>
            </a:p>
          </p:txBody>
        </p:sp>
      </p:grpSp>
      <p:sp>
        <p:nvSpPr>
          <p:cNvPr id="18" name="Numéro de diapositive">
            <a:extLst>
              <a:ext uri="{FF2B5EF4-FFF2-40B4-BE49-F238E27FC236}">
                <a16:creationId xmlns:a16="http://schemas.microsoft.com/office/drawing/2014/main" id="{347ED354-9F9D-3D46-8F15-B3B74AE9F024}"/>
              </a:ext>
            </a:extLst>
          </p:cNvPr>
          <p:cNvSpPr txBox="1">
            <a:spLocks/>
          </p:cNvSpPr>
          <p:nvPr/>
        </p:nvSpPr>
        <p:spPr bwMode="gray">
          <a:xfrm>
            <a:off x="11599834" y="6403002"/>
            <a:ext cx="343195" cy="3791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2" name="Espace réservé du contenu 2">
            <a:extLst>
              <a:ext uri="{FF2B5EF4-FFF2-40B4-BE49-F238E27FC236}">
                <a16:creationId xmlns:a16="http://schemas.microsoft.com/office/drawing/2014/main" id="{041380EA-440A-F44D-9EEE-97FA27C5D84F}"/>
              </a:ext>
            </a:extLst>
          </p:cNvPr>
          <p:cNvSpPr txBox="1">
            <a:spLocks/>
          </p:cNvSpPr>
          <p:nvPr/>
        </p:nvSpPr>
        <p:spPr>
          <a:xfrm>
            <a:off x="886360" y="2592052"/>
            <a:ext cx="7711949" cy="891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3" panose="05040102010807070707" pitchFamily="18" charset="2"/>
              <a:buChar char="u"/>
              <a:defRPr sz="18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4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 Narrow" panose="020B0606020202030204" pitchFamily="34" charset="0"/>
              <a:buChar char="-"/>
              <a:defRPr sz="12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US" sz="2000"/>
              <a:t>Lower wind turbine maintenance costs</a:t>
            </a:r>
          </a:p>
        </p:txBody>
      </p:sp>
      <p:sp>
        <p:nvSpPr>
          <p:cNvPr id="57" name="Conclusion of Part II">
            <a:extLst>
              <a:ext uri="{FF2B5EF4-FFF2-40B4-BE49-F238E27FC236}">
                <a16:creationId xmlns:a16="http://schemas.microsoft.com/office/drawing/2014/main" id="{EC1AE32B-D961-9D40-8402-B20D6E3010F0}"/>
              </a:ext>
            </a:extLst>
          </p:cNvPr>
          <p:cNvSpPr txBox="1">
            <a:spLocks/>
          </p:cNvSpPr>
          <p:nvPr/>
        </p:nvSpPr>
        <p:spPr bwMode="gray">
          <a:xfrm>
            <a:off x="1442546" y="320124"/>
            <a:ext cx="4325202" cy="4705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lang="en-US" sz="2800" b="1" i="0" kern="1200" cap="all" spc="300" dirty="0">
                <a:solidFill>
                  <a:srgbClr val="7030A0"/>
                </a:solidFill>
                <a:latin typeface="+mj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>
              <a:latin typeface="+mn-lt"/>
            </a:endParaRPr>
          </a:p>
        </p:txBody>
      </p:sp>
      <p:sp>
        <p:nvSpPr>
          <p:cNvPr id="59" name="Espace réservé du contenu 2">
            <a:extLst>
              <a:ext uri="{FF2B5EF4-FFF2-40B4-BE49-F238E27FC236}">
                <a16:creationId xmlns:a16="http://schemas.microsoft.com/office/drawing/2014/main" id="{F67985DB-B229-4F45-AFDD-2FEF75BF50B3}"/>
              </a:ext>
            </a:extLst>
          </p:cNvPr>
          <p:cNvSpPr txBox="1">
            <a:spLocks/>
          </p:cNvSpPr>
          <p:nvPr/>
        </p:nvSpPr>
        <p:spPr>
          <a:xfrm>
            <a:off x="751591" y="1642999"/>
            <a:ext cx="10032314" cy="954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3" panose="05040102010807070707" pitchFamily="18" charset="2"/>
              <a:buChar char="u"/>
              <a:defRPr sz="18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4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 Narrow" panose="020B0606020202030204" pitchFamily="34" charset="0"/>
              <a:buChar char="-"/>
              <a:defRPr sz="12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200"/>
              </a:spcBef>
              <a:buNone/>
            </a:pPr>
            <a:r>
              <a:rPr lang="en-US" sz="2400" i="1"/>
              <a:t>Estimate and predict unsteady aerodynamism -- in real-time – </a:t>
            </a:r>
          </a:p>
          <a:p>
            <a:pPr marL="457200" lvl="1" indent="0">
              <a:spcBef>
                <a:spcPts val="200"/>
              </a:spcBef>
              <a:buNone/>
            </a:pPr>
            <a:r>
              <a:rPr lang="en-US" sz="2400" i="1"/>
              <a:t>for better active control loops</a:t>
            </a:r>
            <a:endParaRPr lang="en-US" sz="2400" i="1">
              <a:latin typeface="Calibri" panose="020F0502020204030204" pitchFamily="34" charset="0"/>
            </a:endParaRPr>
          </a:p>
        </p:txBody>
      </p:sp>
      <p:sp>
        <p:nvSpPr>
          <p:cNvPr id="60" name="Titre 2">
            <a:extLst>
              <a:ext uri="{FF2B5EF4-FFF2-40B4-BE49-F238E27FC236}">
                <a16:creationId xmlns:a16="http://schemas.microsoft.com/office/drawing/2014/main" id="{6A763604-A9AB-B047-BFDE-6C6E9984E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226" y="890955"/>
            <a:ext cx="9709485" cy="706964"/>
          </a:xfrm>
        </p:spPr>
        <p:txBody>
          <a:bodyPr/>
          <a:lstStyle/>
          <a:p>
            <a:r>
              <a:rPr lang="en-US"/>
              <a:t>application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51DC5BF9-1577-294A-8483-23CA5C35F88C}"/>
              </a:ext>
            </a:extLst>
          </p:cNvPr>
          <p:cNvCxnSpPr/>
          <p:nvPr/>
        </p:nvCxnSpPr>
        <p:spPr>
          <a:xfrm>
            <a:off x="886361" y="3301999"/>
            <a:ext cx="104759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8445DE1-0A7B-A541-8408-F862307D1DA5}"/>
              </a:ext>
            </a:extLst>
          </p:cNvPr>
          <p:cNvSpPr/>
          <p:nvPr/>
        </p:nvSpPr>
        <p:spPr>
          <a:xfrm>
            <a:off x="2370753" y="4623930"/>
            <a:ext cx="1454407" cy="10456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à coins arrondis 55">
            <a:extLst>
              <a:ext uri="{FF2B5EF4-FFF2-40B4-BE49-F238E27FC236}">
                <a16:creationId xmlns:a16="http://schemas.microsoft.com/office/drawing/2014/main" id="{772F23F6-6A26-1645-919A-78E34D2E825B}"/>
              </a:ext>
            </a:extLst>
          </p:cNvPr>
          <p:cNvSpPr/>
          <p:nvPr/>
        </p:nvSpPr>
        <p:spPr>
          <a:xfrm>
            <a:off x="1341224" y="5932324"/>
            <a:ext cx="9454832" cy="657062"/>
          </a:xfrm>
          <a:prstGeom prst="roundRect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Which simple model?      How to combine model &amp; measurements?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12EA1A3-036C-574F-AA39-540B96C150BA}"/>
              </a:ext>
            </a:extLst>
          </p:cNvPr>
          <p:cNvGrpSpPr/>
          <p:nvPr/>
        </p:nvGrpSpPr>
        <p:grpSpPr>
          <a:xfrm>
            <a:off x="7124326" y="4646094"/>
            <a:ext cx="2683351" cy="1026520"/>
            <a:chOff x="7124326" y="4646094"/>
            <a:chExt cx="2683351" cy="1026520"/>
          </a:xfrm>
        </p:grpSpPr>
        <p:sp>
          <p:nvSpPr>
            <p:cNvPr id="52" name="Rounded Rectangle 16">
              <a:extLst>
                <a:ext uri="{FF2B5EF4-FFF2-40B4-BE49-F238E27FC236}">
                  <a16:creationId xmlns:a16="http://schemas.microsoft.com/office/drawing/2014/main" id="{508A5A24-AE5E-2443-BB6A-E0D283D6DDC3}"/>
                </a:ext>
              </a:extLst>
            </p:cNvPr>
            <p:cNvSpPr/>
            <p:nvPr/>
          </p:nvSpPr>
          <p:spPr bwMode="auto">
            <a:xfrm>
              <a:off x="7124326" y="4646094"/>
              <a:ext cx="2683351" cy="1026520"/>
            </a:xfrm>
            <a:prstGeom prst="roundRect">
              <a:avLst/>
            </a:prstGeom>
            <a:solidFill>
              <a:schemeClr val="bg1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 fontAlgn="base" latinLnBrk="1"/>
              <a:r>
                <a:rPr lang="en-US"/>
                <a:t>Wind</a:t>
              </a:r>
            </a:p>
            <a:p>
              <a:pPr algn="r" fontAlgn="base" latinLnBrk="1"/>
              <a:r>
                <a:rPr lang="en-US"/>
                <a:t>turbine </a:t>
              </a:r>
            </a:p>
            <a:p>
              <a:pPr algn="r" fontAlgn="base" latinLnBrk="1"/>
              <a:r>
                <a:rPr lang="en-US"/>
                <a:t>blade</a:t>
              </a:r>
              <a:endParaRPr lang="en-US" b="1">
                <a:latin typeface="Times New Roman"/>
                <a:ea typeface="Times New Roman"/>
              </a:endParaRPr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82BCEE37-7332-7647-BFC3-91E025C14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956" y="4717191"/>
              <a:ext cx="1326489" cy="884326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BACE2074-4103-654F-A4A1-E0D48577A391}"/>
              </a:ext>
            </a:extLst>
          </p:cNvPr>
          <p:cNvGrpSpPr/>
          <p:nvPr/>
        </p:nvGrpSpPr>
        <p:grpSpPr>
          <a:xfrm>
            <a:off x="9182722" y="3219604"/>
            <a:ext cx="1905901" cy="1385483"/>
            <a:chOff x="9610628" y="1993231"/>
            <a:chExt cx="1905901" cy="1385483"/>
          </a:xfrm>
        </p:grpSpPr>
        <p:sp>
          <p:nvSpPr>
            <p:cNvPr id="40" name="Flèche vers le haut 39">
              <a:extLst>
                <a:ext uri="{FF2B5EF4-FFF2-40B4-BE49-F238E27FC236}">
                  <a16:creationId xmlns:a16="http://schemas.microsoft.com/office/drawing/2014/main" id="{B888F363-4006-2645-8EB4-C63A070B7A3F}"/>
                </a:ext>
              </a:extLst>
            </p:cNvPr>
            <p:cNvSpPr/>
            <p:nvPr/>
          </p:nvSpPr>
          <p:spPr>
            <a:xfrm flipV="1">
              <a:off x="9645587" y="2335275"/>
              <a:ext cx="441239" cy="1043439"/>
            </a:xfrm>
            <a:prstGeom prst="upArrow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à coins arrondis 40">
              <a:extLst>
                <a:ext uri="{FF2B5EF4-FFF2-40B4-BE49-F238E27FC236}">
                  <a16:creationId xmlns:a16="http://schemas.microsoft.com/office/drawing/2014/main" id="{AAE981FA-BCDB-4843-A7F2-324F0C23FA48}"/>
                </a:ext>
              </a:extLst>
            </p:cNvPr>
            <p:cNvSpPr/>
            <p:nvPr/>
          </p:nvSpPr>
          <p:spPr>
            <a:xfrm>
              <a:off x="9610628" y="1993231"/>
              <a:ext cx="1905901" cy="801144"/>
            </a:xfrm>
            <a:prstGeom prst="round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Wind fluctuations</a:t>
              </a:r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718BE8FD-9A0D-9C4C-8B80-F0C2BFC87B1F}"/>
              </a:ext>
            </a:extLst>
          </p:cNvPr>
          <p:cNvGrpSpPr/>
          <p:nvPr/>
        </p:nvGrpSpPr>
        <p:grpSpPr>
          <a:xfrm>
            <a:off x="9807676" y="4864736"/>
            <a:ext cx="1781972" cy="639882"/>
            <a:chOff x="8716608" y="2215178"/>
            <a:chExt cx="1781972" cy="639882"/>
          </a:xfrm>
        </p:grpSpPr>
        <p:sp>
          <p:nvSpPr>
            <p:cNvPr id="63" name="Flèche vers le haut 62">
              <a:extLst>
                <a:ext uri="{FF2B5EF4-FFF2-40B4-BE49-F238E27FC236}">
                  <a16:creationId xmlns:a16="http://schemas.microsoft.com/office/drawing/2014/main" id="{F0D6A737-0B75-EC42-A395-1E8F61948BD0}"/>
                </a:ext>
              </a:extLst>
            </p:cNvPr>
            <p:cNvSpPr/>
            <p:nvPr/>
          </p:nvSpPr>
          <p:spPr>
            <a:xfrm rot="5400000">
              <a:off x="8747450" y="2281536"/>
              <a:ext cx="420160" cy="481843"/>
            </a:xfrm>
            <a:prstGeom prst="upArrow">
              <a:avLst/>
            </a:prstGeom>
            <a:solidFill>
              <a:srgbClr val="C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à coins arrondis 63">
              <a:extLst>
                <a:ext uri="{FF2B5EF4-FFF2-40B4-BE49-F238E27FC236}">
                  <a16:creationId xmlns:a16="http://schemas.microsoft.com/office/drawing/2014/main" id="{B3E7BA7A-A661-C146-889D-B556B199F997}"/>
                </a:ext>
              </a:extLst>
            </p:cNvPr>
            <p:cNvSpPr/>
            <p:nvPr/>
          </p:nvSpPr>
          <p:spPr>
            <a:xfrm>
              <a:off x="9206037" y="2215178"/>
              <a:ext cx="1292543" cy="639882"/>
            </a:xfrm>
            <a:prstGeom prst="round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C00000"/>
                  </a:solidFill>
                </a:rPr>
                <a:t>Damages</a:t>
              </a:r>
            </a:p>
          </p:txBody>
        </p:sp>
      </p:grpSp>
      <p:sp>
        <p:nvSpPr>
          <p:cNvPr id="65" name="Espace réservé du contenu 2">
            <a:extLst>
              <a:ext uri="{FF2B5EF4-FFF2-40B4-BE49-F238E27FC236}">
                <a16:creationId xmlns:a16="http://schemas.microsoft.com/office/drawing/2014/main" id="{283CA164-8357-0C4B-B8FA-E6F711D1F7C6}"/>
              </a:ext>
            </a:extLst>
          </p:cNvPr>
          <p:cNvSpPr txBox="1">
            <a:spLocks/>
          </p:cNvSpPr>
          <p:nvPr/>
        </p:nvSpPr>
        <p:spPr>
          <a:xfrm>
            <a:off x="5476329" y="2588747"/>
            <a:ext cx="7711949" cy="891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3" panose="05040102010807070707" pitchFamily="18" charset="2"/>
              <a:buChar char="u"/>
              <a:defRPr sz="18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4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 Narrow" panose="020B0606020202030204" pitchFamily="34" charset="0"/>
              <a:buChar char="-"/>
              <a:defRPr sz="12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US" sz="2000"/>
              <a:t>Longer wind turbine life cycle</a:t>
            </a:r>
          </a:p>
        </p:txBody>
      </p:sp>
    </p:spTree>
    <p:extLst>
      <p:ext uri="{BB962C8B-B14F-4D97-AF65-F5344CB8AC3E}">
        <p14:creationId xmlns:p14="http://schemas.microsoft.com/office/powerpoint/2010/main" val="28049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070096-F96F-6D43-9166-9E7101BE9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 II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25E34C-3078-2C4D-812C-CCB5FB8C8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Physics, data</a:t>
            </a:r>
            <a:br>
              <a:rPr lang="en-US" sz="2800" dirty="0"/>
            </a:br>
            <a:r>
              <a:rPr lang="en-US" sz="2800" dirty="0"/>
              <a:t>&amp; reduced order model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9673B1-370A-1947-811B-0069933CF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65BD-3D97-4A34-9B30-BE8CBEDB80CD}" type="datetime1">
              <a:rPr lang="fr-FR" smtClean="0"/>
              <a:t>12/11/2020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648C8C-E8B2-3243-BEF2-206E54119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Présentation ...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41C237-5607-EE40-A146-61CFD2FB7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5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0322" y="2504393"/>
            <a:ext cx="5311357" cy="1043303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Modele d’ordre rédu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Reduced order model (ROM)</a:t>
            </a:r>
            <a:endParaRPr dirty="0"/>
          </a:p>
        </p:txBody>
      </p:sp>
      <p:grpSp>
        <p:nvGrpSpPr>
          <p:cNvPr id="230" name="Groupe"/>
          <p:cNvGrpSpPr/>
          <p:nvPr/>
        </p:nvGrpSpPr>
        <p:grpSpPr>
          <a:xfrm>
            <a:off x="5953125" y="1590761"/>
            <a:ext cx="1516280" cy="1698756"/>
            <a:chOff x="651933" y="16933"/>
            <a:chExt cx="2156486" cy="2416006"/>
          </a:xfrm>
        </p:grpSpPr>
        <p:sp>
          <p:nvSpPr>
            <p:cNvPr id="227" name="Rectangle aux angles arrondis"/>
            <p:cNvSpPr/>
            <p:nvPr/>
          </p:nvSpPr>
          <p:spPr>
            <a:xfrm>
              <a:off x="651933" y="1593681"/>
              <a:ext cx="1250554" cy="839259"/>
            </a:xfrm>
            <a:prstGeom prst="roundRect">
              <a:avLst>
                <a:gd name="adj" fmla="val 20774"/>
              </a:avLst>
            </a:prstGeom>
            <a:noFill/>
            <a:ln w="50800" cap="flat">
              <a:solidFill>
                <a:srgbClr val="C000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228" name="Flèche"/>
            <p:cNvSpPr/>
            <p:nvPr/>
          </p:nvSpPr>
          <p:spPr>
            <a:xfrm rot="7290775">
              <a:off x="999494" y="691149"/>
              <a:ext cx="1469832" cy="511771"/>
            </a:xfrm>
            <a:prstGeom prst="rightArrow">
              <a:avLst>
                <a:gd name="adj1" fmla="val 28740"/>
                <a:gd name="adj2" fmla="val 69265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229" name="Temps"/>
            <p:cNvSpPr/>
            <p:nvPr/>
          </p:nvSpPr>
          <p:spPr>
            <a:xfrm>
              <a:off x="1507066" y="16933"/>
              <a:ext cx="1301354" cy="646709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lang="en-US" sz="1687" dirty="0"/>
                <a:t>Time</a:t>
              </a:r>
              <a:endParaRPr sz="1687" dirty="0"/>
            </a:p>
          </p:txBody>
        </p:sp>
      </p:grpSp>
      <p:grpSp>
        <p:nvGrpSpPr>
          <p:cNvPr id="234" name="Groupe"/>
          <p:cNvGrpSpPr/>
          <p:nvPr/>
        </p:nvGrpSpPr>
        <p:grpSpPr>
          <a:xfrm>
            <a:off x="6840141" y="1581832"/>
            <a:ext cx="1913351" cy="1707685"/>
            <a:chOff x="0" y="4233"/>
            <a:chExt cx="2721210" cy="2428706"/>
          </a:xfrm>
        </p:grpSpPr>
        <p:sp>
          <p:nvSpPr>
            <p:cNvPr id="231" name="Rectangle aux angles arrondis"/>
            <p:cNvSpPr/>
            <p:nvPr/>
          </p:nvSpPr>
          <p:spPr>
            <a:xfrm>
              <a:off x="0" y="1593681"/>
              <a:ext cx="1413537" cy="839259"/>
            </a:xfrm>
            <a:prstGeom prst="roundRect">
              <a:avLst>
                <a:gd name="adj" fmla="val 20774"/>
              </a:avLst>
            </a:prstGeom>
            <a:noFill/>
            <a:ln w="50800" cap="flat">
              <a:solidFill>
                <a:srgbClr val="00B05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232" name="Flèche"/>
            <p:cNvSpPr/>
            <p:nvPr/>
          </p:nvSpPr>
          <p:spPr>
            <a:xfrm rot="8057331">
              <a:off x="581452" y="804652"/>
              <a:ext cx="1469832" cy="511771"/>
            </a:xfrm>
            <a:prstGeom prst="rightArrow">
              <a:avLst>
                <a:gd name="adj1" fmla="val 28740"/>
                <a:gd name="adj2" fmla="val 69265"/>
              </a:avLst>
            </a:prstGeom>
            <a:solidFill>
              <a:srgbClr val="00B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233" name="Espace"/>
            <p:cNvSpPr/>
            <p:nvPr/>
          </p:nvSpPr>
          <p:spPr>
            <a:xfrm>
              <a:off x="1419857" y="4233"/>
              <a:ext cx="1301354" cy="646709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lang="en-US" sz="1687" dirty="0"/>
                <a:t>Space</a:t>
              </a:r>
              <a:endParaRPr sz="1687" dirty="0"/>
            </a:p>
          </p:txBody>
        </p:sp>
      </p:grpSp>
      <p:grpSp>
        <p:nvGrpSpPr>
          <p:cNvPr id="238" name="Groupe"/>
          <p:cNvGrpSpPr/>
          <p:nvPr/>
        </p:nvGrpSpPr>
        <p:grpSpPr>
          <a:xfrm>
            <a:off x="7846219" y="1285608"/>
            <a:ext cx="2382662" cy="2003908"/>
            <a:chOff x="0" y="-417062"/>
            <a:chExt cx="3388674" cy="2850002"/>
          </a:xfrm>
        </p:grpSpPr>
        <p:sp>
          <p:nvSpPr>
            <p:cNvPr id="235" name="Rectangle aux angles arrondis"/>
            <p:cNvSpPr/>
            <p:nvPr/>
          </p:nvSpPr>
          <p:spPr>
            <a:xfrm>
              <a:off x="0" y="1593681"/>
              <a:ext cx="1413537" cy="839259"/>
            </a:xfrm>
            <a:prstGeom prst="roundRect">
              <a:avLst>
                <a:gd name="adj" fmla="val 20774"/>
              </a:avLst>
            </a:prstGeom>
            <a:noFill/>
            <a:ln w="50800" cap="flat">
              <a:solidFill>
                <a:srgbClr val="0070C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 dirty="0"/>
            </a:p>
          </p:txBody>
        </p:sp>
        <p:sp>
          <p:nvSpPr>
            <p:cNvPr id="236" name="Flèche"/>
            <p:cNvSpPr/>
            <p:nvPr/>
          </p:nvSpPr>
          <p:spPr>
            <a:xfrm rot="8530351">
              <a:off x="1133901" y="752053"/>
              <a:ext cx="1933876" cy="511771"/>
            </a:xfrm>
            <a:prstGeom prst="rightArrow">
              <a:avLst>
                <a:gd name="adj1" fmla="val 28740"/>
                <a:gd name="adj2" fmla="val 69265"/>
              </a:avLst>
            </a:prstGeom>
            <a:solidFill>
              <a:srgbClr val="0070C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237" name="Paramètres"/>
            <p:cNvSpPr/>
            <p:nvPr/>
          </p:nvSpPr>
          <p:spPr>
            <a:xfrm>
              <a:off x="1702658" y="-417062"/>
              <a:ext cx="1686016" cy="1046838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lang="en-US" sz="1687" dirty="0"/>
                <a:t>Parameters </a:t>
              </a:r>
            </a:p>
            <a:p>
              <a:pPr algn="ctr"/>
              <a:r>
                <a:rPr lang="en-US" sz="1687" dirty="0"/>
                <a:t>(if any)</a:t>
              </a:r>
              <a:endParaRPr sz="1687" dirty="0"/>
            </a:p>
          </p:txBody>
        </p:sp>
      </p:grpSp>
      <p:sp>
        <p:nvSpPr>
          <p:cNvPr id="239" name="Solution de l’EDP de la forme:"/>
          <p:cNvSpPr txBox="1"/>
          <p:nvPr/>
        </p:nvSpPr>
        <p:spPr>
          <a:xfrm>
            <a:off x="1687153" y="1697953"/>
            <a:ext cx="3983432" cy="536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 fontScale="92500"/>
          </a:bodyPr>
          <a:lstStyle>
            <a:lvl1pPr algn="l" defTabSz="239522">
              <a:defRPr sz="3280" u="sng"/>
            </a:lvl1pPr>
          </a:lstStyle>
          <a:p>
            <a:r>
              <a:rPr lang="en-US" sz="2306" dirty="0">
                <a:solidFill>
                  <a:srgbClr val="000000"/>
                </a:solidFill>
              </a:rPr>
              <a:t>Solution of an PDE with the form:</a:t>
            </a:r>
            <a:endParaRPr sz="2306" dirty="0">
              <a:solidFill>
                <a:srgbClr val="000000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DF3D774-45C0-6F46-BC48-8D1EF98C515C}"/>
              </a:ext>
            </a:extLst>
          </p:cNvPr>
          <p:cNvGrpSpPr/>
          <p:nvPr/>
        </p:nvGrpSpPr>
        <p:grpSpPr>
          <a:xfrm>
            <a:off x="1244121" y="3845081"/>
            <a:ext cx="8891848" cy="2918808"/>
            <a:chOff x="1244121" y="3845081"/>
            <a:chExt cx="8891848" cy="2918808"/>
          </a:xfrm>
        </p:grpSpPr>
        <p:grpSp>
          <p:nvGrpSpPr>
            <p:cNvPr id="243" name="Groupe"/>
            <p:cNvGrpSpPr/>
            <p:nvPr/>
          </p:nvGrpSpPr>
          <p:grpSpPr>
            <a:xfrm>
              <a:off x="3887827" y="3845081"/>
              <a:ext cx="6248142" cy="2918808"/>
              <a:chOff x="12700" y="12700"/>
              <a:chExt cx="8886245" cy="4151191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240" name="Tableau"/>
                  <p:cNvGraphicFramePr/>
                  <p:nvPr>
                    <p:extLst/>
                  </p:nvPr>
                </p:nvGraphicFramePr>
                <p:xfrm>
                  <a:off x="12700" y="12700"/>
                  <a:ext cx="8886245" cy="4151191"/>
                </p:xfrm>
                <a:graphic>
                  <a:graphicData uri="http://schemas.openxmlformats.org/drawingml/2006/table">
                    <a:tbl>
                      <a:tblPr firstRow="1" bandRow="1">
                        <a:tableStyleId>{46F890A9-2807-4EBB-B81D-B2AA78EC7F39}</a:tableStyleId>
                      </a:tblPr>
                      <a:tblGrid>
                        <a:gridCol w="2285517">
                          <a:extLst>
                            <a:ext uri="{9D8B030D-6E8A-4147-A177-3AD203B41FA5}">
                              <a16:colId xmlns:a16="http://schemas.microsoft.com/office/drawing/2014/main" val="20000"/>
                            </a:ext>
                          </a:extLst>
                        </a:gridCol>
                        <a:gridCol w="1879911">
                          <a:extLst>
                            <a:ext uri="{9D8B030D-6E8A-4147-A177-3AD203B41FA5}">
                              <a16:colId xmlns:a16="http://schemas.microsoft.com/office/drawing/2014/main" val="20001"/>
                            </a:ext>
                          </a:extLst>
                        </a:gridCol>
                        <a:gridCol w="2082714">
                          <a:extLst>
                            <a:ext uri="{9D8B030D-6E8A-4147-A177-3AD203B41FA5}">
                              <a16:colId xmlns:a16="http://schemas.microsoft.com/office/drawing/2014/main" val="20002"/>
                            </a:ext>
                          </a:extLst>
                        </a:gridCol>
                      </a:tblGrid>
                      <a:tr h="972936">
                        <a:tc>
                          <a:txBody>
                            <a:bodyPr/>
                            <a:lstStyle/>
                            <a:p>
                              <a:pPr algn="ctr" defTabSz="914400">
                                <a:defRPr sz="2600">
                                  <a:sym typeface="Helvetica"/>
                                </a:defRPr>
                              </a:pPr>
                              <a:endParaRPr dirty="0"/>
                            </a:p>
                          </a:txBody>
                          <a:tcPr marL="50800" marR="50800" marT="50800" marB="50800" anchor="ctr" horzOverflow="overflow"/>
                        </a:tc>
                        <a:tc>
                          <a:txBody>
                            <a:bodyPr/>
                            <a:lstStyle/>
                            <a:p>
                              <a:pPr algn="ctr" defTabSz="914400">
                                <a:defRPr sz="1800" b="0">
                                  <a:solidFill>
                                    <a:srgbClr val="000000"/>
                                  </a:solidFill>
                                </a:defRPr>
                              </a:pPr>
                              <a:r>
                                <a:rPr lang="en-US" sz="2600" dirty="0">
                                  <a:solidFill>
                                    <a:schemeClr val="bg1"/>
                                  </a:solidFill>
                                  <a:sym typeface="Helvetica"/>
                                </a:rPr>
                                <a:t>Full space</a:t>
                              </a:r>
                              <a:endParaRPr sz="2600" b="1" dirty="0">
                                <a:solidFill>
                                  <a:schemeClr val="bg1"/>
                                </a:solidFill>
                                <a:sym typeface="Helvetica"/>
                              </a:endParaRPr>
                            </a:p>
                          </a:txBody>
                          <a:tcPr marL="50800" marR="50800" marT="50800" marB="50800" anchor="ctr" horzOverflow="overflow"/>
                        </a:tc>
                        <a:tc>
                          <a:txBody>
                            <a:bodyPr/>
                            <a:lstStyle/>
                            <a:p>
                              <a:pPr algn="ctr" defTabSz="914400">
                                <a:defRPr sz="1800" b="0">
                                  <a:solidFill>
                                    <a:srgbClr val="000000"/>
                                  </a:solidFill>
                                </a:defRPr>
                              </a:pPr>
                              <a:r>
                                <a:rPr lang="en-US" sz="2600" dirty="0">
                                  <a:solidFill>
                                    <a:schemeClr val="bg1"/>
                                  </a:solidFill>
                                  <a:sym typeface="Helvetica"/>
                                </a:rPr>
                                <a:t>Reduced space</a:t>
                              </a:r>
                              <a:endParaRPr sz="2600" b="1" dirty="0">
                                <a:solidFill>
                                  <a:schemeClr val="bg1"/>
                                </a:solidFill>
                                <a:sym typeface="Helvetica"/>
                              </a:endParaRPr>
                            </a:p>
                          </a:txBody>
                          <a:tcPr marL="50800" marR="50800" marT="50800" marB="50800" anchor="ctr" horzOverflow="overflow"/>
                        </a:tc>
                        <a:extLst>
                          <a:ext uri="{0D108BD9-81ED-4DB2-BD59-A6C34878D82A}">
                            <a16:rowId xmlns:a16="http://schemas.microsoft.com/office/drawing/2014/main" val="10000"/>
                          </a:ext>
                        </a:extLst>
                      </a:tr>
                      <a:tr h="972936">
                        <a:tc>
                          <a:txBody>
                            <a:bodyPr/>
                            <a:lstStyle/>
                            <a:p>
                              <a:pPr algn="ctr" defTabSz="914400">
                                <a:defRPr sz="1800"/>
                              </a:pPr>
                              <a:r>
                                <a:rPr lang="en-US" sz="2600" dirty="0">
                                  <a:solidFill>
                                    <a:srgbClr val="000000"/>
                                  </a:solidFill>
                                </a:rPr>
                                <a:t>Solution coordinates</a:t>
                              </a:r>
                              <a:endParaRPr sz="2600" dirty="0">
                                <a:solidFill>
                                  <a:srgbClr val="000000"/>
                                </a:solidFill>
                              </a:endParaRPr>
                            </a:p>
                          </a:txBody>
                          <a:tcPr marL="50800" marR="50800" marT="50800" marB="50800" anchor="ctr" horzOverflow="overflow"/>
                        </a:tc>
                        <a:tc>
                          <a:txBody>
                            <a:bodyPr/>
                            <a:lstStyle/>
                            <a:p>
                              <a:pPr algn="ctr" defTabSz="914400">
                                <a:defRPr sz="2600"/>
                              </a:pPr>
                              <a:endParaRPr dirty="0"/>
                            </a:p>
                          </a:txBody>
                          <a:tcPr marL="50800" marR="50800" marT="50800" marB="50800" anchor="ctr" horzOverflow="overflow"/>
                        </a:tc>
                        <a:tc>
                          <a:txBody>
                            <a:bodyPr/>
                            <a:lstStyle/>
                            <a:p>
                              <a:pPr algn="ctr" defTabSz="914400">
                                <a:defRPr sz="2600"/>
                              </a:pPr>
                              <a:endParaRPr/>
                            </a:p>
                          </a:txBody>
                          <a:tcPr marL="50800" marR="50800" marT="50800" marB="50800" anchor="ctr" horzOverflow="overflow"/>
                        </a:tc>
                        <a:extLst>
                          <a:ext uri="{0D108BD9-81ED-4DB2-BD59-A6C34878D82A}">
                            <a16:rowId xmlns:a16="http://schemas.microsoft.com/office/drawing/2014/main" val="10001"/>
                          </a:ext>
                        </a:extLst>
                      </a:tr>
                      <a:tr h="972936">
                        <a:tc>
                          <a:txBody>
                            <a:bodyPr/>
                            <a:lstStyle/>
                            <a:p>
                              <a:pPr algn="ctr" defTabSz="914400">
                                <a:defRPr sz="1800"/>
                              </a:pPr>
                              <a:r>
                                <a:rPr sz="2600" dirty="0">
                                  <a:solidFill>
                                    <a:srgbClr val="000000"/>
                                  </a:solidFill>
                                </a:rPr>
                                <a:t>Dimension</a:t>
                              </a:r>
                            </a:p>
                          </a:txBody>
                          <a:tcPr marL="50800" marR="50800" marT="50800" marB="50800" anchor="ctr" horzOverflow="overflow"/>
                        </a:tc>
                        <a:tc>
                          <a:txBody>
                            <a:bodyPr/>
                            <a:lstStyle/>
                            <a:p>
                              <a:pPr algn="ctr" defTabSz="914400">
                                <a:defRPr sz="2600"/>
                              </a:pPr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r>
                                      <a:rPr lang="ar-AE" sz="2400" b="0" i="1" baseline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ar-AE" sz="2400" b="0" i="1" baseline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ar-AE" sz="2400" b="0" i="1" baseline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ar-AE" sz="2400" b="0" i="1" baseline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~ </m:t>
                                    </m:r>
                                    <m:sSup>
                                      <m:sSupPr>
                                        <m:ctrlPr>
                                          <a:rPr lang="ar-AE" sz="2400" b="0" i="1" baseline="0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ar-AE" sz="2400" b="0" i="1" baseline="0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ar-AE" sz="2400" b="0" i="1" baseline="0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7</m:t>
                                        </m:r>
                                      </m:sup>
                                    </m:sSup>
                                    <m:r>
                                      <a:rPr lang="ar-AE" sz="2400" b="0" i="1" baseline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oMath>
                                </m:oMathPara>
                              </a14:m>
                              <a:endParaRPr lang="ar-AE" sz="2400" baseline="0" dirty="0">
                                <a:solidFill>
                                  <a:srgbClr val="000000"/>
                                </a:solidFill>
                              </a:endParaRPr>
                            </a:p>
                          </a:txBody>
                          <a:tcPr marL="50800" marR="50800" marT="50800" marB="50800" anchor="ctr" horzOverflow="overflow"/>
                        </a:tc>
                        <a:tc>
                          <a:txBody>
                            <a:bodyPr/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 sz="1800"/>
                              </a:pPr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r>
                                      <a:rPr lang="fr-FR" sz="2400" b="0" i="1" baseline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fr-FR" sz="2400" b="0" i="1" baseline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~ 10−100</m:t>
                                    </m:r>
                                  </m:oMath>
                                </m:oMathPara>
                              </a14:m>
                              <a:endParaRPr lang="fr-FR" sz="2400" dirty="0">
                                <a:solidFill>
                                  <a:srgbClr val="000000"/>
                                </a:solidFill>
                              </a:endParaRPr>
                            </a:p>
                          </a:txBody>
                          <a:tcPr marL="50800" marR="50800" marT="50800" marB="50800" anchor="ctr" horzOverflow="overflow"/>
                        </a:tc>
                        <a:extLst>
                          <a:ext uri="{0D108BD9-81ED-4DB2-BD59-A6C34878D82A}">
                            <a16:rowId xmlns:a16="http://schemas.microsoft.com/office/drawing/2014/main" val="10002"/>
                          </a:ext>
                        </a:extLst>
                      </a:tr>
                    </a:tbl>
                  </a:graphicData>
                </a:graphic>
              </p:graphicFrame>
            </mc:Choice>
            <mc:Fallback xmlns="">
              <p:graphicFrame>
                <p:nvGraphicFramePr>
                  <p:cNvPr id="240" name="Tableau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4035531356"/>
                      </p:ext>
                    </p:extLst>
                  </p:nvPr>
                </p:nvGraphicFramePr>
                <p:xfrm>
                  <a:off x="12700" y="12700"/>
                  <a:ext cx="8886245" cy="4151191"/>
                </p:xfrm>
                <a:graphic>
                  <a:graphicData uri="http://schemas.openxmlformats.org/drawingml/2006/table">
                    <a:tbl>
                      <a:tblPr firstRow="1" bandRow="1">
                        <a:tableStyleId>{46F890A9-2807-4EBB-B81D-B2AA78EC7F39}</a:tableStyleId>
                      </a:tblPr>
                      <a:tblGrid>
                        <a:gridCol w="2285517">
                          <a:extLst>
                            <a:ext uri="{9D8B030D-6E8A-4147-A177-3AD203B41FA5}">
                              <a16:colId xmlns:a16="http://schemas.microsoft.com/office/drawing/2014/main" val="20000"/>
                            </a:ext>
                          </a:extLst>
                        </a:gridCol>
                        <a:gridCol w="1879911">
                          <a:extLst>
                            <a:ext uri="{9D8B030D-6E8A-4147-A177-3AD203B41FA5}">
                              <a16:colId xmlns:a16="http://schemas.microsoft.com/office/drawing/2014/main" val="20001"/>
                            </a:ext>
                          </a:extLst>
                        </a:gridCol>
                        <a:gridCol w="2082714">
                          <a:extLst>
                            <a:ext uri="{9D8B030D-6E8A-4147-A177-3AD203B41FA5}">
                              <a16:colId xmlns:a16="http://schemas.microsoft.com/office/drawing/2014/main" val="20002"/>
                            </a:ext>
                          </a:extLst>
                        </a:gridCol>
                      </a:tblGrid>
                      <a:tr h="972936">
                        <a:tc>
                          <a:txBody>
                            <a:bodyPr/>
                            <a:lstStyle/>
                            <a:p>
                              <a:pPr algn="ctr" defTabSz="914400">
                                <a:defRPr sz="2600">
                                  <a:sym typeface="Helvetica"/>
                                </a:defRPr>
                              </a:pPr>
                              <a:endParaRPr dirty="0"/>
                            </a:p>
                          </a:txBody>
                          <a:tcPr marL="50800" marR="50800" marT="50800" marB="50800" anchor="ctr" horzOverflow="overflow"/>
                        </a:tc>
                        <a:tc>
                          <a:txBody>
                            <a:bodyPr/>
                            <a:lstStyle/>
                            <a:p>
                              <a:pPr algn="ctr" defTabSz="914400">
                                <a:defRPr sz="1800" b="0">
                                  <a:solidFill>
                                    <a:srgbClr val="000000"/>
                                  </a:solidFill>
                                </a:defRPr>
                              </a:pPr>
                              <a:r>
                                <a:rPr lang="en-US" sz="2600" dirty="0">
                                  <a:solidFill>
                                    <a:schemeClr val="bg1"/>
                                  </a:solidFill>
                                  <a:sym typeface="Helvetica"/>
                                </a:rPr>
                                <a:t>Full space</a:t>
                              </a:r>
                              <a:endParaRPr sz="2600" b="1" dirty="0">
                                <a:solidFill>
                                  <a:schemeClr val="bg1"/>
                                </a:solidFill>
                                <a:sym typeface="Helvetica"/>
                              </a:endParaRPr>
                            </a:p>
                          </a:txBody>
                          <a:tcPr marL="50800" marR="50800" marT="50800" marB="50800" anchor="ctr" horzOverflow="overflow"/>
                        </a:tc>
                        <a:tc>
                          <a:txBody>
                            <a:bodyPr/>
                            <a:lstStyle/>
                            <a:p>
                              <a:pPr algn="ctr" defTabSz="914400">
                                <a:defRPr sz="1800" b="0">
                                  <a:solidFill>
                                    <a:srgbClr val="000000"/>
                                  </a:solidFill>
                                </a:defRPr>
                              </a:pPr>
                              <a:r>
                                <a:rPr lang="en-US" sz="2600" dirty="0">
                                  <a:solidFill>
                                    <a:schemeClr val="bg1"/>
                                  </a:solidFill>
                                  <a:sym typeface="Helvetica"/>
                                </a:rPr>
                                <a:t>Reduced space</a:t>
                              </a:r>
                              <a:endParaRPr sz="2600" b="1" dirty="0">
                                <a:solidFill>
                                  <a:schemeClr val="bg1"/>
                                </a:solidFill>
                                <a:sym typeface="Helvetica"/>
                              </a:endParaRPr>
                            </a:p>
                          </a:txBody>
                          <a:tcPr marL="50800" marR="50800" marT="50800" marB="50800" anchor="ctr" horzOverflow="overflow"/>
                        </a:tc>
                        <a:extLst>
                          <a:ext uri="{0D108BD9-81ED-4DB2-BD59-A6C34878D82A}">
                            <a16:rowId xmlns:a16="http://schemas.microsoft.com/office/drawing/2014/main" val="10000"/>
                          </a:ext>
                        </a:extLst>
                      </a:tr>
                      <a:tr h="972936">
                        <a:tc>
                          <a:txBody>
                            <a:bodyPr/>
                            <a:lstStyle/>
                            <a:p>
                              <a:pPr algn="ctr" defTabSz="914400">
                                <a:defRPr sz="1800"/>
                              </a:pPr>
                              <a:r>
                                <a:rPr lang="en-US" sz="2600" dirty="0">
                                  <a:solidFill>
                                    <a:srgbClr val="000000"/>
                                  </a:solidFill>
                                </a:rPr>
                                <a:t>Solution coordinates</a:t>
                              </a:r>
                              <a:endParaRPr sz="2600" dirty="0">
                                <a:solidFill>
                                  <a:srgbClr val="000000"/>
                                </a:solidFill>
                              </a:endParaRPr>
                            </a:p>
                          </a:txBody>
                          <a:tcPr marL="50800" marR="50800" marT="50800" marB="50800" anchor="ctr" horzOverflow="overflow"/>
                        </a:tc>
                        <a:tc>
                          <a:txBody>
                            <a:bodyPr/>
                            <a:lstStyle/>
                            <a:p>
                              <a:pPr algn="ctr" defTabSz="914400">
                                <a:defRPr sz="2600"/>
                              </a:pPr>
                              <a:endParaRPr dirty="0"/>
                            </a:p>
                          </a:txBody>
                          <a:tcPr marL="50800" marR="50800" marT="50800" marB="50800" anchor="ctr" horzOverflow="overflow"/>
                        </a:tc>
                        <a:tc>
                          <a:txBody>
                            <a:bodyPr/>
                            <a:lstStyle/>
                            <a:p>
                              <a:pPr algn="ctr" defTabSz="914400">
                                <a:defRPr sz="2600"/>
                              </a:pPr>
                              <a:endParaRPr/>
                            </a:p>
                          </a:txBody>
                          <a:tcPr marL="50800" marR="50800" marT="50800" marB="50800" anchor="ctr" horzOverflow="overflow"/>
                        </a:tc>
                        <a:extLst>
                          <a:ext uri="{0D108BD9-81ED-4DB2-BD59-A6C34878D82A}">
                            <a16:rowId xmlns:a16="http://schemas.microsoft.com/office/drawing/2014/main" val="10001"/>
                          </a:ext>
                        </a:extLst>
                      </a:tr>
                      <a:tr h="972936">
                        <a:tc>
                          <a:txBody>
                            <a:bodyPr/>
                            <a:lstStyle/>
                            <a:p>
                              <a:pPr algn="ctr" defTabSz="914400">
                                <a:defRPr sz="1800"/>
                              </a:pPr>
                              <a:r>
                                <a:rPr sz="2600" dirty="0">
                                  <a:solidFill>
                                    <a:srgbClr val="000000"/>
                                  </a:solidFill>
                                </a:rPr>
                                <a:t>Dimension</a:t>
                              </a:r>
                            </a:p>
                          </a:txBody>
                          <a:tcPr marL="50800" marR="50800" marT="50800" marB="50800" anchor="ctr" horzOverflow="overflow"/>
                        </a:tc>
                        <a:tc>
                          <a:txBody>
                            <a:bodyPr/>
                            <a:lstStyle/>
                            <a:p>
                              <a:endParaRPr lang="fr-FR"/>
                            </a:p>
                          </a:txBody>
                          <a:tcPr marL="50800" marR="50800" marT="50800" marB="50800" anchor="ctr" horzOverflow="overflow">
                            <a:blipFill>
                              <a:blip r:embed="rId4"/>
                              <a:stretch>
                                <a:fillRect l="-121477" t="-201299" r="-109396" b="1299"/>
                              </a:stretch>
                            </a:blipFill>
                          </a:tcPr>
                        </a:tc>
                        <a:tc>
                          <a:txBody>
                            <a:bodyPr/>
                            <a:lstStyle/>
                            <a:p>
                              <a:endParaRPr lang="fr-FR"/>
                            </a:p>
                          </a:txBody>
                          <a:tcPr marL="50800" marR="50800" marT="50800" marB="50800" anchor="ctr" horzOverflow="overflow">
                            <a:blipFill>
                              <a:blip r:embed="rId4"/>
                              <a:stretch>
                                <a:fillRect l="-201220" t="-201299" r="610" b="1299"/>
                              </a:stretch>
                            </a:blipFill>
                          </a:tcPr>
                        </a:tc>
                        <a:extLst>
                          <a:ext uri="{0D108BD9-81ED-4DB2-BD59-A6C34878D82A}">
                            <a16:rowId xmlns:a16="http://schemas.microsoft.com/office/drawing/2014/main" val="10002"/>
                          </a:ext>
                        </a:extLst>
                      </a:tr>
                    </a:tbl>
                  </a:graphicData>
                </a:graphic>
              </p:graphicFrame>
            </mc:Fallback>
          </mc:AlternateContent>
          <p:pic>
            <p:nvPicPr>
              <p:cNvPr id="241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744446" y="1679222"/>
                <a:ext cx="1567720" cy="6301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2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6910"/>
              <a:stretch>
                <a:fillRect/>
              </a:stretch>
            </p:blipFill>
            <p:spPr>
              <a:xfrm>
                <a:off x="3324579" y="1706052"/>
                <a:ext cx="2512593" cy="6033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44" name="Exemple d’ordre de grandeur en CFD:"/>
            <p:cNvSpPr txBox="1"/>
            <p:nvPr/>
          </p:nvSpPr>
          <p:spPr>
            <a:xfrm>
              <a:off x="1244121" y="4518271"/>
              <a:ext cx="2222795" cy="13805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>
              <a:normAutofit/>
            </a:bodyPr>
            <a:lstStyle/>
            <a:p>
              <a:pPr algn="ctr" defTabSz="164300">
                <a:defRPr sz="3200" u="sng"/>
              </a:pPr>
              <a:r>
                <a:rPr lang="en-US" sz="2250" dirty="0">
                  <a:solidFill>
                    <a:srgbClr val="000000"/>
                  </a:solidFill>
                </a:rPr>
                <a:t>Order of magnitude examples in CFD</a:t>
              </a:r>
              <a:endParaRPr sz="2250" dirty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Numéro de diapositive">
            <a:extLst>
              <a:ext uri="{FF2B5EF4-FFF2-40B4-BE49-F238E27FC236}">
                <a16:creationId xmlns:a16="http://schemas.microsoft.com/office/drawing/2014/main" id="{33D6CDF0-9009-904D-98D2-1190D57797DF}"/>
              </a:ext>
            </a:extLst>
          </p:cNvPr>
          <p:cNvSpPr txBox="1">
            <a:spLocks/>
          </p:cNvSpPr>
          <p:nvPr/>
        </p:nvSpPr>
        <p:spPr bwMode="gray">
          <a:xfrm>
            <a:off x="11599834" y="6403002"/>
            <a:ext cx="343195" cy="379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C509991-85B0-9848-9DE2-8D8F25FD641E}"/>
              </a:ext>
            </a:extLst>
          </p:cNvPr>
          <p:cNvSpPr/>
          <p:nvPr/>
        </p:nvSpPr>
        <p:spPr>
          <a:xfrm rot="2624374">
            <a:off x="9173583" y="248009"/>
            <a:ext cx="77611" cy="3972796"/>
          </a:xfrm>
          <a:prstGeom prst="ellipse">
            <a:avLst/>
          </a:prstGeom>
          <a:noFill/>
          <a:ln w="127000">
            <a:solidFill>
              <a:srgbClr val="FF4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5041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 advAuto="0"/>
      <p:bldP spid="234" grpId="0" animBg="1" advAuto="0"/>
      <p:bldP spid="238" grpId="0" animBg="1" advAuto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Analyse en Composante Principale (ACP) sur un jeu de données pour réduire la dimension de l’espace d’état:"/>
          <p:cNvSpPr txBox="1"/>
          <p:nvPr/>
        </p:nvSpPr>
        <p:spPr>
          <a:xfrm>
            <a:off x="1095612" y="1550880"/>
            <a:ext cx="9462099" cy="72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 fontScale="92500"/>
          </a:bodyPr>
          <a:lstStyle/>
          <a:p>
            <a:pPr marL="423649" indent="-423649" defTabSz="250558">
              <a:buSzPct val="75000"/>
              <a:buChar char="•"/>
              <a:defRPr sz="3050"/>
            </a:pPr>
            <a:r>
              <a:rPr lang="en-US" sz="2400" u="sng" dirty="0">
                <a:solidFill>
                  <a:srgbClr val="000000"/>
                </a:solidFill>
              </a:rPr>
              <a:t>Principal Component Analysis (PCA</a:t>
            </a:r>
            <a:r>
              <a:rPr sz="2400" u="sng" dirty="0">
                <a:solidFill>
                  <a:srgbClr val="000000"/>
                </a:solidFill>
              </a:rPr>
              <a:t>)</a:t>
            </a:r>
            <a:r>
              <a:rPr sz="24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on a </a:t>
            </a:r>
            <a:r>
              <a:rPr lang="en-US" sz="2400" i="1" dirty="0">
                <a:solidFill>
                  <a:srgbClr val="FF0000"/>
                </a:solidFill>
              </a:rPr>
              <a:t>dataset</a:t>
            </a:r>
            <a:r>
              <a:rPr lang="en-US" sz="2400" dirty="0">
                <a:solidFill>
                  <a:srgbClr val="000000"/>
                </a:solidFill>
              </a:rPr>
              <a:t> to reduce the dimensionality</a:t>
            </a:r>
            <a:r>
              <a:rPr sz="2400" dirty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316" name="Ligne de connexion"/>
          <p:cNvSpPr/>
          <p:nvPr/>
        </p:nvSpPr>
        <p:spPr>
          <a:xfrm>
            <a:off x="6621634" y="3637207"/>
            <a:ext cx="1828933" cy="1205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600" extrusionOk="0">
                <a:moveTo>
                  <a:pt x="0" y="21600"/>
                </a:moveTo>
                <a:cubicBezTo>
                  <a:pt x="14413" y="21372"/>
                  <a:pt x="21600" y="14172"/>
                  <a:pt x="21562" y="0"/>
                </a:cubicBezTo>
              </a:path>
            </a:pathLst>
          </a:custGeom>
          <a:ln w="114300">
            <a:solidFill>
              <a:srgbClr val="FED900"/>
            </a:solidFill>
            <a:miter lim="400000"/>
            <a:headEnd type="triangle"/>
          </a:ln>
        </p:spPr>
        <p:txBody>
          <a:bodyPr/>
          <a:lstStyle/>
          <a:p>
            <a:endParaRPr sz="1266"/>
          </a:p>
        </p:txBody>
      </p:sp>
      <p:sp>
        <p:nvSpPr>
          <p:cNvPr id="28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599834" y="6403002"/>
            <a:ext cx="343195" cy="379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 dirty="0"/>
          </a:p>
        </p:txBody>
      </p:sp>
      <p:sp>
        <p:nvSpPr>
          <p:cNvPr id="290" name="Modes résolus"/>
          <p:cNvSpPr/>
          <p:nvPr/>
        </p:nvSpPr>
        <p:spPr>
          <a:xfrm>
            <a:off x="4791472" y="4043423"/>
            <a:ext cx="865407" cy="1134452"/>
          </a:xfrm>
          <a:prstGeom prst="roundRect">
            <a:avLst>
              <a:gd name="adj" fmla="val 20811"/>
            </a:avLst>
          </a:prstGeom>
          <a:ln w="50800">
            <a:solidFill>
              <a:srgbClr val="0070C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>
              <a:defRPr sz="2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200" b="0" dirty="0"/>
              <a:t>Resolved modes</a:t>
            </a:r>
            <a:endParaRPr sz="1200" b="0" dirty="0"/>
          </a:p>
        </p:txBody>
      </p:sp>
      <p:grpSp>
        <p:nvGrpSpPr>
          <p:cNvPr id="301" name="Groupe"/>
          <p:cNvGrpSpPr/>
          <p:nvPr/>
        </p:nvGrpSpPr>
        <p:grpSpPr>
          <a:xfrm>
            <a:off x="1816142" y="2413506"/>
            <a:ext cx="8009421" cy="1230946"/>
            <a:chOff x="-363444" y="-77917"/>
            <a:chExt cx="11391174" cy="1750677"/>
          </a:xfrm>
        </p:grpSpPr>
        <p:grpSp>
          <p:nvGrpSpPr>
            <p:cNvPr id="293" name="Groupe"/>
            <p:cNvGrpSpPr/>
            <p:nvPr/>
          </p:nvGrpSpPr>
          <p:grpSpPr>
            <a:xfrm>
              <a:off x="2826090" y="37395"/>
              <a:ext cx="1999855" cy="1520053"/>
              <a:chOff x="-1" y="0"/>
              <a:chExt cx="1999854" cy="1520052"/>
            </a:xfrm>
          </p:grpSpPr>
          <p:sp>
            <p:nvSpPr>
              <p:cNvPr id="291" name="Snapshots"/>
              <p:cNvSpPr/>
              <p:nvPr/>
            </p:nvSpPr>
            <p:spPr>
              <a:xfrm>
                <a:off x="-1" y="0"/>
                <a:ext cx="1999854" cy="1520052"/>
              </a:xfrm>
              <a:prstGeom prst="roundRect">
                <a:avLst>
                  <a:gd name="adj" fmla="val 12532"/>
                </a:avLst>
              </a:prstGeom>
              <a:blipFill rotWithShape="1">
                <a:blip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t">
                <a:noAutofit/>
              </a:bodyPr>
              <a:lstStyle>
                <a:lvl1pPr>
                  <a:defRPr sz="2400">
                    <a:solidFill>
                      <a:srgbClr val="FFFFFF"/>
                    </a:solidFill>
                  </a:defRPr>
                </a:lvl1pPr>
              </a:lstStyle>
              <a:p>
                <a:pPr algn="ctr"/>
                <a:r>
                  <a:rPr sz="1687" dirty="0"/>
                  <a:t>Snapshots</a:t>
                </a:r>
              </a:p>
            </p:txBody>
          </p:sp>
          <p:pic>
            <p:nvPicPr>
              <p:cNvPr id="292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24357" y="481500"/>
                <a:ext cx="1418999" cy="7981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96" name="Groupe"/>
            <p:cNvGrpSpPr/>
            <p:nvPr/>
          </p:nvGrpSpPr>
          <p:grpSpPr>
            <a:xfrm>
              <a:off x="8160091" y="-77917"/>
              <a:ext cx="2867639" cy="1750677"/>
              <a:chOff x="0" y="0"/>
              <a:chExt cx="2867637" cy="1750675"/>
            </a:xfrm>
          </p:grpSpPr>
          <p:sp>
            <p:nvSpPr>
              <p:cNvPr id="294" name="Modes spatiaux"/>
              <p:cNvSpPr/>
              <p:nvPr/>
            </p:nvSpPr>
            <p:spPr>
              <a:xfrm>
                <a:off x="0" y="0"/>
                <a:ext cx="2867637" cy="1750675"/>
              </a:xfrm>
              <a:prstGeom prst="roundRect">
                <a:avLst>
                  <a:gd name="adj" fmla="val 11945"/>
                </a:avLst>
              </a:prstGeom>
              <a:blipFill rotWithShape="1">
                <a:blip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t">
                <a:noAutofit/>
              </a:bodyPr>
              <a:lstStyle>
                <a:lvl1pPr>
                  <a:defRPr sz="2400">
                    <a:solidFill>
                      <a:srgbClr val="FFFFFF"/>
                    </a:solidFill>
                  </a:defRPr>
                </a:lvl1pPr>
              </a:lstStyle>
              <a:p>
                <a:pPr algn="ctr"/>
                <a:r>
                  <a:rPr lang="en-US" sz="1687" dirty="0"/>
                  <a:t>Spatial  modes</a:t>
                </a:r>
                <a:endParaRPr sz="1687" dirty="0"/>
              </a:p>
            </p:txBody>
          </p:sp>
          <p:pic>
            <p:nvPicPr>
              <p:cNvPr id="295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841329" y="619372"/>
                <a:ext cx="1330494" cy="8761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97" name="Flèche"/>
            <p:cNvSpPr/>
            <p:nvPr/>
          </p:nvSpPr>
          <p:spPr>
            <a:xfrm>
              <a:off x="4677682" y="338832"/>
              <a:ext cx="3717116" cy="917179"/>
            </a:xfrm>
            <a:prstGeom prst="rightArrow">
              <a:avLst>
                <a:gd name="adj1" fmla="val 32000"/>
                <a:gd name="adj2" fmla="val 88620"/>
              </a:avLst>
            </a:prstGeom>
            <a:blipFill rotWithShape="1">
              <a:blip r:embed="rId5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298" name="ACP"/>
            <p:cNvSpPr/>
            <p:nvPr/>
          </p:nvSpPr>
          <p:spPr>
            <a:xfrm>
              <a:off x="5295900" y="162421"/>
              <a:ext cx="1752544" cy="1270000"/>
            </a:xfrm>
            <a:prstGeom prst="roundRect">
              <a:avLst>
                <a:gd name="adj" fmla="val 15000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lang="en-US" sz="1687" dirty="0"/>
                <a:t>PCA</a:t>
              </a:r>
              <a:endParaRPr sz="1687" dirty="0"/>
            </a:p>
          </p:txBody>
        </p:sp>
        <p:sp>
          <p:nvSpPr>
            <p:cNvPr id="299" name="Flèche"/>
            <p:cNvSpPr/>
            <p:nvPr/>
          </p:nvSpPr>
          <p:spPr>
            <a:xfrm>
              <a:off x="1553483" y="338832"/>
              <a:ext cx="1457411" cy="917179"/>
            </a:xfrm>
            <a:prstGeom prst="rightArrow">
              <a:avLst>
                <a:gd name="adj1" fmla="val 32000"/>
                <a:gd name="adj2" fmla="val 88620"/>
              </a:avLst>
            </a:prstGeom>
            <a:blipFill rotWithShape="1">
              <a:blip r:embed="rId5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00" name="Simulations…"/>
            <p:cNvSpPr/>
            <p:nvPr/>
          </p:nvSpPr>
          <p:spPr>
            <a:xfrm>
              <a:off x="-363444" y="162421"/>
              <a:ext cx="2115990" cy="1269999"/>
            </a:xfrm>
            <a:prstGeom prst="roundRect">
              <a:avLst>
                <a:gd name="adj" fmla="val 15000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400" b="1" u="sng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fr-FR" sz="1687" dirty="0" err="1"/>
                <a:t>Off-line</a:t>
              </a:r>
              <a:endParaRPr lang="fr-FR" sz="1687" dirty="0"/>
            </a:p>
            <a:p>
              <a:pPr algn="ctr">
                <a:defRPr sz="2400" b="1" u="sng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1687" dirty="0"/>
                <a:t>s</a:t>
              </a:r>
              <a:r>
                <a:rPr sz="1687" dirty="0"/>
                <a:t>imulations </a:t>
              </a:r>
            </a:p>
          </p:txBody>
        </p:sp>
      </p:grpSp>
      <p:grpSp>
        <p:nvGrpSpPr>
          <p:cNvPr id="306" name="Groupe"/>
          <p:cNvGrpSpPr/>
          <p:nvPr/>
        </p:nvGrpSpPr>
        <p:grpSpPr>
          <a:xfrm>
            <a:off x="1010306" y="3959754"/>
            <a:ext cx="5421877" cy="1333266"/>
            <a:chOff x="0" y="0"/>
            <a:chExt cx="7711112" cy="1896199"/>
          </a:xfrm>
        </p:grpSpPr>
        <p:sp>
          <p:nvSpPr>
            <p:cNvPr id="304" name="Approximation:"/>
            <p:cNvSpPr txBox="1"/>
            <p:nvPr/>
          </p:nvSpPr>
          <p:spPr>
            <a:xfrm>
              <a:off x="0" y="0"/>
              <a:ext cx="3488598" cy="800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rmAutofit/>
            </a:bodyPr>
            <a:lstStyle/>
            <a:p>
              <a:pPr marL="298638" indent="-298638" defTabSz="176623">
                <a:buSzPct val="75000"/>
                <a:buChar char="•"/>
                <a:defRPr sz="3440"/>
              </a:pPr>
              <a:r>
                <a:rPr sz="2400" u="sng" dirty="0">
                  <a:solidFill>
                    <a:srgbClr val="000000"/>
                  </a:solidFill>
                </a:rPr>
                <a:t>Approximation</a:t>
              </a:r>
              <a:r>
                <a:rPr sz="2400" dirty="0">
                  <a:solidFill>
                    <a:srgbClr val="000000"/>
                  </a:solidFill>
                </a:rPr>
                <a:t>:</a:t>
              </a:r>
            </a:p>
          </p:txBody>
        </p:sp>
        <p:pic>
          <p:nvPicPr>
            <p:cNvPr id="305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04986" y="563922"/>
              <a:ext cx="5006126" cy="13322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5" name="Groupe"/>
          <p:cNvGrpSpPr/>
          <p:nvPr/>
        </p:nvGrpSpPr>
        <p:grpSpPr>
          <a:xfrm>
            <a:off x="5317903" y="5074916"/>
            <a:ext cx="5723867" cy="1418599"/>
            <a:chOff x="101352" y="214321"/>
            <a:chExt cx="8140610" cy="2017563"/>
          </a:xfrm>
        </p:grpSpPr>
        <p:sp>
          <p:nvSpPr>
            <p:cNvPr id="313" name="Simulation rapide des modes temporels"/>
            <p:cNvSpPr/>
            <p:nvPr/>
          </p:nvSpPr>
          <p:spPr>
            <a:xfrm>
              <a:off x="690240" y="760048"/>
              <a:ext cx="7551722" cy="1471836"/>
            </a:xfrm>
            <a:prstGeom prst="roundRect">
              <a:avLst>
                <a:gd name="adj" fmla="val 16037"/>
              </a:avLst>
            </a:prstGeom>
            <a:noFill/>
            <a:ln w="50800" cap="flat">
              <a:solidFill>
                <a:srgbClr val="0070C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b">
              <a:noAutofit/>
            </a:bodyPr>
            <a:lstStyle>
              <a:lvl1pPr>
                <a:defRPr sz="2000" b="1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r"/>
              <a:r>
                <a:rPr lang="en-US" sz="1406" dirty="0">
                  <a:solidFill>
                    <a:srgbClr val="0070C0"/>
                  </a:solidFill>
                  <a:sym typeface="Wingdings" pitchFamily="2" charset="2"/>
                </a:rPr>
                <a:t></a:t>
              </a:r>
              <a:r>
                <a:rPr lang="en-US" sz="1406" dirty="0">
                  <a:solidFill>
                    <a:srgbClr val="0070C0"/>
                  </a:solidFill>
                </a:rPr>
                <a:t>  ROM for very fast simulation of temporal modes</a:t>
              </a:r>
              <a:endParaRPr sz="1406" dirty="0">
                <a:solidFill>
                  <a:srgbClr val="0070C0"/>
                </a:solidFill>
              </a:endParaRPr>
            </a:p>
          </p:txBody>
        </p:sp>
        <p:sp>
          <p:nvSpPr>
            <p:cNvPr id="314" name="Flèche"/>
            <p:cNvSpPr/>
            <p:nvPr/>
          </p:nvSpPr>
          <p:spPr>
            <a:xfrm rot="13312570">
              <a:off x="101352" y="214321"/>
              <a:ext cx="888391" cy="643587"/>
            </a:xfrm>
            <a:prstGeom prst="rightArrow">
              <a:avLst>
                <a:gd name="adj1" fmla="val 34507"/>
                <a:gd name="adj2" fmla="val 74315"/>
              </a:avLst>
            </a:prstGeom>
            <a:solidFill>
              <a:srgbClr val="0070C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</p:grpSp>
      <p:sp>
        <p:nvSpPr>
          <p:cNvPr id="31" name="Modele d’ordre réduit">
            <a:extLst>
              <a:ext uri="{FF2B5EF4-FFF2-40B4-BE49-F238E27FC236}">
                <a16:creationId xmlns:a16="http://schemas.microsoft.com/office/drawing/2014/main" id="{9C8A8823-5AC6-A643-96CD-D9CB37914F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8226" y="772424"/>
            <a:ext cx="9709485" cy="7069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POD-</a:t>
            </a:r>
            <a:r>
              <a:rPr lang="en-US" dirty="0" err="1"/>
              <a:t>Galerkin</a:t>
            </a:r>
            <a:endParaRPr lang="en-US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567164F-7C66-0448-9BC0-BD6FDB84B444}"/>
              </a:ext>
            </a:extLst>
          </p:cNvPr>
          <p:cNvGrpSpPr/>
          <p:nvPr/>
        </p:nvGrpSpPr>
        <p:grpSpPr>
          <a:xfrm>
            <a:off x="1005718" y="3641074"/>
            <a:ext cx="9915874" cy="2906762"/>
            <a:chOff x="1005718" y="3641074"/>
            <a:chExt cx="9915874" cy="2906762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6942B839-38C9-3B41-B06F-5B489F2CA6F9}"/>
                </a:ext>
              </a:extLst>
            </p:cNvPr>
            <p:cNvGrpSpPr/>
            <p:nvPr/>
          </p:nvGrpSpPr>
          <p:grpSpPr>
            <a:xfrm>
              <a:off x="1005718" y="3641074"/>
              <a:ext cx="9915874" cy="2906762"/>
              <a:chOff x="1005718" y="3641074"/>
              <a:chExt cx="9915874" cy="2906762"/>
            </a:xfrm>
          </p:grpSpPr>
          <p:grpSp>
            <p:nvGrpSpPr>
              <p:cNvPr id="312" name="Groupe"/>
              <p:cNvGrpSpPr/>
              <p:nvPr/>
            </p:nvGrpSpPr>
            <p:grpSpPr>
              <a:xfrm>
                <a:off x="1005718" y="3641074"/>
                <a:ext cx="7846834" cy="2906762"/>
                <a:chOff x="112009" y="-255798"/>
                <a:chExt cx="11159940" cy="4134061"/>
              </a:xfrm>
            </p:grpSpPr>
            <p:sp>
              <p:nvSpPr>
                <p:cNvPr id="310" name="Projection sur les modes spatiaux :"/>
                <p:cNvSpPr txBox="1"/>
                <p:nvPr/>
              </p:nvSpPr>
              <p:spPr>
                <a:xfrm>
                  <a:off x="112009" y="2235804"/>
                  <a:ext cx="6837758" cy="164245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rmAutofit/>
                </a:bodyPr>
                <a:lstStyle/>
                <a:p>
                  <a:pPr marL="277803" indent="-277803" defTabSz="164300">
                    <a:buSzPct val="75000"/>
                    <a:buChar char="•"/>
                    <a:defRPr sz="3200"/>
                  </a:pPr>
                  <a:r>
                    <a:rPr sz="2400" u="sng" dirty="0">
                      <a:solidFill>
                        <a:srgbClr val="000000"/>
                      </a:solidFill>
                    </a:rPr>
                    <a:t>Projection </a:t>
                  </a:r>
                  <a:r>
                    <a:rPr lang="en-US" sz="2400" u="sng" dirty="0">
                      <a:solidFill>
                        <a:srgbClr val="000000"/>
                      </a:solidFill>
                    </a:rPr>
                    <a:t>of the “physics”</a:t>
                  </a:r>
                  <a:br>
                    <a:rPr lang="en-US" sz="2400" u="sng" dirty="0">
                      <a:solidFill>
                        <a:srgbClr val="000000"/>
                      </a:solidFill>
                    </a:rPr>
                  </a:br>
                  <a:r>
                    <a:rPr lang="en-US" sz="2400" dirty="0">
                      <a:solidFill>
                        <a:srgbClr val="000000"/>
                      </a:solidFill>
                    </a:rPr>
                    <a:t>onto the spatial modes</a:t>
                  </a:r>
                  <a:r>
                    <a:rPr sz="2400" dirty="0">
                      <a:solidFill>
                        <a:srgbClr val="000000"/>
                      </a:solidFill>
                    </a:rPr>
                    <a:t> : </a:t>
                  </a:r>
                </a:p>
              </p:txBody>
            </p:sp>
            <p:sp>
              <p:nvSpPr>
                <p:cNvPr id="317" name="Ligne de connexion"/>
                <p:cNvSpPr/>
                <p:nvPr/>
              </p:nvSpPr>
              <p:spPr>
                <a:xfrm>
                  <a:off x="8119955" y="-255798"/>
                  <a:ext cx="3151994" cy="2794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7" h="21600" extrusionOk="0">
                      <a:moveTo>
                        <a:pt x="0" y="21600"/>
                      </a:moveTo>
                      <a:cubicBezTo>
                        <a:pt x="14548" y="15474"/>
                        <a:pt x="21600" y="8274"/>
                        <a:pt x="21157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FFD9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/>
                <a:lstStyle/>
                <a:p>
                  <a:endParaRPr sz="1266" dirty="0"/>
                </a:p>
              </p:txBody>
            </p:sp>
          </p:grpSp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ABE81B5D-5336-3044-8DE9-F62C9D6D1C7D}"/>
                  </a:ext>
                </a:extLst>
              </p:cNvPr>
              <p:cNvSpPr txBox="1"/>
              <p:nvPr/>
            </p:nvSpPr>
            <p:spPr>
              <a:xfrm>
                <a:off x="7042966" y="5771495"/>
                <a:ext cx="387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( </a:t>
                </a:r>
                <a:r>
                  <a:rPr lang="en-US" i="1" dirty="0">
                    <a:solidFill>
                      <a:srgbClr val="FF0000"/>
                    </a:solidFill>
                  </a:rPr>
                  <a:t>Physical equation </a:t>
                </a:r>
                <a:r>
                  <a:rPr lang="en-US" dirty="0">
                    <a:solidFill>
                      <a:srgbClr val="000000"/>
                    </a:solidFill>
                  </a:rPr>
                  <a:t>(e.g. </a:t>
                </a:r>
                <a:r>
                  <a:rPr lang="en-US" dirty="0" err="1">
                    <a:solidFill>
                      <a:srgbClr val="000000"/>
                    </a:solidFill>
                  </a:rPr>
                  <a:t>Navier</a:t>
                </a:r>
                <a:r>
                  <a:rPr lang="en-US" dirty="0">
                    <a:solidFill>
                      <a:srgbClr val="000000"/>
                    </a:solidFill>
                  </a:rPr>
                  <a:t>-Stokes))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9CDD59E7-DF91-1440-9233-929520375EE7}"/>
                    </a:ext>
                  </a:extLst>
                </p:cNvPr>
                <p:cNvSpPr txBox="1"/>
                <p:nvPr/>
              </p:nvSpPr>
              <p:spPr>
                <a:xfrm>
                  <a:off x="5851010" y="5692761"/>
                  <a:ext cx="1267783" cy="5663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supHide m:val="on"/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sub>
                          <m:sup/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𝑑𝑥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</m:e>
                        </m:nary>
                      </m:oMath>
                    </m:oMathPara>
                  </a14:m>
                  <a:endParaRPr lang="fr-F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9CDD59E7-DF91-1440-9233-929520375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1010" y="5692761"/>
                  <a:ext cx="1267783" cy="566374"/>
                </a:xfrm>
                <a:prstGeom prst="rect">
                  <a:avLst/>
                </a:prstGeom>
                <a:blipFill>
                  <a:blip r:embed="rId7"/>
                  <a:stretch>
                    <a:fillRect l="-75248" t="-204348" b="-29130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8046465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 animBg="1" advAuto="0"/>
      <p:bldP spid="290" grpId="0" animBg="1" advAuto="0"/>
      <p:bldP spid="306" grpId="0" animBg="1" advAuto="0"/>
      <p:bldP spid="315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83D4B5-9529-E54F-A876-81C5A8A17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 III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0C294-50B7-8E4F-9587-88ACFE2CA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Simulation, </a:t>
            </a:r>
            <a:r>
              <a:rPr lang="en-US" sz="2800" dirty="0"/>
              <a:t>measurements</a:t>
            </a:r>
            <a:br>
              <a:rPr lang="fr-FR" sz="2800" dirty="0"/>
            </a:br>
            <a:r>
              <a:rPr lang="fr-FR" sz="2800" dirty="0"/>
              <a:t>&amp; data assimilation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548876-0D1D-5645-B2B3-5EF55EBFB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65BD-3D97-4A34-9B30-BE8CBEDB80CD}" type="datetime1">
              <a:rPr lang="fr-FR" smtClean="0"/>
              <a:t>12/11/2020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E0E4D5-780C-3A47-85BC-A9409F19F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Présentation ...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0C1AFF-BB9D-9D4F-8521-8215942D2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212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imulation numériques…"/>
          <p:cNvSpPr/>
          <p:nvPr/>
        </p:nvSpPr>
        <p:spPr>
          <a:xfrm>
            <a:off x="1829743" y="1946165"/>
            <a:ext cx="2510007" cy="1809988"/>
          </a:xfrm>
          <a:prstGeom prst="roundRect">
            <a:avLst>
              <a:gd name="adj" fmla="val 6032"/>
            </a:avLst>
          </a:prstGeom>
          <a:solidFill>
            <a:srgbClr val="00B050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 algn="ctr"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Numerical</a:t>
            </a:r>
          </a:p>
          <a:p>
            <a:pPr algn="ctr"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Simulation</a:t>
            </a:r>
          </a:p>
          <a:p>
            <a:pPr algn="ctr"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(ROM)</a:t>
            </a:r>
          </a:p>
          <a:p>
            <a: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fr-FR" sz="1406" dirty="0"/>
          </a:p>
          <a:p>
            <a:pPr lvl="1"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FR" sz="1406" dirty="0"/>
              <a:t> </a:t>
            </a:r>
            <a:r>
              <a:rPr lang="en-US" sz="1406" dirty="0">
                <a:sym typeface="Wingdings" pitchFamily="2" charset="2"/>
              </a:rPr>
              <a:t> erroneous</a:t>
            </a:r>
            <a:endParaRPr lang="fr-FR" sz="1406" dirty="0"/>
          </a:p>
        </p:txBody>
      </p:sp>
      <p:sp>
        <p:nvSpPr>
          <p:cNvPr id="215" name="Mesures on-line…"/>
          <p:cNvSpPr/>
          <p:nvPr/>
        </p:nvSpPr>
        <p:spPr>
          <a:xfrm>
            <a:off x="7796171" y="1946165"/>
            <a:ext cx="2500542" cy="1809988"/>
          </a:xfrm>
          <a:prstGeom prst="roundRect">
            <a:avLst>
              <a:gd name="adj" fmla="val 6032"/>
            </a:avLst>
          </a:prstGeom>
          <a:solidFill>
            <a:srgbClr val="C00000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 algn="ctr"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On-line</a:t>
            </a:r>
          </a:p>
          <a:p>
            <a:pPr algn="ctr"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measurements</a:t>
            </a:r>
            <a:endParaRPr dirty="0"/>
          </a:p>
          <a:p>
            <a:pPr lvl="1" algn="l"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br>
              <a:rPr sz="1406" dirty="0"/>
            </a:br>
            <a:r>
              <a:rPr lang="en-US" sz="1406" dirty="0">
                <a:sym typeface="Wingdings" pitchFamily="2" charset="2"/>
              </a:rPr>
              <a:t> incomplete</a:t>
            </a:r>
          </a:p>
          <a:p>
            <a:pPr lvl="1" algn="l"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6" dirty="0">
                <a:sym typeface="Wingdings" pitchFamily="2" charset="2"/>
              </a:rPr>
              <a:t> possibly noisy</a:t>
            </a:r>
            <a:endParaRPr sz="1406" dirty="0"/>
          </a:p>
        </p:txBody>
      </p:sp>
      <p:sp>
        <p:nvSpPr>
          <p:cNvPr id="18" name="Numéro de diapositive">
            <a:extLst>
              <a:ext uri="{FF2B5EF4-FFF2-40B4-BE49-F238E27FC236}">
                <a16:creationId xmlns:a16="http://schemas.microsoft.com/office/drawing/2014/main" id="{14B57191-939B-714E-9A6C-68529FF1A06E}"/>
              </a:ext>
            </a:extLst>
          </p:cNvPr>
          <p:cNvSpPr txBox="1">
            <a:spLocks/>
          </p:cNvSpPr>
          <p:nvPr/>
        </p:nvSpPr>
        <p:spPr bwMode="gray">
          <a:xfrm>
            <a:off x="11599834" y="6403002"/>
            <a:ext cx="343195" cy="379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9" name="Modele d’ordre réduit">
            <a:extLst>
              <a:ext uri="{FF2B5EF4-FFF2-40B4-BE49-F238E27FC236}">
                <a16:creationId xmlns:a16="http://schemas.microsoft.com/office/drawing/2014/main" id="{6063C635-4191-FD4F-A2D5-F167479275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8226" y="772424"/>
            <a:ext cx="9709485" cy="7069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Combining simulations and measurements</a:t>
            </a:r>
            <a:endParaRPr dirty="0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0D152377-12AE-5D47-98CB-0C3D72C654A5}"/>
              </a:ext>
            </a:extLst>
          </p:cNvPr>
          <p:cNvGrpSpPr/>
          <p:nvPr/>
        </p:nvGrpSpPr>
        <p:grpSpPr>
          <a:xfrm>
            <a:off x="3084747" y="3756153"/>
            <a:ext cx="2769699" cy="2833762"/>
            <a:chOff x="864534" y="3770541"/>
            <a:chExt cx="2769699" cy="2833762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EF6067CC-B94D-FF49-A4E3-7C49A5574076}"/>
                </a:ext>
              </a:extLst>
            </p:cNvPr>
            <p:cNvCxnSpPr>
              <a:cxnSpLocks/>
            </p:cNvCxnSpPr>
            <p:nvPr/>
          </p:nvCxnSpPr>
          <p:spPr>
            <a:xfrm>
              <a:off x="3081931" y="6343034"/>
              <a:ext cx="0" cy="261269"/>
            </a:xfrm>
            <a:prstGeom prst="line">
              <a:avLst/>
            </a:prstGeom>
            <a:ln w="222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805F1633-19F6-EC4F-BA52-40276A1A55AE}"/>
                </a:ext>
              </a:extLst>
            </p:cNvPr>
            <p:cNvCxnSpPr>
              <a:cxnSpLocks/>
              <a:stCxn id="214" idx="2"/>
            </p:cNvCxnSpPr>
            <p:nvPr/>
          </p:nvCxnSpPr>
          <p:spPr>
            <a:xfrm>
              <a:off x="864534" y="3770541"/>
              <a:ext cx="1541606" cy="1601392"/>
            </a:xfrm>
            <a:prstGeom prst="straightConnector1">
              <a:avLst/>
            </a:prstGeom>
            <a:ln w="222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520151BA-A423-8E4C-995C-E9FD05B3E59A}"/>
                    </a:ext>
                  </a:extLst>
                </p:cNvPr>
                <p:cNvSpPr txBox="1"/>
                <p:nvPr/>
              </p:nvSpPr>
              <p:spPr>
                <a:xfrm>
                  <a:off x="2771369" y="5940531"/>
                  <a:ext cx="8628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fr-FR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520151BA-A423-8E4C-995C-E9FD05B3E5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1369" y="5940531"/>
                  <a:ext cx="862864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4348" t="-4545" r="-1449" b="-3636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EDD200F6-F338-7649-B481-EC26A851BB0D}"/>
              </a:ext>
            </a:extLst>
          </p:cNvPr>
          <p:cNvGrpSpPr/>
          <p:nvPr/>
        </p:nvGrpSpPr>
        <p:grpSpPr>
          <a:xfrm>
            <a:off x="6601162" y="3756153"/>
            <a:ext cx="2445280" cy="2890947"/>
            <a:chOff x="8125518" y="3788457"/>
            <a:chExt cx="2445280" cy="2890947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BE0AE97E-45E1-B44E-BA77-6F9CE2613C9B}"/>
                </a:ext>
              </a:extLst>
            </p:cNvPr>
            <p:cNvCxnSpPr>
              <a:cxnSpLocks/>
            </p:cNvCxnSpPr>
            <p:nvPr/>
          </p:nvCxnSpPr>
          <p:spPr>
            <a:xfrm>
              <a:off x="8543334" y="6418135"/>
              <a:ext cx="0" cy="261269"/>
            </a:xfrm>
            <a:prstGeom prst="line">
              <a:avLst/>
            </a:prstGeom>
            <a:ln w="222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D2343753-ABA0-F246-9A8B-73FC63FFD7A1}"/>
                </a:ext>
              </a:extLst>
            </p:cNvPr>
            <p:cNvCxnSpPr>
              <a:cxnSpLocks/>
              <a:stCxn id="215" idx="2"/>
            </p:cNvCxnSpPr>
            <p:nvPr/>
          </p:nvCxnSpPr>
          <p:spPr>
            <a:xfrm flipH="1">
              <a:off x="9195720" y="3788457"/>
              <a:ext cx="1375078" cy="1971830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0BFC2C0E-CF9B-C24E-A2A1-2414E0EB8A30}"/>
                    </a:ext>
                  </a:extLst>
                </p:cNvPr>
                <p:cNvSpPr txBox="1"/>
                <p:nvPr/>
              </p:nvSpPr>
              <p:spPr>
                <a:xfrm>
                  <a:off x="8125518" y="6033007"/>
                  <a:ext cx="86286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fr-FR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0BFC2C0E-CF9B-C24E-A2A1-2414E0EB8A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5518" y="6033007"/>
                  <a:ext cx="862865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797" t="-4348" r="-1449" b="-3478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5EF1D41-500F-224C-81B0-BD907A067B12}"/>
              </a:ext>
            </a:extLst>
          </p:cNvPr>
          <p:cNvGrpSpPr/>
          <p:nvPr/>
        </p:nvGrpSpPr>
        <p:grpSpPr>
          <a:xfrm>
            <a:off x="848226" y="6079030"/>
            <a:ext cx="10298607" cy="445756"/>
            <a:chOff x="848226" y="6079030"/>
            <a:chExt cx="10298607" cy="445756"/>
          </a:xfrm>
        </p:grpSpPr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1900B8CA-EF65-EC4B-9AB7-A5FB6FA81682}"/>
                </a:ext>
              </a:extLst>
            </p:cNvPr>
            <p:cNvCxnSpPr/>
            <p:nvPr/>
          </p:nvCxnSpPr>
          <p:spPr>
            <a:xfrm>
              <a:off x="848226" y="6524786"/>
              <a:ext cx="9845605" cy="0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A77ACB40-D2D0-A94D-8A88-012FEB23E381}"/>
                </a:ext>
              </a:extLst>
            </p:cNvPr>
            <p:cNvSpPr txBox="1"/>
            <p:nvPr/>
          </p:nvSpPr>
          <p:spPr>
            <a:xfrm>
              <a:off x="9887659" y="6079030"/>
              <a:ext cx="1259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Velocity</a:t>
              </a:r>
            </a:p>
          </p:txBody>
        </p:sp>
      </p:grpSp>
      <p:sp>
        <p:nvSpPr>
          <p:cNvPr id="33" name="Forme libre 32">
            <a:extLst>
              <a:ext uri="{FF2B5EF4-FFF2-40B4-BE49-F238E27FC236}">
                <a16:creationId xmlns:a16="http://schemas.microsoft.com/office/drawing/2014/main" id="{96ED1392-E658-2C40-8C82-6EC6C2465919}"/>
              </a:ext>
            </a:extLst>
          </p:cNvPr>
          <p:cNvSpPr/>
          <p:nvPr/>
        </p:nvSpPr>
        <p:spPr>
          <a:xfrm rot="157347">
            <a:off x="5741011" y="4097808"/>
            <a:ext cx="2584958" cy="2450226"/>
          </a:xfrm>
          <a:custGeom>
            <a:avLst/>
            <a:gdLst>
              <a:gd name="connsiteX0" fmla="*/ 1613647 w 1613647"/>
              <a:gd name="connsiteY0" fmla="*/ 1239790 h 1293578"/>
              <a:gd name="connsiteX1" fmla="*/ 1116106 w 1613647"/>
              <a:gd name="connsiteY1" fmla="*/ 1064978 h 1293578"/>
              <a:gd name="connsiteX2" fmla="*/ 914400 w 1613647"/>
              <a:gd name="connsiteY2" fmla="*/ 123684 h 1293578"/>
              <a:gd name="connsiteX3" fmla="*/ 753035 w 1613647"/>
              <a:gd name="connsiteY3" fmla="*/ 29555 h 1293578"/>
              <a:gd name="connsiteX4" fmla="*/ 685800 w 1613647"/>
              <a:gd name="connsiteY4" fmla="*/ 298496 h 1293578"/>
              <a:gd name="connsiteX5" fmla="*/ 510988 w 1613647"/>
              <a:gd name="connsiteY5" fmla="*/ 1186002 h 1293578"/>
              <a:gd name="connsiteX6" fmla="*/ 0 w 1613647"/>
              <a:gd name="connsiteY6" fmla="*/ 1293578 h 12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3647" h="1293578">
                <a:moveTo>
                  <a:pt x="1613647" y="1239790"/>
                </a:moveTo>
                <a:cubicBezTo>
                  <a:pt x="1423147" y="1245393"/>
                  <a:pt x="1232647" y="1250996"/>
                  <a:pt x="1116106" y="1064978"/>
                </a:cubicBezTo>
                <a:cubicBezTo>
                  <a:pt x="999565" y="878960"/>
                  <a:pt x="974912" y="296255"/>
                  <a:pt x="914400" y="123684"/>
                </a:cubicBezTo>
                <a:cubicBezTo>
                  <a:pt x="853888" y="-48887"/>
                  <a:pt x="791135" y="420"/>
                  <a:pt x="753035" y="29555"/>
                </a:cubicBezTo>
                <a:cubicBezTo>
                  <a:pt x="714935" y="58690"/>
                  <a:pt x="726141" y="105755"/>
                  <a:pt x="685800" y="298496"/>
                </a:cubicBezTo>
                <a:cubicBezTo>
                  <a:pt x="645459" y="491237"/>
                  <a:pt x="625288" y="1020155"/>
                  <a:pt x="510988" y="1186002"/>
                </a:cubicBezTo>
                <a:cubicBezTo>
                  <a:pt x="396688" y="1351849"/>
                  <a:pt x="8965" y="1266684"/>
                  <a:pt x="0" y="1293578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52" name="Forme libre 51">
            <a:extLst>
              <a:ext uri="{FF2B5EF4-FFF2-40B4-BE49-F238E27FC236}">
                <a16:creationId xmlns:a16="http://schemas.microsoft.com/office/drawing/2014/main" id="{4CC20AB5-738C-4045-88D6-8E0BCB3D031A}"/>
              </a:ext>
            </a:extLst>
          </p:cNvPr>
          <p:cNvSpPr/>
          <p:nvPr/>
        </p:nvSpPr>
        <p:spPr>
          <a:xfrm>
            <a:off x="1822318" y="5357545"/>
            <a:ext cx="6863402" cy="1147144"/>
          </a:xfrm>
          <a:custGeom>
            <a:avLst/>
            <a:gdLst>
              <a:gd name="connsiteX0" fmla="*/ 1613647 w 1613647"/>
              <a:gd name="connsiteY0" fmla="*/ 1239790 h 1293578"/>
              <a:gd name="connsiteX1" fmla="*/ 1116106 w 1613647"/>
              <a:gd name="connsiteY1" fmla="*/ 1064978 h 1293578"/>
              <a:gd name="connsiteX2" fmla="*/ 914400 w 1613647"/>
              <a:gd name="connsiteY2" fmla="*/ 123684 h 1293578"/>
              <a:gd name="connsiteX3" fmla="*/ 753035 w 1613647"/>
              <a:gd name="connsiteY3" fmla="*/ 29555 h 1293578"/>
              <a:gd name="connsiteX4" fmla="*/ 685800 w 1613647"/>
              <a:gd name="connsiteY4" fmla="*/ 298496 h 1293578"/>
              <a:gd name="connsiteX5" fmla="*/ 510988 w 1613647"/>
              <a:gd name="connsiteY5" fmla="*/ 1186002 h 1293578"/>
              <a:gd name="connsiteX6" fmla="*/ 0 w 1613647"/>
              <a:gd name="connsiteY6" fmla="*/ 1293578 h 12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3647" h="1293578">
                <a:moveTo>
                  <a:pt x="1613647" y="1239790"/>
                </a:moveTo>
                <a:cubicBezTo>
                  <a:pt x="1423147" y="1245393"/>
                  <a:pt x="1232647" y="1250996"/>
                  <a:pt x="1116106" y="1064978"/>
                </a:cubicBezTo>
                <a:cubicBezTo>
                  <a:pt x="999565" y="878960"/>
                  <a:pt x="974912" y="296255"/>
                  <a:pt x="914400" y="123684"/>
                </a:cubicBezTo>
                <a:cubicBezTo>
                  <a:pt x="853888" y="-48887"/>
                  <a:pt x="791135" y="420"/>
                  <a:pt x="753035" y="29555"/>
                </a:cubicBezTo>
                <a:cubicBezTo>
                  <a:pt x="714935" y="58690"/>
                  <a:pt x="726141" y="105755"/>
                  <a:pt x="685800" y="298496"/>
                </a:cubicBezTo>
                <a:cubicBezTo>
                  <a:pt x="645459" y="491237"/>
                  <a:pt x="625288" y="1020155"/>
                  <a:pt x="510988" y="1186002"/>
                </a:cubicBezTo>
                <a:cubicBezTo>
                  <a:pt x="396688" y="1351849"/>
                  <a:pt x="8965" y="1266684"/>
                  <a:pt x="0" y="1293578"/>
                </a:cubicBezTo>
              </a:path>
            </a:pathLst>
          </a:cu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25881E78-EAF4-4F44-99CD-89105DF09B9E}"/>
              </a:ext>
            </a:extLst>
          </p:cNvPr>
          <p:cNvGrpSpPr/>
          <p:nvPr/>
        </p:nvGrpSpPr>
        <p:grpSpPr>
          <a:xfrm>
            <a:off x="5211786" y="3843792"/>
            <a:ext cx="1782674" cy="2477724"/>
            <a:chOff x="5211786" y="3843792"/>
            <a:chExt cx="1782674" cy="24777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" name="Simulation numériques…"/>
                <p:cNvSpPr/>
                <p:nvPr/>
              </p:nvSpPr>
              <p:spPr>
                <a:xfrm>
                  <a:off x="5211786" y="3843792"/>
                  <a:ext cx="1782674" cy="1349619"/>
                </a:xfrm>
                <a:prstGeom prst="roundRect">
                  <a:avLst>
                    <a:gd name="adj" fmla="val 9651"/>
                  </a:avLst>
                </a:prstGeom>
                <a:solidFill>
                  <a:srgbClr val="FED900"/>
                </a:solidFill>
                <a:ln w="12700">
                  <a:miter lim="400000"/>
                </a:ln>
                <a:effectLst>
                  <a:outerShdw blurRad="50800" dist="12700" rotWithShape="0">
                    <a:srgbClr val="000000">
                      <a:alpha val="50000"/>
                    </a:srgbClr>
                  </a:outerShdw>
                </a:effectLst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lIns="35719" tIns="35719" rIns="35719" bIns="35719" anchor="ctr"/>
                <a:lstStyle/>
                <a:p>
                  <a:pPr algn="ctr">
                    <a:defRPr sz="20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lang="en-US" sz="1406" dirty="0">
                      <a:solidFill>
                        <a:srgbClr val="000000"/>
                      </a:solidFill>
                    </a:rPr>
                    <a:t>More accurate</a:t>
                  </a:r>
                </a:p>
                <a:p>
                  <a:pPr algn="ctr">
                    <a:defRPr sz="20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lang="en-US" sz="1406" dirty="0">
                      <a:solidFill>
                        <a:srgbClr val="000000"/>
                      </a:solidFill>
                    </a:rPr>
                    <a:t>estimation</a:t>
                  </a:r>
                </a:p>
                <a:p>
                  <a:pPr algn="ctr">
                    <a:defRPr sz="20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lang="en-US" sz="1406" dirty="0">
                      <a:solidFill>
                        <a:srgbClr val="000000"/>
                      </a:solidFill>
                    </a:rPr>
                    <a:t>globally in space</a:t>
                  </a:r>
                </a:p>
                <a:p>
                  <a:pPr algn="ctr">
                    <a:defRPr sz="20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lang="en-US" sz="1406" dirty="0">
                    <a:solidFill>
                      <a:srgbClr val="000000"/>
                    </a:solidFill>
                  </a:endParaRPr>
                </a:p>
                <a:p>
                  <a:pPr algn="ctr">
                    <a:defRPr sz="20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6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1406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6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sz="1406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1406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a:rPr lang="en-US" sz="1406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1406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6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US" sz="1406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406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406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6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6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1406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05" name="Simulation numériques…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1786" y="3843792"/>
                  <a:ext cx="1782674" cy="1349619"/>
                </a:xfrm>
                <a:prstGeom prst="roundRect">
                  <a:avLst>
                    <a:gd name="adj" fmla="val 9651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12700">
                  <a:miter lim="400000"/>
                </a:ln>
                <a:effectLst>
                  <a:outerShdw blurRad="50800" dist="12700" rotWithShape="0">
                    <a:srgbClr val="000000">
                      <a:alpha val="50000"/>
                    </a:srgbClr>
                  </a:outerShdw>
                </a:effectLst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5980EAC9-FD3A-6647-B408-15F347F441B3}"/>
                </a:ext>
              </a:extLst>
            </p:cNvPr>
            <p:cNvCxnSpPr>
              <a:cxnSpLocks/>
              <a:stCxn id="205" idx="2"/>
              <a:endCxn id="33" idx="5"/>
            </p:cNvCxnSpPr>
            <p:nvPr/>
          </p:nvCxnSpPr>
          <p:spPr>
            <a:xfrm>
              <a:off x="6103123" y="5193411"/>
              <a:ext cx="410223" cy="1128105"/>
            </a:xfrm>
            <a:prstGeom prst="straightConnector1">
              <a:avLst/>
            </a:prstGeom>
            <a:ln w="63500">
              <a:solidFill>
                <a:srgbClr val="FED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F660C40-1725-4F47-8AF9-74BFA7C8A4E8}"/>
                  </a:ext>
                </a:extLst>
              </p:cNvPr>
              <p:cNvSpPr/>
              <p:nvPr/>
            </p:nvSpPr>
            <p:spPr>
              <a:xfrm>
                <a:off x="3608599" y="5829951"/>
                <a:ext cx="884942" cy="47685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F660C40-1725-4F47-8AF9-74BFA7C8A4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599" y="5829951"/>
                <a:ext cx="884942" cy="47685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A4FF25A-EF0B-854F-BB25-C32038F9C24F}"/>
                  </a:ext>
                </a:extLst>
              </p:cNvPr>
              <p:cNvSpPr/>
              <p:nvPr/>
            </p:nvSpPr>
            <p:spPr>
              <a:xfrm>
                <a:off x="7816628" y="5786837"/>
                <a:ext cx="884942" cy="47685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A4FF25A-EF0B-854F-BB25-C32038F9C2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6628" y="5786837"/>
                <a:ext cx="884942" cy="4768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0" name="Groupe"/>
          <p:cNvGrpSpPr/>
          <p:nvPr/>
        </p:nvGrpSpPr>
        <p:grpSpPr>
          <a:xfrm>
            <a:off x="4339751" y="1588809"/>
            <a:ext cx="3528095" cy="2391885"/>
            <a:chOff x="-431909" y="-876832"/>
            <a:chExt cx="5017734" cy="3401791"/>
          </a:xfrm>
        </p:grpSpPr>
        <p:sp>
          <p:nvSpPr>
            <p:cNvPr id="206" name="Rectangle"/>
            <p:cNvSpPr/>
            <p:nvPr/>
          </p:nvSpPr>
          <p:spPr>
            <a:xfrm rot="16200000">
              <a:off x="3332858" y="-784026"/>
              <a:ext cx="400843" cy="2105091"/>
            </a:xfrm>
            <a:prstGeom prst="rect">
              <a:avLst/>
            </a:prstGeom>
            <a:blipFill rotWithShape="1">
              <a:blip r:embed="rId9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207" name="Rectangle"/>
            <p:cNvSpPr/>
            <p:nvPr/>
          </p:nvSpPr>
          <p:spPr>
            <a:xfrm rot="16200000">
              <a:off x="218624" y="-582434"/>
              <a:ext cx="400845" cy="1701911"/>
            </a:xfrm>
            <a:prstGeom prst="rect">
              <a:avLst/>
            </a:prstGeom>
            <a:blipFill rotWithShape="1">
              <a:blip r:embed="rId9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 dirty="0"/>
            </a:p>
          </p:txBody>
        </p:sp>
        <p:sp>
          <p:nvSpPr>
            <p:cNvPr id="208" name="Flèche"/>
            <p:cNvSpPr/>
            <p:nvPr/>
          </p:nvSpPr>
          <p:spPr>
            <a:xfrm rot="5400000">
              <a:off x="1318491" y="1142583"/>
              <a:ext cx="1494751" cy="1270001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9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 dirty="0"/>
            </a:p>
          </p:txBody>
        </p:sp>
        <p:sp>
          <p:nvSpPr>
            <p:cNvPr id="209" name="Assimilation de données"/>
            <p:cNvSpPr/>
            <p:nvPr/>
          </p:nvSpPr>
          <p:spPr>
            <a:xfrm>
              <a:off x="304705" y="-876832"/>
              <a:ext cx="3633894" cy="2225567"/>
            </a:xfrm>
            <a:prstGeom prst="ellipse">
              <a:avLst/>
            </a:prstGeom>
            <a:blipFill rotWithShape="1">
              <a:blip r:embed="rId9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1687" dirty="0"/>
                <a:t>Data assimilation</a:t>
              </a:r>
            </a:p>
            <a:p>
              <a:pPr algn="ctr"/>
              <a:r>
                <a:rPr lang="en-US" sz="1200" dirty="0"/>
                <a:t>( particle filtering</a:t>
              </a:r>
            </a:p>
            <a:p>
              <a:pPr algn="ctr"/>
              <a:r>
                <a:rPr lang="en-US" sz="1200" dirty="0"/>
                <a:t>with tempering &amp; mutation )</a:t>
              </a:r>
              <a:endParaRPr sz="1200" dirty="0"/>
            </a:p>
          </p:txBody>
        </p:sp>
      </p:grpSp>
      <p:grpSp>
        <p:nvGrpSpPr>
          <p:cNvPr id="219" name="Groupe"/>
          <p:cNvGrpSpPr/>
          <p:nvPr/>
        </p:nvGrpSpPr>
        <p:grpSpPr>
          <a:xfrm>
            <a:off x="1442095" y="3283185"/>
            <a:ext cx="4133075" cy="2348887"/>
            <a:chOff x="-967926" y="175687"/>
            <a:chExt cx="5878150" cy="3340638"/>
          </a:xfrm>
        </p:grpSpPr>
        <p:sp>
          <p:nvSpPr>
            <p:cNvPr id="217" name="Ligne"/>
            <p:cNvSpPr/>
            <p:nvPr/>
          </p:nvSpPr>
          <p:spPr>
            <a:xfrm flipV="1">
              <a:off x="2447519" y="175687"/>
              <a:ext cx="2462705" cy="2185653"/>
            </a:xfrm>
            <a:prstGeom prst="line">
              <a:avLst/>
            </a:prstGeom>
            <a:noFill/>
            <a:ln w="139700" cap="flat">
              <a:solidFill>
                <a:srgbClr val="FED900"/>
              </a:solidFill>
              <a:prstDash val="solid"/>
              <a:miter lim="400000"/>
              <a:tailEnd type="oval" w="med" len="med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Nécessite une quantifications des « incertitudes / erreurs »…"/>
                <p:cNvSpPr/>
                <p:nvPr/>
              </p:nvSpPr>
              <p:spPr>
                <a:xfrm>
                  <a:off x="-967926" y="1401136"/>
                  <a:ext cx="3768119" cy="2115189"/>
                </a:xfrm>
                <a:prstGeom prst="rect">
                  <a:avLst/>
                </a:prstGeom>
                <a:solidFill>
                  <a:srgbClr val="FED900"/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 b="1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lang="en-US" sz="1687" dirty="0">
                      <a:solidFill>
                        <a:srgbClr val="000000"/>
                      </a:solidFill>
                    </a:rPr>
                    <a:t>Need for uncertainty / errors quantification</a:t>
                  </a:r>
                </a:p>
                <a:p>
                  <a:pPr marL="285750" indent="-285750" algn="ctr">
                    <a:buFont typeface="Wingdings" pitchFamily="2" charset="2"/>
                    <a:buChar char="à"/>
                    <a:defRPr sz="2400" b="1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lang="en-US" sz="1687" dirty="0">
                      <a:solidFill>
                        <a:srgbClr val="000000"/>
                      </a:solidFill>
                      <a:sym typeface="Wingdings" pitchFamily="2" charset="2"/>
                    </a:rPr>
                    <a:t>Random dynamics</a:t>
                  </a:r>
                </a:p>
                <a:p>
                  <a:pPr algn="ctr">
                    <a:defRPr sz="2400" b="1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18" name="Nécessite une quantifications des « incertitudes / erreurs »…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67926" y="1401136"/>
                  <a:ext cx="3768119" cy="211518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385517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2" grpId="0" animBg="1"/>
      <p:bldP spid="2" grpId="0" animBg="1"/>
      <p:bldP spid="32" grpId="0" animBg="1"/>
      <p:bldP spid="210" grpId="0" animBg="1" advAuto="0"/>
      <p:bldP spid="219" grpId="0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irection Ion">
  <a:themeElements>
    <a:clrScheme name="Scalian">
      <a:dk1>
        <a:srgbClr val="7030A0"/>
      </a:dk1>
      <a:lt1>
        <a:srgbClr val="FFFFFF"/>
      </a:lt1>
      <a:dk2>
        <a:srgbClr val="7030A0"/>
      </a:dk2>
      <a:lt2>
        <a:srgbClr val="FFFFFF"/>
      </a:lt2>
      <a:accent1>
        <a:srgbClr val="7030A0"/>
      </a:accent1>
      <a:accent2>
        <a:srgbClr val="7030A0"/>
      </a:accent2>
      <a:accent3>
        <a:srgbClr val="7030A0"/>
      </a:accent3>
      <a:accent4>
        <a:srgbClr val="7030A0"/>
      </a:accent4>
      <a:accent5>
        <a:srgbClr val="7030A0"/>
      </a:accent5>
      <a:accent6>
        <a:srgbClr val="7030A0"/>
      </a:accent6>
      <a:hlink>
        <a:srgbClr val="8F8F8F"/>
      </a:hlink>
      <a:folHlink>
        <a:srgbClr val="A5A5A5"/>
      </a:folHlink>
    </a:clrScheme>
    <a:fontScheme name="Scalian">
      <a:majorFont>
        <a:latin typeface="Arial Narrow"/>
        <a:ea typeface=""/>
        <a:cs typeface=""/>
      </a:majorFont>
      <a:minorFont>
        <a:latin typeface="Calibri"/>
        <a:ea typeface=""/>
        <a:cs typeface="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6474CA079235498F78DEFD9BC5A407" ma:contentTypeVersion="7" ma:contentTypeDescription="Crée un document." ma:contentTypeScope="" ma:versionID="4a74ef5254a4470bf5d5931f824bf5a2">
  <xsd:schema xmlns:xsd="http://www.w3.org/2001/XMLSchema" xmlns:xs="http://www.w3.org/2001/XMLSchema" xmlns:p="http://schemas.microsoft.com/office/2006/metadata/properties" xmlns:ns2="eb241467-d35e-4e53-8f9f-ab84c2e536ca" xmlns:ns3="d5aa22f8-4cb7-4f7d-b8aa-08d24b7b4a2b" targetNamespace="http://schemas.microsoft.com/office/2006/metadata/properties" ma:root="true" ma:fieldsID="e194ee2e69f51f128b18fd185e6f9898" ns2:_="" ns3:_="">
    <xsd:import namespace="eb241467-d35e-4e53-8f9f-ab84c2e536ca"/>
    <xsd:import namespace="d5aa22f8-4cb7-4f7d-b8aa-08d24b7b4a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241467-d35e-4e53-8f9f-ab84c2e536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aa22f8-4cb7-4f7d-b8aa-08d24b7b4a2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8C106C-D812-4EF2-BFCC-30ADF2FCE1A4}">
  <ds:schemaRefs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d5aa22f8-4cb7-4f7d-b8aa-08d24b7b4a2b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eb241467-d35e-4e53-8f9f-ab84c2e536c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9F069DD-3FA5-45DF-8B57-EAD522FF1D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DE1457-2040-4ABD-A1C4-E18AD2E7F5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241467-d35e-4e53-8f9f-ab84c2e536ca"/>
    <ds:schemaRef ds:uri="d5aa22f8-4cb7-4f7d-b8aa-08d24b7b4a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1070</TotalTime>
  <Words>1054</Words>
  <Application>Microsoft Macintosh PowerPoint</Application>
  <PresentationFormat>Grand écran</PresentationFormat>
  <Paragraphs>293</Paragraphs>
  <Slides>21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2" baseType="lpstr">
      <vt:lpstr>Arial</vt:lpstr>
      <vt:lpstr>Arial Narrow</vt:lpstr>
      <vt:lpstr>Calibri</vt:lpstr>
      <vt:lpstr>Cambria Math</vt:lpstr>
      <vt:lpstr>Courier New</vt:lpstr>
      <vt:lpstr>Helvetica</vt:lpstr>
      <vt:lpstr>Helvetica Light</vt:lpstr>
      <vt:lpstr>Times New Roman</vt:lpstr>
      <vt:lpstr>Wingdings</vt:lpstr>
      <vt:lpstr>Wingdings 3</vt:lpstr>
      <vt:lpstr>Direction Ion</vt:lpstr>
      <vt:lpstr>Real-time observer from stochastic reduced order model  </vt:lpstr>
      <vt:lpstr>Content</vt:lpstr>
      <vt:lpstr>PART I</vt:lpstr>
      <vt:lpstr>application</vt:lpstr>
      <vt:lpstr>PART II</vt:lpstr>
      <vt:lpstr>Reduced order model (ROM)</vt:lpstr>
      <vt:lpstr>POD-Galerkin</vt:lpstr>
      <vt:lpstr>PART III</vt:lpstr>
      <vt:lpstr>Combining simulations and measurements</vt:lpstr>
      <vt:lpstr>Part IV</vt:lpstr>
      <vt:lpstr>location uncertainty models (LUM)</vt:lpstr>
      <vt:lpstr>Summary</vt:lpstr>
      <vt:lpstr>Part V</vt:lpstr>
      <vt:lpstr>Numerical results : 3D Wake at Reynolds 300</vt:lpstr>
      <vt:lpstr>CONCLUSION</vt:lpstr>
      <vt:lpstr>Conclusion</vt:lpstr>
      <vt:lpstr>Bonus slides</vt:lpstr>
      <vt:lpstr>Model under location uncertainty, The tracer Advection example</vt:lpstr>
      <vt:lpstr>Reduced models under location uncertainty: Galerkin projection gives SDEs for resolved modes</vt:lpstr>
      <vt:lpstr>Numerical results : 3D Wake at Reynolds 300</vt:lpstr>
      <vt:lpstr>Numerical results : 3D Wake at Reynolds 300</vt:lpstr>
    </vt:vector>
  </TitlesOfParts>
  <Manager/>
  <Company>Microsoft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Valentin Resseguier</dc:creator>
  <cp:keywords/>
  <dc:description/>
  <cp:lastModifiedBy>Valentin Resseguier</cp:lastModifiedBy>
  <cp:revision>506</cp:revision>
  <dcterms:created xsi:type="dcterms:W3CDTF">2018-12-18T16:14:12Z</dcterms:created>
  <dcterms:modified xsi:type="dcterms:W3CDTF">2020-11-12T10:12:37Z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0x010100FA6474CA079235498F78DEFD9BC5A407</vt:lpwstr>
  </property>
</Properties>
</file>