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55" r:id="rId3"/>
    <p:sldId id="364" r:id="rId4"/>
    <p:sldId id="258" r:id="rId5"/>
    <p:sldId id="363" r:id="rId6"/>
    <p:sldId id="257" r:id="rId7"/>
    <p:sldId id="259" r:id="rId8"/>
    <p:sldId id="260" r:id="rId9"/>
    <p:sldId id="264" r:id="rId10"/>
    <p:sldId id="336" r:id="rId11"/>
    <p:sldId id="268" r:id="rId12"/>
    <p:sldId id="270" r:id="rId13"/>
    <p:sldId id="271" r:id="rId14"/>
    <p:sldId id="280" r:id="rId15"/>
    <p:sldId id="348" r:id="rId16"/>
    <p:sldId id="346" r:id="rId17"/>
    <p:sldId id="283" r:id="rId18"/>
    <p:sldId id="278" r:id="rId19"/>
    <p:sldId id="282" r:id="rId20"/>
    <p:sldId id="285" r:id="rId21"/>
    <p:sldId id="288" r:id="rId22"/>
    <p:sldId id="289" r:id="rId23"/>
    <p:sldId id="287" r:id="rId24"/>
    <p:sldId id="286" r:id="rId25"/>
    <p:sldId id="347" r:id="rId26"/>
    <p:sldId id="290" r:id="rId27"/>
    <p:sldId id="342" r:id="rId28"/>
    <p:sldId id="313" r:id="rId29"/>
    <p:sldId id="356" r:id="rId30"/>
    <p:sldId id="296" r:id="rId31"/>
    <p:sldId id="360" r:id="rId32"/>
    <p:sldId id="359" r:id="rId33"/>
    <p:sldId id="361" r:id="rId34"/>
    <p:sldId id="306" r:id="rId35"/>
    <p:sldId id="314" r:id="rId36"/>
    <p:sldId id="317" r:id="rId37"/>
    <p:sldId id="343" r:id="rId38"/>
    <p:sldId id="320" r:id="rId39"/>
    <p:sldId id="325" r:id="rId40"/>
    <p:sldId id="327" r:id="rId41"/>
    <p:sldId id="326" r:id="rId42"/>
    <p:sldId id="362" r:id="rId43"/>
    <p:sldId id="33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87640" autoAdjust="0"/>
  </p:normalViewPr>
  <p:slideViewPr>
    <p:cSldViewPr snapToGrid="0" snapToObjects="1">
      <p:cViewPr varScale="1">
        <p:scale>
          <a:sx n="70" d="100"/>
          <a:sy n="70" d="100"/>
        </p:scale>
        <p:origin x="-1904" y="-96"/>
      </p:cViewPr>
      <p:guideLst>
        <p:guide orient="horz" pos="2160"/>
        <p:guide pos="2880"/>
      </p:guideLst>
    </p:cSldViewPr>
  </p:slideViewPr>
  <p:outlineViewPr>
    <p:cViewPr>
      <p:scale>
        <a:sx n="33" d="100"/>
        <a:sy n="33" d="100"/>
      </p:scale>
      <p:origin x="0" y="19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9AF9A-AB7C-B744-A345-CCF7EBC89379}" type="datetimeFigureOut">
              <a:rPr lang="fr-FR" smtClean="0"/>
              <a:t>26/07/19</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E2205-62F5-0244-BC91-A31514C7E2CC}" type="slidenum">
              <a:rPr lang="en-US" smtClean="0"/>
              <a:t>‹#›</a:t>
            </a:fld>
            <a:endParaRPr lang="en-US"/>
          </a:p>
        </p:txBody>
      </p:sp>
    </p:spTree>
    <p:extLst>
      <p:ext uri="{BB962C8B-B14F-4D97-AF65-F5344CB8AC3E}">
        <p14:creationId xmlns:p14="http://schemas.microsoft.com/office/powerpoint/2010/main" val="749857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www.ohchr.org/EN/NewsEvents/Pages/DisplayNews.aspx?NewsID=15941&amp;LangID=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Corporal minority</a:t>
            </a:r>
            <a:r>
              <a:rPr lang="en-US" baseline="0" dirty="0" smtClean="0"/>
              <a:t> </a:t>
            </a:r>
            <a:r>
              <a:rPr lang="en-US" baseline="0" dirty="0" err="1" smtClean="0"/>
              <a:t>vs</a:t>
            </a:r>
            <a:r>
              <a:rPr lang="en-US" baseline="0" dirty="0" smtClean="0"/>
              <a:t> Gender minority</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8</a:t>
            </a:fld>
            <a:endParaRPr lang="en-US"/>
          </a:p>
        </p:txBody>
      </p:sp>
    </p:spTree>
    <p:extLst>
      <p:ext uri="{BB962C8B-B14F-4D97-AF65-F5344CB8AC3E}">
        <p14:creationId xmlns:p14="http://schemas.microsoft.com/office/powerpoint/2010/main" val="366146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t>Committee on Economic, Social and Cultural Rights</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38</a:t>
            </a:fld>
            <a:endParaRPr lang="en-US"/>
          </a:p>
        </p:txBody>
      </p:sp>
    </p:spTree>
    <p:extLst>
      <p:ext uri="{BB962C8B-B14F-4D97-AF65-F5344CB8AC3E}">
        <p14:creationId xmlns:p14="http://schemas.microsoft.com/office/powerpoint/2010/main" val="101058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t>Committee on Economic, Social and Cultural Rights</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39</a:t>
            </a:fld>
            <a:endParaRPr lang="en-US"/>
          </a:p>
        </p:txBody>
      </p:sp>
    </p:spTree>
    <p:extLst>
      <p:ext uri="{BB962C8B-B14F-4D97-AF65-F5344CB8AC3E}">
        <p14:creationId xmlns:p14="http://schemas.microsoft.com/office/powerpoint/2010/main" val="101058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t>Committee on Economic, Social and Cultural Rights</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40</a:t>
            </a:fld>
            <a:endParaRPr lang="en-US"/>
          </a:p>
        </p:txBody>
      </p:sp>
    </p:spTree>
    <p:extLst>
      <p:ext uri="{BB962C8B-B14F-4D97-AF65-F5344CB8AC3E}">
        <p14:creationId xmlns:p14="http://schemas.microsoft.com/office/powerpoint/2010/main" val="101058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41</a:t>
            </a:fld>
            <a:endParaRPr lang="en-US"/>
          </a:p>
        </p:txBody>
      </p:sp>
    </p:spTree>
    <p:extLst>
      <p:ext uri="{BB962C8B-B14F-4D97-AF65-F5344CB8AC3E}">
        <p14:creationId xmlns:p14="http://schemas.microsoft.com/office/powerpoint/2010/main" val="101058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t>Before 2015: </a:t>
            </a:r>
            <a:r>
              <a:rPr lang="en-US" sz="1200" dirty="0" err="1" smtClean="0"/>
              <a:t>recommandation</a:t>
            </a:r>
            <a:r>
              <a:rPr lang="en-US" sz="1200" dirty="0" smtClean="0"/>
              <a:t> of avoidance and non promotion</a:t>
            </a:r>
          </a:p>
          <a:p>
            <a:r>
              <a:rPr lang="en-US" sz="1200" dirty="0" smtClean="0"/>
              <a:t>After 2015: </a:t>
            </a:r>
            <a:r>
              <a:rPr lang="en-US" sz="1200" dirty="0" err="1" smtClean="0"/>
              <a:t>recommandation</a:t>
            </a:r>
            <a:r>
              <a:rPr lang="en-US" sz="1200" dirty="0" smtClean="0"/>
              <a:t> of prohibition and</a:t>
            </a:r>
            <a:r>
              <a:rPr lang="en-US" sz="1200" baseline="0" dirty="0" smtClean="0"/>
              <a:t> prosecution</a:t>
            </a:r>
            <a:endParaRPr lang="en-US" sz="1200" dirty="0" smtClean="0"/>
          </a:p>
          <a:p>
            <a:r>
              <a:rPr lang="en-US" sz="1200" dirty="0" smtClean="0"/>
              <a:t>Torture next?</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42</a:t>
            </a:fld>
            <a:endParaRPr lang="en-US"/>
          </a:p>
        </p:txBody>
      </p:sp>
    </p:spTree>
    <p:extLst>
      <p:ext uri="{BB962C8B-B14F-4D97-AF65-F5344CB8AC3E}">
        <p14:creationId xmlns:p14="http://schemas.microsoft.com/office/powerpoint/2010/main" val="101058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A/HRC/40/L.10/Rev.1: </a:t>
            </a:r>
            <a:r>
              <a:rPr lang="en-US" sz="1200" kern="1200" dirty="0" smtClean="0">
                <a:solidFill>
                  <a:schemeClr val="tx1"/>
                </a:solidFill>
                <a:latin typeface="+mn-lt"/>
                <a:ea typeface="+mn-ea"/>
                <a:cs typeface="+mn-cs"/>
              </a:rPr>
              <a:t>“Expresses concern that discriminatory regulations, rules and practices that may require women and girl athletes with differences of sex development”</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43</a:t>
            </a:fld>
            <a:endParaRPr lang="en-US"/>
          </a:p>
        </p:txBody>
      </p:sp>
    </p:spTree>
    <p:extLst>
      <p:ext uri="{BB962C8B-B14F-4D97-AF65-F5344CB8AC3E}">
        <p14:creationId xmlns:p14="http://schemas.microsoft.com/office/powerpoint/2010/main" val="148874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 same</a:t>
            </a:r>
            <a:r>
              <a:rPr lang="en-US" baseline="0" dirty="0" smtClean="0"/>
              <a:t> goes for the Austrian Constitutional court who stated on 30 June 2018 that “</a:t>
            </a:r>
            <a:r>
              <a:rPr lang="en-US" sz="1200" b="0" i="1" kern="1200" dirty="0" smtClean="0">
                <a:solidFill>
                  <a:schemeClr val="tx1"/>
                </a:solidFill>
                <a:latin typeface="+mn-lt"/>
                <a:ea typeface="+mn-ea"/>
                <a:cs typeface="+mn-cs"/>
              </a:rPr>
              <a:t>Intersexuality in the sense used here is thus a variant of the development of sex, which, as such, must be recognized and, in particular, is not an expression of pathological development</a:t>
            </a:r>
            <a:r>
              <a:rPr lang="en-US" sz="1200" b="0" kern="1200" dirty="0" smtClean="0">
                <a:solidFill>
                  <a:schemeClr val="tx1"/>
                </a:solidFill>
                <a:latin typeface="+mn-lt"/>
                <a:ea typeface="+mn-ea"/>
                <a:cs typeface="+mn-cs"/>
              </a:rPr>
              <a:t>”</a:t>
            </a:r>
            <a:endParaRPr lang="en-US" b="0"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9</a:t>
            </a:fld>
            <a:endParaRPr lang="en-US"/>
          </a:p>
        </p:txBody>
      </p:sp>
    </p:spTree>
    <p:extLst>
      <p:ext uri="{BB962C8B-B14F-4D97-AF65-F5344CB8AC3E}">
        <p14:creationId xmlns:p14="http://schemas.microsoft.com/office/powerpoint/2010/main" val="369190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Diagnostic and Statistical Manual of Mental Disorder DSM</a:t>
            </a:r>
            <a:br>
              <a:rPr lang="en-US" dirty="0" smtClean="0"/>
            </a:br>
            <a:r>
              <a:rPr lang="en-US" dirty="0" smtClean="0"/>
              <a:t>International Classification of Diseases</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10</a:t>
            </a:fld>
            <a:endParaRPr lang="en-US"/>
          </a:p>
        </p:txBody>
      </p:sp>
    </p:spTree>
    <p:extLst>
      <p:ext uri="{BB962C8B-B14F-4D97-AF65-F5344CB8AC3E}">
        <p14:creationId xmlns:p14="http://schemas.microsoft.com/office/powerpoint/2010/main" val="279365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aseline="0" dirty="0" smtClean="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12</a:t>
            </a:fld>
            <a:endParaRPr lang="en-US"/>
          </a:p>
        </p:txBody>
      </p:sp>
    </p:spTree>
    <p:extLst>
      <p:ext uri="{BB962C8B-B14F-4D97-AF65-F5344CB8AC3E}">
        <p14:creationId xmlns:p14="http://schemas.microsoft.com/office/powerpoint/2010/main" val="251720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 courts</a:t>
            </a:r>
            <a:r>
              <a:rPr lang="en-US" baseline="0" dirty="0" smtClean="0"/>
              <a:t> say this to justify not giving to much importance to chromosomal factors</a:t>
            </a:r>
            <a:br>
              <a:rPr lang="en-US" baseline="0" dirty="0" smtClean="0"/>
            </a:b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16</a:t>
            </a:fld>
            <a:endParaRPr lang="en-US"/>
          </a:p>
        </p:txBody>
      </p:sp>
    </p:spTree>
    <p:extLst>
      <p:ext uri="{BB962C8B-B14F-4D97-AF65-F5344CB8AC3E}">
        <p14:creationId xmlns:p14="http://schemas.microsoft.com/office/powerpoint/2010/main" val="29234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24</a:t>
            </a:fld>
            <a:endParaRPr lang="en-US"/>
          </a:p>
        </p:txBody>
      </p:sp>
    </p:spTree>
    <p:extLst>
      <p:ext uri="{BB962C8B-B14F-4D97-AF65-F5344CB8AC3E}">
        <p14:creationId xmlns:p14="http://schemas.microsoft.com/office/powerpoint/2010/main" val="362320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36 UN reprimand</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29</a:t>
            </a:fld>
            <a:endParaRPr lang="en-US"/>
          </a:p>
        </p:txBody>
      </p:sp>
    </p:spTree>
    <p:extLst>
      <p:ext uri="{BB962C8B-B14F-4D97-AF65-F5344CB8AC3E}">
        <p14:creationId xmlns:p14="http://schemas.microsoft.com/office/powerpoint/2010/main" val="408541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u="none" kern="1200" baseline="0" dirty="0" smtClean="0">
                <a:solidFill>
                  <a:schemeClr val="tx1"/>
                </a:solidFill>
                <a:latin typeface="+mn-lt"/>
                <a:ea typeface="+mn-ea"/>
                <a:cs typeface="+mn-cs"/>
              </a:rPr>
              <a:t>2014 : OHCHR, UN Women, UNAIDS, UNDP, UNFPA, UNICEF and WHO</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2015 : Committee on the Rights of the Child, group of UN human rights experts, Inter-American Commission on Human Rights, Special Rapporteur on Human Rights Defenders of the African Commission on Human and Peoples’ Rights, Commissioner for Human Rights of the Council of Europe, </a:t>
            </a:r>
            <a:r>
              <a:rPr lang="en-US" sz="1200" i="1" u="none" kern="1200" baseline="0" dirty="0" smtClean="0">
                <a:solidFill>
                  <a:schemeClr val="tx1"/>
                </a:solidFill>
                <a:latin typeface="+mn-lt"/>
                <a:ea typeface="+mn-ea"/>
                <a:cs typeface="+mn-cs"/>
              </a:rPr>
              <a:t>Discriminated and made vulnerable: Young LGBT and intersex people need recognition and protection of their rights International Day against Homophobia, </a:t>
            </a:r>
            <a:r>
              <a:rPr lang="en-US" sz="1200" i="1" u="none" kern="1200" baseline="0" dirty="0" err="1" smtClean="0">
                <a:solidFill>
                  <a:schemeClr val="tx1"/>
                </a:solidFill>
                <a:latin typeface="+mn-lt"/>
                <a:ea typeface="+mn-ea"/>
                <a:cs typeface="+mn-cs"/>
              </a:rPr>
              <a:t>Biphobia</a:t>
            </a:r>
            <a:r>
              <a:rPr lang="en-US" sz="1200" i="1" u="none" kern="1200" baseline="0" dirty="0" smtClean="0">
                <a:solidFill>
                  <a:schemeClr val="tx1"/>
                </a:solidFill>
                <a:latin typeface="+mn-lt"/>
                <a:ea typeface="+mn-ea"/>
                <a:cs typeface="+mn-cs"/>
              </a:rPr>
              <a:t> and </a:t>
            </a:r>
            <a:r>
              <a:rPr lang="en-US" sz="1200" i="1" u="none" kern="1200" baseline="0" dirty="0" err="1" smtClean="0">
                <a:solidFill>
                  <a:schemeClr val="tx1"/>
                </a:solidFill>
                <a:latin typeface="+mn-lt"/>
                <a:ea typeface="+mn-ea"/>
                <a:cs typeface="+mn-cs"/>
              </a:rPr>
              <a:t>Transphobia</a:t>
            </a:r>
            <a:r>
              <a:rPr lang="en-US" sz="1200" i="1" u="none" kern="1200" baseline="0" dirty="0" err="1" smtClean="0">
                <a:solidFill>
                  <a:schemeClr val="tx1"/>
                </a:solidFill>
                <a:latin typeface="+mn-lt"/>
                <a:ea typeface="+mn-ea"/>
                <a:cs typeface="+mn-cs"/>
                <a:hlinkClick r:id="rId3"/>
              </a:rPr>
              <a:t>http</a:t>
            </a:r>
            <a:r>
              <a:rPr lang="en-US" sz="1200" i="1" u="none" kern="1200" baseline="0" dirty="0" smtClean="0">
                <a:solidFill>
                  <a:schemeClr val="tx1"/>
                </a:solidFill>
                <a:latin typeface="+mn-lt"/>
                <a:ea typeface="+mn-ea"/>
                <a:cs typeface="+mn-cs"/>
                <a:hlinkClick r:id="rId3"/>
              </a:rPr>
              <a:t>://www.ohchr.org/EN/NewsEvents/Pages/DisplayNews.aspx?NewsID=15941&amp;LangID=E</a:t>
            </a:r>
            <a:endParaRPr lang="en-US" sz="1200" i="1" u="none" kern="1200" baseline="0" dirty="0" smtClean="0">
              <a:solidFill>
                <a:schemeClr val="tx1"/>
              </a:solidFill>
              <a:latin typeface="+mn-lt"/>
              <a:ea typeface="+mn-ea"/>
              <a:cs typeface="+mn-cs"/>
            </a:endParaRPr>
          </a:p>
          <a:p>
            <a:endParaRPr lang="en-US" dirty="0" smtClean="0"/>
          </a:p>
          <a:p>
            <a:r>
              <a:rPr lang="en-US" dirty="0" smtClean="0"/>
              <a:t>2016 : </a:t>
            </a:r>
            <a:r>
              <a:rPr lang="en-US" sz="1200" u="none" kern="1200" baseline="0" dirty="0" smtClean="0">
                <a:solidFill>
                  <a:schemeClr val="tx1"/>
                </a:solidFill>
                <a:latin typeface="+mn-lt"/>
                <a:ea typeface="+mn-ea"/>
                <a:cs typeface="+mn-cs"/>
              </a:rPr>
              <a:t>UN Committee against Torture, UN Committee on the Rights of the Child (CRC), UN Committee on the Rights of People with Disabilities (CRPD), Subcommittee on Prevention of Torture and other Cruel, Inhuman or Degrading Treatment or Punishment (SPT), group of UN, Special Representative of the UN Secretary-General on Violence against Children Ms. Marta Santos </a:t>
            </a:r>
            <a:r>
              <a:rPr lang="en-US" sz="1200" u="none" kern="1200" baseline="0" dirty="0" err="1" smtClean="0">
                <a:solidFill>
                  <a:schemeClr val="tx1"/>
                </a:solidFill>
                <a:latin typeface="+mn-lt"/>
                <a:ea typeface="+mn-ea"/>
                <a:cs typeface="+mn-cs"/>
              </a:rPr>
              <a:t>Pais</a:t>
            </a:r>
            <a:r>
              <a:rPr lang="en-US" sz="1200" u="none" kern="1200" baseline="0" dirty="0" smtClean="0">
                <a:solidFill>
                  <a:schemeClr val="tx1"/>
                </a:solidFill>
                <a:latin typeface="+mn-lt"/>
                <a:ea typeface="+mn-ea"/>
                <a:cs typeface="+mn-cs"/>
              </a:rPr>
              <a:t>, African Commission on Human and Peoples' Rights, Chairperson of the Committee for the Prevention of Torture in Africa, Commissioner for Human Rights (Coe), Inter-American Commission on Human Rights</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33</a:t>
            </a:fld>
            <a:endParaRPr lang="en-US"/>
          </a:p>
        </p:txBody>
      </p:sp>
    </p:spTree>
    <p:extLst>
      <p:ext uri="{BB962C8B-B14F-4D97-AF65-F5344CB8AC3E}">
        <p14:creationId xmlns:p14="http://schemas.microsoft.com/office/powerpoint/2010/main" val="99808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 Yogyakarta</a:t>
            </a:r>
            <a:r>
              <a:rPr lang="en-US" baseline="0" dirty="0" smtClean="0"/>
              <a:t> plus 10 : </a:t>
            </a:r>
          </a:p>
          <a:p>
            <a:pPr marL="171450" indent="-171450">
              <a:buFontTx/>
              <a:buChar char="-"/>
            </a:pPr>
            <a:r>
              <a:rPr lang="en-US" baseline="0" dirty="0" smtClean="0"/>
              <a:t>Principle 31: the right to legal recognition</a:t>
            </a:r>
          </a:p>
          <a:p>
            <a:pPr marL="171450" indent="-171450">
              <a:buFontTx/>
              <a:buChar char="-"/>
            </a:pPr>
            <a:r>
              <a:rPr lang="en-US" baseline="0" dirty="0" smtClean="0"/>
              <a:t>Principe 32: the right to body and mental integrity</a:t>
            </a:r>
          </a:p>
          <a:p>
            <a:pPr marL="171450" indent="-171450">
              <a:buFontTx/>
              <a:buChar char="-"/>
            </a:pPr>
            <a:r>
              <a:rPr lang="en-US" baseline="0" dirty="0" smtClean="0"/>
              <a:t>Principe 37: the right to truth</a:t>
            </a:r>
            <a:endParaRPr lang="en-US" dirty="0"/>
          </a:p>
        </p:txBody>
      </p:sp>
      <p:sp>
        <p:nvSpPr>
          <p:cNvPr id="4" name="Espace réservé du numéro de diapositive 3"/>
          <p:cNvSpPr>
            <a:spLocks noGrp="1"/>
          </p:cNvSpPr>
          <p:nvPr>
            <p:ph type="sldNum" sz="quarter" idx="10"/>
          </p:nvPr>
        </p:nvSpPr>
        <p:spPr/>
        <p:txBody>
          <a:bodyPr/>
          <a:lstStyle/>
          <a:p>
            <a:fld id="{44BE2205-62F5-0244-BC91-A31514C7E2CC}" type="slidenum">
              <a:rPr lang="en-US" smtClean="0"/>
              <a:t>37</a:t>
            </a:fld>
            <a:endParaRPr lang="en-US"/>
          </a:p>
        </p:txBody>
      </p:sp>
    </p:spTree>
    <p:extLst>
      <p:ext uri="{BB962C8B-B14F-4D97-AF65-F5344CB8AC3E}">
        <p14:creationId xmlns:p14="http://schemas.microsoft.com/office/powerpoint/2010/main" val="493636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fr-FR" smtClean="0"/>
              <a:t>Cliquez et modifiez le titre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26/07/19</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fr-FR" smtClean="0"/>
              <a:t>Cliquez et modifiez le titre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628EAFA9-7502-42D3-9B79-C38E938C236F}" type="datetimeFigureOut">
              <a:rPr lang="en-US" smtClean="0"/>
              <a:t>26/07/19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fr-FR" smtClean="0"/>
              <a:t>Cliquez et modifiez le titre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628EAFA9-7502-42D3-9B79-C38E938C236F}" type="datetimeFigureOut">
              <a:rPr lang="en-US" smtClean="0"/>
              <a:t>26/07/19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fr-FR" smtClean="0"/>
              <a:t>Cliquez et modifiez le titre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628EAFA9-7502-42D3-9B79-C38E938C236F}" type="datetimeFigureOut">
              <a:rPr lang="en-US" smtClean="0"/>
              <a:t>26/07/19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26/07/19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26/07/19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26/07/19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fr-FR" smtClean="0"/>
              <a:t>Cliquez et modifiez le titre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26/07/19</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fr-FR" smtClean="0"/>
              <a:t>Cliquez et modifiez le titre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628EAFA9-7502-42D3-9B79-C38E938C236F}" type="datetimeFigureOut">
              <a:rPr lang="en-US" smtClean="0"/>
              <a:t>26/07/19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26/07/19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26/07/19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26/07/19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26/07/19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fr-FR" smtClean="0"/>
              <a:t>Cliquez et modifiez le titre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28EAFA9-7502-42D3-9B79-C38E938C236F}" type="datetimeFigureOut">
              <a:rPr lang="en-US" smtClean="0"/>
              <a:t>26/07/19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26/07/19</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ps.who.int/classifications/icd10/browse/2010/en%23/Q56.0" TargetMode="External"/><Relationship Id="rId4" Type="http://schemas.openxmlformats.org/officeDocument/2006/relationships/hyperlink" Target="https://icd.who.int/browse11/l-m/en" TargetMode="External"/><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assembly.coe.int/nw/xml/XRef/Xref-XML2HTML-en.asp?fileid=20057&amp;lang=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6014" y="2222723"/>
            <a:ext cx="6938963" cy="2037669"/>
          </a:xfrm>
        </p:spPr>
        <p:txBody>
          <a:bodyPr>
            <a:normAutofit/>
          </a:bodyPr>
          <a:lstStyle/>
          <a:p>
            <a:r>
              <a:rPr lang="en-US" sz="4000" dirty="0"/>
              <a:t>The emergence of intersex as a protected category in </a:t>
            </a:r>
            <a:r>
              <a:rPr lang="en-US" sz="4000" dirty="0" smtClean="0"/>
              <a:t>international law</a:t>
            </a:r>
            <a:endParaRPr lang="en-US" sz="4000" dirty="0"/>
          </a:p>
        </p:txBody>
      </p:sp>
      <p:sp>
        <p:nvSpPr>
          <p:cNvPr id="6" name="Sous-titre 2"/>
          <p:cNvSpPr txBox="1">
            <a:spLocks/>
          </p:cNvSpPr>
          <p:nvPr/>
        </p:nvSpPr>
        <p:spPr>
          <a:xfrm>
            <a:off x="1116014" y="4895456"/>
            <a:ext cx="6938961" cy="11430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ts val="300"/>
              </a:spcBef>
              <a:buSzPct val="100000"/>
              <a:buFont typeface="Wingdings" pitchFamily="2" charset="2"/>
              <a:buNone/>
              <a:defRPr sz="2200" kern="1200">
                <a:solidFill>
                  <a:schemeClr val="tx1">
                    <a:tint val="75000"/>
                  </a:schemeClr>
                </a:solidFill>
                <a:latin typeface="+mn-lt"/>
                <a:ea typeface="+mn-ea"/>
                <a:cs typeface="+mn-cs"/>
              </a:defRPr>
            </a:lvl1pPr>
            <a:lvl2pPr marL="457200" indent="0" algn="ctr" defTabSz="914400" rtl="0" eaLnBrk="1" latinLnBrk="0" hangingPunct="1">
              <a:spcBef>
                <a:spcPts val="1500"/>
              </a:spcBef>
              <a:buClr>
                <a:schemeClr val="tx1">
                  <a:lumMod val="60000"/>
                  <a:lumOff val="40000"/>
                </a:schemeClr>
              </a:buClr>
              <a:buSzPct val="10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1500"/>
              </a:spcBef>
              <a:buClr>
                <a:schemeClr val="tx1">
                  <a:lumMod val="60000"/>
                  <a:lumOff val="40000"/>
                </a:schemeClr>
              </a:buClr>
              <a:buSzPct val="10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a:solidFill>
                  <a:schemeClr val="tx1">
                    <a:tint val="75000"/>
                  </a:schemeClr>
                </a:solidFill>
                <a:latin typeface="+mn-lt"/>
                <a:ea typeface="+mn-ea"/>
                <a:cs typeface="+mn-cs"/>
              </a:defRPr>
            </a:lvl6pPr>
            <a:lvl7pPr marL="27432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7pPr>
            <a:lvl8pPr marL="32004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baseline="0">
                <a:solidFill>
                  <a:schemeClr val="tx1">
                    <a:tint val="75000"/>
                  </a:schemeClr>
                </a:solidFill>
                <a:latin typeface="+mn-lt"/>
                <a:ea typeface="+mn-ea"/>
                <a:cs typeface="+mn-cs"/>
              </a:defRPr>
            </a:lvl8pPr>
            <a:lvl9pPr marL="36576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9pPr>
          </a:lstStyle>
          <a:p>
            <a:pPr algn="r"/>
            <a:r>
              <a:rPr lang="en-US" smtClean="0"/>
              <a:t>Benjamin Moron-Puech</a:t>
            </a:r>
          </a:p>
          <a:p>
            <a:pPr algn="r"/>
            <a:r>
              <a:rPr lang="en-US" i="1" smtClean="0"/>
              <a:t>Université Panthéon-Assas, Paris</a:t>
            </a:r>
            <a:r>
              <a:rPr lang="en-US" smtClean="0"/>
              <a:t> </a:t>
            </a:r>
          </a:p>
          <a:p>
            <a:pPr algn="r"/>
            <a:r>
              <a:rPr lang="en-US" i="1" smtClean="0"/>
              <a:t>NGO GISS </a:t>
            </a:r>
            <a:r>
              <a:rPr lang="en-US" smtClean="0"/>
              <a:t>| Alter Corpus</a:t>
            </a:r>
          </a:p>
          <a:p>
            <a:pPr algn="r"/>
            <a:r>
              <a:rPr lang="en-US" i="1" smtClean="0"/>
              <a:t>b.moronpuech@u-paris2.fr</a:t>
            </a:r>
            <a:endParaRPr lang="en-US" i="1" dirty="0"/>
          </a:p>
        </p:txBody>
      </p:sp>
      <p:sp>
        <p:nvSpPr>
          <p:cNvPr id="7" name="ZoneTexte 6"/>
          <p:cNvSpPr txBox="1"/>
          <p:nvPr/>
        </p:nvSpPr>
        <p:spPr>
          <a:xfrm>
            <a:off x="508000" y="847053"/>
            <a:ext cx="7814235" cy="830997"/>
          </a:xfrm>
          <a:prstGeom prst="rect">
            <a:avLst/>
          </a:prstGeom>
          <a:noFill/>
        </p:spPr>
        <p:txBody>
          <a:bodyPr wrap="square" rtlCol="0">
            <a:spAutoFit/>
          </a:bodyPr>
          <a:lstStyle/>
          <a:p>
            <a:pPr algn="ctr"/>
            <a:r>
              <a:rPr lang="en-US" sz="2400" dirty="0"/>
              <a:t>Sexual Orientation and </a:t>
            </a:r>
            <a:r>
              <a:rPr lang="en-US" sz="2400" dirty="0" smtClean="0"/>
              <a:t>Gender Identity </a:t>
            </a:r>
            <a:r>
              <a:rPr lang="en-US" sz="2400" dirty="0"/>
              <a:t>in International </a:t>
            </a:r>
            <a:r>
              <a:rPr lang="en-US" sz="2400" dirty="0" smtClean="0"/>
              <a:t>Law </a:t>
            </a:r>
          </a:p>
          <a:p>
            <a:pPr algn="ctr"/>
            <a:r>
              <a:rPr lang="en-US" sz="2400" dirty="0" smtClean="0"/>
              <a:t>24 July -  2 August</a:t>
            </a:r>
            <a:endParaRPr lang="en-US" sz="2400" dirty="0"/>
          </a:p>
        </p:txBody>
      </p:sp>
    </p:spTree>
    <p:extLst>
      <p:ext uri="{BB962C8B-B14F-4D97-AF65-F5344CB8AC3E}">
        <p14:creationId xmlns:p14="http://schemas.microsoft.com/office/powerpoint/2010/main" val="2552927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330532" y="355962"/>
            <a:ext cx="8506855" cy="6249491"/>
          </a:xfrm>
          <a:prstGeom prst="rect">
            <a:avLst/>
          </a:prstGeom>
        </p:spPr>
        <p:txBody>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hlinkClick r:id="rId3"/>
              </a:rPr>
              <a:t>ICD-10</a:t>
            </a:r>
            <a:r>
              <a:rPr lang="en-US" dirty="0" smtClean="0"/>
              <a:t>: intersex = psychological and physical “disorder”</a:t>
            </a:r>
          </a:p>
          <a:p>
            <a:pPr lvl="1"/>
            <a:r>
              <a:rPr lang="en-US" dirty="0"/>
              <a:t>Ch. 5: Mental and </a:t>
            </a:r>
            <a:r>
              <a:rPr lang="en-US" dirty="0" err="1"/>
              <a:t>behavioural</a:t>
            </a:r>
            <a:r>
              <a:rPr lang="en-US" dirty="0"/>
              <a:t> disorders”</a:t>
            </a:r>
            <a:br>
              <a:rPr lang="en-US" dirty="0"/>
            </a:br>
            <a:r>
              <a:rPr lang="en-US" dirty="0"/>
              <a:t>“Gender </a:t>
            </a:r>
            <a:r>
              <a:rPr lang="en-US" dirty="0" err="1"/>
              <a:t>dysphoria</a:t>
            </a:r>
            <a:r>
              <a:rPr lang="en-US" dirty="0"/>
              <a:t> […] with a disorder of sex development”</a:t>
            </a:r>
          </a:p>
          <a:p>
            <a:pPr lvl="1"/>
            <a:r>
              <a:rPr lang="en-US" dirty="0" smtClean="0">
                <a:sym typeface="Wingdings"/>
              </a:rPr>
              <a:t>Ch. 17: </a:t>
            </a:r>
            <a:r>
              <a:rPr lang="en-US" dirty="0" smtClean="0"/>
              <a:t>Congenital malformations, deformations and chromosomal abnormalities =&gt; </a:t>
            </a:r>
            <a:r>
              <a:rPr lang="en-US" dirty="0"/>
              <a:t>Congenital malformations of genital organs</a:t>
            </a:r>
            <a:r>
              <a:rPr lang="en-US" dirty="0" smtClean="0"/>
              <a:t/>
            </a:r>
            <a:br>
              <a:rPr lang="en-US" dirty="0" smtClean="0"/>
            </a:br>
            <a:r>
              <a:rPr lang="en-US" sz="1800" dirty="0" smtClean="0"/>
              <a:t>Q56.0 Hermaphroditism, not elsewhere classified</a:t>
            </a:r>
            <a:br>
              <a:rPr lang="en-US" sz="1800" dirty="0" smtClean="0"/>
            </a:br>
            <a:r>
              <a:rPr lang="en-US" sz="1800" dirty="0" smtClean="0"/>
              <a:t>Q56.1 Male </a:t>
            </a:r>
            <a:r>
              <a:rPr lang="en-US" sz="1800" dirty="0" err="1" smtClean="0"/>
              <a:t>pseudohermaphroditism</a:t>
            </a:r>
            <a:r>
              <a:rPr lang="en-US" sz="1800" dirty="0" smtClean="0"/>
              <a:t>, not elsewhere classified</a:t>
            </a:r>
            <a:br>
              <a:rPr lang="en-US" sz="1800" dirty="0" smtClean="0"/>
            </a:br>
            <a:r>
              <a:rPr lang="en-US" sz="1800" dirty="0" smtClean="0"/>
              <a:t>Q56.2 Female </a:t>
            </a:r>
            <a:r>
              <a:rPr lang="en-US" sz="1800" dirty="0" err="1" smtClean="0"/>
              <a:t>pseudohermaphroditism</a:t>
            </a:r>
            <a:r>
              <a:rPr lang="en-US" sz="1800" dirty="0" smtClean="0"/>
              <a:t>, not elsewhere classified</a:t>
            </a:r>
          </a:p>
          <a:p>
            <a:r>
              <a:rPr lang="en-US" dirty="0" smtClean="0">
                <a:hlinkClick r:id="rId4"/>
              </a:rPr>
              <a:t>ICD-11</a:t>
            </a:r>
            <a:r>
              <a:rPr lang="en-US" dirty="0" smtClean="0"/>
              <a:t>: </a:t>
            </a:r>
            <a:r>
              <a:rPr lang="en-US" dirty="0"/>
              <a:t>intersex </a:t>
            </a:r>
            <a:r>
              <a:rPr lang="en-US" dirty="0" smtClean="0"/>
              <a:t>= only physical “disorder”</a:t>
            </a:r>
          </a:p>
          <a:p>
            <a:pPr lvl="1"/>
            <a:r>
              <a:rPr lang="en-US" dirty="0"/>
              <a:t>Ch. 17 Conditions related to sexual health (Ch. 17)</a:t>
            </a:r>
            <a:br>
              <a:rPr lang="en-US" dirty="0"/>
            </a:br>
            <a:r>
              <a:rPr lang="en-US" dirty="0" smtClean="0"/>
              <a:t>“</a:t>
            </a:r>
            <a:r>
              <a:rPr lang="en-US" dirty="0"/>
              <a:t>Gender incongruence” and no mention of </a:t>
            </a:r>
            <a:r>
              <a:rPr lang="en-US" dirty="0" smtClean="0"/>
              <a:t>intersex</a:t>
            </a:r>
          </a:p>
          <a:p>
            <a:pPr lvl="1"/>
            <a:r>
              <a:rPr lang="en-US" dirty="0" smtClean="0"/>
              <a:t>Ch. 20: Developmental anomalies =&gt; L2DA </a:t>
            </a:r>
            <a:r>
              <a:rPr lang="en-US" dirty="0" err="1" smtClean="0"/>
              <a:t>Malformative</a:t>
            </a:r>
            <a:r>
              <a:rPr lang="en-US" dirty="0" smtClean="0"/>
              <a:t> DSD</a:t>
            </a:r>
            <a:br>
              <a:rPr lang="en-US" dirty="0" smtClean="0"/>
            </a:br>
            <a:r>
              <a:rPr lang="en-US" sz="1800" dirty="0" smtClean="0"/>
              <a:t>LC1A1 </a:t>
            </a:r>
            <a:r>
              <a:rPr lang="en-US" sz="1800" dirty="0" err="1" smtClean="0"/>
              <a:t>Ovotesticular</a:t>
            </a:r>
            <a:r>
              <a:rPr lang="en-US" sz="1800" dirty="0" smtClean="0"/>
              <a:t> disorder of sex development</a:t>
            </a:r>
            <a:br>
              <a:rPr lang="en-US" sz="1800" dirty="0" smtClean="0"/>
            </a:br>
            <a:r>
              <a:rPr lang="en-US" sz="1800" dirty="0" smtClean="0"/>
              <a:t>LC1A2 46,XY gonadal </a:t>
            </a:r>
            <a:r>
              <a:rPr lang="en-US" sz="1800" dirty="0" err="1" smtClean="0"/>
              <a:t>dysgenesis</a:t>
            </a:r>
            <a:r>
              <a:rPr lang="en-US" sz="1800" dirty="0" smtClean="0"/>
              <a:t/>
            </a:r>
            <a:br>
              <a:rPr lang="en-US" sz="1800" dirty="0" smtClean="0"/>
            </a:br>
            <a:r>
              <a:rPr lang="en-US" sz="1800" dirty="0" smtClean="0"/>
              <a:t>LC73 Chimaera 46, XX, 46, XY, etc.”</a:t>
            </a:r>
          </a:p>
          <a:p>
            <a:r>
              <a:rPr lang="en-US" dirty="0"/>
              <a:t>International Working Group on Intersex </a:t>
            </a:r>
            <a:r>
              <a:rPr lang="en-US" dirty="0" err="1"/>
              <a:t>Depathologization</a:t>
            </a:r>
            <a:r>
              <a:rPr lang="en-US" dirty="0"/>
              <a:t> (</a:t>
            </a:r>
            <a:r>
              <a:rPr lang="en-US" dirty="0" err="1"/>
              <a:t>IDepath</a:t>
            </a:r>
            <a:r>
              <a:rPr lang="en-US" dirty="0"/>
              <a:t>)</a:t>
            </a:r>
            <a:endParaRPr lang="en-US" dirty="0" smtClean="0"/>
          </a:p>
        </p:txBody>
      </p:sp>
    </p:spTree>
    <p:extLst>
      <p:ext uri="{BB962C8B-B14F-4D97-AF65-F5344CB8AC3E}">
        <p14:creationId xmlns:p14="http://schemas.microsoft.com/office/powerpoint/2010/main" val="4209262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328815"/>
            <a:ext cx="7543800" cy="1371600"/>
          </a:xfrm>
        </p:spPr>
        <p:txBody>
          <a:bodyPr>
            <a:normAutofit fontScale="90000"/>
          </a:bodyPr>
          <a:lstStyle/>
          <a:p>
            <a:r>
              <a:rPr lang="en-US" i="1" dirty="0"/>
              <a:t>B. </a:t>
            </a:r>
            <a:r>
              <a:rPr lang="en-US" dirty="0"/>
              <a:t>What </a:t>
            </a:r>
            <a:r>
              <a:rPr lang="en-US" dirty="0" smtClean="0"/>
              <a:t>concrete problems </a:t>
            </a:r>
            <a:r>
              <a:rPr lang="en-US" dirty="0"/>
              <a:t>intersex are </a:t>
            </a:r>
            <a:r>
              <a:rPr lang="en-US" dirty="0" smtClean="0"/>
              <a:t>facing?</a:t>
            </a:r>
            <a:endParaRPr lang="en-US" dirty="0"/>
          </a:p>
        </p:txBody>
      </p:sp>
      <p:sp>
        <p:nvSpPr>
          <p:cNvPr id="3" name="Espace réservé du contenu 2"/>
          <p:cNvSpPr>
            <a:spLocks noGrp="1"/>
          </p:cNvSpPr>
          <p:nvPr>
            <p:ph sz="half" idx="1"/>
          </p:nvPr>
        </p:nvSpPr>
        <p:spPr>
          <a:xfrm>
            <a:off x="838200" y="2084293"/>
            <a:ext cx="3429000" cy="1974857"/>
          </a:xfrm>
        </p:spPr>
        <p:txBody>
          <a:bodyPr>
            <a:normAutofit/>
          </a:bodyPr>
          <a:lstStyle/>
          <a:p>
            <a:r>
              <a:rPr lang="en-US" dirty="0" smtClean="0"/>
              <a:t>Health issues</a:t>
            </a:r>
          </a:p>
          <a:p>
            <a:pPr lvl="1"/>
            <a:r>
              <a:rPr lang="en-US" dirty="0" smtClean="0"/>
              <a:t>Eugenics</a:t>
            </a:r>
          </a:p>
          <a:p>
            <a:pPr lvl="1"/>
            <a:r>
              <a:rPr lang="en-US" dirty="0" smtClean="0"/>
              <a:t>“Normalizing” </a:t>
            </a:r>
            <a:r>
              <a:rPr lang="en-US" dirty="0" smtClean="0"/>
              <a:t>treatment</a:t>
            </a:r>
            <a:endParaRPr lang="en-US" dirty="0" smtClean="0"/>
          </a:p>
          <a:p>
            <a:pPr lvl="1"/>
            <a:r>
              <a:rPr lang="en-US" dirty="0" smtClean="0"/>
              <a:t>Access to daily care</a:t>
            </a:r>
          </a:p>
        </p:txBody>
      </p:sp>
      <p:sp>
        <p:nvSpPr>
          <p:cNvPr id="4" name="Espace réservé du contenu 3"/>
          <p:cNvSpPr>
            <a:spLocks noGrp="1"/>
          </p:cNvSpPr>
          <p:nvPr>
            <p:ph sz="half" idx="2"/>
          </p:nvPr>
        </p:nvSpPr>
        <p:spPr>
          <a:xfrm>
            <a:off x="4926106" y="2084293"/>
            <a:ext cx="3429000" cy="1830823"/>
          </a:xfrm>
        </p:spPr>
        <p:txBody>
          <a:bodyPr>
            <a:normAutofit/>
          </a:bodyPr>
          <a:lstStyle/>
          <a:p>
            <a:r>
              <a:rPr lang="en-US" dirty="0" smtClean="0"/>
              <a:t>Segregated place and activities</a:t>
            </a:r>
          </a:p>
          <a:p>
            <a:pPr lvl="1"/>
            <a:r>
              <a:rPr lang="en-US" dirty="0" smtClean="0"/>
              <a:t>Sports</a:t>
            </a:r>
          </a:p>
          <a:p>
            <a:pPr lvl="1"/>
            <a:r>
              <a:rPr lang="en-US" dirty="0" smtClean="0"/>
              <a:t>Prisons </a:t>
            </a:r>
          </a:p>
          <a:p>
            <a:pPr lvl="1"/>
            <a:r>
              <a:rPr lang="en-US" dirty="0" smtClean="0"/>
              <a:t>School</a:t>
            </a:r>
          </a:p>
        </p:txBody>
      </p:sp>
      <p:sp>
        <p:nvSpPr>
          <p:cNvPr id="7" name="Espace réservé du contenu 2"/>
          <p:cNvSpPr txBox="1">
            <a:spLocks/>
          </p:cNvSpPr>
          <p:nvPr/>
        </p:nvSpPr>
        <p:spPr>
          <a:xfrm>
            <a:off x="2470293" y="4242467"/>
            <a:ext cx="4623564" cy="2121233"/>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SzPct val="100000"/>
              <a:buFont typeface="Wingdings" pitchFamily="2" charset="2"/>
              <a:buChar char=""/>
              <a:defRPr sz="2000" kern="1200">
                <a:solidFill>
                  <a:schemeClr val="tx1"/>
                </a:solidFill>
                <a:latin typeface="+mn-lt"/>
                <a:ea typeface="+mn-ea"/>
                <a:cs typeface="+mn-cs"/>
              </a:defRPr>
            </a:lvl1pPr>
            <a:lvl2pPr marL="573088" indent="-282575"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2pPr>
            <a:lvl3pPr marL="855663" indent="-282575"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146175" indent="-282575"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1430338" indent="-282575"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1712913" indent="-282575"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2003425" indent="-282575"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2286000" indent="-282575"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2568575" indent="-282575"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t>Privacy and family issues</a:t>
            </a:r>
          </a:p>
          <a:p>
            <a:pPr lvl="1"/>
            <a:r>
              <a:rPr lang="en-US" dirty="0" err="1" smtClean="0"/>
              <a:t>Pathologization</a:t>
            </a:r>
            <a:r>
              <a:rPr lang="en-US" dirty="0" smtClean="0"/>
              <a:t> of their </a:t>
            </a:r>
            <a:r>
              <a:rPr lang="en-US" dirty="0" smtClean="0"/>
              <a:t>identity and stigma</a:t>
            </a:r>
            <a:endParaRPr lang="en-US" dirty="0" smtClean="0"/>
          </a:p>
          <a:p>
            <a:pPr lvl="1"/>
            <a:r>
              <a:rPr lang="en-US" dirty="0" smtClean="0"/>
              <a:t>Identity documents (compulsory and limited sex/gender markers)</a:t>
            </a:r>
          </a:p>
          <a:p>
            <a:pPr lvl="1"/>
            <a:r>
              <a:rPr lang="en-US" dirty="0" smtClean="0"/>
              <a:t>Access to sexual and reproductive rights</a:t>
            </a:r>
            <a:endParaRPr lang="en-US" dirty="0"/>
          </a:p>
        </p:txBody>
      </p:sp>
    </p:spTree>
    <p:extLst>
      <p:ext uri="{BB962C8B-B14F-4D97-AF65-F5344CB8AC3E}">
        <p14:creationId xmlns:p14="http://schemas.microsoft.com/office/powerpoint/2010/main" val="3889759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68" y="381000"/>
            <a:ext cx="8379415" cy="1371600"/>
          </a:xfrm>
        </p:spPr>
        <p:txBody>
          <a:bodyPr>
            <a:normAutofit/>
          </a:bodyPr>
          <a:lstStyle/>
          <a:p>
            <a:r>
              <a:rPr lang="en-US" sz="4800" i="1" dirty="0" smtClean="0"/>
              <a:t>C.</a:t>
            </a:r>
            <a:r>
              <a:rPr lang="en-US" sz="4800" dirty="0" smtClean="0"/>
              <a:t> Intersex and international law?</a:t>
            </a:r>
            <a:endParaRPr lang="en-US" sz="4800" i="1" dirty="0"/>
          </a:p>
        </p:txBody>
      </p:sp>
      <p:sp>
        <p:nvSpPr>
          <p:cNvPr id="3" name="Espace réservé du contenu 2"/>
          <p:cNvSpPr>
            <a:spLocks noGrp="1"/>
          </p:cNvSpPr>
          <p:nvPr>
            <p:ph idx="1"/>
          </p:nvPr>
        </p:nvSpPr>
        <p:spPr>
          <a:xfrm>
            <a:off x="1097279" y="2084293"/>
            <a:ext cx="7325931" cy="4353977"/>
          </a:xfrm>
        </p:spPr>
        <p:txBody>
          <a:bodyPr>
            <a:normAutofit fontScale="92500"/>
          </a:bodyPr>
          <a:lstStyle/>
          <a:p>
            <a:r>
              <a:rPr lang="en-US" dirty="0" smtClean="0"/>
              <a:t>How are States addressing those problems?</a:t>
            </a:r>
          </a:p>
          <a:p>
            <a:pPr lvl="1"/>
            <a:r>
              <a:rPr lang="en-US" dirty="0" smtClean="0"/>
              <a:t>Most States encourage </a:t>
            </a:r>
            <a:r>
              <a:rPr lang="en-US" dirty="0"/>
              <a:t>discrimination against </a:t>
            </a:r>
            <a:r>
              <a:rPr lang="en-US" dirty="0" smtClean="0"/>
              <a:t>intersex by promoting a binary conception of society</a:t>
            </a:r>
            <a:endParaRPr lang="en-US" dirty="0"/>
          </a:p>
          <a:p>
            <a:pPr lvl="1"/>
            <a:r>
              <a:rPr lang="en-US" dirty="0" smtClean="0"/>
              <a:t>Most States </a:t>
            </a:r>
            <a:r>
              <a:rPr lang="en-US" dirty="0"/>
              <a:t>don’t react </a:t>
            </a:r>
            <a:r>
              <a:rPr lang="en-US" dirty="0" smtClean="0"/>
              <a:t>much to </a:t>
            </a:r>
            <a:r>
              <a:rPr lang="en-US" dirty="0"/>
              <a:t>intersex human rights </a:t>
            </a:r>
            <a:r>
              <a:rPr lang="en-US" dirty="0" smtClean="0"/>
              <a:t>violations</a:t>
            </a:r>
          </a:p>
          <a:p>
            <a:r>
              <a:rPr lang="en-US" b="1" dirty="0" smtClean="0"/>
              <a:t>That’s why international law can be a useful tool ! </a:t>
            </a:r>
            <a:r>
              <a:rPr lang="en-US" dirty="0"/>
              <a:t/>
            </a:r>
            <a:br>
              <a:rPr lang="en-US" dirty="0"/>
            </a:br>
            <a:r>
              <a:rPr lang="en-US" dirty="0" smtClean="0"/>
              <a:t>Not only hard law, but also soft law</a:t>
            </a:r>
          </a:p>
          <a:p>
            <a:r>
              <a:rPr lang="en-US" dirty="0" smtClean="0"/>
              <a:t>Transnational norms can also be useful :</a:t>
            </a:r>
          </a:p>
          <a:p>
            <a:pPr marL="914400" lvl="2" indent="0">
              <a:buNone/>
            </a:pPr>
            <a:r>
              <a:rPr lang="en-GB" i="1" dirty="0"/>
              <a:t>In the opinion of the Court, the positive obligation to allow that </a:t>
            </a:r>
            <a:r>
              <a:rPr lang="en-GB" i="1" dirty="0" smtClean="0"/>
              <a:t>[3d gender recognition] request </a:t>
            </a:r>
            <a:r>
              <a:rPr lang="en-GB" i="1" dirty="0"/>
              <a:t>arises from Article 8 ECHR in combination with the Yogyakarta Principles</a:t>
            </a:r>
            <a:r>
              <a:rPr lang="fr-FR" i="1" dirty="0"/>
              <a:t> </a:t>
            </a:r>
            <a:endParaRPr lang="en-US" dirty="0" smtClean="0"/>
          </a:p>
          <a:p>
            <a:pPr marL="914400" lvl="2" indent="0" algn="r">
              <a:buNone/>
            </a:pPr>
            <a:r>
              <a:rPr lang="en-US" sz="1600" dirty="0" smtClean="0"/>
              <a:t>NL, Limburg District Court, 25 May 2018</a:t>
            </a:r>
          </a:p>
          <a:p>
            <a:pPr lvl="1"/>
            <a:endParaRPr lang="en-US" dirty="0"/>
          </a:p>
        </p:txBody>
      </p:sp>
      <p:pic>
        <p:nvPicPr>
          <p:cNvPr id="4" name="Image 3" descr="Yogyakarta principles_en (glissé(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76" y="778899"/>
            <a:ext cx="4216785" cy="5659371"/>
          </a:xfrm>
          <a:prstGeom prst="rect">
            <a:avLst/>
          </a:prstGeom>
        </p:spPr>
      </p:pic>
      <p:pic>
        <p:nvPicPr>
          <p:cNvPr id="5" name="Image 4" descr="Yogyakarta principles+10_en (glissé(e)s)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366" y="763087"/>
            <a:ext cx="4006011" cy="5675183"/>
          </a:xfrm>
          <a:prstGeom prst="rect">
            <a:avLst/>
          </a:prstGeom>
        </p:spPr>
      </p:pic>
    </p:spTree>
    <p:extLst>
      <p:ext uri="{BB962C8B-B14F-4D97-AF65-F5344CB8AC3E}">
        <p14:creationId xmlns:p14="http://schemas.microsoft.com/office/powerpoint/2010/main" val="1693843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097280" y="2084294"/>
            <a:ext cx="5554092" cy="4371064"/>
          </a:xfrm>
        </p:spPr>
        <p:txBody>
          <a:bodyPr>
            <a:normAutofit/>
          </a:bodyPr>
          <a:lstStyle/>
          <a:p>
            <a:pPr marL="0" indent="0">
              <a:buNone/>
            </a:pPr>
            <a:r>
              <a:rPr lang="en-US" dirty="0" smtClean="0"/>
              <a:t>“</a:t>
            </a:r>
            <a:r>
              <a:rPr lang="en-US" i="1" dirty="0" smtClean="0"/>
              <a:t>When </a:t>
            </a:r>
            <a:r>
              <a:rPr lang="en-US" i="1" dirty="0"/>
              <a:t>I started as High Commissioner a year ago, I knew little about intersex people. I don’t think I was alone in this: it reflects a general lack of awareness. </a:t>
            </a:r>
            <a:endParaRPr lang="en-US" i="1" dirty="0" smtClean="0"/>
          </a:p>
          <a:p>
            <a:pPr marL="0" indent="0">
              <a:buNone/>
            </a:pPr>
            <a:r>
              <a:rPr lang="en-US" i="1" dirty="0" smtClean="0"/>
              <a:t>Too </a:t>
            </a:r>
            <a:r>
              <a:rPr lang="en-US" i="1" dirty="0"/>
              <a:t>many people assume, without really thinking about it, that everyone can be fitted into two distinct and mutually exclusive categories: male or female</a:t>
            </a:r>
            <a:r>
              <a:rPr lang="en-US" i="1" dirty="0" smtClean="0"/>
              <a:t>.</a:t>
            </a:r>
            <a:r>
              <a:rPr lang="en-US" dirty="0" smtClean="0"/>
              <a:t>”</a:t>
            </a:r>
          </a:p>
          <a:p>
            <a:pPr marL="0" indent="0" algn="r">
              <a:buNone/>
            </a:pPr>
            <a:r>
              <a:rPr lang="en-US" sz="1400" dirty="0" smtClean="0"/>
              <a:t>Opening Remarks at the Expert meeting on ending human rights violations against intersex persons, 15 </a:t>
            </a:r>
            <a:r>
              <a:rPr lang="en-US" sz="1400" dirty="0"/>
              <a:t>September 2015</a:t>
            </a:r>
            <a:r>
              <a:rPr lang="en-US" sz="1400" dirty="0" smtClean="0"/>
              <a:t/>
            </a:r>
            <a:br>
              <a:rPr lang="en-US" sz="1400" dirty="0" smtClean="0"/>
            </a:br>
            <a:r>
              <a:rPr lang="en-US" sz="1400" dirty="0" smtClean="0"/>
              <a:t>http://</a:t>
            </a:r>
            <a:r>
              <a:rPr lang="en-US" sz="1400" dirty="0" err="1" smtClean="0"/>
              <a:t>www.ohchr.org</a:t>
            </a:r>
            <a:r>
              <a:rPr lang="en-US" sz="1400" dirty="0" smtClean="0"/>
              <a:t>/EN/</a:t>
            </a:r>
            <a:r>
              <a:rPr lang="en-US" sz="1400" dirty="0" err="1" smtClean="0"/>
              <a:t>NewsEvents</a:t>
            </a:r>
            <a:r>
              <a:rPr lang="en-US" sz="1400" dirty="0" smtClean="0"/>
              <a:t>/Pages/</a:t>
            </a:r>
            <a:r>
              <a:rPr lang="en-US" sz="1400" dirty="0" err="1" smtClean="0"/>
              <a:t>DisplayNews.aspx?NewsID</a:t>
            </a:r>
            <a:r>
              <a:rPr lang="en-US" sz="1400" dirty="0" smtClean="0"/>
              <a:t>=16431</a:t>
            </a:r>
          </a:p>
          <a:p>
            <a:pPr marL="0" indent="0">
              <a:buNone/>
            </a:pPr>
            <a:endParaRPr lang="en-US" dirty="0" smtClean="0"/>
          </a:p>
          <a:p>
            <a:endParaRPr lang="en-US" dirty="0" smtClean="0"/>
          </a:p>
          <a:p>
            <a:pPr algn="r"/>
            <a:endParaRPr lang="en-US" dirty="0"/>
          </a:p>
        </p:txBody>
      </p:sp>
      <p:pic>
        <p:nvPicPr>
          <p:cNvPr id="5" name="Image 4"/>
          <p:cNvPicPr>
            <a:picLocks noChangeAspect="1"/>
          </p:cNvPicPr>
          <p:nvPr/>
        </p:nvPicPr>
        <p:blipFill>
          <a:blip r:embed="rId2"/>
          <a:stretch>
            <a:fillRect/>
          </a:stretch>
        </p:blipFill>
        <p:spPr>
          <a:xfrm>
            <a:off x="7035659" y="2084294"/>
            <a:ext cx="1816100" cy="2362200"/>
          </a:xfrm>
          <a:prstGeom prst="rect">
            <a:avLst/>
          </a:prstGeom>
        </p:spPr>
      </p:pic>
      <p:sp>
        <p:nvSpPr>
          <p:cNvPr id="6" name="ZoneTexte 5"/>
          <p:cNvSpPr txBox="1"/>
          <p:nvPr/>
        </p:nvSpPr>
        <p:spPr>
          <a:xfrm>
            <a:off x="7035658" y="4753134"/>
            <a:ext cx="1998685" cy="1323439"/>
          </a:xfrm>
          <a:prstGeom prst="rect">
            <a:avLst/>
          </a:prstGeom>
          <a:noFill/>
        </p:spPr>
        <p:txBody>
          <a:bodyPr wrap="square" rtlCol="0">
            <a:spAutoFit/>
          </a:bodyPr>
          <a:lstStyle/>
          <a:p>
            <a:r>
              <a:rPr lang="en-US" sz="1600" dirty="0" err="1"/>
              <a:t>Zeid</a:t>
            </a:r>
            <a:r>
              <a:rPr lang="en-US" sz="1600" dirty="0"/>
              <a:t> </a:t>
            </a:r>
            <a:r>
              <a:rPr lang="en-US" sz="1600" dirty="0" err="1"/>
              <a:t>Ra'ad</a:t>
            </a:r>
            <a:r>
              <a:rPr lang="en-US" sz="1600" dirty="0"/>
              <a:t> Al </a:t>
            </a:r>
            <a:r>
              <a:rPr lang="en-US" sz="1600" dirty="0" smtClean="0"/>
              <a:t>Hussein </a:t>
            </a:r>
            <a:r>
              <a:rPr lang="en-US" sz="1600" dirty="0"/>
              <a:t>United Nations </a:t>
            </a:r>
            <a:endParaRPr lang="en-US" sz="1600" dirty="0" smtClean="0"/>
          </a:p>
          <a:p>
            <a:r>
              <a:rPr lang="en-US" sz="1600" dirty="0" smtClean="0"/>
              <a:t>High </a:t>
            </a:r>
            <a:r>
              <a:rPr lang="en-US" sz="1600" dirty="0"/>
              <a:t>Commissioner for Human </a:t>
            </a:r>
            <a:r>
              <a:rPr lang="en-US" sz="1600" dirty="0" smtClean="0"/>
              <a:t>Rights</a:t>
            </a:r>
            <a:br>
              <a:rPr lang="en-US" sz="1600" dirty="0" smtClean="0"/>
            </a:br>
            <a:r>
              <a:rPr lang="en-US" sz="1600" dirty="0" smtClean="0"/>
              <a:t>(2014-2018)</a:t>
            </a:r>
            <a:endParaRPr lang="en-US" sz="1600" dirty="0"/>
          </a:p>
        </p:txBody>
      </p:sp>
      <p:sp>
        <p:nvSpPr>
          <p:cNvPr id="8" name="Titre 1"/>
          <p:cNvSpPr>
            <a:spLocks noGrp="1"/>
          </p:cNvSpPr>
          <p:nvPr>
            <p:ph type="title"/>
          </p:nvPr>
        </p:nvSpPr>
        <p:spPr>
          <a:xfrm>
            <a:off x="800100" y="702298"/>
            <a:ext cx="7543800" cy="1371600"/>
          </a:xfrm>
        </p:spPr>
        <p:txBody>
          <a:bodyPr>
            <a:normAutofit fontScale="90000"/>
          </a:bodyPr>
          <a:lstStyle/>
          <a:p>
            <a:r>
              <a:rPr lang="en-US" dirty="0"/>
              <a:t>II. The emergence of intersex in international law</a:t>
            </a:r>
            <a:br>
              <a:rPr lang="en-US" dirty="0"/>
            </a:br>
            <a:endParaRPr lang="en-US" dirty="0"/>
          </a:p>
        </p:txBody>
      </p:sp>
    </p:spTree>
    <p:extLst>
      <p:ext uri="{BB962C8B-B14F-4D97-AF65-F5344CB8AC3E}">
        <p14:creationId xmlns:p14="http://schemas.microsoft.com/office/powerpoint/2010/main" val="2841568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702298"/>
            <a:ext cx="7543800" cy="1371600"/>
          </a:xfrm>
        </p:spPr>
        <p:txBody>
          <a:bodyPr>
            <a:normAutofit fontScale="90000"/>
          </a:bodyPr>
          <a:lstStyle/>
          <a:p>
            <a:r>
              <a:rPr lang="en-US" dirty="0"/>
              <a:t>II. The emergence of intersex in international law</a:t>
            </a:r>
            <a:br>
              <a:rPr lang="en-US" dirty="0"/>
            </a:br>
            <a:endParaRPr lang="en-US" dirty="0"/>
          </a:p>
        </p:txBody>
      </p:sp>
      <p:sp>
        <p:nvSpPr>
          <p:cNvPr id="3" name="Espace réservé du contenu 2"/>
          <p:cNvSpPr>
            <a:spLocks noGrp="1"/>
          </p:cNvSpPr>
          <p:nvPr>
            <p:ph idx="1"/>
          </p:nvPr>
        </p:nvSpPr>
        <p:spPr>
          <a:xfrm>
            <a:off x="1097280" y="3103286"/>
            <a:ext cx="6949440" cy="2173610"/>
          </a:xfrm>
        </p:spPr>
        <p:txBody>
          <a:bodyPr>
            <a:normAutofit/>
          </a:bodyPr>
          <a:lstStyle/>
          <a:p>
            <a:r>
              <a:rPr lang="en-US" i="1" dirty="0" smtClean="0"/>
              <a:t>A. </a:t>
            </a:r>
            <a:r>
              <a:rPr lang="en-US" dirty="0" smtClean="0"/>
              <a:t>When did it emerge?</a:t>
            </a:r>
          </a:p>
          <a:p>
            <a:pPr marL="0" indent="0">
              <a:buNone/>
            </a:pPr>
            <a:endParaRPr lang="en-US" dirty="0" smtClean="0"/>
          </a:p>
          <a:p>
            <a:r>
              <a:rPr lang="en-US" i="1" dirty="0" smtClean="0"/>
              <a:t>B. </a:t>
            </a:r>
            <a:r>
              <a:rPr lang="en-US" dirty="0" smtClean="0"/>
              <a:t>Where (in what instruments) did it emerge?</a:t>
            </a:r>
            <a:endParaRPr lang="en-US" i="1" dirty="0"/>
          </a:p>
        </p:txBody>
      </p:sp>
    </p:spTree>
    <p:extLst>
      <p:ext uri="{BB962C8B-B14F-4D97-AF65-F5344CB8AC3E}">
        <p14:creationId xmlns:p14="http://schemas.microsoft.com/office/powerpoint/2010/main" val="2768458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a:t>A.</a:t>
            </a:r>
            <a:r>
              <a:rPr lang="en-US" dirty="0"/>
              <a:t> When did it emerge?</a:t>
            </a:r>
          </a:p>
        </p:txBody>
      </p:sp>
      <p:sp>
        <p:nvSpPr>
          <p:cNvPr id="4" name="Espace réservé du contenu 2"/>
          <p:cNvSpPr txBox="1">
            <a:spLocks/>
          </p:cNvSpPr>
          <p:nvPr/>
        </p:nvSpPr>
        <p:spPr>
          <a:xfrm>
            <a:off x="969581" y="3163123"/>
            <a:ext cx="1883433" cy="3639312"/>
          </a:xfrm>
          <a:prstGeom prst="rect">
            <a:avLst/>
          </a:prstGeom>
        </p:spPr>
        <p:txBody>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b="1" dirty="0" smtClean="0"/>
              <a:t>Before 2009</a:t>
            </a:r>
          </a:p>
          <a:p>
            <a:r>
              <a:rPr lang="en-US" b="1" dirty="0" smtClean="0"/>
              <a:t>2009-2010</a:t>
            </a:r>
          </a:p>
          <a:p>
            <a:r>
              <a:rPr lang="en-US" b="1" dirty="0" smtClean="0"/>
              <a:t>2011-2014</a:t>
            </a:r>
            <a:endParaRPr lang="en-US" dirty="0" smtClean="0"/>
          </a:p>
          <a:p>
            <a:r>
              <a:rPr lang="en-US" b="1" dirty="0" smtClean="0"/>
              <a:t>2015-today</a:t>
            </a:r>
            <a:endParaRPr lang="en-US" dirty="0" smtClean="0"/>
          </a:p>
          <a:p>
            <a:endParaRPr lang="en-US" dirty="0"/>
          </a:p>
        </p:txBody>
      </p:sp>
      <p:sp>
        <p:nvSpPr>
          <p:cNvPr id="5" name="Espace réservé du contenu 3"/>
          <p:cNvSpPr txBox="1">
            <a:spLocks/>
          </p:cNvSpPr>
          <p:nvPr/>
        </p:nvSpPr>
        <p:spPr>
          <a:xfrm>
            <a:off x="3339229" y="3163123"/>
            <a:ext cx="5147259" cy="3639312"/>
          </a:xfrm>
          <a:prstGeom prst="rect">
            <a:avLst/>
          </a:prstGeom>
        </p:spPr>
        <p:txBody>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t>No occurrence of intersex as a protected category in international law</a:t>
            </a:r>
          </a:p>
          <a:p>
            <a:r>
              <a:rPr lang="en-US" dirty="0" smtClean="0"/>
              <a:t>First occurrence of intersex </a:t>
            </a:r>
          </a:p>
          <a:p>
            <a:r>
              <a:rPr lang="en-US" dirty="0" smtClean="0"/>
              <a:t>Gathering intersex issues with others</a:t>
            </a:r>
          </a:p>
          <a:p>
            <a:r>
              <a:rPr lang="en-US" dirty="0" smtClean="0"/>
              <a:t>First documents addressing intersex issues alone</a:t>
            </a:r>
            <a:endParaRPr lang="en-US" dirty="0"/>
          </a:p>
        </p:txBody>
      </p:sp>
      <p:sp>
        <p:nvSpPr>
          <p:cNvPr id="6" name="ZoneTexte 5"/>
          <p:cNvSpPr txBox="1"/>
          <p:nvPr/>
        </p:nvSpPr>
        <p:spPr>
          <a:xfrm>
            <a:off x="969582" y="1958828"/>
            <a:ext cx="4255307" cy="492443"/>
          </a:xfrm>
          <a:prstGeom prst="rect">
            <a:avLst/>
          </a:prstGeom>
          <a:noFill/>
        </p:spPr>
        <p:txBody>
          <a:bodyPr wrap="square" rtlCol="0">
            <a:spAutoFit/>
          </a:bodyPr>
          <a:lstStyle/>
          <a:p>
            <a:r>
              <a:rPr lang="en-US" sz="2600" b="1" dirty="0" smtClean="0"/>
              <a:t>Chronological indicators</a:t>
            </a:r>
            <a:endParaRPr lang="en-US" sz="2600" b="1" dirty="0"/>
          </a:p>
        </p:txBody>
      </p:sp>
    </p:spTree>
    <p:extLst>
      <p:ext uri="{BB962C8B-B14F-4D97-AF65-F5344CB8AC3E}">
        <p14:creationId xmlns:p14="http://schemas.microsoft.com/office/powerpoint/2010/main" val="2965532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b="1" dirty="0" smtClean="0"/>
              <a:t>Before 2009</a:t>
            </a:r>
            <a:br>
              <a:rPr lang="en-US" sz="4000" b="1" dirty="0" smtClean="0"/>
            </a:br>
            <a:r>
              <a:rPr lang="en-US" sz="2700" dirty="0" smtClean="0"/>
              <a:t>Intersex is not a human rights issue in international law</a:t>
            </a:r>
            <a:endParaRPr lang="en-US" sz="2700" b="1" dirty="0"/>
          </a:p>
        </p:txBody>
      </p:sp>
      <p:sp>
        <p:nvSpPr>
          <p:cNvPr id="4" name="Espace réservé du contenu 3"/>
          <p:cNvSpPr>
            <a:spLocks noGrp="1"/>
          </p:cNvSpPr>
          <p:nvPr>
            <p:ph sz="half" idx="2"/>
          </p:nvPr>
        </p:nvSpPr>
        <p:spPr>
          <a:xfrm>
            <a:off x="1346199" y="1945133"/>
            <a:ext cx="7195449" cy="4404062"/>
          </a:xfrm>
        </p:spPr>
        <p:txBody>
          <a:bodyPr>
            <a:normAutofit fontScale="92500" lnSpcReduction="10000"/>
          </a:bodyPr>
          <a:lstStyle/>
          <a:p>
            <a:r>
              <a:rPr lang="en-US" dirty="0" smtClean="0"/>
              <a:t>2001, </a:t>
            </a:r>
            <a:r>
              <a:rPr lang="en-US" dirty="0" err="1" smtClean="0"/>
              <a:t>CoE</a:t>
            </a:r>
            <a:r>
              <a:rPr lang="en-US" dirty="0" smtClean="0"/>
              <a:t>, ECHR, </a:t>
            </a:r>
            <a:r>
              <a:rPr lang="en-US" i="1" dirty="0" smtClean="0"/>
              <a:t>Goodwin v United Kingdom</a:t>
            </a:r>
          </a:p>
          <a:p>
            <a:pPr marL="290513" lvl="1" indent="0">
              <a:buNone/>
            </a:pPr>
            <a:r>
              <a:rPr lang="en-US" dirty="0" smtClean="0"/>
              <a:t>“While </a:t>
            </a:r>
            <a:r>
              <a:rPr lang="en-US" dirty="0"/>
              <a:t>it also remains the case that a transsexual cannot acquire all the biological characteristics of the assigned sex, the Court notes that with increasingly sophisticated surgery and types of hormonal treatments, the principal unchanging biological aspect of gender identity is the chromosomal element. It is known however that </a:t>
            </a:r>
            <a:r>
              <a:rPr lang="en-US" b="1" dirty="0"/>
              <a:t>chromosomal anomalies </a:t>
            </a:r>
            <a:r>
              <a:rPr lang="en-US" dirty="0"/>
              <a:t>may arise naturally (for example, in cases of </a:t>
            </a:r>
            <a:r>
              <a:rPr lang="en-US" b="1" dirty="0"/>
              <a:t>intersex conditions </a:t>
            </a:r>
            <a:r>
              <a:rPr lang="en-US" dirty="0"/>
              <a:t>where the biological criteria at birth are not congruent) and in those cases, some </a:t>
            </a:r>
            <a:r>
              <a:rPr lang="en-US" b="1" dirty="0"/>
              <a:t>persons have to be assigned to one sex or the other </a:t>
            </a:r>
            <a:r>
              <a:rPr lang="en-US" dirty="0"/>
              <a:t>as seems most appropriate in the circumstances of the individual case</a:t>
            </a:r>
            <a:r>
              <a:rPr lang="en-US" dirty="0" smtClean="0"/>
              <a:t>.”</a:t>
            </a:r>
            <a:endParaRPr lang="en-US" dirty="0"/>
          </a:p>
          <a:p>
            <a:r>
              <a:rPr lang="en-US" dirty="0" smtClean="0"/>
              <a:t>Yogyakarta principle, 2006, preamble (transnational law)</a:t>
            </a:r>
          </a:p>
          <a:p>
            <a:pPr marL="290513" lvl="1" indent="0">
              <a:buNone/>
            </a:pPr>
            <a:r>
              <a:rPr lang="en-US" dirty="0"/>
              <a:t>“AWARE that historically people have experienced these human rights violations because they are or are perceived to be lesbian, gay or bisexual, because of their consensual sexual conduct with persons of the same gender or because they are or are perceived to be transsexual, transgender or </a:t>
            </a:r>
            <a:r>
              <a:rPr lang="en-US" b="1" dirty="0"/>
              <a:t>intersex</a:t>
            </a:r>
            <a:endParaRPr lang="en-US" b="1" dirty="0" smtClean="0"/>
          </a:p>
        </p:txBody>
      </p:sp>
    </p:spTree>
    <p:extLst>
      <p:ext uri="{BB962C8B-B14F-4D97-AF65-F5344CB8AC3E}">
        <p14:creationId xmlns:p14="http://schemas.microsoft.com/office/powerpoint/2010/main" val="227843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b="1" dirty="0" smtClean="0"/>
              <a:t>2009-2010</a:t>
            </a:r>
            <a:r>
              <a:rPr lang="en-US" sz="4000" dirty="0" smtClean="0"/>
              <a:t> Intersex starts to be a human rights issue</a:t>
            </a:r>
            <a:endParaRPr lang="en-US" sz="4000" b="1" dirty="0"/>
          </a:p>
        </p:txBody>
      </p:sp>
      <p:sp>
        <p:nvSpPr>
          <p:cNvPr id="5" name="Espace réservé du contenu 2"/>
          <p:cNvSpPr txBox="1">
            <a:spLocks/>
          </p:cNvSpPr>
          <p:nvPr/>
        </p:nvSpPr>
        <p:spPr>
          <a:xfrm>
            <a:off x="1097280" y="3033245"/>
            <a:ext cx="6949440" cy="2295482"/>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smtClean="0"/>
              <a:t>European Union</a:t>
            </a:r>
          </a:p>
          <a:p>
            <a:r>
              <a:rPr lang="en-US" smtClean="0"/>
              <a:t>Council of Europe</a:t>
            </a:r>
          </a:p>
          <a:p>
            <a:r>
              <a:rPr lang="en-US" smtClean="0"/>
              <a:t>United Nations Organization</a:t>
            </a:r>
            <a:endParaRPr lang="en-US" dirty="0"/>
          </a:p>
        </p:txBody>
      </p:sp>
    </p:spTree>
    <p:extLst>
      <p:ext uri="{BB962C8B-B14F-4D97-AF65-F5344CB8AC3E}">
        <p14:creationId xmlns:p14="http://schemas.microsoft.com/office/powerpoint/2010/main" val="30491067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447" y="422625"/>
            <a:ext cx="7543800" cy="1124814"/>
          </a:xfrm>
        </p:spPr>
        <p:txBody>
          <a:bodyPr>
            <a:normAutofit/>
          </a:bodyPr>
          <a:lstStyle/>
          <a:p>
            <a:r>
              <a:rPr lang="en-US" sz="3000" dirty="0"/>
              <a:t>European Union</a:t>
            </a:r>
          </a:p>
        </p:txBody>
      </p:sp>
      <p:sp>
        <p:nvSpPr>
          <p:cNvPr id="3" name="Espace réservé du contenu 2"/>
          <p:cNvSpPr>
            <a:spLocks noGrp="1"/>
          </p:cNvSpPr>
          <p:nvPr>
            <p:ph idx="1"/>
          </p:nvPr>
        </p:nvSpPr>
        <p:spPr>
          <a:xfrm>
            <a:off x="469703" y="2084295"/>
            <a:ext cx="5027569" cy="2607068"/>
          </a:xfrm>
        </p:spPr>
        <p:txBody>
          <a:bodyPr>
            <a:normAutofit fontScale="85000" lnSpcReduction="20000"/>
          </a:bodyPr>
          <a:lstStyle/>
          <a:p>
            <a:r>
              <a:rPr lang="en-US" dirty="0" smtClean="0"/>
              <a:t>Fundamental Right Agency, </a:t>
            </a:r>
            <a:r>
              <a:rPr lang="en-US" i="1" dirty="0" smtClean="0"/>
              <a:t>Homophobia </a:t>
            </a:r>
            <a:r>
              <a:rPr lang="en-US" i="1" dirty="0"/>
              <a:t>and Discrimination on Grounds of Sexual Orientation and Gender Identity in the EU Member States, Part II – The social </a:t>
            </a:r>
            <a:r>
              <a:rPr lang="en-US" i="1" dirty="0" smtClean="0"/>
              <a:t>situation</a:t>
            </a:r>
            <a:r>
              <a:rPr lang="en-US" dirty="0" smtClean="0"/>
              <a:t>, 2009</a:t>
            </a:r>
            <a:endParaRPr lang="en-US" i="1" dirty="0" smtClean="0"/>
          </a:p>
          <a:p>
            <a:pPr marL="457200" lvl="1" indent="0">
              <a:buNone/>
            </a:pPr>
            <a:r>
              <a:rPr lang="en-US" dirty="0" smtClean="0"/>
              <a:t>“20</a:t>
            </a:r>
            <a:r>
              <a:rPr lang="en-US" dirty="0"/>
              <a:t>. Member States should ensure all </a:t>
            </a:r>
            <a:r>
              <a:rPr lang="en-US" b="1" dirty="0"/>
              <a:t>rights to informed consent </a:t>
            </a:r>
            <a:r>
              <a:rPr lang="en-US" dirty="0"/>
              <a:t>are respected in </a:t>
            </a:r>
            <a:r>
              <a:rPr lang="en-US" dirty="0" smtClean="0"/>
              <a:t>regard to </a:t>
            </a:r>
            <a:r>
              <a:rPr lang="en-US" b="1" dirty="0"/>
              <a:t>procedures on intersex children</a:t>
            </a:r>
            <a:r>
              <a:rPr lang="en-US" dirty="0"/>
              <a:t>. Medical associations should ensure that </a:t>
            </a:r>
            <a:r>
              <a:rPr lang="en-US" dirty="0" smtClean="0"/>
              <a:t>their members </a:t>
            </a:r>
            <a:r>
              <a:rPr lang="en-US" dirty="0"/>
              <a:t>are fully informed on current trends in ethics, therapy and care for </a:t>
            </a:r>
            <a:r>
              <a:rPr lang="en-US" dirty="0" smtClean="0"/>
              <a:t>intersexual persons.” </a:t>
            </a:r>
          </a:p>
        </p:txBody>
      </p:sp>
      <p:pic>
        <p:nvPicPr>
          <p:cNvPr id="5" name="Image 4" descr="Rapport FRA 20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798" y="1840763"/>
            <a:ext cx="3216462" cy="2594976"/>
          </a:xfrm>
          <a:prstGeom prst="rect">
            <a:avLst/>
          </a:prstGeom>
        </p:spPr>
      </p:pic>
      <p:sp>
        <p:nvSpPr>
          <p:cNvPr id="9" name="Espace réservé du contenu 2"/>
          <p:cNvSpPr txBox="1">
            <a:spLocks/>
          </p:cNvSpPr>
          <p:nvPr/>
        </p:nvSpPr>
        <p:spPr>
          <a:xfrm>
            <a:off x="469703" y="5116108"/>
            <a:ext cx="5027569" cy="1529458"/>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endParaRPr lang="en-US" dirty="0"/>
          </a:p>
        </p:txBody>
      </p:sp>
      <p:sp>
        <p:nvSpPr>
          <p:cNvPr id="10" name="Espace réservé du contenu 2"/>
          <p:cNvSpPr txBox="1">
            <a:spLocks/>
          </p:cNvSpPr>
          <p:nvPr/>
        </p:nvSpPr>
        <p:spPr>
          <a:xfrm>
            <a:off x="469703" y="4691362"/>
            <a:ext cx="8124135" cy="1727414"/>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a:t>But: </a:t>
            </a:r>
          </a:p>
          <a:p>
            <a:pPr lvl="1"/>
            <a:r>
              <a:rPr lang="en-US" dirty="0"/>
              <a:t>In the </a:t>
            </a:r>
            <a:r>
              <a:rPr lang="en-US" i="1" dirty="0"/>
              <a:t>Summary of findings, trends, challenges and promising practices</a:t>
            </a:r>
            <a:r>
              <a:rPr lang="en-US" dirty="0"/>
              <a:t>, no signs of intersex…</a:t>
            </a:r>
          </a:p>
          <a:p>
            <a:pPr lvl="1"/>
            <a:r>
              <a:rPr lang="en-US" dirty="0"/>
              <a:t>In the 2010 update of this studies : “The position of intersex people is not specifically addressed in this report.”</a:t>
            </a:r>
          </a:p>
          <a:p>
            <a:endParaRPr lang="en-US" dirty="0"/>
          </a:p>
          <a:p>
            <a:endParaRPr lang="en-US" dirty="0"/>
          </a:p>
        </p:txBody>
      </p:sp>
    </p:spTree>
    <p:extLst>
      <p:ext uri="{BB962C8B-B14F-4D97-AF65-F5344CB8AC3E}">
        <p14:creationId xmlns:p14="http://schemas.microsoft.com/office/powerpoint/2010/main" val="2859589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447" y="422625"/>
            <a:ext cx="7543800" cy="1124814"/>
          </a:xfrm>
        </p:spPr>
        <p:txBody>
          <a:bodyPr>
            <a:normAutofit/>
          </a:bodyPr>
          <a:lstStyle/>
          <a:p>
            <a:r>
              <a:rPr lang="en-US" sz="3000" dirty="0"/>
              <a:t>Council of Europe</a:t>
            </a:r>
          </a:p>
        </p:txBody>
      </p:sp>
      <p:sp>
        <p:nvSpPr>
          <p:cNvPr id="3" name="Espace réservé du contenu 2"/>
          <p:cNvSpPr>
            <a:spLocks noGrp="1"/>
          </p:cNvSpPr>
          <p:nvPr>
            <p:ph idx="1"/>
          </p:nvPr>
        </p:nvSpPr>
        <p:spPr>
          <a:xfrm>
            <a:off x="708447" y="2084294"/>
            <a:ext cx="5171547" cy="2560185"/>
          </a:xfrm>
        </p:spPr>
        <p:txBody>
          <a:bodyPr>
            <a:normAutofit fontScale="92500" lnSpcReduction="20000"/>
          </a:bodyPr>
          <a:lstStyle/>
          <a:p>
            <a:r>
              <a:rPr lang="en-US" dirty="0" smtClean="0"/>
              <a:t>Commissioner </a:t>
            </a:r>
            <a:r>
              <a:rPr lang="en-US" dirty="0"/>
              <a:t>for Human Rights. </a:t>
            </a:r>
            <a:r>
              <a:rPr lang="en-US" i="1" dirty="0"/>
              <a:t>Issue paper on human rights and gender </a:t>
            </a:r>
            <a:r>
              <a:rPr lang="en-US" i="1" dirty="0" smtClean="0"/>
              <a:t>identity</a:t>
            </a:r>
            <a:r>
              <a:rPr lang="en-US" dirty="0" smtClean="0"/>
              <a:t>, 2009, p. 3 (introduction)</a:t>
            </a:r>
            <a:endParaRPr lang="en-US" i="1" dirty="0" smtClean="0"/>
          </a:p>
          <a:p>
            <a:pPr marL="457200" lvl="1" indent="0">
              <a:buNone/>
            </a:pPr>
            <a:r>
              <a:rPr lang="en-US" dirty="0" smtClean="0"/>
              <a:t>“a </a:t>
            </a:r>
            <a:r>
              <a:rPr lang="en-US" dirty="0"/>
              <a:t>relatively small number of people experience problems with being a member of the sex recorded at birth. This can also be so for intersex persons whose bodies incorporate both or certain aspects of both male and female physiology, and at times their genital anatomy</a:t>
            </a:r>
            <a:r>
              <a:rPr lang="en-US" dirty="0" smtClean="0"/>
              <a:t>” </a:t>
            </a:r>
          </a:p>
        </p:txBody>
      </p:sp>
      <p:pic>
        <p:nvPicPr>
          <p:cNvPr id="6" name="Image 5" descr="Capture d’écran 2019-07-22 à 10.24.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997" y="2054710"/>
            <a:ext cx="2441048" cy="2311449"/>
          </a:xfrm>
          <a:prstGeom prst="rect">
            <a:avLst/>
          </a:prstGeom>
        </p:spPr>
      </p:pic>
      <p:sp>
        <p:nvSpPr>
          <p:cNvPr id="8" name="Espace réservé du contenu 2"/>
          <p:cNvSpPr txBox="1">
            <a:spLocks/>
          </p:cNvSpPr>
          <p:nvPr/>
        </p:nvSpPr>
        <p:spPr>
          <a:xfrm>
            <a:off x="686879" y="4644478"/>
            <a:ext cx="7872165" cy="1722111"/>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marL="457200" lvl="2">
              <a:spcBef>
                <a:spcPts val="2000"/>
              </a:spcBef>
            </a:pPr>
            <a:r>
              <a:rPr lang="en-US" dirty="0" smtClean="0"/>
              <a:t>But</a:t>
            </a:r>
          </a:p>
          <a:p>
            <a:pPr marL="914400" lvl="3">
              <a:spcBef>
                <a:spcPts val="2000"/>
              </a:spcBef>
            </a:pPr>
            <a:r>
              <a:rPr lang="en-US" dirty="0"/>
              <a:t>N</a:t>
            </a:r>
            <a:r>
              <a:rPr lang="en-US" dirty="0" smtClean="0"/>
              <a:t>o other mention of intersex in that document</a:t>
            </a:r>
          </a:p>
          <a:p>
            <a:pPr marL="914400" lvl="3">
              <a:spcBef>
                <a:spcPts val="2000"/>
              </a:spcBef>
            </a:pPr>
            <a:r>
              <a:rPr lang="en-US" dirty="0" smtClean="0"/>
              <a:t>No mention of intersex in the PACE’s resolution 1728 (2010), </a:t>
            </a:r>
            <a:r>
              <a:rPr lang="en-US" i="1" dirty="0"/>
              <a:t>Discrimination on the basis </a:t>
            </a:r>
            <a:r>
              <a:rPr lang="en-US" i="1" dirty="0" smtClean="0"/>
              <a:t>of sexual </a:t>
            </a:r>
            <a:r>
              <a:rPr lang="en-US" i="1" dirty="0"/>
              <a:t>orientation and gender identity</a:t>
            </a:r>
            <a:endParaRPr lang="en-US" i="1" dirty="0" smtClean="0"/>
          </a:p>
          <a:p>
            <a:pPr marL="914400" lvl="3">
              <a:spcBef>
                <a:spcPts val="2000"/>
              </a:spcBef>
            </a:pPr>
            <a:endParaRPr lang="en-US" dirty="0"/>
          </a:p>
          <a:p>
            <a:endParaRPr lang="en-US" dirty="0" smtClean="0"/>
          </a:p>
        </p:txBody>
      </p:sp>
    </p:spTree>
    <p:extLst>
      <p:ext uri="{BB962C8B-B14F-4D97-AF65-F5344CB8AC3E}">
        <p14:creationId xmlns:p14="http://schemas.microsoft.com/office/powerpoint/2010/main" val="1949556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Overview</a:t>
            </a:r>
          </a:p>
        </p:txBody>
      </p:sp>
      <p:sp>
        <p:nvSpPr>
          <p:cNvPr id="4" name="Espace réservé du contenu 2"/>
          <p:cNvSpPr txBox="1">
            <a:spLocks/>
          </p:cNvSpPr>
          <p:nvPr/>
        </p:nvSpPr>
        <p:spPr>
          <a:xfrm>
            <a:off x="1097280" y="2415865"/>
            <a:ext cx="6949440" cy="3757973"/>
          </a:xfrm>
          <a:prstGeom prst="rect">
            <a:avLst/>
          </a:prstGeom>
        </p:spPr>
        <p:txBody>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t>I. Introduction</a:t>
            </a:r>
          </a:p>
          <a:p>
            <a:endParaRPr lang="en-US" dirty="0" smtClean="0"/>
          </a:p>
          <a:p>
            <a:r>
              <a:rPr lang="en-US" dirty="0" smtClean="0"/>
              <a:t>II. The emergence of intersex in international law</a:t>
            </a:r>
          </a:p>
          <a:p>
            <a:endParaRPr lang="en-US" dirty="0" smtClean="0"/>
          </a:p>
          <a:p>
            <a:r>
              <a:rPr lang="en-US" dirty="0" smtClean="0"/>
              <a:t>III. The protection granted to intersex in international law</a:t>
            </a:r>
            <a:endParaRPr lang="en-US" dirty="0"/>
          </a:p>
        </p:txBody>
      </p:sp>
    </p:spTree>
    <p:extLst>
      <p:ext uri="{BB962C8B-B14F-4D97-AF65-F5344CB8AC3E}">
        <p14:creationId xmlns:p14="http://schemas.microsoft.com/office/powerpoint/2010/main" val="37357098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dirty="0"/>
              <a:t>United </a:t>
            </a:r>
            <a:r>
              <a:rPr lang="en-US" sz="3000" dirty="0" smtClean="0"/>
              <a:t>Nations </a:t>
            </a:r>
            <a:r>
              <a:rPr lang="en-US" sz="3000" dirty="0"/>
              <a:t>Organization</a:t>
            </a:r>
          </a:p>
        </p:txBody>
      </p:sp>
      <p:sp>
        <p:nvSpPr>
          <p:cNvPr id="3" name="Espace réservé du contenu 2"/>
          <p:cNvSpPr>
            <a:spLocks noGrp="1"/>
          </p:cNvSpPr>
          <p:nvPr>
            <p:ph idx="1"/>
          </p:nvPr>
        </p:nvSpPr>
        <p:spPr>
          <a:xfrm>
            <a:off x="540608" y="1923302"/>
            <a:ext cx="6621262" cy="1899173"/>
          </a:xfrm>
        </p:spPr>
        <p:txBody>
          <a:bodyPr>
            <a:normAutofit fontScale="77500" lnSpcReduction="20000"/>
          </a:bodyPr>
          <a:lstStyle/>
          <a:p>
            <a:r>
              <a:rPr lang="en-US" sz="2400" dirty="0" smtClean="0"/>
              <a:t>Committee on Economic, Social and Cultural Rights, </a:t>
            </a:r>
            <a:r>
              <a:rPr lang="en-US" sz="2400" i="1" dirty="0" smtClean="0"/>
              <a:t>General Comment  n° 20</a:t>
            </a:r>
            <a:r>
              <a:rPr lang="en-US" sz="2400" dirty="0" smtClean="0"/>
              <a:t>, E/C.12/GC/20, </a:t>
            </a:r>
            <a:r>
              <a:rPr lang="en-US" sz="2400" dirty="0"/>
              <a:t>2009, n</a:t>
            </a:r>
            <a:r>
              <a:rPr lang="en-US" sz="2400" dirty="0" smtClean="0"/>
              <a:t>° 32</a:t>
            </a:r>
          </a:p>
          <a:p>
            <a:pPr marL="457200" lvl="1" indent="0">
              <a:buNone/>
            </a:pPr>
            <a:r>
              <a:rPr lang="en-US" sz="2200" dirty="0" smtClean="0"/>
              <a:t>“Other status” as recognized in article 2, paragraph 2, includes sexual orientation. In addition, gender identity is recognized as among the prohibited grounds of discrimination; for example, persons who are transgender, transsexual or </a:t>
            </a:r>
            <a:r>
              <a:rPr lang="en-US" sz="2200" b="1" dirty="0" smtClean="0"/>
              <a:t>intersex</a:t>
            </a:r>
            <a:r>
              <a:rPr lang="en-US" sz="2200" dirty="0" smtClean="0"/>
              <a:t> often face serious human rights violations, such as harassment in schools or in the workplace. </a:t>
            </a:r>
            <a:endParaRPr lang="en-US" sz="2200" i="1" dirty="0" smtClean="0"/>
          </a:p>
        </p:txBody>
      </p:sp>
      <p:pic>
        <p:nvPicPr>
          <p:cNvPr id="4" name="Image 3" descr="c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902" y="1866947"/>
            <a:ext cx="1754426" cy="1763198"/>
          </a:xfrm>
          <a:prstGeom prst="rect">
            <a:avLst/>
          </a:prstGeom>
        </p:spPr>
      </p:pic>
      <p:pic>
        <p:nvPicPr>
          <p:cNvPr id="5" name="Image 4"/>
          <p:cNvPicPr>
            <a:picLocks noChangeAspect="1"/>
          </p:cNvPicPr>
          <p:nvPr/>
        </p:nvPicPr>
        <p:blipFill>
          <a:blip r:embed="rId3"/>
          <a:stretch>
            <a:fillRect/>
          </a:stretch>
        </p:blipFill>
        <p:spPr>
          <a:xfrm>
            <a:off x="7072440" y="4232258"/>
            <a:ext cx="1982130" cy="1229540"/>
          </a:xfrm>
          <a:prstGeom prst="rect">
            <a:avLst/>
          </a:prstGeom>
        </p:spPr>
      </p:pic>
      <p:sp>
        <p:nvSpPr>
          <p:cNvPr id="7" name="Espace réservé du contenu 2"/>
          <p:cNvSpPr txBox="1">
            <a:spLocks/>
          </p:cNvSpPr>
          <p:nvPr/>
        </p:nvSpPr>
        <p:spPr>
          <a:xfrm>
            <a:off x="540608" y="3733036"/>
            <a:ext cx="6621262" cy="2313281"/>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t>General assembly, </a:t>
            </a:r>
            <a:r>
              <a:rPr lang="en-US" i="1" dirty="0" smtClean="0"/>
              <a:t>Report of the Special Rapporteur on the right of everyone to the enjoyment of the highest attainable standard of physical and mental health</a:t>
            </a:r>
            <a:r>
              <a:rPr lang="en-US" dirty="0" smtClean="0"/>
              <a:t>, </a:t>
            </a:r>
            <a:r>
              <a:rPr lang="pt-BR" dirty="0" smtClean="0"/>
              <a:t>A/64/272, 2009, para. 49</a:t>
            </a:r>
          </a:p>
          <a:p>
            <a:pPr marL="457200" lvl="1" indent="0">
              <a:buFont typeface="Wingdings" pitchFamily="2" charset="2"/>
              <a:buNone/>
            </a:pPr>
            <a:r>
              <a:rPr lang="en-US" dirty="0" smtClean="0"/>
              <a:t>“Health-care providers should strive to postpone non-emergency invasive and irreversible interventions until the child is sufficiently mature to provide informed consent. [Footnote 67 : </a:t>
            </a:r>
            <a:r>
              <a:rPr lang="en-US" b="1" dirty="0" smtClean="0"/>
              <a:t>This is particularly problematic in the case of intersex genital surgery</a:t>
            </a:r>
            <a:r>
              <a:rPr lang="en-US" dirty="0" smtClean="0"/>
              <a:t>, which is a painful and high-risk procedure with no proven medical benefits]</a:t>
            </a:r>
            <a:endParaRPr lang="en-US" i="1" dirty="0" smtClean="0"/>
          </a:p>
        </p:txBody>
      </p:sp>
      <p:sp>
        <p:nvSpPr>
          <p:cNvPr id="12" name="Espace réservé du contenu 2"/>
          <p:cNvSpPr txBox="1">
            <a:spLocks/>
          </p:cNvSpPr>
          <p:nvPr/>
        </p:nvSpPr>
        <p:spPr>
          <a:xfrm>
            <a:off x="540608" y="5937585"/>
            <a:ext cx="7293274" cy="736919"/>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fr-FR" sz="1900" dirty="0" smtClean="0"/>
              <a:t>But: no </a:t>
            </a:r>
            <a:r>
              <a:rPr lang="fr-FR" sz="1900" dirty="0" err="1" smtClean="0"/>
              <a:t>serious</a:t>
            </a:r>
            <a:r>
              <a:rPr lang="fr-FR" sz="1900" dirty="0" smtClean="0"/>
              <a:t> </a:t>
            </a:r>
            <a:r>
              <a:rPr lang="fr-FR" sz="1900" dirty="0" err="1" smtClean="0"/>
              <a:t>developments</a:t>
            </a:r>
            <a:r>
              <a:rPr lang="fr-FR" sz="1900" dirty="0" smtClean="0"/>
              <a:t> in </a:t>
            </a:r>
            <a:r>
              <a:rPr lang="fr-FR" sz="1900" dirty="0" err="1" smtClean="0"/>
              <a:t>these</a:t>
            </a:r>
            <a:r>
              <a:rPr lang="fr-FR" sz="1900" dirty="0" smtClean="0"/>
              <a:t> reports on </a:t>
            </a:r>
            <a:r>
              <a:rPr lang="fr-FR" sz="1900" dirty="0" err="1" smtClean="0"/>
              <a:t>intersex</a:t>
            </a:r>
            <a:r>
              <a:rPr lang="fr-FR" sz="1900" dirty="0" smtClean="0"/>
              <a:t> issues</a:t>
            </a:r>
            <a:endParaRPr lang="en-US" sz="1900" i="1" dirty="0" smtClean="0"/>
          </a:p>
        </p:txBody>
      </p:sp>
    </p:spTree>
    <p:extLst>
      <p:ext uri="{BB962C8B-B14F-4D97-AF65-F5344CB8AC3E}">
        <p14:creationId xmlns:p14="http://schemas.microsoft.com/office/powerpoint/2010/main" val="620453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3033245"/>
            <a:ext cx="6949440" cy="2295482"/>
          </a:xfrm>
        </p:spPr>
        <p:txBody>
          <a:bodyPr/>
          <a:lstStyle/>
          <a:p>
            <a:r>
              <a:rPr lang="en-US" dirty="0" smtClean="0"/>
              <a:t>European Union</a:t>
            </a:r>
          </a:p>
          <a:p>
            <a:r>
              <a:rPr lang="en-US" dirty="0" smtClean="0"/>
              <a:t>Council of Europe</a:t>
            </a:r>
          </a:p>
          <a:p>
            <a:r>
              <a:rPr lang="en-US" dirty="0" smtClean="0"/>
              <a:t>United Nations Organization</a:t>
            </a:r>
            <a:endParaRPr lang="en-US" dirty="0"/>
          </a:p>
        </p:txBody>
      </p:sp>
      <p:sp>
        <p:nvSpPr>
          <p:cNvPr id="7" name="Titre 1"/>
          <p:cNvSpPr>
            <a:spLocks noGrp="1"/>
          </p:cNvSpPr>
          <p:nvPr>
            <p:ph type="title"/>
          </p:nvPr>
        </p:nvSpPr>
        <p:spPr>
          <a:xfrm>
            <a:off x="800100" y="381000"/>
            <a:ext cx="7543800" cy="1371600"/>
          </a:xfrm>
        </p:spPr>
        <p:txBody>
          <a:bodyPr>
            <a:normAutofit fontScale="90000"/>
          </a:bodyPr>
          <a:lstStyle/>
          <a:p>
            <a:r>
              <a:rPr lang="en-US" b="1" dirty="0" smtClean="0"/>
              <a:t>2011-2014</a:t>
            </a:r>
            <a:r>
              <a:rPr lang="en-US" dirty="0"/>
              <a:t/>
            </a:r>
            <a:br>
              <a:rPr lang="en-US" dirty="0"/>
            </a:br>
            <a:r>
              <a:rPr lang="en-US" sz="4400" dirty="0" smtClean="0"/>
              <a:t>Gathering intersex issue with others</a:t>
            </a:r>
            <a:endParaRPr lang="en-US" sz="4400" dirty="0"/>
          </a:p>
        </p:txBody>
      </p:sp>
    </p:spTree>
    <p:extLst>
      <p:ext uri="{BB962C8B-B14F-4D97-AF65-F5344CB8AC3E}">
        <p14:creationId xmlns:p14="http://schemas.microsoft.com/office/powerpoint/2010/main" val="1432931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dirty="0" smtClean="0"/>
              <a:t>European Union</a:t>
            </a:r>
            <a:endParaRPr lang="en-US" sz="3000" dirty="0"/>
          </a:p>
        </p:txBody>
      </p:sp>
      <p:sp>
        <p:nvSpPr>
          <p:cNvPr id="3" name="Espace réservé du contenu 2"/>
          <p:cNvSpPr>
            <a:spLocks noGrp="1"/>
          </p:cNvSpPr>
          <p:nvPr>
            <p:ph idx="1"/>
          </p:nvPr>
        </p:nvSpPr>
        <p:spPr>
          <a:xfrm>
            <a:off x="1097280" y="1948246"/>
            <a:ext cx="6992061" cy="4383554"/>
          </a:xfrm>
        </p:spPr>
        <p:txBody>
          <a:bodyPr>
            <a:normAutofit/>
          </a:bodyPr>
          <a:lstStyle/>
          <a:p>
            <a:r>
              <a:rPr lang="en-US" dirty="0" smtClean="0"/>
              <a:t>Council </a:t>
            </a:r>
            <a:r>
              <a:rPr lang="en-US" dirty="0"/>
              <a:t>of the European Union, </a:t>
            </a:r>
            <a:r>
              <a:rPr lang="en-US" dirty="0" smtClean="0"/>
              <a:t/>
            </a:r>
            <a:br>
              <a:rPr lang="en-US" dirty="0" smtClean="0"/>
            </a:br>
            <a:r>
              <a:rPr lang="en-US" i="1" dirty="0" smtClean="0"/>
              <a:t>Guidelines </a:t>
            </a:r>
            <a:r>
              <a:rPr lang="en-US" i="1" dirty="0"/>
              <a:t>to promote and protect the </a:t>
            </a:r>
            <a:r>
              <a:rPr lang="en-US" i="1" dirty="0" smtClean="0"/>
              <a:t/>
            </a:r>
            <a:br>
              <a:rPr lang="en-US" i="1" dirty="0" smtClean="0"/>
            </a:br>
            <a:r>
              <a:rPr lang="en-US" i="1" dirty="0" smtClean="0"/>
              <a:t>enjoyment </a:t>
            </a:r>
            <a:r>
              <a:rPr lang="en-US" i="1" dirty="0"/>
              <a:t>of all human rights by lesbian</a:t>
            </a:r>
            <a:r>
              <a:rPr lang="en-US" i="1" dirty="0" smtClean="0"/>
              <a:t>,</a:t>
            </a:r>
            <a:br>
              <a:rPr lang="en-US" i="1" dirty="0" smtClean="0"/>
            </a:br>
            <a:r>
              <a:rPr lang="en-US" i="1" dirty="0" smtClean="0"/>
              <a:t>gay</a:t>
            </a:r>
            <a:r>
              <a:rPr lang="en-US" i="1" dirty="0"/>
              <a:t>, bisexual, transgender and intersex </a:t>
            </a:r>
            <a:r>
              <a:rPr lang="en-US" i="1" dirty="0" smtClean="0"/>
              <a:t/>
            </a:r>
            <a:br>
              <a:rPr lang="en-US" i="1" dirty="0" smtClean="0"/>
            </a:br>
            <a:r>
              <a:rPr lang="en-US" i="1" dirty="0" smtClean="0"/>
              <a:t>(</a:t>
            </a:r>
            <a:r>
              <a:rPr lang="en-US" i="1" dirty="0"/>
              <a:t>LGBTI) </a:t>
            </a:r>
            <a:r>
              <a:rPr lang="en-US" i="1" dirty="0" smtClean="0"/>
              <a:t>persons</a:t>
            </a:r>
            <a:r>
              <a:rPr lang="en-US" dirty="0" smtClean="0"/>
              <a:t>, June </a:t>
            </a:r>
            <a:r>
              <a:rPr lang="en-US" dirty="0"/>
              <a:t>2013, </a:t>
            </a:r>
            <a:endParaRPr lang="fr-FR" dirty="0" smtClean="0"/>
          </a:p>
          <a:p>
            <a:pPr marL="457200" lvl="1" indent="0">
              <a:buNone/>
            </a:pPr>
            <a:r>
              <a:rPr lang="fr-FR" dirty="0" err="1" smtClean="0"/>
              <a:t>Annex</a:t>
            </a:r>
            <a:r>
              <a:rPr lang="fr-FR" dirty="0" smtClean="0"/>
              <a:t> 2 : </a:t>
            </a:r>
            <a:r>
              <a:rPr lang="fr-FR" dirty="0" err="1" smtClean="0"/>
              <a:t>Elements</a:t>
            </a:r>
            <a:r>
              <a:rPr lang="fr-FR" dirty="0" smtClean="0"/>
              <a:t> </a:t>
            </a:r>
            <a:r>
              <a:rPr lang="fr-FR" dirty="0"/>
              <a:t>for </a:t>
            </a:r>
            <a:r>
              <a:rPr lang="fr-FR" dirty="0" err="1"/>
              <a:t>analysis</a:t>
            </a:r>
            <a:r>
              <a:rPr lang="fr-FR" dirty="0"/>
              <a:t>/</a:t>
            </a:r>
            <a:r>
              <a:rPr lang="fr-FR" dirty="0" err="1"/>
              <a:t>checklist</a:t>
            </a:r>
            <a:r>
              <a:rPr lang="fr-FR" dirty="0"/>
              <a:t> of the situation </a:t>
            </a:r>
            <a:r>
              <a:rPr lang="fr-FR" dirty="0" err="1"/>
              <a:t>regarding</a:t>
            </a:r>
            <a:r>
              <a:rPr lang="fr-FR" dirty="0"/>
              <a:t> LGBTI </a:t>
            </a:r>
            <a:r>
              <a:rPr lang="fr-FR" dirty="0" err="1"/>
              <a:t>human</a:t>
            </a:r>
            <a:r>
              <a:rPr lang="fr-FR" dirty="0"/>
              <a:t> </a:t>
            </a:r>
            <a:r>
              <a:rPr lang="fr-FR" dirty="0" err="1"/>
              <a:t>rights</a:t>
            </a:r>
            <a:r>
              <a:rPr lang="fr-FR" dirty="0"/>
              <a:t> issues: […</a:t>
            </a:r>
            <a:r>
              <a:rPr lang="fr-FR" dirty="0" smtClean="0"/>
              <a:t>]</a:t>
            </a:r>
            <a:br>
              <a:rPr lang="fr-FR" dirty="0" smtClean="0"/>
            </a:br>
            <a:r>
              <a:rPr lang="fr-FR" dirty="0" smtClean="0"/>
              <a:t>4.4 </a:t>
            </a:r>
            <a:r>
              <a:rPr lang="fr-FR" dirty="0"/>
              <a:t>Are </a:t>
            </a:r>
            <a:r>
              <a:rPr lang="fr-FR" dirty="0" err="1"/>
              <a:t>there</a:t>
            </a:r>
            <a:r>
              <a:rPr lang="fr-FR" dirty="0"/>
              <a:t> </a:t>
            </a:r>
            <a:r>
              <a:rPr lang="fr-FR" dirty="0" err="1"/>
              <a:t>procedures</a:t>
            </a:r>
            <a:r>
              <a:rPr lang="fr-FR" dirty="0"/>
              <a:t> in place to </a:t>
            </a:r>
            <a:r>
              <a:rPr lang="fr-FR" dirty="0" err="1"/>
              <a:t>recognise</a:t>
            </a:r>
            <a:r>
              <a:rPr lang="fr-FR" dirty="0"/>
              <a:t> a </a:t>
            </a:r>
            <a:r>
              <a:rPr lang="fr-FR" dirty="0" err="1"/>
              <a:t>transgender</a:t>
            </a:r>
            <a:r>
              <a:rPr lang="fr-FR" dirty="0"/>
              <a:t> or </a:t>
            </a:r>
            <a:r>
              <a:rPr lang="fr-FR" dirty="0" err="1"/>
              <a:t>intersex</a:t>
            </a:r>
            <a:r>
              <a:rPr lang="fr-FR" dirty="0"/>
              <a:t> </a:t>
            </a:r>
            <a:r>
              <a:rPr lang="fr-FR" dirty="0" err="1"/>
              <a:t>person’s</a:t>
            </a:r>
            <a:r>
              <a:rPr lang="fr-FR" dirty="0"/>
              <a:t> </a:t>
            </a:r>
            <a:r>
              <a:rPr lang="fr-FR" b="1" dirty="0" err="1"/>
              <a:t>gender</a:t>
            </a:r>
            <a:r>
              <a:rPr lang="fr-FR" b="1" dirty="0"/>
              <a:t> </a:t>
            </a:r>
            <a:r>
              <a:rPr lang="fr-FR" b="1" dirty="0" err="1"/>
              <a:t>identity</a:t>
            </a:r>
            <a:r>
              <a:rPr lang="fr-FR" b="1" dirty="0"/>
              <a:t> </a:t>
            </a:r>
            <a:r>
              <a:rPr lang="fr-FR" dirty="0"/>
              <a:t>in official documents? </a:t>
            </a:r>
            <a:r>
              <a:rPr lang="fr-FR" dirty="0" smtClean="0"/>
              <a:t/>
            </a:r>
            <a:br>
              <a:rPr lang="fr-FR" dirty="0" smtClean="0"/>
            </a:br>
            <a:r>
              <a:rPr lang="fr-FR" dirty="0" smtClean="0"/>
              <a:t>4.5 </a:t>
            </a:r>
            <a:r>
              <a:rPr lang="fr-FR" dirty="0"/>
              <a:t>Can a </a:t>
            </a:r>
            <a:r>
              <a:rPr lang="fr-FR" dirty="0" err="1"/>
              <a:t>transgender</a:t>
            </a:r>
            <a:r>
              <a:rPr lang="fr-FR" dirty="0"/>
              <a:t> or </a:t>
            </a:r>
            <a:r>
              <a:rPr lang="fr-FR" dirty="0" err="1"/>
              <a:t>intersex</a:t>
            </a:r>
            <a:r>
              <a:rPr lang="fr-FR" dirty="0"/>
              <a:t> </a:t>
            </a:r>
            <a:r>
              <a:rPr lang="fr-FR" dirty="0" err="1"/>
              <a:t>person</a:t>
            </a:r>
            <a:r>
              <a:rPr lang="fr-FR" dirty="0"/>
              <a:t> </a:t>
            </a:r>
            <a:r>
              <a:rPr lang="fr-FR" dirty="0" err="1"/>
              <a:t>enjoy</a:t>
            </a:r>
            <a:r>
              <a:rPr lang="fr-FR" dirty="0"/>
              <a:t> all of the </a:t>
            </a:r>
            <a:r>
              <a:rPr lang="fr-FR" dirty="0" err="1"/>
              <a:t>rights</a:t>
            </a:r>
            <a:r>
              <a:rPr lang="fr-FR" dirty="0"/>
              <a:t> of </a:t>
            </a:r>
            <a:r>
              <a:rPr lang="fr-FR" dirty="0" err="1"/>
              <a:t>her</a:t>
            </a:r>
            <a:r>
              <a:rPr lang="fr-FR" dirty="0"/>
              <a:t>/</a:t>
            </a:r>
            <a:r>
              <a:rPr lang="fr-FR" dirty="0" err="1"/>
              <a:t>his</a:t>
            </a:r>
            <a:r>
              <a:rPr lang="fr-FR" dirty="0"/>
              <a:t> new </a:t>
            </a:r>
            <a:r>
              <a:rPr lang="fr-FR" dirty="0" err="1"/>
              <a:t>reassigned</a:t>
            </a:r>
            <a:r>
              <a:rPr lang="fr-FR" dirty="0"/>
              <a:t> </a:t>
            </a:r>
            <a:r>
              <a:rPr lang="fr-FR" dirty="0" err="1"/>
              <a:t>gender</a:t>
            </a:r>
            <a:r>
              <a:rPr lang="fr-FR" dirty="0"/>
              <a:t>? </a:t>
            </a:r>
          </a:p>
        </p:txBody>
      </p:sp>
      <p:pic>
        <p:nvPicPr>
          <p:cNvPr id="4" name="Image 3" descr="Capture d’écran 2019-07-22 à 10.54.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221" y="1948246"/>
            <a:ext cx="3368300" cy="1674272"/>
          </a:xfrm>
          <a:prstGeom prst="rect">
            <a:avLst/>
          </a:prstGeom>
        </p:spPr>
      </p:pic>
    </p:spTree>
    <p:extLst>
      <p:ext uri="{BB962C8B-B14F-4D97-AF65-F5344CB8AC3E}">
        <p14:creationId xmlns:p14="http://schemas.microsoft.com/office/powerpoint/2010/main" val="3763421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dirty="0" smtClean="0"/>
              <a:t>Council of Europe</a:t>
            </a:r>
            <a:endParaRPr lang="en-US" sz="3000" dirty="0"/>
          </a:p>
        </p:txBody>
      </p:sp>
      <p:sp>
        <p:nvSpPr>
          <p:cNvPr id="3" name="Espace réservé du contenu 2"/>
          <p:cNvSpPr>
            <a:spLocks noGrp="1"/>
          </p:cNvSpPr>
          <p:nvPr>
            <p:ph idx="1"/>
          </p:nvPr>
        </p:nvSpPr>
        <p:spPr>
          <a:xfrm>
            <a:off x="1097280" y="2084294"/>
            <a:ext cx="5631084" cy="4212716"/>
          </a:xfrm>
        </p:spPr>
        <p:txBody>
          <a:bodyPr>
            <a:normAutofit fontScale="92500"/>
          </a:bodyPr>
          <a:lstStyle/>
          <a:p>
            <a:r>
              <a:rPr lang="en-US" dirty="0"/>
              <a:t>Parliamentary Assembly, </a:t>
            </a:r>
            <a:r>
              <a:rPr lang="en-US" i="1" dirty="0" smtClean="0"/>
              <a:t>Children’s </a:t>
            </a:r>
            <a:r>
              <a:rPr lang="en-US" i="1" dirty="0"/>
              <a:t>right to physical  </a:t>
            </a:r>
            <a:r>
              <a:rPr lang="en-US" i="1" dirty="0" smtClean="0"/>
              <a:t>integrity</a:t>
            </a:r>
            <a:r>
              <a:rPr lang="en-US" dirty="0" smtClean="0"/>
              <a:t>, Resolution 1952 </a:t>
            </a:r>
            <a:r>
              <a:rPr lang="en-US" dirty="0"/>
              <a:t> </a:t>
            </a:r>
            <a:r>
              <a:rPr lang="en-US" dirty="0" smtClean="0"/>
              <a:t>(2013), October 2013</a:t>
            </a:r>
          </a:p>
          <a:p>
            <a:pPr marL="457200" lvl="1" indent="0">
              <a:buNone/>
            </a:pPr>
            <a:r>
              <a:rPr lang="en-US" dirty="0" smtClean="0"/>
              <a:t>“7. The </a:t>
            </a:r>
            <a:r>
              <a:rPr lang="en-US" dirty="0"/>
              <a:t>Assembly therefore calls on member States to</a:t>
            </a:r>
            <a:r>
              <a:rPr lang="en-US" dirty="0" smtClean="0"/>
              <a:t>:</a:t>
            </a:r>
            <a:br>
              <a:rPr lang="en-US" dirty="0" smtClean="0"/>
            </a:br>
            <a:r>
              <a:rPr lang="en-US" dirty="0" smtClean="0"/>
              <a:t>7.5.3. </a:t>
            </a:r>
            <a:r>
              <a:rPr lang="en-US" dirty="0"/>
              <a:t>u</a:t>
            </a:r>
            <a:r>
              <a:rPr lang="en-US" dirty="0" smtClean="0"/>
              <a:t>ndertake </a:t>
            </a:r>
            <a:r>
              <a:rPr lang="en-US" dirty="0"/>
              <a:t>further research to </a:t>
            </a:r>
            <a:r>
              <a:rPr lang="en-US" b="1" dirty="0"/>
              <a:t>increase knowledge about the specific situation of intersex people</a:t>
            </a:r>
            <a:r>
              <a:rPr lang="en-US" dirty="0"/>
              <a:t>, ensure that no-one is subjected to </a:t>
            </a:r>
            <a:r>
              <a:rPr lang="en-US" b="1" dirty="0"/>
              <a:t>unnecessary medical or surgical treatment </a:t>
            </a:r>
            <a:r>
              <a:rPr lang="en-US" dirty="0"/>
              <a:t>that is cosmetic rather than vital for health during infancy or childhood, guarantee bodily integrity, autonomy and self-determination to persons concerned, and </a:t>
            </a:r>
            <a:r>
              <a:rPr lang="en-US" b="1" dirty="0"/>
              <a:t>provide</a:t>
            </a:r>
            <a:r>
              <a:rPr lang="en-US" dirty="0"/>
              <a:t> </a:t>
            </a:r>
            <a:r>
              <a:rPr lang="en-US" b="1" dirty="0"/>
              <a:t>families with </a:t>
            </a:r>
            <a:r>
              <a:rPr lang="en-US" dirty="0"/>
              <a:t>intersex children with </a:t>
            </a:r>
            <a:r>
              <a:rPr lang="en-US" b="1" dirty="0"/>
              <a:t>adequate </a:t>
            </a:r>
            <a:r>
              <a:rPr lang="en-US" b="1" dirty="0" err="1"/>
              <a:t>counselling</a:t>
            </a:r>
            <a:r>
              <a:rPr lang="en-US" b="1" dirty="0"/>
              <a:t> and support</a:t>
            </a:r>
            <a:r>
              <a:rPr lang="en-US" dirty="0"/>
              <a:t>;</a:t>
            </a:r>
            <a:endParaRPr lang="en-US" dirty="0" smtClean="0"/>
          </a:p>
        </p:txBody>
      </p:sp>
      <p:pic>
        <p:nvPicPr>
          <p:cNvPr id="5" name="Image 4"/>
          <p:cNvPicPr>
            <a:picLocks noChangeAspect="1"/>
          </p:cNvPicPr>
          <p:nvPr/>
        </p:nvPicPr>
        <p:blipFill rotWithShape="1">
          <a:blip r:embed="rId2"/>
          <a:srcRect l="13642" r="16529"/>
          <a:stretch/>
        </p:blipFill>
        <p:spPr>
          <a:xfrm>
            <a:off x="6971914" y="2686278"/>
            <a:ext cx="1615536" cy="2313576"/>
          </a:xfrm>
          <a:prstGeom prst="rect">
            <a:avLst/>
          </a:prstGeom>
        </p:spPr>
      </p:pic>
    </p:spTree>
    <p:extLst>
      <p:ext uri="{BB962C8B-B14F-4D97-AF65-F5344CB8AC3E}">
        <p14:creationId xmlns:p14="http://schemas.microsoft.com/office/powerpoint/2010/main" val="3872366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dirty="0" smtClean="0"/>
              <a:t>United Nations Organization</a:t>
            </a:r>
            <a:endParaRPr lang="en-US" sz="3000" dirty="0"/>
          </a:p>
        </p:txBody>
      </p:sp>
      <p:sp>
        <p:nvSpPr>
          <p:cNvPr id="3" name="Espace réservé du contenu 2"/>
          <p:cNvSpPr>
            <a:spLocks noGrp="1"/>
          </p:cNvSpPr>
          <p:nvPr>
            <p:ph idx="1"/>
          </p:nvPr>
        </p:nvSpPr>
        <p:spPr>
          <a:xfrm>
            <a:off x="521758" y="1888564"/>
            <a:ext cx="7246620" cy="2286249"/>
          </a:xfrm>
        </p:spPr>
        <p:txBody>
          <a:bodyPr>
            <a:normAutofit fontScale="85000" lnSpcReduction="10000"/>
          </a:bodyPr>
          <a:lstStyle/>
          <a:p>
            <a:r>
              <a:rPr lang="en-US" dirty="0" smtClean="0"/>
              <a:t>Committee </a:t>
            </a:r>
            <a:r>
              <a:rPr lang="en-US" dirty="0"/>
              <a:t>on Economic, Social and Cultural Rights, </a:t>
            </a:r>
            <a:r>
              <a:rPr lang="en-US" i="1" dirty="0"/>
              <a:t>Consideration of reports submitted by </a:t>
            </a:r>
            <a:r>
              <a:rPr lang="en-US" i="1" dirty="0" smtClean="0"/>
              <a:t>Germany</a:t>
            </a:r>
            <a:r>
              <a:rPr lang="en-US" dirty="0" smtClean="0"/>
              <a:t>, </a:t>
            </a:r>
            <a:r>
              <a:rPr lang="pt-BR" dirty="0"/>
              <a:t>E/C.12/DEU/CO/5, </a:t>
            </a:r>
            <a:r>
              <a:rPr lang="en-US" dirty="0"/>
              <a:t>July 2011, </a:t>
            </a:r>
            <a:r>
              <a:rPr lang="pt-BR" dirty="0" smtClean="0"/>
              <a:t>§26</a:t>
            </a:r>
            <a:endParaRPr lang="en-US" i="1" dirty="0" smtClean="0"/>
          </a:p>
          <a:p>
            <a:pPr marL="457200" lvl="1" indent="0">
              <a:buNone/>
            </a:pPr>
            <a:r>
              <a:rPr lang="en-US" dirty="0" smtClean="0"/>
              <a:t>“The </a:t>
            </a:r>
            <a:r>
              <a:rPr lang="en-US" dirty="0"/>
              <a:t>Committee urges the State party to step up measures, legislative or otherwise, on the identity and the health of </a:t>
            </a:r>
            <a:r>
              <a:rPr lang="en-US" b="1" dirty="0"/>
              <a:t>transsexual and inter-sex </a:t>
            </a:r>
            <a:r>
              <a:rPr lang="en-US" dirty="0" smtClean="0"/>
              <a:t>(</a:t>
            </a:r>
            <a:r>
              <a:rPr lang="en-US" i="1" dirty="0" smtClean="0"/>
              <a:t>sic</a:t>
            </a:r>
            <a:r>
              <a:rPr lang="en-US" dirty="0" smtClean="0"/>
              <a:t>) persons </a:t>
            </a:r>
            <a:r>
              <a:rPr lang="en-US" dirty="0"/>
              <a:t>with a view to ensuring that they are no longer discriminated against and that their personal integrity and sexual and reproductive health rights are respected. The Committee calls on the State party to fully consult transsexual and inter-sexed persons for this purpose</a:t>
            </a:r>
            <a:r>
              <a:rPr lang="en-US" dirty="0" smtClean="0"/>
              <a:t>.”</a:t>
            </a:r>
            <a:endParaRPr lang="en-US" b="1" dirty="0"/>
          </a:p>
        </p:txBody>
      </p:sp>
      <p:pic>
        <p:nvPicPr>
          <p:cNvPr id="4" name="Image 3" descr="cesc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118" y="2340835"/>
            <a:ext cx="1425563" cy="1432691"/>
          </a:xfrm>
          <a:prstGeom prst="rect">
            <a:avLst/>
          </a:prstGeom>
        </p:spPr>
      </p:pic>
      <p:sp>
        <p:nvSpPr>
          <p:cNvPr id="5" name="Espace réservé du contenu 2"/>
          <p:cNvSpPr txBox="1">
            <a:spLocks/>
          </p:cNvSpPr>
          <p:nvPr/>
        </p:nvSpPr>
        <p:spPr>
          <a:xfrm>
            <a:off x="534990" y="4174814"/>
            <a:ext cx="7246620" cy="2505386"/>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t>Human </a:t>
            </a:r>
            <a:r>
              <a:rPr lang="en-US" dirty="0"/>
              <a:t>Rights Council, </a:t>
            </a:r>
            <a:r>
              <a:rPr lang="en-US" i="1" dirty="0"/>
              <a:t>Report of the Special Rapporteur on torture and other cruel, inhuman or degrading treatment or punishment</a:t>
            </a:r>
            <a:r>
              <a:rPr lang="en-US" dirty="0"/>
              <a:t>, A/HRC/22/53, Feb. 2013, </a:t>
            </a:r>
            <a:r>
              <a:rPr lang="en-US" dirty="0" err="1"/>
              <a:t>para</a:t>
            </a:r>
            <a:r>
              <a:rPr lang="en-US" dirty="0"/>
              <a:t>. 88</a:t>
            </a:r>
            <a:endParaRPr lang="en-US" b="1" dirty="0"/>
          </a:p>
          <a:p>
            <a:pPr marL="457200" lvl="1" indent="0">
              <a:buNone/>
            </a:pPr>
            <a:r>
              <a:rPr lang="en-US" dirty="0"/>
              <a:t>“</a:t>
            </a:r>
            <a:r>
              <a:rPr lang="en-US" b="1" dirty="0"/>
              <a:t>§3. Lesbian, gay, bisexual, transgender and intersex persons</a:t>
            </a:r>
            <a:br>
              <a:rPr lang="en-US" b="1" dirty="0"/>
            </a:br>
            <a:r>
              <a:rPr lang="en-US" dirty="0"/>
              <a:t>The Special Rapporteur calls upon all States to repeal any law allowing intrusive and irreversible treatments, including forced genital normalizing surgery, involuntary sterilization, unethical experimentation, medical display, “reparative therapies” or “conversion therapies”, when enforced or administered without the free and informed consent of the person concerned.”</a:t>
            </a:r>
            <a:endParaRPr lang="en-US" b="1" dirty="0"/>
          </a:p>
          <a:p>
            <a:endParaRPr lang="en-US" b="1" dirty="0"/>
          </a:p>
        </p:txBody>
      </p:sp>
      <p:pic>
        <p:nvPicPr>
          <p:cNvPr id="6" name="Image 5"/>
          <p:cNvPicPr>
            <a:picLocks noChangeAspect="1"/>
          </p:cNvPicPr>
          <p:nvPr/>
        </p:nvPicPr>
        <p:blipFill>
          <a:blip r:embed="rId4"/>
          <a:stretch>
            <a:fillRect/>
          </a:stretch>
        </p:blipFill>
        <p:spPr>
          <a:xfrm>
            <a:off x="7528586" y="4644478"/>
            <a:ext cx="1719451" cy="1172353"/>
          </a:xfrm>
          <a:prstGeom prst="rect">
            <a:avLst/>
          </a:prstGeom>
        </p:spPr>
      </p:pic>
    </p:spTree>
    <p:extLst>
      <p:ext uri="{BB962C8B-B14F-4D97-AF65-F5344CB8AC3E}">
        <p14:creationId xmlns:p14="http://schemas.microsoft.com/office/powerpoint/2010/main" val="1217980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b="1" dirty="0"/>
              <a:t>2011-</a:t>
            </a:r>
            <a:r>
              <a:rPr lang="en-US" sz="4000" b="1" dirty="0" smtClean="0"/>
              <a:t>2014</a:t>
            </a:r>
            <a:r>
              <a:rPr lang="en-US" sz="4000" dirty="0"/>
              <a:t/>
            </a:r>
            <a:br>
              <a:rPr lang="en-US" sz="4000" dirty="0"/>
            </a:br>
            <a:r>
              <a:rPr lang="en-US" sz="4000" dirty="0" smtClean="0"/>
              <a:t>Gathering </a:t>
            </a:r>
            <a:r>
              <a:rPr lang="en-US" sz="4000" dirty="0"/>
              <a:t>intersex </a:t>
            </a:r>
            <a:r>
              <a:rPr lang="en-US" sz="4000" dirty="0" smtClean="0"/>
              <a:t>issue </a:t>
            </a:r>
            <a:r>
              <a:rPr lang="en-US" sz="4000" dirty="0"/>
              <a:t>with others</a:t>
            </a:r>
          </a:p>
        </p:txBody>
      </p:sp>
      <p:sp>
        <p:nvSpPr>
          <p:cNvPr id="3" name="Espace réservé du contenu 2"/>
          <p:cNvSpPr>
            <a:spLocks noGrp="1"/>
          </p:cNvSpPr>
          <p:nvPr>
            <p:ph idx="1"/>
          </p:nvPr>
        </p:nvSpPr>
        <p:spPr>
          <a:xfrm>
            <a:off x="574082" y="2084294"/>
            <a:ext cx="7950170" cy="4282296"/>
          </a:xfrm>
        </p:spPr>
        <p:txBody>
          <a:bodyPr>
            <a:normAutofit fontScale="92500" lnSpcReduction="10000"/>
          </a:bodyPr>
          <a:lstStyle/>
          <a:p>
            <a:r>
              <a:rPr lang="en-US" b="1" dirty="0" smtClean="0"/>
              <a:t>The limits of merging </a:t>
            </a:r>
            <a:r>
              <a:rPr lang="en-US" b="1" dirty="0"/>
              <a:t>intersex issues with </a:t>
            </a:r>
            <a:r>
              <a:rPr lang="en-US" b="1" dirty="0" smtClean="0"/>
              <a:t>other minorities</a:t>
            </a:r>
          </a:p>
          <a:p>
            <a:pPr lvl="1"/>
            <a:r>
              <a:rPr lang="en-US" dirty="0" smtClean="0"/>
              <a:t>It gives a partial view of intersex issue (see European Union guidelines)</a:t>
            </a:r>
          </a:p>
          <a:p>
            <a:pPr lvl="1"/>
            <a:r>
              <a:rPr lang="en-US" dirty="0" smtClean="0"/>
              <a:t>Intersex are still invisible</a:t>
            </a:r>
          </a:p>
          <a:p>
            <a:pPr lvl="2"/>
            <a:r>
              <a:rPr lang="en-US" dirty="0" err="1" smtClean="0"/>
              <a:t>CoE</a:t>
            </a:r>
            <a:r>
              <a:rPr lang="en-US" dirty="0"/>
              <a:t>, Parliamentary Assembly, Resolution 1945 (2013)</a:t>
            </a:r>
            <a:r>
              <a:rPr lang="en-US" i="1" dirty="0"/>
              <a:t> Putting an end to coerced </a:t>
            </a:r>
            <a:r>
              <a:rPr lang="en-US" i="1" dirty="0" err="1"/>
              <a:t>sterilisations</a:t>
            </a:r>
            <a:r>
              <a:rPr lang="en-US" i="1" dirty="0"/>
              <a:t> and </a:t>
            </a:r>
            <a:r>
              <a:rPr lang="en-US" i="1" dirty="0" smtClean="0"/>
              <a:t>castrations </a:t>
            </a:r>
            <a:r>
              <a:rPr lang="en-US" dirty="0" smtClean="0"/>
              <a:t>: </a:t>
            </a:r>
            <a:r>
              <a:rPr lang="en-US" dirty="0"/>
              <a:t>n</a:t>
            </a:r>
            <a:r>
              <a:rPr lang="en-US" dirty="0" smtClean="0"/>
              <a:t>ot a word on intersex issues…</a:t>
            </a:r>
          </a:p>
          <a:p>
            <a:pPr lvl="1"/>
            <a:r>
              <a:rPr lang="en-US" dirty="0" smtClean="0"/>
              <a:t>It can be counterproductive </a:t>
            </a:r>
          </a:p>
          <a:p>
            <a:pPr lvl="2"/>
            <a:r>
              <a:rPr lang="en-US" dirty="0" err="1" smtClean="0"/>
              <a:t>CoE</a:t>
            </a:r>
            <a:r>
              <a:rPr lang="en-US" dirty="0"/>
              <a:t>, Committee of Ministers, Reply to Recommendation 2023 (2013) on “Children’s right to physical integrity” : </a:t>
            </a:r>
            <a:endParaRPr lang="en-US" dirty="0" smtClean="0"/>
          </a:p>
          <a:p>
            <a:pPr marL="1371600" lvl="3" indent="0">
              <a:buNone/>
            </a:pPr>
            <a:r>
              <a:rPr lang="en-US" dirty="0" smtClean="0"/>
              <a:t>“</a:t>
            </a:r>
            <a:r>
              <a:rPr lang="en-US" dirty="0"/>
              <a:t>The Committee of Ministers notes that protection for children against the risks of non-medically justified operations and interventions is provided by existing international instruments. […] The Committee considers that, for the present, further standard-setting work is not required.” </a:t>
            </a:r>
          </a:p>
          <a:p>
            <a:pPr lvl="1"/>
            <a:endParaRPr lang="en-US" dirty="0"/>
          </a:p>
          <a:p>
            <a:endParaRPr lang="en-US" dirty="0"/>
          </a:p>
        </p:txBody>
      </p:sp>
    </p:spTree>
    <p:extLst>
      <p:ext uri="{BB962C8B-B14F-4D97-AF65-F5344CB8AC3E}">
        <p14:creationId xmlns:p14="http://schemas.microsoft.com/office/powerpoint/2010/main" val="75261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b="1" dirty="0"/>
              <a:t>2015</a:t>
            </a:r>
            <a:r>
              <a:rPr lang="en-US" sz="4000" b="1" dirty="0" smtClean="0"/>
              <a:t>-today</a:t>
            </a:r>
            <a:r>
              <a:rPr lang="en-US" sz="4000" dirty="0" smtClean="0"/>
              <a:t>: First documents </a:t>
            </a:r>
            <a:r>
              <a:rPr lang="en-US" sz="4000" dirty="0"/>
              <a:t>addressing intersex issues alone</a:t>
            </a:r>
            <a:r>
              <a:rPr lang="en-US" sz="4000" dirty="0" smtClean="0"/>
              <a:t> </a:t>
            </a:r>
            <a:endParaRPr lang="en-US" sz="4000" dirty="0"/>
          </a:p>
        </p:txBody>
      </p:sp>
      <p:sp>
        <p:nvSpPr>
          <p:cNvPr id="5" name="Espace réservé du contenu 2"/>
          <p:cNvSpPr>
            <a:spLocks noGrp="1"/>
          </p:cNvSpPr>
          <p:nvPr>
            <p:ph idx="1"/>
          </p:nvPr>
        </p:nvSpPr>
        <p:spPr>
          <a:xfrm>
            <a:off x="259080" y="2025898"/>
            <a:ext cx="6949440" cy="1390329"/>
          </a:xfrm>
        </p:spPr>
        <p:txBody>
          <a:bodyPr>
            <a:normAutofit fontScale="92500" lnSpcReduction="10000"/>
          </a:bodyPr>
          <a:lstStyle/>
          <a:p>
            <a:r>
              <a:rPr lang="en-US" b="1" dirty="0" smtClean="0"/>
              <a:t>Reports</a:t>
            </a:r>
            <a:endParaRPr lang="en-US" dirty="0" smtClean="0"/>
          </a:p>
          <a:p>
            <a:pPr lvl="1"/>
            <a:r>
              <a:rPr lang="en-US" dirty="0" smtClean="0"/>
              <a:t>European Union, </a:t>
            </a:r>
            <a:r>
              <a:rPr lang="en-US" dirty="0"/>
              <a:t>Fundamental Rights Agency, </a:t>
            </a:r>
            <a:r>
              <a:rPr lang="en-US" dirty="0" smtClean="0"/>
              <a:t/>
            </a:r>
            <a:br>
              <a:rPr lang="en-US" dirty="0" smtClean="0"/>
            </a:br>
            <a:r>
              <a:rPr lang="en-US" i="1" dirty="0" smtClean="0"/>
              <a:t>The </a:t>
            </a:r>
            <a:r>
              <a:rPr lang="en-US" i="1" dirty="0"/>
              <a:t>fundamental rights situation of intersex people</a:t>
            </a:r>
            <a:r>
              <a:rPr lang="en-US" dirty="0"/>
              <a:t>, </a:t>
            </a:r>
            <a:r>
              <a:rPr lang="en-US" dirty="0" smtClean="0"/>
              <a:t/>
            </a:r>
            <a:br>
              <a:rPr lang="en-US" dirty="0" smtClean="0"/>
            </a:br>
            <a:r>
              <a:rPr lang="en-US" dirty="0" smtClean="0"/>
              <a:t>FRA </a:t>
            </a:r>
            <a:r>
              <a:rPr lang="en-US" dirty="0"/>
              <a:t>Focus, April </a:t>
            </a:r>
            <a:r>
              <a:rPr lang="en-US" dirty="0" smtClean="0"/>
              <a:t>2015</a:t>
            </a:r>
          </a:p>
          <a:p>
            <a:pPr marL="0" indent="0">
              <a:buNone/>
            </a:pPr>
            <a:endParaRPr lang="en-US" dirty="0" smtClean="0"/>
          </a:p>
          <a:p>
            <a:endParaRPr lang="en-US" sz="2100" dirty="0"/>
          </a:p>
        </p:txBody>
      </p:sp>
      <p:pic>
        <p:nvPicPr>
          <p:cNvPr id="6" name="Image 5"/>
          <p:cNvPicPr>
            <a:picLocks noChangeAspect="1"/>
          </p:cNvPicPr>
          <p:nvPr/>
        </p:nvPicPr>
        <p:blipFill>
          <a:blip r:embed="rId2"/>
          <a:stretch>
            <a:fillRect/>
          </a:stretch>
        </p:blipFill>
        <p:spPr>
          <a:xfrm>
            <a:off x="7454759" y="4774410"/>
            <a:ext cx="1308241" cy="1667854"/>
          </a:xfrm>
          <a:prstGeom prst="rect">
            <a:avLst/>
          </a:prstGeom>
        </p:spPr>
      </p:pic>
      <p:pic>
        <p:nvPicPr>
          <p:cNvPr id="7" name="Image 6"/>
          <p:cNvPicPr>
            <a:picLocks noChangeAspect="1"/>
          </p:cNvPicPr>
          <p:nvPr/>
        </p:nvPicPr>
        <p:blipFill rotWithShape="1">
          <a:blip r:embed="rId3"/>
          <a:srcRect l="10558" r="33352" b="14310"/>
          <a:stretch/>
        </p:blipFill>
        <p:spPr>
          <a:xfrm>
            <a:off x="7430504" y="3248665"/>
            <a:ext cx="1308241" cy="1291443"/>
          </a:xfrm>
          <a:prstGeom prst="rect">
            <a:avLst/>
          </a:prstGeom>
        </p:spPr>
      </p:pic>
      <p:pic>
        <p:nvPicPr>
          <p:cNvPr id="8" name="Image 7"/>
          <p:cNvPicPr>
            <a:picLocks noChangeAspect="1"/>
          </p:cNvPicPr>
          <p:nvPr/>
        </p:nvPicPr>
        <p:blipFill rotWithShape="1">
          <a:blip r:embed="rId4"/>
          <a:srcRect t="41573" b="18102"/>
          <a:stretch/>
        </p:blipFill>
        <p:spPr>
          <a:xfrm>
            <a:off x="6436680" y="2187763"/>
            <a:ext cx="2415220" cy="973927"/>
          </a:xfrm>
          <a:prstGeom prst="rect">
            <a:avLst/>
          </a:prstGeom>
        </p:spPr>
      </p:pic>
      <p:sp>
        <p:nvSpPr>
          <p:cNvPr id="9" name="Espace réservé du contenu 2"/>
          <p:cNvSpPr txBox="1">
            <a:spLocks/>
          </p:cNvSpPr>
          <p:nvPr/>
        </p:nvSpPr>
        <p:spPr>
          <a:xfrm>
            <a:off x="259080" y="3638321"/>
            <a:ext cx="6949440" cy="1077283"/>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lvl="1"/>
            <a:r>
              <a:rPr lang="en-US" dirty="0"/>
              <a:t>Council of Europe, Commissioner for Human Rights, </a:t>
            </a:r>
            <a:r>
              <a:rPr lang="en-US" i="1" dirty="0"/>
              <a:t>Human rights and intersex people</a:t>
            </a:r>
            <a:r>
              <a:rPr lang="en-US" dirty="0"/>
              <a:t>, Issue paper, 12 May 2015</a:t>
            </a:r>
          </a:p>
          <a:p>
            <a:endParaRPr lang="en-US" dirty="0"/>
          </a:p>
          <a:p>
            <a:endParaRPr lang="en-US" sz="2100" dirty="0"/>
          </a:p>
        </p:txBody>
      </p:sp>
      <p:sp>
        <p:nvSpPr>
          <p:cNvPr id="10" name="Espace réservé du contenu 2"/>
          <p:cNvSpPr txBox="1">
            <a:spLocks/>
          </p:cNvSpPr>
          <p:nvPr/>
        </p:nvSpPr>
        <p:spPr>
          <a:xfrm>
            <a:off x="259080" y="4734543"/>
            <a:ext cx="6949440" cy="1737263"/>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lvl="1"/>
            <a:r>
              <a:rPr lang="en-US" dirty="0"/>
              <a:t>United Nations Organization, High Commissioner for Human Rights, </a:t>
            </a:r>
            <a:r>
              <a:rPr lang="en-US" i="1" dirty="0" smtClean="0"/>
              <a:t>Intersex</a:t>
            </a:r>
            <a:r>
              <a:rPr lang="en-US" dirty="0" smtClean="0"/>
              <a:t>, Fact sheet, September </a:t>
            </a:r>
            <a:r>
              <a:rPr lang="en-US" dirty="0"/>
              <a:t>2015</a:t>
            </a:r>
          </a:p>
          <a:p>
            <a:pPr marL="0" indent="0">
              <a:buNone/>
            </a:pPr>
            <a:endParaRPr lang="en-US" dirty="0"/>
          </a:p>
          <a:p>
            <a:endParaRPr lang="en-US" sz="2100" dirty="0"/>
          </a:p>
        </p:txBody>
      </p:sp>
    </p:spTree>
    <p:extLst>
      <p:ext uri="{BB962C8B-B14F-4D97-AF65-F5344CB8AC3E}">
        <p14:creationId xmlns:p14="http://schemas.microsoft.com/office/powerpoint/2010/main" val="3730829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00100" y="381000"/>
            <a:ext cx="7543800" cy="1371600"/>
          </a:xfrm>
        </p:spPr>
        <p:txBody>
          <a:bodyPr>
            <a:normAutofit/>
          </a:bodyPr>
          <a:lstStyle/>
          <a:p>
            <a:r>
              <a:rPr lang="en-US" sz="4000" b="1" dirty="0"/>
              <a:t>2015</a:t>
            </a:r>
            <a:r>
              <a:rPr lang="en-US" sz="4000" b="1" dirty="0" smtClean="0"/>
              <a:t>-today</a:t>
            </a:r>
            <a:r>
              <a:rPr lang="en-US" sz="4000" dirty="0" smtClean="0"/>
              <a:t>: First documents </a:t>
            </a:r>
            <a:r>
              <a:rPr lang="en-US" sz="4000" dirty="0"/>
              <a:t>addressing intersex issues alone</a:t>
            </a:r>
            <a:r>
              <a:rPr lang="en-US" sz="4000" dirty="0" smtClean="0"/>
              <a:t> </a:t>
            </a:r>
            <a:endParaRPr lang="en-US" sz="4000" dirty="0"/>
          </a:p>
        </p:txBody>
      </p:sp>
      <p:sp>
        <p:nvSpPr>
          <p:cNvPr id="8" name="Espace réservé du contenu 2"/>
          <p:cNvSpPr txBox="1">
            <a:spLocks/>
          </p:cNvSpPr>
          <p:nvPr/>
        </p:nvSpPr>
        <p:spPr>
          <a:xfrm>
            <a:off x="306564" y="1938290"/>
            <a:ext cx="6394048" cy="1610301"/>
          </a:xfrm>
          <a:prstGeom prst="rect">
            <a:avLst/>
          </a:prstGeom>
        </p:spPr>
        <p:txBody>
          <a:bodyPr>
            <a:normAutofit fontScale="92500" lnSpcReduction="1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marL="457200" lvl="1">
              <a:spcBef>
                <a:spcPts val="2000"/>
              </a:spcBef>
              <a:buClrTx/>
            </a:pPr>
            <a:r>
              <a:rPr lang="en-US" sz="2400" b="1" dirty="0" smtClean="0"/>
              <a:t>Parliamentary resolution </a:t>
            </a:r>
          </a:p>
          <a:p>
            <a:pPr marL="909638" lvl="1"/>
            <a:r>
              <a:rPr lang="en-US" sz="2400" dirty="0" err="1" smtClean="0"/>
              <a:t>CoE</a:t>
            </a:r>
            <a:r>
              <a:rPr lang="en-US" sz="2400" dirty="0" smtClean="0"/>
              <a:t>, Parliamentary assembly, </a:t>
            </a:r>
            <a:r>
              <a:rPr lang="en-US" sz="2400" i="1" dirty="0"/>
              <a:t>Promoting the human rights of and eliminating discrimination against intersex people</a:t>
            </a:r>
            <a:r>
              <a:rPr lang="en-US" sz="2400" dirty="0" smtClean="0"/>
              <a:t>, resolution </a:t>
            </a:r>
            <a:r>
              <a:rPr lang="en-US" sz="2400" dirty="0"/>
              <a:t>2191 (2017</a:t>
            </a:r>
            <a:r>
              <a:rPr lang="en-US" sz="2400" dirty="0" smtClean="0"/>
              <a:t>)</a:t>
            </a:r>
            <a:endParaRPr lang="en-US" sz="2400" b="1" dirty="0" smtClean="0"/>
          </a:p>
          <a:p>
            <a:endParaRPr lang="en-US" sz="2400" b="1" dirty="0" smtClean="0"/>
          </a:p>
        </p:txBody>
      </p:sp>
      <p:sp>
        <p:nvSpPr>
          <p:cNvPr id="10" name="Espace réservé du contenu 2"/>
          <p:cNvSpPr txBox="1">
            <a:spLocks/>
          </p:cNvSpPr>
          <p:nvPr/>
        </p:nvSpPr>
        <p:spPr>
          <a:xfrm>
            <a:off x="306564" y="4547583"/>
            <a:ext cx="5521241" cy="1263122"/>
          </a:xfrm>
          <a:prstGeom prst="rect">
            <a:avLst/>
          </a:prstGeom>
        </p:spPr>
        <p:txBody>
          <a:bodyPr>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lvl="1"/>
            <a:r>
              <a:rPr lang="en-US" dirty="0" smtClean="0"/>
              <a:t>EU, European Parliament, </a:t>
            </a:r>
            <a:r>
              <a:rPr lang="en-US" i="1" dirty="0" smtClean="0"/>
              <a:t>The rights of intersex people</a:t>
            </a:r>
            <a:r>
              <a:rPr lang="en-US" dirty="0" smtClean="0"/>
              <a:t>, resolution, 14 February 2019</a:t>
            </a:r>
            <a:endParaRPr lang="en-US" i="1" dirty="0"/>
          </a:p>
        </p:txBody>
      </p:sp>
      <p:pic>
        <p:nvPicPr>
          <p:cNvPr id="11" name="Image 10"/>
          <p:cNvPicPr>
            <a:picLocks noChangeAspect="1"/>
          </p:cNvPicPr>
          <p:nvPr/>
        </p:nvPicPr>
        <p:blipFill rotWithShape="1">
          <a:blip r:embed="rId2"/>
          <a:srcRect l="13642" r="16529"/>
          <a:stretch/>
        </p:blipFill>
        <p:spPr>
          <a:xfrm>
            <a:off x="6728364" y="1886105"/>
            <a:ext cx="1615536" cy="2313576"/>
          </a:xfrm>
          <a:prstGeom prst="rect">
            <a:avLst/>
          </a:prstGeom>
        </p:spPr>
      </p:pic>
      <p:pic>
        <p:nvPicPr>
          <p:cNvPr id="2" name="Image 1" descr="EU Parliamen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03" y="4547583"/>
            <a:ext cx="3093309" cy="1626482"/>
          </a:xfrm>
          <a:prstGeom prst="rect">
            <a:avLst/>
          </a:prstGeom>
        </p:spPr>
      </p:pic>
    </p:spTree>
    <p:extLst>
      <p:ext uri="{BB962C8B-B14F-4D97-AF65-F5344CB8AC3E}">
        <p14:creationId xmlns:p14="http://schemas.microsoft.com/office/powerpoint/2010/main" val="3949367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289" y="2032108"/>
            <a:ext cx="8037152" cy="4470771"/>
          </a:xfrm>
        </p:spPr>
        <p:txBody>
          <a:bodyPr>
            <a:normAutofit fontScale="92500" lnSpcReduction="10000"/>
          </a:bodyPr>
          <a:lstStyle/>
          <a:p>
            <a:r>
              <a:rPr lang="en-US" b="1" dirty="0" smtClean="0"/>
              <a:t>What are the consequences?</a:t>
            </a:r>
          </a:p>
          <a:p>
            <a:pPr lvl="1"/>
            <a:r>
              <a:rPr lang="en-US" dirty="0" smtClean="0"/>
              <a:t>Better awareness of Intersex issues</a:t>
            </a:r>
            <a:endParaRPr lang="en-US" dirty="0"/>
          </a:p>
          <a:p>
            <a:pPr marL="1371600" lvl="3" indent="0">
              <a:buNone/>
            </a:pPr>
            <a:r>
              <a:rPr lang="en-US" dirty="0" smtClean="0"/>
              <a:t>EU</a:t>
            </a:r>
            <a:r>
              <a:rPr lang="en-US" dirty="0"/>
              <a:t>, Fundamental Rights Agency, </a:t>
            </a:r>
            <a:r>
              <a:rPr lang="en-US" i="1" dirty="0"/>
              <a:t>Current migration situation in the EU: LGBTI asylum </a:t>
            </a:r>
            <a:r>
              <a:rPr lang="en-US" i="1" dirty="0" smtClean="0"/>
              <a:t>seekers</a:t>
            </a:r>
            <a:r>
              <a:rPr lang="en-US" dirty="0" smtClean="0"/>
              <a:t>, March 2017</a:t>
            </a:r>
            <a:endParaRPr lang="en-US" i="1" dirty="0"/>
          </a:p>
          <a:p>
            <a:pPr marL="1371600" lvl="3" indent="0">
              <a:buNone/>
            </a:pPr>
            <a:r>
              <a:rPr lang="en-US" dirty="0"/>
              <a:t>“This report uses the term LGBTI throughout, even though the measure or policy in place may only concern some categories of persons included in this group. Virtually no information could be collected on intersex asylum seekers.</a:t>
            </a:r>
            <a:r>
              <a:rPr lang="en-US" dirty="0" smtClean="0"/>
              <a:t>”</a:t>
            </a:r>
          </a:p>
          <a:p>
            <a:pPr lvl="1"/>
            <a:r>
              <a:rPr lang="en-US" dirty="0" smtClean="0"/>
              <a:t>Development of a new concept: sex characteristics</a:t>
            </a:r>
            <a:endParaRPr lang="en-US" dirty="0"/>
          </a:p>
          <a:p>
            <a:pPr lvl="2"/>
            <a:r>
              <a:rPr lang="en-US" dirty="0" err="1" smtClean="0"/>
              <a:t>CoE</a:t>
            </a:r>
            <a:r>
              <a:rPr lang="en-US" dirty="0" smtClean="0"/>
              <a:t>, Commissioner on human rights (2015) : “Sex </a:t>
            </a:r>
            <a:r>
              <a:rPr lang="en-US" dirty="0"/>
              <a:t>characteristics should be included as a specific ground in equal treatment and hate crime </a:t>
            </a:r>
            <a:r>
              <a:rPr lang="en-US" dirty="0" smtClean="0"/>
              <a:t>legislation”</a:t>
            </a:r>
            <a:endParaRPr lang="en-US" dirty="0"/>
          </a:p>
          <a:p>
            <a:pPr lvl="2"/>
            <a:r>
              <a:rPr lang="en-US" dirty="0" smtClean="0"/>
              <a:t>European Parliament “[d]</a:t>
            </a:r>
            <a:r>
              <a:rPr lang="en-US" dirty="0" err="1" smtClean="0"/>
              <a:t>eplores</a:t>
            </a:r>
            <a:r>
              <a:rPr lang="en-US" dirty="0" smtClean="0"/>
              <a:t> </a:t>
            </a:r>
            <a:r>
              <a:rPr lang="en-US" dirty="0"/>
              <a:t>the lack of recognition of sex </a:t>
            </a:r>
            <a:r>
              <a:rPr lang="en-US" dirty="0" smtClean="0"/>
              <a:t>characteristics” in EU member States (2019 resolution)</a:t>
            </a:r>
            <a:r>
              <a:rPr lang="en-US" i="1" dirty="0" smtClean="0"/>
              <a:t> </a:t>
            </a:r>
            <a:endParaRPr lang="fr-FR" i="1" dirty="0"/>
          </a:p>
        </p:txBody>
      </p:sp>
      <p:sp>
        <p:nvSpPr>
          <p:cNvPr id="6" name="Titre 1"/>
          <p:cNvSpPr>
            <a:spLocks noGrp="1"/>
          </p:cNvSpPr>
          <p:nvPr>
            <p:ph type="title"/>
          </p:nvPr>
        </p:nvSpPr>
        <p:spPr>
          <a:xfrm>
            <a:off x="800100" y="381000"/>
            <a:ext cx="7543800" cy="1371600"/>
          </a:xfrm>
        </p:spPr>
        <p:txBody>
          <a:bodyPr>
            <a:normAutofit/>
          </a:bodyPr>
          <a:lstStyle/>
          <a:p>
            <a:r>
              <a:rPr lang="en-US" sz="4000" b="1" dirty="0"/>
              <a:t>2015</a:t>
            </a:r>
            <a:r>
              <a:rPr lang="en-US" sz="4000" b="1" dirty="0" smtClean="0"/>
              <a:t>-today</a:t>
            </a:r>
            <a:r>
              <a:rPr lang="en-US" sz="4000" dirty="0" smtClean="0"/>
              <a:t>: First documents </a:t>
            </a:r>
            <a:r>
              <a:rPr lang="en-US" sz="4000" dirty="0"/>
              <a:t>addressing intersex issues alone</a:t>
            </a:r>
            <a:r>
              <a:rPr lang="en-US" sz="4000" dirty="0" smtClean="0"/>
              <a:t> </a:t>
            </a:r>
            <a:endParaRPr lang="en-US" sz="4000" dirty="0"/>
          </a:p>
        </p:txBody>
      </p:sp>
    </p:spTree>
    <p:extLst>
      <p:ext uri="{BB962C8B-B14F-4D97-AF65-F5344CB8AC3E}">
        <p14:creationId xmlns:p14="http://schemas.microsoft.com/office/powerpoint/2010/main" val="650094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5600" kern="1200">
                <a:solidFill>
                  <a:schemeClr val="tx1"/>
                </a:solidFill>
                <a:latin typeface="+mj-lt"/>
                <a:ea typeface="+mj-ea"/>
                <a:cs typeface="+mj-cs"/>
              </a:defRPr>
            </a:lvl1pPr>
          </a:lstStyle>
          <a:p>
            <a:endParaRPr lang="en-US" dirty="0"/>
          </a:p>
        </p:txBody>
      </p:sp>
      <p:sp>
        <p:nvSpPr>
          <p:cNvPr id="5" name="Espace réservé du contenu 2"/>
          <p:cNvSpPr txBox="1">
            <a:spLocks/>
          </p:cNvSpPr>
          <p:nvPr/>
        </p:nvSpPr>
        <p:spPr>
          <a:xfrm>
            <a:off x="416588" y="2332478"/>
            <a:ext cx="5862320" cy="3025200"/>
          </a:xfrm>
          <a:prstGeom prst="rect">
            <a:avLst/>
          </a:prstGeom>
        </p:spPr>
        <p:txBody>
          <a:bodyPr>
            <a:normAutofit fontScale="92500" lnSpcReduction="2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t>Concluding observations on the States periodic reports</a:t>
            </a:r>
          </a:p>
          <a:p>
            <a:pPr lvl="1"/>
            <a:r>
              <a:rPr lang="en-US" dirty="0" smtClean="0"/>
              <a:t>CEDAW: Germany (2009), Costa Rica (2011), </a:t>
            </a:r>
          </a:p>
          <a:p>
            <a:pPr lvl="1"/>
            <a:r>
              <a:rPr lang="en-US" dirty="0" smtClean="0"/>
              <a:t>CAT: Germany (2011), Switzerland, Austria, Denmark, Hong-Kong, China (2015)</a:t>
            </a:r>
          </a:p>
          <a:p>
            <a:pPr lvl="1"/>
            <a:r>
              <a:rPr lang="en-US" dirty="0" smtClean="0"/>
              <a:t>CESCR: Germany (2011)</a:t>
            </a:r>
          </a:p>
          <a:p>
            <a:pPr lvl="1"/>
            <a:r>
              <a:rPr lang="en-US" dirty="0" smtClean="0"/>
              <a:t>CRC: Switzerland, Chile (2015),</a:t>
            </a:r>
          </a:p>
          <a:p>
            <a:pPr lvl="1"/>
            <a:r>
              <a:rPr lang="en-US" dirty="0" smtClean="0"/>
              <a:t>CRPD: Germany (2015), </a:t>
            </a:r>
          </a:p>
        </p:txBody>
      </p:sp>
      <p:pic>
        <p:nvPicPr>
          <p:cNvPr id="6" name="Image 5"/>
          <p:cNvPicPr>
            <a:picLocks noChangeAspect="1"/>
          </p:cNvPicPr>
          <p:nvPr/>
        </p:nvPicPr>
        <p:blipFill>
          <a:blip r:embed="rId3"/>
          <a:stretch>
            <a:fillRect/>
          </a:stretch>
        </p:blipFill>
        <p:spPr>
          <a:xfrm>
            <a:off x="6235700" y="2583985"/>
            <a:ext cx="2318002" cy="2614706"/>
          </a:xfrm>
          <a:prstGeom prst="rect">
            <a:avLst/>
          </a:prstGeom>
        </p:spPr>
      </p:pic>
      <p:sp>
        <p:nvSpPr>
          <p:cNvPr id="7" name="ZoneTexte 6"/>
          <p:cNvSpPr txBox="1"/>
          <p:nvPr/>
        </p:nvSpPr>
        <p:spPr>
          <a:xfrm>
            <a:off x="6235700" y="5169720"/>
            <a:ext cx="2819400" cy="553998"/>
          </a:xfrm>
          <a:prstGeom prst="rect">
            <a:avLst/>
          </a:prstGeom>
          <a:noFill/>
        </p:spPr>
        <p:txBody>
          <a:bodyPr wrap="square" rtlCol="0">
            <a:spAutoFit/>
          </a:bodyPr>
          <a:lstStyle/>
          <a:p>
            <a:r>
              <a:rPr lang="en-US" sz="1500" dirty="0"/>
              <a:t>http://</a:t>
            </a:r>
            <a:r>
              <a:rPr lang="en-US" sz="1500" dirty="0" err="1" smtClean="0"/>
              <a:t>stop.genitalmutilation.org</a:t>
            </a:r>
            <a:r>
              <a:rPr lang="en-US" sz="1500" dirty="0"/>
              <a:t/>
            </a:r>
            <a:br>
              <a:rPr lang="en-US" sz="1500" dirty="0"/>
            </a:br>
            <a:r>
              <a:rPr lang="en-US" sz="1500" dirty="0"/>
              <a:t>http://</a:t>
            </a:r>
            <a:r>
              <a:rPr lang="en-US" sz="1500" dirty="0" err="1"/>
              <a:t>zwischengeschlecht.org</a:t>
            </a:r>
            <a:r>
              <a:rPr lang="en-US" sz="1500" dirty="0"/>
              <a:t>/</a:t>
            </a:r>
          </a:p>
        </p:txBody>
      </p:sp>
      <p:sp>
        <p:nvSpPr>
          <p:cNvPr id="8" name="ZoneTexte 7"/>
          <p:cNvSpPr txBox="1"/>
          <p:nvPr/>
        </p:nvSpPr>
        <p:spPr>
          <a:xfrm>
            <a:off x="1153264" y="1562120"/>
            <a:ext cx="184666" cy="369332"/>
          </a:xfrm>
          <a:prstGeom prst="rect">
            <a:avLst/>
          </a:prstGeom>
          <a:noFill/>
        </p:spPr>
        <p:txBody>
          <a:bodyPr wrap="none" rtlCol="0">
            <a:spAutoFit/>
          </a:bodyPr>
          <a:lstStyle/>
          <a:p>
            <a:endParaRPr lang="en-US" dirty="0"/>
          </a:p>
        </p:txBody>
      </p:sp>
      <p:sp>
        <p:nvSpPr>
          <p:cNvPr id="9" name="ZoneTexte 8"/>
          <p:cNvSpPr txBox="1"/>
          <p:nvPr/>
        </p:nvSpPr>
        <p:spPr>
          <a:xfrm>
            <a:off x="416588" y="1856469"/>
            <a:ext cx="3211135" cy="707886"/>
          </a:xfrm>
          <a:prstGeom prst="rect">
            <a:avLst/>
          </a:prstGeom>
          <a:noFill/>
        </p:spPr>
        <p:txBody>
          <a:bodyPr wrap="none" rtlCol="0">
            <a:spAutoFit/>
          </a:bodyPr>
          <a:lstStyle/>
          <a:p>
            <a:r>
              <a:rPr lang="en-US" sz="2200" b="1" dirty="0"/>
              <a:t>1</a:t>
            </a:r>
            <a:r>
              <a:rPr lang="en-US" sz="2200" b="1" baseline="30000" dirty="0"/>
              <a:t>st</a:t>
            </a:r>
            <a:r>
              <a:rPr lang="en-US" sz="2200" b="1" dirty="0"/>
              <a:t> </a:t>
            </a:r>
            <a:r>
              <a:rPr lang="en-US" sz="2200" b="1" dirty="0" smtClean="0"/>
              <a:t>stage: </a:t>
            </a:r>
            <a:r>
              <a:rPr lang="en-US" sz="2200" b="1" dirty="0"/>
              <a:t>limited support</a:t>
            </a:r>
            <a:endParaRPr lang="en-US" sz="2200" dirty="0"/>
          </a:p>
          <a:p>
            <a:endParaRPr lang="en-US" dirty="0"/>
          </a:p>
        </p:txBody>
      </p:sp>
      <p:sp>
        <p:nvSpPr>
          <p:cNvPr id="10" name="Titre 1"/>
          <p:cNvSpPr txBox="1">
            <a:spLocks/>
          </p:cNvSpPr>
          <p:nvPr/>
        </p:nvSpPr>
        <p:spPr>
          <a:xfrm>
            <a:off x="800100" y="683496"/>
            <a:ext cx="7543800" cy="1371600"/>
          </a:xfrm>
          <a:prstGeom prst="rect">
            <a:avLst/>
          </a:prstGeom>
        </p:spPr>
        <p:txBody>
          <a:bodyPr>
            <a:normAutofit fontScale="90000" lnSpcReduction="20000"/>
          </a:bodyPr>
          <a:lstStyle>
            <a:lvl1pPr algn="ctr" defTabSz="914400" rtl="0" eaLnBrk="1" latinLnBrk="0" hangingPunct="1">
              <a:spcBef>
                <a:spcPct val="0"/>
              </a:spcBef>
              <a:buNone/>
              <a:defRPr sz="5600" kern="1200">
                <a:solidFill>
                  <a:schemeClr val="tx1"/>
                </a:solidFill>
                <a:latin typeface="+mj-lt"/>
                <a:ea typeface="+mj-ea"/>
                <a:cs typeface="+mj-cs"/>
              </a:defRPr>
            </a:lvl1pPr>
          </a:lstStyle>
          <a:p>
            <a:r>
              <a:rPr lang="en-US" sz="6000" i="1" dirty="0" smtClean="0"/>
              <a:t>B. </a:t>
            </a:r>
            <a:r>
              <a:rPr lang="en-US" sz="6000" dirty="0" smtClean="0"/>
              <a:t>Where did it emerge?</a:t>
            </a:r>
            <a:br>
              <a:rPr lang="en-US" sz="6000" dirty="0" smtClean="0"/>
            </a:br>
            <a:endParaRPr lang="en-US" dirty="0"/>
          </a:p>
        </p:txBody>
      </p:sp>
      <p:sp>
        <p:nvSpPr>
          <p:cNvPr id="11" name="Espace réservé du contenu 2"/>
          <p:cNvSpPr txBox="1">
            <a:spLocks/>
          </p:cNvSpPr>
          <p:nvPr/>
        </p:nvSpPr>
        <p:spPr>
          <a:xfrm>
            <a:off x="390776" y="2933149"/>
            <a:ext cx="5862320" cy="3742552"/>
          </a:xfrm>
          <a:prstGeom prst="rect">
            <a:avLst/>
          </a:prstGeom>
        </p:spPr>
        <p:txBody>
          <a:bodyPr>
            <a:normAutofit fontScale="92500" lnSpcReduction="2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smtClean="0"/>
              <a:t>Reports </a:t>
            </a:r>
            <a:r>
              <a:rPr lang="en-US" dirty="0"/>
              <a:t>by externals or special rapporteurs </a:t>
            </a:r>
          </a:p>
          <a:p>
            <a:pPr lvl="1"/>
            <a:r>
              <a:rPr lang="en-US" dirty="0"/>
              <a:t>2013, E. Schneider for the SOGI Unit of the </a:t>
            </a:r>
            <a:r>
              <a:rPr lang="en-US" dirty="0" err="1"/>
              <a:t>CoE</a:t>
            </a:r>
            <a:r>
              <a:rPr lang="en-US" dirty="0"/>
              <a:t>, </a:t>
            </a:r>
            <a:r>
              <a:rPr lang="en-US" i="1" dirty="0"/>
              <a:t>An insight into respect for the rights of trans and intersex children in </a:t>
            </a:r>
            <a:r>
              <a:rPr lang="en-US" i="1" dirty="0" smtClean="0"/>
              <a:t>Europe</a:t>
            </a:r>
            <a:endParaRPr lang="en-US" dirty="0" smtClean="0"/>
          </a:p>
          <a:p>
            <a:pPr lvl="1"/>
            <a:r>
              <a:rPr lang="en-US" dirty="0" smtClean="0"/>
              <a:t>2009</a:t>
            </a:r>
            <a:r>
              <a:rPr lang="en-US" dirty="0"/>
              <a:t>, Special Rapporteur on the right of everyone to the enjoyment of the highest attainable standard of physical and mental health, </a:t>
            </a:r>
            <a:r>
              <a:rPr lang="en-US" i="1" dirty="0"/>
              <a:t>Right of everyone to the enjoyment of the highest attainable standard of physical and mental health</a:t>
            </a:r>
            <a:r>
              <a:rPr lang="en-US" dirty="0"/>
              <a:t> A/64/272</a:t>
            </a:r>
          </a:p>
          <a:p>
            <a:pPr lvl="1"/>
            <a:r>
              <a:rPr lang="en-US" dirty="0" smtClean="0"/>
              <a:t>2013</a:t>
            </a:r>
            <a:r>
              <a:rPr lang="en-US" dirty="0"/>
              <a:t>, Special Rapporteur on torture and other cruel, inhuman or degrading treatment or punishment, A/HRC/22/53</a:t>
            </a:r>
            <a:endParaRPr lang="en-US" dirty="0" smtClean="0"/>
          </a:p>
        </p:txBody>
      </p:sp>
    </p:spTree>
    <p:extLst>
      <p:ext uri="{BB962C8B-B14F-4D97-AF65-F5344CB8AC3E}">
        <p14:creationId xmlns:p14="http://schemas.microsoft.com/office/powerpoint/2010/main" val="4110576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5">
                                            <p:txEl>
                                              <p:pRg st="1" end="1"/>
                                            </p:txEl>
                                          </p:spTgt>
                                        </p:tgtEl>
                                      </p:cBhvr>
                                    </p:animEffect>
                                    <p:set>
                                      <p:cBhvr>
                                        <p:cTn id="29" dur="1" fill="hold">
                                          <p:stCondLst>
                                            <p:cond delay="499"/>
                                          </p:stCondLst>
                                        </p:cTn>
                                        <p:tgtEl>
                                          <p:spTgt spid="5">
                                            <p:txEl>
                                              <p:pRg st="1" end="1"/>
                                            </p:txEl>
                                          </p:spTgt>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5">
                                            <p:txEl>
                                              <p:pRg st="2" end="2"/>
                                            </p:txEl>
                                          </p:spTgt>
                                        </p:tgtEl>
                                      </p:cBhvr>
                                    </p:animEffect>
                                    <p:set>
                                      <p:cBhvr>
                                        <p:cTn id="32" dur="1" fill="hold">
                                          <p:stCondLst>
                                            <p:cond delay="499"/>
                                          </p:stCondLst>
                                        </p:cTn>
                                        <p:tgtEl>
                                          <p:spTgt spid="5">
                                            <p:txEl>
                                              <p:pRg st="2" end="2"/>
                                            </p:txEl>
                                          </p:spTgt>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5">
                                            <p:txEl>
                                              <p:pRg st="3" end="3"/>
                                            </p:txEl>
                                          </p:spTgt>
                                        </p:tgtEl>
                                      </p:cBhvr>
                                    </p:animEffect>
                                    <p:set>
                                      <p:cBhvr>
                                        <p:cTn id="35" dur="1" fill="hold">
                                          <p:stCondLst>
                                            <p:cond delay="499"/>
                                          </p:stCondLst>
                                        </p:cTn>
                                        <p:tgtEl>
                                          <p:spTgt spid="5">
                                            <p:txEl>
                                              <p:pRg st="3" end="3"/>
                                            </p:txEl>
                                          </p:spTgt>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5">
                                            <p:txEl>
                                              <p:pRg st="4" end="4"/>
                                            </p:txEl>
                                          </p:spTgt>
                                        </p:tgtEl>
                                      </p:cBhvr>
                                    </p:animEffect>
                                    <p:set>
                                      <p:cBhvr>
                                        <p:cTn id="38" dur="1" fill="hold">
                                          <p:stCondLst>
                                            <p:cond delay="499"/>
                                          </p:stCondLst>
                                        </p:cTn>
                                        <p:tgtEl>
                                          <p:spTgt spid="5">
                                            <p:txEl>
                                              <p:pRg st="4" end="4"/>
                                            </p:txEl>
                                          </p:spTgt>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5">
                                            <p:txEl>
                                              <p:pRg st="5" end="5"/>
                                            </p:txEl>
                                          </p:spTgt>
                                        </p:tgtEl>
                                      </p:cBhvr>
                                    </p:animEffect>
                                    <p:set>
                                      <p:cBhvr>
                                        <p:cTn id="41"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 Introduction</a:t>
            </a:r>
            <a:endParaRPr lang="en-US" dirty="0"/>
          </a:p>
        </p:txBody>
      </p:sp>
      <p:pic>
        <p:nvPicPr>
          <p:cNvPr id="4" name="Espace réservé du contenu 3"/>
          <p:cNvPicPr>
            <a:picLocks noChangeAspect="1"/>
          </p:cNvPicPr>
          <p:nvPr/>
        </p:nvPicPr>
        <p:blipFill rotWithShape="1">
          <a:blip r:embed="rId2"/>
          <a:srcRect l="-22086" t="1" r="-30193" b="-3252"/>
          <a:stretch/>
        </p:blipFill>
        <p:spPr>
          <a:xfrm>
            <a:off x="6001775" y="1957398"/>
            <a:ext cx="2671186" cy="3836060"/>
          </a:xfrm>
          <a:prstGeom prst="rect">
            <a:avLst/>
          </a:prstGeom>
        </p:spPr>
      </p:pic>
      <p:pic>
        <p:nvPicPr>
          <p:cNvPr id="5" name="Image 4"/>
          <p:cNvPicPr>
            <a:picLocks noChangeAspect="1"/>
          </p:cNvPicPr>
          <p:nvPr/>
        </p:nvPicPr>
        <p:blipFill>
          <a:blip r:embed="rId3"/>
          <a:stretch>
            <a:fillRect/>
          </a:stretch>
        </p:blipFill>
        <p:spPr>
          <a:xfrm>
            <a:off x="1548290" y="2170080"/>
            <a:ext cx="2590800" cy="3136900"/>
          </a:xfrm>
          <a:prstGeom prst="rect">
            <a:avLst/>
          </a:prstGeom>
        </p:spPr>
      </p:pic>
      <p:sp>
        <p:nvSpPr>
          <p:cNvPr id="6" name="ZoneTexte 5"/>
          <p:cNvSpPr txBox="1"/>
          <p:nvPr/>
        </p:nvSpPr>
        <p:spPr>
          <a:xfrm>
            <a:off x="1754495" y="5773151"/>
            <a:ext cx="2566277" cy="369332"/>
          </a:xfrm>
          <a:prstGeom prst="rect">
            <a:avLst/>
          </a:prstGeom>
          <a:noFill/>
        </p:spPr>
        <p:txBody>
          <a:bodyPr wrap="square" rtlCol="0">
            <a:spAutoFit/>
          </a:bodyPr>
          <a:lstStyle/>
          <a:p>
            <a:r>
              <a:rPr lang="en-US" dirty="0" smtClean="0"/>
              <a:t>Caster, an intersex runner</a:t>
            </a:r>
            <a:endParaRPr lang="en-US" dirty="0"/>
          </a:p>
        </p:txBody>
      </p:sp>
      <p:sp>
        <p:nvSpPr>
          <p:cNvPr id="7" name="ZoneTexte 6"/>
          <p:cNvSpPr txBox="1"/>
          <p:nvPr/>
        </p:nvSpPr>
        <p:spPr>
          <a:xfrm>
            <a:off x="6012357" y="5897828"/>
            <a:ext cx="2961628" cy="646331"/>
          </a:xfrm>
          <a:prstGeom prst="rect">
            <a:avLst/>
          </a:prstGeom>
          <a:noFill/>
        </p:spPr>
        <p:txBody>
          <a:bodyPr wrap="square" rtlCol="0">
            <a:spAutoFit/>
          </a:bodyPr>
          <a:lstStyle/>
          <a:p>
            <a:r>
              <a:rPr lang="en-US" dirty="0" err="1" smtClean="0"/>
              <a:t>Sibel</a:t>
            </a:r>
            <a:r>
              <a:rPr lang="en-US" dirty="0" smtClean="0"/>
              <a:t>, an intersex </a:t>
            </a:r>
            <a:r>
              <a:rPr lang="en-US" dirty="0" smtClean="0"/>
              <a:t>sex worker held </a:t>
            </a:r>
            <a:r>
              <a:rPr lang="en-US" dirty="0" smtClean="0"/>
              <a:t>in Turkey</a:t>
            </a:r>
            <a:endParaRPr lang="en-US" dirty="0"/>
          </a:p>
        </p:txBody>
      </p:sp>
    </p:spTree>
    <p:extLst>
      <p:ext uri="{BB962C8B-B14F-4D97-AF65-F5344CB8AC3E}">
        <p14:creationId xmlns:p14="http://schemas.microsoft.com/office/powerpoint/2010/main" val="2328154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6091" y="2284318"/>
            <a:ext cx="7883073" cy="4186642"/>
          </a:xfrm>
        </p:spPr>
        <p:txBody>
          <a:bodyPr>
            <a:normAutofit fontScale="77500" lnSpcReduction="20000"/>
          </a:bodyPr>
          <a:lstStyle/>
          <a:p>
            <a:r>
              <a:rPr lang="en-US" dirty="0" smtClean="0"/>
              <a:t>Reports by international organizations</a:t>
            </a:r>
          </a:p>
          <a:p>
            <a:pPr lvl="1"/>
            <a:r>
              <a:rPr lang="en-US" dirty="0"/>
              <a:t>December 2013, European Parliament, Committee on Civil Liberties, Justice and Home Affairs, ("</a:t>
            </a:r>
            <a:r>
              <a:rPr lang="en-US" dirty="0" err="1"/>
              <a:t>Lunacek</a:t>
            </a:r>
            <a:r>
              <a:rPr lang="en-US" dirty="0"/>
              <a:t> report"), </a:t>
            </a:r>
            <a:r>
              <a:rPr lang="en-US" i="1" dirty="0"/>
              <a:t>Report on the EU Roadmap against homophobia and discrimination on grounds of sexual orientation and gender identity</a:t>
            </a:r>
            <a:endParaRPr lang="en-US" dirty="0"/>
          </a:p>
          <a:p>
            <a:pPr lvl="1"/>
            <a:r>
              <a:rPr lang="en-US" dirty="0"/>
              <a:t>May 2014, OHCHR, UN Women, UNAIDS, UNDP, UNFPA, UNICEF and World Health organization, </a:t>
            </a:r>
            <a:r>
              <a:rPr lang="en-US" i="1" dirty="0"/>
              <a:t>Eliminating forced, coercive and otherwise involuntary sterilization</a:t>
            </a:r>
            <a:r>
              <a:rPr lang="en-US" dirty="0"/>
              <a:t>.</a:t>
            </a:r>
          </a:p>
          <a:p>
            <a:pPr lvl="1"/>
            <a:r>
              <a:rPr lang="en-US" dirty="0"/>
              <a:t>April 2015, Fundamental Right Agency,</a:t>
            </a:r>
            <a:r>
              <a:rPr lang="en-US" i="1" dirty="0"/>
              <a:t> The fundamental rights situation of intersex people</a:t>
            </a:r>
          </a:p>
          <a:p>
            <a:pPr lvl="1"/>
            <a:r>
              <a:rPr lang="en-US" dirty="0"/>
              <a:t>May 2015, Human Rights Council, </a:t>
            </a:r>
            <a:r>
              <a:rPr lang="en-US" i="1" dirty="0"/>
              <a:t>Discrimination and violence against individuals based on their sexual orientation and gender identity</a:t>
            </a:r>
            <a:r>
              <a:rPr lang="en-US" dirty="0"/>
              <a:t>, Report of the Office of the United Nations High Commissioner for Human Rights, A/HRC/29/23</a:t>
            </a:r>
          </a:p>
          <a:p>
            <a:pPr lvl="1"/>
            <a:r>
              <a:rPr lang="en-US" dirty="0"/>
              <a:t>May 2015, Council of Europe Commissioner for Human Rights,  </a:t>
            </a:r>
            <a:r>
              <a:rPr lang="en-US" i="1" dirty="0"/>
              <a:t>Human rights and intersex people</a:t>
            </a:r>
            <a:r>
              <a:rPr lang="en-US" dirty="0"/>
              <a:t>. Issue Paper</a:t>
            </a:r>
          </a:p>
          <a:p>
            <a:pPr lvl="1"/>
            <a:r>
              <a:rPr lang="en-US" dirty="0"/>
              <a:t>November 2015, Inter-American Commission on Human Rights, </a:t>
            </a:r>
            <a:r>
              <a:rPr lang="en-US" i="1" dirty="0" err="1"/>
              <a:t>Violencia</a:t>
            </a:r>
            <a:r>
              <a:rPr lang="en-US" i="1" dirty="0"/>
              <a:t> contra Personas </a:t>
            </a:r>
            <a:r>
              <a:rPr lang="en-US" i="1" dirty="0" err="1"/>
              <a:t>Lesbianas</a:t>
            </a:r>
            <a:r>
              <a:rPr lang="en-US" i="1" dirty="0"/>
              <a:t>, Gay, </a:t>
            </a:r>
            <a:r>
              <a:rPr lang="en-US" i="1" dirty="0" err="1"/>
              <a:t>Bisexuales</a:t>
            </a:r>
            <a:r>
              <a:rPr lang="en-US" i="1" dirty="0"/>
              <a:t>, Trans e Intersex en </a:t>
            </a:r>
            <a:r>
              <a:rPr lang="en-US" i="1" dirty="0" err="1"/>
              <a:t>América</a:t>
            </a:r>
            <a:endParaRPr lang="en-US" dirty="0" smtClean="0"/>
          </a:p>
        </p:txBody>
      </p:sp>
      <p:sp>
        <p:nvSpPr>
          <p:cNvPr id="5" name="Titre 1"/>
          <p:cNvSpPr>
            <a:spLocks noGrp="1"/>
          </p:cNvSpPr>
          <p:nvPr>
            <p:ph type="title"/>
          </p:nvPr>
        </p:nvSpPr>
        <p:spPr>
          <a:xfrm>
            <a:off x="800100" y="712694"/>
            <a:ext cx="7543800" cy="1371600"/>
          </a:xfrm>
        </p:spPr>
        <p:txBody>
          <a:bodyPr>
            <a:normAutofit fontScale="90000"/>
          </a:bodyPr>
          <a:lstStyle/>
          <a:p>
            <a:r>
              <a:rPr lang="en-US" sz="6000" i="1" dirty="0"/>
              <a:t>B. </a:t>
            </a:r>
            <a:r>
              <a:rPr lang="en-US" sz="6000" dirty="0"/>
              <a:t>Where </a:t>
            </a:r>
            <a:r>
              <a:rPr lang="en-US" sz="6000" dirty="0" smtClean="0"/>
              <a:t>did </a:t>
            </a:r>
            <a:r>
              <a:rPr lang="en-US" sz="6000" dirty="0"/>
              <a:t>it emerge?</a:t>
            </a:r>
            <a:br>
              <a:rPr lang="en-US" sz="6000" dirty="0"/>
            </a:br>
            <a:endParaRPr lang="en-US" dirty="0"/>
          </a:p>
        </p:txBody>
      </p:sp>
      <p:sp>
        <p:nvSpPr>
          <p:cNvPr id="8" name="ZoneTexte 7"/>
          <p:cNvSpPr txBox="1"/>
          <p:nvPr/>
        </p:nvSpPr>
        <p:spPr>
          <a:xfrm>
            <a:off x="416588" y="1856469"/>
            <a:ext cx="3185487" cy="430887"/>
          </a:xfrm>
          <a:prstGeom prst="rect">
            <a:avLst/>
          </a:prstGeom>
          <a:noFill/>
        </p:spPr>
        <p:txBody>
          <a:bodyPr wrap="none" rtlCol="0">
            <a:spAutoFit/>
          </a:bodyPr>
          <a:lstStyle/>
          <a:p>
            <a:r>
              <a:rPr lang="en-US" sz="2200" b="1" dirty="0" smtClean="0"/>
              <a:t>2</a:t>
            </a:r>
            <a:r>
              <a:rPr lang="en-US" sz="2200" b="1" baseline="30000" dirty="0" smtClean="0"/>
              <a:t>nd</a:t>
            </a:r>
            <a:r>
              <a:rPr lang="en-US" sz="2200" b="1" dirty="0" smtClean="0"/>
              <a:t> </a:t>
            </a:r>
            <a:r>
              <a:rPr lang="en-US" sz="2200" b="1" dirty="0"/>
              <a:t>stage: active </a:t>
            </a:r>
            <a:r>
              <a:rPr lang="en-US" sz="2200" b="1" dirty="0" smtClean="0"/>
              <a:t>support</a:t>
            </a:r>
            <a:endParaRPr lang="en-US" sz="2400" dirty="0"/>
          </a:p>
        </p:txBody>
      </p:sp>
    </p:spTree>
    <p:extLst>
      <p:ext uri="{BB962C8B-B14F-4D97-AF65-F5344CB8AC3E}">
        <p14:creationId xmlns:p14="http://schemas.microsoft.com/office/powerpoint/2010/main" val="2507079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6091" y="2284318"/>
            <a:ext cx="7883073" cy="3734372"/>
          </a:xfrm>
        </p:spPr>
        <p:txBody>
          <a:bodyPr>
            <a:normAutofit fontScale="77500" lnSpcReduction="20000"/>
          </a:bodyPr>
          <a:lstStyle/>
          <a:p>
            <a:r>
              <a:rPr lang="en-US" dirty="0"/>
              <a:t>Reports by international </a:t>
            </a:r>
            <a:r>
              <a:rPr lang="en-US" dirty="0" smtClean="0"/>
              <a:t>organizations</a:t>
            </a:r>
          </a:p>
          <a:p>
            <a:r>
              <a:rPr lang="en-US" dirty="0" smtClean="0"/>
              <a:t>Supporting or organizing NGO </a:t>
            </a:r>
            <a:r>
              <a:rPr lang="en-US" dirty="0" smtClean="0"/>
              <a:t>meetings </a:t>
            </a:r>
            <a:r>
              <a:rPr lang="en-US" dirty="0" smtClean="0"/>
              <a:t>and </a:t>
            </a:r>
            <a:r>
              <a:rPr lang="en-US" dirty="0" smtClean="0"/>
              <a:t>events</a:t>
            </a:r>
            <a:endParaRPr lang="en-US" dirty="0" smtClean="0"/>
          </a:p>
          <a:p>
            <a:pPr lvl="1"/>
            <a:r>
              <a:rPr lang="en-US" dirty="0" smtClean="0"/>
              <a:t>March </a:t>
            </a:r>
            <a:r>
              <a:rPr lang="en-US" dirty="0"/>
              <a:t>2014, </a:t>
            </a:r>
            <a:r>
              <a:rPr lang="en-US" dirty="0" smtClean="0"/>
              <a:t>Human </a:t>
            </a:r>
            <a:r>
              <a:rPr lang="en-US" dirty="0"/>
              <a:t>Rights Council</a:t>
            </a:r>
            <a:r>
              <a:rPr lang="en-US" dirty="0" smtClean="0"/>
              <a:t>,</a:t>
            </a:r>
            <a:r>
              <a:rPr lang="en-US" dirty="0"/>
              <a:t> Side Events to the The 25th </a:t>
            </a:r>
            <a:r>
              <a:rPr lang="en-US" dirty="0" smtClean="0"/>
              <a:t>Session, </a:t>
            </a:r>
            <a:r>
              <a:rPr lang="en-US" i="1" dirty="0"/>
              <a:t>Intersex People and Human Rights: Violations, Voices and </a:t>
            </a:r>
            <a:r>
              <a:rPr lang="en-US" i="1" dirty="0" smtClean="0"/>
              <a:t>Visions</a:t>
            </a:r>
          </a:p>
          <a:p>
            <a:pPr lvl="1"/>
            <a:r>
              <a:rPr lang="en-US" dirty="0" smtClean="0"/>
              <a:t>August 2015, Commissioner for Human Rights (</a:t>
            </a:r>
            <a:r>
              <a:rPr lang="en-US" dirty="0" err="1" smtClean="0"/>
              <a:t>CoE</a:t>
            </a:r>
            <a:r>
              <a:rPr lang="en-US" dirty="0"/>
              <a:t>), Opening of the European Intersex Forum in </a:t>
            </a:r>
            <a:r>
              <a:rPr lang="en-US" dirty="0" err="1" smtClean="0"/>
              <a:t>Douarnenez</a:t>
            </a:r>
            <a:r>
              <a:rPr lang="en-US" dirty="0" smtClean="0"/>
              <a:t> (France)</a:t>
            </a:r>
          </a:p>
          <a:p>
            <a:pPr lvl="1"/>
            <a:r>
              <a:rPr lang="en-US" dirty="0" smtClean="0"/>
              <a:t>September 2015, OHCHR (UN), Expert </a:t>
            </a:r>
            <a:r>
              <a:rPr lang="en-US" dirty="0"/>
              <a:t>meeting on ending human rights violations against intersex </a:t>
            </a:r>
            <a:r>
              <a:rPr lang="en-US" dirty="0" smtClean="0"/>
              <a:t>persons</a:t>
            </a:r>
          </a:p>
          <a:p>
            <a:pPr lvl="1"/>
            <a:r>
              <a:rPr lang="en-US" dirty="0" smtClean="0"/>
              <a:t>September </a:t>
            </a:r>
            <a:r>
              <a:rPr lang="en-US" dirty="0"/>
              <a:t>2015, European </a:t>
            </a:r>
            <a:r>
              <a:rPr lang="en-US" dirty="0" smtClean="0"/>
              <a:t>Parliament, </a:t>
            </a:r>
            <a:r>
              <a:rPr lang="en-US" dirty="0"/>
              <a:t>LGBTI Intergroup Session, </a:t>
            </a:r>
            <a:r>
              <a:rPr lang="en-US" i="1" dirty="0" smtClean="0"/>
              <a:t>Human </a:t>
            </a:r>
            <a:r>
              <a:rPr lang="en-US" i="1" dirty="0"/>
              <a:t>rights of intersex </a:t>
            </a:r>
            <a:r>
              <a:rPr lang="en-US" i="1" dirty="0" smtClean="0"/>
              <a:t>people</a:t>
            </a:r>
            <a:endParaRPr lang="en-US" dirty="0" smtClean="0"/>
          </a:p>
          <a:p>
            <a:pPr lvl="1"/>
            <a:r>
              <a:rPr lang="en-US" dirty="0" smtClean="0"/>
              <a:t>November 2017, African Commission on Human and People’s Rights, Side event on the protection and promotion of the human rights of Intersex people</a:t>
            </a:r>
          </a:p>
        </p:txBody>
      </p:sp>
      <p:sp>
        <p:nvSpPr>
          <p:cNvPr id="5" name="Titre 1"/>
          <p:cNvSpPr>
            <a:spLocks noGrp="1"/>
          </p:cNvSpPr>
          <p:nvPr>
            <p:ph type="title"/>
          </p:nvPr>
        </p:nvSpPr>
        <p:spPr>
          <a:xfrm>
            <a:off x="800100" y="712694"/>
            <a:ext cx="7543800" cy="1371600"/>
          </a:xfrm>
        </p:spPr>
        <p:txBody>
          <a:bodyPr>
            <a:normAutofit fontScale="90000"/>
          </a:bodyPr>
          <a:lstStyle/>
          <a:p>
            <a:r>
              <a:rPr lang="en-US" sz="6000" i="1" dirty="0"/>
              <a:t>B. </a:t>
            </a:r>
            <a:r>
              <a:rPr lang="en-US" sz="6000" dirty="0"/>
              <a:t>Where </a:t>
            </a:r>
            <a:r>
              <a:rPr lang="en-US" sz="6000" dirty="0" smtClean="0"/>
              <a:t>did </a:t>
            </a:r>
            <a:r>
              <a:rPr lang="en-US" sz="6000" dirty="0"/>
              <a:t>it emerge?</a:t>
            </a:r>
            <a:br>
              <a:rPr lang="en-US" sz="6000" dirty="0"/>
            </a:br>
            <a:endParaRPr lang="en-US" dirty="0"/>
          </a:p>
        </p:txBody>
      </p:sp>
      <p:sp>
        <p:nvSpPr>
          <p:cNvPr id="8" name="ZoneTexte 7"/>
          <p:cNvSpPr txBox="1"/>
          <p:nvPr/>
        </p:nvSpPr>
        <p:spPr>
          <a:xfrm>
            <a:off x="416588" y="1856469"/>
            <a:ext cx="3185487" cy="430887"/>
          </a:xfrm>
          <a:prstGeom prst="rect">
            <a:avLst/>
          </a:prstGeom>
          <a:noFill/>
        </p:spPr>
        <p:txBody>
          <a:bodyPr wrap="none" rtlCol="0">
            <a:spAutoFit/>
          </a:bodyPr>
          <a:lstStyle/>
          <a:p>
            <a:r>
              <a:rPr lang="en-US" sz="2200" b="1" dirty="0" smtClean="0"/>
              <a:t>2</a:t>
            </a:r>
            <a:r>
              <a:rPr lang="en-US" sz="2200" b="1" baseline="30000" dirty="0" smtClean="0"/>
              <a:t>nd</a:t>
            </a:r>
            <a:r>
              <a:rPr lang="en-US" sz="2200" b="1" dirty="0" smtClean="0"/>
              <a:t> </a:t>
            </a:r>
            <a:r>
              <a:rPr lang="en-US" sz="2200" b="1" dirty="0"/>
              <a:t>stage: active </a:t>
            </a:r>
            <a:r>
              <a:rPr lang="en-US" sz="2200" b="1" dirty="0" smtClean="0"/>
              <a:t>support</a:t>
            </a:r>
            <a:endParaRPr lang="en-US" sz="2400" dirty="0"/>
          </a:p>
        </p:txBody>
      </p:sp>
    </p:spTree>
    <p:extLst>
      <p:ext uri="{BB962C8B-B14F-4D97-AF65-F5344CB8AC3E}">
        <p14:creationId xmlns:p14="http://schemas.microsoft.com/office/powerpoint/2010/main" val="310064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6091" y="2284319"/>
            <a:ext cx="7883073" cy="3386470"/>
          </a:xfrm>
        </p:spPr>
        <p:txBody>
          <a:bodyPr>
            <a:normAutofit fontScale="77500" lnSpcReduction="20000"/>
          </a:bodyPr>
          <a:lstStyle/>
          <a:p>
            <a:r>
              <a:rPr lang="en-US" dirty="0"/>
              <a:t>Reports by international </a:t>
            </a:r>
            <a:r>
              <a:rPr lang="en-US" dirty="0" smtClean="0"/>
              <a:t>organizations</a:t>
            </a:r>
          </a:p>
          <a:p>
            <a:r>
              <a:rPr lang="en-US" dirty="0" smtClean="0"/>
              <a:t>Supporting or organizing NGO meetings and events</a:t>
            </a:r>
          </a:p>
          <a:p>
            <a:r>
              <a:rPr lang="en-US" dirty="0"/>
              <a:t>Parliamentary work</a:t>
            </a:r>
          </a:p>
          <a:p>
            <a:pPr lvl="1"/>
            <a:r>
              <a:rPr lang="en-US" dirty="0"/>
              <a:t>October 2013, Parliamentary Assembly (</a:t>
            </a:r>
            <a:r>
              <a:rPr lang="en-US" dirty="0" err="1"/>
              <a:t>CoE</a:t>
            </a:r>
            <a:r>
              <a:rPr lang="en-US" dirty="0"/>
              <a:t>), Resolution 1952 (2013) and Recommendation 2023 (2013), </a:t>
            </a:r>
            <a:r>
              <a:rPr lang="en-US" i="1" dirty="0"/>
              <a:t>Children's right to physical integrity</a:t>
            </a:r>
          </a:p>
          <a:p>
            <a:pPr lvl="1"/>
            <a:r>
              <a:rPr lang="en-US" dirty="0"/>
              <a:t>February 2017, European Parliament (EU), </a:t>
            </a:r>
            <a:r>
              <a:rPr lang="en-US" i="1" dirty="0"/>
              <a:t>Promoting gender equality in mental health and clinical research</a:t>
            </a:r>
            <a:r>
              <a:rPr lang="en-US" dirty="0"/>
              <a:t>, § 61</a:t>
            </a:r>
          </a:p>
          <a:p>
            <a:pPr lvl="1"/>
            <a:r>
              <a:rPr lang="en-US" dirty="0"/>
              <a:t>October 2017, Parliamentary Assembly (</a:t>
            </a:r>
            <a:r>
              <a:rPr lang="en-US" dirty="0" err="1"/>
              <a:t>CoE</a:t>
            </a:r>
            <a:r>
              <a:rPr lang="en-US" dirty="0"/>
              <a:t>), Resolution 2191 (2017), </a:t>
            </a:r>
            <a:r>
              <a:rPr lang="en-US" i="1" dirty="0"/>
              <a:t>Promoting the human rights of and eliminating discrimination against intersex people</a:t>
            </a:r>
          </a:p>
          <a:p>
            <a:pPr lvl="1"/>
            <a:r>
              <a:rPr lang="en-US" dirty="0"/>
              <a:t>February 2019, European Parliament (EU), </a:t>
            </a:r>
            <a:r>
              <a:rPr lang="en-US" i="1" dirty="0"/>
              <a:t>The rights of intersex people</a:t>
            </a:r>
            <a:endParaRPr lang="en-US" dirty="0" smtClean="0"/>
          </a:p>
        </p:txBody>
      </p:sp>
      <p:sp>
        <p:nvSpPr>
          <p:cNvPr id="5" name="Titre 1"/>
          <p:cNvSpPr>
            <a:spLocks noGrp="1"/>
          </p:cNvSpPr>
          <p:nvPr>
            <p:ph type="title"/>
          </p:nvPr>
        </p:nvSpPr>
        <p:spPr>
          <a:xfrm>
            <a:off x="800100" y="712694"/>
            <a:ext cx="7543800" cy="1371600"/>
          </a:xfrm>
        </p:spPr>
        <p:txBody>
          <a:bodyPr>
            <a:normAutofit fontScale="90000"/>
          </a:bodyPr>
          <a:lstStyle/>
          <a:p>
            <a:r>
              <a:rPr lang="en-US" sz="6000" i="1" dirty="0"/>
              <a:t>B. </a:t>
            </a:r>
            <a:r>
              <a:rPr lang="en-US" sz="6000" dirty="0"/>
              <a:t>Where </a:t>
            </a:r>
            <a:r>
              <a:rPr lang="en-US" sz="6000" dirty="0" smtClean="0"/>
              <a:t>did </a:t>
            </a:r>
            <a:r>
              <a:rPr lang="en-US" sz="6000" dirty="0"/>
              <a:t>it emerge?</a:t>
            </a:r>
            <a:br>
              <a:rPr lang="en-US" sz="6000" dirty="0"/>
            </a:br>
            <a:endParaRPr lang="en-US" dirty="0"/>
          </a:p>
        </p:txBody>
      </p:sp>
      <p:sp>
        <p:nvSpPr>
          <p:cNvPr id="8" name="ZoneTexte 7"/>
          <p:cNvSpPr txBox="1"/>
          <p:nvPr/>
        </p:nvSpPr>
        <p:spPr>
          <a:xfrm>
            <a:off x="416588" y="1856469"/>
            <a:ext cx="3185487" cy="430887"/>
          </a:xfrm>
          <a:prstGeom prst="rect">
            <a:avLst/>
          </a:prstGeom>
          <a:noFill/>
        </p:spPr>
        <p:txBody>
          <a:bodyPr wrap="none" rtlCol="0">
            <a:spAutoFit/>
          </a:bodyPr>
          <a:lstStyle/>
          <a:p>
            <a:r>
              <a:rPr lang="en-US" sz="2200" b="1" dirty="0" smtClean="0"/>
              <a:t>2</a:t>
            </a:r>
            <a:r>
              <a:rPr lang="en-US" sz="2200" b="1" baseline="30000" dirty="0" smtClean="0"/>
              <a:t>nd</a:t>
            </a:r>
            <a:r>
              <a:rPr lang="en-US" sz="2200" b="1" dirty="0" smtClean="0"/>
              <a:t> </a:t>
            </a:r>
            <a:r>
              <a:rPr lang="en-US" sz="2200" b="1" dirty="0"/>
              <a:t>stage: active </a:t>
            </a:r>
            <a:r>
              <a:rPr lang="en-US" sz="2200" b="1" dirty="0" smtClean="0"/>
              <a:t>support</a:t>
            </a:r>
            <a:endParaRPr lang="en-US" sz="2400" dirty="0"/>
          </a:p>
        </p:txBody>
      </p:sp>
    </p:spTree>
    <p:extLst>
      <p:ext uri="{BB962C8B-B14F-4D97-AF65-F5344CB8AC3E}">
        <p14:creationId xmlns:p14="http://schemas.microsoft.com/office/powerpoint/2010/main" val="86326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6091" y="2284318"/>
            <a:ext cx="7883073" cy="3672549"/>
          </a:xfrm>
        </p:spPr>
        <p:txBody>
          <a:bodyPr>
            <a:normAutofit fontScale="77500" lnSpcReduction="20000"/>
          </a:bodyPr>
          <a:lstStyle/>
          <a:p>
            <a:r>
              <a:rPr lang="en-US" dirty="0"/>
              <a:t>Reports by international </a:t>
            </a:r>
            <a:r>
              <a:rPr lang="en-US" dirty="0" smtClean="0"/>
              <a:t>organizations</a:t>
            </a:r>
          </a:p>
          <a:p>
            <a:r>
              <a:rPr lang="en-US" dirty="0" smtClean="0"/>
              <a:t>Supporting or organizing NGO </a:t>
            </a:r>
            <a:r>
              <a:rPr lang="en-US" dirty="0" smtClean="0"/>
              <a:t>meetings </a:t>
            </a:r>
            <a:r>
              <a:rPr lang="en-US" dirty="0" smtClean="0"/>
              <a:t>and </a:t>
            </a:r>
            <a:r>
              <a:rPr lang="en-US" dirty="0" smtClean="0"/>
              <a:t>events</a:t>
            </a:r>
            <a:endParaRPr lang="en-US" dirty="0" smtClean="0"/>
          </a:p>
          <a:p>
            <a:r>
              <a:rPr lang="en-US" dirty="0"/>
              <a:t>Parliamentary work</a:t>
            </a:r>
          </a:p>
          <a:p>
            <a:r>
              <a:rPr lang="en-US" dirty="0"/>
              <a:t>Joint statement </a:t>
            </a:r>
            <a:endParaRPr lang="en-US" dirty="0" smtClean="0"/>
          </a:p>
          <a:p>
            <a:pPr lvl="1"/>
            <a:r>
              <a:rPr lang="en-US" dirty="0"/>
              <a:t>May </a:t>
            </a:r>
            <a:r>
              <a:rPr lang="en-US" dirty="0" smtClean="0"/>
              <a:t>2014, </a:t>
            </a:r>
            <a:r>
              <a:rPr lang="en-US" i="1" dirty="0"/>
              <a:t>Eliminating forced, coercive and otherwise involuntary sterilization</a:t>
            </a:r>
            <a:r>
              <a:rPr lang="en-US" dirty="0"/>
              <a:t>, </a:t>
            </a:r>
            <a:r>
              <a:rPr lang="en-US" dirty="0" smtClean="0"/>
              <a:t>UN interagency </a:t>
            </a:r>
            <a:r>
              <a:rPr lang="en-US" dirty="0"/>
              <a:t>statement</a:t>
            </a:r>
            <a:endParaRPr lang="en-US" dirty="0" smtClean="0"/>
          </a:p>
          <a:p>
            <a:pPr lvl="1"/>
            <a:r>
              <a:rPr lang="en-US" dirty="0"/>
              <a:t>13 May 2015, </a:t>
            </a:r>
            <a:r>
              <a:rPr lang="en-US" i="1" dirty="0" smtClean="0"/>
              <a:t>Discriminated </a:t>
            </a:r>
            <a:r>
              <a:rPr lang="en-US" i="1" dirty="0"/>
              <a:t>and made vulnerable: Young LGBT and intersex people need recognition and protection of their rights International Day against Homophobia, </a:t>
            </a:r>
            <a:r>
              <a:rPr lang="en-US" i="1" dirty="0" err="1"/>
              <a:t>Biphobia</a:t>
            </a:r>
            <a:r>
              <a:rPr lang="en-US" i="1" dirty="0"/>
              <a:t> and </a:t>
            </a:r>
            <a:r>
              <a:rPr lang="en-US" i="1" dirty="0" err="1" smtClean="0"/>
              <a:t>Transphobia</a:t>
            </a:r>
            <a:endParaRPr lang="en-US" dirty="0"/>
          </a:p>
          <a:p>
            <a:pPr lvl="1"/>
            <a:r>
              <a:rPr lang="en-US" dirty="0" smtClean="0"/>
              <a:t>26 </a:t>
            </a:r>
            <a:r>
              <a:rPr lang="en-US" dirty="0"/>
              <a:t>October 2016, </a:t>
            </a:r>
            <a:r>
              <a:rPr lang="en-US" i="1" dirty="0"/>
              <a:t>End violence and harmful medical practices on intersex children and adults, UN and regional experts urge</a:t>
            </a:r>
          </a:p>
          <a:p>
            <a:endParaRPr lang="en-US" dirty="0" smtClean="0"/>
          </a:p>
        </p:txBody>
      </p:sp>
      <p:sp>
        <p:nvSpPr>
          <p:cNvPr id="5" name="Titre 1"/>
          <p:cNvSpPr>
            <a:spLocks noGrp="1"/>
          </p:cNvSpPr>
          <p:nvPr>
            <p:ph type="title"/>
          </p:nvPr>
        </p:nvSpPr>
        <p:spPr>
          <a:xfrm>
            <a:off x="800100" y="712694"/>
            <a:ext cx="7543800" cy="1371600"/>
          </a:xfrm>
        </p:spPr>
        <p:txBody>
          <a:bodyPr>
            <a:normAutofit fontScale="90000"/>
          </a:bodyPr>
          <a:lstStyle/>
          <a:p>
            <a:r>
              <a:rPr lang="en-US" sz="6000" i="1" dirty="0"/>
              <a:t>B. </a:t>
            </a:r>
            <a:r>
              <a:rPr lang="en-US" sz="6000" dirty="0"/>
              <a:t>Where </a:t>
            </a:r>
            <a:r>
              <a:rPr lang="en-US" sz="6000" dirty="0" smtClean="0"/>
              <a:t>did </a:t>
            </a:r>
            <a:r>
              <a:rPr lang="en-US" sz="6000" dirty="0"/>
              <a:t>it emerge?</a:t>
            </a:r>
            <a:br>
              <a:rPr lang="en-US" sz="6000" dirty="0"/>
            </a:br>
            <a:endParaRPr lang="en-US" dirty="0"/>
          </a:p>
        </p:txBody>
      </p:sp>
      <p:sp>
        <p:nvSpPr>
          <p:cNvPr id="8" name="ZoneTexte 7"/>
          <p:cNvSpPr txBox="1"/>
          <p:nvPr/>
        </p:nvSpPr>
        <p:spPr>
          <a:xfrm>
            <a:off x="416588" y="1856469"/>
            <a:ext cx="3185487" cy="430887"/>
          </a:xfrm>
          <a:prstGeom prst="rect">
            <a:avLst/>
          </a:prstGeom>
          <a:noFill/>
        </p:spPr>
        <p:txBody>
          <a:bodyPr wrap="none" rtlCol="0">
            <a:spAutoFit/>
          </a:bodyPr>
          <a:lstStyle/>
          <a:p>
            <a:r>
              <a:rPr lang="en-US" sz="2200" b="1" dirty="0" smtClean="0"/>
              <a:t>2</a:t>
            </a:r>
            <a:r>
              <a:rPr lang="en-US" sz="2200" b="1" baseline="30000" dirty="0" smtClean="0"/>
              <a:t>nd</a:t>
            </a:r>
            <a:r>
              <a:rPr lang="en-US" sz="2200" b="1" dirty="0" smtClean="0"/>
              <a:t> </a:t>
            </a:r>
            <a:r>
              <a:rPr lang="en-US" sz="2200" b="1" dirty="0"/>
              <a:t>stage: active </a:t>
            </a:r>
            <a:r>
              <a:rPr lang="en-US" sz="2200" b="1" dirty="0" smtClean="0"/>
              <a:t>support</a:t>
            </a:r>
            <a:endParaRPr lang="en-US" sz="2400" dirty="0"/>
          </a:p>
        </p:txBody>
      </p:sp>
    </p:spTree>
    <p:extLst>
      <p:ext uri="{BB962C8B-B14F-4D97-AF65-F5344CB8AC3E}">
        <p14:creationId xmlns:p14="http://schemas.microsoft.com/office/powerpoint/2010/main" val="37422344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6012" y="2902007"/>
            <a:ext cx="6938964" cy="1582271"/>
          </a:xfrm>
        </p:spPr>
        <p:txBody>
          <a:bodyPr/>
          <a:lstStyle/>
          <a:p>
            <a:r>
              <a:rPr lang="en-US" dirty="0" smtClean="0"/>
              <a:t>III. The </a:t>
            </a:r>
            <a:r>
              <a:rPr lang="en-US" dirty="0"/>
              <a:t>protection granted to intersex in international law</a:t>
            </a:r>
          </a:p>
        </p:txBody>
      </p:sp>
    </p:spTree>
    <p:extLst>
      <p:ext uri="{BB962C8B-B14F-4D97-AF65-F5344CB8AC3E}">
        <p14:creationId xmlns:p14="http://schemas.microsoft.com/office/powerpoint/2010/main" val="40939844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327336"/>
            <a:ext cx="7543800" cy="1371600"/>
          </a:xfrm>
        </p:spPr>
        <p:txBody>
          <a:bodyPr>
            <a:normAutofit fontScale="90000"/>
          </a:bodyPr>
          <a:lstStyle/>
          <a:p>
            <a:r>
              <a:rPr lang="en-US" dirty="0"/>
              <a:t>III. The protection granted to intersex in international law</a:t>
            </a:r>
          </a:p>
        </p:txBody>
      </p:sp>
      <p:sp>
        <p:nvSpPr>
          <p:cNvPr id="3" name="Espace réservé du contenu 2"/>
          <p:cNvSpPr>
            <a:spLocks noGrp="1"/>
          </p:cNvSpPr>
          <p:nvPr>
            <p:ph idx="1"/>
          </p:nvPr>
        </p:nvSpPr>
        <p:spPr>
          <a:xfrm>
            <a:off x="759109" y="2084294"/>
            <a:ext cx="7389797" cy="3639670"/>
          </a:xfrm>
        </p:spPr>
        <p:txBody>
          <a:bodyPr>
            <a:normAutofit/>
          </a:bodyPr>
          <a:lstStyle/>
          <a:p>
            <a:r>
              <a:rPr lang="en-US" sz="2400" i="1" dirty="0" smtClean="0"/>
              <a:t>A. </a:t>
            </a:r>
            <a:r>
              <a:rPr lang="en-US" sz="2400" dirty="0"/>
              <a:t>Overview of the different international norms protecting </a:t>
            </a:r>
            <a:r>
              <a:rPr lang="en-US" sz="2400" dirty="0" smtClean="0"/>
              <a:t>intersex</a:t>
            </a:r>
          </a:p>
          <a:p>
            <a:endParaRPr lang="en-US" sz="2400" i="1" dirty="0"/>
          </a:p>
          <a:p>
            <a:r>
              <a:rPr lang="en-US" sz="2400" i="1" dirty="0" smtClean="0"/>
              <a:t>B</a:t>
            </a:r>
            <a:r>
              <a:rPr lang="en-US" sz="2400" i="1" dirty="0" smtClean="0"/>
              <a:t>. </a:t>
            </a:r>
            <a:r>
              <a:rPr lang="en-US" sz="2400" dirty="0"/>
              <a:t>Insight on </a:t>
            </a:r>
            <a:r>
              <a:rPr lang="en-US" sz="2400" dirty="0" smtClean="0"/>
              <a:t>the norms related to the normalizing surgeries</a:t>
            </a:r>
            <a:endParaRPr lang="en-US" sz="2400" dirty="0"/>
          </a:p>
          <a:p>
            <a:pPr lvl="1"/>
            <a:endParaRPr lang="en-US" dirty="0"/>
          </a:p>
          <a:p>
            <a:r>
              <a:rPr lang="en-US" i="1" dirty="0" smtClean="0"/>
              <a:t>C. </a:t>
            </a:r>
            <a:r>
              <a:rPr lang="en-US" dirty="0"/>
              <a:t>Dead angles?</a:t>
            </a:r>
          </a:p>
          <a:p>
            <a:pPr marL="0" indent="0">
              <a:buNone/>
            </a:pPr>
            <a:endParaRPr lang="en-US" i="1" dirty="0" smtClean="0"/>
          </a:p>
        </p:txBody>
      </p:sp>
    </p:spTree>
    <p:extLst>
      <p:ext uri="{BB962C8B-B14F-4D97-AF65-F5344CB8AC3E}">
        <p14:creationId xmlns:p14="http://schemas.microsoft.com/office/powerpoint/2010/main" val="37150221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0326" y="381000"/>
            <a:ext cx="7944272" cy="1371600"/>
          </a:xfrm>
        </p:spPr>
        <p:txBody>
          <a:bodyPr>
            <a:normAutofit/>
          </a:bodyPr>
          <a:lstStyle/>
          <a:p>
            <a:pPr marL="0" indent="0"/>
            <a:r>
              <a:rPr lang="en-US" sz="3000" i="1" dirty="0"/>
              <a:t>A</a:t>
            </a:r>
            <a:r>
              <a:rPr lang="en-US" sz="3000" i="1" dirty="0" smtClean="0"/>
              <a:t>. </a:t>
            </a:r>
            <a:r>
              <a:rPr lang="en-US" sz="3000" dirty="0" smtClean="0"/>
              <a:t>Overview </a:t>
            </a:r>
            <a:r>
              <a:rPr lang="en-US" sz="3000" dirty="0"/>
              <a:t>of the different international norms protecting </a:t>
            </a:r>
            <a:r>
              <a:rPr lang="en-US" sz="3000" dirty="0" smtClean="0"/>
              <a:t>intersex</a:t>
            </a:r>
            <a:endParaRPr lang="en-US" sz="3000" dirty="0"/>
          </a:p>
        </p:txBody>
      </p:sp>
      <p:sp>
        <p:nvSpPr>
          <p:cNvPr id="5" name="Espace réservé du contenu 2"/>
          <p:cNvSpPr txBox="1">
            <a:spLocks noGrp="1"/>
          </p:cNvSpPr>
          <p:nvPr>
            <p:ph idx="1"/>
          </p:nvPr>
        </p:nvSpPr>
        <p:spPr>
          <a:xfrm>
            <a:off x="951300" y="2084294"/>
            <a:ext cx="7559502" cy="4426974"/>
          </a:xfrm>
          <a:prstGeom prst="rect">
            <a:avLst/>
          </a:prstGeom>
        </p:spPr>
        <p:txBody>
          <a:bodyPr>
            <a:normAutofit fontScale="92500" lnSpcReduction="2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marL="0" indent="0">
              <a:buNone/>
            </a:pPr>
            <a:r>
              <a:rPr lang="en-US" i="1" dirty="0" smtClean="0"/>
              <a:t>1.</a:t>
            </a:r>
            <a:r>
              <a:rPr lang="en-US" dirty="0" smtClean="0"/>
              <a:t> Hard law : </a:t>
            </a:r>
            <a:r>
              <a:rPr lang="en-US" dirty="0" smtClean="0"/>
              <a:t>general provision </a:t>
            </a:r>
            <a:r>
              <a:rPr lang="en-US" dirty="0" smtClean="0"/>
              <a:t>as in the </a:t>
            </a:r>
            <a:r>
              <a:rPr lang="en-US" i="1" dirty="0" smtClean="0"/>
              <a:t>ICCPR</a:t>
            </a:r>
            <a:endParaRPr lang="en-US" i="1" dirty="0" smtClean="0"/>
          </a:p>
          <a:p>
            <a:pPr lvl="2"/>
            <a:r>
              <a:rPr lang="en-US" dirty="0" smtClean="0"/>
              <a:t>Art. 7: “</a:t>
            </a:r>
            <a:r>
              <a:rPr lang="en-US" dirty="0"/>
              <a:t>No one shall be subjected to torture or to cruel, inhuman or degrading treatment or punishment. In particular, no one shall be subjected without his free consent to medical or scientific </a:t>
            </a:r>
            <a:r>
              <a:rPr lang="en-US" dirty="0" smtClean="0"/>
              <a:t>experimentation”;</a:t>
            </a:r>
          </a:p>
          <a:p>
            <a:pPr lvl="2"/>
            <a:r>
              <a:rPr lang="en-US" dirty="0" smtClean="0"/>
              <a:t>Art. 16: “</a:t>
            </a:r>
            <a:r>
              <a:rPr lang="en-US" dirty="0"/>
              <a:t>Everyone shall have the right to recognition everywhere as a person before the law</a:t>
            </a:r>
            <a:r>
              <a:rPr lang="en-US" dirty="0" smtClean="0"/>
              <a:t>.”</a:t>
            </a:r>
          </a:p>
          <a:p>
            <a:pPr lvl="2"/>
            <a:r>
              <a:rPr lang="en-US" dirty="0" smtClean="0"/>
              <a:t>Art. 18: “No </a:t>
            </a:r>
            <a:r>
              <a:rPr lang="en-US" dirty="0"/>
              <a:t>one shall be subject to coercion which would impair his freedom to have or to adopt a […] belief of his choice</a:t>
            </a:r>
            <a:r>
              <a:rPr lang="en-US" dirty="0" smtClean="0"/>
              <a:t>.”</a:t>
            </a:r>
          </a:p>
          <a:p>
            <a:pPr lvl="2"/>
            <a:r>
              <a:rPr lang="en-US" dirty="0" smtClean="0"/>
              <a:t>Art. 24: “Every </a:t>
            </a:r>
            <a:r>
              <a:rPr lang="en-US" dirty="0"/>
              <a:t>child shall have, without any discrimination as to race, </a:t>
            </a:r>
            <a:r>
              <a:rPr lang="en-US" dirty="0" err="1"/>
              <a:t>colour</a:t>
            </a:r>
            <a:r>
              <a:rPr lang="en-US" dirty="0"/>
              <a:t>, sex, language, religion, national or social origin, property or birth, the right to such measures of protection as are required by his status as a minor, on the part of his family, society and the State</a:t>
            </a:r>
            <a:r>
              <a:rPr lang="en-US" dirty="0" smtClean="0"/>
              <a:t>.”</a:t>
            </a:r>
          </a:p>
          <a:p>
            <a:pPr lvl="2"/>
            <a:r>
              <a:rPr lang="en-US" dirty="0" smtClean="0"/>
              <a:t>Art. 26: “</a:t>
            </a:r>
            <a:r>
              <a:rPr lang="en-US" dirty="0"/>
              <a:t>All persons are equal before the law and are entitled without any discrimination to the equal protection of the law. </a:t>
            </a:r>
            <a:r>
              <a:rPr lang="en-US" dirty="0" smtClean="0"/>
              <a:t>”</a:t>
            </a:r>
          </a:p>
        </p:txBody>
      </p:sp>
    </p:spTree>
    <p:extLst>
      <p:ext uri="{BB962C8B-B14F-4D97-AF65-F5344CB8AC3E}">
        <p14:creationId xmlns:p14="http://schemas.microsoft.com/office/powerpoint/2010/main" val="2231399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0326" y="381000"/>
            <a:ext cx="7944272" cy="1371600"/>
          </a:xfrm>
        </p:spPr>
        <p:txBody>
          <a:bodyPr>
            <a:normAutofit/>
          </a:bodyPr>
          <a:lstStyle/>
          <a:p>
            <a:pPr marL="0" indent="0"/>
            <a:r>
              <a:rPr lang="en-US" sz="3000" i="1" dirty="0"/>
              <a:t>A</a:t>
            </a:r>
            <a:r>
              <a:rPr lang="en-US" sz="3000" i="1" dirty="0" smtClean="0"/>
              <a:t>. </a:t>
            </a:r>
            <a:r>
              <a:rPr lang="en-US" sz="3000" dirty="0" smtClean="0"/>
              <a:t>Overview </a:t>
            </a:r>
            <a:r>
              <a:rPr lang="en-US" sz="3000" dirty="0"/>
              <a:t>of the different international norms protecting </a:t>
            </a:r>
            <a:r>
              <a:rPr lang="en-US" sz="3000" dirty="0" smtClean="0"/>
              <a:t>intersex</a:t>
            </a:r>
            <a:endParaRPr lang="en-US" sz="3000" dirty="0"/>
          </a:p>
        </p:txBody>
      </p:sp>
      <p:sp>
        <p:nvSpPr>
          <p:cNvPr id="5" name="Espace réservé du contenu 2"/>
          <p:cNvSpPr txBox="1">
            <a:spLocks noGrp="1"/>
          </p:cNvSpPr>
          <p:nvPr>
            <p:ph idx="1"/>
          </p:nvPr>
        </p:nvSpPr>
        <p:spPr>
          <a:xfrm>
            <a:off x="951300" y="2084294"/>
            <a:ext cx="7559502" cy="4426974"/>
          </a:xfrm>
          <a:prstGeom prst="rect">
            <a:avLst/>
          </a:prstGeom>
        </p:spPr>
        <p:txBody>
          <a:bodyPr>
            <a:normAutofit fontScale="85000" lnSpcReduction="1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marL="0" indent="0">
              <a:buNone/>
            </a:pPr>
            <a:r>
              <a:rPr lang="en-US" i="1" dirty="0"/>
              <a:t>2</a:t>
            </a:r>
            <a:r>
              <a:rPr lang="en-US" i="1" dirty="0" smtClean="0"/>
              <a:t>.</a:t>
            </a:r>
            <a:r>
              <a:rPr lang="en-US" dirty="0" smtClean="0"/>
              <a:t> Soft </a:t>
            </a:r>
            <a:r>
              <a:rPr lang="en-US" dirty="0" smtClean="0"/>
              <a:t>law: specific provisions </a:t>
            </a:r>
            <a:r>
              <a:rPr lang="en-US" dirty="0" smtClean="0"/>
              <a:t>produced by international organizations</a:t>
            </a:r>
          </a:p>
          <a:p>
            <a:pPr lvl="1"/>
            <a:r>
              <a:rPr lang="en-US" dirty="0" smtClean="0"/>
              <a:t>Intersex’ bodily integrity and self determination</a:t>
            </a:r>
          </a:p>
          <a:p>
            <a:pPr lvl="1"/>
            <a:r>
              <a:rPr lang="en-US" dirty="0" smtClean="0"/>
              <a:t>Access to counseling, support and medical records</a:t>
            </a:r>
          </a:p>
          <a:p>
            <a:pPr lvl="1"/>
            <a:r>
              <a:rPr lang="en-US" dirty="0" smtClean="0"/>
              <a:t>Educating professionals working with intersex and raising general awareness</a:t>
            </a:r>
          </a:p>
          <a:p>
            <a:pPr lvl="1"/>
            <a:r>
              <a:rPr lang="en-US" dirty="0" smtClean="0"/>
              <a:t>Investigation, access to justice redress and compensation for intersex victims</a:t>
            </a:r>
          </a:p>
          <a:p>
            <a:pPr lvl="1"/>
            <a:r>
              <a:rPr lang="en-US" dirty="0" smtClean="0"/>
              <a:t>Fight against discrimination based on sex characteristics</a:t>
            </a:r>
          </a:p>
          <a:p>
            <a:pPr lvl="1"/>
            <a:r>
              <a:rPr lang="en-US" dirty="0" smtClean="0"/>
              <a:t>Participation of intersex NGO in intersex policies and studies</a:t>
            </a:r>
          </a:p>
          <a:p>
            <a:pPr lvl="1"/>
            <a:r>
              <a:rPr lang="en-US" dirty="0" smtClean="0"/>
              <a:t>Protecting intersex’ rights regarding their gender identity (including </a:t>
            </a:r>
            <a:r>
              <a:rPr lang="en-US" dirty="0" err="1" smtClean="0"/>
              <a:t>depathologisation</a:t>
            </a:r>
            <a:r>
              <a:rPr lang="en-US" dirty="0" smtClean="0"/>
              <a:t>) </a:t>
            </a:r>
          </a:p>
          <a:p>
            <a:pPr lvl="1"/>
            <a:r>
              <a:rPr lang="en-US" dirty="0" smtClean="0"/>
              <a:t>Funding intersex studies and intersex NGO’s</a:t>
            </a:r>
          </a:p>
          <a:p>
            <a:pPr marL="457200" lvl="1" indent="0">
              <a:buNone/>
            </a:pPr>
            <a:r>
              <a:rPr lang="en-US" dirty="0" smtClean="0"/>
              <a:t>	(Yogyakarta plus 10 principles)</a:t>
            </a:r>
            <a:endParaRPr lang="en-US" dirty="0"/>
          </a:p>
        </p:txBody>
      </p:sp>
    </p:spTree>
    <p:extLst>
      <p:ext uri="{BB962C8B-B14F-4D97-AF65-F5344CB8AC3E}">
        <p14:creationId xmlns:p14="http://schemas.microsoft.com/office/powerpoint/2010/main" val="2509952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73612" y="1964162"/>
            <a:ext cx="767601" cy="3795886"/>
          </a:xfrm>
        </p:spPr>
        <p:txBody>
          <a:bodyPr>
            <a:normAutofit fontScale="85000" lnSpcReduction="20000"/>
          </a:bodyPr>
          <a:lstStyle/>
          <a:p>
            <a:pPr marL="0" indent="0">
              <a:buNone/>
            </a:pPr>
            <a:r>
              <a:rPr lang="en-US" b="1" dirty="0" smtClean="0"/>
              <a:t>2009</a:t>
            </a:r>
            <a:r>
              <a:rPr lang="en-US" dirty="0" smtClean="0"/>
              <a:t/>
            </a:r>
            <a:br>
              <a:rPr lang="en-US" dirty="0" smtClean="0"/>
            </a:br>
            <a:endParaRPr lang="en-US" dirty="0" smtClean="0"/>
          </a:p>
          <a:p>
            <a:pPr marL="0" indent="0">
              <a:buNone/>
            </a:pPr>
            <a:endParaRPr lang="en-US" sz="1400" dirty="0" smtClean="0"/>
          </a:p>
          <a:p>
            <a:pPr marL="0" indent="0">
              <a:buNone/>
            </a:pPr>
            <a:r>
              <a:rPr lang="en-US" dirty="0" smtClean="0"/>
              <a:t/>
            </a:r>
            <a:br>
              <a:rPr lang="en-US" dirty="0" smtClean="0"/>
            </a:br>
            <a:r>
              <a:rPr lang="en-US" dirty="0" smtClean="0"/>
              <a:t/>
            </a:r>
            <a:br>
              <a:rPr lang="en-US" dirty="0" smtClean="0"/>
            </a:br>
            <a:endParaRPr lang="en-US" dirty="0" smtClean="0"/>
          </a:p>
          <a:p>
            <a:pPr marL="0" indent="0">
              <a:buNone/>
            </a:pPr>
            <a:r>
              <a:rPr lang="en-US" sz="2100" b="1" dirty="0" smtClean="0"/>
              <a:t>2011</a:t>
            </a:r>
            <a:r>
              <a:rPr lang="en-US" sz="2100" dirty="0" smtClean="0"/>
              <a:t/>
            </a:r>
            <a:br>
              <a:rPr lang="en-US" sz="2100" dirty="0" smtClean="0"/>
            </a:br>
            <a:endParaRPr lang="en-US" sz="2100" dirty="0" smtClean="0"/>
          </a:p>
          <a:p>
            <a:pPr marL="0" indent="0">
              <a:buNone/>
            </a:pPr>
            <a:endParaRPr lang="en-US" sz="1400" dirty="0" smtClean="0"/>
          </a:p>
          <a:p>
            <a:pPr marL="0" indent="0">
              <a:buNone/>
            </a:pPr>
            <a:r>
              <a:rPr lang="en-US" sz="2100" b="1" dirty="0" smtClean="0"/>
              <a:t>2011</a:t>
            </a:r>
          </a:p>
        </p:txBody>
      </p:sp>
      <p:sp>
        <p:nvSpPr>
          <p:cNvPr id="5" name="Titre 1"/>
          <p:cNvSpPr>
            <a:spLocks noGrp="1"/>
          </p:cNvSpPr>
          <p:nvPr>
            <p:ph type="title"/>
          </p:nvPr>
        </p:nvSpPr>
        <p:spPr>
          <a:xfrm>
            <a:off x="800100" y="308005"/>
            <a:ext cx="7543800" cy="1371600"/>
          </a:xfrm>
        </p:spPr>
        <p:txBody>
          <a:bodyPr>
            <a:normAutofit/>
          </a:bodyPr>
          <a:lstStyle/>
          <a:p>
            <a:r>
              <a:rPr lang="en-US" sz="4000" i="1" dirty="0"/>
              <a:t>B</a:t>
            </a:r>
            <a:r>
              <a:rPr lang="en-US" sz="4000" i="1" dirty="0" smtClean="0"/>
              <a:t>. </a:t>
            </a:r>
            <a:r>
              <a:rPr lang="en-US" sz="4000" dirty="0" smtClean="0"/>
              <a:t>Insight </a:t>
            </a:r>
            <a:r>
              <a:rPr lang="en-US" sz="4000" dirty="0"/>
              <a:t>on </a:t>
            </a:r>
            <a:r>
              <a:rPr lang="en-US" sz="4000" dirty="0" smtClean="0"/>
              <a:t>the norms related to normalizing surgeries</a:t>
            </a:r>
            <a:endParaRPr lang="en-US" sz="2800" dirty="0"/>
          </a:p>
        </p:txBody>
      </p:sp>
      <p:sp>
        <p:nvSpPr>
          <p:cNvPr id="6" name="Espace réservé du contenu 2"/>
          <p:cNvSpPr>
            <a:spLocks noGrp="1"/>
          </p:cNvSpPr>
          <p:nvPr>
            <p:ph sz="half" idx="2"/>
          </p:nvPr>
        </p:nvSpPr>
        <p:spPr>
          <a:xfrm>
            <a:off x="800100" y="1964162"/>
            <a:ext cx="7944272" cy="4350475"/>
          </a:xfrm>
        </p:spPr>
        <p:txBody>
          <a:bodyPr>
            <a:normAutofit fontScale="85000" lnSpcReduction="20000"/>
          </a:bodyPr>
          <a:lstStyle/>
          <a:p>
            <a:pPr marL="0" indent="0">
              <a:buNone/>
            </a:pPr>
            <a:r>
              <a:rPr lang="en-US" dirty="0" smtClean="0"/>
              <a:t>“Member States should ensure all rights to </a:t>
            </a:r>
            <a:r>
              <a:rPr lang="en-US" u="sng" dirty="0" smtClean="0"/>
              <a:t>informed consent</a:t>
            </a:r>
            <a:r>
              <a:rPr lang="en-US" dirty="0" smtClean="0"/>
              <a:t> are respected in regard to procedures on intersex children.”</a:t>
            </a:r>
          </a:p>
          <a:p>
            <a:pPr marL="0" indent="0">
              <a:buNone/>
            </a:pPr>
            <a:r>
              <a:rPr lang="en-US" dirty="0" smtClean="0"/>
              <a:t/>
            </a:r>
            <a:br>
              <a:rPr lang="en-US" dirty="0" smtClean="0"/>
            </a:br>
            <a:r>
              <a:rPr lang="en-US" dirty="0" smtClean="0"/>
              <a:t>“Health-care providers </a:t>
            </a:r>
            <a:r>
              <a:rPr lang="en-US" u="sng" dirty="0" smtClean="0"/>
              <a:t>should strive to postpone</a:t>
            </a:r>
            <a:r>
              <a:rPr lang="en-US" dirty="0" smtClean="0"/>
              <a:t> non-emergency invasive and irreversible interventions”</a:t>
            </a:r>
          </a:p>
          <a:p>
            <a:pPr marL="0" indent="0">
              <a:buNone/>
            </a:pPr>
            <a:r>
              <a:rPr lang="en-US" dirty="0" smtClean="0"/>
              <a:t/>
            </a:r>
            <a:br>
              <a:rPr lang="en-US" dirty="0" smtClean="0"/>
            </a:br>
            <a:r>
              <a:rPr lang="en-US" dirty="0" smtClean="0"/>
              <a:t/>
            </a:r>
            <a:br>
              <a:rPr lang="en-US" dirty="0" smtClean="0"/>
            </a:br>
            <a:r>
              <a:rPr lang="en-US" dirty="0" smtClean="0"/>
              <a:t>“The Committee urges the State party to step up measures […] on […] the health […] of inter-sex persons with a view to </a:t>
            </a:r>
            <a:r>
              <a:rPr lang="en-US" u="sng" dirty="0" smtClean="0"/>
              <a:t>ensuring […] that their personal integrity</a:t>
            </a:r>
            <a:r>
              <a:rPr lang="en-US" dirty="0" smtClean="0"/>
              <a:t> […] and reproductive health rights are respected.”</a:t>
            </a:r>
            <a:br>
              <a:rPr lang="en-US" dirty="0" smtClean="0"/>
            </a:br>
            <a:endParaRPr lang="en-US" dirty="0" smtClean="0"/>
          </a:p>
          <a:p>
            <a:pPr marL="0" indent="0">
              <a:buNone/>
            </a:pPr>
            <a:r>
              <a:rPr lang="en-US" dirty="0" smtClean="0"/>
              <a:t>“The Committee recommends that the State party: (a) Ensure the effective application of legal and medical standards following the best practices of granting </a:t>
            </a:r>
            <a:r>
              <a:rPr lang="en-US" u="sng" dirty="0" smtClean="0"/>
              <a:t>informed consent </a:t>
            </a:r>
            <a:r>
              <a:rPr lang="en-US" dirty="0" smtClean="0"/>
              <a:t>to medical and surgical treatment of intersex people, including full information, orally and in writing, on the suggested ; […] (d) </a:t>
            </a:r>
            <a:r>
              <a:rPr lang="en-US" u="sng" dirty="0" smtClean="0"/>
              <a:t>Properly inform </a:t>
            </a:r>
            <a:r>
              <a:rPr lang="en-US" dirty="0" smtClean="0"/>
              <a:t>patients and their parents of the consequences of unnecessary surgical and other medical interventions for intersex people.”</a:t>
            </a:r>
          </a:p>
        </p:txBody>
      </p:sp>
      <p:sp>
        <p:nvSpPr>
          <p:cNvPr id="8" name="Espace réservé du contenu 2"/>
          <p:cNvSpPr txBox="1">
            <a:spLocks/>
          </p:cNvSpPr>
          <p:nvPr/>
        </p:nvSpPr>
        <p:spPr>
          <a:xfrm>
            <a:off x="2539753" y="2035716"/>
            <a:ext cx="6273472" cy="4822283"/>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SzPct val="100000"/>
              <a:buFont typeface="Wingdings" pitchFamily="2" charset="2"/>
              <a:buChar char=""/>
              <a:defRPr sz="2000" kern="1200">
                <a:solidFill>
                  <a:schemeClr val="tx1"/>
                </a:solidFill>
                <a:latin typeface="+mn-lt"/>
                <a:ea typeface="+mn-ea"/>
                <a:cs typeface="+mn-cs"/>
              </a:defRPr>
            </a:lvl1pPr>
            <a:lvl2pPr marL="573088" indent="-282575"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2pPr>
            <a:lvl3pPr marL="855663" indent="-282575"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146175" indent="-282575"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1430338" indent="-282575"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1712913" indent="-282575"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2005013" indent="-282575"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2287588" indent="-282575"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2568575" indent="-280988"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marL="0" indent="0" algn="r">
              <a:buFont typeface="Wingdings" pitchFamily="2" charset="2"/>
              <a:buNone/>
            </a:pPr>
            <a:endParaRPr lang="en-US" sz="1400" dirty="0" smtClean="0"/>
          </a:p>
          <a:p>
            <a:pPr marL="0" indent="0" algn="r">
              <a:buNone/>
            </a:pPr>
            <a:r>
              <a:rPr lang="en-US" sz="1400" dirty="0"/>
              <a:t>FRA, </a:t>
            </a:r>
            <a:r>
              <a:rPr lang="en-US" sz="1400" i="1" dirty="0"/>
              <a:t>Homophobia and discrimination on Grounds of SOGI in the EU Member </a:t>
            </a:r>
            <a:r>
              <a:rPr lang="en-US" sz="1400" i="1" dirty="0" smtClean="0"/>
              <a:t>States</a:t>
            </a:r>
            <a:br>
              <a:rPr lang="en-US" sz="1400" i="1" dirty="0" smtClean="0"/>
            </a:br>
            <a:r>
              <a:rPr lang="en-US" sz="1400" i="1" dirty="0" smtClean="0"/>
              <a:t/>
            </a:r>
            <a:br>
              <a:rPr lang="en-US" sz="1400" i="1" dirty="0" smtClean="0"/>
            </a:br>
            <a:endParaRPr lang="en-US" sz="1400" i="1" dirty="0" smtClean="0"/>
          </a:p>
          <a:p>
            <a:pPr marL="0" indent="0" algn="r">
              <a:buNone/>
            </a:pPr>
            <a:r>
              <a:rPr lang="en-US" sz="1400" dirty="0"/>
              <a:t>UN, Special Rapporteur on the right of everyone to the enjoyment of the highest attainable standard of physical and mental </a:t>
            </a:r>
            <a:r>
              <a:rPr lang="en-US" sz="1400" dirty="0" smtClean="0"/>
              <a:t>health</a:t>
            </a:r>
            <a:r>
              <a:rPr lang="en-US" sz="1400" dirty="0"/>
              <a:t/>
            </a:r>
            <a:br>
              <a:rPr lang="en-US" sz="1400" dirty="0"/>
            </a:br>
            <a:endParaRPr lang="en-US" sz="1400" dirty="0" smtClean="0"/>
          </a:p>
          <a:p>
            <a:pPr marL="0" indent="0" algn="r">
              <a:buNone/>
            </a:pPr>
            <a:r>
              <a:rPr lang="en-US" sz="1400" dirty="0"/>
              <a:t/>
            </a:r>
            <a:br>
              <a:rPr lang="en-US" sz="1400" dirty="0"/>
            </a:br>
            <a:r>
              <a:rPr lang="en-US" sz="1400" dirty="0" smtClean="0"/>
              <a:t/>
            </a:r>
            <a:br>
              <a:rPr lang="en-US" sz="1400" dirty="0" smtClean="0"/>
            </a:br>
            <a:r>
              <a:rPr lang="en-US" sz="1400" dirty="0" smtClean="0"/>
              <a:t>UN</a:t>
            </a:r>
            <a:r>
              <a:rPr lang="en-US" sz="1400" dirty="0"/>
              <a:t>, CECSCR, Consideration of reports submitted by Germany </a:t>
            </a:r>
            <a:r>
              <a:rPr lang="en-US" sz="1400" dirty="0" smtClean="0"/>
              <a:t/>
            </a:r>
            <a:br>
              <a:rPr lang="en-US" sz="1400" dirty="0" smtClean="0"/>
            </a:br>
            <a:r>
              <a:rPr lang="en-US" sz="1400" dirty="0" smtClean="0"/>
              <a:t/>
            </a:r>
            <a:br>
              <a:rPr lang="en-US" sz="1400" dirty="0" smtClean="0"/>
            </a:br>
            <a:endParaRPr lang="en-US" sz="1400" dirty="0"/>
          </a:p>
          <a:p>
            <a:pPr marL="0" indent="0" algn="r">
              <a:buNone/>
            </a:pPr>
            <a:endParaRPr lang="en-US" sz="1400" dirty="0"/>
          </a:p>
          <a:p>
            <a:pPr marL="0" indent="0" algn="r">
              <a:buFont typeface="Wingdings" pitchFamily="2" charset="2"/>
              <a:buNone/>
            </a:pPr>
            <a:r>
              <a:rPr lang="en-US" sz="1400" dirty="0" smtClean="0"/>
              <a:t>Committee against Torture, Concluding observations, Germany</a:t>
            </a:r>
            <a:endParaRPr lang="en-US" sz="1400" dirty="0"/>
          </a:p>
        </p:txBody>
      </p:sp>
    </p:spTree>
    <p:extLst>
      <p:ext uri="{BB962C8B-B14F-4D97-AF65-F5344CB8AC3E}">
        <p14:creationId xmlns:p14="http://schemas.microsoft.com/office/powerpoint/2010/main" val="22127585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27270" y="2084292"/>
            <a:ext cx="928182" cy="4529169"/>
          </a:xfrm>
        </p:spPr>
        <p:txBody>
          <a:bodyPr>
            <a:normAutofit fontScale="85000" lnSpcReduction="20000"/>
          </a:bodyPr>
          <a:lstStyle/>
          <a:p>
            <a:pPr marL="0" indent="0" algn="ctr">
              <a:buNone/>
            </a:pPr>
            <a:r>
              <a:rPr lang="en-US" b="1" dirty="0" smtClean="0"/>
              <a:t>2013</a:t>
            </a:r>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r>
              <a:rPr lang="en-US" b="1" dirty="0" smtClean="0"/>
              <a:t>2014</a:t>
            </a:r>
            <a:r>
              <a:rPr lang="en-US" dirty="0" smtClean="0"/>
              <a:t/>
            </a:r>
            <a:br>
              <a:rPr lang="en-US" dirty="0" smtClean="0"/>
            </a:br>
            <a:endParaRPr lang="en-US" dirty="0" smtClean="0"/>
          </a:p>
          <a:p>
            <a:pPr marL="0" indent="0" algn="ctr">
              <a:buNone/>
            </a:pPr>
            <a:r>
              <a:rPr lang="en-US" dirty="0" smtClean="0"/>
              <a:t/>
            </a:r>
            <a:br>
              <a:rPr lang="en-US" dirty="0" smtClean="0"/>
            </a:br>
            <a:endParaRPr lang="en-US" sz="700" dirty="0" smtClean="0"/>
          </a:p>
          <a:p>
            <a:pPr marL="0" indent="0" algn="ctr">
              <a:buNone/>
            </a:pPr>
            <a:endParaRPr lang="en-US" sz="1400" dirty="0" smtClean="0"/>
          </a:p>
          <a:p>
            <a:pPr marL="0" indent="0" algn="ctr">
              <a:buNone/>
            </a:pPr>
            <a:r>
              <a:rPr lang="en-US" b="1" dirty="0" smtClean="0"/>
              <a:t>2015</a:t>
            </a:r>
            <a:br>
              <a:rPr lang="en-US" b="1" dirty="0" smtClean="0"/>
            </a:br>
            <a:r>
              <a:rPr lang="en-US" dirty="0" smtClean="0"/>
              <a:t>(April)</a:t>
            </a:r>
            <a:endParaRPr lang="en-US" sz="2100" dirty="0" smtClean="0"/>
          </a:p>
        </p:txBody>
      </p:sp>
      <p:sp>
        <p:nvSpPr>
          <p:cNvPr id="5" name="Titre 1"/>
          <p:cNvSpPr>
            <a:spLocks noGrp="1"/>
          </p:cNvSpPr>
          <p:nvPr>
            <p:ph type="title"/>
          </p:nvPr>
        </p:nvSpPr>
        <p:spPr>
          <a:xfrm>
            <a:off x="800100" y="308005"/>
            <a:ext cx="7543800" cy="1371600"/>
          </a:xfrm>
        </p:spPr>
        <p:txBody>
          <a:bodyPr>
            <a:normAutofit/>
          </a:bodyPr>
          <a:lstStyle/>
          <a:p>
            <a:r>
              <a:rPr lang="en-US" sz="3200" i="1" dirty="0"/>
              <a:t>B. </a:t>
            </a:r>
            <a:r>
              <a:rPr lang="en-US" sz="3200" dirty="0"/>
              <a:t>Insight on the norms related to normalizing surgeries</a:t>
            </a:r>
            <a:endParaRPr lang="en-US" sz="3000" dirty="0"/>
          </a:p>
        </p:txBody>
      </p:sp>
      <p:sp>
        <p:nvSpPr>
          <p:cNvPr id="6" name="Espace réservé du contenu 2"/>
          <p:cNvSpPr>
            <a:spLocks noGrp="1"/>
          </p:cNvSpPr>
          <p:nvPr>
            <p:ph sz="half" idx="2"/>
          </p:nvPr>
        </p:nvSpPr>
        <p:spPr>
          <a:xfrm>
            <a:off x="1255452" y="2084387"/>
            <a:ext cx="7488919" cy="4529073"/>
          </a:xfrm>
        </p:spPr>
        <p:txBody>
          <a:bodyPr>
            <a:normAutofit fontScale="85000" lnSpcReduction="20000"/>
          </a:bodyPr>
          <a:lstStyle/>
          <a:p>
            <a:pPr marL="0" indent="0">
              <a:buNone/>
            </a:pPr>
            <a:r>
              <a:rPr lang="en-US" dirty="0"/>
              <a:t>“The Special Rapporteur calls upon all </a:t>
            </a:r>
            <a:r>
              <a:rPr lang="en-US" u="sng" dirty="0"/>
              <a:t>States to repeal any law allowing </a:t>
            </a:r>
            <a:r>
              <a:rPr lang="en-US" dirty="0"/>
              <a:t>intrusive and irreversible treatments, including forced genital normalizing surgery […] when enforced or administered without the free and informed consent of the person concerned. He also calls upon them to outlaw forced or coerced sterilization in all circumstances”</a:t>
            </a:r>
          </a:p>
          <a:p>
            <a:pPr marL="0" indent="0" algn="r">
              <a:buNone/>
            </a:pPr>
            <a:r>
              <a:rPr lang="en-US" sz="1400" dirty="0"/>
              <a:t>UN, Human Rights Council, Report of the Special Rapporteur on torture and other cruel, inhuman or degrading treatment or </a:t>
            </a:r>
            <a:r>
              <a:rPr lang="en-US" sz="1400" dirty="0" err="1" smtClean="0"/>
              <a:t>punishmen</a:t>
            </a:r>
            <a:endParaRPr lang="en-US" sz="1400" dirty="0" smtClean="0"/>
          </a:p>
          <a:p>
            <a:pPr marL="0" indent="0" algn="r">
              <a:buNone/>
            </a:pPr>
            <a:r>
              <a:rPr lang="en-US" dirty="0" smtClean="0"/>
              <a:t>“</a:t>
            </a:r>
            <a:r>
              <a:rPr lang="en-US" dirty="0"/>
              <a:t>Suggestions: […] In the absence of medical necessity, when the physical well-being of a person with an intersex condition is in danger, </a:t>
            </a:r>
            <a:r>
              <a:rPr lang="en-US" u="sng" dirty="0"/>
              <a:t>if possible</a:t>
            </a:r>
            <a:r>
              <a:rPr lang="en-US" dirty="0"/>
              <a:t>, postpone treatment that results in sterilization until the person is sufficiently mature to participate in informed decision-making and consent.”</a:t>
            </a:r>
          </a:p>
          <a:p>
            <a:pPr marL="0" indent="0" algn="r">
              <a:buNone/>
            </a:pPr>
            <a:r>
              <a:rPr lang="en-US" sz="1400" dirty="0"/>
              <a:t>OHCHR, UN Women, UNAIDS, UNDP, UNFPA, UNICEF &amp; WHO, </a:t>
            </a:r>
            <a:r>
              <a:rPr lang="en-US" sz="1400" i="1" dirty="0"/>
              <a:t>Eliminating forced, coercive and otherwise involuntary sterilization</a:t>
            </a:r>
            <a:r>
              <a:rPr lang="en-US" sz="1400" dirty="0"/>
              <a:t>, </a:t>
            </a:r>
          </a:p>
          <a:p>
            <a:pPr marL="0" indent="0">
              <a:buNone/>
            </a:pPr>
            <a:r>
              <a:rPr lang="en-US" dirty="0" smtClean="0"/>
              <a:t>“</a:t>
            </a:r>
            <a:r>
              <a:rPr lang="en-US" dirty="0"/>
              <a:t>EU Member States </a:t>
            </a:r>
            <a:r>
              <a:rPr lang="en-US" u="sng" dirty="0"/>
              <a:t>should avoid</a:t>
            </a:r>
            <a:r>
              <a:rPr lang="en-US" dirty="0"/>
              <a:t> ‘sex-</a:t>
            </a:r>
            <a:r>
              <a:rPr lang="en-US" dirty="0" err="1"/>
              <a:t>normalising</a:t>
            </a:r>
            <a:r>
              <a:rPr lang="en-US" dirty="0"/>
              <a:t>’ medical treatments on intersex people without their free and informed consent</a:t>
            </a:r>
            <a:r>
              <a:rPr lang="en-US" dirty="0" smtClean="0"/>
              <a:t>”</a:t>
            </a:r>
          </a:p>
          <a:p>
            <a:pPr marL="0" indent="0" algn="r">
              <a:buNone/>
            </a:pPr>
            <a:r>
              <a:rPr lang="en-US" sz="1400" dirty="0" smtClean="0"/>
              <a:t>FRA, </a:t>
            </a:r>
            <a:r>
              <a:rPr lang="en-US" sz="1200" i="1" dirty="0" smtClean="0"/>
              <a:t>The </a:t>
            </a:r>
            <a:r>
              <a:rPr lang="en-US" sz="1200" i="1" dirty="0"/>
              <a:t>fundamental rights situation of intersex </a:t>
            </a:r>
            <a:r>
              <a:rPr lang="en-US" sz="1200" i="1" dirty="0" smtClean="0"/>
              <a:t>people</a:t>
            </a:r>
          </a:p>
        </p:txBody>
      </p:sp>
    </p:spTree>
    <p:extLst>
      <p:ext uri="{BB962C8B-B14F-4D97-AF65-F5344CB8AC3E}">
        <p14:creationId xmlns:p14="http://schemas.microsoft.com/office/powerpoint/2010/main" val="15926070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 Introduction</a:t>
            </a:r>
            <a:endParaRPr lang="en-US" dirty="0"/>
          </a:p>
        </p:txBody>
      </p:sp>
      <p:sp>
        <p:nvSpPr>
          <p:cNvPr id="3" name="Espace réservé du contenu 2"/>
          <p:cNvSpPr>
            <a:spLocks noGrp="1"/>
          </p:cNvSpPr>
          <p:nvPr>
            <p:ph idx="1"/>
          </p:nvPr>
        </p:nvSpPr>
        <p:spPr>
          <a:xfrm>
            <a:off x="1097280" y="3118723"/>
            <a:ext cx="6949440" cy="2808574"/>
          </a:xfrm>
        </p:spPr>
        <p:txBody>
          <a:bodyPr>
            <a:normAutofit/>
          </a:bodyPr>
          <a:lstStyle/>
          <a:p>
            <a:r>
              <a:rPr lang="en-US" i="1" dirty="0" smtClean="0"/>
              <a:t>A. </a:t>
            </a:r>
            <a:r>
              <a:rPr lang="en-US" dirty="0" smtClean="0"/>
              <a:t>What does intersex means?</a:t>
            </a:r>
          </a:p>
          <a:p>
            <a:r>
              <a:rPr lang="en-US" i="1" dirty="0" smtClean="0"/>
              <a:t>B. </a:t>
            </a:r>
            <a:r>
              <a:rPr lang="en-US" dirty="0" smtClean="0"/>
              <a:t>What concrete problems intersex are facing?</a:t>
            </a:r>
          </a:p>
          <a:p>
            <a:r>
              <a:rPr lang="en-US" i="1" dirty="0" smtClean="0"/>
              <a:t>C. </a:t>
            </a:r>
            <a:r>
              <a:rPr lang="en-US" dirty="0" smtClean="0"/>
              <a:t>Intersex and international law?</a:t>
            </a:r>
            <a:endParaRPr lang="en-US" dirty="0"/>
          </a:p>
        </p:txBody>
      </p:sp>
    </p:spTree>
    <p:extLst>
      <p:ext uri="{BB962C8B-B14F-4D97-AF65-F5344CB8AC3E}">
        <p14:creationId xmlns:p14="http://schemas.microsoft.com/office/powerpoint/2010/main" val="4437966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71064" y="2084292"/>
            <a:ext cx="767601" cy="4529169"/>
          </a:xfrm>
        </p:spPr>
        <p:txBody>
          <a:bodyPr>
            <a:normAutofit fontScale="85000" lnSpcReduction="20000"/>
          </a:bodyPr>
          <a:lstStyle/>
          <a:p>
            <a:pPr marL="0" indent="0" algn="ctr">
              <a:buNone/>
            </a:pPr>
            <a:r>
              <a:rPr lang="en-US" b="1" dirty="0" smtClean="0"/>
              <a:t>2015</a:t>
            </a:r>
            <a:br>
              <a:rPr lang="en-US" b="1" dirty="0" smtClean="0"/>
            </a:br>
            <a:r>
              <a:rPr lang="en-US" dirty="0" smtClean="0"/>
              <a:t>(May)</a:t>
            </a:r>
          </a:p>
          <a:p>
            <a:pPr marL="0" indent="0" algn="ctr">
              <a:buNone/>
            </a:pPr>
            <a:endParaRPr lang="en-US" sz="1400" dirty="0" smtClean="0"/>
          </a:p>
          <a:p>
            <a:pPr marL="0" indent="0" algn="ctr">
              <a:buNone/>
            </a:pPr>
            <a:r>
              <a:rPr lang="en-US" b="1" dirty="0" smtClean="0"/>
              <a:t>2016</a:t>
            </a:r>
            <a:r>
              <a:rPr lang="en-US" sz="2100" dirty="0"/>
              <a:t/>
            </a:r>
            <a:br>
              <a:rPr lang="en-US" sz="2100" dirty="0"/>
            </a:br>
            <a:endParaRPr lang="en-US" sz="1700" dirty="0" smtClean="0"/>
          </a:p>
          <a:p>
            <a:pPr marL="0" indent="0" algn="ctr">
              <a:buNone/>
            </a:pPr>
            <a:endParaRPr lang="en-US" sz="1700" b="1" dirty="0"/>
          </a:p>
          <a:p>
            <a:pPr marL="0" indent="0" algn="ctr">
              <a:buNone/>
            </a:pPr>
            <a:r>
              <a:rPr lang="en-US" sz="2100" b="1" dirty="0" smtClean="0"/>
              <a:t>2017</a:t>
            </a:r>
            <a:br>
              <a:rPr lang="en-US" sz="2100" b="1" dirty="0" smtClean="0"/>
            </a:br>
            <a:r>
              <a:rPr lang="en-US" sz="2100" dirty="0" smtClean="0"/>
              <a:t>(Feb)</a:t>
            </a:r>
            <a:endParaRPr lang="en-US" sz="2100" b="1" dirty="0" smtClean="0"/>
          </a:p>
          <a:p>
            <a:pPr marL="0" indent="0" algn="ctr">
              <a:buNone/>
            </a:pPr>
            <a:r>
              <a:rPr lang="en-US" sz="1900" b="1" dirty="0"/>
              <a:t/>
            </a:r>
            <a:br>
              <a:rPr lang="en-US" sz="1900" b="1" dirty="0"/>
            </a:br>
            <a:r>
              <a:rPr lang="en-US" sz="1900" b="1" dirty="0" smtClean="0"/>
              <a:t/>
            </a:r>
            <a:br>
              <a:rPr lang="en-US" sz="1900" b="1" dirty="0" smtClean="0"/>
            </a:br>
            <a:r>
              <a:rPr lang="en-US" sz="2100" b="1" dirty="0" smtClean="0"/>
              <a:t>2017</a:t>
            </a:r>
            <a:br>
              <a:rPr lang="en-US" sz="2100" b="1" dirty="0" smtClean="0"/>
            </a:br>
            <a:r>
              <a:rPr lang="en-US" sz="2100" dirty="0" smtClean="0"/>
              <a:t>(Oct.)</a:t>
            </a:r>
            <a:endParaRPr lang="en-US" b="1" dirty="0" smtClean="0"/>
          </a:p>
        </p:txBody>
      </p:sp>
      <p:sp>
        <p:nvSpPr>
          <p:cNvPr id="5" name="Titre 1"/>
          <p:cNvSpPr>
            <a:spLocks noGrp="1"/>
          </p:cNvSpPr>
          <p:nvPr>
            <p:ph type="title"/>
          </p:nvPr>
        </p:nvSpPr>
        <p:spPr>
          <a:xfrm>
            <a:off x="800100" y="308005"/>
            <a:ext cx="7543800" cy="1371600"/>
          </a:xfrm>
        </p:spPr>
        <p:txBody>
          <a:bodyPr>
            <a:normAutofit/>
          </a:bodyPr>
          <a:lstStyle/>
          <a:p>
            <a:r>
              <a:rPr lang="en-US" sz="3200" i="1" dirty="0"/>
              <a:t>B. </a:t>
            </a:r>
            <a:r>
              <a:rPr lang="en-US" sz="3200" dirty="0"/>
              <a:t>Insight on the norms related to normalizing surgeries</a:t>
            </a:r>
            <a:endParaRPr lang="en-US" sz="3000" dirty="0"/>
          </a:p>
        </p:txBody>
      </p:sp>
      <p:sp>
        <p:nvSpPr>
          <p:cNvPr id="6" name="Espace réservé du contenu 2"/>
          <p:cNvSpPr>
            <a:spLocks noGrp="1"/>
          </p:cNvSpPr>
          <p:nvPr>
            <p:ph sz="half" idx="2"/>
          </p:nvPr>
        </p:nvSpPr>
        <p:spPr>
          <a:xfrm>
            <a:off x="1138666" y="2084387"/>
            <a:ext cx="7605706" cy="4529073"/>
          </a:xfrm>
        </p:spPr>
        <p:txBody>
          <a:bodyPr>
            <a:normAutofit fontScale="85000" lnSpcReduction="20000"/>
          </a:bodyPr>
          <a:lstStyle/>
          <a:p>
            <a:pPr marL="0" indent="0">
              <a:buNone/>
            </a:pPr>
            <a:r>
              <a:rPr lang="en-US" dirty="0" smtClean="0"/>
              <a:t>“The High Commissioner </a:t>
            </a:r>
            <a:r>
              <a:rPr lang="en-US" u="sng" dirty="0" smtClean="0"/>
              <a:t>recommends</a:t>
            </a:r>
            <a:r>
              <a:rPr lang="en-US" dirty="0" smtClean="0"/>
              <a:t> that States address violence by: […] (h) </a:t>
            </a:r>
            <a:r>
              <a:rPr lang="en-US" u="sng" dirty="0" smtClean="0"/>
              <a:t>Prohibiting medically </a:t>
            </a:r>
            <a:r>
              <a:rPr lang="en-US" dirty="0" smtClean="0"/>
              <a:t>unnecessary procedures on intersex children</a:t>
            </a:r>
          </a:p>
          <a:p>
            <a:pPr marL="0" indent="0" algn="r">
              <a:buNone/>
            </a:pPr>
            <a:r>
              <a:rPr lang="en-US" sz="1400" dirty="0"/>
              <a:t>OHCHR, </a:t>
            </a:r>
            <a:r>
              <a:rPr lang="en-US" sz="1400" i="1" dirty="0"/>
              <a:t>Discrimination and violence against individuals based on their sexual orientation and gender </a:t>
            </a:r>
            <a:r>
              <a:rPr lang="en-US" sz="1400" i="1" dirty="0" smtClean="0"/>
              <a:t>identity</a:t>
            </a:r>
          </a:p>
          <a:p>
            <a:pPr marL="0" indent="0">
              <a:buNone/>
            </a:pPr>
            <a:r>
              <a:rPr lang="en-US" dirty="0" smtClean="0"/>
              <a:t>“States </a:t>
            </a:r>
            <a:r>
              <a:rPr lang="en-US" dirty="0"/>
              <a:t>must, </a:t>
            </a:r>
            <a:r>
              <a:rPr lang="en-US" u="sng" dirty="0"/>
              <a:t>as a matter of urgency, prohibit medically unnecessary surgery</a:t>
            </a:r>
            <a:r>
              <a:rPr lang="en-US" dirty="0"/>
              <a:t> and procedures on intersex </a:t>
            </a:r>
            <a:r>
              <a:rPr lang="en-US" dirty="0" smtClean="0"/>
              <a:t>children”</a:t>
            </a:r>
          </a:p>
          <a:p>
            <a:pPr marL="0" indent="0" algn="r">
              <a:buNone/>
            </a:pPr>
            <a:r>
              <a:rPr lang="en-US" sz="1400" dirty="0" smtClean="0"/>
              <a:t>Joint Statement on Intersex Awareness day</a:t>
            </a:r>
            <a:r>
              <a:rPr lang="en-US" sz="1400" i="1" dirty="0" smtClean="0"/>
              <a:t>,</a:t>
            </a:r>
            <a:r>
              <a:rPr lang="en-US" sz="1400" dirty="0" smtClean="0"/>
              <a:t> </a:t>
            </a:r>
            <a:r>
              <a:rPr lang="en-US" sz="1400" i="1" dirty="0" smtClean="0"/>
              <a:t>End </a:t>
            </a:r>
            <a:r>
              <a:rPr lang="en-US" sz="1400" i="1" dirty="0"/>
              <a:t>violence and harmful medical practices on intersex children and </a:t>
            </a:r>
            <a:r>
              <a:rPr lang="en-US" sz="1400" i="1" dirty="0" smtClean="0"/>
              <a:t>adults</a:t>
            </a:r>
          </a:p>
          <a:p>
            <a:pPr marL="0" indent="0">
              <a:buNone/>
            </a:pPr>
            <a:r>
              <a:rPr lang="en-US" dirty="0" smtClean="0"/>
              <a:t>Calls </a:t>
            </a:r>
            <a:r>
              <a:rPr lang="en-US" dirty="0"/>
              <a:t>on the Member States to </a:t>
            </a:r>
            <a:r>
              <a:rPr lang="en-US" u="sng" dirty="0"/>
              <a:t>prevent, ban and prosecute </a:t>
            </a:r>
            <a:r>
              <a:rPr lang="en-US" u="sng" dirty="0" smtClean="0"/>
              <a:t>[…] genital </a:t>
            </a:r>
            <a:r>
              <a:rPr lang="en-US" u="sng" dirty="0"/>
              <a:t>mutilation affecting intersex </a:t>
            </a:r>
            <a:r>
              <a:rPr lang="en-US" u="sng" dirty="0" smtClean="0"/>
              <a:t>persons</a:t>
            </a:r>
          </a:p>
          <a:p>
            <a:pPr marL="0" indent="0" algn="r">
              <a:buNone/>
            </a:pPr>
            <a:r>
              <a:rPr lang="en-US" sz="1400" dirty="0"/>
              <a:t>European </a:t>
            </a:r>
            <a:r>
              <a:rPr lang="en-US" sz="1400" dirty="0" smtClean="0"/>
              <a:t>Parliament, </a:t>
            </a:r>
            <a:r>
              <a:rPr lang="en-US" sz="1400" i="1" dirty="0"/>
              <a:t>R</a:t>
            </a:r>
            <a:r>
              <a:rPr lang="en-US" sz="1400" i="1" dirty="0" smtClean="0"/>
              <a:t>esolution on promoting </a:t>
            </a:r>
            <a:r>
              <a:rPr lang="en-US" sz="1400" i="1" dirty="0"/>
              <a:t>gender equality in mental health and clinical </a:t>
            </a:r>
            <a:r>
              <a:rPr lang="en-US" sz="1400" i="1" dirty="0" smtClean="0"/>
              <a:t>research</a:t>
            </a:r>
          </a:p>
          <a:p>
            <a:pPr marL="0" indent="0">
              <a:buNone/>
            </a:pPr>
            <a:r>
              <a:rPr lang="en-US" dirty="0" smtClean="0"/>
              <a:t>“the Assembly calls on Council of Europe member States to […] </a:t>
            </a:r>
            <a:r>
              <a:rPr lang="en-US" u="sng" dirty="0" smtClean="0"/>
              <a:t>prohibit </a:t>
            </a:r>
            <a:r>
              <a:rPr lang="en-US" u="sng" dirty="0"/>
              <a:t>medically unnecessary sex-</a:t>
            </a:r>
            <a:r>
              <a:rPr lang="en-US" u="sng" dirty="0" smtClean="0"/>
              <a:t>“normalizing” </a:t>
            </a:r>
            <a:r>
              <a:rPr lang="en-US" u="sng" dirty="0"/>
              <a:t>surgery, </a:t>
            </a:r>
            <a:r>
              <a:rPr lang="en-US" u="sng" dirty="0" smtClean="0"/>
              <a:t>sterilization </a:t>
            </a:r>
            <a:r>
              <a:rPr lang="en-US" u="sng" dirty="0"/>
              <a:t>and other treatments</a:t>
            </a:r>
            <a:r>
              <a:rPr lang="en-US" dirty="0"/>
              <a:t> </a:t>
            </a:r>
            <a:r>
              <a:rPr lang="en-US" dirty="0" smtClean="0"/>
              <a:t>practiced </a:t>
            </a:r>
            <a:r>
              <a:rPr lang="en-US" dirty="0"/>
              <a:t>on intersex children without their informed </a:t>
            </a:r>
            <a:r>
              <a:rPr lang="en-US" dirty="0" smtClean="0"/>
              <a:t>consent”</a:t>
            </a:r>
          </a:p>
          <a:p>
            <a:pPr marL="0" indent="0" algn="r">
              <a:buNone/>
            </a:pPr>
            <a:r>
              <a:rPr lang="en-US" sz="1400" dirty="0" err="1" smtClean="0"/>
              <a:t>CoE</a:t>
            </a:r>
            <a:r>
              <a:rPr lang="en-US" sz="1400" dirty="0" smtClean="0"/>
              <a:t>, Parliamentary Assembly, resolution 2191 (2017), </a:t>
            </a:r>
            <a:r>
              <a:rPr lang="en-US" sz="1400" i="1" dirty="0"/>
              <a:t>Promoting the human rights of and eliminating discrimination against intersex people</a:t>
            </a:r>
            <a:r>
              <a:rPr lang="en-US" sz="1400" dirty="0" smtClean="0"/>
              <a:t> </a:t>
            </a:r>
          </a:p>
        </p:txBody>
      </p:sp>
    </p:spTree>
    <p:extLst>
      <p:ext uri="{BB962C8B-B14F-4D97-AF65-F5344CB8AC3E}">
        <p14:creationId xmlns:p14="http://schemas.microsoft.com/office/powerpoint/2010/main" val="18196745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00100" y="308005"/>
            <a:ext cx="7543800" cy="1371600"/>
          </a:xfrm>
        </p:spPr>
        <p:txBody>
          <a:bodyPr>
            <a:normAutofit/>
          </a:bodyPr>
          <a:lstStyle/>
          <a:p>
            <a:r>
              <a:rPr lang="en-US" sz="3200" i="1" dirty="0"/>
              <a:t>B. </a:t>
            </a:r>
            <a:r>
              <a:rPr lang="en-US" sz="3200" dirty="0"/>
              <a:t>Insight on the norms related to normalizing surgeries</a:t>
            </a:r>
            <a:endParaRPr lang="en-US" sz="3000" dirty="0"/>
          </a:p>
        </p:txBody>
      </p:sp>
      <p:sp>
        <p:nvSpPr>
          <p:cNvPr id="13" name="Titre 1"/>
          <p:cNvSpPr txBox="1">
            <a:spLocks/>
          </p:cNvSpPr>
          <p:nvPr/>
        </p:nvSpPr>
        <p:spPr>
          <a:xfrm>
            <a:off x="-695847" y="1513048"/>
            <a:ext cx="5121392" cy="9042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kern="1200">
                <a:solidFill>
                  <a:schemeClr val="tx1"/>
                </a:solidFill>
                <a:latin typeface="+mj-lt"/>
                <a:ea typeface="+mj-ea"/>
                <a:cs typeface="+mj-cs"/>
              </a:defRPr>
            </a:lvl1pPr>
          </a:lstStyle>
          <a:p>
            <a:r>
              <a:rPr lang="en-US" sz="2000" dirty="0" smtClean="0"/>
              <a:t>Summary of the evolution</a:t>
            </a:r>
            <a:endParaRPr lang="en-US" sz="2000" dirty="0"/>
          </a:p>
        </p:txBody>
      </p:sp>
    </p:spTree>
    <p:extLst>
      <p:ext uri="{BB962C8B-B14F-4D97-AF65-F5344CB8AC3E}">
        <p14:creationId xmlns:p14="http://schemas.microsoft.com/office/powerpoint/2010/main" val="24078401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71064" y="2199846"/>
            <a:ext cx="767601" cy="4529169"/>
          </a:xfrm>
        </p:spPr>
        <p:txBody>
          <a:bodyPr>
            <a:normAutofit fontScale="85000" lnSpcReduction="20000"/>
          </a:bodyPr>
          <a:lstStyle/>
          <a:p>
            <a:pPr marL="0" indent="0" algn="ctr">
              <a:buNone/>
            </a:pPr>
            <a:r>
              <a:rPr lang="en-US" b="1" dirty="0" smtClean="0"/>
              <a:t>2009</a:t>
            </a:r>
            <a:br>
              <a:rPr lang="en-US" b="1" dirty="0" smtClean="0"/>
            </a:br>
            <a:endParaRPr lang="en-US" sz="3200" b="1" dirty="0" smtClean="0"/>
          </a:p>
          <a:p>
            <a:pPr marL="0" indent="0" algn="ctr">
              <a:buNone/>
            </a:pPr>
            <a:r>
              <a:rPr lang="en-US" b="1" dirty="0" smtClean="0"/>
              <a:t>2011</a:t>
            </a:r>
          </a:p>
          <a:p>
            <a:pPr marL="0" indent="0" algn="ctr">
              <a:buNone/>
            </a:pPr>
            <a:r>
              <a:rPr lang="en-US" b="1" dirty="0" smtClean="0"/>
              <a:t>2013</a:t>
            </a:r>
            <a:r>
              <a:rPr lang="en-US" dirty="0"/>
              <a:t/>
            </a:r>
            <a:br>
              <a:rPr lang="en-US" dirty="0"/>
            </a:br>
            <a:endParaRPr lang="en-US" dirty="0" smtClean="0"/>
          </a:p>
          <a:p>
            <a:pPr marL="0" indent="0" algn="ctr">
              <a:buNone/>
            </a:pPr>
            <a:r>
              <a:rPr lang="en-US" b="1" dirty="0" smtClean="0"/>
              <a:t>2014</a:t>
            </a:r>
          </a:p>
          <a:p>
            <a:pPr marL="0" indent="0" algn="ctr">
              <a:buNone/>
            </a:pPr>
            <a:r>
              <a:rPr lang="en-US" b="1" dirty="0" smtClean="0"/>
              <a:t>2015</a:t>
            </a:r>
            <a:br>
              <a:rPr lang="en-US" b="1" dirty="0" smtClean="0"/>
            </a:br>
            <a:endParaRPr lang="en-US" sz="1800" dirty="0" smtClean="0"/>
          </a:p>
          <a:p>
            <a:pPr marL="0" indent="0" algn="ctr">
              <a:buNone/>
            </a:pPr>
            <a:r>
              <a:rPr lang="en-US" b="1" dirty="0" smtClean="0"/>
              <a:t>2016</a:t>
            </a:r>
          </a:p>
          <a:p>
            <a:pPr marL="0" indent="0" algn="ctr">
              <a:buNone/>
            </a:pPr>
            <a:r>
              <a:rPr lang="en-US" b="1" dirty="0" smtClean="0"/>
              <a:t>2017</a:t>
            </a:r>
          </a:p>
          <a:p>
            <a:pPr marL="0" indent="0" algn="ctr">
              <a:buNone/>
            </a:pPr>
            <a:endParaRPr lang="en-US" b="1" dirty="0" smtClean="0"/>
          </a:p>
        </p:txBody>
      </p:sp>
      <p:sp>
        <p:nvSpPr>
          <p:cNvPr id="5" name="Titre 1"/>
          <p:cNvSpPr>
            <a:spLocks noGrp="1"/>
          </p:cNvSpPr>
          <p:nvPr>
            <p:ph type="title"/>
          </p:nvPr>
        </p:nvSpPr>
        <p:spPr>
          <a:xfrm>
            <a:off x="800100" y="308005"/>
            <a:ext cx="7543800" cy="1371600"/>
          </a:xfrm>
        </p:spPr>
        <p:txBody>
          <a:bodyPr>
            <a:normAutofit/>
          </a:bodyPr>
          <a:lstStyle/>
          <a:p>
            <a:r>
              <a:rPr lang="en-US" sz="3200" i="1" dirty="0"/>
              <a:t>B. </a:t>
            </a:r>
            <a:r>
              <a:rPr lang="en-US" sz="3200" dirty="0"/>
              <a:t>Insight on the norms related to normalizing surgeries</a:t>
            </a:r>
            <a:endParaRPr lang="en-US" sz="3000" dirty="0"/>
          </a:p>
        </p:txBody>
      </p:sp>
      <p:sp>
        <p:nvSpPr>
          <p:cNvPr id="6" name="Espace réservé du contenu 2"/>
          <p:cNvSpPr>
            <a:spLocks noGrp="1"/>
          </p:cNvSpPr>
          <p:nvPr>
            <p:ph sz="half" idx="2"/>
          </p:nvPr>
        </p:nvSpPr>
        <p:spPr>
          <a:xfrm>
            <a:off x="1153266" y="2156144"/>
            <a:ext cx="7839277" cy="4529073"/>
          </a:xfrm>
        </p:spPr>
        <p:txBody>
          <a:bodyPr>
            <a:normAutofit fontScale="85000" lnSpcReduction="20000"/>
          </a:bodyPr>
          <a:lstStyle/>
          <a:p>
            <a:pPr marL="0" indent="0">
              <a:buNone/>
            </a:pPr>
            <a:r>
              <a:rPr lang="en-US" i="1" dirty="0" smtClean="0"/>
              <a:t>“</a:t>
            </a:r>
            <a:r>
              <a:rPr lang="en-US" b="1" dirty="0"/>
              <a:t>should strive to postpone </a:t>
            </a:r>
            <a:r>
              <a:rPr lang="en-US" dirty="0"/>
              <a:t>non-emergency invasive and irreversible interventions</a:t>
            </a:r>
            <a:r>
              <a:rPr lang="en-US" i="1" dirty="0" smtClean="0"/>
              <a:t>”</a:t>
            </a:r>
            <a:br>
              <a:rPr lang="en-US" i="1" dirty="0" smtClean="0"/>
            </a:br>
            <a:r>
              <a:rPr lang="en-US" i="1" dirty="0" smtClean="0"/>
              <a:t/>
            </a:r>
            <a:br>
              <a:rPr lang="en-US" i="1" dirty="0" smtClean="0"/>
            </a:br>
            <a:r>
              <a:rPr lang="en-US" dirty="0" smtClean="0"/>
              <a:t>“</a:t>
            </a:r>
            <a:r>
              <a:rPr lang="en-US" b="1" dirty="0" smtClean="0"/>
              <a:t>ensuring </a:t>
            </a:r>
            <a:r>
              <a:rPr lang="en-US" dirty="0"/>
              <a:t>[…] </a:t>
            </a:r>
            <a:r>
              <a:rPr lang="en-US" dirty="0" smtClean="0"/>
              <a:t>their </a:t>
            </a:r>
            <a:r>
              <a:rPr lang="en-US" b="1" dirty="0"/>
              <a:t>personal integrity </a:t>
            </a:r>
            <a:r>
              <a:rPr lang="en-US" dirty="0"/>
              <a:t>[…] and reproductive health </a:t>
            </a:r>
            <a:r>
              <a:rPr lang="en-US" dirty="0" smtClean="0"/>
              <a:t>rights”</a:t>
            </a:r>
            <a:br>
              <a:rPr lang="en-US" dirty="0" smtClean="0"/>
            </a:br>
            <a:r>
              <a:rPr lang="en-US" dirty="0" smtClean="0"/>
              <a:t/>
            </a:r>
            <a:br>
              <a:rPr lang="en-US" dirty="0" smtClean="0"/>
            </a:br>
            <a:r>
              <a:rPr lang="en-US" dirty="0" smtClean="0"/>
              <a:t>“Properly </a:t>
            </a:r>
            <a:r>
              <a:rPr lang="en-US" b="1" dirty="0"/>
              <a:t>inform</a:t>
            </a:r>
            <a:r>
              <a:rPr lang="en-US" dirty="0"/>
              <a:t> </a:t>
            </a:r>
            <a:r>
              <a:rPr lang="en-US" dirty="0" smtClean="0"/>
              <a:t>patients and their parents”</a:t>
            </a:r>
          </a:p>
          <a:p>
            <a:pPr marL="0" indent="0">
              <a:buNone/>
            </a:pPr>
            <a:r>
              <a:rPr lang="en-US" dirty="0" smtClean="0"/>
              <a:t>“</a:t>
            </a:r>
            <a:r>
              <a:rPr lang="en-US" b="1" dirty="0"/>
              <a:t>calls upon</a:t>
            </a:r>
            <a:r>
              <a:rPr lang="en-US" dirty="0"/>
              <a:t> all </a:t>
            </a:r>
            <a:r>
              <a:rPr lang="en-US" dirty="0" smtClean="0"/>
              <a:t>States to </a:t>
            </a:r>
            <a:r>
              <a:rPr lang="en-US" b="1" dirty="0" smtClean="0"/>
              <a:t>repeal</a:t>
            </a:r>
            <a:r>
              <a:rPr lang="en-US" dirty="0" smtClean="0"/>
              <a:t> </a:t>
            </a:r>
            <a:r>
              <a:rPr lang="en-US" dirty="0"/>
              <a:t>any law allowing intrusive and irreversible treatments, including forced genital normalizing </a:t>
            </a:r>
            <a:r>
              <a:rPr lang="en-US" dirty="0" smtClean="0"/>
              <a:t>surgery”</a:t>
            </a:r>
          </a:p>
          <a:p>
            <a:pPr marL="0" indent="0">
              <a:buNone/>
            </a:pPr>
            <a:r>
              <a:rPr lang="en-US" dirty="0" smtClean="0"/>
              <a:t>“</a:t>
            </a:r>
            <a:r>
              <a:rPr lang="en-US" b="1" dirty="0" smtClean="0"/>
              <a:t>if </a:t>
            </a:r>
            <a:r>
              <a:rPr lang="en-US" b="1" dirty="0"/>
              <a:t>possible</a:t>
            </a:r>
            <a:r>
              <a:rPr lang="en-US" dirty="0"/>
              <a:t>, </a:t>
            </a:r>
            <a:r>
              <a:rPr lang="en-US" b="1" dirty="0"/>
              <a:t>postpone</a:t>
            </a:r>
            <a:r>
              <a:rPr lang="en-US" dirty="0"/>
              <a:t> treatment that results in </a:t>
            </a:r>
            <a:r>
              <a:rPr lang="en-US" dirty="0" smtClean="0"/>
              <a:t>sterilization”</a:t>
            </a:r>
          </a:p>
          <a:p>
            <a:pPr marL="0" indent="0">
              <a:buNone/>
            </a:pPr>
            <a:r>
              <a:rPr lang="en-US" dirty="0" smtClean="0"/>
              <a:t>“States </a:t>
            </a:r>
            <a:r>
              <a:rPr lang="en-US" b="1" dirty="0"/>
              <a:t>should</a:t>
            </a:r>
            <a:r>
              <a:rPr lang="en-US" dirty="0"/>
              <a:t> avoid ‘sex-</a:t>
            </a:r>
            <a:r>
              <a:rPr lang="en-US" dirty="0" err="1"/>
              <a:t>normalising</a:t>
            </a:r>
            <a:r>
              <a:rPr lang="en-US" dirty="0"/>
              <a:t>’ medical </a:t>
            </a:r>
            <a:r>
              <a:rPr lang="en-US" dirty="0" smtClean="0"/>
              <a:t>treatments”</a:t>
            </a:r>
            <a:br>
              <a:rPr lang="en-US" dirty="0" smtClean="0"/>
            </a:br>
            <a:r>
              <a:rPr lang="en-US" dirty="0" smtClean="0"/>
              <a:t>“</a:t>
            </a:r>
            <a:r>
              <a:rPr lang="en-US" b="1" dirty="0" smtClean="0"/>
              <a:t>recommends </a:t>
            </a:r>
            <a:r>
              <a:rPr lang="en-US" dirty="0" smtClean="0"/>
              <a:t>[</a:t>
            </a:r>
            <a:r>
              <a:rPr lang="en-US" b="1" dirty="0" smtClean="0"/>
              <a:t>p</a:t>
            </a:r>
            <a:r>
              <a:rPr lang="en-US" dirty="0" smtClean="0"/>
              <a:t>]</a:t>
            </a:r>
            <a:r>
              <a:rPr lang="en-US" b="1" dirty="0" err="1" smtClean="0"/>
              <a:t>rohibiting</a:t>
            </a:r>
            <a:r>
              <a:rPr lang="en-US" b="1" dirty="0" smtClean="0"/>
              <a:t> </a:t>
            </a:r>
            <a:r>
              <a:rPr lang="en-US" dirty="0"/>
              <a:t>medically unnecessary procedures </a:t>
            </a:r>
            <a:r>
              <a:rPr lang="en-US" dirty="0" smtClean="0"/>
              <a:t>”</a:t>
            </a:r>
          </a:p>
          <a:p>
            <a:pPr marL="0" indent="0">
              <a:buNone/>
            </a:pPr>
            <a:r>
              <a:rPr lang="en-US" dirty="0" smtClean="0"/>
              <a:t>“States </a:t>
            </a:r>
            <a:r>
              <a:rPr lang="en-US" b="1" dirty="0"/>
              <a:t>must</a:t>
            </a:r>
            <a:r>
              <a:rPr lang="en-US" dirty="0"/>
              <a:t>, as a matter of </a:t>
            </a:r>
            <a:r>
              <a:rPr lang="en-US" b="1" dirty="0"/>
              <a:t>urgency</a:t>
            </a:r>
            <a:r>
              <a:rPr lang="en-US" dirty="0"/>
              <a:t>, </a:t>
            </a:r>
            <a:r>
              <a:rPr lang="en-US" b="1" dirty="0"/>
              <a:t>prohibit</a:t>
            </a:r>
            <a:r>
              <a:rPr lang="en-US" dirty="0"/>
              <a:t> medically unnecessary </a:t>
            </a:r>
            <a:r>
              <a:rPr lang="en-US" dirty="0" smtClean="0"/>
              <a:t>surgery”</a:t>
            </a:r>
          </a:p>
          <a:p>
            <a:pPr marL="0" indent="0">
              <a:buNone/>
            </a:pPr>
            <a:r>
              <a:rPr lang="en-US" dirty="0" smtClean="0"/>
              <a:t>“</a:t>
            </a:r>
            <a:r>
              <a:rPr lang="en-US" b="1" dirty="0" smtClean="0"/>
              <a:t>calls</a:t>
            </a:r>
            <a:r>
              <a:rPr lang="en-US" dirty="0" smtClean="0"/>
              <a:t> to </a:t>
            </a:r>
            <a:r>
              <a:rPr lang="en-US" b="1" dirty="0"/>
              <a:t>prevent</a:t>
            </a:r>
            <a:r>
              <a:rPr lang="en-US" dirty="0"/>
              <a:t>, </a:t>
            </a:r>
            <a:r>
              <a:rPr lang="en-US" b="1" dirty="0"/>
              <a:t>ban </a:t>
            </a:r>
            <a:r>
              <a:rPr lang="en-US" dirty="0"/>
              <a:t>and </a:t>
            </a:r>
            <a:r>
              <a:rPr lang="en-US" b="1" dirty="0"/>
              <a:t>prosecute</a:t>
            </a:r>
            <a:r>
              <a:rPr lang="en-US" dirty="0"/>
              <a:t> […] </a:t>
            </a:r>
            <a:r>
              <a:rPr lang="en-US" b="1" dirty="0"/>
              <a:t>genital mutilation </a:t>
            </a:r>
            <a:r>
              <a:rPr lang="en-US" dirty="0"/>
              <a:t>affecting intersex </a:t>
            </a:r>
            <a:r>
              <a:rPr lang="en-US" dirty="0" smtClean="0"/>
              <a:t>persons”</a:t>
            </a:r>
          </a:p>
          <a:p>
            <a:pPr marL="0" indent="0">
              <a:buNone/>
            </a:pPr>
            <a:r>
              <a:rPr lang="en-US" dirty="0" smtClean="0"/>
              <a:t>“</a:t>
            </a:r>
            <a:r>
              <a:rPr lang="en-US" b="1" dirty="0"/>
              <a:t>C</a:t>
            </a:r>
            <a:r>
              <a:rPr lang="en-US" b="1" dirty="0" smtClean="0"/>
              <a:t>alls </a:t>
            </a:r>
            <a:r>
              <a:rPr lang="en-US" dirty="0"/>
              <a:t>to</a:t>
            </a:r>
            <a:r>
              <a:rPr lang="en-US" b="1" dirty="0"/>
              <a:t> prohibit </a:t>
            </a:r>
            <a:r>
              <a:rPr lang="en-US" dirty="0"/>
              <a:t>medically unnecessary </a:t>
            </a:r>
            <a:r>
              <a:rPr lang="en-US" b="1" dirty="0" smtClean="0"/>
              <a:t>sex-“normalizing” surgery</a:t>
            </a:r>
            <a:r>
              <a:rPr lang="en-US" dirty="0" smtClean="0"/>
              <a:t>”</a:t>
            </a:r>
            <a:endParaRPr lang="en-US" dirty="0"/>
          </a:p>
          <a:p>
            <a:pPr marL="0" indent="0">
              <a:buNone/>
            </a:pPr>
            <a:endParaRPr lang="en-US" dirty="0" smtClean="0"/>
          </a:p>
        </p:txBody>
      </p:sp>
      <p:cxnSp>
        <p:nvCxnSpPr>
          <p:cNvPr id="4" name="Connecteur droit 3"/>
          <p:cNvCxnSpPr/>
          <p:nvPr/>
        </p:nvCxnSpPr>
        <p:spPr>
          <a:xfrm>
            <a:off x="487101" y="4470528"/>
            <a:ext cx="8071945" cy="0"/>
          </a:xfrm>
          <a:prstGeom prst="line">
            <a:avLst/>
          </a:prstGeom>
          <a:ln w="38100" cmpd="sng">
            <a:solidFill>
              <a:srgbClr val="FF0000">
                <a:alpha val="90000"/>
              </a:srgbClr>
            </a:solidFill>
          </a:ln>
        </p:spPr>
        <p:style>
          <a:lnRef idx="2">
            <a:schemeClr val="accent1"/>
          </a:lnRef>
          <a:fillRef idx="0">
            <a:schemeClr val="accent1"/>
          </a:fillRef>
          <a:effectRef idx="1">
            <a:schemeClr val="accent1"/>
          </a:effectRef>
          <a:fontRef idx="minor">
            <a:schemeClr val="tx1"/>
          </a:fontRef>
        </p:style>
      </p:cxnSp>
      <p:sp>
        <p:nvSpPr>
          <p:cNvPr id="13" name="Titre 1"/>
          <p:cNvSpPr txBox="1">
            <a:spLocks/>
          </p:cNvSpPr>
          <p:nvPr/>
        </p:nvSpPr>
        <p:spPr>
          <a:xfrm>
            <a:off x="-695847" y="1513048"/>
            <a:ext cx="5121392" cy="9042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600" kern="1200">
                <a:solidFill>
                  <a:schemeClr val="tx1"/>
                </a:solidFill>
                <a:latin typeface="+mj-lt"/>
                <a:ea typeface="+mj-ea"/>
                <a:cs typeface="+mj-cs"/>
              </a:defRPr>
            </a:lvl1pPr>
          </a:lstStyle>
          <a:p>
            <a:r>
              <a:rPr lang="en-US" sz="2000" dirty="0" smtClean="0"/>
              <a:t>Summary of the evolution</a:t>
            </a:r>
            <a:endParaRPr lang="en-US" sz="2000" dirty="0"/>
          </a:p>
        </p:txBody>
      </p:sp>
    </p:spTree>
    <p:extLst>
      <p:ext uri="{BB962C8B-B14F-4D97-AF65-F5344CB8AC3E}">
        <p14:creationId xmlns:p14="http://schemas.microsoft.com/office/powerpoint/2010/main" val="224808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a:t>C</a:t>
            </a:r>
            <a:r>
              <a:rPr lang="en-US" i="1" dirty="0" smtClean="0"/>
              <a:t>. </a:t>
            </a:r>
            <a:r>
              <a:rPr lang="en-US" dirty="0"/>
              <a:t>Dead angles?</a:t>
            </a:r>
          </a:p>
        </p:txBody>
      </p:sp>
      <p:sp>
        <p:nvSpPr>
          <p:cNvPr id="3" name="Espace réservé du contenu 2"/>
          <p:cNvSpPr>
            <a:spLocks noGrp="1"/>
          </p:cNvSpPr>
          <p:nvPr>
            <p:ph idx="1"/>
          </p:nvPr>
        </p:nvSpPr>
        <p:spPr/>
        <p:txBody>
          <a:bodyPr>
            <a:normAutofit/>
          </a:bodyPr>
          <a:lstStyle/>
          <a:p>
            <a:r>
              <a:rPr lang="en-US" dirty="0" smtClean="0"/>
              <a:t>Vulnerable group of intersex</a:t>
            </a:r>
          </a:p>
          <a:p>
            <a:pPr lvl="1"/>
            <a:r>
              <a:rPr lang="en-US" dirty="0" smtClean="0"/>
              <a:t>Migrants </a:t>
            </a:r>
          </a:p>
          <a:p>
            <a:pPr lvl="1"/>
            <a:r>
              <a:rPr lang="en-US" dirty="0"/>
              <a:t>D</a:t>
            </a:r>
            <a:r>
              <a:rPr lang="en-US" dirty="0" smtClean="0"/>
              <a:t>etained persons</a:t>
            </a:r>
          </a:p>
          <a:p>
            <a:pPr lvl="1"/>
            <a:r>
              <a:rPr lang="en-US" dirty="0" smtClean="0"/>
              <a:t>Fetus</a:t>
            </a:r>
          </a:p>
          <a:p>
            <a:r>
              <a:rPr lang="en-US" dirty="0" smtClean="0"/>
              <a:t>Unaddressed questions related to binary sexed rule</a:t>
            </a:r>
          </a:p>
          <a:p>
            <a:pPr lvl="1"/>
            <a:r>
              <a:rPr lang="en-US" dirty="0" smtClean="0"/>
              <a:t>Prison, toilets, </a:t>
            </a:r>
            <a:r>
              <a:rPr lang="en-US" dirty="0"/>
              <a:t>sports </a:t>
            </a:r>
            <a:r>
              <a:rPr lang="en-US" dirty="0" smtClean="0"/>
              <a:t>(</a:t>
            </a:r>
            <a:r>
              <a:rPr lang="en-US" dirty="0"/>
              <a:t>though: A/HRC/40/L.10/Rev.1)</a:t>
            </a:r>
            <a:endParaRPr lang="en-US" dirty="0" smtClean="0"/>
          </a:p>
          <a:p>
            <a:pPr lvl="1"/>
            <a:r>
              <a:rPr lang="en-US" dirty="0" smtClean="0"/>
              <a:t>Marriage, </a:t>
            </a:r>
            <a:r>
              <a:rPr lang="en-US" dirty="0"/>
              <a:t>m</a:t>
            </a:r>
            <a:r>
              <a:rPr lang="en-US" dirty="0" smtClean="0"/>
              <a:t>edically </a:t>
            </a:r>
            <a:r>
              <a:rPr lang="en-US" dirty="0" smtClean="0"/>
              <a:t>assisted </a:t>
            </a:r>
            <a:r>
              <a:rPr lang="en-US" dirty="0" smtClean="0"/>
              <a:t>reproduction</a:t>
            </a:r>
            <a:endParaRPr lang="en-US" dirty="0" smtClean="0"/>
          </a:p>
        </p:txBody>
      </p:sp>
    </p:spTree>
    <p:extLst>
      <p:ext uri="{BB962C8B-B14F-4D97-AF65-F5344CB8AC3E}">
        <p14:creationId xmlns:p14="http://schemas.microsoft.com/office/powerpoint/2010/main" val="3961122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 Introduction</a:t>
            </a:r>
            <a:endParaRPr lang="en-US" dirty="0"/>
          </a:p>
        </p:txBody>
      </p:sp>
      <p:sp>
        <p:nvSpPr>
          <p:cNvPr id="3" name="Espace réservé du contenu 2"/>
          <p:cNvSpPr>
            <a:spLocks noGrp="1"/>
          </p:cNvSpPr>
          <p:nvPr>
            <p:ph idx="1"/>
          </p:nvPr>
        </p:nvSpPr>
        <p:spPr>
          <a:xfrm>
            <a:off x="1097280" y="3118723"/>
            <a:ext cx="6949440" cy="2808574"/>
          </a:xfrm>
        </p:spPr>
        <p:txBody>
          <a:bodyPr>
            <a:normAutofit/>
          </a:bodyPr>
          <a:lstStyle/>
          <a:p>
            <a:r>
              <a:rPr lang="en-US" i="1" dirty="0" smtClean="0"/>
              <a:t>A. </a:t>
            </a:r>
            <a:r>
              <a:rPr lang="en-US" dirty="0" smtClean="0"/>
              <a:t>What does intersex means?</a:t>
            </a:r>
          </a:p>
          <a:p>
            <a:r>
              <a:rPr lang="en-US" i="1" dirty="0" smtClean="0"/>
              <a:t>B. </a:t>
            </a:r>
            <a:r>
              <a:rPr lang="en-US" dirty="0" smtClean="0"/>
              <a:t>What concrete problems intersex are facing?</a:t>
            </a:r>
          </a:p>
          <a:p>
            <a:r>
              <a:rPr lang="en-US" i="1" dirty="0" smtClean="0"/>
              <a:t>C. </a:t>
            </a:r>
            <a:r>
              <a:rPr lang="en-US" dirty="0" smtClean="0"/>
              <a:t>Intersex and international law?</a:t>
            </a:r>
            <a:endParaRPr lang="en-US" dirty="0"/>
          </a:p>
        </p:txBody>
      </p:sp>
    </p:spTree>
    <p:extLst>
      <p:ext uri="{BB962C8B-B14F-4D97-AF65-F5344CB8AC3E}">
        <p14:creationId xmlns:p14="http://schemas.microsoft.com/office/powerpoint/2010/main" val="38799675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i="1" dirty="0"/>
              <a:t>A. </a:t>
            </a:r>
            <a:r>
              <a:rPr lang="en-US" sz="4000" dirty="0"/>
              <a:t>What does </a:t>
            </a:r>
            <a:r>
              <a:rPr lang="en-US" sz="4000" dirty="0" smtClean="0"/>
              <a:t>“intersex” means?</a:t>
            </a:r>
            <a:endParaRPr lang="en-US" sz="4000" dirty="0"/>
          </a:p>
        </p:txBody>
      </p:sp>
      <p:sp>
        <p:nvSpPr>
          <p:cNvPr id="4" name="Espace réservé du contenu 2"/>
          <p:cNvSpPr>
            <a:spLocks noGrp="1"/>
          </p:cNvSpPr>
          <p:nvPr>
            <p:ph idx="1"/>
          </p:nvPr>
        </p:nvSpPr>
        <p:spPr>
          <a:xfrm>
            <a:off x="1097280" y="2084294"/>
            <a:ext cx="6949440" cy="3639670"/>
          </a:xfrm>
        </p:spPr>
        <p:txBody>
          <a:bodyPr>
            <a:normAutofit/>
          </a:bodyPr>
          <a:lstStyle/>
          <a:p>
            <a:r>
              <a:rPr lang="en-US" i="1" dirty="0" smtClean="0"/>
              <a:t>1. </a:t>
            </a:r>
            <a:r>
              <a:rPr lang="en-US" dirty="0" smtClean="0"/>
              <a:t>Definitions…</a:t>
            </a:r>
          </a:p>
          <a:p>
            <a:endParaRPr lang="en-US" dirty="0"/>
          </a:p>
          <a:p>
            <a:endParaRPr lang="en-US" dirty="0" smtClean="0"/>
          </a:p>
          <a:p>
            <a:endParaRPr lang="en-US" dirty="0" smtClean="0"/>
          </a:p>
          <a:p>
            <a:r>
              <a:rPr lang="en-US" i="1" dirty="0" smtClean="0"/>
              <a:t>2. </a:t>
            </a:r>
            <a:r>
              <a:rPr lang="en-US" dirty="0" smtClean="0"/>
              <a:t>…And controversies!</a:t>
            </a:r>
          </a:p>
        </p:txBody>
      </p:sp>
    </p:spTree>
    <p:extLst>
      <p:ext uri="{BB962C8B-B14F-4D97-AF65-F5344CB8AC3E}">
        <p14:creationId xmlns:p14="http://schemas.microsoft.com/office/powerpoint/2010/main" val="23838307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1. </a:t>
            </a:r>
            <a:r>
              <a:rPr lang="en-US" dirty="0" smtClean="0"/>
              <a:t>Definitions</a:t>
            </a:r>
            <a:endParaRPr lang="en-US" dirty="0"/>
          </a:p>
        </p:txBody>
      </p:sp>
      <p:sp>
        <p:nvSpPr>
          <p:cNvPr id="3" name="Espace réservé du contenu 2"/>
          <p:cNvSpPr>
            <a:spLocks noGrp="1"/>
          </p:cNvSpPr>
          <p:nvPr>
            <p:ph idx="1"/>
          </p:nvPr>
        </p:nvSpPr>
        <p:spPr/>
        <p:txBody>
          <a:bodyPr/>
          <a:lstStyle/>
          <a:p>
            <a:pPr marL="457200" lvl="1" indent="0">
              <a:buNone/>
            </a:pPr>
            <a:r>
              <a:rPr lang="en-US" b="1" dirty="0" smtClean="0"/>
              <a:t>Who are positively intersex people? :</a:t>
            </a:r>
          </a:p>
          <a:p>
            <a:pPr lvl="1"/>
            <a:r>
              <a:rPr lang="en-US" dirty="0" smtClean="0"/>
              <a:t>“</a:t>
            </a:r>
            <a:r>
              <a:rPr lang="en-US" dirty="0"/>
              <a:t>Intersex people are born with physical sex characteristics that don’t fit medical and social norms for female or male bodies” </a:t>
            </a:r>
          </a:p>
          <a:p>
            <a:pPr marL="457200" lvl="1" indent="0" algn="r">
              <a:buNone/>
            </a:pPr>
            <a:r>
              <a:rPr lang="en-US" sz="1400" dirty="0" smtClean="0"/>
              <a:t>OII </a:t>
            </a:r>
            <a:r>
              <a:rPr lang="en-US" sz="1400" dirty="0"/>
              <a:t>Australia &lt;https://</a:t>
            </a:r>
            <a:r>
              <a:rPr lang="en-US" sz="1400" dirty="0" err="1"/>
              <a:t>oii.org.au</a:t>
            </a:r>
            <a:r>
              <a:rPr lang="en-US" sz="1400" dirty="0"/>
              <a:t>/18106/what-is-intersex/</a:t>
            </a:r>
            <a:r>
              <a:rPr lang="en-US" sz="1400" dirty="0" smtClean="0"/>
              <a:t>&gt;</a:t>
            </a:r>
            <a:endParaRPr lang="en-US" sz="1400" dirty="0"/>
          </a:p>
          <a:p>
            <a:pPr lvl="1"/>
            <a:r>
              <a:rPr lang="en-US" dirty="0"/>
              <a:t>“Intersex people are born with sex characteristics (including genitals, gonads and chromosome patterns) that do not fit typical binary notions of male or female bodies”</a:t>
            </a:r>
          </a:p>
          <a:p>
            <a:pPr marL="457200" lvl="1" indent="0" algn="r">
              <a:buNone/>
            </a:pPr>
            <a:r>
              <a:rPr lang="en-US" sz="1400" dirty="0" smtClean="0"/>
              <a:t>OHCHR</a:t>
            </a:r>
            <a:r>
              <a:rPr lang="en-US" sz="1400" dirty="0"/>
              <a:t>, Fact Sheet, </a:t>
            </a:r>
            <a:r>
              <a:rPr lang="en-US" sz="1400" dirty="0" smtClean="0"/>
              <a:t>Intersex, 2015 </a:t>
            </a:r>
            <a:r>
              <a:rPr lang="en-US" sz="1400" dirty="0"/>
              <a:t>&lt;https://</a:t>
            </a:r>
            <a:r>
              <a:rPr lang="en-US" sz="1400" dirty="0" err="1"/>
              <a:t>unfe.org</a:t>
            </a:r>
            <a:r>
              <a:rPr lang="en-US" sz="1400" dirty="0"/>
              <a:t>/system/unfe-65-Intersex_Factsheet_ENGLISH.pdf</a:t>
            </a:r>
            <a:r>
              <a:rPr lang="en-US" sz="1400" dirty="0" smtClean="0"/>
              <a:t>&gt;</a:t>
            </a:r>
            <a:endParaRPr lang="en-US" sz="1400" dirty="0"/>
          </a:p>
          <a:p>
            <a:endParaRPr lang="en-US" dirty="0"/>
          </a:p>
        </p:txBody>
      </p:sp>
    </p:spTree>
    <p:extLst>
      <p:ext uri="{BB962C8B-B14F-4D97-AF65-F5344CB8AC3E}">
        <p14:creationId xmlns:p14="http://schemas.microsoft.com/office/powerpoint/2010/main" val="6601700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i="1" dirty="0"/>
          </a:p>
        </p:txBody>
      </p:sp>
      <p:sp>
        <p:nvSpPr>
          <p:cNvPr id="3" name="Espace réservé du contenu 2"/>
          <p:cNvSpPr>
            <a:spLocks noGrp="1"/>
          </p:cNvSpPr>
          <p:nvPr>
            <p:ph idx="1"/>
          </p:nvPr>
        </p:nvSpPr>
        <p:spPr>
          <a:xfrm>
            <a:off x="1097280" y="2084294"/>
            <a:ext cx="6949440" cy="3639670"/>
          </a:xfrm>
        </p:spPr>
        <p:txBody>
          <a:bodyPr>
            <a:normAutofit fontScale="92500"/>
          </a:bodyPr>
          <a:lstStyle/>
          <a:p>
            <a:pPr marL="0" indent="0">
              <a:buNone/>
            </a:pPr>
            <a:r>
              <a:rPr lang="en-US" b="1" dirty="0" smtClean="0"/>
              <a:t>Who are not intersex people?</a:t>
            </a:r>
          </a:p>
          <a:p>
            <a:r>
              <a:rPr lang="en-US" dirty="0" smtClean="0"/>
              <a:t>“It is </a:t>
            </a:r>
            <a:r>
              <a:rPr lang="en-US" dirty="0"/>
              <a:t>to be distinguished from </a:t>
            </a:r>
            <a:r>
              <a:rPr lang="en-US" dirty="0" err="1"/>
              <a:t>transsexuality</a:t>
            </a:r>
            <a:r>
              <a:rPr lang="en-US" dirty="0"/>
              <a:t>, a phenomenon where someone has an evident sex, but feels as if he or she belongs to the other sex and is therefore ready to undergo a medical intervention altering his or her natural sex</a:t>
            </a:r>
            <a:r>
              <a:rPr lang="en-US" dirty="0" smtClean="0"/>
              <a:t>.”</a:t>
            </a:r>
          </a:p>
          <a:p>
            <a:r>
              <a:rPr lang="en-US" dirty="0"/>
              <a:t>“[Intersex] is a naturally occurring variation in humans and not a medical condition.</a:t>
            </a:r>
            <a:r>
              <a:rPr lang="en-US" dirty="0" smtClean="0"/>
              <a:t>”</a:t>
            </a:r>
          </a:p>
          <a:p>
            <a:pPr marL="0" indent="0" algn="r">
              <a:buNone/>
            </a:pPr>
            <a:r>
              <a:rPr lang="en-US" sz="1400" dirty="0" smtClean="0"/>
              <a:t>Council of Europe, Resolution </a:t>
            </a:r>
            <a:r>
              <a:rPr lang="en-US" sz="1400" dirty="0"/>
              <a:t>1952 </a:t>
            </a:r>
            <a:r>
              <a:rPr lang="en-US" sz="1400" dirty="0" smtClean="0"/>
              <a:t>(2013), Children’s </a:t>
            </a:r>
            <a:r>
              <a:rPr lang="en-US" sz="1400" dirty="0"/>
              <a:t>right to physical </a:t>
            </a:r>
            <a:r>
              <a:rPr lang="en-US" sz="1400" dirty="0" smtClean="0"/>
              <a:t>integrity, </a:t>
            </a:r>
            <a:r>
              <a:rPr lang="en-US" sz="1400" dirty="0" smtClean="0">
                <a:hlinkClick r:id="rId3"/>
              </a:rPr>
              <a:t>explanatory memorendum</a:t>
            </a:r>
            <a:r>
              <a:rPr lang="en-US" sz="1400" dirty="0" smtClean="0"/>
              <a:t>, § 4.9.</a:t>
            </a:r>
            <a:endParaRPr lang="en-US" sz="1400" dirty="0"/>
          </a:p>
        </p:txBody>
      </p:sp>
    </p:spTree>
    <p:extLst>
      <p:ext uri="{BB962C8B-B14F-4D97-AF65-F5344CB8AC3E}">
        <p14:creationId xmlns:p14="http://schemas.microsoft.com/office/powerpoint/2010/main" val="1300952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2. </a:t>
            </a:r>
            <a:r>
              <a:rPr lang="en-US" dirty="0" smtClean="0"/>
              <a:t>Controversies</a:t>
            </a:r>
            <a:endParaRPr lang="en-US" i="1" dirty="0"/>
          </a:p>
        </p:txBody>
      </p:sp>
      <p:sp>
        <p:nvSpPr>
          <p:cNvPr id="3" name="Espace réservé du contenu 2"/>
          <p:cNvSpPr>
            <a:spLocks noGrp="1"/>
          </p:cNvSpPr>
          <p:nvPr>
            <p:ph idx="1"/>
          </p:nvPr>
        </p:nvSpPr>
        <p:spPr>
          <a:xfrm>
            <a:off x="755576" y="1916832"/>
            <a:ext cx="7477387" cy="1343067"/>
          </a:xfrm>
        </p:spPr>
        <p:txBody>
          <a:bodyPr>
            <a:normAutofit/>
          </a:bodyPr>
          <a:lstStyle/>
          <a:p>
            <a:r>
              <a:rPr lang="en-US" dirty="0" smtClean="0"/>
              <a:t>According to the council of Europe (resolution 1952 [2013]), “[Intersex] is a naturally occurring variation in humans and not a medical condition”</a:t>
            </a:r>
            <a:endParaRPr lang="en-US" dirty="0"/>
          </a:p>
        </p:txBody>
      </p:sp>
      <p:sp>
        <p:nvSpPr>
          <p:cNvPr id="4" name="Espace réservé du contenu 2"/>
          <p:cNvSpPr txBox="1">
            <a:spLocks/>
          </p:cNvSpPr>
          <p:nvPr/>
        </p:nvSpPr>
        <p:spPr>
          <a:xfrm>
            <a:off x="755576" y="3961353"/>
            <a:ext cx="7477387" cy="2066622"/>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pPr marL="914400" lvl="2" indent="0" algn="just">
              <a:buFont typeface="Wingdings" pitchFamily="2" charset="2"/>
              <a:buNone/>
            </a:pPr>
            <a:r>
              <a:rPr lang="en-US" dirty="0" smtClean="0"/>
              <a:t>“Terms such as intersex […] are particularly controversial. These terms are perceived as </a:t>
            </a:r>
            <a:r>
              <a:rPr lang="en-US" b="1" dirty="0" smtClean="0"/>
              <a:t>potentially pejorative </a:t>
            </a:r>
            <a:r>
              <a:rPr lang="en-US" dirty="0" smtClean="0"/>
              <a:t>by patients, and </a:t>
            </a:r>
            <a:r>
              <a:rPr lang="en-US" b="1" dirty="0" smtClean="0"/>
              <a:t>can be confusing to practitioners and parents alike</a:t>
            </a:r>
            <a:r>
              <a:rPr lang="en-US" dirty="0" smtClean="0"/>
              <a:t>. </a:t>
            </a:r>
            <a:br>
              <a:rPr lang="en-US" dirty="0" smtClean="0"/>
            </a:br>
            <a:r>
              <a:rPr lang="en-US" dirty="0" smtClean="0"/>
              <a:t>The term “</a:t>
            </a:r>
            <a:r>
              <a:rPr lang="en-US" b="1" dirty="0" smtClean="0"/>
              <a:t>disorders</a:t>
            </a:r>
            <a:r>
              <a:rPr lang="en-US" dirty="0" smtClean="0"/>
              <a:t> of sex development” (DSD) is proposed, as defined by congenital conditions in which </a:t>
            </a:r>
            <a:r>
              <a:rPr lang="en-US" b="1" dirty="0" smtClean="0"/>
              <a:t>development</a:t>
            </a:r>
            <a:r>
              <a:rPr lang="en-US" dirty="0" smtClean="0"/>
              <a:t> of chromosomal, gonadal, or anatomical sex is atypical.””</a:t>
            </a:r>
          </a:p>
          <a:p>
            <a:pPr marL="0" indent="0" algn="r">
              <a:buFont typeface="Wingdings" pitchFamily="2" charset="2"/>
              <a:buNone/>
            </a:pPr>
            <a:endParaRPr lang="en-US" dirty="0"/>
          </a:p>
        </p:txBody>
      </p:sp>
      <p:sp>
        <p:nvSpPr>
          <p:cNvPr id="7" name="Espace réservé du contenu 2"/>
          <p:cNvSpPr txBox="1">
            <a:spLocks/>
          </p:cNvSpPr>
          <p:nvPr/>
        </p:nvSpPr>
        <p:spPr>
          <a:xfrm>
            <a:off x="726374" y="3045326"/>
            <a:ext cx="7477387" cy="1343067"/>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a:t>Doctors disagree !</a:t>
            </a:r>
          </a:p>
          <a:p>
            <a:pPr lvl="1" algn="just"/>
            <a:r>
              <a:rPr lang="en-US" i="1" dirty="0" smtClean="0"/>
              <a:t>Consensus statement on management of intersex disorders</a:t>
            </a:r>
            <a:r>
              <a:rPr lang="en-US" dirty="0" smtClean="0"/>
              <a:t> (2005)</a:t>
            </a:r>
            <a:endParaRPr lang="en-US" i="1" dirty="0"/>
          </a:p>
          <a:p>
            <a:pPr lvl="1" algn="just"/>
            <a:r>
              <a:rPr lang="en-US" dirty="0" smtClean="0"/>
              <a:t>WHO, </a:t>
            </a:r>
            <a:r>
              <a:rPr lang="en-US" i="1" dirty="0" smtClean="0"/>
              <a:t>International classification of disease</a:t>
            </a:r>
            <a:r>
              <a:rPr lang="en-US" dirty="0" smtClean="0"/>
              <a:t> (ICD)</a:t>
            </a:r>
          </a:p>
          <a:p>
            <a:pPr marL="0" indent="0">
              <a:buNone/>
            </a:pPr>
            <a:endParaRPr lang="en-US" dirty="0"/>
          </a:p>
        </p:txBody>
      </p:sp>
      <p:sp>
        <p:nvSpPr>
          <p:cNvPr id="8" name="ZoneTexte 7"/>
          <p:cNvSpPr txBox="1"/>
          <p:nvPr/>
        </p:nvSpPr>
        <p:spPr>
          <a:xfrm>
            <a:off x="3153229" y="543092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8448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fficie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12977</TotalTime>
  <Words>3625</Words>
  <Application>Microsoft Macintosh PowerPoint</Application>
  <PresentationFormat>Présentation à l'écran (4:3)</PresentationFormat>
  <Paragraphs>345</Paragraphs>
  <Slides>43</Slides>
  <Notes>15</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Officiel</vt:lpstr>
      <vt:lpstr>The emergence of intersex as a protected category in international law</vt:lpstr>
      <vt:lpstr>Overview</vt:lpstr>
      <vt:lpstr>I. Introduction</vt:lpstr>
      <vt:lpstr>I. Introduction</vt:lpstr>
      <vt:lpstr>I. Introduction</vt:lpstr>
      <vt:lpstr>A. What does “intersex” means?</vt:lpstr>
      <vt:lpstr>1. Definitions</vt:lpstr>
      <vt:lpstr>Présentation PowerPoint</vt:lpstr>
      <vt:lpstr>2. Controversies</vt:lpstr>
      <vt:lpstr>Présentation PowerPoint</vt:lpstr>
      <vt:lpstr>B. What concrete problems intersex are facing?</vt:lpstr>
      <vt:lpstr>C. Intersex and international law?</vt:lpstr>
      <vt:lpstr>II. The emergence of intersex in international law </vt:lpstr>
      <vt:lpstr>II. The emergence of intersex in international law </vt:lpstr>
      <vt:lpstr>A. When did it emerge?</vt:lpstr>
      <vt:lpstr>Before 2009 Intersex is not a human rights issue in international law</vt:lpstr>
      <vt:lpstr>2009-2010 Intersex starts to be a human rights issue</vt:lpstr>
      <vt:lpstr>European Union</vt:lpstr>
      <vt:lpstr>Council of Europe</vt:lpstr>
      <vt:lpstr>United Nations Organization</vt:lpstr>
      <vt:lpstr>2011-2014 Gathering intersex issue with others</vt:lpstr>
      <vt:lpstr>European Union</vt:lpstr>
      <vt:lpstr>Council of Europe</vt:lpstr>
      <vt:lpstr>United Nations Organization</vt:lpstr>
      <vt:lpstr>2011-2014 Gathering intersex issue with others</vt:lpstr>
      <vt:lpstr>2015-today: First documents addressing intersex issues alone </vt:lpstr>
      <vt:lpstr>2015-today: First documents addressing intersex issues alone </vt:lpstr>
      <vt:lpstr>2015-today: First documents addressing intersex issues alone </vt:lpstr>
      <vt:lpstr>Présentation PowerPoint</vt:lpstr>
      <vt:lpstr>B. Where did it emerge? </vt:lpstr>
      <vt:lpstr>B. Where did it emerge? </vt:lpstr>
      <vt:lpstr>B. Where did it emerge? </vt:lpstr>
      <vt:lpstr>B. Where did it emerge? </vt:lpstr>
      <vt:lpstr>III. The protection granted to intersex in international law</vt:lpstr>
      <vt:lpstr>III. The protection granted to intersex in international law</vt:lpstr>
      <vt:lpstr>A. Overview of the different international norms protecting intersex</vt:lpstr>
      <vt:lpstr>A. Overview of the different international norms protecting intersex</vt:lpstr>
      <vt:lpstr>B. Insight on the norms related to normalizing surgeries</vt:lpstr>
      <vt:lpstr>B. Insight on the norms related to normalizing surgeries</vt:lpstr>
      <vt:lpstr>B. Insight on the norms related to normalizing surgeries</vt:lpstr>
      <vt:lpstr>B. Insight on the norms related to normalizing surgeries</vt:lpstr>
      <vt:lpstr>B. Insight on the norms related to normalizing surgeries</vt:lpstr>
      <vt:lpstr>C. Dead angles?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Moron</dc:creator>
  <cp:lastModifiedBy>Benjamin Moron</cp:lastModifiedBy>
  <cp:revision>917</cp:revision>
  <dcterms:created xsi:type="dcterms:W3CDTF">2017-07-26T09:03:28Z</dcterms:created>
  <dcterms:modified xsi:type="dcterms:W3CDTF">2019-07-26T10:08:02Z</dcterms:modified>
</cp:coreProperties>
</file>