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4a" ContentType="audio/mp4"/>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708" r:id="rId1"/>
  </p:sldMasterIdLst>
  <p:notesMasterIdLst>
    <p:notesMasterId r:id="rId32"/>
  </p:notesMasterIdLst>
  <p:handoutMasterIdLst>
    <p:handoutMasterId r:id="rId33"/>
  </p:handoutMasterIdLst>
  <p:sldIdLst>
    <p:sldId id="256" r:id="rId2"/>
    <p:sldId id="328" r:id="rId3"/>
    <p:sldId id="338" r:id="rId4"/>
    <p:sldId id="339" r:id="rId5"/>
    <p:sldId id="340" r:id="rId6"/>
    <p:sldId id="341" r:id="rId7"/>
    <p:sldId id="342" r:id="rId8"/>
    <p:sldId id="349" r:id="rId9"/>
    <p:sldId id="358" r:id="rId10"/>
    <p:sldId id="343" r:id="rId11"/>
    <p:sldId id="310" r:id="rId12"/>
    <p:sldId id="325" r:id="rId13"/>
    <p:sldId id="324" r:id="rId14"/>
    <p:sldId id="311" r:id="rId15"/>
    <p:sldId id="272" r:id="rId16"/>
    <p:sldId id="280" r:id="rId17"/>
    <p:sldId id="344" r:id="rId18"/>
    <p:sldId id="345" r:id="rId19"/>
    <p:sldId id="346" r:id="rId20"/>
    <p:sldId id="347" r:id="rId21"/>
    <p:sldId id="348" r:id="rId22"/>
    <p:sldId id="313" r:id="rId23"/>
    <p:sldId id="350" r:id="rId24"/>
    <p:sldId id="351" r:id="rId25"/>
    <p:sldId id="352" r:id="rId26"/>
    <p:sldId id="353" r:id="rId27"/>
    <p:sldId id="354" r:id="rId28"/>
    <p:sldId id="355" r:id="rId29"/>
    <p:sldId id="356" r:id="rId30"/>
    <p:sldId id="357" r:id="rId31"/>
  </p:sldIdLst>
  <p:sldSz cx="9144000" cy="6858000" type="screen4x3"/>
  <p:notesSz cx="7099300" cy="10234613"/>
  <p:embeddedFontLst>
    <p:embeddedFont>
      <p:font typeface="Constantia" panose="02030602050306030303" pitchFamily="18" charset="0"/>
      <p:regular r:id="rId34"/>
      <p:bold r:id="rId35"/>
      <p:italic r:id="rId36"/>
      <p:boldItalic r:id="rId37"/>
    </p:embeddedFont>
    <p:embeddedFont>
      <p:font typeface="SimSun" panose="02010600030101010101" pitchFamily="2" charset="-122"/>
      <p:regular r:id="rId38"/>
    </p:embeddedFont>
    <p:embeddedFont>
      <p:font typeface="Gill Sans MT" panose="020B0502020104020203" pitchFamily="34" charset="0"/>
      <p:regular r:id="rId39"/>
    </p:embeddedFont>
    <p:embeddedFont>
      <p:font typeface="Calibri" panose="020F0502020204030204" pitchFamily="34" charset="0"/>
      <p:regular r:id="rId40"/>
      <p:bold r:id="rId41"/>
      <p:italic r:id="rId42"/>
      <p:boldItalic r:id="rId43"/>
    </p:embeddedFont>
    <p:embeddedFont>
      <p:font typeface="Arial Unicode MS" panose="020B0604020202020204" pitchFamily="34" charset="-128"/>
      <p:regular r:id="rId44"/>
    </p:embeddedFont>
    <p:embeddedFont>
      <p:font typeface="MS Gothic" panose="020B0609070205080204" pitchFamily="49" charset="-128"/>
      <p:regular r:id="rId45"/>
    </p:embeddedFont>
    <p:embeddedFont>
      <p:font typeface="AR PL UMing CN" panose="020B0309010101010101" pitchFamily="49" charset="-128"/>
      <p:regular r:id="rId46"/>
    </p:embeddedFont>
    <p:embeddedFont>
      <p:font typeface="Linux Libertine" panose="02000503000000000000" pitchFamily="2" charset="0"/>
      <p:regular r:id="rId47"/>
      <p:bold r:id="rId48"/>
      <p:italic r:id="rId49"/>
      <p:boldItalic r:id="rId50"/>
    </p:embeddedFont>
    <p:embeddedFont>
      <p:font typeface="Doulos SIL" panose="02000500070000020004" pitchFamily="2" charset="0"/>
      <p:regular r:id="rId51"/>
    </p:embeddedFont>
    <p:embeddedFont>
      <p:font typeface="Wingdings 2" panose="05020102010507070707" pitchFamily="18" charset="2"/>
      <p:regular r:id="rId52"/>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1E03BD"/>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186" autoAdjust="0"/>
  </p:normalViewPr>
  <p:slideViewPr>
    <p:cSldViewPr>
      <p:cViewPr varScale="1">
        <p:scale>
          <a:sx n="112" d="100"/>
          <a:sy n="112" d="100"/>
        </p:scale>
        <p:origin x="1584" y="96"/>
      </p:cViewPr>
      <p:guideLst>
        <p:guide orient="horz" pos="2160"/>
        <p:guide pos="2880"/>
      </p:guideLst>
    </p:cSldViewPr>
  </p:slideViewPr>
  <p:notesTextViewPr>
    <p:cViewPr>
      <p:scale>
        <a:sx n="1" d="1"/>
        <a:sy n="1" d="1"/>
      </p:scale>
      <p:origin x="0" y="0"/>
    </p:cViewPr>
  </p:notesTextViewPr>
  <p:notesViewPr>
    <p:cSldViewPr>
      <p:cViewPr varScale="1">
        <p:scale>
          <a:sx n="83" d="100"/>
          <a:sy n="83" d="100"/>
        </p:scale>
        <p:origin x="-2040" y="-10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fr-FR"/>
          </a:p>
        </p:txBody>
      </p:sp>
      <p:sp>
        <p:nvSpPr>
          <p:cNvPr id="3" name="Espace réservé de la date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69D54EE4-D85E-4BAE-A37F-A2BF1C3AB90D}" type="datetimeFigureOut">
              <a:rPr lang="fr-FR" smtClean="0"/>
              <a:t>29/05/2020</a:t>
            </a:fld>
            <a:endParaRPr lang="fr-FR"/>
          </a:p>
        </p:txBody>
      </p:sp>
      <p:sp>
        <p:nvSpPr>
          <p:cNvPr id="4" name="Espace réservé du pied de page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fr-FR"/>
          </a:p>
        </p:txBody>
      </p:sp>
      <p:sp>
        <p:nvSpPr>
          <p:cNvPr id="5" name="Espace réservé du numéro de diapositive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CAB0A918-6A7C-4238-875B-E241AAEEE6E3}" type="slidenum">
              <a:rPr lang="fr-FR" smtClean="0"/>
              <a:t>‹N°›</a:t>
            </a:fld>
            <a:endParaRPr lang="fr-FR"/>
          </a:p>
        </p:txBody>
      </p:sp>
    </p:spTree>
    <p:extLst>
      <p:ext uri="{BB962C8B-B14F-4D97-AF65-F5344CB8AC3E}">
        <p14:creationId xmlns:p14="http://schemas.microsoft.com/office/powerpoint/2010/main" val="2619212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fr-FR"/>
          </a:p>
        </p:txBody>
      </p:sp>
      <p:sp>
        <p:nvSpPr>
          <p:cNvPr id="3" name="Espace réservé de la date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9A4C42DF-8648-44C7-B8DA-D4D587BDAD67}" type="datetimeFigureOut">
              <a:rPr lang="fr-FR" smtClean="0"/>
              <a:t>29/05/2020</a:t>
            </a:fld>
            <a:endParaRPr lang="fr-FR"/>
          </a:p>
        </p:txBody>
      </p:sp>
      <p:sp>
        <p:nvSpPr>
          <p:cNvPr id="4" name="Espace réservé de l'image des diapositives 3"/>
          <p:cNvSpPr>
            <a:spLocks noGrp="1" noRot="1" noChangeAspect="1"/>
          </p:cNvSpPr>
          <p:nvPr>
            <p:ph type="sldImg" idx="2"/>
          </p:nvPr>
        </p:nvSpPr>
        <p:spPr>
          <a:xfrm>
            <a:off x="1306513" y="765175"/>
            <a:ext cx="4168775" cy="3127375"/>
          </a:xfrm>
          <a:prstGeom prst="rect">
            <a:avLst/>
          </a:prstGeom>
          <a:noFill/>
          <a:ln w="12700">
            <a:solidFill>
              <a:prstClr val="black"/>
            </a:solidFill>
          </a:ln>
        </p:spPr>
        <p:txBody>
          <a:bodyPr vert="horz" lIns="99048" tIns="49524" rIns="99048" bIns="49524" rtlCol="0" anchor="ctr"/>
          <a:lstStyle/>
          <a:p>
            <a:endParaRPr lang="fr-FR"/>
          </a:p>
        </p:txBody>
      </p:sp>
      <p:sp>
        <p:nvSpPr>
          <p:cNvPr id="5" name="Espace réservé des commentaires 4"/>
          <p:cNvSpPr>
            <a:spLocks noGrp="1"/>
          </p:cNvSpPr>
          <p:nvPr>
            <p:ph type="body" sz="quarter" idx="3"/>
          </p:nvPr>
        </p:nvSpPr>
        <p:spPr>
          <a:xfrm>
            <a:off x="567985" y="4230745"/>
            <a:ext cx="5821385" cy="5236272"/>
          </a:xfrm>
          <a:prstGeom prst="rect">
            <a:avLst/>
          </a:prstGeom>
        </p:spPr>
        <p:txBody>
          <a:bodyPr vert="horz" lIns="99048" tIns="49524" rIns="99048" bIns="49524"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F8537F1A-D4A9-48B7-A8E2-A9E4302E4753}" type="slidenum">
              <a:rPr lang="fr-FR" smtClean="0"/>
              <a:t>‹N°›</a:t>
            </a:fld>
            <a:endParaRPr lang="fr-FR"/>
          </a:p>
        </p:txBody>
      </p:sp>
    </p:spTree>
    <p:extLst>
      <p:ext uri="{BB962C8B-B14F-4D97-AF65-F5344CB8AC3E}">
        <p14:creationId xmlns:p14="http://schemas.microsoft.com/office/powerpoint/2010/main" val="1252924861"/>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mtClean="0"/>
              <a:t>Merci aux organisateurs pour leur invitation. Renouvelle une confiance témoignée en 2003</a:t>
            </a:r>
            <a:r>
              <a:rPr lang="fr-FR" baseline="0" smtClean="0"/>
              <a:t> par la Société de Linguistique : participé à une journée au sujet de la </a:t>
            </a:r>
            <a:r>
              <a:rPr lang="fr-FR" i="1" baseline="0" smtClean="0"/>
              <a:t>focalisation. </a:t>
            </a:r>
            <a:r>
              <a:rPr lang="fr-FR" i="0" baseline="0" smtClean="0"/>
              <a:t>Ma 1</a:t>
            </a:r>
            <a:r>
              <a:rPr lang="fr-FR" i="0" baseline="30000" smtClean="0"/>
              <a:t>e</a:t>
            </a:r>
            <a:r>
              <a:rPr lang="fr-FR" i="0" baseline="0" smtClean="0"/>
              <a:t> publication était dans les Mémoires, et en français. Seize ans après, j’ai à nouveau la chance d’être encouragé</a:t>
            </a:r>
            <a:r>
              <a:rPr lang="fr-FR" baseline="0" smtClean="0"/>
              <a:t> dans des recherches exploratoires, interdisciplinaires.</a:t>
            </a:r>
            <a:endParaRPr lang="fr-FR"/>
          </a:p>
        </p:txBody>
      </p:sp>
      <p:sp>
        <p:nvSpPr>
          <p:cNvPr id="4" name="Espace réservé du numéro de diapositive 3"/>
          <p:cNvSpPr>
            <a:spLocks noGrp="1"/>
          </p:cNvSpPr>
          <p:nvPr>
            <p:ph type="sldNum" sz="quarter" idx="10"/>
          </p:nvPr>
        </p:nvSpPr>
        <p:spPr/>
        <p:txBody>
          <a:bodyPr/>
          <a:lstStyle/>
          <a:p>
            <a:fld id="{F8537F1A-D4A9-48B7-A8E2-A9E4302E4753}" type="slidenum">
              <a:rPr lang="fr-FR" smtClean="0"/>
              <a:t>1</a:t>
            </a:fld>
            <a:endParaRPr lang="fr-FR"/>
          </a:p>
        </p:txBody>
      </p:sp>
    </p:spTree>
    <p:extLst>
      <p:ext uri="{BB962C8B-B14F-4D97-AF65-F5344CB8AC3E}">
        <p14:creationId xmlns:p14="http://schemas.microsoft.com/office/powerpoint/2010/main" val="3852964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Espace réservé de l'image des diapositives 1"/>
          <p:cNvSpPr>
            <a:spLocks noGrp="1" noRot="1" noChangeAspect="1" noTextEdit="1"/>
          </p:cNvSpPr>
          <p:nvPr>
            <p:ph type="sldImg"/>
          </p:nvPr>
        </p:nvSpPr>
        <p:spPr>
          <a:ln/>
        </p:spPr>
      </p:sp>
      <p:sp>
        <p:nvSpPr>
          <p:cNvPr id="12902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smtClean="0"/>
              <a:t>Amène des résultats pour le linguiste : u</a:t>
            </a:r>
            <a:r>
              <a:rPr lang="fr-FR" sz="1400" smtClean="0"/>
              <a:t>tile pour la documentation et la description. Utilisation sur le terrain testée en 2017.</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mtClean="0"/>
              <a:t>Canevas généré automatiquement ; finalisation manuelle.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mtClean="0"/>
              <a:t>(Pas de modèle de langage, seulement phonèmes.)</a:t>
            </a:r>
            <a:endParaRPr lang="fr-FR" dirty="0" smtClean="0"/>
          </a:p>
        </p:txBody>
      </p:sp>
      <p:sp>
        <p:nvSpPr>
          <p:cNvPr id="129028" name="Espace réservé du numéro de diapositive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BA543347-4118-43F4-A9CC-127813134244}" type="slidenum">
              <a:rPr lang="en-GB" altLang="en-US" smtClean="0">
                <a:ea typeface="Arial Unicode MS" panose="020B0604020202020204" pitchFamily="34" charset="-128"/>
              </a:rPr>
              <a:pPr>
                <a:spcBef>
                  <a:spcPct val="0"/>
                </a:spcBef>
                <a:buSzPct val="45000"/>
                <a:buFont typeface="Wingdings" panose="05000000000000000000" pitchFamily="2" charset="2"/>
                <a:buNone/>
              </a:pPr>
              <a:t>15</a:t>
            </a:fld>
            <a:endParaRPr lang="en-GB" altLang="en-US" smtClean="0">
              <a:ea typeface="Arial Unicode MS" panose="020B0604020202020204" pitchFamily="34" charset="-128"/>
            </a:endParaRPr>
          </a:p>
        </p:txBody>
      </p:sp>
    </p:spTree>
    <p:extLst>
      <p:ext uri="{BB962C8B-B14F-4D97-AF65-F5344CB8AC3E}">
        <p14:creationId xmlns:p14="http://schemas.microsoft.com/office/powerpoint/2010/main" val="3466671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mtClean="0"/>
              <a:t>A</a:t>
            </a:r>
            <a:r>
              <a:rPr lang="fr-FR" baseline="0" smtClean="0"/>
              <a:t>utour des données de langue NA de YONGNING s’est noué un contact avec un doctorant de Melbourne, qui, lui, met ses outils informatiques en libre accès.</a:t>
            </a:r>
          </a:p>
          <a:p>
            <a:r>
              <a:rPr lang="fr-FR" baseline="0" smtClean="0"/>
              <a:t>Avec 3h soigneusement transcrites, a réalisé un modèle acoustique de transcription automatique qui atteint une bonne précision.</a:t>
            </a:r>
            <a:endParaRPr lang="en-GB"/>
          </a:p>
        </p:txBody>
      </p:sp>
      <p:sp>
        <p:nvSpPr>
          <p:cNvPr id="4" name="Espace réservé du numéro de diapositive 3"/>
          <p:cNvSpPr>
            <a:spLocks noGrp="1"/>
          </p:cNvSpPr>
          <p:nvPr>
            <p:ph type="sldNum" sz="quarter" idx="10"/>
          </p:nvPr>
        </p:nvSpPr>
        <p:spPr/>
        <p:txBody>
          <a:bodyPr/>
          <a:lstStyle/>
          <a:p>
            <a:fld id="{F8537F1A-D4A9-48B7-A8E2-A9E4302E4753}" type="slidenum">
              <a:rPr lang="fr-FR" smtClean="0"/>
              <a:t>16</a:t>
            </a:fld>
            <a:endParaRPr lang="fr-FR"/>
          </a:p>
        </p:txBody>
      </p:sp>
    </p:spTree>
    <p:extLst>
      <p:ext uri="{BB962C8B-B14F-4D97-AF65-F5344CB8AC3E}">
        <p14:creationId xmlns:p14="http://schemas.microsoft.com/office/powerpoint/2010/main" val="3481892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mtClean="0"/>
              <a:t>Mise en garde</a:t>
            </a:r>
            <a:r>
              <a:rPr lang="fr-FR" baseline="0" smtClean="0"/>
              <a:t> de spécialistes</a:t>
            </a:r>
            <a:endParaRPr lang="en-GB"/>
          </a:p>
        </p:txBody>
      </p:sp>
      <p:sp>
        <p:nvSpPr>
          <p:cNvPr id="4" name="Espace réservé du numéro de diapositive 3"/>
          <p:cNvSpPr>
            <a:spLocks noGrp="1"/>
          </p:cNvSpPr>
          <p:nvPr>
            <p:ph type="sldNum" sz="quarter" idx="10"/>
          </p:nvPr>
        </p:nvSpPr>
        <p:spPr/>
        <p:txBody>
          <a:bodyPr/>
          <a:lstStyle/>
          <a:p>
            <a:fld id="{F8537F1A-D4A9-48B7-A8E2-A9E4302E4753}" type="slidenum">
              <a:rPr lang="fr-FR" smtClean="0"/>
              <a:t>17</a:t>
            </a:fld>
            <a:endParaRPr lang="fr-FR"/>
          </a:p>
        </p:txBody>
      </p:sp>
    </p:spTree>
    <p:extLst>
      <p:ext uri="{BB962C8B-B14F-4D97-AF65-F5344CB8AC3E}">
        <p14:creationId xmlns:p14="http://schemas.microsoft.com/office/powerpoint/2010/main" val="4143982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mtClean="0"/>
              <a:t>Le contexte ainsi posé : comment tirer parti de ce</a:t>
            </a:r>
            <a:r>
              <a:rPr lang="fr-FR" baseline="0" smtClean="0"/>
              <a:t>s outils, sans </a:t>
            </a:r>
            <a:r>
              <a:rPr lang="fr-FR" i="1" baseline="0" smtClean="0"/>
              <a:t>lâcher la proie pour l’ombre</a:t>
            </a:r>
            <a:r>
              <a:rPr lang="fr-FR" i="0" baseline="0" smtClean="0"/>
              <a:t> ? </a:t>
            </a:r>
            <a:endParaRPr lang="en-GB"/>
          </a:p>
        </p:txBody>
      </p:sp>
      <p:sp>
        <p:nvSpPr>
          <p:cNvPr id="4" name="Espace réservé du numéro de diapositive 3"/>
          <p:cNvSpPr>
            <a:spLocks noGrp="1"/>
          </p:cNvSpPr>
          <p:nvPr>
            <p:ph type="sldNum" sz="quarter" idx="10"/>
          </p:nvPr>
        </p:nvSpPr>
        <p:spPr/>
        <p:txBody>
          <a:bodyPr/>
          <a:lstStyle/>
          <a:p>
            <a:fld id="{F8537F1A-D4A9-48B7-A8E2-A9E4302E4753}" type="slidenum">
              <a:rPr lang="fr-FR" smtClean="0"/>
              <a:t>18</a:t>
            </a:fld>
            <a:endParaRPr lang="fr-FR"/>
          </a:p>
        </p:txBody>
      </p:sp>
    </p:spTree>
    <p:extLst>
      <p:ext uri="{BB962C8B-B14F-4D97-AF65-F5344CB8AC3E}">
        <p14:creationId xmlns:p14="http://schemas.microsoft.com/office/powerpoint/2010/main" val="2801556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mtClean="0"/>
              <a:t>Une dimension, c’est le côté pratique. Pour ça, « the truth is what works »: on enrichit la panoplie d’outils. En soi, c’est bien et c’est suffisant : enrichir la base empirique de la linguistique, à l’heure où la diversité linguistique périclite.</a:t>
            </a:r>
            <a:r>
              <a:rPr lang="fr-FR" baseline="0" smtClean="0"/>
              <a:t> </a:t>
            </a:r>
            <a:r>
              <a:rPr lang="fr-FR" smtClean="0"/>
              <a:t>MAIS au-delà,</a:t>
            </a:r>
            <a:r>
              <a:rPr lang="fr-FR" baseline="0" smtClean="0"/>
              <a:t> quel intérêt pour la recherche fondamentales ?</a:t>
            </a:r>
            <a:endParaRPr lang="en-GB"/>
          </a:p>
        </p:txBody>
      </p:sp>
      <p:sp>
        <p:nvSpPr>
          <p:cNvPr id="4" name="Espace réservé du numéro de diapositive 3"/>
          <p:cNvSpPr>
            <a:spLocks noGrp="1"/>
          </p:cNvSpPr>
          <p:nvPr>
            <p:ph type="sldNum" sz="quarter" idx="10"/>
          </p:nvPr>
        </p:nvSpPr>
        <p:spPr/>
        <p:txBody>
          <a:bodyPr/>
          <a:lstStyle/>
          <a:p>
            <a:fld id="{F8537F1A-D4A9-48B7-A8E2-A9E4302E4753}" type="slidenum">
              <a:rPr lang="fr-FR" smtClean="0"/>
              <a:t>19</a:t>
            </a:fld>
            <a:endParaRPr lang="fr-FR"/>
          </a:p>
        </p:txBody>
      </p:sp>
    </p:spTree>
    <p:extLst>
      <p:ext uri="{BB962C8B-B14F-4D97-AF65-F5344CB8AC3E}">
        <p14:creationId xmlns:p14="http://schemas.microsoft.com/office/powerpoint/2010/main" val="1530925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mtClean="0"/>
              <a:t>Un exemple double ! Traitement</a:t>
            </a:r>
            <a:r>
              <a:rPr lang="fr-FR" baseline="0" smtClean="0"/>
              <a:t> phonologique </a:t>
            </a:r>
            <a:r>
              <a:rPr lang="fr-FR" i="1" baseline="0" smtClean="0"/>
              <a:t>à la française ?</a:t>
            </a:r>
            <a:endParaRPr lang="en-GB"/>
          </a:p>
        </p:txBody>
      </p:sp>
      <p:sp>
        <p:nvSpPr>
          <p:cNvPr id="4" name="Espace réservé du numéro de diapositive 3"/>
          <p:cNvSpPr>
            <a:spLocks noGrp="1"/>
          </p:cNvSpPr>
          <p:nvPr>
            <p:ph type="sldNum" sz="quarter" idx="10"/>
          </p:nvPr>
        </p:nvSpPr>
        <p:spPr/>
        <p:txBody>
          <a:bodyPr/>
          <a:lstStyle/>
          <a:p>
            <a:fld id="{F8537F1A-D4A9-48B7-A8E2-A9E4302E4753}" type="slidenum">
              <a:rPr lang="fr-FR" smtClean="0"/>
              <a:t>27</a:t>
            </a:fld>
            <a:endParaRPr lang="fr-FR"/>
          </a:p>
        </p:txBody>
      </p:sp>
    </p:spTree>
    <p:extLst>
      <p:ext uri="{BB962C8B-B14F-4D97-AF65-F5344CB8AC3E}">
        <p14:creationId xmlns:p14="http://schemas.microsoft.com/office/powerpoint/2010/main" val="1234281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F8537F1A-D4A9-48B7-A8E2-A9E4302E4753}" type="slidenum">
              <a:rPr lang="fr-FR" smtClean="0"/>
              <a:t>29</a:t>
            </a:fld>
            <a:endParaRPr lang="fr-FR"/>
          </a:p>
        </p:txBody>
      </p:sp>
    </p:spTree>
    <p:extLst>
      <p:ext uri="{BB962C8B-B14F-4D97-AF65-F5344CB8AC3E}">
        <p14:creationId xmlns:p14="http://schemas.microsoft.com/office/powerpoint/2010/main" val="2181481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smtClean="0"/>
              <a:t>Langue du sud-ouest de la Chine.</a:t>
            </a:r>
            <a:endParaRPr lang="en-GB"/>
          </a:p>
        </p:txBody>
      </p:sp>
      <p:sp>
        <p:nvSpPr>
          <p:cNvPr id="4" name="Espace réservé du numéro de diapositive 3"/>
          <p:cNvSpPr>
            <a:spLocks noGrp="1"/>
          </p:cNvSpPr>
          <p:nvPr>
            <p:ph type="sldNum" sz="quarter" idx="10"/>
          </p:nvPr>
        </p:nvSpPr>
        <p:spPr/>
        <p:txBody>
          <a:bodyPr/>
          <a:lstStyle/>
          <a:p>
            <a:pPr>
              <a:defRPr/>
            </a:pPr>
            <a:fld id="{0C1C6977-659C-4041-870A-52460CFBA339}" type="slidenum">
              <a:rPr lang="en-US" smtClean="0"/>
              <a:pPr>
                <a:defRPr/>
              </a:pPr>
              <a:t>3</a:t>
            </a:fld>
            <a:endParaRPr lang="en-US"/>
          </a:p>
        </p:txBody>
      </p:sp>
    </p:spTree>
    <p:extLst>
      <p:ext uri="{BB962C8B-B14F-4D97-AF65-F5344CB8AC3E}">
        <p14:creationId xmlns:p14="http://schemas.microsoft.com/office/powerpoint/2010/main" val="3998905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smtClean="0"/>
              <a:t>Terrains depuis 2006. Exposé à la SLP en 2007.</a:t>
            </a:r>
            <a:endParaRPr lang="en-GB"/>
          </a:p>
        </p:txBody>
      </p:sp>
      <p:sp>
        <p:nvSpPr>
          <p:cNvPr id="4" name="Espace réservé du numéro de diapositive 3"/>
          <p:cNvSpPr>
            <a:spLocks noGrp="1"/>
          </p:cNvSpPr>
          <p:nvPr>
            <p:ph type="sldNum" sz="quarter" idx="10"/>
          </p:nvPr>
        </p:nvSpPr>
        <p:spPr/>
        <p:txBody>
          <a:bodyPr/>
          <a:lstStyle/>
          <a:p>
            <a:pPr>
              <a:defRPr/>
            </a:pPr>
            <a:fld id="{0C1C6977-659C-4041-870A-52460CFBA339}" type="slidenum">
              <a:rPr lang="en-US" smtClean="0"/>
              <a:pPr>
                <a:defRPr/>
              </a:pPr>
              <a:t>4</a:t>
            </a:fld>
            <a:endParaRPr lang="en-US"/>
          </a:p>
        </p:txBody>
      </p:sp>
    </p:spTree>
    <p:extLst>
      <p:ext uri="{BB962C8B-B14F-4D97-AF65-F5344CB8AC3E}">
        <p14:creationId xmlns:p14="http://schemas.microsoft.com/office/powerpoint/2010/main" val="3385842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mtClean="0"/>
              <a:t>Here is a close-in map.</a:t>
            </a:r>
            <a:endParaRPr lang="en-GB"/>
          </a:p>
        </p:txBody>
      </p:sp>
      <p:sp>
        <p:nvSpPr>
          <p:cNvPr id="4" name="Espace réservé du numéro de diapositive 3"/>
          <p:cNvSpPr>
            <a:spLocks noGrp="1"/>
          </p:cNvSpPr>
          <p:nvPr>
            <p:ph type="sldNum" sz="quarter" idx="10"/>
          </p:nvPr>
        </p:nvSpPr>
        <p:spPr/>
        <p:txBody>
          <a:bodyPr/>
          <a:lstStyle/>
          <a:p>
            <a:fld id="{E90DDB94-AC70-425F-988D-BD5DD99CC47F}" type="slidenum">
              <a:rPr lang="fr-FR" smtClean="0"/>
              <a:t>5</a:t>
            </a:fld>
            <a:endParaRPr lang="fr-FR"/>
          </a:p>
        </p:txBody>
      </p:sp>
    </p:spTree>
    <p:extLst>
      <p:ext uri="{BB962C8B-B14F-4D97-AF65-F5344CB8AC3E}">
        <p14:creationId xmlns:p14="http://schemas.microsoft.com/office/powerpoint/2010/main" val="24352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smtClean="0"/>
              <a:t>Here are some pictures of the</a:t>
            </a:r>
            <a:r>
              <a:rPr lang="fr-FR" baseline="0" smtClean="0"/>
              <a:t> plain of Yongning, its inhabitants in festivity costume, </a:t>
            </a:r>
            <a:r>
              <a:rPr lang="fr-FR" smtClean="0"/>
              <a:t>water buffalos</a:t>
            </a:r>
            <a:r>
              <a:rPr lang="fr-FR" baseline="0" smtClean="0"/>
              <a:t> (a 21st-century innovation for ploughing), mountain streams, and villages</a:t>
            </a:r>
            <a:r>
              <a:rPr lang="fr-FR" smtClean="0"/>
              <a:t>. And my teacher.</a:t>
            </a:r>
            <a:endParaRPr lang="en-GB"/>
          </a:p>
        </p:txBody>
      </p:sp>
      <p:sp>
        <p:nvSpPr>
          <p:cNvPr id="4" name="Espace réservé du numéro de diapositive 3"/>
          <p:cNvSpPr>
            <a:spLocks noGrp="1"/>
          </p:cNvSpPr>
          <p:nvPr>
            <p:ph type="sldNum" sz="quarter" idx="10"/>
          </p:nvPr>
        </p:nvSpPr>
        <p:spPr/>
        <p:txBody>
          <a:bodyPr/>
          <a:lstStyle/>
          <a:p>
            <a:pPr>
              <a:defRPr/>
            </a:pPr>
            <a:fld id="{0C1C6977-659C-4041-870A-52460CFBA339}" type="slidenum">
              <a:rPr lang="en-US" smtClean="0"/>
              <a:pPr>
                <a:defRPr/>
              </a:pPr>
              <a:t>6</a:t>
            </a:fld>
            <a:endParaRPr lang="en-US"/>
          </a:p>
        </p:txBody>
      </p:sp>
    </p:spTree>
    <p:extLst>
      <p:ext uri="{BB962C8B-B14F-4D97-AF65-F5344CB8AC3E}">
        <p14:creationId xmlns:p14="http://schemas.microsoft.com/office/powerpoint/2010/main" val="1689606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F8537F1A-D4A9-48B7-A8E2-A9E4302E4753}" type="slidenum">
              <a:rPr lang="fr-FR" smtClean="0"/>
              <a:t>8</a:t>
            </a:fld>
            <a:endParaRPr lang="fr-FR"/>
          </a:p>
        </p:txBody>
      </p:sp>
    </p:spTree>
    <p:extLst>
      <p:ext uri="{BB962C8B-B14F-4D97-AF65-F5344CB8AC3E}">
        <p14:creationId xmlns:p14="http://schemas.microsoft.com/office/powerpoint/2010/main" val="640987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mtClean="0"/>
              <a:t>Au </a:t>
            </a:r>
            <a:r>
              <a:rPr lang="fr-FR" baseline="0" smtClean="0"/>
              <a:t>LACITO, nous avons eu à coeur, depuis les débuts de l’informatique, de tirer parti des nouvelles technologies pour construire une archive de langues à tradition orale, qui a pris en 2014 le nom de « Collection Pangloss ». Sur cette carte, accessible depuis la page d’accueil de la Collection Pangloss, on voit en orange les langues pour lesquelles des données sont déposées dans la Collection Pangloss. </a:t>
            </a:r>
          </a:p>
        </p:txBody>
      </p:sp>
      <p:sp>
        <p:nvSpPr>
          <p:cNvPr id="4" name="Espace réservé du numéro de diapositive 3"/>
          <p:cNvSpPr>
            <a:spLocks noGrp="1"/>
          </p:cNvSpPr>
          <p:nvPr>
            <p:ph type="sldNum" sz="quarter" idx="10"/>
          </p:nvPr>
        </p:nvSpPr>
        <p:spPr/>
        <p:txBody>
          <a:bodyPr/>
          <a:lstStyle/>
          <a:p>
            <a:fld id="{F8537F1A-D4A9-48B7-A8E2-A9E4302E4753}" type="slidenum">
              <a:rPr lang="fr-FR" smtClean="0"/>
              <a:t>9</a:t>
            </a:fld>
            <a:endParaRPr lang="fr-FR"/>
          </a:p>
        </p:txBody>
      </p:sp>
    </p:spTree>
    <p:extLst>
      <p:ext uri="{BB962C8B-B14F-4D97-AF65-F5344CB8AC3E}">
        <p14:creationId xmlns:p14="http://schemas.microsoft.com/office/powerpoint/2010/main" val="2924834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mtClean="0"/>
              <a:t>Ce sont ces données qui ont attiré l’attention</a:t>
            </a:r>
            <a:r>
              <a:rPr lang="fr-FR" baseline="0" smtClean="0"/>
              <a:t> d’équipes de TAL. </a:t>
            </a:r>
            <a:endParaRPr lang="en-GB"/>
          </a:p>
        </p:txBody>
      </p:sp>
      <p:sp>
        <p:nvSpPr>
          <p:cNvPr id="4" name="Espace réservé du numéro de diapositive 3"/>
          <p:cNvSpPr>
            <a:spLocks noGrp="1"/>
          </p:cNvSpPr>
          <p:nvPr>
            <p:ph type="sldNum" sz="quarter" idx="10"/>
          </p:nvPr>
        </p:nvSpPr>
        <p:spPr/>
        <p:txBody>
          <a:bodyPr/>
          <a:lstStyle/>
          <a:p>
            <a:fld id="{F8537F1A-D4A9-48B7-A8E2-A9E4302E4753}" type="slidenum">
              <a:rPr lang="fr-FR" smtClean="0"/>
              <a:t>10</a:t>
            </a:fld>
            <a:endParaRPr lang="fr-FR"/>
          </a:p>
        </p:txBody>
      </p:sp>
    </p:spTree>
    <p:extLst>
      <p:ext uri="{BB962C8B-B14F-4D97-AF65-F5344CB8AC3E}">
        <p14:creationId xmlns:p14="http://schemas.microsoft.com/office/powerpoint/2010/main" val="2032411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Espace réservé de l'image des diapositives 1"/>
          <p:cNvSpPr>
            <a:spLocks noGrp="1" noRot="1" noChangeAspect="1" noTextEdit="1"/>
          </p:cNvSpPr>
          <p:nvPr>
            <p:ph type="sldImg"/>
          </p:nvPr>
        </p:nvSpPr>
        <p:spPr>
          <a:ln/>
        </p:spPr>
      </p:sp>
      <p:sp>
        <p:nvSpPr>
          <p:cNvPr id="12697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mtClean="0"/>
              <a:t>(LIRE)</a:t>
            </a:r>
            <a:endParaRPr lang="fr-FR" dirty="0" smtClean="0"/>
          </a:p>
        </p:txBody>
      </p:sp>
      <p:sp>
        <p:nvSpPr>
          <p:cNvPr id="126980" name="Espace réservé du numéro de diapositive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A6A54EFF-777B-4487-9624-F62EBA366225}" type="slidenum">
              <a:rPr lang="en-GB" altLang="en-US" smtClean="0">
                <a:ea typeface="Arial Unicode MS" panose="020B0604020202020204" pitchFamily="34" charset="-128"/>
              </a:rPr>
              <a:pPr>
                <a:spcBef>
                  <a:spcPct val="0"/>
                </a:spcBef>
                <a:buSzPct val="45000"/>
                <a:buFont typeface="Wingdings" panose="05000000000000000000" pitchFamily="2" charset="2"/>
                <a:buNone/>
              </a:pPr>
              <a:t>14</a:t>
            </a:fld>
            <a:endParaRPr lang="en-GB" altLang="en-US" smtClean="0">
              <a:ea typeface="Arial Unicode MS" panose="020B0604020202020204" pitchFamily="34" charset="-128"/>
            </a:endParaRPr>
          </a:p>
        </p:txBody>
      </p:sp>
    </p:spTree>
    <p:extLst>
      <p:ext uri="{BB962C8B-B14F-4D97-AF65-F5344CB8AC3E}">
        <p14:creationId xmlns:p14="http://schemas.microsoft.com/office/powerpoint/2010/main" val="2371466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solidFill>
                  <a:schemeClr val="accent1">
                    <a:lumMod val="75000"/>
                  </a:schemeClr>
                </a:solidFill>
              </a:defRPr>
            </a:lvl1pPr>
          </a:lstStyle>
          <a:p>
            <a:r>
              <a:rPr kumimoji="0" lang="fr-FR" smtClean="0"/>
              <a:t>Modifiez le style du titre</a:t>
            </a:r>
            <a:endParaRPr kumimoji="0" lang="en-US"/>
          </a:p>
        </p:txBody>
      </p:sp>
      <p:sp>
        <p:nvSpPr>
          <p:cNvPr id="9" name="Sous-titre 8"/>
          <p:cNvSpPr>
            <a:spLocks noGrp="1"/>
          </p:cNvSpPr>
          <p:nvPr>
            <p:ph type="subTitle" idx="1"/>
          </p:nvPr>
        </p:nvSpPr>
        <p:spPr>
          <a:xfrm>
            <a:off x="2286000" y="5003322"/>
            <a:ext cx="6172200" cy="1059150"/>
          </a:xfrm>
        </p:spPr>
        <p:txBody>
          <a:bodyPr>
            <a:normAutofit/>
          </a:bodyPr>
          <a:lstStyle>
            <a:lvl1pPr marL="0" indent="0" algn="l">
              <a:buNone/>
              <a:defRPr sz="20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Modifiez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B1B75556-3A7F-4586-8936-61B47CB4732B}" type="datetime1">
              <a:rPr lang="fr-FR" smtClean="0"/>
              <a:t>29/05/2020</a:t>
            </a:fld>
            <a:endParaRPr lang="fr-FR"/>
          </a:p>
        </p:txBody>
      </p:sp>
      <p:sp>
        <p:nvSpPr>
          <p:cNvPr id="17" name="Espace réservé du pied de page 16"/>
          <p:cNvSpPr>
            <a:spLocks noGrp="1"/>
          </p:cNvSpPr>
          <p:nvPr>
            <p:ph type="ftr" sz="quarter" idx="11"/>
          </p:nvPr>
        </p:nvSpPr>
        <p:spPr bwMode="auto">
          <a:xfrm rot="5400000">
            <a:off x="6843835" y="4415102"/>
            <a:ext cx="4124467" cy="384048"/>
          </a:xfrm>
        </p:spPr>
        <p:txBody>
          <a:bodyPr/>
          <a:lstStyle/>
          <a:p>
            <a:endParaRPr lang="fr-F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E2ABA2DC-C91A-4474-B60C-48D475808927}" type="slidenum">
              <a:rPr lang="fr-FR" smtClean="0"/>
              <a:t>‹N°›</a:t>
            </a:fld>
            <a:endParaRPr lang="fr-F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20898E8D-135C-403F-938B-8DB6C0308759}" type="datetime1">
              <a:rPr lang="fr-FR" smtClean="0"/>
              <a:t>29/05/2020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2ABA2DC-C91A-4474-B60C-48D475808927}" type="slidenum">
              <a:rPr lang="fr-FR" smtClean="0"/>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A6645588-D0D3-4BAC-9FF0-039051963543}" type="datetime1">
              <a:rPr lang="fr-FR" smtClean="0"/>
              <a:t>29/05/2020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2ABA2DC-C91A-4474-B60C-48D475808927}" type="slidenum">
              <a:rPr lang="fr-FR" smtClean="0"/>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482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e la date 5"/>
          <p:cNvSpPr>
            <a:spLocks noGrp="1"/>
          </p:cNvSpPr>
          <p:nvPr>
            <p:ph type="dt" sz="half" idx="10"/>
          </p:nvPr>
        </p:nvSpPr>
        <p:spPr>
          <a:xfrm>
            <a:off x="685800" y="6248400"/>
            <a:ext cx="1905000" cy="457200"/>
          </a:xfrm>
          <a:prstGeom prst="rect">
            <a:avLst/>
          </a:prstGeom>
        </p:spPr>
        <p:txBody>
          <a:bodyPr/>
          <a:lstStyle>
            <a:lvl1pPr defTabSz="914400" eaLnBrk="1" fontAlgn="auto" hangingPunct="1">
              <a:spcBef>
                <a:spcPts val="0"/>
              </a:spcBef>
              <a:spcAft>
                <a:spcPts val="0"/>
              </a:spcAft>
              <a:defRPr sz="1800">
                <a:solidFill>
                  <a:srgbClr val="000000"/>
                </a:solidFill>
                <a:latin typeface="Calibri"/>
                <a:ea typeface="+mn-ea"/>
                <a:cs typeface="+mn-cs"/>
              </a:defRPr>
            </a:lvl1pPr>
          </a:lstStyle>
          <a:p>
            <a:pPr>
              <a:defRPr/>
            </a:pPr>
            <a:endParaRPr lang="fr-FR"/>
          </a:p>
        </p:txBody>
      </p:sp>
      <p:sp>
        <p:nvSpPr>
          <p:cNvPr id="7" name="Espace réservé du pied de page 6"/>
          <p:cNvSpPr>
            <a:spLocks noGrp="1"/>
          </p:cNvSpPr>
          <p:nvPr>
            <p:ph type="ftr" sz="quarter" idx="11"/>
          </p:nvPr>
        </p:nvSpPr>
        <p:spPr>
          <a:xfrm>
            <a:off x="3124200" y="6248400"/>
            <a:ext cx="2895600" cy="457200"/>
          </a:xfrm>
          <a:prstGeom prst="rect">
            <a:avLst/>
          </a:prstGeom>
        </p:spPr>
        <p:txBody>
          <a:bodyPr/>
          <a:lstStyle>
            <a:lvl1pPr defTabSz="914400" eaLnBrk="1" fontAlgn="auto" hangingPunct="1">
              <a:spcBef>
                <a:spcPts val="0"/>
              </a:spcBef>
              <a:spcAft>
                <a:spcPts val="0"/>
              </a:spcAft>
              <a:defRPr sz="1800">
                <a:solidFill>
                  <a:srgbClr val="000000"/>
                </a:solidFill>
                <a:latin typeface="Calibri"/>
                <a:ea typeface="+mn-ea"/>
                <a:cs typeface="+mn-cs"/>
              </a:defRPr>
            </a:lvl1pPr>
          </a:lstStyle>
          <a:p>
            <a:pPr>
              <a:defRPr/>
            </a:pPr>
            <a:endParaRPr lang="fr-FR"/>
          </a:p>
        </p:txBody>
      </p:sp>
      <p:sp>
        <p:nvSpPr>
          <p:cNvPr id="8" name="Espace réservé du numéro de diapositive 7"/>
          <p:cNvSpPr>
            <a:spLocks noGrp="1"/>
          </p:cNvSpPr>
          <p:nvPr>
            <p:ph type="sldNum" sz="quarter" idx="12"/>
          </p:nvPr>
        </p:nvSpPr>
        <p:spPr/>
        <p:txBody>
          <a:bodyPr/>
          <a:lstStyle>
            <a:lvl1pPr defTabSz="449263" fontAlgn="base">
              <a:spcBef>
                <a:spcPct val="0"/>
              </a:spcBef>
              <a:spcAft>
                <a:spcPct val="0"/>
              </a:spcAft>
              <a:defRPr>
                <a:latin typeface="Times New Roman" panose="02020603050405020304" pitchFamily="18" charset="0"/>
                <a:ea typeface="Arial Unicode MS" panose="020B0604020202020204" pitchFamily="34" charset="-128"/>
                <a:cs typeface="Arial Unicode MS" panose="020B0604020202020204" pitchFamily="34" charset="-128"/>
              </a:defRPr>
            </a:lvl1pPr>
          </a:lstStyle>
          <a:p>
            <a:pPr>
              <a:defRPr/>
            </a:pPr>
            <a:fld id="{93F1FB38-0D44-44A3-893F-28E85A86645A}" type="slidenum">
              <a:rPr lang="fr-FR"/>
              <a:pPr>
                <a:defRPr/>
              </a:pPr>
              <a:t>‹N°›</a:t>
            </a:fld>
            <a:endParaRPr lang="fr-FR">
              <a:solidFill>
                <a:srgbClr val="000000"/>
              </a:solidFill>
            </a:endParaRPr>
          </a:p>
        </p:txBody>
      </p:sp>
    </p:spTree>
    <p:extLst>
      <p:ext uri="{BB962C8B-B14F-4D97-AF65-F5344CB8AC3E}">
        <p14:creationId xmlns:p14="http://schemas.microsoft.com/office/powerpoint/2010/main" val="3426110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8" name="Espace réservé du contenu 7"/>
          <p:cNvSpPr>
            <a:spLocks noGrp="1"/>
          </p:cNvSpPr>
          <p:nvPr>
            <p:ph sz="quarter" idx="1"/>
          </p:nvPr>
        </p:nvSpPr>
        <p:spPr>
          <a:xfrm>
            <a:off x="457200" y="1340768"/>
            <a:ext cx="7715200" cy="5256584"/>
          </a:xfrm>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4"/>
          </p:nvPr>
        </p:nvSpPr>
        <p:spPr/>
        <p:txBody>
          <a:bodyPr rtlCol="0"/>
          <a:lstStyle/>
          <a:p>
            <a:fld id="{0E531919-3F42-475A-8A75-17CE4C7C3980}" type="datetime1">
              <a:rPr lang="fr-FR" smtClean="0"/>
              <a:t>29/05/2020</a:t>
            </a:fld>
            <a:endParaRPr lang="fr-FR"/>
          </a:p>
        </p:txBody>
      </p:sp>
      <p:sp>
        <p:nvSpPr>
          <p:cNvPr id="9" name="Espace réservé du numéro de diapositive 8"/>
          <p:cNvSpPr>
            <a:spLocks noGrp="1"/>
          </p:cNvSpPr>
          <p:nvPr>
            <p:ph type="sldNum" sz="quarter" idx="15"/>
          </p:nvPr>
        </p:nvSpPr>
        <p:spPr/>
        <p:txBody>
          <a:bodyPr rtlCol="0"/>
          <a:lstStyle>
            <a:lvl1pPr>
              <a:defRPr sz="1400">
                <a:solidFill>
                  <a:schemeClr val="bg1">
                    <a:lumMod val="95000"/>
                  </a:schemeClr>
                </a:solidFill>
              </a:defRPr>
            </a:lvl1pPr>
          </a:lstStyle>
          <a:p>
            <a:fld id="{E2ABA2DC-C91A-4474-B60C-48D475808927}"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Modifiez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3B3FB487-76BD-4E91-94B0-62480B4BAC3D}" type="datetime1">
              <a:rPr lang="fr-FR" smtClean="0"/>
              <a:t>29/05/2020</a:t>
            </a:fld>
            <a:endParaRPr lang="fr-F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E2ABA2DC-C91A-4474-B60C-48D475808927}" type="slidenum">
              <a:rPr lang="fr-FR" smtClean="0"/>
              <a:t>‹N°›</a:t>
            </a:fld>
            <a:endParaRPr lang="fr-F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5" name="Espace réservé de la date 4"/>
          <p:cNvSpPr>
            <a:spLocks noGrp="1"/>
          </p:cNvSpPr>
          <p:nvPr>
            <p:ph type="dt" sz="half" idx="10"/>
          </p:nvPr>
        </p:nvSpPr>
        <p:spPr/>
        <p:txBody>
          <a:bodyPr/>
          <a:lstStyle/>
          <a:p>
            <a:fld id="{E6F3741C-5540-41E6-A186-5FCC2BE043B9}" type="datetime1">
              <a:rPr lang="fr-FR" smtClean="0"/>
              <a:t>29/05/2020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2ABA2DC-C91A-4474-B60C-48D475808927}" type="slidenum">
              <a:rPr lang="fr-FR" smtClean="0"/>
              <a:t>‹N°›</a:t>
            </a:fld>
            <a:endParaRPr lang="fr-FR"/>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smtClean="0"/>
              <a:t>Modifiez le style du titre</a:t>
            </a:r>
            <a:endParaRPr kumimoji="0" lang="en-US"/>
          </a:p>
        </p:txBody>
      </p:sp>
      <p:sp>
        <p:nvSpPr>
          <p:cNvPr id="7" name="Espace réservé de la date 6"/>
          <p:cNvSpPr>
            <a:spLocks noGrp="1"/>
          </p:cNvSpPr>
          <p:nvPr>
            <p:ph type="dt" sz="half" idx="10"/>
          </p:nvPr>
        </p:nvSpPr>
        <p:spPr/>
        <p:txBody>
          <a:bodyPr/>
          <a:lstStyle/>
          <a:p>
            <a:fld id="{6A094FB2-E2EA-4C2E-9863-BDBC3D3B36B3}" type="datetime1">
              <a:rPr lang="fr-FR" smtClean="0"/>
              <a:t>29/05/2020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E2ABA2DC-C91A-4474-B60C-48D475808927}" type="slidenum">
              <a:rPr lang="fr-FR" smtClean="0"/>
              <a:t>‹N°›</a:t>
            </a:fld>
            <a:endParaRPr lang="fr-FR"/>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smtClean="0"/>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smtClean="0"/>
              <a:t>Modifiez les styles du texte du masque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6" name="Espace réservé de la date 5"/>
          <p:cNvSpPr>
            <a:spLocks noGrp="1"/>
          </p:cNvSpPr>
          <p:nvPr>
            <p:ph type="dt" sz="half" idx="10"/>
          </p:nvPr>
        </p:nvSpPr>
        <p:spPr/>
        <p:txBody>
          <a:bodyPr rtlCol="0"/>
          <a:lstStyle/>
          <a:p>
            <a:fld id="{95DBE0E8-80B8-45A9-BB92-0D1AC8C45151}" type="datetime1">
              <a:rPr lang="fr-FR" smtClean="0"/>
              <a:t>29/05/2020</a:t>
            </a:fld>
            <a:endParaRPr lang="fr-FR"/>
          </a:p>
        </p:txBody>
      </p:sp>
      <p:sp>
        <p:nvSpPr>
          <p:cNvPr id="7" name="Espace réservé du numéro de diapositive 6"/>
          <p:cNvSpPr>
            <a:spLocks noGrp="1"/>
          </p:cNvSpPr>
          <p:nvPr>
            <p:ph type="sldNum" sz="quarter" idx="11"/>
          </p:nvPr>
        </p:nvSpPr>
        <p:spPr/>
        <p:txBody>
          <a:bodyPr rtlCol="0"/>
          <a:lstStyle/>
          <a:p>
            <a:fld id="{E2ABA2DC-C91A-4474-B60C-48D475808927}" type="slidenum">
              <a:rPr lang="fr-FR" smtClean="0"/>
              <a:t>‹N°›</a:t>
            </a:fld>
            <a:endParaRPr lang="fr-FR"/>
          </a:p>
        </p:txBody>
      </p:sp>
      <p:sp>
        <p:nvSpPr>
          <p:cNvPr id="8" name="Espace réservé du pied de page 7"/>
          <p:cNvSpPr>
            <a:spLocks noGrp="1"/>
          </p:cNvSpPr>
          <p:nvPr>
            <p:ph type="ftr" sz="quarter" idx="12"/>
          </p:nvPr>
        </p:nvSpPr>
        <p:spPr/>
        <p:txBody>
          <a:bodyPr rtlCol="0"/>
          <a:lstStyle/>
          <a:p>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B0F11EB-6AC9-46A2-8375-81C8EF6ACCF3}" type="datetime1">
              <a:rPr lang="fr-FR" smtClean="0"/>
              <a:t>29/05/2020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E2ABA2DC-C91A-4474-B60C-48D475808927}" type="slidenum">
              <a:rPr lang="fr-FR" smtClean="0"/>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smtClean="0"/>
              <a:t>Modifiez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smtClean="0"/>
              <a:t>Modifiez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1" name="Espace réservé de la date 20"/>
          <p:cNvSpPr>
            <a:spLocks noGrp="1"/>
          </p:cNvSpPr>
          <p:nvPr>
            <p:ph type="dt" sz="half" idx="14"/>
          </p:nvPr>
        </p:nvSpPr>
        <p:spPr/>
        <p:txBody>
          <a:bodyPr rtlCol="0"/>
          <a:lstStyle/>
          <a:p>
            <a:fld id="{219CCC47-F375-41FD-8A25-23C613A101B7}" type="datetime1">
              <a:rPr lang="fr-FR" smtClean="0"/>
              <a:t>29/05/2020</a:t>
            </a:fld>
            <a:endParaRPr lang="fr-FR"/>
          </a:p>
        </p:txBody>
      </p:sp>
      <p:sp>
        <p:nvSpPr>
          <p:cNvPr id="22" name="Espace réservé du numéro de diapositive 21"/>
          <p:cNvSpPr>
            <a:spLocks noGrp="1"/>
          </p:cNvSpPr>
          <p:nvPr>
            <p:ph type="sldNum" sz="quarter" idx="15"/>
          </p:nvPr>
        </p:nvSpPr>
        <p:spPr/>
        <p:txBody>
          <a:bodyPr rtlCol="0"/>
          <a:lstStyle/>
          <a:p>
            <a:fld id="{E2ABA2DC-C91A-4474-B60C-48D475808927}" type="slidenum">
              <a:rPr lang="fr-FR" smtClean="0"/>
              <a:t>‹N°›</a:t>
            </a:fld>
            <a:endParaRPr lang="fr-FR"/>
          </a:p>
        </p:txBody>
      </p:sp>
      <p:sp>
        <p:nvSpPr>
          <p:cNvPr id="23" name="Espace réservé du pied de page 22"/>
          <p:cNvSpPr>
            <a:spLocks noGrp="1"/>
          </p:cNvSpPr>
          <p:nvPr>
            <p:ph type="ftr" sz="quarter" idx="16"/>
          </p:nvPr>
        </p:nvSpPr>
        <p:spPr/>
        <p:txBody>
          <a:bodyPr rtlCol="0"/>
          <a:lstStyle/>
          <a:p>
            <a:endParaRPr lang="fr-F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smtClean="0"/>
              <a:t>Modifiez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smtClean="0"/>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smtClean="0"/>
              <a:t>Modifiez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Espace réservé de la date 16"/>
          <p:cNvSpPr>
            <a:spLocks noGrp="1"/>
          </p:cNvSpPr>
          <p:nvPr>
            <p:ph type="dt" sz="half" idx="10"/>
          </p:nvPr>
        </p:nvSpPr>
        <p:spPr/>
        <p:txBody>
          <a:bodyPr rtlCol="0"/>
          <a:lstStyle/>
          <a:p>
            <a:fld id="{E075B758-8736-4B81-B00C-B3A299C8792D}" type="datetime1">
              <a:rPr lang="fr-FR" smtClean="0"/>
              <a:t>29/05/2020</a:t>
            </a:fld>
            <a:endParaRPr lang="fr-FR"/>
          </a:p>
        </p:txBody>
      </p:sp>
      <p:sp>
        <p:nvSpPr>
          <p:cNvPr id="18" name="Espace réservé du numéro de diapositive 17"/>
          <p:cNvSpPr>
            <a:spLocks noGrp="1"/>
          </p:cNvSpPr>
          <p:nvPr>
            <p:ph type="sldNum" sz="quarter" idx="11"/>
          </p:nvPr>
        </p:nvSpPr>
        <p:spPr/>
        <p:txBody>
          <a:bodyPr rtlCol="0"/>
          <a:lstStyle/>
          <a:p>
            <a:fld id="{E2ABA2DC-C91A-4474-B60C-48D475808927}" type="slidenum">
              <a:rPr lang="fr-FR" smtClean="0"/>
              <a:t>‹N°›</a:t>
            </a:fld>
            <a:endParaRPr lang="fr-FR"/>
          </a:p>
        </p:txBody>
      </p:sp>
      <p:sp>
        <p:nvSpPr>
          <p:cNvPr id="21" name="Espace réservé du pied de page 20"/>
          <p:cNvSpPr>
            <a:spLocks noGrp="1"/>
          </p:cNvSpPr>
          <p:nvPr>
            <p:ph type="ftr" sz="quarter" idx="12"/>
          </p:nvPr>
        </p:nvSpPr>
        <p:spPr/>
        <p:txBody>
          <a:bodyPr rtlCol="0"/>
          <a:lstStyle/>
          <a:p>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Espace réservé du titre 21"/>
          <p:cNvSpPr>
            <a:spLocks noGrp="1"/>
          </p:cNvSpPr>
          <p:nvPr>
            <p:ph type="title"/>
          </p:nvPr>
        </p:nvSpPr>
        <p:spPr>
          <a:xfrm>
            <a:off x="457200" y="274638"/>
            <a:ext cx="7699248" cy="922114"/>
          </a:xfrm>
          <a:prstGeom prst="rect">
            <a:avLst/>
          </a:prstGeom>
        </p:spPr>
        <p:txBody>
          <a:bodyPr vert="horz" anchor="b">
            <a:normAutofit/>
          </a:bodyPr>
          <a:lstStyle/>
          <a:p>
            <a:r>
              <a:rPr kumimoji="0" lang="fr-FR" smtClean="0"/>
              <a:t>Modifiez le style du titre</a:t>
            </a:r>
            <a:endParaRPr kumimoji="0" lang="en-US"/>
          </a:p>
        </p:txBody>
      </p:sp>
      <p:sp>
        <p:nvSpPr>
          <p:cNvPr id="13" name="Espace réservé du texte 12"/>
          <p:cNvSpPr>
            <a:spLocks noGrp="1"/>
          </p:cNvSpPr>
          <p:nvPr>
            <p:ph type="body" idx="1"/>
          </p:nvPr>
        </p:nvSpPr>
        <p:spPr>
          <a:xfrm>
            <a:off x="457200" y="1340768"/>
            <a:ext cx="7699248" cy="5256584"/>
          </a:xfrm>
          <a:prstGeom prst="rect">
            <a:avLst/>
          </a:prstGeom>
        </p:spPr>
        <p:txBody>
          <a:bodyPr vert="horz">
            <a:normAutofit/>
          </a:bodyPr>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2F63FAAC-7F4E-4271-A05A-A93948544B20}" type="datetime1">
              <a:rPr lang="fr-FR" smtClean="0"/>
              <a:t>29/05/2020</a:t>
            </a:fld>
            <a:endParaRPr lang="fr-F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lipse 11"/>
          <p:cNvSpPr/>
          <p:nvPr/>
        </p:nvSpPr>
        <p:spPr>
          <a:xfrm>
            <a:off x="8156448" y="6093296"/>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600" dirty="0">
              <a:solidFill>
                <a:schemeClr val="bg1">
                  <a:lumMod val="95000"/>
                </a:schemeClr>
              </a:solidFill>
            </a:endParaRPr>
          </a:p>
        </p:txBody>
      </p:sp>
      <p:sp>
        <p:nvSpPr>
          <p:cNvPr id="23" name="Espace réservé du numéro de diapositive 22"/>
          <p:cNvSpPr>
            <a:spLocks noGrp="1"/>
          </p:cNvSpPr>
          <p:nvPr>
            <p:ph type="sldNum" sz="quarter" idx="4"/>
          </p:nvPr>
        </p:nvSpPr>
        <p:spPr>
          <a:xfrm>
            <a:off x="8129016" y="6112346"/>
            <a:ext cx="609600" cy="521208"/>
          </a:xfrm>
          <a:prstGeom prst="rect">
            <a:avLst/>
          </a:prstGeom>
        </p:spPr>
        <p:txBody>
          <a:bodyPr vert="horz" anchor="ctr"/>
          <a:lstStyle>
            <a:lvl1pPr algn="ctr" eaLnBrk="1" latinLnBrk="0" hangingPunct="1">
              <a:defRPr kumimoji="0" sz="1600" b="1">
                <a:solidFill>
                  <a:srgbClr val="FFFFFF"/>
                </a:solidFill>
              </a:defRPr>
            </a:lvl1pPr>
          </a:lstStyle>
          <a:p>
            <a:fld id="{8645FFC0-016A-4A04-AB20-E9F28423CDA7}" type="slidenum">
              <a:rPr lang="fr-FR" smtClean="0"/>
              <a:pPr/>
              <a:t>‹N°›</a:t>
            </a:fld>
            <a:endParaRPr lang="fr-FR"/>
          </a:p>
        </p:txBody>
      </p:sp>
      <p:pic>
        <p:nvPicPr>
          <p:cNvPr id="15" name="Picture 3" descr="C:\Alex\a_Dropbox\Dropbox\Direction-LACITO\LACITO\Logos\LACITO_bleu_tr.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5400000">
            <a:off x="7745143" y="4936377"/>
            <a:ext cx="1391070" cy="53655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rtl="0" eaLnBrk="1" latinLnBrk="0" hangingPunct="1">
        <a:spcBef>
          <a:spcPct val="0"/>
        </a:spcBef>
        <a:buNone/>
        <a:defRPr kumimoji="0" sz="3000" b="1" kern="1200" cap="small" baseline="0">
          <a:solidFill>
            <a:schemeClr val="accent1">
              <a:lumMod val="75000"/>
            </a:schemeClr>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audio" Target="../media/media12.m4a"/><Relationship Id="rId7" Type="http://schemas.openxmlformats.org/officeDocument/2006/relationships/oleObject" Target="../embeddings/oleObject6.bin"/><Relationship Id="rId2" Type="http://schemas.microsoft.com/office/2007/relationships/media" Target="../media/media12.m4a"/><Relationship Id="rId1" Type="http://schemas.openxmlformats.org/officeDocument/2006/relationships/vmlDrawing" Target="../drawings/vmlDrawing3.vml"/><Relationship Id="rId6" Type="http://schemas.openxmlformats.org/officeDocument/2006/relationships/image" Target="../media/image24.wmf"/><Relationship Id="rId5" Type="http://schemas.openxmlformats.org/officeDocument/2006/relationships/oleObject" Target="../embeddings/oleObject5.bin"/><Relationship Id="rId4" Type="http://schemas.openxmlformats.org/officeDocument/2006/relationships/slideLayout" Target="../slideLayouts/slideLayout5.xml"/><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3.m4a"/><Relationship Id="rId7" Type="http://schemas.openxmlformats.org/officeDocument/2006/relationships/image" Target="../media/image26.wmf"/><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slideLayout" Target="../slideLayouts/slideLayout2.xml"/><Relationship Id="rId4" Type="http://schemas.openxmlformats.org/officeDocument/2006/relationships/audio" Target="../media/media13.m4a"/></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4.WAV"/><Relationship Id="rId7" Type="http://schemas.openxmlformats.org/officeDocument/2006/relationships/notesSlide" Target="../notesSlides/notesSlide9.xml"/><Relationship Id="rId2" Type="http://schemas.microsoft.com/office/2007/relationships/media" Target="../media/media14.WAV"/><Relationship Id="rId1" Type="http://schemas.openxmlformats.org/officeDocument/2006/relationships/tags" Target="../tags/tag7.xml"/><Relationship Id="rId6" Type="http://schemas.openxmlformats.org/officeDocument/2006/relationships/slideLayout" Target="../slideLayouts/slideLayout7.xml"/><Relationship Id="rId5" Type="http://schemas.openxmlformats.org/officeDocument/2006/relationships/audio" Target="../media/media15.m4a"/><Relationship Id="rId4" Type="http://schemas.microsoft.com/office/2007/relationships/media" Target="../media/media15.m4a"/></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4.WAV"/><Relationship Id="rId7" Type="http://schemas.openxmlformats.org/officeDocument/2006/relationships/notesSlide" Target="../notesSlides/notesSlide10.xml"/><Relationship Id="rId2" Type="http://schemas.microsoft.com/office/2007/relationships/media" Target="../media/media14.WAV"/><Relationship Id="rId1" Type="http://schemas.openxmlformats.org/officeDocument/2006/relationships/tags" Target="../tags/tag8.xml"/><Relationship Id="rId6" Type="http://schemas.openxmlformats.org/officeDocument/2006/relationships/slideLayout" Target="../slideLayouts/slideLayout7.xml"/><Relationship Id="rId5" Type="http://schemas.openxmlformats.org/officeDocument/2006/relationships/audio" Target="../media/media16.m4a"/><Relationship Id="rId4" Type="http://schemas.microsoft.com/office/2007/relationships/media" Target="../media/media16.m4a"/></Relationships>
</file>

<file path=ppt/slides/_rels/slide16.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audio" Target="../media/media18.m4a"/><Relationship Id="rId7" Type="http://schemas.openxmlformats.org/officeDocument/2006/relationships/oleObject" Target="../embeddings/oleObject8.bin"/><Relationship Id="rId2" Type="http://schemas.microsoft.com/office/2007/relationships/media" Target="../media/media18.m4a"/><Relationship Id="rId1" Type="http://schemas.openxmlformats.org/officeDocument/2006/relationships/vmlDrawing" Target="../drawings/vmlDrawing5.vml"/><Relationship Id="rId6" Type="http://schemas.openxmlformats.org/officeDocument/2006/relationships/hyperlink" Target="https://www.youtube.com/watch?v=ajGX7odA87k&amp;t=914s" TargetMode="External"/><Relationship Id="rId5" Type="http://schemas.openxmlformats.org/officeDocument/2006/relationships/notesSlide" Target="../notesSlides/notesSlide12.xml"/><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9.m4a"/><Relationship Id="rId7" Type="http://schemas.openxmlformats.org/officeDocument/2006/relationships/image" Target="../media/image28.wmf"/><Relationship Id="rId2" Type="http://schemas.microsoft.com/office/2007/relationships/media" Target="../media/media19.m4a"/><Relationship Id="rId1" Type="http://schemas.openxmlformats.org/officeDocument/2006/relationships/vmlDrawing" Target="../drawings/vmlDrawing6.vml"/><Relationship Id="rId6" Type="http://schemas.openxmlformats.org/officeDocument/2006/relationships/oleObject" Target="../embeddings/oleObject9.bin"/><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9.wmf"/><Relationship Id="rId3" Type="http://schemas.microsoft.com/office/2007/relationships/media" Target="../media/media20.m4a"/><Relationship Id="rId7" Type="http://schemas.openxmlformats.org/officeDocument/2006/relationships/oleObject" Target="../embeddings/oleObject10.bin"/><Relationship Id="rId2" Type="http://schemas.openxmlformats.org/officeDocument/2006/relationships/tags" Target="../tags/tag10.xml"/><Relationship Id="rId1" Type="http://schemas.openxmlformats.org/officeDocument/2006/relationships/vmlDrawing" Target="../drawings/vmlDrawing7.vml"/><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audio" Target="../media/media20.m4a"/><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hyperlink" Target="https://github.com/coxchristopher/persephone-elan" TargetMode="External"/><Relationship Id="rId3" Type="http://schemas.openxmlformats.org/officeDocument/2006/relationships/audio" Target="../media/media21.m4a"/><Relationship Id="rId7" Type="http://schemas.openxmlformats.org/officeDocument/2006/relationships/hyperlink" Target="https://www.youtube.com/watch?v=-pDOEqRpZKs" TargetMode="External"/><Relationship Id="rId2" Type="http://schemas.microsoft.com/office/2007/relationships/media" Target="../media/media21.m4a"/><Relationship Id="rId1" Type="http://schemas.openxmlformats.org/officeDocument/2006/relationships/vmlDrawing" Target="../drawings/vmlDrawing8.vml"/><Relationship Id="rId6" Type="http://schemas.openxmlformats.org/officeDocument/2006/relationships/image" Target="../media/image30.wmf"/><Relationship Id="rId5" Type="http://schemas.openxmlformats.org/officeDocument/2006/relationships/oleObject" Target="../embeddings/oleObject11.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audio" Target="../media/media22.m4a"/><Relationship Id="rId7" Type="http://schemas.openxmlformats.org/officeDocument/2006/relationships/oleObject" Target="../embeddings/oleObject12.bin"/><Relationship Id="rId2" Type="http://schemas.microsoft.com/office/2007/relationships/media" Target="../media/media22.m4a"/><Relationship Id="rId1" Type="http://schemas.openxmlformats.org/officeDocument/2006/relationships/vmlDrawing" Target="../drawings/vmlDrawing9.vml"/><Relationship Id="rId6" Type="http://schemas.openxmlformats.org/officeDocument/2006/relationships/hyperlink" Target="https://github.com/BenjaminGalliot/ElanConverter" TargetMode="External"/><Relationship Id="rId5" Type="http://schemas.openxmlformats.org/officeDocument/2006/relationships/hyperlink" Target="https://github.com/CoEDL/elpis" TargetMode="External"/><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8.png"/><Relationship Id="rId2" Type="http://schemas.microsoft.com/office/2007/relationships/media" Target="../media/media23.m4a"/><Relationship Id="rId1" Type="http://schemas.openxmlformats.org/officeDocument/2006/relationships/vmlDrawing" Target="../drawings/vmlDrawing10.vml"/><Relationship Id="rId6" Type="http://schemas.openxmlformats.org/officeDocument/2006/relationships/image" Target="../media/image32.wmf"/><Relationship Id="rId5" Type="http://schemas.openxmlformats.org/officeDocument/2006/relationships/oleObject" Target="../embeddings/oleObject13.bin"/><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8.png"/><Relationship Id="rId2" Type="http://schemas.microsoft.com/office/2007/relationships/media" Target="../media/media24.m4a"/><Relationship Id="rId1" Type="http://schemas.openxmlformats.org/officeDocument/2006/relationships/vmlDrawing" Target="../drawings/vmlDrawing11.vml"/><Relationship Id="rId6" Type="http://schemas.openxmlformats.org/officeDocument/2006/relationships/image" Target="../media/image33.wmf"/><Relationship Id="rId5" Type="http://schemas.openxmlformats.org/officeDocument/2006/relationships/oleObject" Target="../embeddings/oleObject14.bin"/><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8.png"/><Relationship Id="rId2" Type="http://schemas.microsoft.com/office/2007/relationships/media" Target="../media/media25.m4a"/><Relationship Id="rId1" Type="http://schemas.openxmlformats.org/officeDocument/2006/relationships/vmlDrawing" Target="../drawings/vmlDrawing12.vml"/><Relationship Id="rId6" Type="http://schemas.openxmlformats.org/officeDocument/2006/relationships/image" Target="../media/image34.wmf"/><Relationship Id="rId5" Type="http://schemas.openxmlformats.org/officeDocument/2006/relationships/oleObject" Target="../embeddings/oleObject15.bin"/><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6.m4a"/><Relationship Id="rId7" Type="http://schemas.openxmlformats.org/officeDocument/2006/relationships/image" Target="../media/image8.png"/><Relationship Id="rId2" Type="http://schemas.microsoft.com/office/2007/relationships/media" Target="../media/media26.m4a"/><Relationship Id="rId1" Type="http://schemas.openxmlformats.org/officeDocument/2006/relationships/vmlDrawing" Target="../drawings/vmlDrawing13.vml"/><Relationship Id="rId6" Type="http://schemas.openxmlformats.org/officeDocument/2006/relationships/image" Target="../media/image35.wmf"/><Relationship Id="rId5" Type="http://schemas.openxmlformats.org/officeDocument/2006/relationships/oleObject" Target="../embeddings/oleObject16.bin"/><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8.png"/><Relationship Id="rId2" Type="http://schemas.microsoft.com/office/2007/relationships/media" Target="../media/media27.m4a"/><Relationship Id="rId1" Type="http://schemas.openxmlformats.org/officeDocument/2006/relationships/vmlDrawing" Target="../drawings/vmlDrawing14.vml"/><Relationship Id="rId6" Type="http://schemas.openxmlformats.org/officeDocument/2006/relationships/image" Target="../media/image36.wmf"/><Relationship Id="rId5" Type="http://schemas.openxmlformats.org/officeDocument/2006/relationships/oleObject" Target="../embeddings/oleObject17.bin"/><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audio" Target="../media/media28.m4a"/><Relationship Id="rId7" Type="http://schemas.openxmlformats.org/officeDocument/2006/relationships/image" Target="../media/image37.wmf"/><Relationship Id="rId2" Type="http://schemas.microsoft.com/office/2007/relationships/media" Target="../media/media28.m4a"/><Relationship Id="rId1" Type="http://schemas.openxmlformats.org/officeDocument/2006/relationships/vmlDrawing" Target="../drawings/vmlDrawing15.vml"/><Relationship Id="rId6" Type="http://schemas.openxmlformats.org/officeDocument/2006/relationships/oleObject" Target="../embeddings/oleObject18.bin"/><Relationship Id="rId5" Type="http://schemas.openxmlformats.org/officeDocument/2006/relationships/notesSlide" Target="../notesSlides/notesSlide15.xml"/><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38.w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hyperlink" Target="https://halshs.archives-ouvertes.fr/halshs-01841979/" TargetMode="Externa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hyperlink" Target="https://halshs.archives-ouvertes.fr/halshs-01709648/" TargetMode="External"/><Relationship Id="rId5" Type="http://schemas.openxmlformats.org/officeDocument/2006/relationships/hyperlink" Target="https://halshs.archives-ouvertes.fr/halshs-01656683/" TargetMode="External"/><Relationship Id="rId4"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8.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9.jpe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audio" Target="../media/media31.m4a"/><Relationship Id="rId7" Type="http://schemas.openxmlformats.org/officeDocument/2006/relationships/image" Target="../media/image8.png"/><Relationship Id="rId2" Type="http://schemas.microsoft.com/office/2007/relationships/media" Target="../media/media31.m4a"/><Relationship Id="rId1" Type="http://schemas.openxmlformats.org/officeDocument/2006/relationships/vmlDrawing" Target="../drawings/vmlDrawing16.vml"/><Relationship Id="rId6" Type="http://schemas.openxmlformats.org/officeDocument/2006/relationships/image" Target="../media/image39.wmf"/><Relationship Id="rId5" Type="http://schemas.openxmlformats.org/officeDocument/2006/relationships/oleObject" Target="../embeddings/oleObject20.bin"/><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8.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0.jpe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8.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16.png"/><Relationship Id="rId3" Type="http://schemas.microsoft.com/office/2007/relationships/media" Target="../media/media6.m4a"/><Relationship Id="rId7" Type="http://schemas.openxmlformats.org/officeDocument/2006/relationships/image" Target="../media/image14.png"/><Relationship Id="rId12" Type="http://schemas.openxmlformats.org/officeDocument/2006/relationships/image" Target="../media/image15.png"/><Relationship Id="rId2" Type="http://schemas.openxmlformats.org/officeDocument/2006/relationships/tags" Target="../tags/tag4.xml"/><Relationship Id="rId1" Type="http://schemas.openxmlformats.org/officeDocument/2006/relationships/vmlDrawing" Target="../drawings/vmlDrawing1.vml"/><Relationship Id="rId6" Type="http://schemas.openxmlformats.org/officeDocument/2006/relationships/notesSlide" Target="../notesSlides/notesSlide5.xml"/><Relationship Id="rId11" Type="http://schemas.openxmlformats.org/officeDocument/2006/relationships/image" Target="../media/image13.png"/><Relationship Id="rId5" Type="http://schemas.openxmlformats.org/officeDocument/2006/relationships/slideLayout" Target="../slideLayouts/slideLayout12.xml"/><Relationship Id="rId15" Type="http://schemas.openxmlformats.org/officeDocument/2006/relationships/image" Target="../media/image8.png"/><Relationship Id="rId10" Type="http://schemas.openxmlformats.org/officeDocument/2006/relationships/oleObject" Target="../embeddings/oleObject2.bin"/><Relationship Id="rId4" Type="http://schemas.openxmlformats.org/officeDocument/2006/relationships/audio" Target="../media/media6.m4a"/><Relationship Id="rId9" Type="http://schemas.openxmlformats.org/officeDocument/2006/relationships/image" Target="../media/image12.pn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hyperlink" Target="https://langsci-press.org/catalog/book/109" TargetMode="Externa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audio" Target="../media/media8.m4a"/><Relationship Id="rId7" Type="http://schemas.openxmlformats.org/officeDocument/2006/relationships/image" Target="../media/image19.wmf"/><Relationship Id="rId2" Type="http://schemas.microsoft.com/office/2007/relationships/media" Target="../media/media8.m4a"/><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notesSlide" Target="../notesSlides/notesSlide6.xml"/><Relationship Id="rId10" Type="http://schemas.openxmlformats.org/officeDocument/2006/relationships/image" Target="../media/image8.png"/><Relationship Id="rId4" Type="http://schemas.openxmlformats.org/officeDocument/2006/relationships/slideLayout" Target="../slideLayouts/slideLayout12.xml"/><Relationship Id="rId9" Type="http://schemas.openxmlformats.org/officeDocument/2006/relationships/image" Target="../media/image20.wmf"/></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9.m4a"/><Relationship Id="rId7" Type="http://schemas.openxmlformats.org/officeDocument/2006/relationships/image" Target="../media/image22.png"/><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21.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ctrTitle"/>
          </p:nvPr>
        </p:nvSpPr>
        <p:spPr>
          <a:xfrm>
            <a:off x="899592" y="2329354"/>
            <a:ext cx="7992888" cy="1229522"/>
          </a:xfrm>
        </p:spPr>
        <p:txBody>
          <a:bodyPr>
            <a:normAutofit fontScale="90000"/>
          </a:bodyPr>
          <a:lstStyle/>
          <a:p>
            <a:pPr algn="r"/>
            <a:r>
              <a:rPr lang="fr-FR" sz="2800">
                <a:solidFill>
                  <a:schemeClr val="accent1"/>
                </a:solidFill>
              </a:rPr>
              <a:t>Analyse d’erreurs </a:t>
            </a:r>
            <a:r>
              <a:rPr lang="fr-FR" sz="2800" smtClean="0">
                <a:solidFill>
                  <a:schemeClr val="accent1"/>
                </a:solidFill>
              </a:rPr>
              <a:t/>
            </a:r>
            <a:br>
              <a:rPr lang="fr-FR" sz="2800" smtClean="0">
                <a:solidFill>
                  <a:schemeClr val="accent1"/>
                </a:solidFill>
              </a:rPr>
            </a:br>
            <a:r>
              <a:rPr lang="fr-FR" sz="2800" smtClean="0">
                <a:solidFill>
                  <a:schemeClr val="accent1"/>
                </a:solidFill>
              </a:rPr>
              <a:t>de </a:t>
            </a:r>
            <a:r>
              <a:rPr lang="fr-FR" sz="2800">
                <a:solidFill>
                  <a:schemeClr val="accent1"/>
                </a:solidFill>
              </a:rPr>
              <a:t>transcriptions phonémiques automatiques </a:t>
            </a:r>
            <a:br>
              <a:rPr lang="fr-FR" sz="2800">
                <a:solidFill>
                  <a:schemeClr val="accent1"/>
                </a:solidFill>
              </a:rPr>
            </a:br>
            <a:r>
              <a:rPr lang="fr-FR" sz="2800">
                <a:solidFill>
                  <a:schemeClr val="accent1"/>
                </a:solidFill>
              </a:rPr>
              <a:t>d’une langue « rare » : le na (mosuo</a:t>
            </a:r>
            <a:r>
              <a:rPr lang="fr-FR" sz="2800" smtClean="0">
                <a:solidFill>
                  <a:schemeClr val="accent1"/>
                </a:solidFill>
              </a:rPr>
              <a:t>)</a:t>
            </a:r>
            <a:endParaRPr lang="fr-FR" sz="2600" i="1" dirty="0">
              <a:solidFill>
                <a:schemeClr val="accent1"/>
              </a:solidFill>
            </a:endParaRPr>
          </a:p>
        </p:txBody>
      </p:sp>
      <p:pic>
        <p:nvPicPr>
          <p:cNvPr id="1027" name="Picture 3" descr="C:\Alex\a_Dropbox\Dropbox\Direction-LACITO\LACITO\Logos\Inalco2_t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5823" y="228232"/>
            <a:ext cx="1440160" cy="5839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lex\a_Dropbox\Dropbox\Direction-LACITO\LACITO\Logos\logo_Univ_Paris3_t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45515" y="191875"/>
            <a:ext cx="906805" cy="6566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lex\a_Dropbox\Dropbox\Direction-LACITO\LACITO\Logos\CNRS-fr_logo_trans_b.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93028" y="130245"/>
            <a:ext cx="807164" cy="8071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Alex\a_Dropbox\Dropbox\Direction-LACITO\LACITO\Logos\LACITO_bleu_t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79912" y="255619"/>
            <a:ext cx="1442562" cy="556417"/>
          </a:xfrm>
          <a:prstGeom prst="rect">
            <a:avLst/>
          </a:prstGeom>
          <a:noFill/>
          <a:extLst>
            <a:ext uri="{909E8E84-426E-40DD-AFC4-6F175D3DCCD1}">
              <a14:hiddenFill xmlns:a14="http://schemas.microsoft.com/office/drawing/2010/main">
                <a:solidFill>
                  <a:srgbClr val="FFFFFF"/>
                </a:solidFill>
              </a14:hiddenFill>
            </a:ext>
          </a:extLst>
        </p:spPr>
      </p:pic>
      <p:sp>
        <p:nvSpPr>
          <p:cNvPr id="10" name="Sous-titre 2"/>
          <p:cNvSpPr txBox="1">
            <a:spLocks/>
          </p:cNvSpPr>
          <p:nvPr/>
        </p:nvSpPr>
        <p:spPr>
          <a:xfrm>
            <a:off x="1403648" y="4428998"/>
            <a:ext cx="7488832" cy="2312370"/>
          </a:xfrm>
          <a:prstGeom prst="rect">
            <a:avLst/>
          </a:prstGeom>
        </p:spPr>
        <p:txBody>
          <a:bodyPr vert="horz">
            <a:normAutofit/>
          </a:bodyPr>
          <a:lstStyle>
            <a:lvl1pPr marL="0" indent="0" algn="l" rtl="0" eaLnBrk="1" latinLnBrk="0" hangingPunct="1">
              <a:spcBef>
                <a:spcPts val="600"/>
              </a:spcBef>
              <a:buClr>
                <a:schemeClr val="accent1"/>
              </a:buClr>
              <a:buSzPct val="70000"/>
              <a:buFont typeface="Wingdings"/>
              <a:buNone/>
              <a:defRPr kumimoji="0" sz="2000" b="1" kern="1200">
                <a:solidFill>
                  <a:schemeClr val="tx2"/>
                </a:solidFill>
                <a:latin typeface="+mn-lt"/>
                <a:ea typeface="+mn-ea"/>
                <a:cs typeface="+mn-cs"/>
              </a:defRPr>
            </a:lvl1pPr>
            <a:lvl2pPr marL="457200" indent="0" algn="ctr" rtl="0" eaLnBrk="1" latinLnBrk="0" hangingPunct="1">
              <a:spcBef>
                <a:spcPct val="20000"/>
              </a:spcBef>
              <a:buClr>
                <a:schemeClr val="accent1"/>
              </a:buClr>
              <a:buSzPct val="80000"/>
              <a:buFont typeface="Wingdings 2"/>
              <a:buNone/>
              <a:defRPr kumimoji="0" sz="2100" kern="1200">
                <a:solidFill>
                  <a:schemeClr val="tx1"/>
                </a:solidFill>
                <a:latin typeface="+mn-lt"/>
                <a:ea typeface="+mn-ea"/>
                <a:cs typeface="+mn-cs"/>
              </a:defRPr>
            </a:lvl2pPr>
            <a:lvl3pPr marL="914400" indent="0" algn="ctr" rtl="0" eaLnBrk="1" latinLnBrk="0" hangingPunct="1">
              <a:spcBef>
                <a:spcPct val="20000"/>
              </a:spcBef>
              <a:buClr>
                <a:schemeClr val="accent1">
                  <a:shade val="75000"/>
                </a:schemeClr>
              </a:buClr>
              <a:buSzPct val="60000"/>
              <a:buFont typeface="Wingdings"/>
              <a:buNone/>
              <a:defRPr kumimoji="0" sz="1800" kern="1200">
                <a:solidFill>
                  <a:schemeClr val="tx1"/>
                </a:solidFill>
                <a:latin typeface="+mn-lt"/>
                <a:ea typeface="+mn-ea"/>
                <a:cs typeface="+mn-cs"/>
              </a:defRPr>
            </a:lvl3pPr>
            <a:lvl4pPr marL="1371600" indent="0" algn="ctr" rtl="0" eaLnBrk="1" latinLnBrk="0" hangingPunct="1">
              <a:spcBef>
                <a:spcPct val="20000"/>
              </a:spcBef>
              <a:buClr>
                <a:schemeClr val="accent1">
                  <a:tint val="60000"/>
                </a:schemeClr>
              </a:buClr>
              <a:buSzPct val="60000"/>
              <a:buFont typeface="Wingdings"/>
              <a:buNone/>
              <a:defRPr kumimoji="0" sz="1800" kern="1200">
                <a:solidFill>
                  <a:schemeClr val="tx1"/>
                </a:solidFill>
                <a:latin typeface="+mn-lt"/>
                <a:ea typeface="+mn-ea"/>
                <a:cs typeface="+mn-cs"/>
              </a:defRPr>
            </a:lvl4pPr>
            <a:lvl5pPr marL="1828800" indent="0" algn="ctr" rtl="0" eaLnBrk="1" latinLnBrk="0" hangingPunct="1">
              <a:spcBef>
                <a:spcPct val="20000"/>
              </a:spcBef>
              <a:buClr>
                <a:schemeClr val="accent2">
                  <a:tint val="60000"/>
                </a:schemeClr>
              </a:buClr>
              <a:buSzPct val="68000"/>
              <a:buFont typeface="Wingdings 2"/>
              <a:buNone/>
              <a:defRPr kumimoji="0" sz="1600" kern="1200">
                <a:solidFill>
                  <a:schemeClr val="tx1"/>
                </a:solidFill>
                <a:latin typeface="+mn-lt"/>
                <a:ea typeface="+mn-ea"/>
                <a:cs typeface="+mn-cs"/>
              </a:defRPr>
            </a:lvl5pPr>
            <a:lvl6pPr marL="2286000" indent="0" algn="ctr" rtl="0" eaLnBrk="1" latinLnBrk="0" hangingPunct="1">
              <a:spcBef>
                <a:spcPct val="20000"/>
              </a:spcBef>
              <a:buClr>
                <a:schemeClr val="accent1"/>
              </a:buClr>
              <a:buNone/>
              <a:defRPr kumimoji="0" sz="1600" kern="1200">
                <a:solidFill>
                  <a:schemeClr val="tx2"/>
                </a:solidFill>
                <a:latin typeface="+mn-lt"/>
                <a:ea typeface="+mn-ea"/>
                <a:cs typeface="+mn-cs"/>
              </a:defRPr>
            </a:lvl6pPr>
            <a:lvl7pPr marL="2743200" indent="0" algn="ctr" rtl="0" eaLnBrk="1" latinLnBrk="0" hangingPunct="1">
              <a:spcBef>
                <a:spcPct val="20000"/>
              </a:spcBef>
              <a:buClr>
                <a:schemeClr val="accent1">
                  <a:tint val="60000"/>
                </a:schemeClr>
              </a:buClr>
              <a:buSzPct val="60000"/>
              <a:buFont typeface="Wingdings"/>
              <a:buNone/>
              <a:defRPr kumimoji="0" sz="1400" kern="1200" baseline="0">
                <a:solidFill>
                  <a:schemeClr val="tx2"/>
                </a:solidFill>
                <a:latin typeface="+mn-lt"/>
                <a:ea typeface="+mn-ea"/>
                <a:cs typeface="+mn-cs"/>
              </a:defRPr>
            </a:lvl7pPr>
            <a:lvl8pPr marL="3200400" indent="0" algn="ctr" rtl="0" eaLnBrk="1" latinLnBrk="0" hangingPunct="1">
              <a:spcBef>
                <a:spcPct val="20000"/>
              </a:spcBef>
              <a:buClr>
                <a:schemeClr val="accent2"/>
              </a:buClr>
              <a:buNone/>
              <a:defRPr kumimoji="0" sz="1400" kern="1200" cap="small" baseline="0">
                <a:solidFill>
                  <a:schemeClr val="tx2"/>
                </a:solidFill>
                <a:latin typeface="+mn-lt"/>
                <a:ea typeface="+mn-ea"/>
                <a:cs typeface="+mn-cs"/>
              </a:defRPr>
            </a:lvl8pPr>
            <a:lvl9pPr marL="3657600" indent="0" algn="ctr" rtl="0" eaLnBrk="1" latinLnBrk="0" hangingPunct="1">
              <a:spcBef>
                <a:spcPct val="20000"/>
              </a:spcBef>
              <a:buClr>
                <a:schemeClr val="accent1">
                  <a:shade val="75000"/>
                </a:schemeClr>
              </a:buClr>
              <a:buNone/>
              <a:defRPr kumimoji="0" sz="1400" kern="1200" baseline="0">
                <a:solidFill>
                  <a:schemeClr val="tx2"/>
                </a:solidFill>
                <a:latin typeface="+mn-lt"/>
                <a:ea typeface="+mn-ea"/>
                <a:cs typeface="+mn-cs"/>
              </a:defRPr>
            </a:lvl9pPr>
          </a:lstStyle>
          <a:p>
            <a:pPr algn="r"/>
            <a:r>
              <a:rPr lang="fr-FR" sz="1600" b="0" smtClean="0"/>
              <a:t>Alexis Michaud</a:t>
            </a:r>
          </a:p>
          <a:p>
            <a:pPr algn="r"/>
            <a:r>
              <a:rPr lang="fr-FR" sz="1600" b="0" smtClean="0"/>
              <a:t>Oliver Adams</a:t>
            </a:r>
          </a:p>
          <a:p>
            <a:pPr algn="r"/>
            <a:r>
              <a:rPr lang="fr-FR" sz="1600" b="0" smtClean="0"/>
              <a:t>Séverine Guillaume</a:t>
            </a:r>
          </a:p>
          <a:p>
            <a:pPr algn="r"/>
            <a:r>
              <a:rPr lang="fr-FR" sz="1600" b="0" smtClean="0"/>
              <a:t>Guillaume </a:t>
            </a:r>
            <a:r>
              <a:rPr lang="fr-FR" sz="1600" b="0"/>
              <a:t>Wisniewski</a:t>
            </a:r>
            <a:endParaRPr lang="fr-FR" sz="1600" b="0" dirty="0"/>
          </a:p>
        </p:txBody>
      </p:sp>
      <p:pic>
        <p:nvPicPr>
          <p:cNvPr id="35842" name="Picture 2" descr="JEP-TALN-RECITAL 20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528" y="253381"/>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68256153"/>
      </p:ext>
    </p:extLst>
  </p:cSld>
  <p:clrMapOvr>
    <a:masterClrMapping/>
  </p:clrMapOvr>
  <mc:AlternateContent xmlns:mc="http://schemas.openxmlformats.org/markup-compatibility/2006" xmlns:p14="http://schemas.microsoft.com/office/powerpoint/2010/main">
    <mc:Choice Requires="p14">
      <p:transition spd="med" p14:dur="700" advTm="39115">
        <p:fade/>
      </p:transition>
    </mc:Choice>
    <mc:Fallback xmlns="">
      <p:transition spd="med" advTm="391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25896"/>
            <a:ext cx="7772400" cy="555154"/>
          </a:xfrm>
        </p:spPr>
        <p:txBody>
          <a:bodyPr/>
          <a:lstStyle/>
          <a:p>
            <a:r>
              <a:rPr lang="fr-FR" smtClean="0"/>
              <a:t>données primaires</a:t>
            </a:r>
            <a:endParaRPr lang="en-GB"/>
          </a:p>
        </p:txBody>
      </p:sp>
      <p:pic>
        <p:nvPicPr>
          <p:cNvPr id="8" name="Espace réservé du contenu 7"/>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329055" y="1181100"/>
            <a:ext cx="10255363" cy="5699204"/>
          </a:xfrm>
        </p:spPr>
      </p:pic>
      <p:sp>
        <p:nvSpPr>
          <p:cNvPr id="6" name="Espace réservé du numéro de diapositive 5"/>
          <p:cNvSpPr>
            <a:spLocks noGrp="1"/>
          </p:cNvSpPr>
          <p:nvPr>
            <p:ph type="sldNum" sz="quarter" idx="12"/>
          </p:nvPr>
        </p:nvSpPr>
        <p:spPr/>
        <p:txBody>
          <a:bodyPr/>
          <a:lstStyle/>
          <a:p>
            <a:pPr>
              <a:defRPr/>
            </a:pPr>
            <a:fld id="{93F1FB38-0D44-44A3-893F-28E85A86645A}" type="slidenum">
              <a:rPr lang="fr-FR" smtClean="0"/>
              <a:pPr>
                <a:defRPr/>
              </a:pPr>
              <a:t>10</a:t>
            </a:fld>
            <a:endParaRPr lang="fr-FR">
              <a:solidFill>
                <a:srgbClr val="000000"/>
              </a:solidFill>
            </a:endParaRPr>
          </a:p>
        </p:txBody>
      </p:sp>
      <p:sp>
        <p:nvSpPr>
          <p:cNvPr id="9" name="Espace réservé du contenu 4"/>
          <p:cNvSpPr txBox="1">
            <a:spLocks/>
          </p:cNvSpPr>
          <p:nvPr/>
        </p:nvSpPr>
        <p:spPr>
          <a:xfrm>
            <a:off x="4798626" y="332656"/>
            <a:ext cx="3810000" cy="1981200"/>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None/>
            </a:pPr>
            <a:r>
              <a:rPr lang="fr-FR" sz="2200" smtClean="0"/>
              <a:t>Librement disponibles en ligne, dont 27 textes transcrits</a:t>
            </a:r>
            <a:endParaRPr lang="en-GB" sz="220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83409002"/>
      </p:ext>
    </p:extLst>
  </p:cSld>
  <p:clrMapOvr>
    <a:masterClrMapping/>
  </p:clrMapOvr>
  <mc:AlternateContent xmlns:mc="http://schemas.openxmlformats.org/markup-compatibility/2006" xmlns:p14="http://schemas.microsoft.com/office/powerpoint/2010/main">
    <mc:Choice Requires="p14">
      <p:transition spd="med" p14:dur="700" advTm="10496">
        <p:fade/>
      </p:transition>
    </mc:Choice>
    <mc:Fallback xmlns="">
      <p:transition spd="med" advTm="104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E2ABA2DC-C91A-4474-B60C-48D475808927}" type="slidenum">
              <a:rPr lang="fr-FR" smtClean="0"/>
              <a:t>11</a:t>
            </a:fld>
            <a:endParaRPr lang="fr-FR"/>
          </a:p>
        </p:txBody>
      </p:sp>
      <p:sp>
        <p:nvSpPr>
          <p:cNvPr id="4" name="Espace réservé du contenu 3"/>
          <p:cNvSpPr>
            <a:spLocks noGrp="1"/>
          </p:cNvSpPr>
          <p:nvPr>
            <p:ph sz="quarter" idx="2"/>
          </p:nvPr>
        </p:nvSpPr>
        <p:spPr/>
        <p:txBody>
          <a:bodyPr/>
          <a:lstStyle/>
          <a:p>
            <a:r>
              <a:rPr lang="fr-FR" altLang="en-US"/>
              <a:t>Travail de thèse d’Oliver Adams, University of Melbourne </a:t>
            </a:r>
            <a:br>
              <a:rPr lang="fr-FR" altLang="en-US"/>
            </a:br>
            <a:r>
              <a:rPr lang="fr-FR" altLang="en-US"/>
              <a:t>(dirigé par : Trevor Cohn, Steven Bird, Graham Neubig)</a:t>
            </a:r>
          </a:p>
          <a:p>
            <a:endParaRPr lang="en-GB"/>
          </a:p>
        </p:txBody>
      </p:sp>
      <p:sp>
        <p:nvSpPr>
          <p:cNvPr id="5" name="Espace réservé du contenu 4"/>
          <p:cNvSpPr>
            <a:spLocks noGrp="1"/>
          </p:cNvSpPr>
          <p:nvPr>
            <p:ph sz="quarter" idx="4"/>
          </p:nvPr>
        </p:nvSpPr>
        <p:spPr/>
        <p:txBody>
          <a:bodyPr>
            <a:normAutofit lnSpcReduction="10000"/>
          </a:bodyPr>
          <a:lstStyle/>
          <a:p>
            <a:r>
              <a:rPr lang="fr-FR" altLang="en-US" smtClean="0"/>
              <a:t>Application d’un modèle d’apprentissage automatique pour unités discrètes : </a:t>
            </a:r>
            <a:r>
              <a:rPr lang="fr-FR" altLang="en-US" i="1" smtClean="0"/>
              <a:t>Connectionist Temporal Classification</a:t>
            </a:r>
          </a:p>
          <a:p>
            <a:r>
              <a:rPr lang="fr-FR" altLang="en-US" smtClean="0"/>
              <a:t>En entrée : audio+transcription, alignement par phrases</a:t>
            </a:r>
            <a:endParaRPr lang="fr-FR" altLang="en-US"/>
          </a:p>
          <a:p>
            <a:r>
              <a:rPr lang="fr-FR" altLang="en-US"/>
              <a:t>Entraînement sur données d’1 locutrice (3h transcrites</a:t>
            </a:r>
            <a:r>
              <a:rPr lang="fr-FR" altLang="en-US" smtClean="0"/>
              <a:t>)</a:t>
            </a:r>
            <a:endParaRPr lang="fr-FR" altLang="en-US"/>
          </a:p>
        </p:txBody>
      </p:sp>
      <p:sp>
        <p:nvSpPr>
          <p:cNvPr id="6" name="Espace réservé du texte 5"/>
          <p:cNvSpPr>
            <a:spLocks noGrp="1"/>
          </p:cNvSpPr>
          <p:nvPr>
            <p:ph type="body" sz="quarter" idx="1"/>
          </p:nvPr>
        </p:nvSpPr>
        <p:spPr/>
        <p:txBody>
          <a:bodyPr/>
          <a:lstStyle/>
          <a:p>
            <a:r>
              <a:rPr lang="fr-FR" smtClean="0"/>
              <a:t>Collaboration</a:t>
            </a:r>
            <a:endParaRPr lang="en-GB"/>
          </a:p>
        </p:txBody>
      </p:sp>
      <p:sp>
        <p:nvSpPr>
          <p:cNvPr id="7" name="Espace réservé du texte 6"/>
          <p:cNvSpPr>
            <a:spLocks noGrp="1"/>
          </p:cNvSpPr>
          <p:nvPr>
            <p:ph type="body" sz="quarter" idx="3"/>
          </p:nvPr>
        </p:nvSpPr>
        <p:spPr/>
        <p:txBody>
          <a:bodyPr/>
          <a:lstStyle/>
          <a:p>
            <a:r>
              <a:rPr lang="fr-FR" smtClean="0"/>
              <a:t>Méthode</a:t>
            </a:r>
            <a:endParaRPr lang="en-GB"/>
          </a:p>
        </p:txBody>
      </p:sp>
      <p:sp>
        <p:nvSpPr>
          <p:cNvPr id="9" name="Titre 1"/>
          <p:cNvSpPr>
            <a:spLocks noGrp="1"/>
          </p:cNvSpPr>
          <p:nvPr>
            <p:ph type="title"/>
          </p:nvPr>
        </p:nvSpPr>
        <p:spPr>
          <a:xfrm>
            <a:off x="457200" y="273050"/>
            <a:ext cx="7543800" cy="1143000"/>
          </a:xfrm>
        </p:spPr>
        <p:txBody>
          <a:bodyPr>
            <a:normAutofit/>
          </a:bodyPr>
          <a:lstStyle/>
          <a:p>
            <a:r>
              <a:rPr lang="fr-FR"/>
              <a:t>Présentation du développement d’un outil de transcription automatique </a:t>
            </a:r>
            <a:endParaRPr lang="en-GB"/>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44945743"/>
      </p:ext>
    </p:extLst>
  </p:cSld>
  <p:clrMapOvr>
    <a:masterClrMapping/>
  </p:clrMapOvr>
  <mc:AlternateContent xmlns:mc="http://schemas.openxmlformats.org/markup-compatibility/2006" xmlns:p14="http://schemas.microsoft.com/office/powerpoint/2010/main">
    <mc:Choice Requires="p14">
      <p:transition spd="med" p14:dur="700" advTm="66450">
        <p:fade/>
      </p:transition>
    </mc:Choice>
    <mc:Fallback xmlns="">
      <p:transition spd="med" advTm="664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E2ABA2DC-C91A-4474-B60C-48D475808927}" type="slidenum">
              <a:rPr lang="fr-FR" smtClean="0"/>
              <a:t>12</a:t>
            </a:fld>
            <a:endParaRPr lang="fr-FR"/>
          </a:p>
        </p:txBody>
      </p:sp>
      <p:sp>
        <p:nvSpPr>
          <p:cNvPr id="6" name="Espace réservé du texte 5"/>
          <p:cNvSpPr>
            <a:spLocks noGrp="1"/>
          </p:cNvSpPr>
          <p:nvPr>
            <p:ph type="body" sz="quarter" idx="1"/>
          </p:nvPr>
        </p:nvSpPr>
        <p:spPr>
          <a:xfrm>
            <a:off x="395536" y="260648"/>
            <a:ext cx="3657600" cy="658368"/>
          </a:xfrm>
        </p:spPr>
        <p:txBody>
          <a:bodyPr/>
          <a:lstStyle/>
          <a:p>
            <a:r>
              <a:rPr lang="fr-FR" smtClean="0"/>
              <a:t>La langue na</a:t>
            </a:r>
            <a:endParaRPr lang="en-GB"/>
          </a:p>
        </p:txBody>
      </p:sp>
      <p:graphicFrame>
        <p:nvGraphicFramePr>
          <p:cNvPr id="8" name="Objet 7"/>
          <p:cNvGraphicFramePr>
            <a:graphicFrameLocks noChangeAspect="1"/>
          </p:cNvGraphicFramePr>
          <p:nvPr>
            <p:extLst>
              <p:ext uri="{D42A27DB-BD31-4B8C-83A1-F6EECF244321}">
                <p14:modId xmlns:p14="http://schemas.microsoft.com/office/powerpoint/2010/main" val="3896544319"/>
              </p:ext>
            </p:extLst>
          </p:nvPr>
        </p:nvGraphicFramePr>
        <p:xfrm>
          <a:off x="161925" y="3246494"/>
          <a:ext cx="7967091" cy="3611506"/>
        </p:xfrm>
        <a:graphic>
          <a:graphicData uri="http://schemas.openxmlformats.org/presentationml/2006/ole">
            <mc:AlternateContent xmlns:mc="http://schemas.openxmlformats.org/markup-compatibility/2006">
              <mc:Choice xmlns:v="urn:schemas-microsoft-com:vml" Requires="v">
                <p:oleObj spid="_x0000_s25646" r:id="rId5" imgW="11149200" imgH="5053680" progId="">
                  <p:embed/>
                </p:oleObj>
              </mc:Choice>
              <mc:Fallback>
                <p:oleObj r:id="rId5" imgW="11149200" imgH="5053680" progId="">
                  <p:embed/>
                  <p:pic>
                    <p:nvPicPr>
                      <p:cNvPr id="0" name=""/>
                      <p:cNvPicPr/>
                      <p:nvPr/>
                    </p:nvPicPr>
                    <p:blipFill>
                      <a:blip r:embed="rId6"/>
                      <a:stretch>
                        <a:fillRect/>
                      </a:stretch>
                    </p:blipFill>
                    <p:spPr>
                      <a:xfrm>
                        <a:off x="161925" y="3246494"/>
                        <a:ext cx="7967091" cy="3611506"/>
                      </a:xfrm>
                      <a:prstGeom prst="rect">
                        <a:avLst/>
                      </a:prstGeom>
                    </p:spPr>
                  </p:pic>
                </p:oleObj>
              </mc:Fallback>
            </mc:AlternateContent>
          </a:graphicData>
        </a:graphic>
      </p:graphicFrame>
      <p:graphicFrame>
        <p:nvGraphicFramePr>
          <p:cNvPr id="10" name="Objet 9"/>
          <p:cNvGraphicFramePr>
            <a:graphicFrameLocks noChangeAspect="1"/>
          </p:cNvGraphicFramePr>
          <p:nvPr>
            <p:extLst>
              <p:ext uri="{D42A27DB-BD31-4B8C-83A1-F6EECF244321}">
                <p14:modId xmlns:p14="http://schemas.microsoft.com/office/powerpoint/2010/main" val="1142703973"/>
              </p:ext>
            </p:extLst>
          </p:nvPr>
        </p:nvGraphicFramePr>
        <p:xfrm>
          <a:off x="4410075" y="48260"/>
          <a:ext cx="4328541" cy="3172403"/>
        </p:xfrm>
        <a:graphic>
          <a:graphicData uri="http://schemas.openxmlformats.org/presentationml/2006/ole">
            <mc:AlternateContent xmlns:mc="http://schemas.openxmlformats.org/markup-compatibility/2006">
              <mc:Choice xmlns:v="urn:schemas-microsoft-com:vml" Requires="v">
                <p:oleObj spid="_x0000_s25647" r:id="rId7" imgW="6895080" imgH="5053680" progId="">
                  <p:embed/>
                </p:oleObj>
              </mc:Choice>
              <mc:Fallback>
                <p:oleObj r:id="rId7" imgW="6895080" imgH="5053680" progId="">
                  <p:embed/>
                  <p:pic>
                    <p:nvPicPr>
                      <p:cNvPr id="0" name=""/>
                      <p:cNvPicPr/>
                      <p:nvPr/>
                    </p:nvPicPr>
                    <p:blipFill>
                      <a:blip r:embed="rId8"/>
                      <a:stretch>
                        <a:fillRect/>
                      </a:stretch>
                    </p:blipFill>
                    <p:spPr>
                      <a:xfrm>
                        <a:off x="4410075" y="48260"/>
                        <a:ext cx="4328541" cy="3172403"/>
                      </a:xfrm>
                      <a:prstGeom prst="rect">
                        <a:avLst/>
                      </a:prstGeom>
                    </p:spPr>
                  </p:pic>
                </p:oleObj>
              </mc:Fallback>
            </mc:AlternateContent>
          </a:graphicData>
        </a:graphic>
      </p:graphicFrame>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87508656"/>
      </p:ext>
    </p:extLst>
  </p:cSld>
  <p:clrMapOvr>
    <a:masterClrMapping/>
  </p:clrMapOvr>
  <mc:AlternateContent xmlns:mc="http://schemas.openxmlformats.org/markup-compatibility/2006" xmlns:p14="http://schemas.microsoft.com/office/powerpoint/2010/main">
    <mc:Choice Requires="p14">
      <p:transition spd="med" p14:dur="700" advTm="44755">
        <p:fade/>
      </p:transition>
    </mc:Choice>
    <mc:Fallback xmlns="">
      <p:transition spd="med" advTm="447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Données fournies en entrée</a:t>
            </a:r>
            <a:endParaRPr lang="en-GB"/>
          </a:p>
        </p:txBody>
      </p:sp>
      <p:sp>
        <p:nvSpPr>
          <p:cNvPr id="3" name="Espace réservé du contenu 2"/>
          <p:cNvSpPr>
            <a:spLocks noGrp="1"/>
          </p:cNvSpPr>
          <p:nvPr>
            <p:ph sz="quarter" idx="1"/>
          </p:nvPr>
        </p:nvSpPr>
        <p:spPr/>
        <p:txBody>
          <a:bodyPr/>
          <a:lstStyle/>
          <a:p>
            <a:endParaRPr lang="en-GB"/>
          </a:p>
        </p:txBody>
      </p:sp>
      <p:sp>
        <p:nvSpPr>
          <p:cNvPr id="4" name="Espace réservé du numéro de diapositive 3"/>
          <p:cNvSpPr>
            <a:spLocks noGrp="1"/>
          </p:cNvSpPr>
          <p:nvPr>
            <p:ph type="sldNum" sz="quarter" idx="15"/>
          </p:nvPr>
        </p:nvSpPr>
        <p:spPr/>
        <p:txBody>
          <a:bodyPr/>
          <a:lstStyle/>
          <a:p>
            <a:fld id="{E2ABA2DC-C91A-4474-B60C-48D475808927}" type="slidenum">
              <a:rPr lang="fr-FR" smtClean="0"/>
              <a:pPr/>
              <a:t>13</a:t>
            </a:fld>
            <a:endParaRPr lang="fr-FR"/>
          </a:p>
        </p:txBody>
      </p:sp>
      <p:graphicFrame>
        <p:nvGraphicFramePr>
          <p:cNvPr id="5" name="Objet 4"/>
          <p:cNvGraphicFramePr>
            <a:graphicFrameLocks noChangeAspect="1"/>
          </p:cNvGraphicFramePr>
          <p:nvPr>
            <p:extLst>
              <p:ext uri="{D42A27DB-BD31-4B8C-83A1-F6EECF244321}">
                <p14:modId xmlns:p14="http://schemas.microsoft.com/office/powerpoint/2010/main" val="3847007576"/>
              </p:ext>
            </p:extLst>
          </p:nvPr>
        </p:nvGraphicFramePr>
        <p:xfrm>
          <a:off x="179512" y="1533525"/>
          <a:ext cx="6096000" cy="5324475"/>
        </p:xfrm>
        <a:graphic>
          <a:graphicData uri="http://schemas.openxmlformats.org/presentationml/2006/ole">
            <mc:AlternateContent xmlns:mc="http://schemas.openxmlformats.org/markup-compatibility/2006">
              <mc:Choice xmlns:v="urn:schemas-microsoft-com:vml" Requires="v">
                <p:oleObj spid="_x0000_s23575" r:id="rId6" imgW="8126640" imgH="7098120" progId="">
                  <p:embed/>
                </p:oleObj>
              </mc:Choice>
              <mc:Fallback>
                <p:oleObj r:id="rId6" imgW="8126640" imgH="7098120" progId="">
                  <p:embed/>
                  <p:pic>
                    <p:nvPicPr>
                      <p:cNvPr id="0" name=""/>
                      <p:cNvPicPr/>
                      <p:nvPr/>
                    </p:nvPicPr>
                    <p:blipFill>
                      <a:blip r:embed="rId7"/>
                      <a:stretch>
                        <a:fillRect/>
                      </a:stretch>
                    </p:blipFill>
                    <p:spPr>
                      <a:xfrm>
                        <a:off x="179512" y="1533525"/>
                        <a:ext cx="6096000" cy="5324475"/>
                      </a:xfrm>
                      <a:prstGeom prst="rect">
                        <a:avLst/>
                      </a:prstGeom>
                    </p:spPr>
                  </p:pic>
                </p:oleObj>
              </mc:Fallback>
            </mc:AlternateContent>
          </a:graphicData>
        </a:graphic>
      </p:graphicFrame>
      <p:sp>
        <p:nvSpPr>
          <p:cNvPr id="6" name="Rectangle 5"/>
          <p:cNvSpPr/>
          <p:nvPr/>
        </p:nvSpPr>
        <p:spPr>
          <a:xfrm>
            <a:off x="179512" y="6154396"/>
            <a:ext cx="6096000" cy="442956"/>
          </a:xfrm>
          <a:prstGeom prst="rect">
            <a:avLst/>
          </a:prstGeom>
          <a:no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1795778268"/>
      </p:ext>
    </p:extLst>
  </p:cSld>
  <p:clrMapOvr>
    <a:masterClrMapping/>
  </p:clrMapOvr>
  <mc:AlternateContent xmlns:mc="http://schemas.openxmlformats.org/markup-compatibility/2006" xmlns:p14="http://schemas.microsoft.com/office/powerpoint/2010/main">
    <mc:Choice Requires="p14">
      <p:transition spd="med" p14:dur="700" advTm="20911">
        <p:fade/>
      </p:transition>
    </mc:Choice>
    <mc:Fallback xmlns="">
      <p:transition spd="med" advTm="209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Espace réservé du numéro de diapositive 1"/>
          <p:cNvSpPr>
            <a:spLocks noGrp="1"/>
          </p:cNvSpPr>
          <p:nvPr>
            <p:ph type="sldNum" sz="quarter" idx="10"/>
          </p:nvPr>
        </p:nvSpPr>
        <p:spPr bwMode="auto">
          <a:xfrm>
            <a:off x="6592768" y="6165304"/>
            <a:ext cx="2011680" cy="3840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fld id="{6D9B0FD4-3E68-479B-B67F-62402EC26842}" type="slidenum">
              <a:rPr lang="en-GB" altLang="en-US" sz="1600" smtClean="0">
                <a:solidFill>
                  <a:schemeClr val="tx2"/>
                </a:solidFill>
                <a:latin typeface="Constantia" panose="02030602050306030303" pitchFamily="18" charset="0"/>
              </a:rPr>
              <a:pPr/>
              <a:t>14</a:t>
            </a:fld>
            <a:endParaRPr lang="en-GB" altLang="en-US" sz="1600" smtClean="0">
              <a:solidFill>
                <a:schemeClr val="tx2"/>
              </a:solidFill>
              <a:latin typeface="Constantia" panose="02030602050306030303" pitchFamily="18" charset="0"/>
            </a:endParaRPr>
          </a:p>
        </p:txBody>
      </p:sp>
      <p:sp>
        <p:nvSpPr>
          <p:cNvPr id="18437" name="ZoneTexte 4"/>
          <p:cNvSpPr txBox="1">
            <a:spLocks noChangeArrowheads="1"/>
          </p:cNvSpPr>
          <p:nvPr/>
        </p:nvSpPr>
        <p:spPr bwMode="auto">
          <a:xfrm>
            <a:off x="250825" y="2564904"/>
            <a:ext cx="7705725" cy="230822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r>
              <a:rPr lang="fr-FR" altLang="en-US" sz="1600">
                <a:solidFill>
                  <a:schemeClr val="tx1"/>
                </a:solidFill>
                <a:latin typeface="Doulos SIL" panose="02000500070000020004" pitchFamily="2" charset="0"/>
                <a:cs typeface="Doulos SIL" panose="02000500070000020004" pitchFamily="2" charset="0"/>
              </a:rPr>
              <a:t>BENEVOLENCE_0: </a:t>
            </a:r>
          </a:p>
          <a:p>
            <a:r>
              <a:rPr lang="fr-FR" altLang="en-US" sz="1600">
                <a:solidFill>
                  <a:schemeClr val="tx1"/>
                </a:solidFill>
                <a:latin typeface="Doulos SIL" panose="02000500070000020004" pitchFamily="2" charset="0"/>
                <a:cs typeface="Doulos SIL" panose="02000500070000020004" pitchFamily="2" charset="0"/>
              </a:rPr>
              <a:t>ə˧ ʝi˧ ʂɯ˥ ʝi˩ z o ˩ n o ˧ n ɑ ˩ ʈʂʰ ɯ ˥ dʑ u ˩ z o ˩ n o ˧ l ə ˧ ʐ w ɤ ˩ z o ˩ n o ˧ ɲ i ˧ b i ˩ ʈʂʰ ɯ ˧ l ɑ ˩ ɲ i ˩ ə ˧ ʝ i ˧ ʂ ɯ ˥ ʝ i ˩ m ə ˩ ʈʂʰ ɯ ˧ l ɑ ˩ ɲ j i ˩ g i ˩ dʑ u ˧ l o ˧ dʑ u ˩</a:t>
            </a:r>
          </a:p>
          <a:p>
            <a:r>
              <a:rPr lang="fr-FR" altLang="en-US" sz="1600">
                <a:solidFill>
                  <a:schemeClr val="tx1"/>
                </a:solidFill>
                <a:latin typeface="Doulos SIL" panose="02000500070000020004" pitchFamily="2" charset="0"/>
                <a:cs typeface="Doulos SIL" panose="02000500070000020004" pitchFamily="2" charset="0"/>
              </a:rPr>
              <a:t>BENEVOLENCE_1: </a:t>
            </a:r>
          </a:p>
          <a:p>
            <a:r>
              <a:rPr lang="fr-FR" altLang="en-US" sz="1600">
                <a:solidFill>
                  <a:schemeClr val="tx1"/>
                </a:solidFill>
                <a:latin typeface="Doulos SIL" panose="02000500070000020004" pitchFamily="2" charset="0"/>
                <a:cs typeface="Doulos SIL" panose="02000500070000020004" pitchFamily="2" charset="0"/>
              </a:rPr>
              <a:t>n ɑ ˩ ʈʂʰ ɯ ˥ ɖ ɯ ˩ l o ˧ dʑ ɤ ˧ p i ˧ h ĩ ˧ ʈʂʰ ɯ ˧ dʑ u ˩ ə ˧ ts o ˧ dʑ ɤ ˩ i ʈʂʰ ɯ ˧ dʑ u ˩ z o ˩ n o ˧ m ɑ ˩ ʁ o ˧ ʑ i ˧ dz o ˧ p o ˩ dʑ u ˩ h ĩ ˧ m o ˥ m o ˩ ʁ o ˧ m æ ˥ dʑ ɤ ˩ m æ ˩crdo-BENEVOLENCE_2: </a:t>
            </a:r>
          </a:p>
          <a:p>
            <a:r>
              <a:rPr lang="fr-FR" altLang="en-US" sz="1600">
                <a:solidFill>
                  <a:schemeClr val="tx1"/>
                </a:solidFill>
                <a:latin typeface="Doulos SIL" panose="02000500070000020004" pitchFamily="2" charset="0"/>
                <a:cs typeface="Doulos SIL" panose="02000500070000020004" pitchFamily="2" charset="0"/>
              </a:rPr>
              <a:t>ə ˧ pʰ u ˩ l ə ˧ tsʰ ɯ ˩ h ĩ ˥ h ĩ ˧ b æ ˧ ʁ o ˧ m æ ˩ h ĩ ˩ dʑ i ˩˥ m æ ˩ n ɑ ˩ ʈʂʰ ɯ ˥ dʑ u ˩ õ ˧ m õ ˧˥ dʑ u ˩ ʈʂʰ i ˧ n ɲ ʝ i ˥ b i ˧ h ĩ ˧</a:t>
            </a:r>
          </a:p>
        </p:txBody>
      </p:sp>
      <p:pic>
        <p:nvPicPr>
          <p:cNvPr id="3" name="BENEVOLENCE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rcRect/>
          <a:stretch>
            <a:fillRect/>
          </a:stretch>
        </p:blipFill>
        <p:spPr bwMode="auto">
          <a:xfrm>
            <a:off x="8228013" y="2691904"/>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6767513" y="2785567"/>
            <a:ext cx="496887" cy="355600"/>
          </a:xfrm>
          <a:prstGeom prst="rect">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nSpc>
                <a:spcPct val="82000"/>
              </a:lnSpc>
              <a:buClr>
                <a:srgbClr val="000000"/>
              </a:buClr>
              <a:buSzPct val="100000"/>
              <a:buFont typeface="Times New Roman" panose="02020603050405020304" pitchFamily="18" charset="0"/>
              <a:buNone/>
            </a:pPr>
            <a:endParaRPr lang="en-US" altLang="en-US"/>
          </a:p>
        </p:txBody>
      </p:sp>
      <p:sp>
        <p:nvSpPr>
          <p:cNvPr id="4" name="ZoneTexte 3"/>
          <p:cNvSpPr txBox="1">
            <a:spLocks noChangeArrowheads="1"/>
          </p:cNvSpPr>
          <p:nvPr/>
        </p:nvSpPr>
        <p:spPr bwMode="auto">
          <a:xfrm>
            <a:off x="250825" y="5702300"/>
            <a:ext cx="44342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r>
              <a:rPr lang="fr-FR" altLang="en-US" smtClean="0">
                <a:solidFill>
                  <a:schemeClr val="tx1"/>
                </a:solidFill>
                <a:latin typeface="Linux Libertine" panose="02000503000000000000" pitchFamily="2" charset="0"/>
              </a:rPr>
              <a:t>Première ligne : une seule erreur. </a:t>
            </a:r>
            <a:endParaRPr lang="fr-FR" altLang="en-US">
              <a:solidFill>
                <a:schemeClr val="tx1"/>
              </a:solidFill>
              <a:latin typeface="Linux Libertine" panose="02000503000000000000" pitchFamily="2" charset="0"/>
            </a:endParaRPr>
          </a:p>
        </p:txBody>
      </p:sp>
      <p:sp>
        <p:nvSpPr>
          <p:cNvPr id="5" name="Rectangle 4"/>
          <p:cNvSpPr>
            <a:spLocks noChangeArrowheads="1"/>
          </p:cNvSpPr>
          <p:nvPr/>
        </p:nvSpPr>
        <p:spPr bwMode="auto">
          <a:xfrm>
            <a:off x="1993379" y="6084888"/>
            <a:ext cx="511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r>
              <a:rPr lang="fr-FR" altLang="en-US">
                <a:solidFill>
                  <a:schemeClr val="tx1"/>
                </a:solidFill>
                <a:latin typeface="Linux Libertine" panose="02000503000000000000" pitchFamily="2" charset="0"/>
              </a:rPr>
              <a:t>M.</a:t>
            </a:r>
            <a:endParaRPr lang="en-GB" altLang="en-US">
              <a:solidFill>
                <a:schemeClr val="tx1"/>
              </a:solidFill>
              <a:latin typeface="Linux Libertine" panose="02000503000000000000" pitchFamily="2" charset="0"/>
            </a:endParaRPr>
          </a:p>
        </p:txBody>
      </p:sp>
      <p:sp>
        <p:nvSpPr>
          <p:cNvPr id="14" name="Rectangle 13"/>
          <p:cNvSpPr>
            <a:spLocks noChangeArrowheads="1"/>
          </p:cNvSpPr>
          <p:nvPr/>
        </p:nvSpPr>
        <p:spPr bwMode="auto">
          <a:xfrm>
            <a:off x="2372791" y="6127750"/>
            <a:ext cx="412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r>
              <a:rPr lang="fr-FR" altLang="en-US">
                <a:solidFill>
                  <a:srgbClr val="FF0000"/>
                </a:solidFill>
                <a:latin typeface="Linux Libertine" panose="02000503000000000000" pitchFamily="2" charset="0"/>
              </a:rPr>
              <a:t>L.</a:t>
            </a:r>
            <a:endParaRPr lang="en-GB" altLang="en-US">
              <a:solidFill>
                <a:srgbClr val="FF0000"/>
              </a:solidFill>
              <a:latin typeface="Linux Libertine" panose="02000503000000000000" pitchFamily="2" charset="0"/>
            </a:endParaRPr>
          </a:p>
        </p:txBody>
      </p:sp>
      <p:sp>
        <p:nvSpPr>
          <p:cNvPr id="15" name="Rectangle 14"/>
          <p:cNvSpPr>
            <a:spLocks noChangeArrowheads="1"/>
          </p:cNvSpPr>
          <p:nvPr/>
        </p:nvSpPr>
        <p:spPr bwMode="auto">
          <a:xfrm>
            <a:off x="2642666" y="6280150"/>
            <a:ext cx="346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r>
              <a:rPr lang="fr-FR" altLang="en-US">
                <a:solidFill>
                  <a:schemeClr val="tx1"/>
                </a:solidFill>
                <a:latin typeface="Linux Libertine" panose="02000503000000000000" pitchFamily="2" charset="0"/>
              </a:rPr>
              <a:t>L</a:t>
            </a:r>
            <a:endParaRPr lang="en-GB" altLang="en-US">
              <a:solidFill>
                <a:schemeClr val="tx1"/>
              </a:solidFill>
              <a:latin typeface="Linux Libertine" panose="02000503000000000000" pitchFamily="2" charset="0"/>
            </a:endParaRPr>
          </a:p>
        </p:txBody>
      </p:sp>
      <p:sp>
        <p:nvSpPr>
          <p:cNvPr id="16" name="Rectangle 15"/>
          <p:cNvSpPr>
            <a:spLocks noChangeArrowheads="1"/>
          </p:cNvSpPr>
          <p:nvPr/>
        </p:nvSpPr>
        <p:spPr bwMode="auto">
          <a:xfrm>
            <a:off x="3923928" y="6084888"/>
            <a:ext cx="509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r>
              <a:rPr lang="fr-FR" altLang="en-US">
                <a:solidFill>
                  <a:schemeClr val="tx1"/>
                </a:solidFill>
                <a:latin typeface="Linux Libertine" panose="02000503000000000000" pitchFamily="2" charset="0"/>
              </a:rPr>
              <a:t>M.</a:t>
            </a:r>
            <a:endParaRPr lang="en-GB" altLang="en-US">
              <a:solidFill>
                <a:schemeClr val="tx1"/>
              </a:solidFill>
              <a:latin typeface="Linux Libertine" panose="02000503000000000000" pitchFamily="2" charset="0"/>
            </a:endParaRPr>
          </a:p>
        </p:txBody>
      </p:sp>
      <p:sp>
        <p:nvSpPr>
          <p:cNvPr id="17" name="Rectangle 16"/>
          <p:cNvSpPr>
            <a:spLocks noChangeArrowheads="1"/>
          </p:cNvSpPr>
          <p:nvPr/>
        </p:nvSpPr>
        <p:spPr bwMode="auto">
          <a:xfrm>
            <a:off x="4284290" y="6229350"/>
            <a:ext cx="412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r>
              <a:rPr lang="fr-FR" altLang="en-US">
                <a:solidFill>
                  <a:srgbClr val="FF0000"/>
                </a:solidFill>
                <a:latin typeface="Linux Libertine" panose="02000503000000000000" pitchFamily="2" charset="0"/>
              </a:rPr>
              <a:t>L.</a:t>
            </a:r>
            <a:endParaRPr lang="en-GB" altLang="en-US">
              <a:solidFill>
                <a:srgbClr val="FF0000"/>
              </a:solidFill>
              <a:latin typeface="Linux Libertine" panose="02000503000000000000" pitchFamily="2" charset="0"/>
            </a:endParaRPr>
          </a:p>
        </p:txBody>
      </p:sp>
      <p:sp>
        <p:nvSpPr>
          <p:cNvPr id="18" name="Rectangle 17"/>
          <p:cNvSpPr>
            <a:spLocks noChangeArrowheads="1"/>
          </p:cNvSpPr>
          <p:nvPr/>
        </p:nvSpPr>
        <p:spPr bwMode="auto">
          <a:xfrm>
            <a:off x="4571628" y="6280150"/>
            <a:ext cx="346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r>
              <a:rPr lang="fr-FR" altLang="en-US">
                <a:solidFill>
                  <a:schemeClr val="tx1"/>
                </a:solidFill>
                <a:latin typeface="Linux Libertine" panose="02000503000000000000" pitchFamily="2" charset="0"/>
              </a:rPr>
              <a:t>L</a:t>
            </a:r>
            <a:endParaRPr lang="en-GB" altLang="en-US">
              <a:solidFill>
                <a:schemeClr val="tx1"/>
              </a:solidFill>
              <a:latin typeface="Linux Libertine" panose="02000503000000000000" pitchFamily="2" charset="0"/>
            </a:endParaRPr>
          </a:p>
        </p:txBody>
      </p:sp>
      <p:sp>
        <p:nvSpPr>
          <p:cNvPr id="8" name="Rectangle 7"/>
          <p:cNvSpPr>
            <a:spLocks noChangeArrowheads="1"/>
          </p:cNvSpPr>
          <p:nvPr/>
        </p:nvSpPr>
        <p:spPr bwMode="auto">
          <a:xfrm>
            <a:off x="250825" y="6148388"/>
            <a:ext cx="17940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r>
              <a:rPr lang="fr-FR" altLang="en-US">
                <a:solidFill>
                  <a:schemeClr val="tx1"/>
                </a:solidFill>
                <a:latin typeface="Linux Libertine" panose="02000503000000000000" pitchFamily="2" charset="0"/>
              </a:rPr>
              <a:t>M.L.L </a:t>
            </a:r>
            <a:r>
              <a:rPr lang="fr-FR" altLang="en-US" smtClean="0">
                <a:solidFill>
                  <a:schemeClr val="tx1"/>
                </a:solidFill>
                <a:latin typeface="Linux Libertine" panose="02000503000000000000" pitchFamily="2" charset="0"/>
              </a:rPr>
              <a:t>réalisé</a:t>
            </a:r>
            <a:endParaRPr lang="en-GB" altLang="en-US">
              <a:solidFill>
                <a:schemeClr val="tx1"/>
              </a:solidFill>
              <a:latin typeface="Linux Libertine" panose="02000503000000000000" pitchFamily="2" charset="0"/>
            </a:endParaRPr>
          </a:p>
        </p:txBody>
      </p:sp>
      <p:sp>
        <p:nvSpPr>
          <p:cNvPr id="19" name="Rectangle 18"/>
          <p:cNvSpPr>
            <a:spLocks noChangeArrowheads="1"/>
          </p:cNvSpPr>
          <p:nvPr/>
        </p:nvSpPr>
        <p:spPr bwMode="auto">
          <a:xfrm>
            <a:off x="3009379" y="6135688"/>
            <a:ext cx="9861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r>
              <a:rPr lang="fr-FR" altLang="en-US" smtClean="0">
                <a:solidFill>
                  <a:schemeClr val="tx1"/>
                </a:solidFill>
                <a:latin typeface="Linux Libertine" panose="02000503000000000000" pitchFamily="2" charset="0"/>
              </a:rPr>
              <a:t>et non</a:t>
            </a:r>
            <a:endParaRPr lang="en-GB" altLang="en-US">
              <a:solidFill>
                <a:schemeClr val="tx1"/>
              </a:solidFill>
              <a:latin typeface="Linux Libertine" panose="02000503000000000000" pitchFamily="2" charset="0"/>
            </a:endParaRPr>
          </a:p>
        </p:txBody>
      </p:sp>
      <p:sp>
        <p:nvSpPr>
          <p:cNvPr id="22" name="Titre 1"/>
          <p:cNvSpPr txBox="1">
            <a:spLocks/>
          </p:cNvSpPr>
          <p:nvPr/>
        </p:nvSpPr>
        <p:spPr>
          <a:xfrm>
            <a:off x="457200" y="274638"/>
            <a:ext cx="8219256" cy="922114"/>
          </a:xfrm>
          <a:prstGeom prst="rect">
            <a:avLst/>
          </a:prstGeom>
        </p:spPr>
        <p:txBody>
          <a:bodyPr/>
          <a:lstStyle>
            <a:lvl1pPr algn="l" rtl="0" eaLnBrk="1" latinLnBrk="0" hangingPunct="1">
              <a:spcBef>
                <a:spcPct val="0"/>
              </a:spcBef>
              <a:buNone/>
              <a:defRPr kumimoji="0" sz="3000" b="1" kern="1200" cap="small" baseline="0">
                <a:solidFill>
                  <a:schemeClr val="accent1">
                    <a:lumMod val="75000"/>
                  </a:schemeClr>
                </a:solidFill>
                <a:latin typeface="+mj-lt"/>
                <a:ea typeface="+mj-ea"/>
                <a:cs typeface="+mj-cs"/>
              </a:defRPr>
            </a:lvl1pPr>
          </a:lstStyle>
          <a:p>
            <a:endParaRPr lang="fr-FR" dirty="0"/>
          </a:p>
        </p:txBody>
      </p:sp>
      <p:sp>
        <p:nvSpPr>
          <p:cNvPr id="24" name="Espace réservé du contenu 2"/>
          <p:cNvSpPr txBox="1">
            <a:spLocks/>
          </p:cNvSpPr>
          <p:nvPr/>
        </p:nvSpPr>
        <p:spPr>
          <a:xfrm>
            <a:off x="464288" y="222672"/>
            <a:ext cx="8068152" cy="758056"/>
          </a:xfrm>
          <a:prstGeom prst="rect">
            <a:avLst/>
          </a:prstGeom>
        </p:spPr>
        <p:txBody>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endParaRPr lang="fr-FR" dirty="0" smtClean="0"/>
          </a:p>
          <a:p>
            <a:pPr marL="365760" lvl="1" indent="0">
              <a:buNone/>
            </a:pPr>
            <a:endParaRPr lang="fr-FR" sz="2000" dirty="0"/>
          </a:p>
          <a:p>
            <a:pPr marL="0" indent="0">
              <a:buNone/>
            </a:pPr>
            <a:r>
              <a:rPr lang="fr-FR" sz="2000" b="1" smtClean="0"/>
              <a:t>Transcription d’enregistrements audio non transcrits :</a:t>
            </a:r>
            <a:endParaRPr lang="fr-FR" sz="2000" b="1" dirty="0" smtClean="0"/>
          </a:p>
          <a:p>
            <a:pPr lvl="1"/>
            <a:endParaRPr lang="fr-FR" dirty="0" smtClean="0"/>
          </a:p>
        </p:txBody>
      </p:sp>
      <p:pic>
        <p:nvPicPr>
          <p:cNvPr id="6" name="Audio 5">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19375929"/>
      </p:ext>
    </p:extLst>
  </p:cSld>
  <p:clrMapOvr>
    <a:masterClrMapping/>
  </p:clrMapOvr>
  <mc:AlternateContent xmlns:mc="http://schemas.openxmlformats.org/markup-compatibility/2006" xmlns:p14="http://schemas.microsoft.com/office/powerpoint/2010/main">
    <mc:Choice Requires="p14">
      <p:transition spd="med" p14:dur="700" advTm="71046">
        <p:fade/>
      </p:transition>
    </mc:Choice>
    <mc:Fallback xmlns="">
      <p:transition spd="med" advTm="710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8437"/>
                                        </p:tgtEl>
                                        <p:attrNameLst>
                                          <p:attrName>style.visibility</p:attrName>
                                        </p:attrNameLst>
                                      </p:cBhvr>
                                      <p:to>
                                        <p:strVal val="visible"/>
                                      </p:to>
                                    </p:set>
                                    <p:animEffect transition="in" filter="fade">
                                      <p:cBhvr>
                                        <p:cTn id="14" dur="500"/>
                                        <p:tgtEl>
                                          <p:spTgt spid="1843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3"/>
                </p:tgtEl>
              </p:cMediaNode>
            </p:audio>
            <p:audio isNarration="1">
              <p:cMediaNode vol="80000" showWhenStopped="0">
                <p:cTn id="60" fill="hold" display="0">
                  <p:stCondLst>
                    <p:cond delay="indefinite"/>
                  </p:stCondLst>
                  <p:endCondLst>
                    <p:cond evt="onStopAudio" delay="0">
                      <p:tgtEl>
                        <p:sldTgt/>
                      </p:tgtEl>
                    </p:cond>
                  </p:endCondLst>
                </p:cTn>
                <p:tgtEl>
                  <p:spTgt spid="6"/>
                </p:tgtEl>
              </p:cMediaNode>
            </p:audio>
          </p:childTnLst>
        </p:cTn>
      </p:par>
    </p:tnLst>
    <p:bldLst>
      <p:bldP spid="18437" grpId="0" animBg="1"/>
      <p:bldP spid="9" grpId="0" animBg="1"/>
      <p:bldP spid="4" grpId="0"/>
      <p:bldP spid="5" grpId="0"/>
      <p:bldP spid="14" grpId="0"/>
      <p:bldP spid="15" grpId="0"/>
      <p:bldP spid="16" grpId="0"/>
      <p:bldP spid="17" grpId="0"/>
      <p:bldP spid="18" grpId="0"/>
      <p:bldP spid="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250825" y="4508500"/>
            <a:ext cx="8858250" cy="720725"/>
          </a:xfrm>
          <a:prstGeom prst="rect">
            <a:avLst/>
          </a:prstGeom>
          <a:solidFill>
            <a:srgbClr val="FFCCCC"/>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nSpc>
                <a:spcPct val="82000"/>
              </a:lnSpc>
              <a:buClr>
                <a:srgbClr val="000000"/>
              </a:buClr>
              <a:buSzPct val="100000"/>
              <a:buFont typeface="Times New Roman" panose="02020603050405020304" pitchFamily="18" charset="0"/>
              <a:buNone/>
            </a:pPr>
            <a:endParaRPr lang="en-US" altLang="en-US"/>
          </a:p>
        </p:txBody>
      </p:sp>
      <p:sp>
        <p:nvSpPr>
          <p:cNvPr id="12" name="Rectangle 11"/>
          <p:cNvSpPr>
            <a:spLocks noChangeArrowheads="1"/>
          </p:cNvSpPr>
          <p:nvPr/>
        </p:nvSpPr>
        <p:spPr bwMode="auto">
          <a:xfrm>
            <a:off x="250825" y="3933825"/>
            <a:ext cx="3168650" cy="574675"/>
          </a:xfrm>
          <a:prstGeom prst="rect">
            <a:avLst/>
          </a:prstGeom>
          <a:solidFill>
            <a:srgbClr val="CCFFCC"/>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nSpc>
                <a:spcPct val="82000"/>
              </a:lnSpc>
              <a:buClr>
                <a:srgbClr val="000000"/>
              </a:buClr>
              <a:buSzPct val="100000"/>
              <a:buFont typeface="Times New Roman" panose="02020603050405020304" pitchFamily="18" charset="0"/>
              <a:buNone/>
            </a:pPr>
            <a:endParaRPr lang="en-US" altLang="en-US"/>
          </a:p>
        </p:txBody>
      </p:sp>
      <p:sp>
        <p:nvSpPr>
          <p:cNvPr id="128004" name="Espace réservé du numéro de diapositive 1"/>
          <p:cNvSpPr>
            <a:spLocks noGrp="1"/>
          </p:cNvSpPr>
          <p:nvPr>
            <p:ph type="sldNum" sz="quarter" idx="10"/>
          </p:nvPr>
        </p:nvSpPr>
        <p:spPr bwMode="auto">
          <a:xfrm>
            <a:off x="6563120" y="6165304"/>
            <a:ext cx="2011680" cy="3840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fld id="{DD6CE5AC-B17A-486A-AA89-EC1552CDA508}" type="slidenum">
              <a:rPr lang="en-GB" altLang="en-US" sz="1600" smtClean="0">
                <a:solidFill>
                  <a:schemeClr val="tx2"/>
                </a:solidFill>
                <a:latin typeface="Constantia" panose="02030602050306030303" pitchFamily="18" charset="0"/>
              </a:rPr>
              <a:pPr/>
              <a:t>15</a:t>
            </a:fld>
            <a:endParaRPr lang="en-GB" altLang="en-US" sz="1600" smtClean="0">
              <a:solidFill>
                <a:schemeClr val="tx2"/>
              </a:solidFill>
              <a:latin typeface="Constantia" panose="02030602050306030303" pitchFamily="18" charset="0"/>
            </a:endParaRPr>
          </a:p>
        </p:txBody>
      </p:sp>
      <p:sp>
        <p:nvSpPr>
          <p:cNvPr id="18437" name="ZoneTexte 4"/>
          <p:cNvSpPr txBox="1">
            <a:spLocks noChangeArrowheads="1"/>
          </p:cNvSpPr>
          <p:nvPr/>
        </p:nvSpPr>
        <p:spPr bwMode="auto">
          <a:xfrm>
            <a:off x="250825" y="616719"/>
            <a:ext cx="7705725" cy="230822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r>
              <a:rPr lang="fr-FR" altLang="en-US" sz="1600">
                <a:solidFill>
                  <a:schemeClr val="tx1"/>
                </a:solidFill>
                <a:latin typeface="Doulos SIL" panose="02000500070000020004" pitchFamily="2" charset="0"/>
                <a:cs typeface="Doulos SIL" panose="02000500070000020004" pitchFamily="2" charset="0"/>
              </a:rPr>
              <a:t>BENEVOLENCE_0: </a:t>
            </a:r>
          </a:p>
          <a:p>
            <a:r>
              <a:rPr lang="fr-FR" altLang="en-US" sz="1600">
                <a:solidFill>
                  <a:schemeClr val="tx1"/>
                </a:solidFill>
                <a:latin typeface="Doulos SIL" panose="02000500070000020004" pitchFamily="2" charset="0"/>
                <a:cs typeface="Doulos SIL" panose="02000500070000020004" pitchFamily="2" charset="0"/>
              </a:rPr>
              <a:t>ə˧ ʝi˧ ʂɯ˥ ʝi˩ z o ˩ n o ˧ n ɑ ˩ ʈʂʰ ɯ ˥ dʑ u ˩ z o ˩ n o ˧ l ə ˧ ʐ w ɤ ˩ z o ˩ n o ˧ ɲ i ˧ b i ˩ ʈʂʰ ɯ ˧ l ɑ ˩ ɲ i ˩ ə ˧ ʝ i ˧ ʂ ɯ ˥ ʝ i ˩ m ə ˩ ʈʂʰ ɯ ˧ l ɑ ˩ ɲ j i ˩ g i ˩ dʑ u ˧ l o ˧ dʑ u ˩</a:t>
            </a:r>
          </a:p>
          <a:p>
            <a:r>
              <a:rPr lang="fr-FR" altLang="en-US" sz="1600">
                <a:solidFill>
                  <a:schemeClr val="tx1"/>
                </a:solidFill>
                <a:latin typeface="Doulos SIL" panose="02000500070000020004" pitchFamily="2" charset="0"/>
                <a:cs typeface="Doulos SIL" panose="02000500070000020004" pitchFamily="2" charset="0"/>
              </a:rPr>
              <a:t>BENEVOLENCE_1: </a:t>
            </a:r>
          </a:p>
          <a:p>
            <a:r>
              <a:rPr lang="fr-FR" altLang="en-US" sz="1600">
                <a:solidFill>
                  <a:schemeClr val="tx1"/>
                </a:solidFill>
                <a:latin typeface="Doulos SIL" panose="02000500070000020004" pitchFamily="2" charset="0"/>
                <a:cs typeface="Doulos SIL" panose="02000500070000020004" pitchFamily="2" charset="0"/>
              </a:rPr>
              <a:t>n ɑ ˩ ʈʂʰ ɯ ˥ ɖ ɯ ˩ l o ˧ dʑ ɤ ˧ p i ˧ h ĩ ˧ ʈʂʰ ɯ ˧ dʑ u ˩ ə ˧ ts o ˧ dʑ ɤ ˩ i ʈʂʰ ɯ ˧ dʑ u ˩ z o ˩ n o ˧ m ɑ ˩ ʁ o ˧ ʑ i ˧ dz o ˧ p o ˩ dʑ u ˩ h ĩ ˧ m o ˥ m o ˩ ʁ o ˧ m æ ˥ dʑ ɤ ˩ m æ ˩crdo-BENEVOLENCE_2: </a:t>
            </a:r>
          </a:p>
          <a:p>
            <a:r>
              <a:rPr lang="fr-FR" altLang="en-US" sz="1600">
                <a:solidFill>
                  <a:schemeClr val="tx1"/>
                </a:solidFill>
                <a:latin typeface="Doulos SIL" panose="02000500070000020004" pitchFamily="2" charset="0"/>
                <a:cs typeface="Doulos SIL" panose="02000500070000020004" pitchFamily="2" charset="0"/>
              </a:rPr>
              <a:t>ə ˧ pʰ u ˩ l ə ˧ tsʰ ɯ ˩ h ĩ ˥ h ĩ ˧ b æ ˧ ʁ o ˧ m æ ˩ h ĩ ˩ dʑ i ˩˥ m æ ˩ n ɑ ˩ ʈʂʰ ɯ ˥ dʑ u ˩ õ ˧ m õ ˧˥ dʑ u ˩ ʈʂʰ i ˧ n ɲ ʝ i ˥ b i ˧ h ĩ ˧</a:t>
            </a:r>
          </a:p>
        </p:txBody>
      </p:sp>
      <p:pic>
        <p:nvPicPr>
          <p:cNvPr id="3" name="BENEVOLENCE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rcRect/>
          <a:stretch>
            <a:fillRect/>
          </a:stretch>
        </p:blipFill>
        <p:spPr bwMode="auto">
          <a:xfrm>
            <a:off x="8228013" y="32639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a:spLocks noChangeArrowheads="1"/>
          </p:cNvSpPr>
          <p:nvPr/>
        </p:nvSpPr>
        <p:spPr bwMode="auto">
          <a:xfrm>
            <a:off x="250825" y="3644900"/>
            <a:ext cx="8893175" cy="2646363"/>
          </a:xfrm>
          <a:prstGeom prst="rect">
            <a:avLst/>
          </a:prstGeom>
          <a:solidFill>
            <a:schemeClr val="bg1"/>
          </a:solidFill>
          <a:ln>
            <a:noFill/>
          </a:ln>
          <a:extLst/>
        </p:spPr>
        <p:txBody>
          <a:bodyPr>
            <a:spAutoFit/>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r>
              <a:rPr lang="en-GB" altLang="en-US" sz="1800">
                <a:solidFill>
                  <a:schemeClr val="tx1"/>
                </a:solidFill>
                <a:latin typeface="Doulos SIL" panose="02000500070000020004" pitchFamily="2" charset="0"/>
                <a:cs typeface="Doulos SIL" panose="02000500070000020004" pitchFamily="2" charset="0"/>
              </a:rPr>
              <a:t>ə˧ʝi˧-ʂɯ˥ʝi˩, | zo˩no˥, | nɑ˩ ʈʂʰɯ˥-dʑo˩, | zo˩no˥, | le˧-ʐwɤ˩, | zo˩no˧ ɲi˩-bi˩ | ʈʂʰɯ˧ lɑ˩ ɲi˩.</a:t>
            </a:r>
          </a:p>
          <a:p>
            <a:r>
              <a:rPr lang="en-GB" altLang="en-US" sz="1200">
                <a:solidFill>
                  <a:schemeClr val="tx1"/>
                </a:solidFill>
                <a:latin typeface="Doulos SIL" panose="02000500070000020004" pitchFamily="2" charset="0"/>
                <a:cs typeface="Doulos SIL" panose="02000500070000020004" pitchFamily="2" charset="0"/>
              </a:rPr>
              <a:t>%crdo-NRU_F4_BENEVOLENCE_0:</a:t>
            </a:r>
          </a:p>
          <a:p>
            <a:r>
              <a:rPr lang="en-GB" altLang="en-US" sz="1200">
                <a:solidFill>
                  <a:schemeClr val="tx1"/>
                </a:solidFill>
                <a:latin typeface="Doulos SIL" panose="02000500070000020004" pitchFamily="2" charset="0"/>
                <a:cs typeface="Doulos SIL" panose="02000500070000020004" pitchFamily="2" charset="0"/>
              </a:rPr>
              <a:t>%/-bi/: adversatif.</a:t>
            </a:r>
          </a:p>
          <a:p>
            <a:r>
              <a:rPr lang="en-GB" altLang="en-US" sz="1200">
                <a:solidFill>
                  <a:schemeClr val="tx1"/>
                </a:solidFill>
                <a:latin typeface="Doulos SIL" panose="02000500070000020004" pitchFamily="2" charset="0"/>
                <a:cs typeface="Doulos SIL" panose="02000500070000020004" pitchFamily="2" charset="0"/>
              </a:rPr>
              <a:t>%zo˩no˧ ɲi˩ ou zo˩no˧ ni˩? réponse : zo˩no˧ ɲi˩.</a:t>
            </a:r>
          </a:p>
          <a:p>
            <a:r>
              <a:rPr lang="en-GB" altLang="en-US" sz="1600">
                <a:solidFill>
                  <a:schemeClr val="tx1"/>
                </a:solidFill>
                <a:latin typeface="Doulos SIL" panose="02000500070000020004" pitchFamily="2" charset="0"/>
                <a:cs typeface="Doulos SIL" panose="02000500070000020004" pitchFamily="2" charset="0"/>
              </a:rPr>
              <a:t>Autrefois, eh bien, les Na, eh bien, ce dont je vais parler, ça s'applique aussi aujourd'hui / ça vaut aussi bien pour aujourd'hui. (Littéralement: Parler des Na autrefois, même si on l'applique à aujourd'hui / même si c'est d'aujourd'hui qu'il s'agit, c'est pareil / il en va également ainsi.)</a:t>
            </a:r>
          </a:p>
          <a:p>
            <a:r>
              <a:rPr lang="en-GB" altLang="en-US" sz="1600">
                <a:solidFill>
                  <a:schemeClr val="tx1"/>
                </a:solidFill>
                <a:latin typeface="Doulos SIL" panose="02000500070000020004" pitchFamily="2" charset="0"/>
                <a:cs typeface="Doulos SIL" panose="02000500070000020004" pitchFamily="2" charset="0"/>
              </a:rPr>
              <a:t>In the old times, well, the Na... well... what I'm going to say applies to the present (=to present-day Na customs) just as well.</a:t>
            </a:r>
          </a:p>
          <a:p>
            <a:r>
              <a:rPr lang="zh-CN" altLang="en-US" sz="1600">
                <a:solidFill>
                  <a:schemeClr val="tx1"/>
                </a:solidFill>
                <a:latin typeface="Doulos SIL" panose="02000500070000020004" pitchFamily="2" charset="0"/>
                <a:ea typeface="AR PL UMing CN" panose="020B0309010101010101" pitchFamily="49" charset="-128"/>
                <a:cs typeface="Doulos SIL" panose="02000500070000020004" pitchFamily="2" charset="0"/>
              </a:rPr>
              <a:t>从前，那么，摩梭人</a:t>
            </a:r>
            <a:r>
              <a:rPr lang="en-US" altLang="zh-CN" sz="1600">
                <a:solidFill>
                  <a:schemeClr val="tx1"/>
                </a:solidFill>
                <a:latin typeface="Doulos SIL" panose="02000500070000020004" pitchFamily="2" charset="0"/>
                <a:cs typeface="Doulos SIL" panose="02000500070000020004" pitchFamily="2" charset="0"/>
              </a:rPr>
              <a:t>……</a:t>
            </a:r>
            <a:r>
              <a:rPr lang="zh-CN" altLang="en-US" sz="1600">
                <a:solidFill>
                  <a:schemeClr val="tx1"/>
                </a:solidFill>
                <a:latin typeface="Doulos SIL" panose="02000500070000020004" pitchFamily="2" charset="0"/>
                <a:ea typeface="AR PL UMing CN" panose="020B0309010101010101" pitchFamily="49" charset="-128"/>
              </a:rPr>
              <a:t>（我）讲的（这些），现在也一样（</a:t>
            </a:r>
            <a:r>
              <a:rPr lang="en-US" altLang="zh-CN" sz="1600">
                <a:solidFill>
                  <a:schemeClr val="tx1"/>
                </a:solidFill>
                <a:latin typeface="Doulos SIL" panose="02000500070000020004" pitchFamily="2" charset="0"/>
                <a:cs typeface="Doulos SIL" panose="02000500070000020004" pitchFamily="2" charset="0"/>
              </a:rPr>
              <a:t>=</a:t>
            </a:r>
            <a:r>
              <a:rPr lang="zh-CN" altLang="en-US" sz="1600">
                <a:solidFill>
                  <a:schemeClr val="tx1"/>
                </a:solidFill>
                <a:latin typeface="Doulos SIL" panose="02000500070000020004" pitchFamily="2" charset="0"/>
                <a:ea typeface="AR PL UMing CN" panose="020B0309010101010101" pitchFamily="49" charset="-128"/>
              </a:rPr>
              <a:t>我讲的虽然是从前摩梭习俗，可是今日摩梭人的行为和做人标准也照样就是那样）。</a:t>
            </a:r>
            <a:endParaRPr lang="en-GB" altLang="en-US" sz="1600">
              <a:solidFill>
                <a:schemeClr val="tx1"/>
              </a:solidFill>
              <a:latin typeface="Doulos SIL" panose="02000500070000020004" pitchFamily="2" charset="0"/>
              <a:cs typeface="Doulos SIL" panose="02000500070000020004" pitchFamily="2" charset="0"/>
            </a:endParaRPr>
          </a:p>
        </p:txBody>
      </p:sp>
      <p:sp>
        <p:nvSpPr>
          <p:cNvPr id="11" name="Rectangle 10"/>
          <p:cNvSpPr>
            <a:spLocks noChangeArrowheads="1"/>
          </p:cNvSpPr>
          <p:nvPr/>
        </p:nvSpPr>
        <p:spPr bwMode="auto">
          <a:xfrm>
            <a:off x="323850" y="3933825"/>
            <a:ext cx="144463" cy="574675"/>
          </a:xfrm>
          <a:prstGeom prst="rect">
            <a:avLst/>
          </a:prstGeom>
          <a:noFill/>
          <a:ln w="28575"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nSpc>
                <a:spcPct val="82000"/>
              </a:lnSpc>
              <a:buClr>
                <a:srgbClr val="000000"/>
              </a:buClr>
              <a:buSzPct val="100000"/>
              <a:buFont typeface="Times New Roman" panose="02020603050405020304" pitchFamily="18" charset="0"/>
              <a:buNone/>
            </a:pPr>
            <a:endParaRPr lang="en-US" altLang="en-US"/>
          </a:p>
        </p:txBody>
      </p:sp>
      <p:sp>
        <p:nvSpPr>
          <p:cNvPr id="23" name="Rectangle 22"/>
          <p:cNvSpPr>
            <a:spLocks noChangeArrowheads="1"/>
          </p:cNvSpPr>
          <p:nvPr/>
        </p:nvSpPr>
        <p:spPr bwMode="auto">
          <a:xfrm>
            <a:off x="250825" y="4508500"/>
            <a:ext cx="8858250" cy="1782763"/>
          </a:xfrm>
          <a:prstGeom prst="rect">
            <a:avLst/>
          </a:prstGeom>
          <a:noFill/>
          <a:ln w="381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nSpc>
                <a:spcPct val="82000"/>
              </a:lnSpc>
              <a:buClr>
                <a:srgbClr val="000000"/>
              </a:buClr>
              <a:buSzPct val="100000"/>
              <a:buFont typeface="Times New Roman" panose="02020603050405020304" pitchFamily="18" charset="0"/>
              <a:buNone/>
            </a:pPr>
            <a:endParaRPr lang="en-US" altLang="en-US"/>
          </a:p>
        </p:txBody>
      </p:sp>
      <p:sp>
        <p:nvSpPr>
          <p:cNvPr id="14" name="Titre 1"/>
          <p:cNvSpPr txBox="1">
            <a:spLocks/>
          </p:cNvSpPr>
          <p:nvPr/>
        </p:nvSpPr>
        <p:spPr>
          <a:xfrm>
            <a:off x="457200" y="-27384"/>
            <a:ext cx="8219256" cy="922114"/>
          </a:xfrm>
          <a:prstGeom prst="rect">
            <a:avLst/>
          </a:prstGeom>
        </p:spPr>
        <p:txBody>
          <a:bodyPr/>
          <a:lstStyle>
            <a:lvl1pPr algn="l" rtl="0" eaLnBrk="1" latinLnBrk="0" hangingPunct="1">
              <a:spcBef>
                <a:spcPct val="0"/>
              </a:spcBef>
              <a:buNone/>
              <a:defRPr kumimoji="0" sz="3000" b="1" kern="1200" cap="small" baseline="0">
                <a:solidFill>
                  <a:schemeClr val="accent1">
                    <a:lumMod val="75000"/>
                  </a:schemeClr>
                </a:solidFill>
                <a:latin typeface="+mj-lt"/>
                <a:ea typeface="+mj-ea"/>
                <a:cs typeface="+mj-cs"/>
              </a:defRPr>
            </a:lvl1pPr>
          </a:lstStyle>
          <a:p>
            <a:endParaRPr lang="fr-FR" dirty="0"/>
          </a:p>
        </p:txBody>
      </p:sp>
      <p:sp>
        <p:nvSpPr>
          <p:cNvPr id="4" name="ZoneTexte 3"/>
          <p:cNvSpPr txBox="1"/>
          <p:nvPr/>
        </p:nvSpPr>
        <p:spPr>
          <a:xfrm>
            <a:off x="651727" y="37090"/>
            <a:ext cx="7640681" cy="461665"/>
          </a:xfrm>
          <a:prstGeom prst="rect">
            <a:avLst/>
          </a:prstGeom>
          <a:noFill/>
        </p:spPr>
        <p:txBody>
          <a:bodyPr wrap="none" rtlCol="0">
            <a:spAutoFit/>
          </a:bodyPr>
          <a:lstStyle/>
          <a:p>
            <a:r>
              <a:rPr lang="fr-FR" sz="2400" smtClean="0"/>
              <a:t>Utilité pratique : transcription de nouveaux enregistrements</a:t>
            </a:r>
            <a:endParaRPr lang="en-GB" sz="2400"/>
          </a:p>
        </p:txBody>
      </p:sp>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28324570"/>
      </p:ext>
    </p:extLst>
  </p:cSld>
  <p:clrMapOvr>
    <a:masterClrMapping/>
  </p:clrMapOvr>
  <mc:AlternateContent xmlns:mc="http://schemas.openxmlformats.org/markup-compatibility/2006" xmlns:p14="http://schemas.microsoft.com/office/powerpoint/2010/main">
    <mc:Choice Requires="p14">
      <p:transition spd="med" p14:dur="700" advTm="12459">
        <p:fade/>
      </p:transition>
    </mc:Choice>
    <mc:Fallback xmlns="">
      <p:transition spd="med" advTm="124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
                </p:tgtEl>
              </p:cMediaNode>
            </p:audio>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13" grpId="0" animBg="1"/>
      <p:bldP spid="12" grpId="0" animBg="1"/>
      <p:bldP spid="10" grpId="0" animBg="1"/>
      <p:bldP spid="11"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E2ABA2DC-C91A-4474-B60C-48D475808927}" type="slidenum">
              <a:rPr lang="fr-FR" smtClean="0"/>
              <a:t>16</a:t>
            </a:fld>
            <a:endParaRPr lang="fr-FR"/>
          </a:p>
        </p:txBody>
      </p:sp>
      <p:sp>
        <p:nvSpPr>
          <p:cNvPr id="3" name="Rectangle 2"/>
          <p:cNvSpPr/>
          <p:nvPr/>
        </p:nvSpPr>
        <p:spPr>
          <a:xfrm>
            <a:off x="611560" y="2797578"/>
            <a:ext cx="6318448" cy="4043799"/>
          </a:xfrm>
          <a:prstGeom prst="rect">
            <a:avLst/>
          </a:prstGeom>
        </p:spPr>
        <p:txBody>
          <a:bodyPr wrap="square">
            <a:spAutoFit/>
          </a:bodyPr>
          <a:lstStyle/>
          <a:p>
            <a:pPr>
              <a:lnSpc>
                <a:spcPct val="107000"/>
              </a:lnSpc>
              <a:spcAft>
                <a:spcPts val="0"/>
              </a:spcAft>
            </a:pPr>
            <a:r>
              <a:rPr lang="en-GB">
                <a:solidFill>
                  <a:srgbClr val="000000"/>
                </a:solidFill>
                <a:latin typeface="Doulos SIL" panose="02000500070000020004" pitchFamily="2" charset="0"/>
                <a:ea typeface="DoulosSIL"/>
                <a:cs typeface="Times New Roman" panose="02020603050405020304" pitchFamily="18" charset="0"/>
              </a:rPr>
              <a:t>Utterance ID: crdo-NRU_F4_BURIEDALIVE2.0</a:t>
            </a:r>
            <a:endParaRPr lang="en-GB">
              <a:latin typeface="Calibri" panose="020F050202020403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a:solidFill>
                  <a:srgbClr val="000000"/>
                </a:solidFill>
                <a:latin typeface="Doulos SIL" panose="02000500070000020004" pitchFamily="2" charset="0"/>
                <a:ea typeface="DoulosSIL"/>
                <a:cs typeface="Times New Roman" panose="02020603050405020304" pitchFamily="18" charset="0"/>
              </a:rPr>
              <a:t>Ref: ə˧ʝi˧</a:t>
            </a:r>
            <a:r>
              <a:rPr lang="en-GB">
                <a:solidFill>
                  <a:srgbClr val="FF0000"/>
                </a:solidFill>
                <a:latin typeface="Doulos SIL" panose="02000500070000020004" pitchFamily="2" charset="0"/>
                <a:ea typeface="DoulosSIL"/>
                <a:cs typeface="Times New Roman" panose="02020603050405020304" pitchFamily="18" charset="0"/>
              </a:rPr>
              <a:t>ʂ</a:t>
            </a:r>
            <a:r>
              <a:rPr lang="en-GB">
                <a:solidFill>
                  <a:srgbClr val="000000"/>
                </a:solidFill>
                <a:latin typeface="Doulos SIL" panose="02000500070000020004" pitchFamily="2" charset="0"/>
                <a:ea typeface="DoulosSIL"/>
                <a:cs typeface="Times New Roman" panose="02020603050405020304" pitchFamily="18" charset="0"/>
              </a:rPr>
              <a:t>ɯ˥ʝi˩|ɖɯ˧ʑi˩ɻ˩̍ ʈʂʰ</a:t>
            </a:r>
            <a:r>
              <a:rPr lang="en-GB">
                <a:solidFill>
                  <a:srgbClr val="000000"/>
                </a:solidFill>
                <a:latin typeface="Doulos SIL" panose="02000500070000020004" pitchFamily="2" charset="0"/>
                <a:ea typeface="MS Gothic" panose="020B0609070205080204" pitchFamily="49" charset="-128"/>
                <a:cs typeface="Times New Roman" panose="02020603050405020304" pitchFamily="18" charset="0"/>
              </a:rPr>
              <a:t>ɯ</a:t>
            </a:r>
            <a:r>
              <a:rPr lang="en-GB">
                <a:solidFill>
                  <a:srgbClr val="FF0000"/>
                </a:solidFill>
                <a:latin typeface="Doulos SIL" panose="02000500070000020004" pitchFamily="2" charset="0"/>
                <a:ea typeface="DoulosSIL"/>
                <a:cs typeface="Times New Roman" panose="02020603050405020304" pitchFamily="18" charset="0"/>
              </a:rPr>
              <a:t>˩|</a:t>
            </a:r>
            <a:r>
              <a:rPr lang="en-GB">
                <a:solidFill>
                  <a:srgbClr val="000000"/>
                </a:solidFill>
                <a:latin typeface="Doulos SIL" panose="02000500070000020004" pitchFamily="2" charset="0"/>
                <a:ea typeface="DoulosSIL"/>
                <a:cs typeface="Times New Roman" panose="02020603050405020304" pitchFamily="18" charset="0"/>
              </a:rPr>
              <a:t>ʈʂʰ</a:t>
            </a:r>
            <a:r>
              <a:rPr lang="en-GB">
                <a:solidFill>
                  <a:srgbClr val="000000"/>
                </a:solidFill>
                <a:latin typeface="Doulos SIL" panose="02000500070000020004" pitchFamily="2" charset="0"/>
                <a:ea typeface="MS Gothic" panose="020B0609070205080204" pitchFamily="49" charset="-128"/>
                <a:cs typeface="Times New Roman" panose="02020603050405020304" pitchFamily="18" charset="0"/>
              </a:rPr>
              <a:t>ɯ˧</a:t>
            </a:r>
            <a:r>
              <a:rPr lang="en-GB">
                <a:solidFill>
                  <a:srgbClr val="000000"/>
                </a:solidFill>
                <a:latin typeface="Doulos SIL" panose="02000500070000020004" pitchFamily="2" charset="0"/>
                <a:ea typeface="DoulosSIL"/>
                <a:cs typeface="Times New Roman" panose="02020603050405020304" pitchFamily="18" charset="0"/>
              </a:rPr>
              <a:t>ne˧</a:t>
            </a:r>
            <a:r>
              <a:rPr lang="en-GB">
                <a:solidFill>
                  <a:srgbClr val="FF0000"/>
                </a:solidFill>
                <a:latin typeface="Doulos SIL" panose="02000500070000020004" pitchFamily="2" charset="0"/>
                <a:ea typeface="DoulosSIL"/>
                <a:cs typeface="Times New Roman" panose="02020603050405020304" pitchFamily="18" charset="0"/>
              </a:rPr>
              <a:t>gv̩</a:t>
            </a:r>
            <a:r>
              <a:rPr lang="en-GB">
                <a:solidFill>
                  <a:srgbClr val="000000"/>
                </a:solidFill>
                <a:latin typeface="Doulos SIL" panose="02000500070000020004" pitchFamily="2" charset="0"/>
                <a:ea typeface="DoulosSIL"/>
                <a:cs typeface="Times New Roman" panose="02020603050405020304" pitchFamily="18" charset="0"/>
              </a:rPr>
              <a:t>˧ɲi˥tsɯ˩|mv̩˩</a:t>
            </a:r>
            <a:endParaRPr lang="en-GB">
              <a:latin typeface="Calibri" panose="020F050202020403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a:solidFill>
                  <a:srgbClr val="000000"/>
                </a:solidFill>
                <a:latin typeface="Doulos SIL" panose="02000500070000020004" pitchFamily="2" charset="0"/>
                <a:ea typeface="DoulosSIL"/>
                <a:cs typeface="Times New Roman" panose="02020603050405020304" pitchFamily="18" charset="0"/>
              </a:rPr>
              <a:t>Hyp: ə˧ʝi˧ɯ˥ʝi˩|ɖɯ˧ʑi˩ɻ˩̍ ʈʂʰ</a:t>
            </a:r>
            <a:r>
              <a:rPr lang="en-GB">
                <a:solidFill>
                  <a:srgbClr val="000000"/>
                </a:solidFill>
                <a:latin typeface="Doulos SIL" panose="02000500070000020004" pitchFamily="2" charset="0"/>
                <a:ea typeface="MS Gothic" panose="020B0609070205080204" pitchFamily="49" charset="-128"/>
                <a:cs typeface="Times New Roman" panose="02020603050405020304" pitchFamily="18" charset="0"/>
              </a:rPr>
              <a:t>ɯ</a:t>
            </a:r>
            <a:r>
              <a:rPr lang="en-GB">
                <a:solidFill>
                  <a:srgbClr val="FF0000"/>
                </a:solidFill>
                <a:latin typeface="Doulos SIL" panose="02000500070000020004" pitchFamily="2" charset="0"/>
                <a:ea typeface="DoulosSIL"/>
                <a:cs typeface="Times New Roman" panose="02020603050405020304" pitchFamily="18" charset="0"/>
              </a:rPr>
              <a:t>˧</a:t>
            </a:r>
            <a:r>
              <a:rPr lang="en-GB">
                <a:solidFill>
                  <a:srgbClr val="000000"/>
                </a:solidFill>
                <a:latin typeface="Doulos SIL" panose="02000500070000020004" pitchFamily="2" charset="0"/>
                <a:ea typeface="DoulosSIL"/>
                <a:cs typeface="Times New Roman" panose="02020603050405020304" pitchFamily="18" charset="0"/>
              </a:rPr>
              <a:t>ʈʂʰ</a:t>
            </a:r>
            <a:r>
              <a:rPr lang="en-GB">
                <a:solidFill>
                  <a:srgbClr val="000000"/>
                </a:solidFill>
                <a:latin typeface="Doulos SIL" panose="02000500070000020004" pitchFamily="2" charset="0"/>
                <a:ea typeface="MS Gothic" panose="020B0609070205080204" pitchFamily="49" charset="-128"/>
                <a:cs typeface="Times New Roman" panose="02020603050405020304" pitchFamily="18" charset="0"/>
              </a:rPr>
              <a:t>ɯ˧</a:t>
            </a:r>
            <a:r>
              <a:rPr lang="en-GB">
                <a:solidFill>
                  <a:srgbClr val="000000"/>
                </a:solidFill>
                <a:latin typeface="Doulos SIL" panose="02000500070000020004" pitchFamily="2" charset="0"/>
                <a:ea typeface="DoulosSIL"/>
                <a:cs typeface="Times New Roman" panose="02020603050405020304" pitchFamily="18" charset="0"/>
              </a:rPr>
              <a:t>ne˧</a:t>
            </a:r>
            <a:r>
              <a:rPr lang="en-GB">
                <a:solidFill>
                  <a:srgbClr val="FF0000"/>
                </a:solidFill>
                <a:latin typeface="Doulos SIL" panose="02000500070000020004" pitchFamily="2" charset="0"/>
                <a:ea typeface="DoulosSIL"/>
                <a:cs typeface="Times New Roman" panose="02020603050405020304" pitchFamily="18" charset="0"/>
              </a:rPr>
              <a:t>bi</a:t>
            </a:r>
            <a:r>
              <a:rPr lang="en-GB">
                <a:solidFill>
                  <a:srgbClr val="000000"/>
                </a:solidFill>
                <a:latin typeface="Doulos SIL" panose="02000500070000020004" pitchFamily="2" charset="0"/>
                <a:ea typeface="DoulosSIL"/>
                <a:cs typeface="Times New Roman" panose="02020603050405020304" pitchFamily="18" charset="0"/>
              </a:rPr>
              <a:t>˧ɲi˥tsɯ˩|mv̩˩</a:t>
            </a:r>
            <a:endParaRPr lang="en-GB">
              <a:latin typeface="Calibri" panose="020F0502020204030204" pitchFamily="34" charset="0"/>
              <a:ea typeface="SimSun" panose="02010600030101010101" pitchFamily="2" charset="-122"/>
              <a:cs typeface="Times New Roman" panose="02020603050405020304" pitchFamily="18" charset="0"/>
            </a:endParaRPr>
          </a:p>
          <a:p>
            <a:pPr>
              <a:lnSpc>
                <a:spcPct val="107000"/>
              </a:lnSpc>
              <a:spcAft>
                <a:spcPts val="0"/>
              </a:spcAft>
            </a:pPr>
            <a:endParaRPr lang="en-GB" sz="800" smtClean="0">
              <a:solidFill>
                <a:srgbClr val="000000"/>
              </a:solidFill>
              <a:latin typeface="Doulos SIL" panose="02000500070000020004" pitchFamily="2" charset="0"/>
              <a:ea typeface="DoulosSIL"/>
              <a:cs typeface="Times New Roman" panose="02020603050405020304" pitchFamily="18" charset="0"/>
            </a:endParaRPr>
          </a:p>
          <a:p>
            <a:pPr>
              <a:lnSpc>
                <a:spcPct val="107000"/>
              </a:lnSpc>
              <a:spcAft>
                <a:spcPts val="0"/>
              </a:spcAft>
            </a:pPr>
            <a:r>
              <a:rPr lang="en-GB" smtClean="0">
                <a:solidFill>
                  <a:srgbClr val="000000"/>
                </a:solidFill>
                <a:latin typeface="Doulos SIL" panose="02000500070000020004" pitchFamily="2" charset="0"/>
                <a:ea typeface="DoulosSIL"/>
                <a:cs typeface="Times New Roman" panose="02020603050405020304" pitchFamily="18" charset="0"/>
              </a:rPr>
              <a:t>Utterance </a:t>
            </a:r>
            <a:r>
              <a:rPr lang="en-GB">
                <a:solidFill>
                  <a:srgbClr val="000000"/>
                </a:solidFill>
                <a:latin typeface="Doulos SIL" panose="02000500070000020004" pitchFamily="2" charset="0"/>
                <a:ea typeface="DoulosSIL"/>
                <a:cs typeface="Times New Roman" panose="02020603050405020304" pitchFamily="18" charset="0"/>
              </a:rPr>
              <a:t>ID: crdo-NRU_F4_BURIEDALIVE2.1</a:t>
            </a:r>
            <a:endParaRPr lang="en-GB">
              <a:latin typeface="Calibri" panose="020F050202020403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a:solidFill>
                  <a:srgbClr val="000000"/>
                </a:solidFill>
                <a:latin typeface="Doulos SIL" panose="02000500070000020004" pitchFamily="2" charset="0"/>
                <a:ea typeface="DoulosSIL"/>
                <a:cs typeface="Times New Roman" panose="02020603050405020304" pitchFamily="18" charset="0"/>
              </a:rPr>
              <a:t>Ref: zo˩no˥|njæ˧sɯ˩kv̩˩|nɑ˩ʈʂʰ</a:t>
            </a:r>
            <a:r>
              <a:rPr lang="en-GB">
                <a:solidFill>
                  <a:srgbClr val="000000"/>
                </a:solidFill>
                <a:latin typeface="Doulos SIL" panose="02000500070000020004" pitchFamily="2" charset="0"/>
                <a:ea typeface="MS Gothic" panose="020B0609070205080204" pitchFamily="49" charset="-128"/>
                <a:cs typeface="Times New Roman" panose="02020603050405020304" pitchFamily="18" charset="0"/>
              </a:rPr>
              <a:t>ɯ˥</a:t>
            </a:r>
            <a:r>
              <a:rPr lang="en-GB">
                <a:solidFill>
                  <a:srgbClr val="000000"/>
                </a:solidFill>
                <a:latin typeface="Doulos SIL" panose="02000500070000020004" pitchFamily="2" charset="0"/>
                <a:ea typeface="DoulosSIL"/>
                <a:cs typeface="Times New Roman" panose="02020603050405020304" pitchFamily="18" charset="0"/>
              </a:rPr>
              <a:t>|ʈʂʰ</a:t>
            </a:r>
            <a:r>
              <a:rPr lang="en-GB">
                <a:solidFill>
                  <a:srgbClr val="000000"/>
                </a:solidFill>
                <a:latin typeface="Doulos SIL" panose="02000500070000020004" pitchFamily="2" charset="0"/>
                <a:ea typeface="MS Gothic" panose="020B0609070205080204" pitchFamily="49" charset="-128"/>
                <a:cs typeface="Times New Roman" panose="02020603050405020304" pitchFamily="18" charset="0"/>
              </a:rPr>
              <a:t>ɯ˧</a:t>
            </a:r>
            <a:r>
              <a:rPr lang="en-GB">
                <a:solidFill>
                  <a:srgbClr val="000000"/>
                </a:solidFill>
                <a:latin typeface="Doulos SIL" panose="02000500070000020004" pitchFamily="2" charset="0"/>
                <a:ea typeface="DoulosSIL"/>
                <a:cs typeface="Times New Roman" panose="02020603050405020304" pitchFamily="18" charset="0"/>
              </a:rPr>
              <a:t>ne˧ʝi˥|pi</a:t>
            </a:r>
            <a:r>
              <a:rPr lang="en-GB">
                <a:solidFill>
                  <a:srgbClr val="FF0000"/>
                </a:solidFill>
                <a:latin typeface="Doulos SIL" panose="02000500070000020004" pitchFamily="2" charset="0"/>
                <a:ea typeface="DoulosSIL"/>
                <a:cs typeface="Times New Roman" panose="02020603050405020304" pitchFamily="18" charset="0"/>
              </a:rPr>
              <a:t>˩</a:t>
            </a:r>
            <a:r>
              <a:rPr lang="en-GB">
                <a:solidFill>
                  <a:srgbClr val="000000"/>
                </a:solidFill>
                <a:latin typeface="Doulos SIL" panose="02000500070000020004" pitchFamily="2" charset="0"/>
                <a:ea typeface="DoulosSIL"/>
                <a:cs typeface="Times New Roman" panose="02020603050405020304" pitchFamily="18" charset="0"/>
              </a:rPr>
              <a:t>kv̩˩mæ˩|ə˩gi˩|</a:t>
            </a:r>
            <a:endParaRPr lang="en-GB">
              <a:latin typeface="Calibri" panose="020F050202020403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a:solidFill>
                  <a:srgbClr val="000000"/>
                </a:solidFill>
                <a:latin typeface="Doulos SIL" panose="02000500070000020004" pitchFamily="2" charset="0"/>
                <a:ea typeface="DoulosSIL"/>
                <a:cs typeface="Times New Roman" panose="02020603050405020304" pitchFamily="18" charset="0"/>
              </a:rPr>
              <a:t>Hyp: zo˩no˥|njæ˧sɯ˩kv̩˩|nɑ˩ʈʂʰ</a:t>
            </a:r>
            <a:r>
              <a:rPr lang="en-GB">
                <a:solidFill>
                  <a:srgbClr val="000000"/>
                </a:solidFill>
                <a:latin typeface="Doulos SIL" panose="02000500070000020004" pitchFamily="2" charset="0"/>
                <a:ea typeface="MS Gothic" panose="020B0609070205080204" pitchFamily="49" charset="-128"/>
                <a:cs typeface="Times New Roman" panose="02020603050405020304" pitchFamily="18" charset="0"/>
              </a:rPr>
              <a:t>ɯ˥</a:t>
            </a:r>
            <a:r>
              <a:rPr lang="en-GB">
                <a:solidFill>
                  <a:srgbClr val="000000"/>
                </a:solidFill>
                <a:latin typeface="Doulos SIL" panose="02000500070000020004" pitchFamily="2" charset="0"/>
                <a:ea typeface="DoulosSIL"/>
                <a:cs typeface="Times New Roman" panose="02020603050405020304" pitchFamily="18" charset="0"/>
              </a:rPr>
              <a:t>|ʈʂʰ</a:t>
            </a:r>
            <a:r>
              <a:rPr lang="en-GB">
                <a:solidFill>
                  <a:srgbClr val="000000"/>
                </a:solidFill>
                <a:latin typeface="Doulos SIL" panose="02000500070000020004" pitchFamily="2" charset="0"/>
                <a:ea typeface="MS Gothic" panose="020B0609070205080204" pitchFamily="49" charset="-128"/>
                <a:cs typeface="Times New Roman" panose="02020603050405020304" pitchFamily="18" charset="0"/>
              </a:rPr>
              <a:t>ɯ˧</a:t>
            </a:r>
            <a:r>
              <a:rPr lang="en-GB">
                <a:solidFill>
                  <a:srgbClr val="000000"/>
                </a:solidFill>
                <a:latin typeface="Doulos SIL" panose="02000500070000020004" pitchFamily="2" charset="0"/>
                <a:ea typeface="DoulosSIL"/>
                <a:cs typeface="Times New Roman" panose="02020603050405020304" pitchFamily="18" charset="0"/>
              </a:rPr>
              <a:t>ne˧ʝi˥|pi</a:t>
            </a:r>
            <a:r>
              <a:rPr lang="en-GB">
                <a:solidFill>
                  <a:srgbClr val="FF0000"/>
                </a:solidFill>
                <a:latin typeface="Doulos SIL" panose="02000500070000020004" pitchFamily="2" charset="0"/>
                <a:ea typeface="DoulosSIL"/>
                <a:cs typeface="Times New Roman" panose="02020603050405020304" pitchFamily="18" charset="0"/>
              </a:rPr>
              <a:t>˧</a:t>
            </a:r>
            <a:r>
              <a:rPr lang="en-GB">
                <a:solidFill>
                  <a:srgbClr val="000000"/>
                </a:solidFill>
                <a:latin typeface="Doulos SIL" panose="02000500070000020004" pitchFamily="2" charset="0"/>
                <a:ea typeface="DoulosSIL"/>
                <a:cs typeface="Times New Roman" panose="02020603050405020304" pitchFamily="18" charset="0"/>
              </a:rPr>
              <a:t>kv̩˩mæ˩|ə˩gi˩|</a:t>
            </a:r>
            <a:endParaRPr lang="en-GB">
              <a:latin typeface="Calibri" panose="020F0502020204030204" pitchFamily="34" charset="0"/>
              <a:ea typeface="SimSun" panose="02010600030101010101" pitchFamily="2" charset="-122"/>
              <a:cs typeface="Times New Roman" panose="02020603050405020304" pitchFamily="18" charset="0"/>
            </a:endParaRPr>
          </a:p>
          <a:p>
            <a:pPr>
              <a:lnSpc>
                <a:spcPct val="107000"/>
              </a:lnSpc>
              <a:spcAft>
                <a:spcPts val="0"/>
              </a:spcAft>
            </a:pPr>
            <a:endParaRPr lang="en-GB" sz="800" smtClean="0">
              <a:solidFill>
                <a:srgbClr val="000000"/>
              </a:solidFill>
              <a:latin typeface="Doulos SIL" panose="02000500070000020004" pitchFamily="2" charset="0"/>
              <a:ea typeface="DoulosSIL"/>
              <a:cs typeface="Times New Roman" panose="02020603050405020304" pitchFamily="18" charset="0"/>
            </a:endParaRPr>
          </a:p>
          <a:p>
            <a:pPr>
              <a:lnSpc>
                <a:spcPct val="107000"/>
              </a:lnSpc>
              <a:spcAft>
                <a:spcPts val="0"/>
              </a:spcAft>
            </a:pPr>
            <a:r>
              <a:rPr lang="en-GB" smtClean="0">
                <a:solidFill>
                  <a:srgbClr val="000000"/>
                </a:solidFill>
                <a:latin typeface="Doulos SIL" panose="02000500070000020004" pitchFamily="2" charset="0"/>
                <a:ea typeface="DoulosSIL"/>
                <a:cs typeface="Times New Roman" panose="02020603050405020304" pitchFamily="18" charset="0"/>
              </a:rPr>
              <a:t>Utterance </a:t>
            </a:r>
            <a:r>
              <a:rPr lang="en-GB">
                <a:solidFill>
                  <a:srgbClr val="000000"/>
                </a:solidFill>
                <a:latin typeface="Doulos SIL" panose="02000500070000020004" pitchFamily="2" charset="0"/>
                <a:ea typeface="DoulosSIL"/>
                <a:cs typeface="Times New Roman" panose="02020603050405020304" pitchFamily="18" charset="0"/>
              </a:rPr>
              <a:t>ID: crdo-NRU_F4_BURIEDALIVE2.2</a:t>
            </a:r>
            <a:endParaRPr lang="en-GB">
              <a:latin typeface="Calibri" panose="020F050202020403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a:solidFill>
                  <a:srgbClr val="000000"/>
                </a:solidFill>
                <a:latin typeface="Doulos SIL" panose="02000500070000020004" pitchFamily="2" charset="0"/>
                <a:ea typeface="DoulosSIL"/>
                <a:cs typeface="Times New Roman" panose="02020603050405020304" pitchFamily="18" charset="0"/>
              </a:rPr>
              <a:t>Ref: əəə…</a:t>
            </a:r>
            <a:r>
              <a:rPr lang="en-GB">
                <a:solidFill>
                  <a:srgbClr val="FF0000"/>
                </a:solidFill>
                <a:latin typeface="Doulos SIL" panose="02000500070000020004" pitchFamily="2" charset="0"/>
                <a:ea typeface="DoulosSIL"/>
                <a:cs typeface="Times New Roman" panose="02020603050405020304" pitchFamily="18" charset="0"/>
              </a:rPr>
              <a:t>ts</a:t>
            </a:r>
            <a:r>
              <a:rPr lang="en-GB">
                <a:solidFill>
                  <a:srgbClr val="000000"/>
                </a:solidFill>
                <a:latin typeface="Doulos SIL" panose="02000500070000020004" pitchFamily="2" charset="0"/>
                <a:ea typeface="DoulosSIL"/>
                <a:cs typeface="Times New Roman" panose="02020603050405020304" pitchFamily="18" charset="0"/>
              </a:rPr>
              <a:t>ɤ</a:t>
            </a:r>
            <a:r>
              <a:rPr lang="en-GB">
                <a:solidFill>
                  <a:srgbClr val="FF0000"/>
                </a:solidFill>
                <a:latin typeface="Doulos SIL" panose="02000500070000020004" pitchFamily="2" charset="0"/>
                <a:ea typeface="DoulosSIL"/>
                <a:cs typeface="Times New Roman" panose="02020603050405020304" pitchFamily="18" charset="0"/>
              </a:rPr>
              <a:t>˧ɭɯ</a:t>
            </a:r>
            <a:r>
              <a:rPr lang="en-GB">
                <a:solidFill>
                  <a:srgbClr val="000000"/>
                </a:solidFill>
                <a:latin typeface="Doulos SIL" panose="02000500070000020004" pitchFamily="2" charset="0"/>
                <a:ea typeface="DoulosSIL"/>
                <a:cs typeface="Times New Roman" panose="02020603050405020304" pitchFamily="18" charset="0"/>
              </a:rPr>
              <a:t>˧ʑi˩mɤ˩ʁo˩dʑo</a:t>
            </a:r>
            <a:r>
              <a:rPr lang="en-GB">
                <a:solidFill>
                  <a:srgbClr val="FF0000"/>
                </a:solidFill>
                <a:latin typeface="Doulos SIL" panose="02000500070000020004" pitchFamily="2" charset="0"/>
                <a:ea typeface="DoulosSIL"/>
                <a:cs typeface="Times New Roman" panose="02020603050405020304" pitchFamily="18" charset="0"/>
              </a:rPr>
              <a:t>˩|</a:t>
            </a:r>
            <a:r>
              <a:rPr lang="en-GB">
                <a:solidFill>
                  <a:srgbClr val="000000"/>
                </a:solidFill>
                <a:latin typeface="Doulos SIL" panose="02000500070000020004" pitchFamily="2" charset="0"/>
                <a:ea typeface="DoulosSIL"/>
                <a:cs typeface="Times New Roman" panose="02020603050405020304" pitchFamily="18" charset="0"/>
              </a:rPr>
              <a:t>so</a:t>
            </a:r>
            <a:r>
              <a:rPr lang="en-GB">
                <a:solidFill>
                  <a:srgbClr val="FF0000"/>
                </a:solidFill>
                <a:latin typeface="Doulos SIL" panose="02000500070000020004" pitchFamily="2" charset="0"/>
                <a:ea typeface="DoulosSIL"/>
                <a:cs typeface="Times New Roman" panose="02020603050405020304" pitchFamily="18" charset="0"/>
              </a:rPr>
              <a:t>˩ɻ˩̍ ˥</a:t>
            </a:r>
            <a:r>
              <a:rPr lang="en-GB">
                <a:solidFill>
                  <a:srgbClr val="000000"/>
                </a:solidFill>
                <a:latin typeface="Doulos SIL" panose="02000500070000020004" pitchFamily="2" charset="0"/>
                <a:ea typeface="DoulosSIL"/>
                <a:cs typeface="Times New Roman" panose="02020603050405020304" pitchFamily="18" charset="0"/>
              </a:rPr>
              <a:t>|pi˧|</a:t>
            </a:r>
            <a:endParaRPr lang="en-GB">
              <a:latin typeface="Calibri" panose="020F050202020403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a:solidFill>
                  <a:srgbClr val="000000"/>
                </a:solidFill>
                <a:latin typeface="Doulos SIL" panose="02000500070000020004" pitchFamily="2" charset="0"/>
                <a:ea typeface="DoulosSIL"/>
                <a:cs typeface="Times New Roman" panose="02020603050405020304" pitchFamily="18" charset="0"/>
              </a:rPr>
              <a:t>Hyp: əəə…</a:t>
            </a:r>
            <a:r>
              <a:rPr lang="en-GB">
                <a:solidFill>
                  <a:srgbClr val="FF0000"/>
                </a:solidFill>
                <a:latin typeface="Doulos SIL" panose="02000500070000020004" pitchFamily="2" charset="0"/>
                <a:ea typeface="DoulosSIL"/>
                <a:cs typeface="Times New Roman" panose="02020603050405020304" pitchFamily="18" charset="0"/>
              </a:rPr>
              <a:t>tsʰ</a:t>
            </a:r>
            <a:r>
              <a:rPr lang="en-GB">
                <a:solidFill>
                  <a:srgbClr val="000000"/>
                </a:solidFill>
                <a:latin typeface="Doulos SIL" panose="02000500070000020004" pitchFamily="2" charset="0"/>
                <a:ea typeface="DoulosSIL"/>
                <a:cs typeface="Times New Roman" panose="02020603050405020304" pitchFamily="18" charset="0"/>
              </a:rPr>
              <a:t>ɤ˧ʑi˩mɤ˩ʁo˩dʑo</a:t>
            </a:r>
            <a:r>
              <a:rPr lang="en-GB">
                <a:solidFill>
                  <a:srgbClr val="FF0000"/>
                </a:solidFill>
                <a:latin typeface="Doulos SIL" panose="02000500070000020004" pitchFamily="2" charset="0"/>
                <a:ea typeface="DoulosSIL"/>
                <a:cs typeface="Times New Roman" panose="02020603050405020304" pitchFamily="18" charset="0"/>
              </a:rPr>
              <a:t>˧</a:t>
            </a:r>
            <a:r>
              <a:rPr lang="en-GB">
                <a:solidFill>
                  <a:srgbClr val="000000"/>
                </a:solidFill>
                <a:latin typeface="Doulos SIL" panose="02000500070000020004" pitchFamily="2" charset="0"/>
                <a:ea typeface="DoulosSIL"/>
                <a:cs typeface="Times New Roman" panose="02020603050405020304" pitchFamily="18" charset="0"/>
              </a:rPr>
              <a:t>so</a:t>
            </a:r>
            <a:r>
              <a:rPr lang="en-GB">
                <a:solidFill>
                  <a:srgbClr val="FF0000"/>
                </a:solidFill>
                <a:latin typeface="Doulos SIL" panose="02000500070000020004" pitchFamily="2" charset="0"/>
                <a:ea typeface="DoulosSIL"/>
                <a:cs typeface="Times New Roman" panose="02020603050405020304" pitchFamily="18" charset="0"/>
              </a:rPr>
              <a:t>˥</a:t>
            </a:r>
            <a:r>
              <a:rPr lang="en-GB">
                <a:solidFill>
                  <a:srgbClr val="000000"/>
                </a:solidFill>
                <a:latin typeface="Doulos SIL" panose="02000500070000020004" pitchFamily="2" charset="0"/>
                <a:ea typeface="DoulosSIL"/>
                <a:cs typeface="Times New Roman" panose="02020603050405020304" pitchFamily="18" charset="0"/>
              </a:rPr>
              <a:t>|pi˧|</a:t>
            </a:r>
            <a:endParaRPr lang="en-GB">
              <a:latin typeface="Calibri" panose="020F0502020204030204" pitchFamily="34" charset="0"/>
              <a:ea typeface="SimSun" panose="02010600030101010101" pitchFamily="2" charset="-122"/>
              <a:cs typeface="Times New Roman" panose="02020603050405020304" pitchFamily="18" charset="0"/>
            </a:endParaRPr>
          </a:p>
          <a:p>
            <a:pPr>
              <a:lnSpc>
                <a:spcPct val="107000"/>
              </a:lnSpc>
              <a:spcAft>
                <a:spcPts val="0"/>
              </a:spcAft>
            </a:pPr>
            <a:endParaRPr lang="en-GB" sz="800" smtClean="0">
              <a:solidFill>
                <a:srgbClr val="000000"/>
              </a:solidFill>
              <a:latin typeface="Doulos SIL" panose="02000500070000020004" pitchFamily="2" charset="0"/>
              <a:ea typeface="DoulosSIL"/>
              <a:cs typeface="Times New Roman" panose="02020603050405020304" pitchFamily="18" charset="0"/>
            </a:endParaRPr>
          </a:p>
          <a:p>
            <a:pPr>
              <a:lnSpc>
                <a:spcPct val="107000"/>
              </a:lnSpc>
              <a:spcAft>
                <a:spcPts val="0"/>
              </a:spcAft>
            </a:pPr>
            <a:r>
              <a:rPr lang="en-GB" smtClean="0">
                <a:solidFill>
                  <a:srgbClr val="000000"/>
                </a:solidFill>
                <a:latin typeface="Doulos SIL" panose="02000500070000020004" pitchFamily="2" charset="0"/>
                <a:ea typeface="DoulosSIL"/>
                <a:cs typeface="Times New Roman" panose="02020603050405020304" pitchFamily="18" charset="0"/>
              </a:rPr>
              <a:t>Utterance </a:t>
            </a:r>
            <a:r>
              <a:rPr lang="en-GB">
                <a:solidFill>
                  <a:srgbClr val="000000"/>
                </a:solidFill>
                <a:latin typeface="Doulos SIL" panose="02000500070000020004" pitchFamily="2" charset="0"/>
                <a:ea typeface="DoulosSIL"/>
                <a:cs typeface="Times New Roman" panose="02020603050405020304" pitchFamily="18" charset="0"/>
              </a:rPr>
              <a:t>ID: crdo-NRU_F4_BURIEDALIVE2.3</a:t>
            </a:r>
            <a:endParaRPr lang="en-GB">
              <a:latin typeface="Calibri" panose="020F050202020403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a:solidFill>
                  <a:srgbClr val="000000"/>
                </a:solidFill>
                <a:latin typeface="Doulos SIL" panose="02000500070000020004" pitchFamily="2" charset="0"/>
                <a:ea typeface="DoulosSIL"/>
                <a:cs typeface="Times New Roman" panose="02020603050405020304" pitchFamily="18" charset="0"/>
              </a:rPr>
              <a:t>Ref: əəə…tsɤ˧hɑ˧ʑi</a:t>
            </a:r>
            <a:r>
              <a:rPr lang="en-GB">
                <a:solidFill>
                  <a:srgbClr val="FF0000"/>
                </a:solidFill>
                <a:latin typeface="Doulos SIL" panose="02000500070000020004" pitchFamily="2" charset="0"/>
                <a:ea typeface="DoulosSIL"/>
                <a:cs typeface="Times New Roman" panose="02020603050405020304" pitchFamily="18" charset="0"/>
              </a:rPr>
              <a:t>˥mɤ</a:t>
            </a:r>
            <a:r>
              <a:rPr lang="en-GB">
                <a:solidFill>
                  <a:srgbClr val="000000"/>
                </a:solidFill>
                <a:latin typeface="Doulos SIL" panose="02000500070000020004" pitchFamily="2" charset="0"/>
                <a:ea typeface="DoulosSIL"/>
                <a:cs typeface="Times New Roman" panose="02020603050405020304" pitchFamily="18" charset="0"/>
              </a:rPr>
              <a:t>˩ʁo</a:t>
            </a:r>
            <a:r>
              <a:rPr lang="en-GB">
                <a:solidFill>
                  <a:srgbClr val="FF0000"/>
                </a:solidFill>
                <a:latin typeface="Doulos SIL" panose="02000500070000020004" pitchFamily="2" charset="0"/>
                <a:ea typeface="DoulosSIL"/>
                <a:cs typeface="Times New Roman" panose="02020603050405020304" pitchFamily="18" charset="0"/>
              </a:rPr>
              <a:t>˩</a:t>
            </a:r>
            <a:r>
              <a:rPr lang="en-GB">
                <a:solidFill>
                  <a:srgbClr val="000000"/>
                </a:solidFill>
                <a:latin typeface="Doulos SIL" panose="02000500070000020004" pitchFamily="2" charset="0"/>
                <a:ea typeface="DoulosSIL"/>
                <a:cs typeface="Times New Roman" panose="02020603050405020304" pitchFamily="18" charset="0"/>
              </a:rPr>
              <a:t>dʑo˩|so</a:t>
            </a:r>
            <a:r>
              <a:rPr lang="en-GB">
                <a:solidFill>
                  <a:srgbClr val="FF0000"/>
                </a:solidFill>
                <a:latin typeface="Doulos SIL" panose="02000500070000020004" pitchFamily="2" charset="0"/>
                <a:ea typeface="DoulosSIL"/>
                <a:cs typeface="Times New Roman" panose="02020603050405020304" pitchFamily="18" charset="0"/>
              </a:rPr>
              <a:t>˩</a:t>
            </a:r>
            <a:r>
              <a:rPr lang="en-GB">
                <a:solidFill>
                  <a:srgbClr val="000000"/>
                </a:solidFill>
                <a:latin typeface="Doulos SIL" panose="02000500070000020004" pitchFamily="2" charset="0"/>
                <a:ea typeface="DoulosSIL"/>
                <a:cs typeface="Times New Roman" panose="02020603050405020304" pitchFamily="18" charset="0"/>
              </a:rPr>
              <a:t>ɻ</a:t>
            </a:r>
            <a:r>
              <a:rPr lang="en-GB">
                <a:solidFill>
                  <a:srgbClr val="FF0000"/>
                </a:solidFill>
                <a:latin typeface="Doulos SIL" panose="02000500070000020004" pitchFamily="2" charset="0"/>
                <a:ea typeface="DoulosSIL"/>
                <a:cs typeface="Times New Roman" panose="02020603050405020304" pitchFamily="18" charset="0"/>
              </a:rPr>
              <a:t>˩</a:t>
            </a:r>
            <a:r>
              <a:rPr lang="en-GB">
                <a:solidFill>
                  <a:srgbClr val="000000"/>
                </a:solidFill>
                <a:latin typeface="Doulos SIL" panose="02000500070000020004" pitchFamily="2" charset="0"/>
                <a:ea typeface="DoulosSIL"/>
                <a:cs typeface="Times New Roman" panose="02020603050405020304" pitchFamily="18" charset="0"/>
              </a:rPr>
              <a:t>̍ </a:t>
            </a:r>
            <a:r>
              <a:rPr lang="en-GB">
                <a:solidFill>
                  <a:srgbClr val="FF0000"/>
                </a:solidFill>
                <a:latin typeface="Doulos SIL" panose="02000500070000020004" pitchFamily="2" charset="0"/>
                <a:ea typeface="DoulosSIL"/>
                <a:cs typeface="Times New Roman" panose="02020603050405020304" pitchFamily="18" charset="0"/>
              </a:rPr>
              <a:t>˥</a:t>
            </a:r>
            <a:r>
              <a:rPr lang="en-GB">
                <a:solidFill>
                  <a:srgbClr val="000000"/>
                </a:solidFill>
                <a:latin typeface="Doulos SIL" panose="02000500070000020004" pitchFamily="2" charset="0"/>
                <a:ea typeface="DoulosSIL"/>
                <a:cs typeface="Times New Roman" panose="02020603050405020304" pitchFamily="18" charset="0"/>
              </a:rPr>
              <a:t>|pi˧|</a:t>
            </a:r>
            <a:endParaRPr lang="en-GB">
              <a:latin typeface="Calibri" panose="020F050202020403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a:solidFill>
                  <a:srgbClr val="000000"/>
                </a:solidFill>
                <a:latin typeface="Doulos SIL" panose="02000500070000020004" pitchFamily="2" charset="0"/>
                <a:ea typeface="DoulosSIL"/>
                <a:cs typeface="Times New Roman" panose="02020603050405020304" pitchFamily="18" charset="0"/>
              </a:rPr>
              <a:t>Hyp: əəə…tsɤ˧hɑ˧ʑi</a:t>
            </a:r>
            <a:r>
              <a:rPr lang="en-GB">
                <a:solidFill>
                  <a:srgbClr val="FF0000"/>
                </a:solidFill>
                <a:latin typeface="Doulos SIL" panose="02000500070000020004" pitchFamily="2" charset="0"/>
                <a:ea typeface="DoulosSIL"/>
                <a:cs typeface="Times New Roman" panose="02020603050405020304" pitchFamily="18" charset="0"/>
              </a:rPr>
              <a:t>˧nɑ</a:t>
            </a:r>
            <a:r>
              <a:rPr lang="en-GB">
                <a:solidFill>
                  <a:srgbClr val="000000"/>
                </a:solidFill>
                <a:latin typeface="Doulos SIL" panose="02000500070000020004" pitchFamily="2" charset="0"/>
                <a:ea typeface="DoulosSIL"/>
                <a:cs typeface="Times New Roman" panose="02020603050405020304" pitchFamily="18" charset="0"/>
              </a:rPr>
              <a:t>˩ʁo</a:t>
            </a:r>
            <a:r>
              <a:rPr lang="en-GB">
                <a:solidFill>
                  <a:srgbClr val="FF0000"/>
                </a:solidFill>
                <a:latin typeface="Doulos SIL" panose="02000500070000020004" pitchFamily="2" charset="0"/>
                <a:ea typeface="DoulosSIL"/>
                <a:cs typeface="Times New Roman" panose="02020603050405020304" pitchFamily="18" charset="0"/>
              </a:rPr>
              <a:t>˧</a:t>
            </a:r>
            <a:r>
              <a:rPr lang="en-GB">
                <a:solidFill>
                  <a:srgbClr val="000000"/>
                </a:solidFill>
                <a:latin typeface="Doulos SIL" panose="02000500070000020004" pitchFamily="2" charset="0"/>
                <a:ea typeface="DoulosSIL"/>
                <a:cs typeface="Times New Roman" panose="02020603050405020304" pitchFamily="18" charset="0"/>
              </a:rPr>
              <a:t>dʑo˩|so</a:t>
            </a:r>
            <a:r>
              <a:rPr lang="en-GB">
                <a:solidFill>
                  <a:srgbClr val="FF0000"/>
                </a:solidFill>
                <a:latin typeface="Doulos SIL" panose="02000500070000020004" pitchFamily="2" charset="0"/>
                <a:ea typeface="DoulosSIL"/>
                <a:cs typeface="Times New Roman" panose="02020603050405020304" pitchFamily="18" charset="0"/>
              </a:rPr>
              <a:t>˧</a:t>
            </a:r>
            <a:r>
              <a:rPr lang="en-GB">
                <a:solidFill>
                  <a:srgbClr val="000000"/>
                </a:solidFill>
                <a:latin typeface="Doulos SIL" panose="02000500070000020004" pitchFamily="2" charset="0"/>
                <a:ea typeface="DoulosSIL"/>
                <a:cs typeface="Times New Roman" panose="02020603050405020304" pitchFamily="18" charset="0"/>
              </a:rPr>
              <a:t>ɻ</a:t>
            </a:r>
            <a:r>
              <a:rPr lang="en-GB">
                <a:solidFill>
                  <a:srgbClr val="FF0000"/>
                </a:solidFill>
                <a:latin typeface="Doulos SIL" panose="02000500070000020004" pitchFamily="2" charset="0"/>
                <a:ea typeface="DoulosSIL"/>
                <a:cs typeface="Times New Roman" panose="02020603050405020304" pitchFamily="18" charset="0"/>
              </a:rPr>
              <a:t>˧</a:t>
            </a:r>
            <a:r>
              <a:rPr lang="en-GB">
                <a:solidFill>
                  <a:srgbClr val="000000"/>
                </a:solidFill>
                <a:latin typeface="Doulos SIL" panose="02000500070000020004" pitchFamily="2" charset="0"/>
                <a:ea typeface="DoulosSIL"/>
                <a:cs typeface="Times New Roman" panose="02020603050405020304" pitchFamily="18" charset="0"/>
              </a:rPr>
              <a:t>̍ </a:t>
            </a:r>
            <a:r>
              <a:rPr lang="en-GB">
                <a:solidFill>
                  <a:srgbClr val="FF0000"/>
                </a:solidFill>
                <a:latin typeface="Doulos SIL" panose="02000500070000020004" pitchFamily="2" charset="0"/>
                <a:ea typeface="DoulosSIL"/>
                <a:cs typeface="Times New Roman" panose="02020603050405020304" pitchFamily="18" charset="0"/>
              </a:rPr>
              <a:t>˥</a:t>
            </a:r>
            <a:r>
              <a:rPr lang="en-GB">
                <a:solidFill>
                  <a:srgbClr val="000000"/>
                </a:solidFill>
                <a:latin typeface="Doulos SIL" panose="02000500070000020004" pitchFamily="2" charset="0"/>
                <a:ea typeface="DoulosSIL"/>
                <a:cs typeface="Times New Roman" panose="02020603050405020304" pitchFamily="18" charset="0"/>
              </a:rPr>
              <a:t>|pi˧|</a:t>
            </a:r>
            <a:endParaRPr lang="en-GB">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97825655"/>
      </p:ext>
    </p:extLst>
  </p:cSld>
  <p:clrMapOvr>
    <a:masterClrMapping/>
  </p:clrMapOvr>
  <mc:AlternateContent xmlns:mc="http://schemas.openxmlformats.org/markup-compatibility/2006" xmlns:p14="http://schemas.microsoft.com/office/powerpoint/2010/main">
    <mc:Choice Requires="p14">
      <p:transition spd="med" p14:dur="700" advTm="56817">
        <p:fade/>
      </p:transition>
    </mc:Choice>
    <mc:Fallback xmlns="">
      <p:transition spd="med" advTm="568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640960" cy="922114"/>
          </a:xfrm>
        </p:spPr>
        <p:txBody>
          <a:bodyPr>
            <a:noAutofit/>
          </a:bodyPr>
          <a:lstStyle/>
          <a:p>
            <a:r>
              <a:rPr lang="fr-FR" sz="3200"/>
              <a:t>D</a:t>
            </a:r>
            <a:r>
              <a:rPr lang="fr-FR" sz="3200" smtClean="0"/>
              <a:t>éploiement d’outils d’intelligence artificielle : </a:t>
            </a:r>
            <a:br>
              <a:rPr lang="fr-FR" sz="3200" smtClean="0"/>
            </a:br>
            <a:r>
              <a:rPr lang="fr-FR" sz="3200" smtClean="0"/>
              <a:t>une erreur à grande échelle?</a:t>
            </a:r>
            <a:endParaRPr lang="en-GB" sz="3200"/>
          </a:p>
        </p:txBody>
      </p:sp>
      <p:sp>
        <p:nvSpPr>
          <p:cNvPr id="3" name="Espace réservé du contenu 2"/>
          <p:cNvSpPr>
            <a:spLocks noGrp="1"/>
          </p:cNvSpPr>
          <p:nvPr>
            <p:ph sz="quarter" idx="1"/>
          </p:nvPr>
        </p:nvSpPr>
        <p:spPr>
          <a:xfrm>
            <a:off x="457200" y="5056448"/>
            <a:ext cx="7715200" cy="1540904"/>
          </a:xfrm>
        </p:spPr>
        <p:txBody>
          <a:bodyPr>
            <a:normAutofit lnSpcReduction="10000"/>
          </a:bodyPr>
          <a:lstStyle/>
          <a:p>
            <a:pPr marL="0" indent="0">
              <a:buNone/>
            </a:pPr>
            <a:r>
              <a:rPr lang="en-GB"/>
              <a:t>James Mickens, Harvard University, “Why Do Keynote Speakers Keep Suggesting That Improving Security Is Possible?” (15 août 2018</a:t>
            </a:r>
            <a:r>
              <a:rPr lang="en-GB" smtClean="0"/>
              <a:t>)</a:t>
            </a:r>
          </a:p>
          <a:p>
            <a:pPr marL="0" indent="0">
              <a:buNone/>
            </a:pPr>
            <a:r>
              <a:rPr lang="en-GB">
                <a:hlinkClick r:id="rId6"/>
              </a:rPr>
              <a:t>https://</a:t>
            </a:r>
            <a:r>
              <a:rPr lang="en-GB" smtClean="0">
                <a:hlinkClick r:id="rId6"/>
              </a:rPr>
              <a:t>www.youtube.com/watch?v=ajGX7odA87k&amp;t=914s</a:t>
            </a:r>
            <a:r>
              <a:rPr lang="en-GB" smtClean="0"/>
              <a:t> </a:t>
            </a:r>
            <a:endParaRPr lang="en-GB"/>
          </a:p>
        </p:txBody>
      </p:sp>
      <p:sp>
        <p:nvSpPr>
          <p:cNvPr id="4" name="Espace réservé du numéro de diapositive 3"/>
          <p:cNvSpPr>
            <a:spLocks noGrp="1"/>
          </p:cNvSpPr>
          <p:nvPr>
            <p:ph type="sldNum" sz="quarter" idx="15"/>
          </p:nvPr>
        </p:nvSpPr>
        <p:spPr/>
        <p:txBody>
          <a:bodyPr/>
          <a:lstStyle/>
          <a:p>
            <a:fld id="{E2ABA2DC-C91A-4474-B60C-48D475808927}" type="slidenum">
              <a:rPr lang="fr-FR" smtClean="0"/>
              <a:pPr/>
              <a:t>17</a:t>
            </a:fld>
            <a:endParaRPr lang="fr-FR"/>
          </a:p>
        </p:txBody>
      </p:sp>
      <p:graphicFrame>
        <p:nvGraphicFramePr>
          <p:cNvPr id="5" name="Objet 4"/>
          <p:cNvGraphicFramePr>
            <a:graphicFrameLocks noChangeAspect="1"/>
          </p:cNvGraphicFramePr>
          <p:nvPr>
            <p:extLst/>
          </p:nvPr>
        </p:nvGraphicFramePr>
        <p:xfrm>
          <a:off x="490736" y="1340768"/>
          <a:ext cx="7393632" cy="3571664"/>
        </p:xfrm>
        <a:graphic>
          <a:graphicData uri="http://schemas.openxmlformats.org/presentationml/2006/ole">
            <mc:AlternateContent xmlns:mc="http://schemas.openxmlformats.org/markup-compatibility/2006">
              <mc:Choice xmlns:v="urn:schemas-microsoft-com:vml" Requires="v">
                <p:oleObj spid="_x0000_s38923" r:id="rId7" imgW="17003160" imgH="8215560" progId="">
                  <p:embed/>
                </p:oleObj>
              </mc:Choice>
              <mc:Fallback>
                <p:oleObj r:id="rId7" imgW="17003160" imgH="8215560" progId="">
                  <p:embed/>
                  <p:pic>
                    <p:nvPicPr>
                      <p:cNvPr id="0" name=""/>
                      <p:cNvPicPr/>
                      <p:nvPr/>
                    </p:nvPicPr>
                    <p:blipFill>
                      <a:blip r:embed="rId8"/>
                      <a:stretch>
                        <a:fillRect/>
                      </a:stretch>
                    </p:blipFill>
                    <p:spPr>
                      <a:xfrm>
                        <a:off x="490736" y="1340768"/>
                        <a:ext cx="7393632" cy="3571664"/>
                      </a:xfrm>
                      <a:prstGeom prst="rect">
                        <a:avLst/>
                      </a:prstGeom>
                    </p:spPr>
                  </p:pic>
                </p:oleObj>
              </mc:Fallback>
            </mc:AlternateContent>
          </a:graphicData>
        </a:graphic>
      </p:graphicFrame>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51894512"/>
      </p:ext>
    </p:extLst>
  </p:cSld>
  <p:clrMapOvr>
    <a:masterClrMapping/>
  </p:clrMapOvr>
  <mc:AlternateContent xmlns:mc="http://schemas.openxmlformats.org/markup-compatibility/2006" xmlns:p14="http://schemas.microsoft.com/office/powerpoint/2010/main">
    <mc:Choice Requires="p14">
      <p:transition spd="med" p14:dur="700" advTm="47532">
        <p:fade/>
      </p:transition>
    </mc:Choice>
    <mc:Fallback xmlns="">
      <p:transition spd="med" advTm="475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mtClean="0"/>
              <a:t>Des recherches empiriques « au jugé », </a:t>
            </a:r>
            <a:br>
              <a:rPr lang="fr-FR" smtClean="0"/>
            </a:br>
            <a:r>
              <a:rPr lang="fr-FR" smtClean="0"/>
              <a:t>au mépris des règles élémentaires</a:t>
            </a:r>
            <a:endParaRPr lang="en-GB"/>
          </a:p>
        </p:txBody>
      </p:sp>
      <p:sp>
        <p:nvSpPr>
          <p:cNvPr id="3" name="Espace réservé du contenu 2"/>
          <p:cNvSpPr>
            <a:spLocks noGrp="1"/>
          </p:cNvSpPr>
          <p:nvPr>
            <p:ph sz="quarter" idx="1"/>
          </p:nvPr>
        </p:nvSpPr>
        <p:spPr>
          <a:xfrm>
            <a:off x="457200" y="5373216"/>
            <a:ext cx="7715200" cy="1224136"/>
          </a:xfrm>
        </p:spPr>
        <p:txBody>
          <a:bodyPr/>
          <a:lstStyle/>
          <a:p>
            <a:pPr marL="0" indent="0">
              <a:buNone/>
            </a:pPr>
            <a:r>
              <a:rPr lang="en-GB" sz="2000"/>
              <a:t>Lipton, Zachary C. &amp; Jacob Steinhardt. 2018. Troubling trends in Machine Learning scholarship. </a:t>
            </a:r>
            <a:r>
              <a:rPr lang="en-GB" sz="2000" i="1"/>
              <a:t>arXiv preprint arXiv:1807.03341</a:t>
            </a:r>
            <a:r>
              <a:rPr lang="en-GB" sz="2000"/>
              <a:t>.</a:t>
            </a:r>
          </a:p>
          <a:p>
            <a:endParaRPr lang="en-GB"/>
          </a:p>
        </p:txBody>
      </p:sp>
      <p:sp>
        <p:nvSpPr>
          <p:cNvPr id="4" name="Espace réservé du numéro de diapositive 3"/>
          <p:cNvSpPr>
            <a:spLocks noGrp="1"/>
          </p:cNvSpPr>
          <p:nvPr>
            <p:ph type="sldNum" sz="quarter" idx="15"/>
          </p:nvPr>
        </p:nvSpPr>
        <p:spPr/>
        <p:txBody>
          <a:bodyPr/>
          <a:lstStyle/>
          <a:p>
            <a:fld id="{E2ABA2DC-C91A-4474-B60C-48D475808927}" type="slidenum">
              <a:rPr lang="fr-FR" smtClean="0"/>
              <a:pPr/>
              <a:t>18</a:t>
            </a:fld>
            <a:endParaRPr lang="fr-FR"/>
          </a:p>
        </p:txBody>
      </p:sp>
      <p:graphicFrame>
        <p:nvGraphicFramePr>
          <p:cNvPr id="5" name="Objet 4"/>
          <p:cNvGraphicFramePr>
            <a:graphicFrameLocks noChangeAspect="1"/>
          </p:cNvGraphicFramePr>
          <p:nvPr>
            <p:extLst/>
          </p:nvPr>
        </p:nvGraphicFramePr>
        <p:xfrm>
          <a:off x="110566" y="1676499"/>
          <a:ext cx="8408468" cy="2710855"/>
        </p:xfrm>
        <a:graphic>
          <a:graphicData uri="http://schemas.openxmlformats.org/presentationml/2006/ole">
            <mc:AlternateContent xmlns:mc="http://schemas.openxmlformats.org/markup-compatibility/2006">
              <mc:Choice xmlns:v="urn:schemas-microsoft-com:vml" Requires="v">
                <p:oleObj spid="_x0000_s39947" r:id="rId6" imgW="15402960" imgH="4964760" progId="">
                  <p:embed/>
                </p:oleObj>
              </mc:Choice>
              <mc:Fallback>
                <p:oleObj r:id="rId6" imgW="15402960" imgH="4964760" progId="">
                  <p:embed/>
                  <p:pic>
                    <p:nvPicPr>
                      <p:cNvPr id="0" name=""/>
                      <p:cNvPicPr/>
                      <p:nvPr/>
                    </p:nvPicPr>
                    <p:blipFill>
                      <a:blip r:embed="rId7"/>
                      <a:stretch>
                        <a:fillRect/>
                      </a:stretch>
                    </p:blipFill>
                    <p:spPr>
                      <a:xfrm>
                        <a:off x="110566" y="1676499"/>
                        <a:ext cx="8408468" cy="2710855"/>
                      </a:xfrm>
                      <a:prstGeom prst="rect">
                        <a:avLst/>
                      </a:prstGeom>
                    </p:spPr>
                  </p:pic>
                </p:oleObj>
              </mc:Fallback>
            </mc:AlternateContent>
          </a:graphicData>
        </a:graphic>
      </p:graphicFrame>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44851647"/>
      </p:ext>
    </p:extLst>
  </p:cSld>
  <p:clrMapOvr>
    <a:masterClrMapping/>
  </p:clrMapOvr>
  <mc:AlternateContent xmlns:mc="http://schemas.openxmlformats.org/markup-compatibility/2006" xmlns:p14="http://schemas.microsoft.com/office/powerpoint/2010/main">
    <mc:Choice Requires="p14">
      <p:transition spd="med" p14:dur="700" advTm="18765">
        <p:fade/>
      </p:transition>
    </mc:Choice>
    <mc:Fallback xmlns="">
      <p:transition spd="med" advTm="187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5"/>
          </p:nvPr>
        </p:nvSpPr>
        <p:spPr/>
        <p:txBody>
          <a:bodyPr/>
          <a:lstStyle/>
          <a:p>
            <a:fld id="{E2ABA2DC-C91A-4474-B60C-48D475808927}" type="slidenum">
              <a:rPr lang="fr-FR" smtClean="0"/>
              <a:pPr/>
              <a:t>19</a:t>
            </a:fld>
            <a:endParaRPr lang="fr-FR"/>
          </a:p>
        </p:txBody>
      </p:sp>
      <p:sp>
        <p:nvSpPr>
          <p:cNvPr id="6" name="Rectangle 5"/>
          <p:cNvSpPr/>
          <p:nvPr/>
        </p:nvSpPr>
        <p:spPr>
          <a:xfrm>
            <a:off x="7596336" y="-99392"/>
            <a:ext cx="1728192" cy="7848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Objet 4"/>
          <p:cNvGraphicFramePr>
            <a:graphicFrameLocks noChangeAspect="1"/>
          </p:cNvGraphicFramePr>
          <p:nvPr>
            <p:extLst/>
          </p:nvPr>
        </p:nvGraphicFramePr>
        <p:xfrm>
          <a:off x="4427984" y="260648"/>
          <a:ext cx="4512829" cy="6309580"/>
        </p:xfrm>
        <a:graphic>
          <a:graphicData uri="http://schemas.openxmlformats.org/presentationml/2006/ole">
            <mc:AlternateContent xmlns:mc="http://schemas.openxmlformats.org/markup-compatibility/2006">
              <mc:Choice xmlns:v="urn:schemas-microsoft-com:vml" Requires="v">
                <p:oleObj spid="_x0000_s40971" r:id="rId7" imgW="10692000" imgH="14945760" progId="">
                  <p:embed/>
                </p:oleObj>
              </mc:Choice>
              <mc:Fallback>
                <p:oleObj r:id="rId7" imgW="10692000" imgH="14945760" progId="">
                  <p:embed/>
                  <p:pic>
                    <p:nvPicPr>
                      <p:cNvPr id="0" name=""/>
                      <p:cNvPicPr/>
                      <p:nvPr/>
                    </p:nvPicPr>
                    <p:blipFill>
                      <a:blip r:embed="rId8"/>
                      <a:stretch>
                        <a:fillRect/>
                      </a:stretch>
                    </p:blipFill>
                    <p:spPr>
                      <a:xfrm>
                        <a:off x="4427984" y="260648"/>
                        <a:ext cx="4512829" cy="6309580"/>
                      </a:xfrm>
                      <a:prstGeom prst="rect">
                        <a:avLst/>
                      </a:prstGeom>
                      <a:ln w="3175">
                        <a:solidFill>
                          <a:schemeClr val="tx2"/>
                        </a:solidFill>
                      </a:ln>
                    </p:spPr>
                  </p:pic>
                </p:oleObj>
              </mc:Fallback>
            </mc:AlternateContent>
          </a:graphicData>
        </a:graphic>
      </p:graphicFrame>
      <p:sp>
        <p:nvSpPr>
          <p:cNvPr id="7" name="Espace réservé du contenu 2"/>
          <p:cNvSpPr>
            <a:spLocks noGrp="1"/>
          </p:cNvSpPr>
          <p:nvPr>
            <p:ph sz="quarter" idx="1"/>
          </p:nvPr>
        </p:nvSpPr>
        <p:spPr>
          <a:xfrm>
            <a:off x="323528" y="1340768"/>
            <a:ext cx="4032448" cy="5256584"/>
          </a:xfrm>
        </p:spPr>
        <p:txBody>
          <a:bodyPr>
            <a:normAutofit/>
          </a:bodyPr>
          <a:lstStyle/>
          <a:p>
            <a:pPr marL="0" indent="0">
              <a:buNone/>
            </a:pPr>
            <a:r>
              <a:rPr lang="fr-FR" sz="2000" smtClean="0"/>
              <a:t>tirer </a:t>
            </a:r>
            <a:r>
              <a:rPr lang="fr-FR" sz="2000"/>
              <a:t>parti </a:t>
            </a:r>
            <a:r>
              <a:rPr lang="fr-FR" sz="2000" smtClean="0"/>
              <a:t>des </a:t>
            </a:r>
            <a:r>
              <a:rPr lang="fr-FR" sz="2000"/>
              <a:t>nouvelles technologies </a:t>
            </a:r>
            <a:br>
              <a:rPr lang="fr-FR" sz="2000"/>
            </a:br>
            <a:r>
              <a:rPr lang="fr-FR" sz="2000"/>
              <a:t>dans l’entreprise de documentation des </a:t>
            </a:r>
            <a:r>
              <a:rPr lang="fr-FR" sz="2000" smtClean="0"/>
              <a:t>langues</a:t>
            </a:r>
          </a:p>
          <a:p>
            <a:r>
              <a:rPr lang="fr-FR" sz="2000" smtClean="0"/>
              <a:t>transcription</a:t>
            </a:r>
          </a:p>
          <a:p>
            <a:r>
              <a:rPr lang="fr-FR" sz="2000" smtClean="0"/>
              <a:t>glosage (</a:t>
            </a:r>
            <a:r>
              <a:rPr lang="fr-FR" sz="2000" smtClean="0">
                <a:latin typeface="Doulos SIL" panose="02000500070000020004" pitchFamily="2" charset="0"/>
                <a:ea typeface="Doulos SIL" panose="02000500070000020004" pitchFamily="2" charset="0"/>
                <a:cs typeface="Doulos SIL" panose="02000500070000020004" pitchFamily="2" charset="0"/>
              </a:rPr>
              <a:t>→</a:t>
            </a:r>
            <a:r>
              <a:rPr lang="fr-FR" sz="2000" smtClean="0"/>
              <a:t> concordances)</a:t>
            </a:r>
          </a:p>
          <a:p>
            <a:r>
              <a:rPr lang="fr-FR" sz="2000" smtClean="0"/>
              <a:t>traduction</a:t>
            </a:r>
          </a:p>
          <a:p>
            <a:r>
              <a:rPr lang="fr-FR" sz="2000" i="1" smtClean="0"/>
              <a:t>(liste ouverte)</a:t>
            </a:r>
          </a:p>
          <a:p>
            <a:endParaRPr lang="en-GB" sz="2000"/>
          </a:p>
        </p:txBody>
      </p:sp>
      <p:sp>
        <p:nvSpPr>
          <p:cNvPr id="8" name="Titre 1"/>
          <p:cNvSpPr>
            <a:spLocks noGrp="1"/>
          </p:cNvSpPr>
          <p:nvPr>
            <p:ph type="title"/>
          </p:nvPr>
        </p:nvSpPr>
        <p:spPr>
          <a:xfrm>
            <a:off x="179512" y="44624"/>
            <a:ext cx="7699248" cy="922114"/>
          </a:xfrm>
        </p:spPr>
        <p:txBody>
          <a:bodyPr>
            <a:normAutofit fontScale="90000"/>
          </a:bodyPr>
          <a:lstStyle/>
          <a:p>
            <a:r>
              <a:rPr lang="fr-FR" sz="2800" smtClean="0"/>
              <a:t>Pour les linguistes</a:t>
            </a:r>
            <a:br>
              <a:rPr lang="fr-FR" sz="2800" smtClean="0"/>
            </a:br>
            <a:r>
              <a:rPr lang="fr-FR" sz="2800" smtClean="0"/>
              <a:t>« de terrain » :</a:t>
            </a:r>
            <a:endParaRPr lang="en-GB" sz="2800"/>
          </a:p>
        </p:txBody>
      </p:sp>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4163785418"/>
      </p:ext>
    </p:extLst>
  </p:cSld>
  <p:clrMapOvr>
    <a:masterClrMapping/>
  </p:clrMapOvr>
  <mc:AlternateContent xmlns:mc="http://schemas.openxmlformats.org/markup-compatibility/2006" xmlns:p14="http://schemas.microsoft.com/office/powerpoint/2010/main">
    <mc:Choice Requires="p14">
      <p:transition spd="med" p14:dur="700" advTm="66802">
        <p:fade/>
      </p:transition>
    </mc:Choice>
    <mc:Fallback xmlns="">
      <p:transition spd="med" advTm="668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Résumé</a:t>
            </a:r>
            <a:endParaRPr lang="en-GB"/>
          </a:p>
        </p:txBody>
      </p:sp>
      <p:sp>
        <p:nvSpPr>
          <p:cNvPr id="3" name="Espace réservé du contenu 2"/>
          <p:cNvSpPr>
            <a:spLocks noGrp="1"/>
          </p:cNvSpPr>
          <p:nvPr>
            <p:ph sz="quarter" idx="1"/>
          </p:nvPr>
        </p:nvSpPr>
        <p:spPr>
          <a:xfrm>
            <a:off x="457200" y="1484784"/>
            <a:ext cx="6995120" cy="5112568"/>
          </a:xfrm>
        </p:spPr>
        <p:txBody>
          <a:bodyPr>
            <a:normAutofit/>
          </a:bodyPr>
          <a:lstStyle/>
          <a:p>
            <a:pPr marL="0" indent="0" algn="just">
              <a:buNone/>
            </a:pPr>
            <a:r>
              <a:rPr lang="fr-FR" sz="1800"/>
              <a:t>Les systèmes de reconnaissance automatique de la parole atteignent désormais des degrés de précision élevés sur la base d’un corpus d’entraînement limité à deux ou trois heures d'enregistrements transcrits (pour un système mono-locuteur). </a:t>
            </a:r>
            <a:r>
              <a:rPr lang="fr-FR" sz="1800" b="1">
                <a:solidFill>
                  <a:srgbClr val="A50021"/>
                </a:solidFill>
                <a:uFill>
                  <a:solidFill>
                    <a:schemeClr val="accent6">
                      <a:lumMod val="60000"/>
                      <a:lumOff val="40000"/>
                    </a:schemeClr>
                  </a:solidFill>
                </a:uFill>
              </a:rPr>
              <a:t>Au-delà de l'intérêt pratique que présentent ces avancées technologiques pour les tâches de documentation de langues rares et en danger, se pose la question de leur apport pour la réflexion du phonéticien/phonologue</a:t>
            </a:r>
            <a:r>
              <a:rPr lang="fr-FR" sz="1800"/>
              <a:t>. En effet, le modèle acoustique prend en entrée des transcriptions qui reposent sur un ensemble d’hypothèses plus ou moins explicites. Le modèle acoustique, décalqué (par des méthodes statistiques) de l'écrit du linguiste, peut-il être interrogé par ce dernier, en un jeu de miroir ? Notre étude s’appuie sur des exemples d’une langue « rare » de la famille sino-tibétaine, le na (mosuo), pour illustrer la façon dont l’analyse d’erreurs permet une confrontation renouvelée avec le signal acoustique.</a:t>
            </a:r>
            <a:endParaRPr lang="en-GB" sz="1800"/>
          </a:p>
        </p:txBody>
      </p:sp>
      <p:sp>
        <p:nvSpPr>
          <p:cNvPr id="4" name="Espace réservé du numéro de diapositive 3"/>
          <p:cNvSpPr>
            <a:spLocks noGrp="1"/>
          </p:cNvSpPr>
          <p:nvPr>
            <p:ph type="sldNum" sz="quarter" idx="15"/>
          </p:nvPr>
        </p:nvSpPr>
        <p:spPr/>
        <p:txBody>
          <a:bodyPr/>
          <a:lstStyle/>
          <a:p>
            <a:fld id="{E2ABA2DC-C91A-4474-B60C-48D475808927}" type="slidenum">
              <a:rPr lang="fr-FR" smtClean="0"/>
              <a:pPr/>
              <a:t>2</a:t>
            </a:fld>
            <a:endParaRPr lang="fr-F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82096673"/>
      </p:ext>
    </p:extLst>
  </p:cSld>
  <p:clrMapOvr>
    <a:masterClrMapping/>
  </p:clrMapOvr>
  <mc:AlternateContent xmlns:mc="http://schemas.openxmlformats.org/markup-compatibility/2006" xmlns:p14="http://schemas.microsoft.com/office/powerpoint/2010/main">
    <mc:Choice Requires="p14">
      <p:transition spd="med" p14:dur="700" advTm="75816">
        <p:fade/>
      </p:transition>
    </mc:Choice>
    <mc:Fallback xmlns="">
      <p:transition spd="med" advTm="758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mtClean="0"/>
              <a:t>Intégration dans des outils de documentation linguistique</a:t>
            </a:r>
            <a:endParaRPr lang="en-GB"/>
          </a:p>
        </p:txBody>
      </p:sp>
      <p:sp>
        <p:nvSpPr>
          <p:cNvPr id="3" name="Espace réservé du contenu 2"/>
          <p:cNvSpPr>
            <a:spLocks noGrp="1"/>
          </p:cNvSpPr>
          <p:nvPr>
            <p:ph sz="quarter" idx="1"/>
          </p:nvPr>
        </p:nvSpPr>
        <p:spPr/>
        <p:txBody>
          <a:bodyPr/>
          <a:lstStyle/>
          <a:p>
            <a:endParaRPr lang="en-GB"/>
          </a:p>
        </p:txBody>
      </p:sp>
      <p:sp>
        <p:nvSpPr>
          <p:cNvPr id="4" name="Espace réservé du numéro de diapositive 3"/>
          <p:cNvSpPr>
            <a:spLocks noGrp="1"/>
          </p:cNvSpPr>
          <p:nvPr>
            <p:ph type="sldNum" sz="quarter" idx="15"/>
          </p:nvPr>
        </p:nvSpPr>
        <p:spPr/>
        <p:txBody>
          <a:bodyPr/>
          <a:lstStyle/>
          <a:p>
            <a:fld id="{E2ABA2DC-C91A-4474-B60C-48D475808927}" type="slidenum">
              <a:rPr lang="fr-FR" smtClean="0"/>
              <a:pPr/>
              <a:t>20</a:t>
            </a:fld>
            <a:endParaRPr lang="fr-FR"/>
          </a:p>
        </p:txBody>
      </p:sp>
      <p:graphicFrame>
        <p:nvGraphicFramePr>
          <p:cNvPr id="5" name="Objet 4"/>
          <p:cNvGraphicFramePr>
            <a:graphicFrameLocks noChangeAspect="1"/>
          </p:cNvGraphicFramePr>
          <p:nvPr/>
        </p:nvGraphicFramePr>
        <p:xfrm>
          <a:off x="457200" y="1412776"/>
          <a:ext cx="7571184" cy="4710301"/>
        </p:xfrm>
        <a:graphic>
          <a:graphicData uri="http://schemas.openxmlformats.org/presentationml/2006/ole">
            <mc:AlternateContent xmlns:mc="http://schemas.openxmlformats.org/markup-compatibility/2006">
              <mc:Choice xmlns:v="urn:schemas-microsoft-com:vml" Requires="v">
                <p:oleObj spid="_x0000_s41995" r:id="rId5" imgW="16329960" imgH="10158480" progId="">
                  <p:embed/>
                </p:oleObj>
              </mc:Choice>
              <mc:Fallback>
                <p:oleObj r:id="rId5" imgW="16329960" imgH="10158480" progId="">
                  <p:embed/>
                  <p:pic>
                    <p:nvPicPr>
                      <p:cNvPr id="0" name=""/>
                      <p:cNvPicPr/>
                      <p:nvPr/>
                    </p:nvPicPr>
                    <p:blipFill>
                      <a:blip r:embed="rId6"/>
                      <a:stretch>
                        <a:fillRect/>
                      </a:stretch>
                    </p:blipFill>
                    <p:spPr>
                      <a:xfrm>
                        <a:off x="457200" y="1412776"/>
                        <a:ext cx="7571184" cy="4710301"/>
                      </a:xfrm>
                      <a:prstGeom prst="rect">
                        <a:avLst/>
                      </a:prstGeom>
                    </p:spPr>
                  </p:pic>
                </p:oleObj>
              </mc:Fallback>
            </mc:AlternateContent>
          </a:graphicData>
        </a:graphic>
      </p:graphicFrame>
      <p:sp>
        <p:nvSpPr>
          <p:cNvPr id="6" name="Rectangle 5"/>
          <p:cNvSpPr/>
          <p:nvPr/>
        </p:nvSpPr>
        <p:spPr>
          <a:xfrm>
            <a:off x="539552" y="6161922"/>
            <a:ext cx="5976664" cy="646331"/>
          </a:xfrm>
          <a:prstGeom prst="rect">
            <a:avLst/>
          </a:prstGeom>
        </p:spPr>
        <p:txBody>
          <a:bodyPr wrap="square">
            <a:spAutoFit/>
          </a:bodyPr>
          <a:lstStyle/>
          <a:p>
            <a:r>
              <a:rPr lang="en-GB">
                <a:hlinkClick r:id="rId7"/>
              </a:rPr>
              <a:t>https://www.youtube.com/watch?v=-</a:t>
            </a:r>
            <a:r>
              <a:rPr lang="en-GB" smtClean="0">
                <a:hlinkClick r:id="rId7"/>
              </a:rPr>
              <a:t>pDOEqRpZKs</a:t>
            </a:r>
            <a:endParaRPr lang="en-GB" smtClean="0"/>
          </a:p>
          <a:p>
            <a:r>
              <a:rPr lang="en-GB">
                <a:hlinkClick r:id="rId8"/>
              </a:rPr>
              <a:t>https://github.com/coxchristopher/persephone-elan</a:t>
            </a:r>
            <a:endParaRPr lang="en-GB"/>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54844884"/>
      </p:ext>
    </p:extLst>
  </p:cSld>
  <p:clrMapOvr>
    <a:masterClrMapping/>
  </p:clrMapOvr>
  <mc:AlternateContent xmlns:mc="http://schemas.openxmlformats.org/markup-compatibility/2006" xmlns:p14="http://schemas.microsoft.com/office/powerpoint/2010/main">
    <mc:Choice Requires="p14">
      <p:transition spd="med" p14:dur="700" advTm="39648">
        <p:fade/>
      </p:transition>
    </mc:Choice>
    <mc:Fallback xmlns="">
      <p:transition spd="med" advTm="396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Tâches en cours</a:t>
            </a:r>
            <a:endParaRPr lang="en-GB"/>
          </a:p>
        </p:txBody>
      </p:sp>
      <p:sp>
        <p:nvSpPr>
          <p:cNvPr id="3" name="Espace réservé du contenu 2"/>
          <p:cNvSpPr>
            <a:spLocks noGrp="1"/>
          </p:cNvSpPr>
          <p:nvPr>
            <p:ph sz="quarter" idx="1"/>
          </p:nvPr>
        </p:nvSpPr>
        <p:spPr/>
        <p:txBody>
          <a:bodyPr/>
          <a:lstStyle/>
          <a:p>
            <a:r>
              <a:rPr lang="fr-FR" smtClean="0"/>
              <a:t>Accès aux meilleurs outils de TAL (Kaldi, </a:t>
            </a:r>
            <a:r>
              <a:rPr lang="fr-FR"/>
              <a:t>ESPnet</a:t>
            </a:r>
            <a:r>
              <a:rPr lang="fr-FR" smtClean="0"/>
              <a:t>...) au moyen d’une interface unique pour linguistes « de terrain »</a:t>
            </a:r>
          </a:p>
          <a:p>
            <a:pPr lvl="1"/>
            <a:r>
              <a:rPr lang="fr-FR" smtClean="0"/>
              <a:t>ELPIS, </a:t>
            </a:r>
            <a:r>
              <a:rPr lang="en-GB"/>
              <a:t>Endangered Language Pipeline and Inference System</a:t>
            </a:r>
            <a:br>
              <a:rPr lang="en-GB"/>
            </a:br>
            <a:r>
              <a:rPr lang="en-GB">
                <a:hlinkClick r:id="rId5"/>
              </a:rPr>
              <a:t>https://</a:t>
            </a:r>
            <a:r>
              <a:rPr lang="en-GB" smtClean="0">
                <a:hlinkClick r:id="rId5"/>
              </a:rPr>
              <a:t>github.com/CoEDL/elpis</a:t>
            </a:r>
            <a:r>
              <a:rPr lang="en-GB" smtClean="0"/>
              <a:t> </a:t>
            </a:r>
            <a:endParaRPr lang="en-GB"/>
          </a:p>
          <a:p>
            <a:pPr lvl="1"/>
            <a:r>
              <a:rPr lang="fr-FR" smtClean="0"/>
              <a:t>Outils pour conversion de format : solutions génériques </a:t>
            </a:r>
            <a:r>
              <a:rPr lang="en-GB">
                <a:hlinkClick r:id="rId6"/>
              </a:rPr>
              <a:t>https://</a:t>
            </a:r>
            <a:r>
              <a:rPr lang="en-GB" smtClean="0">
                <a:hlinkClick r:id="rId6"/>
              </a:rPr>
              <a:t>github.com/BenjaminGalliot/ElanConverter</a:t>
            </a:r>
            <a:endParaRPr lang="en-GB" smtClean="0"/>
          </a:p>
          <a:p>
            <a:pPr marL="365760" lvl="1" indent="0">
              <a:buNone/>
            </a:pPr>
            <a:r>
              <a:rPr lang="fr-FR" smtClean="0"/>
              <a:t>Conversion entre formats XML </a:t>
            </a:r>
            <a:r>
              <a:rPr lang="fr-FR" i="1" smtClean="0"/>
              <a:t>via</a:t>
            </a:r>
            <a:r>
              <a:rPr lang="fr-FR" smtClean="0"/>
              <a:t> XSLT, suivie d’un import dans ELPIS (format interne : Json) et d’un prétraitement pour 1 traitement TAL spécifique</a:t>
            </a:r>
            <a:endParaRPr lang="en-GB"/>
          </a:p>
        </p:txBody>
      </p:sp>
      <p:sp>
        <p:nvSpPr>
          <p:cNvPr id="4" name="Espace réservé du numéro de diapositive 3"/>
          <p:cNvSpPr>
            <a:spLocks noGrp="1"/>
          </p:cNvSpPr>
          <p:nvPr>
            <p:ph type="sldNum" sz="quarter" idx="15"/>
          </p:nvPr>
        </p:nvSpPr>
        <p:spPr/>
        <p:txBody>
          <a:bodyPr/>
          <a:lstStyle/>
          <a:p>
            <a:fld id="{E2ABA2DC-C91A-4474-B60C-48D475808927}" type="slidenum">
              <a:rPr lang="fr-FR" smtClean="0"/>
              <a:pPr/>
              <a:t>21</a:t>
            </a:fld>
            <a:endParaRPr lang="fr-FR"/>
          </a:p>
        </p:txBody>
      </p:sp>
      <p:graphicFrame>
        <p:nvGraphicFramePr>
          <p:cNvPr id="7" name="Objet 6"/>
          <p:cNvGraphicFramePr>
            <a:graphicFrameLocks noChangeAspect="1"/>
          </p:cNvGraphicFramePr>
          <p:nvPr/>
        </p:nvGraphicFramePr>
        <p:xfrm>
          <a:off x="899592" y="5917846"/>
          <a:ext cx="2319981" cy="694613"/>
        </p:xfrm>
        <a:graphic>
          <a:graphicData uri="http://schemas.openxmlformats.org/presentationml/2006/ole">
            <mc:AlternateContent xmlns:mc="http://schemas.openxmlformats.org/markup-compatibility/2006">
              <mc:Choice xmlns:v="urn:schemas-microsoft-com:vml" Requires="v">
                <p:oleObj spid="_x0000_s43019" r:id="rId7" imgW="5599800" imgH="1676160" progId="">
                  <p:embed/>
                </p:oleObj>
              </mc:Choice>
              <mc:Fallback>
                <p:oleObj r:id="rId7" imgW="5599800" imgH="1676160" progId="">
                  <p:embed/>
                  <p:pic>
                    <p:nvPicPr>
                      <p:cNvPr id="0" name=""/>
                      <p:cNvPicPr/>
                      <p:nvPr/>
                    </p:nvPicPr>
                    <p:blipFill>
                      <a:blip r:embed="rId8"/>
                      <a:stretch>
                        <a:fillRect/>
                      </a:stretch>
                    </p:blipFill>
                    <p:spPr>
                      <a:xfrm>
                        <a:off x="899592" y="5917846"/>
                        <a:ext cx="2319981" cy="694613"/>
                      </a:xfrm>
                      <a:prstGeom prst="rect">
                        <a:avLst/>
                      </a:prstGeom>
                    </p:spPr>
                  </p:pic>
                </p:oleObj>
              </mc:Fallback>
            </mc:AlternateContent>
          </a:graphicData>
        </a:graphic>
      </p:graphicFrame>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84051867"/>
      </p:ext>
    </p:extLst>
  </p:cSld>
  <p:clrMapOvr>
    <a:masterClrMapping/>
  </p:clrMapOvr>
  <mc:AlternateContent xmlns:mc="http://schemas.openxmlformats.org/markup-compatibility/2006" xmlns:p14="http://schemas.microsoft.com/office/powerpoint/2010/main">
    <mc:Choice Requires="p14">
      <p:transition spd="med" p14:dur="700" advTm="29228">
        <p:fade/>
      </p:transition>
    </mc:Choice>
    <mc:Fallback xmlns="">
      <p:transition spd="med" advTm="292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Démonstration en ligne</a:t>
            </a:r>
            <a:endParaRPr lang="en-GB"/>
          </a:p>
        </p:txBody>
      </p:sp>
      <p:sp>
        <p:nvSpPr>
          <p:cNvPr id="3" name="Espace réservé du contenu 2"/>
          <p:cNvSpPr>
            <a:spLocks noGrp="1"/>
          </p:cNvSpPr>
          <p:nvPr>
            <p:ph sz="quarter" idx="1"/>
          </p:nvPr>
        </p:nvSpPr>
        <p:spPr/>
        <p:txBody>
          <a:bodyPr/>
          <a:lstStyle/>
          <a:p>
            <a:endParaRPr lang="en-GB"/>
          </a:p>
        </p:txBody>
      </p:sp>
      <p:sp>
        <p:nvSpPr>
          <p:cNvPr id="4" name="Espace réservé du numéro de diapositive 3"/>
          <p:cNvSpPr>
            <a:spLocks noGrp="1"/>
          </p:cNvSpPr>
          <p:nvPr>
            <p:ph type="sldNum" sz="quarter" idx="15"/>
          </p:nvPr>
        </p:nvSpPr>
        <p:spPr/>
        <p:txBody>
          <a:bodyPr/>
          <a:lstStyle/>
          <a:p>
            <a:fld id="{E2ABA2DC-C91A-4474-B60C-48D475808927}" type="slidenum">
              <a:rPr lang="fr-FR" smtClean="0"/>
              <a:pPr/>
              <a:t>22</a:t>
            </a:fld>
            <a:endParaRPr lang="fr-FR"/>
          </a:p>
        </p:txBody>
      </p:sp>
      <p:graphicFrame>
        <p:nvGraphicFramePr>
          <p:cNvPr id="5" name="Objet 4"/>
          <p:cNvGraphicFramePr>
            <a:graphicFrameLocks noChangeAspect="1"/>
          </p:cNvGraphicFramePr>
          <p:nvPr>
            <p:extLst>
              <p:ext uri="{D42A27DB-BD31-4B8C-83A1-F6EECF244321}">
                <p14:modId xmlns:p14="http://schemas.microsoft.com/office/powerpoint/2010/main" val="461662028"/>
              </p:ext>
            </p:extLst>
          </p:nvPr>
        </p:nvGraphicFramePr>
        <p:xfrm>
          <a:off x="0" y="1196751"/>
          <a:ext cx="7452320" cy="5691509"/>
        </p:xfrm>
        <a:graphic>
          <a:graphicData uri="http://schemas.openxmlformats.org/presentationml/2006/ole">
            <mc:AlternateContent xmlns:mc="http://schemas.openxmlformats.org/markup-compatibility/2006">
              <mc:Choice xmlns:v="urn:schemas-microsoft-com:vml" Requires="v">
                <p:oleObj spid="_x0000_s15384" r:id="rId5" imgW="15530040" imgH="11860200" progId="">
                  <p:embed/>
                </p:oleObj>
              </mc:Choice>
              <mc:Fallback>
                <p:oleObj r:id="rId5" imgW="15530040" imgH="11860200" progId="">
                  <p:embed/>
                  <p:pic>
                    <p:nvPicPr>
                      <p:cNvPr id="0" name=""/>
                      <p:cNvPicPr/>
                      <p:nvPr/>
                    </p:nvPicPr>
                    <p:blipFill>
                      <a:blip r:embed="rId6"/>
                      <a:stretch>
                        <a:fillRect/>
                      </a:stretch>
                    </p:blipFill>
                    <p:spPr>
                      <a:xfrm>
                        <a:off x="0" y="1196751"/>
                        <a:ext cx="7452320" cy="5691509"/>
                      </a:xfrm>
                      <a:prstGeom prst="rect">
                        <a:avLst/>
                      </a:prstGeom>
                    </p:spPr>
                  </p:pic>
                </p:oleObj>
              </mc:Fallback>
            </mc:AlternateContent>
          </a:graphicData>
        </a:graphic>
      </p:graphicFrame>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56740349"/>
      </p:ext>
    </p:extLst>
  </p:cSld>
  <p:clrMapOvr>
    <a:masterClrMapping/>
  </p:clrMapOvr>
  <mc:AlternateContent xmlns:mc="http://schemas.openxmlformats.org/markup-compatibility/2006" xmlns:p14="http://schemas.microsoft.com/office/powerpoint/2010/main">
    <mc:Choice Requires="p14">
      <p:transition spd="med" p14:dur="700" advTm="8036">
        <p:fade/>
      </p:transition>
    </mc:Choice>
    <mc:Fallback xmlns="">
      <p:transition spd="med" advTm="80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GB"/>
          </a:p>
        </p:txBody>
      </p:sp>
      <p:sp>
        <p:nvSpPr>
          <p:cNvPr id="3" name="Espace réservé du contenu 2"/>
          <p:cNvSpPr>
            <a:spLocks noGrp="1"/>
          </p:cNvSpPr>
          <p:nvPr>
            <p:ph sz="quarter" idx="1"/>
          </p:nvPr>
        </p:nvSpPr>
        <p:spPr/>
        <p:txBody>
          <a:bodyPr/>
          <a:lstStyle/>
          <a:p>
            <a:endParaRPr lang="en-GB"/>
          </a:p>
        </p:txBody>
      </p:sp>
      <p:sp>
        <p:nvSpPr>
          <p:cNvPr id="4" name="Espace réservé du numéro de diapositive 3"/>
          <p:cNvSpPr>
            <a:spLocks noGrp="1"/>
          </p:cNvSpPr>
          <p:nvPr>
            <p:ph type="sldNum" sz="quarter" idx="15"/>
          </p:nvPr>
        </p:nvSpPr>
        <p:spPr/>
        <p:txBody>
          <a:bodyPr/>
          <a:lstStyle/>
          <a:p>
            <a:fld id="{E2ABA2DC-C91A-4474-B60C-48D475808927}" type="slidenum">
              <a:rPr lang="fr-FR" smtClean="0"/>
              <a:pPr/>
              <a:t>23</a:t>
            </a:fld>
            <a:endParaRPr lang="fr-FR"/>
          </a:p>
        </p:txBody>
      </p:sp>
      <p:graphicFrame>
        <p:nvGraphicFramePr>
          <p:cNvPr id="5" name="Objet 4"/>
          <p:cNvGraphicFramePr>
            <a:graphicFrameLocks noChangeAspect="1"/>
          </p:cNvGraphicFramePr>
          <p:nvPr>
            <p:extLst/>
          </p:nvPr>
        </p:nvGraphicFramePr>
        <p:xfrm>
          <a:off x="0" y="0"/>
          <a:ext cx="7624167" cy="6858000"/>
        </p:xfrm>
        <a:graphic>
          <a:graphicData uri="http://schemas.openxmlformats.org/presentationml/2006/ole">
            <mc:AlternateContent xmlns:mc="http://schemas.openxmlformats.org/markup-compatibility/2006">
              <mc:Choice xmlns:v="urn:schemas-microsoft-com:vml" Requires="v">
                <p:oleObj spid="_x0000_s45065" r:id="rId5" imgW="15186960" imgH="13663440" progId="">
                  <p:embed/>
                </p:oleObj>
              </mc:Choice>
              <mc:Fallback>
                <p:oleObj r:id="rId5" imgW="15186960" imgH="13663440" progId="">
                  <p:embed/>
                  <p:pic>
                    <p:nvPicPr>
                      <p:cNvPr id="0" name=""/>
                      <p:cNvPicPr/>
                      <p:nvPr/>
                    </p:nvPicPr>
                    <p:blipFill>
                      <a:blip r:embed="rId6"/>
                      <a:stretch>
                        <a:fillRect/>
                      </a:stretch>
                    </p:blipFill>
                    <p:spPr>
                      <a:xfrm>
                        <a:off x="0" y="0"/>
                        <a:ext cx="7624167" cy="6858000"/>
                      </a:xfrm>
                      <a:prstGeom prst="rect">
                        <a:avLst/>
                      </a:prstGeom>
                    </p:spPr>
                  </p:pic>
                </p:oleObj>
              </mc:Fallback>
            </mc:AlternateContent>
          </a:graphicData>
        </a:graphic>
      </p:graphicFrame>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8660030"/>
      </p:ext>
    </p:extLst>
  </p:cSld>
  <p:clrMapOvr>
    <a:masterClrMapping/>
  </p:clrMapOvr>
  <mc:AlternateContent xmlns:mc="http://schemas.openxmlformats.org/markup-compatibility/2006" xmlns:p14="http://schemas.microsoft.com/office/powerpoint/2010/main">
    <mc:Choice Requires="p14">
      <p:transition spd="med" p14:dur="700" advTm="2509">
        <p:fade/>
      </p:transition>
    </mc:Choice>
    <mc:Fallback xmlns="">
      <p:transition spd="med" advTm="25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GB"/>
          </a:p>
        </p:txBody>
      </p:sp>
      <p:sp>
        <p:nvSpPr>
          <p:cNvPr id="3" name="Espace réservé du contenu 2"/>
          <p:cNvSpPr>
            <a:spLocks noGrp="1"/>
          </p:cNvSpPr>
          <p:nvPr>
            <p:ph sz="quarter" idx="1"/>
          </p:nvPr>
        </p:nvSpPr>
        <p:spPr/>
        <p:txBody>
          <a:bodyPr/>
          <a:lstStyle/>
          <a:p>
            <a:endParaRPr lang="en-GB"/>
          </a:p>
        </p:txBody>
      </p:sp>
      <p:sp>
        <p:nvSpPr>
          <p:cNvPr id="4" name="Espace réservé du numéro de diapositive 3"/>
          <p:cNvSpPr>
            <a:spLocks noGrp="1"/>
          </p:cNvSpPr>
          <p:nvPr>
            <p:ph type="sldNum" sz="quarter" idx="15"/>
          </p:nvPr>
        </p:nvSpPr>
        <p:spPr/>
        <p:txBody>
          <a:bodyPr/>
          <a:lstStyle/>
          <a:p>
            <a:fld id="{E2ABA2DC-C91A-4474-B60C-48D475808927}" type="slidenum">
              <a:rPr lang="fr-FR" smtClean="0"/>
              <a:pPr/>
              <a:t>24</a:t>
            </a:fld>
            <a:endParaRPr lang="fr-FR"/>
          </a:p>
        </p:txBody>
      </p:sp>
      <p:graphicFrame>
        <p:nvGraphicFramePr>
          <p:cNvPr id="5" name="Objet 4"/>
          <p:cNvGraphicFramePr>
            <a:graphicFrameLocks noChangeAspect="1"/>
          </p:cNvGraphicFramePr>
          <p:nvPr>
            <p:extLst/>
          </p:nvPr>
        </p:nvGraphicFramePr>
        <p:xfrm>
          <a:off x="0" y="0"/>
          <a:ext cx="7812360" cy="6858588"/>
        </p:xfrm>
        <a:graphic>
          <a:graphicData uri="http://schemas.openxmlformats.org/presentationml/2006/ole">
            <mc:AlternateContent xmlns:mc="http://schemas.openxmlformats.org/markup-compatibility/2006">
              <mc:Choice xmlns:v="urn:schemas-microsoft-com:vml" Requires="v">
                <p:oleObj spid="_x0000_s46089" r:id="rId5" imgW="15606000" imgH="13701240" progId="">
                  <p:embed/>
                </p:oleObj>
              </mc:Choice>
              <mc:Fallback>
                <p:oleObj r:id="rId5" imgW="15606000" imgH="13701240" progId="">
                  <p:embed/>
                  <p:pic>
                    <p:nvPicPr>
                      <p:cNvPr id="0" name=""/>
                      <p:cNvPicPr/>
                      <p:nvPr/>
                    </p:nvPicPr>
                    <p:blipFill>
                      <a:blip r:embed="rId6"/>
                      <a:stretch>
                        <a:fillRect/>
                      </a:stretch>
                    </p:blipFill>
                    <p:spPr>
                      <a:xfrm>
                        <a:off x="0" y="0"/>
                        <a:ext cx="7812360" cy="6858588"/>
                      </a:xfrm>
                      <a:prstGeom prst="rect">
                        <a:avLst/>
                      </a:prstGeom>
                    </p:spPr>
                  </p:pic>
                </p:oleObj>
              </mc:Fallback>
            </mc:AlternateContent>
          </a:graphicData>
        </a:graphic>
      </p:graphicFrame>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19042511"/>
      </p:ext>
    </p:extLst>
  </p:cSld>
  <p:clrMapOvr>
    <a:masterClrMapping/>
  </p:clrMapOvr>
  <mc:AlternateContent xmlns:mc="http://schemas.openxmlformats.org/markup-compatibility/2006" xmlns:p14="http://schemas.microsoft.com/office/powerpoint/2010/main">
    <mc:Choice Requires="p14">
      <p:transition spd="med" p14:dur="700" advTm="12829">
        <p:fade/>
      </p:transition>
    </mc:Choice>
    <mc:Fallback xmlns="">
      <p:transition spd="med" advTm="128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GB"/>
          </a:p>
        </p:txBody>
      </p:sp>
      <p:sp>
        <p:nvSpPr>
          <p:cNvPr id="3" name="Espace réservé du contenu 2"/>
          <p:cNvSpPr>
            <a:spLocks noGrp="1"/>
          </p:cNvSpPr>
          <p:nvPr>
            <p:ph sz="quarter" idx="1"/>
          </p:nvPr>
        </p:nvSpPr>
        <p:spPr/>
        <p:txBody>
          <a:bodyPr/>
          <a:lstStyle/>
          <a:p>
            <a:endParaRPr lang="en-GB"/>
          </a:p>
        </p:txBody>
      </p:sp>
      <p:sp>
        <p:nvSpPr>
          <p:cNvPr id="4" name="Espace réservé du numéro de diapositive 3"/>
          <p:cNvSpPr>
            <a:spLocks noGrp="1"/>
          </p:cNvSpPr>
          <p:nvPr>
            <p:ph type="sldNum" sz="quarter" idx="15"/>
          </p:nvPr>
        </p:nvSpPr>
        <p:spPr/>
        <p:txBody>
          <a:bodyPr/>
          <a:lstStyle/>
          <a:p>
            <a:fld id="{E2ABA2DC-C91A-4474-B60C-48D475808927}" type="slidenum">
              <a:rPr lang="fr-FR" smtClean="0"/>
              <a:pPr/>
              <a:t>25</a:t>
            </a:fld>
            <a:endParaRPr lang="fr-FR"/>
          </a:p>
        </p:txBody>
      </p:sp>
      <p:graphicFrame>
        <p:nvGraphicFramePr>
          <p:cNvPr id="5" name="Objet 4"/>
          <p:cNvGraphicFramePr>
            <a:graphicFrameLocks noChangeAspect="1"/>
          </p:cNvGraphicFramePr>
          <p:nvPr>
            <p:extLst/>
          </p:nvPr>
        </p:nvGraphicFramePr>
        <p:xfrm>
          <a:off x="55499" y="0"/>
          <a:ext cx="7428739" cy="7101408"/>
        </p:xfrm>
        <a:graphic>
          <a:graphicData uri="http://schemas.openxmlformats.org/presentationml/2006/ole">
            <mc:AlternateContent xmlns:mc="http://schemas.openxmlformats.org/markup-compatibility/2006">
              <mc:Choice xmlns:v="urn:schemas-microsoft-com:vml" Requires="v">
                <p:oleObj spid="_x0000_s47113" r:id="rId5" imgW="12926880" imgH="12355200" progId="">
                  <p:embed/>
                </p:oleObj>
              </mc:Choice>
              <mc:Fallback>
                <p:oleObj r:id="rId5" imgW="12926880" imgH="12355200" progId="">
                  <p:embed/>
                  <p:pic>
                    <p:nvPicPr>
                      <p:cNvPr id="0" name=""/>
                      <p:cNvPicPr/>
                      <p:nvPr/>
                    </p:nvPicPr>
                    <p:blipFill>
                      <a:blip r:embed="rId6"/>
                      <a:stretch>
                        <a:fillRect/>
                      </a:stretch>
                    </p:blipFill>
                    <p:spPr>
                      <a:xfrm>
                        <a:off x="55499" y="0"/>
                        <a:ext cx="7428739" cy="7101408"/>
                      </a:xfrm>
                      <a:prstGeom prst="rect">
                        <a:avLst/>
                      </a:prstGeom>
                    </p:spPr>
                  </p:pic>
                </p:oleObj>
              </mc:Fallback>
            </mc:AlternateContent>
          </a:graphicData>
        </a:graphic>
      </p:graphicFrame>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79908323"/>
      </p:ext>
    </p:extLst>
  </p:cSld>
  <p:clrMapOvr>
    <a:masterClrMapping/>
  </p:clrMapOvr>
  <mc:AlternateContent xmlns:mc="http://schemas.openxmlformats.org/markup-compatibility/2006" xmlns:p14="http://schemas.microsoft.com/office/powerpoint/2010/main">
    <mc:Choice Requires="p14">
      <p:transition spd="med" p14:dur="700" advTm="29301">
        <p:fade/>
      </p:transition>
    </mc:Choice>
    <mc:Fallback xmlns="">
      <p:transition spd="med" advTm="293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mtClean="0"/>
              <a:t>Une observation qui ressort : le traitement des mots quadrisyllabiques</a:t>
            </a:r>
            <a:endParaRPr lang="en-GB"/>
          </a:p>
        </p:txBody>
      </p:sp>
      <p:sp>
        <p:nvSpPr>
          <p:cNvPr id="3" name="Espace réservé du contenu 2"/>
          <p:cNvSpPr>
            <a:spLocks noGrp="1"/>
          </p:cNvSpPr>
          <p:nvPr>
            <p:ph sz="quarter" idx="1"/>
          </p:nvPr>
        </p:nvSpPr>
        <p:spPr/>
        <p:txBody>
          <a:bodyPr/>
          <a:lstStyle/>
          <a:p>
            <a:endParaRPr lang="en-GB"/>
          </a:p>
        </p:txBody>
      </p:sp>
      <p:sp>
        <p:nvSpPr>
          <p:cNvPr id="4" name="Espace réservé du numéro de diapositive 3"/>
          <p:cNvSpPr>
            <a:spLocks noGrp="1"/>
          </p:cNvSpPr>
          <p:nvPr>
            <p:ph type="sldNum" sz="quarter" idx="15"/>
          </p:nvPr>
        </p:nvSpPr>
        <p:spPr/>
        <p:txBody>
          <a:bodyPr/>
          <a:lstStyle/>
          <a:p>
            <a:fld id="{E2ABA2DC-C91A-4474-B60C-48D475808927}" type="slidenum">
              <a:rPr lang="fr-FR" smtClean="0"/>
              <a:pPr/>
              <a:t>26</a:t>
            </a:fld>
            <a:endParaRPr lang="fr-FR"/>
          </a:p>
        </p:txBody>
      </p:sp>
      <p:graphicFrame>
        <p:nvGraphicFramePr>
          <p:cNvPr id="5" name="Objet 4"/>
          <p:cNvGraphicFramePr>
            <a:graphicFrameLocks noChangeAspect="1"/>
          </p:cNvGraphicFramePr>
          <p:nvPr>
            <p:extLst/>
          </p:nvPr>
        </p:nvGraphicFramePr>
        <p:xfrm>
          <a:off x="436613" y="1340768"/>
          <a:ext cx="5907496" cy="5256584"/>
        </p:xfrm>
        <a:graphic>
          <a:graphicData uri="http://schemas.openxmlformats.org/presentationml/2006/ole">
            <mc:AlternateContent xmlns:mc="http://schemas.openxmlformats.org/markup-compatibility/2006">
              <mc:Choice xmlns:v="urn:schemas-microsoft-com:vml" Requires="v">
                <p:oleObj spid="_x0000_s48137" r:id="rId5" imgW="13612680" imgH="12114000" progId="">
                  <p:embed/>
                </p:oleObj>
              </mc:Choice>
              <mc:Fallback>
                <p:oleObj r:id="rId5" imgW="13612680" imgH="12114000" progId="">
                  <p:embed/>
                  <p:pic>
                    <p:nvPicPr>
                      <p:cNvPr id="0" name=""/>
                      <p:cNvPicPr/>
                      <p:nvPr/>
                    </p:nvPicPr>
                    <p:blipFill>
                      <a:blip r:embed="rId6"/>
                      <a:stretch>
                        <a:fillRect/>
                      </a:stretch>
                    </p:blipFill>
                    <p:spPr>
                      <a:xfrm>
                        <a:off x="436613" y="1340768"/>
                        <a:ext cx="5907496" cy="5256584"/>
                      </a:xfrm>
                      <a:prstGeom prst="rect">
                        <a:avLst/>
                      </a:prstGeom>
                    </p:spPr>
                  </p:pic>
                </p:oleObj>
              </mc:Fallback>
            </mc:AlternateContent>
          </a:graphicData>
        </a:graphic>
      </p:graphicFrame>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59138361"/>
      </p:ext>
    </p:extLst>
  </p:cSld>
  <p:clrMapOvr>
    <a:masterClrMapping/>
  </p:clrMapOvr>
  <mc:AlternateContent xmlns:mc="http://schemas.openxmlformats.org/markup-compatibility/2006" xmlns:p14="http://schemas.microsoft.com/office/powerpoint/2010/main">
    <mc:Choice Requires="p14">
      <p:transition spd="med" p14:dur="700" advTm="23313">
        <p:fade/>
      </p:transition>
    </mc:Choice>
    <mc:Fallback xmlns="">
      <p:transition spd="med" advTm="233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Un exemple</a:t>
            </a:r>
            <a:endParaRPr lang="en-GB"/>
          </a:p>
        </p:txBody>
      </p:sp>
      <p:sp>
        <p:nvSpPr>
          <p:cNvPr id="3" name="Espace réservé du contenu 2"/>
          <p:cNvSpPr>
            <a:spLocks noGrp="1"/>
          </p:cNvSpPr>
          <p:nvPr>
            <p:ph sz="quarter" idx="1"/>
          </p:nvPr>
        </p:nvSpPr>
        <p:spPr/>
        <p:txBody>
          <a:bodyPr/>
          <a:lstStyle/>
          <a:p>
            <a:endParaRPr lang="en-GB"/>
          </a:p>
        </p:txBody>
      </p:sp>
      <p:sp>
        <p:nvSpPr>
          <p:cNvPr id="4" name="Espace réservé du numéro de diapositive 3"/>
          <p:cNvSpPr>
            <a:spLocks noGrp="1"/>
          </p:cNvSpPr>
          <p:nvPr>
            <p:ph type="sldNum" sz="quarter" idx="15"/>
          </p:nvPr>
        </p:nvSpPr>
        <p:spPr/>
        <p:txBody>
          <a:bodyPr/>
          <a:lstStyle/>
          <a:p>
            <a:fld id="{E2ABA2DC-C91A-4474-B60C-48D475808927}" type="slidenum">
              <a:rPr lang="fr-FR" smtClean="0"/>
              <a:pPr/>
              <a:t>27</a:t>
            </a:fld>
            <a:endParaRPr lang="fr-FR"/>
          </a:p>
        </p:txBody>
      </p:sp>
      <p:graphicFrame>
        <p:nvGraphicFramePr>
          <p:cNvPr id="6" name="Objet 5"/>
          <p:cNvGraphicFramePr>
            <a:graphicFrameLocks noChangeAspect="1"/>
          </p:cNvGraphicFramePr>
          <p:nvPr>
            <p:extLst/>
          </p:nvPr>
        </p:nvGraphicFramePr>
        <p:xfrm>
          <a:off x="457471" y="1687757"/>
          <a:ext cx="6997353" cy="3210765"/>
        </p:xfrm>
        <a:graphic>
          <a:graphicData uri="http://schemas.openxmlformats.org/presentationml/2006/ole">
            <mc:AlternateContent xmlns:mc="http://schemas.openxmlformats.org/markup-compatibility/2006">
              <mc:Choice xmlns:v="urn:schemas-microsoft-com:vml" Requires="v">
                <p:oleObj spid="_x0000_s49168" r:id="rId6" imgW="17790120" imgH="8164800" progId="">
                  <p:embed/>
                </p:oleObj>
              </mc:Choice>
              <mc:Fallback>
                <p:oleObj r:id="rId6" imgW="17790120" imgH="8164800" progId="">
                  <p:embed/>
                  <p:pic>
                    <p:nvPicPr>
                      <p:cNvPr id="0" name=""/>
                      <p:cNvPicPr/>
                      <p:nvPr/>
                    </p:nvPicPr>
                    <p:blipFill>
                      <a:blip r:embed="rId7"/>
                      <a:stretch>
                        <a:fillRect/>
                      </a:stretch>
                    </p:blipFill>
                    <p:spPr>
                      <a:xfrm>
                        <a:off x="457471" y="1687757"/>
                        <a:ext cx="6997353" cy="3210765"/>
                      </a:xfrm>
                      <a:prstGeom prst="rect">
                        <a:avLst/>
                      </a:prstGeom>
                    </p:spPr>
                  </p:pic>
                </p:oleObj>
              </mc:Fallback>
            </mc:AlternateContent>
          </a:graphicData>
        </a:graphic>
      </p:graphicFrame>
      <p:graphicFrame>
        <p:nvGraphicFramePr>
          <p:cNvPr id="7" name="Objet 6"/>
          <p:cNvGraphicFramePr>
            <a:graphicFrameLocks noChangeAspect="1"/>
          </p:cNvGraphicFramePr>
          <p:nvPr>
            <p:extLst/>
          </p:nvPr>
        </p:nvGraphicFramePr>
        <p:xfrm>
          <a:off x="905642" y="5228905"/>
          <a:ext cx="6096000" cy="1389063"/>
        </p:xfrm>
        <a:graphic>
          <a:graphicData uri="http://schemas.openxmlformats.org/presentationml/2006/ole">
            <mc:AlternateContent xmlns:mc="http://schemas.openxmlformats.org/markup-compatibility/2006">
              <mc:Choice xmlns:v="urn:schemas-microsoft-com:vml" Requires="v">
                <p:oleObj spid="_x0000_s49169" r:id="rId8" imgW="16101360" imgH="3669840" progId="">
                  <p:embed/>
                </p:oleObj>
              </mc:Choice>
              <mc:Fallback>
                <p:oleObj r:id="rId8" imgW="16101360" imgH="3669840" progId="">
                  <p:embed/>
                  <p:pic>
                    <p:nvPicPr>
                      <p:cNvPr id="0" name=""/>
                      <p:cNvPicPr/>
                      <p:nvPr/>
                    </p:nvPicPr>
                    <p:blipFill>
                      <a:blip r:embed="rId9"/>
                      <a:stretch>
                        <a:fillRect/>
                      </a:stretch>
                    </p:blipFill>
                    <p:spPr>
                      <a:xfrm>
                        <a:off x="905642" y="5228905"/>
                        <a:ext cx="6096000" cy="1389063"/>
                      </a:xfrm>
                      <a:prstGeom prst="rect">
                        <a:avLst/>
                      </a:prstGeom>
                    </p:spPr>
                  </p:pic>
                </p:oleObj>
              </mc:Fallback>
            </mc:AlternateContent>
          </a:graphicData>
        </a:graphic>
      </p:graphicFrame>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3776093"/>
      </p:ext>
    </p:extLst>
  </p:cSld>
  <p:clrMapOvr>
    <a:masterClrMapping/>
  </p:clrMapOvr>
  <mc:AlternateContent xmlns:mc="http://schemas.openxmlformats.org/markup-compatibility/2006" xmlns:p14="http://schemas.microsoft.com/office/powerpoint/2010/main">
    <mc:Choice Requires="p14">
      <p:transition spd="med" p14:dur="700" advTm="67627">
        <p:fade/>
      </p:transition>
    </mc:Choice>
    <mc:Fallback xmlns="">
      <p:transition spd="med" advTm="676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62768" y="116632"/>
            <a:ext cx="9567216" cy="922114"/>
          </a:xfrm>
        </p:spPr>
        <p:txBody>
          <a:bodyPr>
            <a:noAutofit/>
          </a:bodyPr>
          <a:lstStyle/>
          <a:p>
            <a:pPr algn="r"/>
            <a:r>
              <a:rPr lang="fr-FR" sz="2500" smtClean="0"/>
              <a:t>Analyse : </a:t>
            </a:r>
            <a:r>
              <a:rPr lang="fr-FR" sz="2500"/>
              <a:t>‘sous-systèmes’ pour mots de diverses </a:t>
            </a:r>
            <a:r>
              <a:rPr lang="fr-FR" sz="2500" smtClean="0"/>
              <a:t>longueurs ?</a:t>
            </a:r>
            <a:endParaRPr lang="en-GB" sz="2500"/>
          </a:p>
        </p:txBody>
      </p:sp>
      <p:sp>
        <p:nvSpPr>
          <p:cNvPr id="3" name="Espace réservé du contenu 2"/>
          <p:cNvSpPr>
            <a:spLocks noGrp="1"/>
          </p:cNvSpPr>
          <p:nvPr>
            <p:ph sz="quarter" idx="1"/>
          </p:nvPr>
        </p:nvSpPr>
        <p:spPr>
          <a:xfrm>
            <a:off x="683568" y="1376970"/>
            <a:ext cx="7445448" cy="5256584"/>
          </a:xfrm>
        </p:spPr>
        <p:txBody>
          <a:bodyPr>
            <a:normAutofit/>
          </a:bodyPr>
          <a:lstStyle/>
          <a:p>
            <a:r>
              <a:rPr lang="fr-FR" sz="2000" smtClean="0"/>
              <a:t>langues monosyllabiques : moins de coarticulation et d’affaiblissement articulatoire</a:t>
            </a:r>
          </a:p>
          <a:p>
            <a:r>
              <a:rPr lang="fr-FR" sz="2000" smtClean="0"/>
              <a:t>langues polysyllabiques : nombreuses réductions en oral spontané</a:t>
            </a:r>
          </a:p>
          <a:p>
            <a:r>
              <a:rPr lang="fr-FR" sz="2000" smtClean="0"/>
              <a:t>na de Yongning : </a:t>
            </a:r>
          </a:p>
          <a:p>
            <a:pPr lvl="1"/>
            <a:r>
              <a:rPr lang="fr-FR" sz="1700" smtClean="0"/>
              <a:t>monosyllabisation intégrale des racines ; verbes : restés monosyllabiques</a:t>
            </a:r>
          </a:p>
          <a:p>
            <a:pPr lvl="1"/>
            <a:r>
              <a:rPr lang="fr-FR" sz="1700" smtClean="0"/>
              <a:t>formation de disyllabes par composition et affixation ; noms souvent disyllabiques</a:t>
            </a:r>
          </a:p>
          <a:p>
            <a:pPr lvl="1"/>
            <a:r>
              <a:rPr lang="fr-FR" sz="1700" smtClean="0"/>
              <a:t>mots de 4 syllabes ou plus : 6% du lexique, 5,5% des textes</a:t>
            </a:r>
          </a:p>
          <a:p>
            <a:pPr lvl="1"/>
            <a:endParaRPr lang="fr-FR" sz="1700" smtClean="0"/>
          </a:p>
          <a:p>
            <a:r>
              <a:rPr lang="fr-FR" sz="2000" smtClean="0"/>
              <a:t>Le modèle statistique paraît biaisé en faveur des monosyllabes et disyllabes, articulés avec précision</a:t>
            </a:r>
          </a:p>
          <a:p>
            <a:endParaRPr lang="fr-FR" sz="2000"/>
          </a:p>
          <a:p>
            <a:r>
              <a:rPr lang="fr-FR" sz="2000" smtClean="0"/>
              <a:t>Généralisations typologiques : par application des mêmes outils </a:t>
            </a:r>
            <a:br>
              <a:rPr lang="fr-FR" sz="2000" smtClean="0"/>
            </a:br>
            <a:r>
              <a:rPr lang="fr-FR" sz="2000" smtClean="0"/>
              <a:t>à des données de différentes langues ?</a:t>
            </a:r>
          </a:p>
        </p:txBody>
      </p:sp>
      <p:sp>
        <p:nvSpPr>
          <p:cNvPr id="4" name="Espace réservé du numéro de diapositive 3"/>
          <p:cNvSpPr>
            <a:spLocks noGrp="1"/>
          </p:cNvSpPr>
          <p:nvPr>
            <p:ph type="sldNum" sz="quarter" idx="15"/>
          </p:nvPr>
        </p:nvSpPr>
        <p:spPr/>
        <p:txBody>
          <a:bodyPr/>
          <a:lstStyle/>
          <a:p>
            <a:fld id="{E2ABA2DC-C91A-4474-B60C-48D475808927}" type="slidenum">
              <a:rPr lang="fr-FR" smtClean="0"/>
              <a:pPr/>
              <a:t>28</a:t>
            </a:fld>
            <a:endParaRPr lang="fr-F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54350029"/>
      </p:ext>
    </p:extLst>
  </p:cSld>
  <p:clrMapOvr>
    <a:masterClrMapping/>
  </p:clrMapOvr>
  <mc:AlternateContent xmlns:mc="http://schemas.openxmlformats.org/markup-compatibility/2006" xmlns:p14="http://schemas.microsoft.com/office/powerpoint/2010/main">
    <mc:Choice Requires="p14">
      <p:transition spd="med" p14:dur="700" advTm="227166">
        <p:fade/>
      </p:transition>
    </mc:Choice>
    <mc:Fallback xmlns="">
      <p:transition spd="med" advTm="2271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E2ABA2DC-C91A-4474-B60C-48D475808927}" type="slidenum">
              <a:rPr lang="fr-FR" smtClean="0"/>
              <a:t>29</a:t>
            </a:fld>
            <a:endParaRPr lang="fr-FR"/>
          </a:p>
        </p:txBody>
      </p:sp>
      <p:sp>
        <p:nvSpPr>
          <p:cNvPr id="3" name="Espace réservé du contenu 2"/>
          <p:cNvSpPr txBox="1">
            <a:spLocks/>
          </p:cNvSpPr>
          <p:nvPr/>
        </p:nvSpPr>
        <p:spPr>
          <a:xfrm>
            <a:off x="464288" y="764704"/>
            <a:ext cx="8068152" cy="758056"/>
          </a:xfrm>
          <a:prstGeom prst="rect">
            <a:avLst/>
          </a:prstGeom>
        </p:spPr>
        <p:txBody>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lvl="1"/>
            <a:r>
              <a:rPr lang="fr-FR" smtClean="0"/>
              <a:t>Adams, </a:t>
            </a:r>
            <a:r>
              <a:rPr lang="fr-FR"/>
              <a:t>Cohn, </a:t>
            </a:r>
            <a:r>
              <a:rPr lang="fr-FR" smtClean="0"/>
              <a:t>Neubig </a:t>
            </a:r>
            <a:r>
              <a:rPr lang="fr-FR"/>
              <a:t>&amp; </a:t>
            </a:r>
            <a:r>
              <a:rPr lang="fr-FR" smtClean="0"/>
              <a:t>Michaud</a:t>
            </a:r>
            <a:r>
              <a:rPr lang="fr-FR"/>
              <a:t>. 2017. </a:t>
            </a:r>
            <a:r>
              <a:rPr lang="fr-FR" smtClean="0"/>
              <a:t/>
            </a:r>
            <a:br>
              <a:rPr lang="fr-FR" smtClean="0"/>
            </a:br>
            <a:r>
              <a:rPr lang="fr-FR" smtClean="0"/>
              <a:t>Phonemic </a:t>
            </a:r>
            <a:r>
              <a:rPr lang="fr-FR"/>
              <a:t>transcription of low-resource tonal languages. </a:t>
            </a:r>
            <a:r>
              <a:rPr lang="fr-FR" sz="1600" i="1"/>
              <a:t>Proceedings of ALTA 2017 (Australasian Language Technology Association Workshop)</a:t>
            </a:r>
            <a:r>
              <a:rPr lang="fr-FR" sz="1600"/>
              <a:t>, 53–60. </a:t>
            </a:r>
            <a:br>
              <a:rPr lang="fr-FR" sz="1600"/>
            </a:br>
            <a:r>
              <a:rPr lang="fr-FR" sz="1600">
                <a:hlinkClick r:id="rId5"/>
              </a:rPr>
              <a:t>https://</a:t>
            </a:r>
            <a:r>
              <a:rPr lang="fr-FR" sz="1600" smtClean="0">
                <a:hlinkClick r:id="rId5"/>
              </a:rPr>
              <a:t>halshs.archives-ouvertes.fr/halshs-01656683/</a:t>
            </a:r>
            <a:r>
              <a:rPr lang="fr-FR" sz="1600" smtClean="0"/>
              <a:t> </a:t>
            </a:r>
            <a:endParaRPr lang="fr-FR" sz="1600"/>
          </a:p>
          <a:p>
            <a:pPr lvl="1"/>
            <a:r>
              <a:rPr lang="fr-FR" smtClean="0"/>
              <a:t>Adams, Cohn, Neubig, Cruz, Bird &amp; Michaud. 2018. Evaluating phonemic transcription of low-resource tonal languages for language documentation. </a:t>
            </a:r>
            <a:br>
              <a:rPr lang="fr-FR" smtClean="0"/>
            </a:br>
            <a:r>
              <a:rPr lang="fr-FR" sz="1600" i="1" smtClean="0"/>
              <a:t>Proceedings of LREC 2018 (Language Resources and Evaluation Conference).</a:t>
            </a:r>
            <a:r>
              <a:rPr lang="fr-FR" sz="1600" smtClean="0"/>
              <a:t> </a:t>
            </a:r>
            <a:br>
              <a:rPr lang="fr-FR" sz="1600" smtClean="0"/>
            </a:br>
            <a:r>
              <a:rPr lang="fr-FR" sz="1600" smtClean="0">
                <a:hlinkClick r:id="rId6"/>
              </a:rPr>
              <a:t>https://halshs.archives-ouvertes.fr/halshs-01709648/</a:t>
            </a:r>
            <a:r>
              <a:rPr lang="fr-FR" sz="1600" smtClean="0"/>
              <a:t> </a:t>
            </a:r>
          </a:p>
          <a:p>
            <a:pPr lvl="1"/>
            <a:r>
              <a:rPr lang="fr-FR"/>
              <a:t>Michaud</a:t>
            </a:r>
            <a:r>
              <a:rPr lang="fr-FR" smtClean="0"/>
              <a:t>, Adams</a:t>
            </a:r>
            <a:r>
              <a:rPr lang="fr-FR"/>
              <a:t>, </a:t>
            </a:r>
            <a:r>
              <a:rPr lang="fr-FR" smtClean="0"/>
              <a:t>Cohn</a:t>
            </a:r>
            <a:r>
              <a:rPr lang="fr-FR"/>
              <a:t>, </a:t>
            </a:r>
            <a:r>
              <a:rPr lang="fr-FR" smtClean="0"/>
              <a:t>Neubig </a:t>
            </a:r>
            <a:r>
              <a:rPr lang="fr-FR"/>
              <a:t>&amp; </a:t>
            </a:r>
            <a:r>
              <a:rPr lang="fr-FR" smtClean="0"/>
              <a:t>Guillaume</a:t>
            </a:r>
            <a:r>
              <a:rPr lang="fr-FR"/>
              <a:t>. 2018. Integrating automatic transcription into the language documentation workflow: experiments with Na data and the Persephone toolkit. </a:t>
            </a:r>
            <a:r>
              <a:rPr lang="fr-FR" i="1"/>
              <a:t>Language Documentation and Conservation</a:t>
            </a:r>
            <a:r>
              <a:rPr lang="fr-FR"/>
              <a:t> 12. 393–429</a:t>
            </a:r>
            <a:r>
              <a:rPr lang="fr-FR" smtClean="0"/>
              <a:t>.</a:t>
            </a:r>
            <a:r>
              <a:rPr lang="fr-FR" sz="1800" smtClean="0"/>
              <a:t> </a:t>
            </a:r>
            <a:r>
              <a:rPr lang="fr-FR" sz="1600"/>
              <a:t/>
            </a:r>
            <a:br>
              <a:rPr lang="fr-FR" sz="1600"/>
            </a:br>
            <a:r>
              <a:rPr lang="fr-FR" sz="1600">
                <a:hlinkClick r:id="rId7"/>
              </a:rPr>
              <a:t>https://</a:t>
            </a:r>
            <a:r>
              <a:rPr lang="fr-FR" sz="1600" smtClean="0">
                <a:hlinkClick r:id="rId7"/>
              </a:rPr>
              <a:t>halshs.archives-ouvertes.fr/halshs-01841979/</a:t>
            </a:r>
            <a:endParaRPr lang="fr-FR" sz="1600"/>
          </a:p>
          <a:p>
            <a:pPr lvl="1"/>
            <a:endParaRPr lang="fr-FR" sz="1600" smtClean="0"/>
          </a:p>
          <a:p>
            <a:pPr marL="365760" lvl="1" indent="0">
              <a:buNone/>
            </a:pPr>
            <a:endParaRPr lang="fr-FR" sz="90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33544792"/>
      </p:ext>
    </p:extLst>
  </p:cSld>
  <p:clrMapOvr>
    <a:masterClrMapping/>
  </p:clrMapOvr>
  <mc:AlternateContent xmlns:mc="http://schemas.openxmlformats.org/markup-compatibility/2006" xmlns:p14="http://schemas.microsoft.com/office/powerpoint/2010/main">
    <mc:Choice Requires="p14">
      <p:transition spd="med" p14:dur="700" advTm="39780">
        <p:fade/>
      </p:transition>
    </mc:Choice>
    <mc:Fallback xmlns="">
      <p:transition spd="med" advTm="397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u numéro de diapositiv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sz="3200">
                <a:solidFill>
                  <a:schemeClr val="tx1"/>
                </a:solidFill>
                <a:latin typeface="Arial Unicode MS" panose="020B0604020202020204" pitchFamily="34" charset="-128"/>
              </a:defRPr>
            </a:lvl1pPr>
            <a:lvl2pPr marL="742950" indent="-285750">
              <a:defRPr sz="3200">
                <a:solidFill>
                  <a:schemeClr val="tx1"/>
                </a:solidFill>
                <a:latin typeface="Arial Unicode MS" panose="020B0604020202020204" pitchFamily="34" charset="-128"/>
              </a:defRPr>
            </a:lvl2pPr>
            <a:lvl3pPr marL="1143000" indent="-228600">
              <a:defRPr sz="3200">
                <a:solidFill>
                  <a:schemeClr val="tx1"/>
                </a:solidFill>
                <a:latin typeface="Arial Unicode MS" panose="020B0604020202020204" pitchFamily="34" charset="-128"/>
              </a:defRPr>
            </a:lvl3pPr>
            <a:lvl4pPr marL="1600200" indent="-228600">
              <a:defRPr sz="3200">
                <a:solidFill>
                  <a:schemeClr val="tx1"/>
                </a:solidFill>
                <a:latin typeface="Arial Unicode MS" panose="020B0604020202020204" pitchFamily="34" charset="-128"/>
              </a:defRPr>
            </a:lvl4pPr>
            <a:lvl5pPr marL="2057400" indent="-228600">
              <a:defRPr sz="3200">
                <a:solidFill>
                  <a:schemeClr val="tx1"/>
                </a:solidFill>
                <a:latin typeface="Arial Unicode MS" panose="020B0604020202020204" pitchFamily="34" charset="-128"/>
              </a:defRPr>
            </a:lvl5pPr>
            <a:lvl6pPr marL="2514600" indent="-228600" eaLnBrk="0" fontAlgn="base" hangingPunct="0">
              <a:spcBef>
                <a:spcPct val="0"/>
              </a:spcBef>
              <a:spcAft>
                <a:spcPct val="0"/>
              </a:spcAft>
              <a:defRPr sz="3200">
                <a:solidFill>
                  <a:schemeClr val="tx1"/>
                </a:solidFill>
                <a:latin typeface="Arial Unicode MS" panose="020B0604020202020204" pitchFamily="34" charset="-128"/>
              </a:defRPr>
            </a:lvl6pPr>
            <a:lvl7pPr marL="2971800" indent="-228600" eaLnBrk="0" fontAlgn="base" hangingPunct="0">
              <a:spcBef>
                <a:spcPct val="0"/>
              </a:spcBef>
              <a:spcAft>
                <a:spcPct val="0"/>
              </a:spcAft>
              <a:defRPr sz="3200">
                <a:solidFill>
                  <a:schemeClr val="tx1"/>
                </a:solidFill>
                <a:latin typeface="Arial Unicode MS" panose="020B0604020202020204" pitchFamily="34" charset="-128"/>
              </a:defRPr>
            </a:lvl7pPr>
            <a:lvl8pPr marL="3429000" indent="-228600" eaLnBrk="0" fontAlgn="base" hangingPunct="0">
              <a:spcBef>
                <a:spcPct val="0"/>
              </a:spcBef>
              <a:spcAft>
                <a:spcPct val="0"/>
              </a:spcAft>
              <a:defRPr sz="3200">
                <a:solidFill>
                  <a:schemeClr val="tx1"/>
                </a:solidFill>
                <a:latin typeface="Arial Unicode MS" panose="020B0604020202020204" pitchFamily="34" charset="-128"/>
              </a:defRPr>
            </a:lvl8pPr>
            <a:lvl9pPr marL="3886200" indent="-228600" eaLnBrk="0" fontAlgn="base" hangingPunct="0">
              <a:spcBef>
                <a:spcPct val="0"/>
              </a:spcBef>
              <a:spcAft>
                <a:spcPct val="0"/>
              </a:spcAft>
              <a:defRPr sz="3200">
                <a:solidFill>
                  <a:schemeClr val="tx1"/>
                </a:solidFill>
                <a:latin typeface="Arial Unicode MS" panose="020B0604020202020204" pitchFamily="34" charset="-128"/>
              </a:defRPr>
            </a:lvl9pPr>
          </a:lstStyle>
          <a:p>
            <a:fld id="{71DC34CF-8195-498B-8648-2EB212399915}" type="slidenum">
              <a:rPr lang="fr-FR" sz="2400">
                <a:solidFill>
                  <a:srgbClr val="FFFFFF"/>
                </a:solidFill>
              </a:rPr>
              <a:pPr/>
              <a:t>3</a:t>
            </a:fld>
            <a:endParaRPr lang="fr-FR" sz="1400">
              <a:solidFill>
                <a:srgbClr val="000000"/>
              </a:solidFill>
            </a:endParaRPr>
          </a:p>
        </p:txBody>
      </p:sp>
      <p:pic>
        <p:nvPicPr>
          <p:cNvPr id="23555" name="Picture 2" descr="CArte ASIE-T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157163"/>
            <a:ext cx="9296400" cy="717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Line 4"/>
          <p:cNvSpPr>
            <a:spLocks noChangeShapeType="1"/>
          </p:cNvSpPr>
          <p:nvPr/>
        </p:nvSpPr>
        <p:spPr bwMode="auto">
          <a:xfrm flipH="1">
            <a:off x="6699250" y="1989138"/>
            <a:ext cx="1905000" cy="1524000"/>
          </a:xfrm>
          <a:prstGeom prst="line">
            <a:avLst/>
          </a:prstGeom>
          <a:noFill/>
          <a:ln w="2032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GB" sz="3200" smtClean="0">
              <a:solidFill>
                <a:srgbClr val="000000"/>
              </a:solidFill>
              <a:latin typeface="Arial Unicode MS" panose="020B0604020202020204" pitchFamily="34" charset="-128"/>
            </a:endParaRPr>
          </a:p>
        </p:txBody>
      </p:sp>
      <p:sp>
        <p:nvSpPr>
          <p:cNvPr id="137219" name="Line 3"/>
          <p:cNvSpPr>
            <a:spLocks noChangeShapeType="1"/>
          </p:cNvSpPr>
          <p:nvPr/>
        </p:nvSpPr>
        <p:spPr bwMode="auto">
          <a:xfrm flipH="1">
            <a:off x="6775450" y="1989138"/>
            <a:ext cx="1752600" cy="1371600"/>
          </a:xfrm>
          <a:prstGeom prst="line">
            <a:avLst/>
          </a:prstGeom>
          <a:noFill/>
          <a:ln w="1524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GB" sz="3200" smtClean="0">
              <a:solidFill>
                <a:srgbClr val="000000"/>
              </a:solidFill>
              <a:latin typeface="Arial Unicode MS" panose="020B0604020202020204" pitchFamily="34" charset="-128"/>
            </a:endParaRPr>
          </a:p>
        </p:txBody>
      </p:sp>
      <p:sp>
        <p:nvSpPr>
          <p:cNvPr id="6" name="Titre 1"/>
          <p:cNvSpPr txBox="1">
            <a:spLocks/>
          </p:cNvSpPr>
          <p:nvPr/>
        </p:nvSpPr>
        <p:spPr>
          <a:xfrm>
            <a:off x="2771800" y="476672"/>
            <a:ext cx="2720352" cy="418058"/>
          </a:xfrm>
          <a:prstGeom prst="rect">
            <a:avLst/>
          </a:prstGeom>
          <a:solidFill>
            <a:schemeClr val="bg1"/>
          </a:solidFill>
        </p:spPr>
        <p:txBody>
          <a:bodyPr/>
          <a:lstStyle>
            <a:lvl1pPr algn="l" rtl="0" eaLnBrk="1" latinLnBrk="0" hangingPunct="1">
              <a:spcBef>
                <a:spcPct val="0"/>
              </a:spcBef>
              <a:buNone/>
              <a:defRPr kumimoji="0" sz="3000" b="1" kern="1200" cap="small" baseline="0">
                <a:solidFill>
                  <a:schemeClr val="accent1">
                    <a:lumMod val="75000"/>
                  </a:schemeClr>
                </a:solidFill>
                <a:latin typeface="+mj-lt"/>
                <a:ea typeface="+mj-ea"/>
                <a:cs typeface="+mj-cs"/>
              </a:defRPr>
            </a:lvl1pPr>
          </a:lstStyle>
          <a:p>
            <a:pPr algn="ctr"/>
            <a:r>
              <a:rPr lang="fr-FR" sz="3200" smtClean="0"/>
              <a:t>La langue na</a:t>
            </a:r>
            <a:endParaRPr lang="en-GB" sz="320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74944483"/>
      </p:ext>
    </p:extLst>
  </p:cSld>
  <p:clrMapOvr>
    <a:masterClrMapping/>
  </p:clrMapOvr>
  <mc:AlternateContent xmlns:mc="http://schemas.openxmlformats.org/markup-compatibility/2006" xmlns:p14="http://schemas.microsoft.com/office/powerpoint/2010/main">
    <mc:Choice Requires="p14">
      <p:transition spd="med" p14:dur="700" advTm="32531">
        <p:fade/>
      </p:transition>
    </mc:Choice>
    <mc:Fallback xmlns="">
      <p:transition spd="med" advTm="325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137219"/>
                                        </p:tgtEl>
                                        <p:attrNameLst>
                                          <p:attrName>style.visibility</p:attrName>
                                        </p:attrNameLst>
                                      </p:cBhvr>
                                      <p:to>
                                        <p:strVal val="visible"/>
                                      </p:to>
                                    </p:set>
                                    <p:animEffect transition="in" filter="wipe(right)">
                                      <p:cBhvr>
                                        <p:cTn id="11" dur="500"/>
                                        <p:tgtEl>
                                          <p:spTgt spid="137219"/>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137220"/>
                                        </p:tgtEl>
                                        <p:attrNameLst>
                                          <p:attrName>style.visibility</p:attrName>
                                        </p:attrNameLst>
                                      </p:cBhvr>
                                      <p:to>
                                        <p:strVal val="visible"/>
                                      </p:to>
                                    </p:set>
                                    <p:animEffect transition="in" filter="wipe(right)">
                                      <p:cBhvr>
                                        <p:cTn id="14" dur="500"/>
                                        <p:tgtEl>
                                          <p:spTgt spid="1372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137220" grpId="0" animBg="1"/>
      <p:bldP spid="1372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Discussion</a:t>
            </a:r>
            <a:endParaRPr lang="en-GB"/>
          </a:p>
        </p:txBody>
      </p:sp>
      <p:sp>
        <p:nvSpPr>
          <p:cNvPr id="3" name="Espace réservé du contenu 2"/>
          <p:cNvSpPr>
            <a:spLocks noGrp="1"/>
          </p:cNvSpPr>
          <p:nvPr>
            <p:ph sz="quarter" idx="1"/>
          </p:nvPr>
        </p:nvSpPr>
        <p:spPr/>
        <p:txBody>
          <a:bodyPr/>
          <a:lstStyle/>
          <a:p>
            <a:endParaRPr lang="en-GB"/>
          </a:p>
        </p:txBody>
      </p:sp>
      <p:sp>
        <p:nvSpPr>
          <p:cNvPr id="4" name="Espace réservé du numéro de diapositive 3"/>
          <p:cNvSpPr>
            <a:spLocks noGrp="1"/>
          </p:cNvSpPr>
          <p:nvPr>
            <p:ph type="sldNum" sz="quarter" idx="15"/>
          </p:nvPr>
        </p:nvSpPr>
        <p:spPr/>
        <p:txBody>
          <a:bodyPr/>
          <a:lstStyle/>
          <a:p>
            <a:fld id="{E2ABA2DC-C91A-4474-B60C-48D475808927}" type="slidenum">
              <a:rPr lang="fr-FR" smtClean="0"/>
              <a:pPr/>
              <a:t>30</a:t>
            </a:fld>
            <a:endParaRPr lang="fr-FR"/>
          </a:p>
        </p:txBody>
      </p:sp>
      <p:graphicFrame>
        <p:nvGraphicFramePr>
          <p:cNvPr id="5" name="Objet 4"/>
          <p:cNvGraphicFramePr>
            <a:graphicFrameLocks noChangeAspect="1"/>
          </p:cNvGraphicFramePr>
          <p:nvPr>
            <p:extLst/>
          </p:nvPr>
        </p:nvGraphicFramePr>
        <p:xfrm>
          <a:off x="3275856" y="104449"/>
          <a:ext cx="3630034" cy="6753552"/>
        </p:xfrm>
        <a:graphic>
          <a:graphicData uri="http://schemas.openxmlformats.org/presentationml/2006/ole">
            <mc:AlternateContent xmlns:mc="http://schemas.openxmlformats.org/markup-compatibility/2006">
              <mc:Choice xmlns:v="urn:schemas-microsoft-com:vml" Requires="v">
                <p:oleObj spid="_x0000_s50185" r:id="rId5" imgW="4572360" imgH="8504640" progId="">
                  <p:embed/>
                </p:oleObj>
              </mc:Choice>
              <mc:Fallback>
                <p:oleObj r:id="rId5" imgW="4572360" imgH="8504640" progId="">
                  <p:embed/>
                  <p:pic>
                    <p:nvPicPr>
                      <p:cNvPr id="0" name=""/>
                      <p:cNvPicPr/>
                      <p:nvPr/>
                    </p:nvPicPr>
                    <p:blipFill>
                      <a:blip r:embed="rId6"/>
                      <a:stretch>
                        <a:fillRect/>
                      </a:stretch>
                    </p:blipFill>
                    <p:spPr>
                      <a:xfrm>
                        <a:off x="3275856" y="104449"/>
                        <a:ext cx="3630034" cy="6753552"/>
                      </a:xfrm>
                      <a:prstGeom prst="rect">
                        <a:avLst/>
                      </a:prstGeom>
                    </p:spPr>
                  </p:pic>
                </p:oleObj>
              </mc:Fallback>
            </mc:AlternateContent>
          </a:graphicData>
        </a:graphic>
      </p:graphicFrame>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09502172"/>
      </p:ext>
    </p:extLst>
  </p:cSld>
  <p:clrMapOvr>
    <a:masterClrMapping/>
  </p:clrMapOvr>
  <mc:AlternateContent xmlns:mc="http://schemas.openxmlformats.org/markup-compatibility/2006" xmlns:p14="http://schemas.microsoft.com/office/powerpoint/2010/main">
    <mc:Choice Requires="p14">
      <p:transition spd="med" p14:dur="700" advTm="40776">
        <p:fade/>
      </p:transition>
    </mc:Choice>
    <mc:Fallback xmlns="">
      <p:transition spd="med" advTm="407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A26B8E6B-0476-4055-AF78-5048004141AF}" type="slidenum">
              <a:rPr lang="fr-FR" smtClean="0">
                <a:solidFill>
                  <a:srgbClr val="FFFFFF"/>
                </a:solidFill>
              </a:rPr>
              <a:pPr>
                <a:defRPr/>
              </a:pPr>
              <a:t>4</a:t>
            </a:fld>
            <a:endParaRPr lang="fr-FR" sz="1400">
              <a:solidFill>
                <a:srgbClr val="000000"/>
              </a:solidFill>
            </a:endParaRPr>
          </a:p>
        </p:txBody>
      </p:sp>
      <p:pic>
        <p:nvPicPr>
          <p:cNvPr id="15363" name="Picture 2" descr="http://ed268.univ-paris3.fr/lpp/pages/EQUIPE/michaud/mosuo/MAP_Naish_ChineseSW_AlexisMichaud_SMAL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63" y="-26988"/>
            <a:ext cx="53467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2708275" y="2420938"/>
            <a:ext cx="1358900" cy="576262"/>
          </a:xfrm>
          <a:prstGeom prst="rect">
            <a:avLst/>
          </a:prstGeom>
          <a:noFill/>
          <a:ln w="5715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3200" smtClean="0">
              <a:solidFill>
                <a:srgbClr val="000000"/>
              </a:solidFill>
              <a:latin typeface="Gentium" pitchFamily="2" charset="0"/>
            </a:endParaRPr>
          </a:p>
        </p:txBody>
      </p:sp>
      <p:sp>
        <p:nvSpPr>
          <p:cNvPr id="8" name="Rectangle 7"/>
          <p:cNvSpPr>
            <a:spLocks noChangeArrowheads="1"/>
          </p:cNvSpPr>
          <p:nvPr/>
        </p:nvSpPr>
        <p:spPr bwMode="auto">
          <a:xfrm>
            <a:off x="1757082" y="3882185"/>
            <a:ext cx="2516281" cy="851180"/>
          </a:xfrm>
          <a:prstGeom prst="rect">
            <a:avLst/>
          </a:prstGeom>
          <a:noFill/>
          <a:ln w="5715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3200" smtClean="0">
              <a:solidFill>
                <a:srgbClr val="000000"/>
              </a:solidFill>
              <a:latin typeface="Gentium" pitchFamily="2"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89736924"/>
      </p:ext>
    </p:extLst>
  </p:cSld>
  <p:clrMapOvr>
    <a:masterClrMapping/>
  </p:clrMapOvr>
  <mc:AlternateContent xmlns:mc="http://schemas.openxmlformats.org/markup-compatibility/2006" xmlns:p14="http://schemas.microsoft.com/office/powerpoint/2010/main">
    <mc:Choice Requires="p14">
      <p:transition spd="med" p14:dur="700" advTm="16651">
        <p:fade/>
      </p:transition>
    </mc:Choice>
    <mc:Fallback xmlns="">
      <p:transition spd="med" advTm="166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96" y="44624"/>
            <a:ext cx="4968552" cy="6778969"/>
          </a:xfrm>
          <a:prstGeom prst="rect">
            <a:avLst/>
          </a:prstGeom>
        </p:spPr>
      </p:pic>
      <p:sp>
        <p:nvSpPr>
          <p:cNvPr id="4" name="Line 4"/>
          <p:cNvSpPr>
            <a:spLocks noChangeShapeType="1"/>
          </p:cNvSpPr>
          <p:nvPr/>
        </p:nvSpPr>
        <p:spPr bwMode="auto">
          <a:xfrm flipH="1">
            <a:off x="1475656" y="752872"/>
            <a:ext cx="1905000" cy="1524000"/>
          </a:xfrm>
          <a:prstGeom prst="line">
            <a:avLst/>
          </a:prstGeom>
          <a:noFill/>
          <a:ln w="2032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GB" sz="3200" smtClean="0">
              <a:solidFill>
                <a:srgbClr val="000000"/>
              </a:solidFill>
              <a:latin typeface="Arial Unicode MS" panose="020B0604020202020204" pitchFamily="34" charset="-128"/>
            </a:endParaRPr>
          </a:p>
        </p:txBody>
      </p:sp>
      <p:sp>
        <p:nvSpPr>
          <p:cNvPr id="5" name="Line 3"/>
          <p:cNvSpPr>
            <a:spLocks noChangeShapeType="1"/>
          </p:cNvSpPr>
          <p:nvPr/>
        </p:nvSpPr>
        <p:spPr bwMode="auto">
          <a:xfrm flipH="1">
            <a:off x="1551856" y="752872"/>
            <a:ext cx="1752600" cy="1371600"/>
          </a:xfrm>
          <a:prstGeom prst="line">
            <a:avLst/>
          </a:prstGeom>
          <a:noFill/>
          <a:ln w="1524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GB" sz="3200" smtClean="0">
              <a:solidFill>
                <a:srgbClr val="000000"/>
              </a:solidFill>
              <a:latin typeface="Arial Unicode MS" panose="020B0604020202020204" pitchFamily="34" charset="-128"/>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876708783"/>
      </p:ext>
    </p:extLst>
  </p:cSld>
  <p:clrMapOvr>
    <a:masterClrMapping/>
  </p:clrMapOvr>
  <mc:AlternateContent xmlns:mc="http://schemas.openxmlformats.org/markup-compatibility/2006" xmlns:p14="http://schemas.microsoft.com/office/powerpoint/2010/main">
    <mc:Choice Requires="p14">
      <p:transition spd="med" p14:dur="700" advTm="13869">
        <p:fade/>
      </p:transition>
    </mc:Choice>
    <mc:Fallback xmlns="">
      <p:transition spd="med" advTm="138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Espace réservé du numéro de diapositive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sz="3200">
                <a:solidFill>
                  <a:schemeClr val="tx1"/>
                </a:solidFill>
                <a:latin typeface="Arial Unicode MS" panose="020B0604020202020204" pitchFamily="34" charset="-128"/>
              </a:defRPr>
            </a:lvl1pPr>
            <a:lvl2pPr marL="742950" indent="-285750">
              <a:defRPr sz="3200">
                <a:solidFill>
                  <a:schemeClr val="tx1"/>
                </a:solidFill>
                <a:latin typeface="Arial Unicode MS" panose="020B0604020202020204" pitchFamily="34" charset="-128"/>
              </a:defRPr>
            </a:lvl2pPr>
            <a:lvl3pPr marL="1143000" indent="-228600">
              <a:defRPr sz="3200">
                <a:solidFill>
                  <a:schemeClr val="tx1"/>
                </a:solidFill>
                <a:latin typeface="Arial Unicode MS" panose="020B0604020202020204" pitchFamily="34" charset="-128"/>
              </a:defRPr>
            </a:lvl3pPr>
            <a:lvl4pPr marL="1600200" indent="-228600">
              <a:defRPr sz="3200">
                <a:solidFill>
                  <a:schemeClr val="tx1"/>
                </a:solidFill>
                <a:latin typeface="Arial Unicode MS" panose="020B0604020202020204" pitchFamily="34" charset="-128"/>
              </a:defRPr>
            </a:lvl4pPr>
            <a:lvl5pPr marL="2057400" indent="-228600">
              <a:defRPr sz="3200">
                <a:solidFill>
                  <a:schemeClr val="tx1"/>
                </a:solidFill>
                <a:latin typeface="Arial Unicode MS" panose="020B0604020202020204" pitchFamily="34" charset="-128"/>
              </a:defRPr>
            </a:lvl5pPr>
            <a:lvl6pPr marL="2514600" indent="-228600" eaLnBrk="0" fontAlgn="base" hangingPunct="0">
              <a:spcBef>
                <a:spcPct val="0"/>
              </a:spcBef>
              <a:spcAft>
                <a:spcPct val="0"/>
              </a:spcAft>
              <a:defRPr sz="3200">
                <a:solidFill>
                  <a:schemeClr val="tx1"/>
                </a:solidFill>
                <a:latin typeface="Arial Unicode MS" panose="020B0604020202020204" pitchFamily="34" charset="-128"/>
              </a:defRPr>
            </a:lvl6pPr>
            <a:lvl7pPr marL="2971800" indent="-228600" eaLnBrk="0" fontAlgn="base" hangingPunct="0">
              <a:spcBef>
                <a:spcPct val="0"/>
              </a:spcBef>
              <a:spcAft>
                <a:spcPct val="0"/>
              </a:spcAft>
              <a:defRPr sz="3200">
                <a:solidFill>
                  <a:schemeClr val="tx1"/>
                </a:solidFill>
                <a:latin typeface="Arial Unicode MS" panose="020B0604020202020204" pitchFamily="34" charset="-128"/>
              </a:defRPr>
            </a:lvl7pPr>
            <a:lvl8pPr marL="3429000" indent="-228600" eaLnBrk="0" fontAlgn="base" hangingPunct="0">
              <a:spcBef>
                <a:spcPct val="0"/>
              </a:spcBef>
              <a:spcAft>
                <a:spcPct val="0"/>
              </a:spcAft>
              <a:defRPr sz="3200">
                <a:solidFill>
                  <a:schemeClr val="tx1"/>
                </a:solidFill>
                <a:latin typeface="Arial Unicode MS" panose="020B0604020202020204" pitchFamily="34" charset="-128"/>
              </a:defRPr>
            </a:lvl8pPr>
            <a:lvl9pPr marL="3886200" indent="-228600" eaLnBrk="0" fontAlgn="base" hangingPunct="0">
              <a:spcBef>
                <a:spcPct val="0"/>
              </a:spcBef>
              <a:spcAft>
                <a:spcPct val="0"/>
              </a:spcAft>
              <a:defRPr sz="3200">
                <a:solidFill>
                  <a:schemeClr val="tx1"/>
                </a:solidFill>
                <a:latin typeface="Arial Unicode MS" panose="020B0604020202020204" pitchFamily="34" charset="-128"/>
              </a:defRPr>
            </a:lvl9pPr>
          </a:lstStyle>
          <a:p>
            <a:fld id="{B4FDEDF2-0651-4CCE-ABB7-ADC6D74F6DBE}" type="slidenum">
              <a:rPr lang="fr-FR" sz="2400">
                <a:solidFill>
                  <a:srgbClr val="FFFFFF"/>
                </a:solidFill>
              </a:rPr>
              <a:pPr/>
              <a:t>6</a:t>
            </a:fld>
            <a:endParaRPr lang="fr-FR" sz="1400">
              <a:solidFill>
                <a:srgbClr val="000000"/>
              </a:solidFill>
            </a:endParaRPr>
          </a:p>
        </p:txBody>
      </p:sp>
      <p:sp>
        <p:nvSpPr>
          <p:cNvPr id="2055"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lvl1pPr>
              <a:defRPr sz="3200">
                <a:solidFill>
                  <a:schemeClr val="tx1"/>
                </a:solidFill>
                <a:latin typeface="Arial Unicode MS" panose="020B0604020202020204" pitchFamily="34" charset="-128"/>
              </a:defRPr>
            </a:lvl1pPr>
            <a:lvl2pPr marL="742950" indent="-285750">
              <a:defRPr sz="3200">
                <a:solidFill>
                  <a:schemeClr val="tx1"/>
                </a:solidFill>
                <a:latin typeface="Arial Unicode MS" panose="020B0604020202020204" pitchFamily="34" charset="-128"/>
              </a:defRPr>
            </a:lvl2pPr>
            <a:lvl3pPr marL="1143000" indent="-228600">
              <a:defRPr sz="3200">
                <a:solidFill>
                  <a:schemeClr val="tx1"/>
                </a:solidFill>
                <a:latin typeface="Arial Unicode MS" panose="020B0604020202020204" pitchFamily="34" charset="-128"/>
              </a:defRPr>
            </a:lvl3pPr>
            <a:lvl4pPr marL="1600200" indent="-228600">
              <a:defRPr sz="3200">
                <a:solidFill>
                  <a:schemeClr val="tx1"/>
                </a:solidFill>
                <a:latin typeface="Arial Unicode MS" panose="020B0604020202020204" pitchFamily="34" charset="-128"/>
              </a:defRPr>
            </a:lvl4pPr>
            <a:lvl5pPr marL="2057400" indent="-228600">
              <a:defRPr sz="3200">
                <a:solidFill>
                  <a:schemeClr val="tx1"/>
                </a:solidFill>
                <a:latin typeface="Arial Unicode MS" panose="020B0604020202020204" pitchFamily="34" charset="-128"/>
              </a:defRPr>
            </a:lvl5pPr>
            <a:lvl6pPr marL="2514600" indent="-228600" eaLnBrk="0" fontAlgn="base" hangingPunct="0">
              <a:spcBef>
                <a:spcPct val="0"/>
              </a:spcBef>
              <a:spcAft>
                <a:spcPct val="0"/>
              </a:spcAft>
              <a:defRPr sz="3200">
                <a:solidFill>
                  <a:schemeClr val="tx1"/>
                </a:solidFill>
                <a:latin typeface="Arial Unicode MS" panose="020B0604020202020204" pitchFamily="34" charset="-128"/>
              </a:defRPr>
            </a:lvl6pPr>
            <a:lvl7pPr marL="2971800" indent="-228600" eaLnBrk="0" fontAlgn="base" hangingPunct="0">
              <a:spcBef>
                <a:spcPct val="0"/>
              </a:spcBef>
              <a:spcAft>
                <a:spcPct val="0"/>
              </a:spcAft>
              <a:defRPr sz="3200">
                <a:solidFill>
                  <a:schemeClr val="tx1"/>
                </a:solidFill>
                <a:latin typeface="Arial Unicode MS" panose="020B0604020202020204" pitchFamily="34" charset="-128"/>
              </a:defRPr>
            </a:lvl7pPr>
            <a:lvl8pPr marL="3429000" indent="-228600" eaLnBrk="0" fontAlgn="base" hangingPunct="0">
              <a:spcBef>
                <a:spcPct val="0"/>
              </a:spcBef>
              <a:spcAft>
                <a:spcPct val="0"/>
              </a:spcAft>
              <a:defRPr sz="3200">
                <a:solidFill>
                  <a:schemeClr val="tx1"/>
                </a:solidFill>
                <a:latin typeface="Arial Unicode MS" panose="020B0604020202020204" pitchFamily="34" charset="-128"/>
              </a:defRPr>
            </a:lvl8pPr>
            <a:lvl9pPr marL="3886200" indent="-228600" eaLnBrk="0" fontAlgn="base" hangingPunct="0">
              <a:spcBef>
                <a:spcPct val="0"/>
              </a:spcBef>
              <a:spcAft>
                <a:spcPct val="0"/>
              </a:spcAft>
              <a:defRPr sz="3200">
                <a:solidFill>
                  <a:schemeClr val="tx1"/>
                </a:solidFill>
                <a:latin typeface="Arial Unicode MS" panose="020B0604020202020204" pitchFamily="34" charset="-128"/>
              </a:defRPr>
            </a:lvl9pPr>
          </a:lstStyle>
          <a:p>
            <a:pPr eaLnBrk="0" hangingPunct="0"/>
            <a:endParaRPr lang="en-US" smtClean="0">
              <a:solidFill>
                <a:srgbClr val="000000"/>
              </a:solidFill>
            </a:endParaRPr>
          </a:p>
        </p:txBody>
      </p:sp>
      <p:sp>
        <p:nvSpPr>
          <p:cNvPr id="2056" name="Rectangle 7"/>
          <p:cNvSpPr>
            <a:spLocks noGrp="1" noChangeArrowheads="1"/>
          </p:cNvSpPr>
          <p:nvPr>
            <p:ph type="title"/>
          </p:nvPr>
        </p:nvSpPr>
        <p:spPr>
          <a:xfrm>
            <a:off x="684213" y="3294063"/>
            <a:ext cx="8458200" cy="639762"/>
          </a:xfrm>
        </p:spPr>
        <p:txBody>
          <a:bodyPr>
            <a:normAutofit fontScale="90000"/>
          </a:bodyPr>
          <a:lstStyle/>
          <a:p>
            <a:endParaRPr lang="fr-FR" sz="3600" smtClean="0"/>
          </a:p>
        </p:txBody>
      </p:sp>
      <p:sp>
        <p:nvSpPr>
          <p:cNvPr id="3" name="AutoShape 121" descr="https://photos-4.dropbox.com/t/2/AAB4e86jqHTSQ9xELJ-CTfRcX-w92cqhvWLjR4VFftpy1g/12/8933236/jpeg/32x32/1/_/1/2/DSC06360.JPG/EO2t0wYYmKsNIAEgAigC/bgh9ujuKecAlbpjA7Ny1vX7-JaXe6pqhfb1abgnrvcY?size=1024x768&amp;size_mode=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Image 3"/>
          <p:cNvPicPr>
            <a:picLocks noChangeAspect="1"/>
          </p:cNvPicPr>
          <p:nvPr/>
        </p:nvPicPr>
        <p:blipFill>
          <a:blip r:embed="rId7"/>
          <a:stretch>
            <a:fillRect/>
          </a:stretch>
        </p:blipFill>
        <p:spPr>
          <a:xfrm>
            <a:off x="0" y="2495550"/>
            <a:ext cx="5816600" cy="4362450"/>
          </a:xfrm>
          <a:prstGeom prst="rect">
            <a:avLst/>
          </a:prstGeom>
        </p:spPr>
      </p:pic>
      <p:graphicFrame>
        <p:nvGraphicFramePr>
          <p:cNvPr id="97312" name="Object 32"/>
          <p:cNvGraphicFramePr>
            <a:graphicFrameLocks noGrp="1" noChangeAspect="1"/>
          </p:cNvGraphicFramePr>
          <p:nvPr>
            <p:ph sz="quarter" idx="3"/>
            <p:extLst/>
          </p:nvPr>
        </p:nvGraphicFramePr>
        <p:xfrm>
          <a:off x="5599113" y="3830638"/>
          <a:ext cx="3543300" cy="3027362"/>
        </p:xfrm>
        <a:graphic>
          <a:graphicData uri="http://schemas.openxmlformats.org/presentationml/2006/ole">
            <mc:AlternateContent xmlns:mc="http://schemas.openxmlformats.org/markup-compatibility/2006">
              <mc:Choice xmlns:v="urn:schemas-microsoft-com:vml" Requires="v">
                <p:oleObj spid="_x0000_s31776" name="Image" r:id="rId8" imgW="8711111" imgH="7441270" progId="Photoshop.Image.8">
                  <p:embed/>
                </p:oleObj>
              </mc:Choice>
              <mc:Fallback>
                <p:oleObj name="Image" r:id="rId8" imgW="8711111" imgH="7441270" progId="Photoshop.Image.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99113" y="3830638"/>
                        <a:ext cx="3543300" cy="302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7301" name="Object 21"/>
          <p:cNvGraphicFramePr>
            <a:graphicFrameLocks noGrp="1" noChangeAspect="1"/>
          </p:cNvGraphicFramePr>
          <p:nvPr>
            <p:ph sz="quarter" idx="2"/>
            <p:extLst/>
          </p:nvPr>
        </p:nvGraphicFramePr>
        <p:xfrm>
          <a:off x="4030706" y="-1588"/>
          <a:ext cx="5112501" cy="3832226"/>
        </p:xfrm>
        <a:graphic>
          <a:graphicData uri="http://schemas.openxmlformats.org/presentationml/2006/ole">
            <mc:AlternateContent xmlns:mc="http://schemas.openxmlformats.org/markup-compatibility/2006">
              <mc:Choice xmlns:v="urn:schemas-microsoft-com:vml" Requires="v">
                <p:oleObj spid="_x0000_s31777" name="Image" r:id="rId10" imgW="7200000" imgH="5396825" progId="Photoshop.Image.8">
                  <p:embed/>
                </p:oleObj>
              </mc:Choice>
              <mc:Fallback>
                <p:oleObj name="Image" r:id="rId10" imgW="7200000" imgH="5396825" progId="Photoshop.Image.8">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30706" y="-1588"/>
                        <a:ext cx="5112501" cy="3832226"/>
                      </a:xfrm>
                      <a:prstGeom prst="rect">
                        <a:avLst/>
                      </a:prstGeom>
                      <a:noFill/>
                      <a:ln>
                        <a:noFill/>
                      </a:ln>
                      <a:effectLst/>
                      <a:extLst/>
                    </p:spPr>
                  </p:pic>
                </p:oleObj>
              </mc:Fallback>
            </mc:AlternateContent>
          </a:graphicData>
        </a:graphic>
      </p:graphicFrame>
      <p:pic>
        <p:nvPicPr>
          <p:cNvPr id="5" name="Image 4"/>
          <p:cNvPicPr>
            <a:picLocks noChangeAspect="1"/>
          </p:cNvPicPr>
          <p:nvPr/>
        </p:nvPicPr>
        <p:blipFill>
          <a:blip r:embed="rId12"/>
          <a:stretch>
            <a:fillRect/>
          </a:stretch>
        </p:blipFill>
        <p:spPr>
          <a:xfrm>
            <a:off x="2023335" y="-26663"/>
            <a:ext cx="2006578" cy="2675437"/>
          </a:xfrm>
          <a:prstGeom prst="rect">
            <a:avLst/>
          </a:prstGeom>
        </p:spPr>
      </p:pic>
      <p:pic>
        <p:nvPicPr>
          <p:cNvPr id="7" name="Image 6"/>
          <p:cNvPicPr>
            <a:picLocks noChangeAspect="1"/>
          </p:cNvPicPr>
          <p:nvPr/>
        </p:nvPicPr>
        <p:blipFill>
          <a:blip r:embed="rId13"/>
          <a:stretch>
            <a:fillRect/>
          </a:stretch>
        </p:blipFill>
        <p:spPr>
          <a:xfrm>
            <a:off x="0" y="-82842"/>
            <a:ext cx="2048712" cy="2731616"/>
          </a:xfrm>
          <a:prstGeom prst="rect">
            <a:avLst/>
          </a:prstGeom>
        </p:spPr>
      </p:pic>
      <p:pic>
        <p:nvPicPr>
          <p:cNvPr id="11"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71664" y="1853406"/>
            <a:ext cx="3779837" cy="395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320827334"/>
      </p:ext>
    </p:extLst>
  </p:cSld>
  <p:clrMapOvr>
    <a:masterClrMapping/>
  </p:clrMapOvr>
  <p:transition advTm="295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32040" y="609600"/>
            <a:ext cx="3888432" cy="1143000"/>
          </a:xfrm>
        </p:spPr>
        <p:txBody>
          <a:bodyPr>
            <a:normAutofit/>
          </a:bodyPr>
          <a:lstStyle/>
          <a:p>
            <a:r>
              <a:rPr lang="fr-FR" sz="2800" smtClean="0"/>
              <a:t>Monographie au sujet de la langue na</a:t>
            </a:r>
            <a:endParaRPr lang="en-GB" sz="2800"/>
          </a:p>
        </p:txBody>
      </p:sp>
      <p:sp>
        <p:nvSpPr>
          <p:cNvPr id="3" name="Espace réservé du contenu 2"/>
          <p:cNvSpPr>
            <a:spLocks noGrp="1"/>
          </p:cNvSpPr>
          <p:nvPr>
            <p:ph sz="half" idx="1"/>
          </p:nvPr>
        </p:nvSpPr>
        <p:spPr/>
        <p:txBody>
          <a:bodyPr/>
          <a:lstStyle/>
          <a:p>
            <a:endParaRPr lang="en-GB"/>
          </a:p>
        </p:txBody>
      </p:sp>
      <p:sp>
        <p:nvSpPr>
          <p:cNvPr id="4" name="Espace réservé du contenu 3"/>
          <p:cNvSpPr>
            <a:spLocks noGrp="1"/>
          </p:cNvSpPr>
          <p:nvPr>
            <p:ph sz="quarter" idx="2"/>
          </p:nvPr>
        </p:nvSpPr>
        <p:spPr>
          <a:xfrm>
            <a:off x="539552" y="6237311"/>
            <a:ext cx="4530080" cy="1547057"/>
          </a:xfrm>
        </p:spPr>
        <p:txBody>
          <a:bodyPr>
            <a:normAutofit/>
          </a:bodyPr>
          <a:lstStyle/>
          <a:p>
            <a:pPr marL="0" indent="0">
              <a:buNone/>
            </a:pPr>
            <a:r>
              <a:rPr lang="en-GB" sz="2000" smtClean="0">
                <a:hlinkClick r:id="rId4"/>
              </a:rPr>
              <a:t>https</a:t>
            </a:r>
            <a:r>
              <a:rPr lang="en-GB" sz="2000">
                <a:hlinkClick r:id="rId4"/>
              </a:rPr>
              <a:t>://</a:t>
            </a:r>
            <a:r>
              <a:rPr lang="en-GB" sz="2000" smtClean="0">
                <a:hlinkClick r:id="rId4"/>
              </a:rPr>
              <a:t>langsci-press.org/catalog/book/109</a:t>
            </a:r>
            <a:endParaRPr lang="en-GB" sz="2000" smtClean="0"/>
          </a:p>
        </p:txBody>
      </p:sp>
      <p:sp>
        <p:nvSpPr>
          <p:cNvPr id="6" name="Espace réservé du numéro de diapositive 5"/>
          <p:cNvSpPr>
            <a:spLocks noGrp="1"/>
          </p:cNvSpPr>
          <p:nvPr>
            <p:ph type="sldNum" sz="quarter" idx="12"/>
          </p:nvPr>
        </p:nvSpPr>
        <p:spPr/>
        <p:txBody>
          <a:bodyPr/>
          <a:lstStyle/>
          <a:p>
            <a:pPr>
              <a:defRPr/>
            </a:pPr>
            <a:fld id="{93F1FB38-0D44-44A3-893F-28E85A86645A}" type="slidenum">
              <a:rPr lang="fr-FR" smtClean="0"/>
              <a:pPr>
                <a:defRPr/>
              </a:pPr>
              <a:t>7</a:t>
            </a:fld>
            <a:endParaRPr lang="fr-FR">
              <a:solidFill>
                <a:srgbClr val="000000"/>
              </a:solidFill>
            </a:endParaRPr>
          </a:p>
        </p:txBody>
      </p:sp>
      <p:pic>
        <p:nvPicPr>
          <p:cNvPr id="33794" name="Picture 2" descr="http://langsci-press.org/$$$call$$$/submission/cover/cover?submissionId=109&amp;random=1095c48a11c2328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40061"/>
            <a:ext cx="3888432" cy="5472608"/>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contenu 6"/>
          <p:cNvSpPr>
            <a:spLocks noGrp="1"/>
          </p:cNvSpPr>
          <p:nvPr>
            <p:ph sz="quarter" idx="3"/>
          </p:nvPr>
        </p:nvSpPr>
        <p:spPr>
          <a:xfrm>
            <a:off x="310492" y="5833175"/>
            <a:ext cx="3810000" cy="1981200"/>
          </a:xfrm>
        </p:spPr>
        <p:txBody>
          <a:bodyPr>
            <a:normAutofit/>
          </a:bodyPr>
          <a:lstStyle/>
          <a:p>
            <a:pPr marL="0" indent="0">
              <a:buNone/>
            </a:pPr>
            <a:r>
              <a:rPr lang="fr-FR" sz="2000" smtClean="0"/>
              <a:t>En libre accès :</a:t>
            </a:r>
            <a:endParaRPr lang="en-GB" sz="200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27926852"/>
      </p:ext>
    </p:extLst>
  </p:cSld>
  <p:clrMapOvr>
    <a:masterClrMapping/>
  </p:clrMapOvr>
  <mc:AlternateContent xmlns:mc="http://schemas.openxmlformats.org/markup-compatibility/2006" xmlns:p14="http://schemas.microsoft.com/office/powerpoint/2010/main">
    <mc:Choice Requires="p14">
      <p:transition spd="med" p14:dur="700" advTm="27547">
        <p:fade/>
      </p:transition>
    </mc:Choice>
    <mc:Fallback xmlns="">
      <p:transition spd="med" advTm="275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171400"/>
            <a:ext cx="7772400" cy="1143000"/>
          </a:xfrm>
        </p:spPr>
        <p:txBody>
          <a:bodyPr/>
          <a:lstStyle/>
          <a:p>
            <a:r>
              <a:rPr lang="fr-FR" smtClean="0"/>
              <a:t>Journées d’étude de la parole 2002 (Nancy)</a:t>
            </a:r>
            <a:endParaRPr lang="en-GB"/>
          </a:p>
        </p:txBody>
      </p:sp>
      <p:sp>
        <p:nvSpPr>
          <p:cNvPr id="3" name="Espace réservé du contenu 2"/>
          <p:cNvSpPr>
            <a:spLocks noGrp="1"/>
          </p:cNvSpPr>
          <p:nvPr>
            <p:ph sz="half" idx="1"/>
          </p:nvPr>
        </p:nvSpPr>
        <p:spPr/>
        <p:txBody>
          <a:bodyPr/>
          <a:lstStyle/>
          <a:p>
            <a:endParaRPr lang="en-GB"/>
          </a:p>
        </p:txBody>
      </p:sp>
      <p:sp>
        <p:nvSpPr>
          <p:cNvPr id="4" name="Espace réservé du contenu 3"/>
          <p:cNvSpPr>
            <a:spLocks noGrp="1"/>
          </p:cNvSpPr>
          <p:nvPr>
            <p:ph sz="quarter" idx="2"/>
          </p:nvPr>
        </p:nvSpPr>
        <p:spPr/>
        <p:txBody>
          <a:bodyPr/>
          <a:lstStyle/>
          <a:p>
            <a:endParaRPr lang="en-GB"/>
          </a:p>
        </p:txBody>
      </p:sp>
      <p:sp>
        <p:nvSpPr>
          <p:cNvPr id="5" name="Espace réservé du contenu 4"/>
          <p:cNvSpPr>
            <a:spLocks noGrp="1"/>
          </p:cNvSpPr>
          <p:nvPr>
            <p:ph sz="quarter" idx="3"/>
          </p:nvPr>
        </p:nvSpPr>
        <p:spPr/>
        <p:txBody>
          <a:bodyPr/>
          <a:lstStyle/>
          <a:p>
            <a:endParaRPr lang="en-GB"/>
          </a:p>
        </p:txBody>
      </p:sp>
      <p:sp>
        <p:nvSpPr>
          <p:cNvPr id="6" name="Espace réservé du numéro de diapositive 5"/>
          <p:cNvSpPr>
            <a:spLocks noGrp="1"/>
          </p:cNvSpPr>
          <p:nvPr>
            <p:ph type="sldNum" sz="quarter" idx="12"/>
          </p:nvPr>
        </p:nvSpPr>
        <p:spPr/>
        <p:txBody>
          <a:bodyPr/>
          <a:lstStyle/>
          <a:p>
            <a:pPr>
              <a:defRPr/>
            </a:pPr>
            <a:fld id="{93F1FB38-0D44-44A3-893F-28E85A86645A}" type="slidenum">
              <a:rPr lang="fr-FR" smtClean="0"/>
              <a:pPr>
                <a:defRPr/>
              </a:pPr>
              <a:t>8</a:t>
            </a:fld>
            <a:endParaRPr lang="fr-FR">
              <a:solidFill>
                <a:srgbClr val="000000"/>
              </a:solidFill>
            </a:endParaRPr>
          </a:p>
        </p:txBody>
      </p:sp>
      <p:graphicFrame>
        <p:nvGraphicFramePr>
          <p:cNvPr id="8" name="Objet 7"/>
          <p:cNvGraphicFramePr>
            <a:graphicFrameLocks noChangeAspect="1"/>
          </p:cNvGraphicFramePr>
          <p:nvPr>
            <p:extLst>
              <p:ext uri="{D42A27DB-BD31-4B8C-83A1-F6EECF244321}">
                <p14:modId xmlns:p14="http://schemas.microsoft.com/office/powerpoint/2010/main" val="358220010"/>
              </p:ext>
            </p:extLst>
          </p:nvPr>
        </p:nvGraphicFramePr>
        <p:xfrm>
          <a:off x="107504" y="2084138"/>
          <a:ext cx="7824977" cy="4792798"/>
        </p:xfrm>
        <a:graphic>
          <a:graphicData uri="http://schemas.openxmlformats.org/presentationml/2006/ole">
            <mc:AlternateContent xmlns:mc="http://schemas.openxmlformats.org/markup-compatibility/2006">
              <mc:Choice xmlns:v="urn:schemas-microsoft-com:vml" Requires="v">
                <p:oleObj spid="_x0000_s44052" r:id="rId6" imgW="15593400" imgH="9549000" progId="">
                  <p:embed/>
                </p:oleObj>
              </mc:Choice>
              <mc:Fallback>
                <p:oleObj r:id="rId6" imgW="15593400" imgH="9549000" progId="">
                  <p:embed/>
                  <p:pic>
                    <p:nvPicPr>
                      <p:cNvPr id="0" name=""/>
                      <p:cNvPicPr/>
                      <p:nvPr/>
                    </p:nvPicPr>
                    <p:blipFill>
                      <a:blip r:embed="rId7"/>
                      <a:stretch>
                        <a:fillRect/>
                      </a:stretch>
                    </p:blipFill>
                    <p:spPr>
                      <a:xfrm>
                        <a:off x="107504" y="2084138"/>
                        <a:ext cx="7824977" cy="4792798"/>
                      </a:xfrm>
                      <a:prstGeom prst="rect">
                        <a:avLst/>
                      </a:prstGeom>
                    </p:spPr>
                  </p:pic>
                </p:oleObj>
              </mc:Fallback>
            </mc:AlternateContent>
          </a:graphicData>
        </a:graphic>
      </p:graphicFrame>
      <p:graphicFrame>
        <p:nvGraphicFramePr>
          <p:cNvPr id="9" name="Objet 8"/>
          <p:cNvGraphicFramePr>
            <a:graphicFrameLocks noChangeAspect="1"/>
          </p:cNvGraphicFramePr>
          <p:nvPr>
            <p:extLst>
              <p:ext uri="{D42A27DB-BD31-4B8C-83A1-F6EECF244321}">
                <p14:modId xmlns:p14="http://schemas.microsoft.com/office/powerpoint/2010/main" val="3253112272"/>
              </p:ext>
            </p:extLst>
          </p:nvPr>
        </p:nvGraphicFramePr>
        <p:xfrm>
          <a:off x="1835696" y="1173930"/>
          <a:ext cx="4985073" cy="707878"/>
        </p:xfrm>
        <a:graphic>
          <a:graphicData uri="http://schemas.openxmlformats.org/presentationml/2006/ole">
            <mc:AlternateContent xmlns:mc="http://schemas.openxmlformats.org/markup-compatibility/2006">
              <mc:Choice xmlns:v="urn:schemas-microsoft-com:vml" Requires="v">
                <p:oleObj spid="_x0000_s44053" r:id="rId8" imgW="6082200" imgH="863280" progId="">
                  <p:embed/>
                </p:oleObj>
              </mc:Choice>
              <mc:Fallback>
                <p:oleObj r:id="rId8" imgW="6082200" imgH="863280" progId="">
                  <p:embed/>
                  <p:pic>
                    <p:nvPicPr>
                      <p:cNvPr id="0" name=""/>
                      <p:cNvPicPr/>
                      <p:nvPr/>
                    </p:nvPicPr>
                    <p:blipFill>
                      <a:blip r:embed="rId9"/>
                      <a:stretch>
                        <a:fillRect/>
                      </a:stretch>
                    </p:blipFill>
                    <p:spPr>
                      <a:xfrm>
                        <a:off x="1835696" y="1173930"/>
                        <a:ext cx="4985073" cy="707878"/>
                      </a:xfrm>
                      <a:prstGeom prst="rect">
                        <a:avLst/>
                      </a:prstGeom>
                    </p:spPr>
                  </p:pic>
                </p:oleObj>
              </mc:Fallback>
            </mc:AlternateContent>
          </a:graphicData>
        </a:graphic>
      </p:graphicFrame>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09644113"/>
      </p:ext>
    </p:extLst>
  </p:cSld>
  <p:clrMapOvr>
    <a:masterClrMapping/>
  </p:clrMapOvr>
  <mc:AlternateContent xmlns:mc="http://schemas.openxmlformats.org/markup-compatibility/2006" xmlns:p14="http://schemas.microsoft.com/office/powerpoint/2010/main">
    <mc:Choice Requires="p14">
      <p:transition spd="med" p14:dur="700" advTm="74202">
        <p:fade/>
      </p:transition>
    </mc:Choice>
    <mc:Fallback xmlns="">
      <p:transition spd="med" advTm="742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6" cstate="print"/>
          <a:srcRect/>
          <a:stretch>
            <a:fillRect/>
          </a:stretch>
        </p:blipFill>
        <p:spPr bwMode="auto">
          <a:xfrm>
            <a:off x="490601" y="5846050"/>
            <a:ext cx="3580953" cy="1028572"/>
          </a:xfrm>
          <a:prstGeom prst="rect">
            <a:avLst/>
          </a:prstGeom>
          <a:noFill/>
          <a:ln w="9525">
            <a:noFill/>
            <a:miter lim="800000"/>
            <a:headEnd/>
            <a:tailEnd/>
          </a:ln>
        </p:spPr>
      </p:pic>
      <p:sp>
        <p:nvSpPr>
          <p:cNvPr id="2" name="Titre 1"/>
          <p:cNvSpPr>
            <a:spLocks noGrp="1"/>
          </p:cNvSpPr>
          <p:nvPr>
            <p:ph type="title"/>
          </p:nvPr>
        </p:nvSpPr>
        <p:spPr>
          <a:xfrm>
            <a:off x="457200" y="490662"/>
            <a:ext cx="8075240" cy="922114"/>
          </a:xfrm>
        </p:spPr>
        <p:txBody>
          <a:bodyPr>
            <a:normAutofit fontScale="90000"/>
          </a:bodyPr>
          <a:lstStyle/>
          <a:p>
            <a:r>
              <a:rPr lang="fr-FR" smtClean="0"/>
              <a:t>Le </a:t>
            </a:r>
            <a:r>
              <a:rPr lang="fr-FR"/>
              <a:t>projet scientifique de la </a:t>
            </a:r>
            <a:r>
              <a:rPr lang="fr-FR" smtClean="0"/>
              <a:t>La Collection </a:t>
            </a:r>
            <a:r>
              <a:rPr lang="fr-FR"/>
              <a:t>Pangloss : des données </a:t>
            </a:r>
            <a:r>
              <a:rPr lang="fr-FR" i="1"/>
              <a:t>ouvertes</a:t>
            </a:r>
            <a:r>
              <a:rPr lang="fr-FR"/>
              <a:t> pour des progrès cumulatifs de la </a:t>
            </a:r>
            <a:r>
              <a:rPr lang="fr-FR" smtClean="0"/>
              <a:t>recherche</a:t>
            </a:r>
            <a:endParaRPr lang="fr-FR" dirty="0"/>
          </a:p>
        </p:txBody>
      </p:sp>
      <p:pic>
        <p:nvPicPr>
          <p:cNvPr id="6" name="Espace réservé du contenu 5"/>
          <p:cNvPicPr>
            <a:picLocks noGrp="1" noChangeAspect="1"/>
          </p:cNvPicPr>
          <p:nvPr>
            <p:ph sz="quarter" idx="1"/>
          </p:nvPr>
        </p:nvPicPr>
        <p:blipFill>
          <a:blip r:embed="rId7"/>
          <a:stretch>
            <a:fillRect/>
          </a:stretch>
        </p:blipFill>
        <p:spPr>
          <a:xfrm>
            <a:off x="323528" y="1772816"/>
            <a:ext cx="7715250" cy="4145287"/>
          </a:xfrm>
          <a:prstGeom prst="rect">
            <a:avLst/>
          </a:prstGeom>
        </p:spPr>
      </p:pic>
      <p:sp>
        <p:nvSpPr>
          <p:cNvPr id="5" name="Espace réservé du numéro de diapositive 4"/>
          <p:cNvSpPr>
            <a:spLocks noGrp="1"/>
          </p:cNvSpPr>
          <p:nvPr>
            <p:ph type="sldNum" sz="quarter" idx="15"/>
          </p:nvPr>
        </p:nvSpPr>
        <p:spPr/>
        <p:txBody>
          <a:bodyPr/>
          <a:lstStyle/>
          <a:p>
            <a:fld id="{E2ABA2DC-C91A-4474-B60C-48D475808927}" type="slidenum">
              <a:rPr lang="fr-FR" sz="1600" smtClean="0"/>
              <a:pPr/>
              <a:t>9</a:t>
            </a:fld>
            <a:endParaRPr lang="fr-FR" sz="1600"/>
          </a:p>
        </p:txBody>
      </p:sp>
      <p:sp>
        <p:nvSpPr>
          <p:cNvPr id="7" name="ZoneTexte 6"/>
          <p:cNvSpPr txBox="1"/>
          <p:nvPr/>
        </p:nvSpPr>
        <p:spPr>
          <a:xfrm>
            <a:off x="6266852" y="7274599"/>
            <a:ext cx="7931274" cy="584775"/>
          </a:xfrm>
          <a:prstGeom prst="rect">
            <a:avLst/>
          </a:prstGeom>
          <a:noFill/>
        </p:spPr>
        <p:txBody>
          <a:bodyPr wrap="square" rtlCol="0">
            <a:spAutoFit/>
          </a:bodyPr>
          <a:lstStyle/>
          <a:p>
            <a:r>
              <a:rPr lang="fr-FR" sz="1600" smtClean="0"/>
              <a:t>orange = langues représentées </a:t>
            </a:r>
            <a:r>
              <a:rPr lang="fr-FR" sz="1600" dirty="0" smtClean="0"/>
              <a:t>sur la </a:t>
            </a:r>
            <a:r>
              <a:rPr lang="fr-FR" sz="1600" smtClean="0"/>
              <a:t>Collection Pangloss</a:t>
            </a:r>
          </a:p>
          <a:p>
            <a:r>
              <a:rPr lang="fr-FR" sz="1600" smtClean="0"/>
              <a:t>croix = langues étudiées par des membres du LACITO</a:t>
            </a:r>
            <a:endParaRPr lang="fr-FR" sz="1600" dirty="0"/>
          </a:p>
        </p:txBody>
      </p:sp>
      <p:cxnSp>
        <p:nvCxnSpPr>
          <p:cNvPr id="8" name="Connecteur droit avec flèche 7"/>
          <p:cNvCxnSpPr/>
          <p:nvPr/>
        </p:nvCxnSpPr>
        <p:spPr>
          <a:xfrm>
            <a:off x="2771800" y="3356992"/>
            <a:ext cx="0" cy="648072"/>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V="1">
            <a:off x="5580112" y="4005064"/>
            <a:ext cx="525413" cy="72008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30789494"/>
      </p:ext>
    </p:extLst>
  </p:cSld>
  <p:clrMapOvr>
    <a:masterClrMapping/>
  </p:clrMapOvr>
  <mc:AlternateContent xmlns:mc="http://schemas.openxmlformats.org/markup-compatibility/2006" xmlns:p14="http://schemas.microsoft.com/office/powerpoint/2010/main">
    <mc:Choice Requires="p14">
      <p:transition spd="med" p14:dur="700" advTm="31246">
        <p:fade/>
      </p:transition>
    </mc:Choice>
    <mc:Fallback xmlns="">
      <p:transition spd="med" advTm="312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
</p:tagLst>
</file>

<file path=ppt/tags/tag10.xml><?xml version="1.0" encoding="utf-8"?>
<p:tagLst xmlns:a="http://schemas.openxmlformats.org/drawingml/2006/main" xmlns:r="http://schemas.openxmlformats.org/officeDocument/2006/relationships" xmlns:p="http://schemas.openxmlformats.org/presentationml/2006/main">
  <p:tag name="TIMING" val="|33.6"/>
</p:tagLst>
</file>

<file path=ppt/tags/tag2.xml><?xml version="1.0" encoding="utf-8"?>
<p:tagLst xmlns:a="http://schemas.openxmlformats.org/drawingml/2006/main" xmlns:r="http://schemas.openxmlformats.org/officeDocument/2006/relationships" xmlns:p="http://schemas.openxmlformats.org/presentationml/2006/main">
  <p:tag name="TIMING" val="|3.1|2.4"/>
</p:tagLst>
</file>

<file path=ppt/tags/tag3.xml><?xml version="1.0" encoding="utf-8"?>
<p:tagLst xmlns:a="http://schemas.openxmlformats.org/drawingml/2006/main" xmlns:r="http://schemas.openxmlformats.org/officeDocument/2006/relationships" xmlns:p="http://schemas.openxmlformats.org/presentationml/2006/main">
  <p:tag name="TIMING" val="|1.6"/>
</p:tagLst>
</file>

<file path=ppt/tags/tag4.xml><?xml version="1.0" encoding="utf-8"?>
<p:tagLst xmlns:a="http://schemas.openxmlformats.org/drawingml/2006/main" xmlns:r="http://schemas.openxmlformats.org/officeDocument/2006/relationships" xmlns:p="http://schemas.openxmlformats.org/presentationml/2006/main">
  <p:tag name="TIMING" val="|6.3|3.2|7.8|3.3"/>
</p:tagLst>
</file>

<file path=ppt/tags/tag5.xml><?xml version="1.0" encoding="utf-8"?>
<p:tagLst xmlns:a="http://schemas.openxmlformats.org/drawingml/2006/main" xmlns:r="http://schemas.openxmlformats.org/officeDocument/2006/relationships" xmlns:p="http://schemas.openxmlformats.org/presentationml/2006/main">
  <p:tag name="TIMING" val="|27.5|2.4"/>
</p:tagLst>
</file>

<file path=ppt/tags/tag6.xml><?xml version="1.0" encoding="utf-8"?>
<p:tagLst xmlns:a="http://schemas.openxmlformats.org/drawingml/2006/main" xmlns:r="http://schemas.openxmlformats.org/officeDocument/2006/relationships" xmlns:p="http://schemas.openxmlformats.org/presentationml/2006/main">
  <p:tag name="TIMING" val="|1.6"/>
</p:tagLst>
</file>

<file path=ppt/tags/tag7.xml><?xml version="1.0" encoding="utf-8"?>
<p:tagLst xmlns:a="http://schemas.openxmlformats.org/drawingml/2006/main" xmlns:r="http://schemas.openxmlformats.org/officeDocument/2006/relationships" xmlns:p="http://schemas.openxmlformats.org/presentationml/2006/main">
  <p:tag name="TIMING" val="|0.8|10.4|2.2|6.3|10.2|0.4|0.6|4.6|1|0.3|0.4"/>
</p:tagLst>
</file>

<file path=ppt/tags/tag8.xml><?xml version="1.0" encoding="utf-8"?>
<p:tagLst xmlns:a="http://schemas.openxmlformats.org/drawingml/2006/main" xmlns:r="http://schemas.openxmlformats.org/officeDocument/2006/relationships" xmlns:p="http://schemas.openxmlformats.org/presentationml/2006/main">
  <p:tag name="TIMING" val="|0.5|1.8|1|1.1|0.7"/>
</p:tagLst>
</file>

<file path=ppt/tags/tag9.xml><?xml version="1.0" encoding="utf-8"?>
<p:tagLst xmlns:a="http://schemas.openxmlformats.org/drawingml/2006/main" xmlns:r="http://schemas.openxmlformats.org/officeDocument/2006/relationships" xmlns:p="http://schemas.openxmlformats.org/presentationml/2006/main">
  <p:tag name="TIMING" val="|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aCiTO_Hceres-2018_Modele">
  <a:themeElements>
    <a:clrScheme name="Rouge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24642</TotalTime>
  <Words>1894</Words>
  <Application>Microsoft Office PowerPoint</Application>
  <PresentationFormat>Affichage à l'écran (4:3)</PresentationFormat>
  <Paragraphs>169</Paragraphs>
  <Slides>30</Slides>
  <Notes>16</Notes>
  <HiddenSlides>0</HiddenSlides>
  <MMClips>32</MMClips>
  <ScaleCrop>false</ScaleCrop>
  <HeadingPairs>
    <vt:vector size="8" baseType="variant">
      <vt:variant>
        <vt:lpstr>Polices utilisées</vt:lpstr>
      </vt:variant>
      <vt:variant>
        <vt:i4>14</vt:i4>
      </vt:variant>
      <vt:variant>
        <vt:lpstr>Thème</vt:lpstr>
      </vt:variant>
      <vt:variant>
        <vt:i4>1</vt:i4>
      </vt:variant>
      <vt:variant>
        <vt:lpstr>Serveurs OLE incorporés</vt:lpstr>
      </vt:variant>
      <vt:variant>
        <vt:i4>1</vt:i4>
      </vt:variant>
      <vt:variant>
        <vt:lpstr>Titres des diapositives</vt:lpstr>
      </vt:variant>
      <vt:variant>
        <vt:i4>30</vt:i4>
      </vt:variant>
    </vt:vector>
  </HeadingPairs>
  <TitlesOfParts>
    <vt:vector size="46" baseType="lpstr">
      <vt:lpstr>Constantia</vt:lpstr>
      <vt:lpstr>Wingdings</vt:lpstr>
      <vt:lpstr>DoulosSIL</vt:lpstr>
      <vt:lpstr>SimSun</vt:lpstr>
      <vt:lpstr>Gill Sans MT</vt:lpstr>
      <vt:lpstr>Calibri</vt:lpstr>
      <vt:lpstr>Arial Unicode MS</vt:lpstr>
      <vt:lpstr>MS Gothic</vt:lpstr>
      <vt:lpstr>Gentium</vt:lpstr>
      <vt:lpstr>AR PL UMing CN</vt:lpstr>
      <vt:lpstr>Linux Libertine</vt:lpstr>
      <vt:lpstr>Times New Roman</vt:lpstr>
      <vt:lpstr>Doulos SIL</vt:lpstr>
      <vt:lpstr>Wingdings 2</vt:lpstr>
      <vt:lpstr>LaCiTO_Hceres-2018_Modele</vt:lpstr>
      <vt:lpstr>Image</vt:lpstr>
      <vt:lpstr>Analyse d’erreurs  de transcriptions phonémiques automatiques  d’une langue « rare » : le na (mosuo)</vt:lpstr>
      <vt:lpstr>Résumé</vt:lpstr>
      <vt:lpstr>Présentation PowerPoint</vt:lpstr>
      <vt:lpstr>Présentation PowerPoint</vt:lpstr>
      <vt:lpstr>Présentation PowerPoint</vt:lpstr>
      <vt:lpstr>Présentation PowerPoint</vt:lpstr>
      <vt:lpstr>Monographie au sujet de la langue na</vt:lpstr>
      <vt:lpstr>Journées d’étude de la parole 2002 (Nancy)</vt:lpstr>
      <vt:lpstr>Le projet scientifique de la La Collection Pangloss : des données ouvertes pour des progrès cumulatifs de la recherche</vt:lpstr>
      <vt:lpstr>données primaires</vt:lpstr>
      <vt:lpstr>Présentation du développement d’un outil de transcription automatique </vt:lpstr>
      <vt:lpstr>Présentation PowerPoint</vt:lpstr>
      <vt:lpstr>Données fournies en entrée</vt:lpstr>
      <vt:lpstr>Présentation PowerPoint</vt:lpstr>
      <vt:lpstr>Présentation PowerPoint</vt:lpstr>
      <vt:lpstr>Présentation PowerPoint</vt:lpstr>
      <vt:lpstr>Déploiement d’outils d’intelligence artificielle :  une erreur à grande échelle?</vt:lpstr>
      <vt:lpstr>Des recherches empiriques « au jugé »,  au mépris des règles élémentaires</vt:lpstr>
      <vt:lpstr>Pour les linguistes « de terrain » :</vt:lpstr>
      <vt:lpstr>Intégration dans des outils de documentation linguistique</vt:lpstr>
      <vt:lpstr>Tâches en cours</vt:lpstr>
      <vt:lpstr>Démonstration en ligne</vt:lpstr>
      <vt:lpstr>Présentation PowerPoint</vt:lpstr>
      <vt:lpstr>Présentation PowerPoint</vt:lpstr>
      <vt:lpstr>Présentation PowerPoint</vt:lpstr>
      <vt:lpstr>Une observation qui ressort : le traitement des mots quadrisyllabiques</vt:lpstr>
      <vt:lpstr>Un exemple</vt:lpstr>
      <vt:lpstr>Analyse : ‘sous-systèmes’ pour mots de diverses longueurs ?</vt:lpstr>
      <vt:lpstr>Présentation PowerPoint</vt:lpstr>
      <vt:lpstr>Discussion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Description et documentation des langues</dc:title>
  <dc:creator>alexis</dc:creator>
  <cp:lastModifiedBy>alexis</cp:lastModifiedBy>
  <cp:revision>171</cp:revision>
  <dcterms:created xsi:type="dcterms:W3CDTF">2018-01-08T13:03:37Z</dcterms:created>
  <dcterms:modified xsi:type="dcterms:W3CDTF">2020-05-29T07:47:25Z</dcterms:modified>
</cp:coreProperties>
</file>