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3" r:id="rId3"/>
  </p:sldMasterIdLst>
  <p:notesMasterIdLst>
    <p:notesMasterId r:id="rId88"/>
  </p:notesMasterIdLst>
  <p:handoutMasterIdLst>
    <p:handoutMasterId r:id="rId89"/>
  </p:handoutMasterIdLst>
  <p:sldIdLst>
    <p:sldId id="509" r:id="rId4"/>
    <p:sldId id="350" r:id="rId5"/>
    <p:sldId id="413" r:id="rId6"/>
    <p:sldId id="430" r:id="rId7"/>
    <p:sldId id="440" r:id="rId8"/>
    <p:sldId id="438" r:id="rId9"/>
    <p:sldId id="439" r:id="rId10"/>
    <p:sldId id="500" r:id="rId11"/>
    <p:sldId id="502" r:id="rId12"/>
    <p:sldId id="480" r:id="rId13"/>
    <p:sldId id="501" r:id="rId14"/>
    <p:sldId id="355" r:id="rId15"/>
    <p:sldId id="359" r:id="rId16"/>
    <p:sldId id="360" r:id="rId17"/>
    <p:sldId id="503" r:id="rId18"/>
    <p:sldId id="487" r:id="rId19"/>
    <p:sldId id="510" r:id="rId20"/>
    <p:sldId id="489" r:id="rId21"/>
    <p:sldId id="364" r:id="rId22"/>
    <p:sldId id="452" r:id="rId23"/>
    <p:sldId id="450" r:id="rId24"/>
    <p:sldId id="400" r:id="rId25"/>
    <p:sldId id="366" r:id="rId26"/>
    <p:sldId id="475" r:id="rId27"/>
    <p:sldId id="504" r:id="rId28"/>
    <p:sldId id="453" r:id="rId29"/>
    <p:sldId id="411" r:id="rId30"/>
    <p:sldId id="456" r:id="rId31"/>
    <p:sldId id="455" r:id="rId32"/>
    <p:sldId id="457" r:id="rId33"/>
    <p:sldId id="488" r:id="rId34"/>
    <p:sldId id="467" r:id="rId35"/>
    <p:sldId id="468" r:id="rId36"/>
    <p:sldId id="469" r:id="rId37"/>
    <p:sldId id="459" r:id="rId38"/>
    <p:sldId id="464" r:id="rId39"/>
    <p:sldId id="434" r:id="rId40"/>
    <p:sldId id="435" r:id="rId41"/>
    <p:sldId id="370" r:id="rId42"/>
    <p:sldId id="371" r:id="rId43"/>
    <p:sldId id="446" r:id="rId44"/>
    <p:sldId id="460" r:id="rId45"/>
    <p:sldId id="511" r:id="rId46"/>
    <p:sldId id="372" r:id="rId47"/>
    <p:sldId id="396" r:id="rId48"/>
    <p:sldId id="397" r:id="rId49"/>
    <p:sldId id="444" r:id="rId50"/>
    <p:sldId id="484" r:id="rId51"/>
    <p:sldId id="485" r:id="rId52"/>
    <p:sldId id="486" r:id="rId53"/>
    <p:sldId id="505" r:id="rId54"/>
    <p:sldId id="375" r:id="rId55"/>
    <p:sldId id="491" r:id="rId56"/>
    <p:sldId id="490" r:id="rId57"/>
    <p:sldId id="382" r:id="rId58"/>
    <p:sldId id="481" r:id="rId59"/>
    <p:sldId id="493" r:id="rId60"/>
    <p:sldId id="383" r:id="rId61"/>
    <p:sldId id="494" r:id="rId62"/>
    <p:sldId id="386" r:id="rId63"/>
    <p:sldId id="495" r:id="rId64"/>
    <p:sldId id="497" r:id="rId65"/>
    <p:sldId id="387" r:id="rId66"/>
    <p:sldId id="388" r:id="rId67"/>
    <p:sldId id="496" r:id="rId68"/>
    <p:sldId id="498" r:id="rId69"/>
    <p:sldId id="392" r:id="rId70"/>
    <p:sldId id="414" r:id="rId71"/>
    <p:sldId id="415" r:id="rId72"/>
    <p:sldId id="416" r:id="rId73"/>
    <p:sldId id="499" r:id="rId74"/>
    <p:sldId id="506" r:id="rId75"/>
    <p:sldId id="507" r:id="rId76"/>
    <p:sldId id="508" r:id="rId77"/>
    <p:sldId id="418" r:id="rId78"/>
    <p:sldId id="419" r:id="rId79"/>
    <p:sldId id="445" r:id="rId80"/>
    <p:sldId id="451" r:id="rId81"/>
    <p:sldId id="478" r:id="rId82"/>
    <p:sldId id="479" r:id="rId83"/>
    <p:sldId id="476" r:id="rId84"/>
    <p:sldId id="395" r:id="rId85"/>
    <p:sldId id="492" r:id="rId86"/>
    <p:sldId id="512" r:id="rId87"/>
  </p:sldIdLst>
  <p:sldSz cx="12192000" cy="6858000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099" autoAdjust="0"/>
    <p:restoredTop sz="69764" autoAdjust="0"/>
  </p:normalViewPr>
  <p:slideViewPr>
    <p:cSldViewPr>
      <p:cViewPr>
        <p:scale>
          <a:sx n="85" d="100"/>
          <a:sy n="85" d="100"/>
        </p:scale>
        <p:origin x="264" y="4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0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19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presProps" Target="pres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35DC079-328A-437B-A1E6-85337A03D8F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78473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4A322AE-AD86-47D0-AD26-8F74D358E8A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251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aseline="0" dirty="0"/>
              <a:t>图片资料均来自于</a:t>
            </a:r>
            <a:r>
              <a:rPr lang="fr-FR" altLang="zh-CN" baseline="0" dirty="0"/>
              <a:t>F. Kjellberg</a:t>
            </a:r>
            <a:r>
              <a:rPr lang="zh-CN" altLang="en-US" baseline="0" dirty="0"/>
              <a:t>，除非另有说明。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8421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8655CF-98FA-418C-9964-5EA7EA23647E}" type="slidenum">
              <a:rPr lang="fr-FR">
                <a:solidFill>
                  <a:prstClr val="black"/>
                </a:solidFill>
              </a:rPr>
              <a:pPr/>
              <a:t>10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aseline="0" dirty="0"/>
              <a:t>当产卵时，正在产卵的雌蜂从腺体内注入一滴液体，</a:t>
            </a:r>
            <a:r>
              <a:rPr lang="zh-CN" altLang="en-US" sz="1200" b="0" i="0" kern="1200" baseline="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此液体能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引起珠心相对侧的内珠组织膨大，进而导致珠心细胞的增大。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113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D10B2-FC2A-4D26-ABC6-15548C155EF1}" type="slidenum">
              <a:rPr lang="fr-FR">
                <a:solidFill>
                  <a:prstClr val="black"/>
                </a:solidFill>
              </a:rPr>
              <a:pPr/>
              <a:t>12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7052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ACFB44-24A6-4D50-AC9A-AF0DBC34154E}" type="slidenum">
              <a:rPr lang="fr-FR">
                <a:solidFill>
                  <a:prstClr val="black"/>
                </a:solidFill>
              </a:rPr>
              <a:pPr/>
              <a:t>13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5307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0779ED-B16E-4F54-BE7E-5E2D8F3D33BC}" type="slidenum">
              <a:rPr lang="fr-FR">
                <a:solidFill>
                  <a:prstClr val="black"/>
                </a:solidFill>
              </a:rPr>
              <a:pPr/>
              <a:t>14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交配的雌蜂在它们的虫瘿里等待着，被保护着，直到从榕果里钻出来的那一刻</a:t>
            </a:r>
            <a:r>
              <a:rPr lang="en-US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(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四月的下午，七月的上午</a:t>
            </a:r>
            <a:r>
              <a:rPr lang="en-US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)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。</a:t>
            </a:r>
            <a:endParaRPr lang="fr-FR" altLang="zh-CN" dirty="0"/>
          </a:p>
          <a:p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325914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A4D178-8095-4EF8-9951-C63BAAD863E9}" type="slidenum">
              <a:rPr lang="fr-FR">
                <a:solidFill>
                  <a:prstClr val="black"/>
                </a:solidFill>
              </a:rPr>
              <a:pPr/>
              <a:t>15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接收期</a:t>
            </a:r>
            <a:r>
              <a:rPr lang="en-US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: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雌花的柱头允许花粉萌发，胚珠准备受精的发育阶段。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7477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每年，在雌株和雄株上，雌花期无花果会在嫩枝上逐渐出现。首先在树枝的基部，然后逐渐沿着树枝出现。嫩枝在雄株上会停止生长，但是它们在雌株上会继续生长。在雌株，接收期的榕果会出现在</a:t>
            </a:r>
            <a:r>
              <a:rPr lang="en-US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6 - 7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月，雄株的雌花期会出现在 </a:t>
            </a:r>
            <a:r>
              <a:rPr lang="en-US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7 - 8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月下旬。随着接收期的无花果在枝条上的逐渐出现</a:t>
            </a:r>
            <a:r>
              <a:rPr lang="en-US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(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最晚出现在枝条末端</a:t>
            </a:r>
            <a:r>
              <a:rPr lang="en-US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)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，榕果的位置反映了其发育的时间。有些会在冬天前长成无花果</a:t>
            </a:r>
            <a:r>
              <a:rPr lang="en-US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(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几乎所有的无花果在雌株，越冬的无花果在雌株</a:t>
            </a:r>
            <a:r>
              <a:rPr lang="en-US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)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。在雄株上，许多新嫩芽会作为嫩芽越冬，并在明年春天发育成无花果。它们发展的时间和相应无花果的命运</a:t>
            </a:r>
            <a:r>
              <a:rPr lang="en-US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/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功能取决于气候条件和榕小蜂的造访。一般来说，</a:t>
            </a:r>
            <a:r>
              <a:rPr lang="en-US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(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野生的</a:t>
            </a:r>
            <a:r>
              <a:rPr lang="en-US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)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不被造访的无花果在接受期结束前会掉落。当树木被修剪或在</a:t>
            </a:r>
            <a:r>
              <a:rPr lang="en-US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7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月由于不寻常的气候条件而没有停止生长时，可能会出现特殊的特征。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819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一些在嫩枝顶端出现的晚期果会越冬，然后在第二年春天开始发育。在野生雌株上，在接收期前，榕果会迅速地掉落。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343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A2CCC1-00EC-4B05-AC75-63D550E541CD}" type="slidenum">
              <a:rPr lang="fr-FR">
                <a:solidFill>
                  <a:prstClr val="black"/>
                </a:solidFill>
              </a:rPr>
              <a:pPr/>
              <a:t>19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aseline="0" dirty="0"/>
              <a:t>当年出现的全部无花果嫩芽。</a:t>
            </a:r>
            <a:r>
              <a:rPr lang="zh-CN" altLang="en-US" sz="1200" b="0" i="0" kern="1200" baseline="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基部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的直接发育，</a:t>
            </a:r>
            <a:r>
              <a:rPr lang="en-US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7 - 8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月下旬就进入接收期，顶端的在来年</a:t>
            </a:r>
            <a:r>
              <a:rPr lang="en-US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4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月发育成接受期的榕果。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0322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每年</a:t>
            </a:r>
            <a:r>
              <a:rPr lang="en-US" altLang="zh-CN" dirty="0"/>
              <a:t>4-7</a:t>
            </a:r>
            <a:r>
              <a:rPr lang="zh-CN" altLang="en-US" dirty="0"/>
              <a:t>月长嫩枝。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在夏季，雌花期的无花果在叶腋处逐渐出现。在夏季，雌花期的无花果在叶腋处逐渐出现。在</a:t>
            </a:r>
            <a:r>
              <a:rPr lang="en-US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7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月下旬，最早的处于无花果嫩枝基部的接收期榕果，会被从粉源无花果中出飞的榕小蜂造访，无花果内可能含有一些种子。在蒙彼利埃，由于秋季气温开始下降，这些无花果中的榕小蜂幼虫将在幼虫发育的最后阶段停止生长。无花果的发育将在第二年春天完成。由于没有榕小蜂造访，夏季新长的进入接收期的无花果会掉落。在较温暖的气候条件下，榕小蜂可能在秋季之前从基部的无花果中出来，并可能在</a:t>
            </a:r>
            <a:r>
              <a:rPr lang="en-US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8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月下旬或</a:t>
            </a:r>
            <a:r>
              <a:rPr lang="en-US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9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月进入接收期的榕果。在这种情况下，榕小蜂会在新生的无花果上越冬。因此，根据当地气候条件，雄株无花果的典型结果物候可以维持</a:t>
            </a:r>
            <a:r>
              <a:rPr lang="en-US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2 ~3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年的榕小蜂世代。无花果里面的雄花没有像榕果那样越冬，他们仍然很小，也没有完成发育。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590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就在那时，雌树上没有雌花期的无花果，雄树上的越冬无花果也没有花粉。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872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法国法国国家级风景名胜区</a:t>
            </a:r>
            <a:r>
              <a:rPr lang="en-US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圣吉扬德塞尔 埃罗河谷岩石上的野生无花果   拍摄于</a:t>
            </a:r>
            <a:r>
              <a:rPr lang="en-US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2020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年</a:t>
            </a:r>
            <a:r>
              <a:rPr lang="en-US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3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月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512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DDD2E4-EC03-4453-9685-319E18BDAE62}" type="slidenum">
              <a:rPr lang="fr-FR">
                <a:solidFill>
                  <a:prstClr val="black"/>
                </a:solidFill>
              </a:rPr>
              <a:pPr/>
              <a:t>23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在冬末，越冬无花果嫩芽的生理阶段是同步的。随后这些嫩芽能否发育成接收期的无花果取决于一段时间的温度。越冬无花果的成熟和榕小蜂的羽化受小蜂成虫的控制。榕小蜂在幼虫最后阶段是静止的。由于没有滞育，因此在足够长的时间内高温会引起榕小蜂的变态和羽化。由于控制榕果接收期和榕小蜂羽化的生理机制不同，这两个过程的匹配缺乏精确性。这种精确度上的不足以被榕果持续几周处于接收期的能力所弥补。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53130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有些雄株不产或几乎不产越冬无花果。因此，它们在</a:t>
            </a:r>
            <a:r>
              <a:rPr lang="en-US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4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月份会结出更多接受期榕果。这些雄花期的榕果能保证雌株被授粉，因此无花果繁殖成功。然而，雌株的访花需要依靠来自其他雄株的粉源榕果来完成。根据当地情况，这可能是一个不错的选择，也可能是一次豪赌。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80200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71417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A64FEB-E336-4DAF-AFF3-48342779D97F}" type="slidenum">
              <a:rPr lang="fr-FR">
                <a:solidFill>
                  <a:prstClr val="black"/>
                </a:solidFill>
              </a:rPr>
              <a:pPr/>
              <a:t>30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5036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产卵的雌蜂在产卵时会从它体内的腺体中喷射一滴液体。它会引起胚珠的迅速膨胀和花梗的伸长，从而把瘿花胚珠从无花果的细胞壁移开，使寄生虫无法通过细胞壁产卵，见下一张幻灯片。在孵化时，</a:t>
            </a:r>
            <a:r>
              <a:rPr lang="en-GB" altLang="zh-CN" sz="1200" b="0" i="0" kern="1200" dirty="0" err="1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Blastophaga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幼虫会迁移到胚囊，并以胚乳为食。</a:t>
            </a:r>
            <a:r>
              <a:rPr lang="fr-FR" baseline="0" dirty="0"/>
              <a:t> 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这个胚乳是二倍体，由于在一年中的这个时候没有花粉来保证双受精，所以发育成单性生殖。它的发育可能是由幼虫引起的。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71439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B71416-F7E2-4F1A-82B6-27B8EE369761}" type="slidenum">
              <a:rPr lang="fr-FR">
                <a:solidFill>
                  <a:prstClr val="black"/>
                </a:solidFill>
              </a:rPr>
              <a:pPr/>
              <a:t>32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1115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63602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i="1" baseline="0" dirty="0"/>
              <a:t>Philotypesis</a:t>
            </a:r>
            <a:r>
              <a:rPr lang="fr-FR" baseline="0" dirty="0"/>
              <a:t> </a:t>
            </a:r>
            <a:r>
              <a:rPr lang="zh-CN" altLang="en-US" baseline="0" dirty="0"/>
              <a:t>幼虫在瘿花中发育，以由</a:t>
            </a:r>
            <a:r>
              <a:rPr lang="fr-FR" altLang="zh-CN" i="1" baseline="0" dirty="0"/>
              <a:t>Blastophaga </a:t>
            </a:r>
            <a:r>
              <a:rPr lang="zh-CN" altLang="en-US" i="0" baseline="0" dirty="0"/>
              <a:t>开发的胚乳为食。结果，</a:t>
            </a:r>
            <a:r>
              <a:rPr lang="fr-FR" altLang="zh-CN" i="0" baseline="0" dirty="0"/>
              <a:t>Blastophaga </a:t>
            </a:r>
            <a:r>
              <a:rPr lang="zh-CN" altLang="en-US" i="0" baseline="0" dirty="0"/>
              <a:t>幼虫被饿死了。</a:t>
            </a:r>
            <a:endParaRPr lang="fr-FR" i="0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6810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5800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0" dirty="0">
                <a:latin typeface="Arial" pitchFamily="34" charset="0"/>
                <a:cs typeface="Arial" pitchFamily="34" charset="0"/>
              </a:rPr>
              <a:t>法国</a:t>
            </a:r>
            <a:r>
              <a:rPr lang="zh-CN" altLang="en-US" sz="1200" b="0" i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圣让德比埃热的比格斯河</a:t>
            </a:r>
            <a:r>
              <a:rPr lang="zh-CN" altLang="en-US" sz="1200" b="0" i="0" kern="120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zh-CN" altLang="en-US" sz="1200" b="0" i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zh-CN" altLang="en-US" b="0" dirty="0">
                <a:latin typeface="Arial" pitchFamily="34" charset="0"/>
                <a:cs typeface="Arial" pitchFamily="34" charset="0"/>
              </a:rPr>
              <a:t>拍摄于</a:t>
            </a:r>
            <a:r>
              <a:rPr lang="en-US" altLang="zh-CN" b="0" dirty="0">
                <a:latin typeface="Arial" pitchFamily="34" charset="0"/>
                <a:cs typeface="Arial" pitchFamily="34" charset="0"/>
              </a:rPr>
              <a:t>2020</a:t>
            </a:r>
            <a:r>
              <a:rPr lang="zh-CN" altLang="en-US" b="0" dirty="0">
                <a:latin typeface="Arial" pitchFamily="34" charset="0"/>
                <a:cs typeface="Arial" pitchFamily="34" charset="0"/>
              </a:rPr>
              <a:t>年</a:t>
            </a:r>
            <a:r>
              <a:rPr lang="en-US" altLang="zh-CN" b="0" dirty="0">
                <a:latin typeface="Arial" pitchFamily="34" charset="0"/>
                <a:cs typeface="Arial" pitchFamily="34" charset="0"/>
              </a:rPr>
              <a:t>3</a:t>
            </a:r>
            <a:r>
              <a:rPr lang="zh-CN" altLang="en-US" b="0" dirty="0">
                <a:latin typeface="Arial" pitchFamily="34" charset="0"/>
                <a:cs typeface="Arial" pitchFamily="34" charset="0"/>
              </a:rPr>
              <a:t>月</a:t>
            </a:r>
            <a:r>
              <a:rPr lang="fr-FR" altLang="zh-CN" b="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无花果树生长在河岸的岩石上。由于水中碳酸盐矿物质浓度较高，凝灰岩混凝土的形成速度很快，因此软组织（如无花果）会石化。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这些无花果果实的化石，以及叶子的化石，显示了野生无花果在欧洲地区的存在历史已经超过</a:t>
            </a:r>
            <a:r>
              <a:rPr lang="en-US" altLang="zh-CN" sz="1200" b="0" i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6</a:t>
            </a:r>
            <a:r>
              <a:rPr lang="zh-CN" altLang="en-US" sz="1200" b="0" i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万年了。</a:t>
            </a:r>
            <a:endParaRPr lang="en-US" altLang="zh-CN" sz="1200" b="0" i="0" kern="1200" dirty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1200" b="0" i="0" kern="1200" dirty="0" err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Planchon</a:t>
            </a:r>
            <a:r>
              <a:rPr lang="zh-CN" altLang="en-US" sz="1200" b="0" i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的论文</a:t>
            </a:r>
            <a:r>
              <a:rPr lang="en-US" altLang="zh-CN" sz="1200" b="0" i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lang="zh-CN" altLang="en-US" sz="1200" b="0" i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在巴黎理学院答辩</a:t>
            </a:r>
            <a:r>
              <a:rPr lang="en-US" altLang="zh-CN" sz="1200" b="0" i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)</a:t>
            </a:r>
            <a:r>
              <a:rPr lang="zh-CN" altLang="en-US" sz="1200" b="0" i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现在可以在巴黎大学的</a:t>
            </a:r>
            <a:r>
              <a:rPr lang="en-GB" altLang="zh-CN" sz="1200" b="0" i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UPMC(</a:t>
            </a:r>
            <a:r>
              <a:rPr lang="zh-CN" altLang="en-US" sz="1200" b="0" i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巴黎</a:t>
            </a:r>
            <a:r>
              <a:rPr lang="en-US" altLang="zh-CN" sz="1200" b="0" i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6</a:t>
            </a:r>
            <a:r>
              <a:rPr lang="zh-CN" altLang="en-US" sz="1200" b="0" i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大</a:t>
            </a:r>
            <a:r>
              <a:rPr lang="en-US" altLang="zh-CN" sz="1200" b="0" i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)</a:t>
            </a:r>
            <a:r>
              <a:rPr lang="zh-CN" altLang="en-US" sz="1200" b="0" i="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rPr>
              <a:t>获得</a:t>
            </a:r>
            <a:endParaRPr lang="fr-FR" b="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b="0" dirty="0">
                <a:latin typeface="Arial" pitchFamily="34" charset="0"/>
                <a:cs typeface="Arial" pitchFamily="34" charset="0"/>
              </a:rPr>
              <a:t>http://jubilotheque.upmc.fr/ead.html?id=TH_000102_001#!{"content":["TH_000102_001_e0000024",false,""]}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3209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96CBBB-5C47-47EB-9BF9-EF631E1D5E73}" type="slidenum">
              <a:rPr lang="fr-FR">
                <a:solidFill>
                  <a:prstClr val="black"/>
                </a:solidFill>
              </a:rPr>
              <a:pPr/>
              <a:t>39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59865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4B3961-FD0A-465F-96D5-785BA0D92FC6}" type="slidenum">
              <a:rPr lang="fr-FR">
                <a:solidFill>
                  <a:prstClr val="black"/>
                </a:solidFill>
              </a:rPr>
              <a:pPr/>
              <a:t>40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80411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4E64BF-44AF-435B-A8C3-3EA285126D11}" type="slidenum">
              <a:rPr lang="fr-FR">
                <a:solidFill>
                  <a:prstClr val="black"/>
                </a:solidFill>
              </a:rPr>
              <a:pPr/>
              <a:t>42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84155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C4C187-7143-416E-9507-C6CF2A627457}" type="slidenum">
              <a:rPr lang="fr-FR">
                <a:solidFill>
                  <a:prstClr val="black"/>
                </a:solidFill>
              </a:rPr>
              <a:pPr/>
              <a:t>44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15682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橄榄油释放乙烯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06688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572A20-6002-4BC2-AF40-8B72AE935738}" type="slidenum">
              <a:rPr lang="fr-FR">
                <a:solidFill>
                  <a:prstClr val="black"/>
                </a:solidFill>
              </a:rPr>
              <a:pPr/>
              <a:t>49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10219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303BAD-359B-424C-A856-EE8734336086}" type="slidenum">
              <a:rPr lang="fr-FR">
                <a:solidFill>
                  <a:prstClr val="black"/>
                </a:solidFill>
              </a:rPr>
              <a:pPr/>
              <a:t>50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01171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D7B497-E2CB-4E3B-8EA6-36F9A2D46386}" type="slidenum">
              <a:rPr lang="fr-FR">
                <a:solidFill>
                  <a:prstClr val="black"/>
                </a:solidFill>
              </a:rPr>
              <a:pPr/>
              <a:t>52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1239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AAB6AF-E307-4169-B4C7-228915E1D8C5}" type="slidenum">
              <a:rPr lang="fr-FR">
                <a:solidFill>
                  <a:prstClr val="black"/>
                </a:solidFill>
              </a:rPr>
              <a:pPr/>
              <a:t>53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4758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473F93-8D44-4AD4-97CA-877B66008C58}" type="slidenum">
              <a:rPr lang="fr-FR">
                <a:solidFill>
                  <a:prstClr val="black"/>
                </a:solidFill>
              </a:rPr>
              <a:pPr/>
              <a:t>54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177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88B50D-97AC-4B31-B573-099D5204308B}" type="slidenum">
              <a:rPr lang="fr-FR">
                <a:solidFill>
                  <a:prstClr val="black"/>
                </a:solidFill>
              </a:rPr>
              <a:pPr/>
              <a:t>55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5955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9BB8AA-5246-41A3-922F-85DF64C68586}" type="slidenum">
              <a:rPr lang="fr-FR">
                <a:solidFill>
                  <a:prstClr val="black"/>
                </a:solidFill>
              </a:rPr>
              <a:pPr/>
              <a:t>58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2143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D4321-4071-49B3-88D8-996A05CC2D71}" type="slidenum">
              <a:rPr lang="fr-FR">
                <a:solidFill>
                  <a:prstClr val="black"/>
                </a:solidFill>
              </a:rPr>
              <a:pPr/>
              <a:t>59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当雌株上的无花果处于接收期的时候，对春季无花果进行更新可以保证第二季无花果的产量。</a:t>
            </a:r>
            <a:endParaRPr lang="en-US" altLang="zh-CN" sz="1200" b="0" i="0" kern="1200" dirty="0">
              <a:solidFill>
                <a:schemeClr val="tx1"/>
              </a:solidFill>
              <a:latin typeface="Times New Roman" charset="0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latin typeface="Times New Roman" charset="0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相反，如果只在大部分无花果处于接收期时悬挂春季无花果的话，那么成熟的无花果数量会减少，但个头会相对大一些。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65023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C3587B-3B2B-4281-A47D-1B13E8E3B310}" type="slidenum">
              <a:rPr lang="fr-FR">
                <a:solidFill>
                  <a:prstClr val="black"/>
                </a:solidFill>
              </a:rPr>
              <a:pPr/>
              <a:t>60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9376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E0CD86-156D-4EC9-A9BF-F63ADEB6170D}" type="slidenum">
              <a:rPr lang="fr-FR">
                <a:solidFill>
                  <a:prstClr val="black"/>
                </a:solidFill>
              </a:rPr>
              <a:pPr/>
              <a:t>61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1525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DB3E06-4D80-46D1-80D9-23FEF45FED03}" type="slidenum">
              <a:rPr lang="fr-FR">
                <a:solidFill>
                  <a:prstClr val="black"/>
                </a:solidFill>
              </a:rPr>
              <a:pPr/>
              <a:t>62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60511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D90F61-D3E5-40A2-B162-7228F35AB7A4}" type="slidenum">
              <a:rPr lang="fr-FR">
                <a:solidFill>
                  <a:prstClr val="black"/>
                </a:solidFill>
              </a:rPr>
              <a:pPr/>
              <a:t>63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8720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FF6A90-1332-4178-9B77-5550B712D48E}" type="slidenum">
              <a:rPr lang="fr-FR">
                <a:solidFill>
                  <a:prstClr val="black"/>
                </a:solidFill>
              </a:rPr>
              <a:pPr/>
              <a:t>64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56659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51AF0F-EC46-4334-AE90-FB8BE09B27B0}" type="slidenum">
              <a:rPr lang="fr-FR">
                <a:solidFill>
                  <a:prstClr val="black"/>
                </a:solidFill>
              </a:rPr>
              <a:pPr/>
              <a:t>65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2849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465B2E-7B0C-4AC8-A3DB-77EFEB8342E2}" type="slidenum">
              <a:rPr lang="fr-FR">
                <a:solidFill>
                  <a:prstClr val="black"/>
                </a:solidFill>
              </a:rPr>
              <a:pPr/>
              <a:t>66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39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Khadari</a:t>
            </a:r>
            <a:r>
              <a:rPr lang="zh-CN" altLang="en-US" dirty="0"/>
              <a:t>和</a:t>
            </a:r>
            <a:r>
              <a:rPr lang="fr-FR" dirty="0"/>
              <a:t> Kjellberg</a:t>
            </a:r>
            <a:r>
              <a:rPr lang="zh-CN" altLang="en-US" dirty="0"/>
              <a:t>的未发表数据</a:t>
            </a:r>
            <a:r>
              <a:rPr lang="zh-CN" altLang="en-US" baseline="0" dirty="0"/>
              <a:t>表明：它还是</a:t>
            </a:r>
            <a:r>
              <a:rPr lang="en-GB" altLang="zh-CN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F. </a:t>
            </a:r>
            <a:r>
              <a:rPr lang="en-GB" altLang="zh-CN" sz="1200" b="0" i="0" kern="1200" dirty="0" err="1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carica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。</a:t>
            </a:r>
            <a:endParaRPr lang="en-US" altLang="zh-CN" sz="1200" b="0" i="0" kern="1200" dirty="0">
              <a:solidFill>
                <a:schemeClr val="tx1"/>
              </a:solidFill>
              <a:latin typeface="Times New Roman" charset="0"/>
              <a:ea typeface="+mn-ea"/>
              <a:cs typeface="+mn-cs"/>
            </a:endParaRPr>
          </a:p>
          <a:p>
            <a:endParaRPr lang="fr-FR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>
              <a:solidFill>
                <a:schemeClr val="tx1"/>
              </a:solidFill>
              <a:latin typeface="Times New Roman" charset="0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只是这种表型的枝叶与生长在地中海盆地周围的典型的</a:t>
            </a:r>
            <a:r>
              <a:rPr lang="en-GB" altLang="zh-CN" sz="1200" b="0" i="1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F. </a:t>
            </a:r>
            <a:r>
              <a:rPr lang="en-GB" altLang="zh-CN" sz="1200" b="0" i="1" kern="1200" dirty="0" err="1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carica</a:t>
            </a:r>
            <a:r>
              <a:rPr lang="en-GB" altLang="zh-CN" sz="1200" b="0" i="1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 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很是不同。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7464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687832-6EAD-43EF-B0F7-4CEAF344652A}" type="slidenum">
              <a:rPr lang="fr-FR">
                <a:solidFill>
                  <a:prstClr val="black"/>
                </a:solidFill>
              </a:rPr>
              <a:pPr/>
              <a:t>67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70408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E81E51-4FF6-47A5-AF67-39242D5F3097}" type="slidenum">
              <a:rPr kumimoji="0" lang="en-US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fr-FR" altLang="fr-FR"/>
          </a:p>
        </p:txBody>
      </p:sp>
      <p:sp>
        <p:nvSpPr>
          <p:cNvPr id="624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6621794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80</a:t>
            </a:fld>
            <a:endParaRPr lang="fr-F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C3E51-912F-4188-95E8-3FBD11561551}" type="slidenum">
              <a:rPr lang="fr-FR">
                <a:solidFill>
                  <a:prstClr val="black"/>
                </a:solidFill>
              </a:rPr>
              <a:pPr/>
              <a:t>82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18908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83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这是一种以</a:t>
            </a:r>
            <a:r>
              <a:rPr lang="fr-FR" altLang="zh-CN" i="1" baseline="0" dirty="0"/>
              <a:t>Ficus carica </a:t>
            </a:r>
            <a:r>
              <a:rPr lang="fr-FR" altLang="zh-CN" baseline="0" dirty="0"/>
              <a:t>subspecies </a:t>
            </a:r>
            <a:r>
              <a:rPr lang="fr-FR" altLang="zh-CN" i="1" baseline="0" dirty="0"/>
              <a:t>rupestris</a:t>
            </a:r>
            <a:r>
              <a:rPr lang="fr-FR" altLang="zh-CN" i="0" baseline="0" dirty="0"/>
              <a:t> </a:t>
            </a: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命名的植物。</a:t>
            </a:r>
            <a:endParaRPr lang="fr-FR" altLang="zh-C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668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在无花果中，所有未完全开放的花序中都含雄花原基，只是在那些不越冬的榕果中雄花未发育完全。</a:t>
            </a:r>
          </a:p>
          <a:p>
            <a:endParaRPr lang="en-US" altLang="zh-CN" sz="1200" b="0" i="0" kern="1200" dirty="0">
              <a:solidFill>
                <a:schemeClr val="tx1"/>
              </a:solidFill>
              <a:latin typeface="Times New Roman" charset="0"/>
              <a:ea typeface="+mn-ea"/>
              <a:cs typeface="+mn-cs"/>
            </a:endParaRPr>
          </a:p>
          <a:p>
            <a:r>
              <a:rPr lang="zh-CN" altLang="en-US" sz="1200" b="0" i="0" kern="1200" dirty="0">
                <a:solidFill>
                  <a:schemeClr val="tx1"/>
                </a:solidFill>
                <a:latin typeface="Times New Roman" charset="0"/>
                <a:ea typeface="+mn-ea"/>
                <a:cs typeface="+mn-cs"/>
              </a:rPr>
              <a:t>在那些以雌株上的榕果越冬的榕树中，越冬雌果的雄花区很明显，但花中不含花粉。这种不育的雄花被称为中性花，比如対叶榕。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554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322AE-AD86-47D0-AD26-8F74D358E8AA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2730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32C2C2-63BE-4DFF-9CF4-9B27C403722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9A0F66-5D00-47BD-ADDF-15B1A180F89F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E0C88-5233-458F-B360-92E855DAC5E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0E900F93-278F-49E3-B893-97D457FF634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72681-DEC9-4843-B34D-726BE031CD39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17E9C-5325-44FC-8586-8AC430434C5A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658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B19812-0CCA-4A3B-9C3B-E7904D662CEC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51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785A3-216C-4606-90EC-35EE83D16765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14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13CFC-61EC-4094-8643-FCCA8A14BB32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911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910B0D-AD7C-42D2-9ACB-B78223E782AF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03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C3D72-9066-4D37-B645-BDE7D9B4499E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57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150C3-B085-4D84-8E84-AEEFD877FFC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41728-7B7A-499E-81A2-D3538C792811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58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75990-C190-496B-AE7C-46463238B9C2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59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FAE97-4C75-4C18-AE2A-FCDA19EBFFB7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34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AF270-80F7-4EB6-BEDC-35A34F2AE64A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62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EBA4D4-05F0-467E-9DDD-D96C4EC3A2E7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24250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DE4E05-451F-488C-AF31-08E3BB069A19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5592063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E93BE2-23D6-4323-8D15-2DC21940E58A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58627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B3AD13-89AB-4306-AFB5-B9E7E931E1F2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8439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27C613-0C04-4111-AD3C-92D126FBBA4D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04062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D44D8D-8AE6-4C50-8D17-EA52CD29C608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487897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B19739-0155-4D06-944F-6E586A32D9B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91CDCC-E8FD-4131-AB53-B9ED4D89276A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84549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5E096C-40D8-4FEB-A703-6BCA028B7F22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03354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AAEC03-F465-4E29-9E74-1745FB2AA225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152475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5807F1-96F6-48B5-8621-7F53EAA508DC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037265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7A7475-2ED9-4F04-84A4-EDB90181C300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44842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888745-D28E-4713-9860-E505F414064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A538A-8DBB-4637-994B-677D479527D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3F8BB3-22F6-4FF5-9A4B-C94CDC919BA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5639F-46F9-47AC-9881-E840A8DACB6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15FAC-7ACC-47E6-9743-0AB8E87A0CF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2A4C68-B004-49C9-9D5B-D80FE76123A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CF72828-DE1C-479D-AC05-DFCD44B23A8E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F39C0C-962B-4D8D-A713-8FA863D91890}" type="slidenum">
              <a:rPr lang="fr-FR" smtClean="0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7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9DDCD8F7-783A-4308-A277-194BB65B5912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909181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ebdings" panose="05030102010509060703" pitchFamily="18" charset="2"/>
        <a:buChar char="=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ebdings" panose="05030102010509060703" pitchFamily="18" charset="2"/>
        <a:buChar char="=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ebdings" panose="05030102010509060703" pitchFamily="18" charset="2"/>
        <a:buChar char="=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ebdings" panose="05030102010509060703" pitchFamily="18" charset="2"/>
        <a:buChar char="=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ebdings" panose="05030102010509060703" pitchFamily="18" charset="2"/>
        <a:buChar char="=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ebdings" charset="0"/>
        <a:buChar char="=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ebdings" charset="0"/>
        <a:buChar char="=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ebdings" charset="0"/>
        <a:buChar char="=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ebdings" charset="0"/>
        <a:buChar char="=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432"/>
            <a:ext cx="12192000" cy="812799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67608" y="260648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无花果及其授粉</a:t>
            </a:r>
            <a:endParaRPr lang="fr-FR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9336" y="4437112"/>
            <a:ext cx="6960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 </a:t>
            </a:r>
            <a:r>
              <a:rPr lang="fr-FR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Xiaoxia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ja-JP" altLang="fr-FR">
                <a:solidFill>
                  <a:srgbClr val="FFFFFF"/>
                </a:solidFill>
              </a:rPr>
              <a:t>邓小侠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KJELLBERG Finn (</a:t>
            </a:r>
            <a:r>
              <a:rPr lang="ja-JP" altLang="fr-FR">
                <a:solidFill>
                  <a:srgbClr val="FFFFFF"/>
                </a:solidFill>
              </a:rPr>
              <a:t>芬恩</a:t>
            </a:r>
            <a:r>
              <a:rPr lang="fr-FR" altLang="ja-JP" dirty="0">
                <a:solidFill>
                  <a:srgbClr val="FFFFFF"/>
                </a:solidFill>
              </a:rPr>
              <a:t>.</a:t>
            </a:r>
            <a:r>
              <a:rPr lang="ja-JP" altLang="fr-FR">
                <a:solidFill>
                  <a:srgbClr val="FFFFFF"/>
                </a:solidFill>
              </a:rPr>
              <a:t>谢尔贝里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LESNE Annick (</a:t>
            </a:r>
            <a:r>
              <a:rPr lang="ja-JP" altLang="fr-FR">
                <a:solidFill>
                  <a:srgbClr val="FFFFFF"/>
                </a:solidFill>
              </a:rPr>
              <a:t>安霓可</a:t>
            </a:r>
            <a:r>
              <a:rPr lang="fr-FR" altLang="ja-JP" dirty="0">
                <a:solidFill>
                  <a:srgbClr val="FFFFFF"/>
                </a:solidFill>
              </a:rPr>
              <a:t>.</a:t>
            </a:r>
            <a:r>
              <a:rPr lang="ja-JP" altLang="fr-FR">
                <a:solidFill>
                  <a:srgbClr val="FFFFFF"/>
                </a:solidFill>
              </a:rPr>
              <a:t>莱斯内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fr-FR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C:\Users\Ramet\Desktop\BIODIVMEX\MES DOSSIERS\Missions\Colloque BioDivMex Lauret - juillet 2019\Programme colloque\Livret colloque\1024px-Centre_national_de_la_recherche_scientifique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584" y="6165304"/>
            <a:ext cx="634380" cy="63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28E405C-8C4A-1C49-99EB-675CA0A5372B}"/>
              </a:ext>
            </a:extLst>
          </p:cNvPr>
          <p:cNvSpPr txBox="1"/>
          <p:nvPr/>
        </p:nvSpPr>
        <p:spPr>
          <a:xfrm>
            <a:off x="-24680" y="6525344"/>
            <a:ext cx="4503156" cy="40011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Creative</a:t>
            </a:r>
            <a:r>
              <a:rPr lang="fr-FR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Commons Licence CC-BY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D05D30F-5FF4-FD48-84E8-D5A6AFBD1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0509" y="6093296"/>
            <a:ext cx="669221" cy="67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22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Blasto-ovipositeu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0" y="-1395536"/>
            <a:ext cx="12204120" cy="837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35360" y="5629703"/>
            <a:ext cx="11665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图中</a:t>
            </a:r>
            <a:r>
              <a:rPr lang="en-US" altLang="zh-CN" dirty="0"/>
              <a:t>:</a:t>
            </a:r>
            <a:r>
              <a:rPr lang="en-GB" altLang="zh-CN" i="1" dirty="0" err="1"/>
              <a:t>Blastophaga</a:t>
            </a:r>
            <a:r>
              <a:rPr lang="en-GB" altLang="zh-CN" i="1" dirty="0"/>
              <a:t> </a:t>
            </a:r>
            <a:r>
              <a:rPr lang="en-GB" altLang="zh-CN" i="1" dirty="0" err="1"/>
              <a:t>psenes</a:t>
            </a:r>
            <a:r>
              <a:rPr lang="zh-CN" altLang="en-US" b="1" dirty="0"/>
              <a:t>正在往雌花中产卵，他们将会发育成虫瘿。在此过程中，产卵器通过花柱插入，并将卵产于胚珠位于内珠被和珠心之间的位置。</a:t>
            </a:r>
            <a:endParaRPr lang="fr-FR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-1323528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636803" y="334957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雌花胚珠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583087" y="436353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花柱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4309781" y="3824926"/>
            <a:ext cx="502911" cy="33814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5591944" y="3824926"/>
            <a:ext cx="965173" cy="72762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5159896" y="445436"/>
            <a:ext cx="5216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正在产卵的雌性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 psenes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6816080" y="983847"/>
            <a:ext cx="72008" cy="93020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/>
          <p:cNvSpPr/>
          <p:nvPr/>
        </p:nvSpPr>
        <p:spPr>
          <a:xfrm rot="11580000">
            <a:off x="3708000" y="2809030"/>
            <a:ext cx="2700000" cy="2700000"/>
          </a:xfrm>
          <a:prstGeom prst="arc">
            <a:avLst/>
          </a:prstGeom>
          <a:ln w="508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0344352" y="6583811"/>
            <a:ext cx="1295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Photo G.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Valdeyron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424CE8-0B5B-B341-9819-6AB7AE2878B9}"/>
              </a:ext>
            </a:extLst>
          </p:cNvPr>
          <p:cNvSpPr/>
          <p:nvPr/>
        </p:nvSpPr>
        <p:spPr>
          <a:xfrm>
            <a:off x="47328" y="12576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369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847528" y="908721"/>
            <a:ext cx="8640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FFFF"/>
                </a:solidFill>
              </a:rPr>
              <a:t>从功能上划分，无花果属于雌雄异株榕树：</a:t>
            </a:r>
            <a:endParaRPr lang="fr-FR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CN" altLang="en-US" b="1" dirty="0">
                <a:solidFill>
                  <a:srgbClr val="FF0000"/>
                </a:solidFill>
              </a:rPr>
              <a:t>雌树</a:t>
            </a:r>
            <a:r>
              <a:rPr lang="zh-CN" altLang="en-US" b="1" dirty="0">
                <a:solidFill>
                  <a:srgbClr val="FFFFFF"/>
                </a:solidFill>
              </a:rPr>
              <a:t>有长花柱的雌花，这些长柱花不能为榕小蜂幼虫提供寄居场所</a:t>
            </a:r>
            <a:r>
              <a:rPr lang="en-US" altLang="zh-CN" b="1" dirty="0">
                <a:solidFill>
                  <a:srgbClr val="FFFFFF"/>
                </a:solidFill>
              </a:rPr>
              <a:t>;</a:t>
            </a:r>
            <a:r>
              <a:rPr lang="zh-CN" altLang="en-US" b="1" dirty="0">
                <a:solidFill>
                  <a:srgbClr val="FFFFFF"/>
                </a:solidFill>
              </a:rPr>
              <a:t>雌树上的榕果能产生种子，但不产生花粉。</a:t>
            </a:r>
            <a:endParaRPr lang="fr-FR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CN" altLang="en-US" b="1" dirty="0">
                <a:solidFill>
                  <a:srgbClr val="00B050"/>
                </a:solidFill>
              </a:rPr>
              <a:t>雄树</a:t>
            </a:r>
            <a:r>
              <a:rPr lang="zh-CN" altLang="en-US" b="1" dirty="0">
                <a:solidFill>
                  <a:srgbClr val="FFFFFF"/>
                </a:solidFill>
              </a:rPr>
              <a:t>有短花柱的雌花，他们能为榕小蜂幼虫提供寄居场所并且几乎不产生种子</a:t>
            </a:r>
            <a:r>
              <a:rPr lang="en-US" altLang="zh-CN" b="1" dirty="0">
                <a:solidFill>
                  <a:srgbClr val="FFFFFF"/>
                </a:solidFill>
              </a:rPr>
              <a:t>;</a:t>
            </a:r>
            <a:r>
              <a:rPr lang="zh-CN" altLang="en-US" b="1" dirty="0">
                <a:solidFill>
                  <a:srgbClr val="FFFFFF"/>
                </a:solidFill>
              </a:rPr>
              <a:t>它们的榕果会产生榕小蜂</a:t>
            </a:r>
            <a:r>
              <a:rPr lang="en-US" altLang="zh-CN" b="1" dirty="0">
                <a:solidFill>
                  <a:srgbClr val="FFFFFF"/>
                </a:solidFill>
              </a:rPr>
              <a:t>(</a:t>
            </a:r>
            <a:r>
              <a:rPr lang="zh-CN" altLang="en-US" b="1" dirty="0">
                <a:solidFill>
                  <a:srgbClr val="FFFFFF"/>
                </a:solidFill>
              </a:rPr>
              <a:t>花粉载体</a:t>
            </a:r>
            <a:r>
              <a:rPr lang="en-US" altLang="zh-CN" b="1" dirty="0">
                <a:solidFill>
                  <a:srgbClr val="FFFFFF"/>
                </a:solidFill>
              </a:rPr>
              <a:t>)</a:t>
            </a:r>
            <a:r>
              <a:rPr lang="zh-CN" altLang="en-US" b="1" dirty="0">
                <a:solidFill>
                  <a:srgbClr val="FFFFFF"/>
                </a:solidFill>
              </a:rPr>
              <a:t>和花粉，也就是说，它们在功能上是雄性的。</a:t>
            </a:r>
            <a:endParaRPr lang="fr-FR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756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Insec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43" y="-27383"/>
            <a:ext cx="10428557" cy="688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824483" y="1916832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长柱花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发育成种子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155781" y="4835588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短柱花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发育成含有幼虫的瘿花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200456" y="304532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种子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75520" y="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248128" y="2570198"/>
            <a:ext cx="1503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产卵器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6672064" y="2989831"/>
            <a:ext cx="576064" cy="50363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1704706" y="5625104"/>
            <a:ext cx="10007918" cy="830997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在长花柱花中，产卵器达不到胚珠，未产卵，花产生种子。在短柱花中，产卵，胚珠变成虫瘿。</a:t>
            </a:r>
            <a:endParaRPr lang="fr-FR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344352" y="6583811"/>
            <a:ext cx="1295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Photo G.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Valdeyron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829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mal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0"/>
            <a:ext cx="10210800" cy="693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039217" y="5517233"/>
            <a:ext cx="3677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雄性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Blastophaga psenes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454841" y="1319973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具交配孔的瘿花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75520" y="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avec flèche 5"/>
          <p:cNvCxnSpPr>
            <a:cxnSpLocks/>
          </p:cNvCxnSpPr>
          <p:nvPr/>
        </p:nvCxnSpPr>
        <p:spPr>
          <a:xfrm flipH="1">
            <a:off x="8400256" y="1794012"/>
            <a:ext cx="1224136" cy="242707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878022" y="1828493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已完成交配的雌蜂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5735960" y="2342494"/>
            <a:ext cx="1440160" cy="137453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824047" y="6317862"/>
            <a:ext cx="5724644" cy="461665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雄株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，雌雄交配完成，雌虫仍被困瘿花中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2711624" y="3861048"/>
            <a:ext cx="645806" cy="165618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0344352" y="6583811"/>
            <a:ext cx="1295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Photo G.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Valdeyron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413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sortiegal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368" y="-46548"/>
            <a:ext cx="12313368" cy="818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631504" y="5880490"/>
            <a:ext cx="907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雄株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，已交配的雌性</a:t>
            </a:r>
            <a:r>
              <a:rPr lang="fr-F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从瘿花进入榕果果腔中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794774" y="1126978"/>
            <a:ext cx="5591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雄性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正在寻找含雌蜂的瘿花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-46548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5303912" y="1628800"/>
            <a:ext cx="2304256" cy="21602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4295800" y="4437113"/>
            <a:ext cx="1296144" cy="144337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680177" y="496236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瘿花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8112224" y="4005064"/>
            <a:ext cx="72008" cy="86409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175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Sort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-1284333"/>
            <a:ext cx="12216680" cy="814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79376" y="4536421"/>
            <a:ext cx="11377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雄株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榕小蜂通过孔口从果腔中爬出。</a:t>
            </a:r>
            <a:r>
              <a:rPr lang="zh-CN" altLang="en-US" b="1" dirty="0">
                <a:solidFill>
                  <a:schemeClr val="bg1"/>
                </a:solidFill>
              </a:rPr>
              <a:t>刚一出来，身体就被大量的花粉附着，</a:t>
            </a:r>
            <a:r>
              <a:rPr lang="zh-CN" altLang="en-US" b="1" dirty="0"/>
              <a:t>造成了大量的花粉被浪费。榕小蜂在其短暂的果外存活期间（大约</a:t>
            </a:r>
            <a:r>
              <a:rPr lang="en-US" altLang="zh-CN" dirty="0"/>
              <a:t>1</a:t>
            </a:r>
            <a:r>
              <a:rPr lang="zh-CN" altLang="en-US" b="1" dirty="0"/>
              <a:t>天），会离开去寻找接受期的榕果。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19336" y="34178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795643" y="210649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花粉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8400256" y="2571504"/>
            <a:ext cx="216024" cy="10735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7968208" y="2568155"/>
            <a:ext cx="216024" cy="107686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6744073" y="2566530"/>
            <a:ext cx="1080119" cy="115050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4151784" y="2393587"/>
            <a:ext cx="3600400" cy="1772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0344352" y="6583811"/>
            <a:ext cx="1295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Photo G.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Valdeyron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28C07A-8578-4842-8B92-3AD6E31A8126}"/>
              </a:ext>
            </a:extLst>
          </p:cNvPr>
          <p:cNvSpPr/>
          <p:nvPr/>
        </p:nvSpPr>
        <p:spPr>
          <a:xfrm>
            <a:off x="5849778" y="3198168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一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1725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11626" y="2276873"/>
            <a:ext cx="799288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野生无花果在法国蒙彼利埃的全年周期</a:t>
            </a:r>
            <a:endParaRPr lang="fr-FR" sz="3200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1"/>
            <a:ext cx="3766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72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087" y="19703"/>
            <a:ext cx="13296800" cy="8864531"/>
          </a:xfrm>
          <a:prstGeom prst="rect">
            <a:avLst/>
          </a:prstGeom>
        </p:spPr>
      </p:pic>
      <p:cxnSp>
        <p:nvCxnSpPr>
          <p:cNvPr id="4" name="Connecteur droit 3"/>
          <p:cNvCxnSpPr/>
          <p:nvPr/>
        </p:nvCxnSpPr>
        <p:spPr>
          <a:xfrm>
            <a:off x="1121901" y="2824083"/>
            <a:ext cx="1944216" cy="1728192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3647728" y="4786007"/>
            <a:ext cx="3789580" cy="100839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8143557" y="3101345"/>
            <a:ext cx="2726296" cy="1457312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313150" y="5011856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N-2</a:t>
            </a:r>
            <a:r>
              <a:rPr lang="zh-CN" alt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年的嫩枝</a:t>
            </a:r>
            <a:endParaRPr lang="fr-FR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7958" y="4235252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r>
              <a:rPr lang="zh-CN" alt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年的嫩枝</a:t>
            </a:r>
            <a:endParaRPr lang="fr-FR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406592" y="3901378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N-3</a:t>
            </a:r>
            <a:r>
              <a:rPr lang="zh-CN" alt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的嫩枝</a:t>
            </a:r>
            <a:endParaRPr lang="fr-FR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necteur droit 17"/>
          <p:cNvCxnSpPr>
            <a:cxnSpLocks/>
          </p:cNvCxnSpPr>
          <p:nvPr/>
        </p:nvCxnSpPr>
        <p:spPr>
          <a:xfrm flipH="1">
            <a:off x="2567183" y="4513879"/>
            <a:ext cx="1093585" cy="1005418"/>
          </a:xfrm>
          <a:prstGeom prst="line">
            <a:avLst/>
          </a:prstGeom>
          <a:ln w="3175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267560" y="5508000"/>
            <a:ext cx="3460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/>
              <a:t>休眠期</a:t>
            </a:r>
            <a:r>
              <a:rPr lang="en-US" altLang="zh-CN" sz="2000" b="1" dirty="0"/>
              <a:t>(</a:t>
            </a:r>
            <a:r>
              <a:rPr lang="en-GB" altLang="zh-CN" sz="2000" dirty="0"/>
              <a:t>N-2</a:t>
            </a:r>
            <a:r>
              <a:rPr lang="zh-CN" altLang="en-US" sz="2000" b="1" dirty="0"/>
              <a:t>年</a:t>
            </a:r>
            <a:r>
              <a:rPr lang="en-GB" altLang="zh-CN" sz="2000" dirty="0"/>
              <a:t>8</a:t>
            </a:r>
            <a:r>
              <a:rPr lang="zh-CN" altLang="en-US" sz="2000" b="1" dirty="0"/>
              <a:t>月</a:t>
            </a:r>
            <a:r>
              <a:rPr lang="en-GB" altLang="zh-CN" sz="2000" b="1" dirty="0"/>
              <a:t> ~ </a:t>
            </a:r>
            <a:r>
              <a:rPr lang="en-GB" altLang="zh-CN" sz="2000" dirty="0"/>
              <a:t>N-1</a:t>
            </a:r>
            <a:r>
              <a:rPr lang="zh-CN" altLang="en-US" sz="2000" b="1" dirty="0"/>
              <a:t>年</a:t>
            </a:r>
            <a:r>
              <a:rPr lang="en-US" altLang="zh-CN" sz="2000" dirty="0"/>
              <a:t>3</a:t>
            </a:r>
            <a:r>
              <a:rPr lang="zh-CN" altLang="en-US" sz="2000" b="1" dirty="0"/>
              <a:t>月</a:t>
            </a:r>
            <a:r>
              <a:rPr lang="en-US" altLang="zh-CN" sz="2000" b="1" dirty="0"/>
              <a:t>)</a:t>
            </a:r>
            <a:r>
              <a:rPr lang="zh-CN" altLang="en-US" sz="2000" b="1" dirty="0"/>
              <a:t>顶芽的节间缩短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8375774" y="4956463"/>
            <a:ext cx="3816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休</a:t>
            </a:r>
            <a:r>
              <a:rPr lang="zh-CN" altLang="en-US" sz="2000" b="1" dirty="0"/>
              <a:t>眠期</a:t>
            </a:r>
            <a:r>
              <a:rPr lang="en-US" altLang="zh-CN" sz="2000" b="1" dirty="0"/>
              <a:t>(</a:t>
            </a:r>
            <a:r>
              <a:rPr lang="en-US" altLang="zh-CN" sz="2000" dirty="0"/>
              <a:t>8</a:t>
            </a:r>
            <a:r>
              <a:rPr lang="zh-CN" altLang="en-US" sz="2000" b="1" dirty="0"/>
              <a:t>月</a:t>
            </a:r>
            <a:r>
              <a:rPr lang="en-GB" altLang="zh-CN" sz="2000" dirty="0"/>
              <a:t>N-3</a:t>
            </a:r>
            <a:r>
              <a:rPr lang="zh-CN" altLang="en-US" sz="2000" b="1" dirty="0"/>
              <a:t>年</a:t>
            </a:r>
            <a:r>
              <a:rPr lang="en-US" altLang="zh-CN" sz="2000" dirty="0"/>
              <a:t>8</a:t>
            </a:r>
            <a:r>
              <a:rPr lang="zh-CN" altLang="en-US" sz="2000" b="1" dirty="0"/>
              <a:t>月</a:t>
            </a:r>
            <a:r>
              <a:rPr lang="en-GB" altLang="zh-CN" sz="2000" dirty="0"/>
              <a:t> ~ N-2</a:t>
            </a:r>
            <a:r>
              <a:rPr lang="zh-CN" altLang="en-US" sz="2000" b="1" dirty="0"/>
              <a:t>年</a:t>
            </a:r>
            <a:r>
              <a:rPr lang="en-US" altLang="zh-CN" sz="2000" dirty="0"/>
              <a:t>3</a:t>
            </a:r>
            <a:r>
              <a:rPr lang="zh-CN" altLang="en-US" sz="2000" b="1" dirty="0"/>
              <a:t>月</a:t>
            </a:r>
            <a:r>
              <a:rPr lang="en-US" altLang="zh-CN" sz="2000" b="1" dirty="0"/>
              <a:t>)</a:t>
            </a:r>
            <a:r>
              <a:rPr lang="zh-CN" altLang="en-US" sz="2000" b="1" dirty="0"/>
              <a:t>顶芽的节间缩短</a:t>
            </a:r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Connecteur droit 28"/>
          <p:cNvCxnSpPr>
            <a:cxnSpLocks/>
          </p:cNvCxnSpPr>
          <p:nvPr/>
        </p:nvCxnSpPr>
        <p:spPr>
          <a:xfrm>
            <a:off x="8051442" y="4513879"/>
            <a:ext cx="304748" cy="796527"/>
          </a:xfrm>
          <a:prstGeom prst="line">
            <a:avLst/>
          </a:prstGeom>
          <a:ln w="3175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6319450" y="205334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/>
              <a:t>托叶痕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702629" y="3026957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叶痕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necteur droit avec flèche 11"/>
          <p:cNvCxnSpPr>
            <a:cxnSpLocks/>
          </p:cNvCxnSpPr>
          <p:nvPr/>
        </p:nvCxnSpPr>
        <p:spPr>
          <a:xfrm flipH="1">
            <a:off x="7084471" y="3354764"/>
            <a:ext cx="716087" cy="8804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4079776" y="3140968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叶腋处的果柄痕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>
            <a:cxnSpLocks/>
          </p:cNvCxnSpPr>
          <p:nvPr/>
        </p:nvCxnSpPr>
        <p:spPr>
          <a:xfrm>
            <a:off x="6803143" y="2484749"/>
            <a:ext cx="189213" cy="202913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cxnSpLocks/>
          </p:cNvCxnSpPr>
          <p:nvPr/>
        </p:nvCxnSpPr>
        <p:spPr>
          <a:xfrm>
            <a:off x="5781134" y="3501008"/>
            <a:ext cx="968282" cy="68043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79150" y="939169"/>
            <a:ext cx="3932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年以原始嫩芽发育的越冬榕果</a:t>
            </a:r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443609" y="1456951"/>
            <a:ext cx="2137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在</a:t>
            </a:r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r>
              <a:rPr lang="zh-CN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年的果柄痕</a:t>
            </a:r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necteur droit avec flèche 26"/>
          <p:cNvCxnSpPr>
            <a:cxnSpLocks/>
          </p:cNvCxnSpPr>
          <p:nvPr/>
        </p:nvCxnSpPr>
        <p:spPr>
          <a:xfrm>
            <a:off x="695400" y="1339279"/>
            <a:ext cx="566930" cy="91411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cxnSpLocks/>
          </p:cNvCxnSpPr>
          <p:nvPr/>
        </p:nvCxnSpPr>
        <p:spPr>
          <a:xfrm flipH="1">
            <a:off x="2553403" y="1868066"/>
            <a:ext cx="13780" cy="90066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44518" y="352494"/>
            <a:ext cx="3501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读懂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年早春无花果枝条</a:t>
            </a:r>
            <a:endParaRPr lang="fr-F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29255" y="315470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/>
              <a:t>叶芽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necteur droit avec flèche 39"/>
          <p:cNvCxnSpPr>
            <a:cxnSpLocks/>
            <a:stCxn id="39" idx="3"/>
          </p:cNvCxnSpPr>
          <p:nvPr/>
        </p:nvCxnSpPr>
        <p:spPr>
          <a:xfrm flipV="1">
            <a:off x="726882" y="2478216"/>
            <a:ext cx="1070897" cy="8765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85234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347"/>
            <a:ext cx="10395521" cy="693034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34481" y="5877272"/>
            <a:ext cx="17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冬季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雌株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0" y="0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27448" y="2852936"/>
            <a:ext cx="3336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8 - 9</a:t>
            </a:r>
            <a:r>
              <a:rPr lang="zh-CN" altLang="en-US" b="1" dirty="0"/>
              <a:t>月留下的果柄痕</a:t>
            </a:r>
            <a:endParaRPr lang="fr-FR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888088" y="3190915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cteur droit avec flèche 7"/>
          <p:cNvCxnSpPr>
            <a:cxnSpLocks/>
          </p:cNvCxnSpPr>
          <p:nvPr/>
        </p:nvCxnSpPr>
        <p:spPr>
          <a:xfrm>
            <a:off x="3737521" y="3294432"/>
            <a:ext cx="946442" cy="36540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cxnSpLocks/>
          </p:cNvCxnSpPr>
          <p:nvPr/>
        </p:nvCxnSpPr>
        <p:spPr>
          <a:xfrm flipV="1">
            <a:off x="3737521" y="2093338"/>
            <a:ext cx="1166129" cy="75959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cxnSpLocks/>
          </p:cNvCxnSpPr>
          <p:nvPr/>
        </p:nvCxnSpPr>
        <p:spPr>
          <a:xfrm flipH="1">
            <a:off x="5087888" y="3536383"/>
            <a:ext cx="1728193" cy="4686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cxnSpLocks/>
          </p:cNvCxnSpPr>
          <p:nvPr/>
        </p:nvCxnSpPr>
        <p:spPr>
          <a:xfrm flipH="1" flipV="1">
            <a:off x="5954292" y="1719286"/>
            <a:ext cx="1035349" cy="16735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cxnSpLocks/>
          </p:cNvCxnSpPr>
          <p:nvPr/>
        </p:nvCxnSpPr>
        <p:spPr>
          <a:xfrm>
            <a:off x="3357430" y="3501008"/>
            <a:ext cx="1351598" cy="151216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cxnSpLocks/>
          </p:cNvCxnSpPr>
          <p:nvPr/>
        </p:nvCxnSpPr>
        <p:spPr>
          <a:xfrm flipV="1">
            <a:off x="4033229" y="2724753"/>
            <a:ext cx="1595936" cy="34088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cxnSpLocks/>
          </p:cNvCxnSpPr>
          <p:nvPr/>
        </p:nvCxnSpPr>
        <p:spPr>
          <a:xfrm flipH="1" flipV="1">
            <a:off x="5419399" y="2995169"/>
            <a:ext cx="1274660" cy="34282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5516582" y="4584294"/>
            <a:ext cx="4859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当年，在无花果嫩枝上出现的嫩芽</a:t>
            </a:r>
            <a:r>
              <a:rPr lang="zh-CN" altLang="en-US" dirty="0">
                <a:solidFill>
                  <a:srgbClr val="FFFFFF"/>
                </a:solidFill>
              </a:rPr>
              <a:t>，</a:t>
            </a:r>
            <a:r>
              <a:rPr lang="zh-CN" altLang="en-US" b="1" dirty="0">
                <a:solidFill>
                  <a:srgbClr val="FFFFFF"/>
                </a:solidFill>
              </a:rPr>
              <a:t>在</a:t>
            </a:r>
            <a:r>
              <a:rPr lang="en-US" altLang="zh-CN" dirty="0">
                <a:solidFill>
                  <a:srgbClr val="FFFFFF"/>
                </a:solidFill>
              </a:rPr>
              <a:t>6 - 7</a:t>
            </a:r>
            <a:r>
              <a:rPr lang="zh-CN" altLang="en-US" dirty="0">
                <a:solidFill>
                  <a:srgbClr val="FFFFFF"/>
                </a:solidFill>
              </a:rPr>
              <a:t>月</a:t>
            </a:r>
            <a:r>
              <a:rPr lang="zh-CN" altLang="en-US" b="1" dirty="0">
                <a:solidFill>
                  <a:srgbClr val="FFFFFF"/>
                </a:solidFill>
              </a:rPr>
              <a:t>直接发育成无花果</a:t>
            </a:r>
            <a:r>
              <a:rPr lang="zh-CN" altLang="en-US" dirty="0">
                <a:solidFill>
                  <a:srgbClr val="FFFFFF"/>
                </a:solidFill>
              </a:rPr>
              <a:t>，</a:t>
            </a:r>
            <a:endParaRPr lang="fr-FR" altLang="zh-CN" dirty="0">
              <a:solidFill>
                <a:srgbClr val="FFFFFF"/>
              </a:solidFill>
            </a:endParaRPr>
          </a:p>
          <a:p>
            <a:r>
              <a:rPr lang="zh-CN" altLang="en-US" b="1" dirty="0">
                <a:solidFill>
                  <a:srgbClr val="FFFFFF"/>
                </a:solidFill>
              </a:rPr>
              <a:t>在</a:t>
            </a:r>
            <a:r>
              <a:rPr lang="en-US" altLang="zh-CN" dirty="0">
                <a:solidFill>
                  <a:srgbClr val="FFFFFF"/>
                </a:solidFill>
              </a:rPr>
              <a:t>8 - 9</a:t>
            </a:r>
            <a:r>
              <a:rPr lang="zh-CN" altLang="en-US" b="1" dirty="0">
                <a:solidFill>
                  <a:srgbClr val="FFFFFF"/>
                </a:solidFill>
              </a:rPr>
              <a:t>月成熟</a:t>
            </a:r>
            <a:endParaRPr lang="fr-FR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 flipH="1">
            <a:off x="7111662" y="3198168"/>
            <a:ext cx="287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/>
              <a:t>叶痕</a:t>
            </a:r>
          </a:p>
        </p:txBody>
      </p:sp>
    </p:spTree>
    <p:extLst>
      <p:ext uri="{BB962C8B-B14F-4D97-AF65-F5344CB8AC3E}">
        <p14:creationId xmlns:p14="http://schemas.microsoft.com/office/powerpoint/2010/main" val="1486114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anvi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8681"/>
            <a:ext cx="9144000" cy="618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12" y="-99392"/>
            <a:ext cx="10281860" cy="695739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47528" y="5805265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冬季的</a:t>
            </a:r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雄株</a:t>
            </a:r>
            <a:endParaRPr lang="fr-FR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99456" y="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687632" y="2309971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越冬无花果，其中包含最后阶段的</a:t>
            </a:r>
            <a:r>
              <a:rPr lang="fr-FR" altLang="zh-CN" i="1" dirty="0"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zh-CN" altLang="en-US" b="1" dirty="0"/>
              <a:t>幼虫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6419528" y="3284984"/>
            <a:ext cx="1404664" cy="64807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7897542" y="3284984"/>
            <a:ext cx="574722" cy="217214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9619292" y="587727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嫩芽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necteur droit avec flèche 15"/>
          <p:cNvCxnSpPr>
            <a:stCxn id="14" idx="1"/>
          </p:cNvCxnSpPr>
          <p:nvPr/>
        </p:nvCxnSpPr>
        <p:spPr>
          <a:xfrm flipH="1" flipV="1">
            <a:off x="9165316" y="5358209"/>
            <a:ext cx="453976" cy="74989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487488" y="856613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来自上一生长季的无花果芽，将在春季恢复生长。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5231904" y="1422242"/>
            <a:ext cx="648072" cy="30095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50825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8979"/>
            <a:ext cx="12192000" cy="812799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47528" y="1413334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</a:rPr>
              <a:t>无花果通常生长在岩石上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3935760" y="2244330"/>
            <a:ext cx="1008112" cy="101069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V="1">
            <a:off x="4295800" y="404664"/>
            <a:ext cx="2160240" cy="10801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4295800" y="1556792"/>
            <a:ext cx="2376264" cy="3600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0" y="-1251520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necteur droit 24"/>
          <p:cNvCxnSpPr/>
          <p:nvPr/>
        </p:nvCxnSpPr>
        <p:spPr>
          <a:xfrm>
            <a:off x="7752184" y="5661248"/>
            <a:ext cx="79208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7536160" y="5733256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zh-CN" alt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米</a:t>
            </a:r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9406B4-A88B-5E4C-868D-301EB79D5052}"/>
              </a:ext>
            </a:extLst>
          </p:cNvPr>
          <p:cNvSpPr/>
          <p:nvPr/>
        </p:nvSpPr>
        <p:spPr>
          <a:xfrm>
            <a:off x="47328" y="44624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389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-171400"/>
            <a:ext cx="11823243" cy="788216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631504" y="6069489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冬季：</a:t>
            </a:r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雄株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榕果</a:t>
            </a:r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3352" y="0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888088" y="548680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具榕小蜂幼虫的瘿花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5807969" y="1052736"/>
            <a:ext cx="1584176" cy="163630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6878801" y="4869160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此雌花具短花柱，含幼虫，几乎不含种子。</a:t>
            </a:r>
            <a:endParaRPr lang="fr-FR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958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-171400"/>
            <a:ext cx="11516208" cy="767747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153758" y="382446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无花果嫩芽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913821" y="1898352"/>
            <a:ext cx="3926972" cy="830997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</a:rPr>
              <a:t>去年夏天，接收期的因无榕小蜂造访而产生的果柄痕</a:t>
            </a:r>
            <a:endParaRPr lang="fr-FR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917000" y="2417983"/>
            <a:ext cx="4522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</a:rPr>
              <a:t>越冬榕果，内含榕小蜂幼虫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5445392" y="2924944"/>
            <a:ext cx="792088" cy="64807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>
            <a:cxnSpLocks/>
          </p:cNvCxnSpPr>
          <p:nvPr/>
        </p:nvCxnSpPr>
        <p:spPr>
          <a:xfrm flipH="1">
            <a:off x="7641636" y="2713636"/>
            <a:ext cx="379600" cy="100451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7605632" y="899740"/>
            <a:ext cx="792088" cy="49821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cxnSpLocks/>
          </p:cNvCxnSpPr>
          <p:nvPr/>
        </p:nvCxnSpPr>
        <p:spPr>
          <a:xfrm flipH="1">
            <a:off x="6898158" y="2313850"/>
            <a:ext cx="1004888" cy="21791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728000" y="5328000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冬末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CN" alt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雄株</a:t>
            </a:r>
            <a:endParaRPr lang="fr-F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51384" y="0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335360" y="5868000"/>
            <a:ext cx="11516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</a:rPr>
              <a:t>每年的</a:t>
            </a:r>
            <a:r>
              <a:rPr lang="en-US" altLang="zh-CN" dirty="0">
                <a:solidFill>
                  <a:srgbClr val="FFFFFF"/>
                </a:solidFill>
              </a:rPr>
              <a:t>7-9</a:t>
            </a:r>
            <a:r>
              <a:rPr lang="zh-CN" altLang="en-US" b="1" dirty="0">
                <a:solidFill>
                  <a:srgbClr val="FFFFFF"/>
                </a:solidFill>
              </a:rPr>
              <a:t>月，接收期榕果在嫩枝上逐渐出现。</a:t>
            </a:r>
            <a:endParaRPr lang="en-US" altLang="zh-CN" b="1" dirty="0">
              <a:solidFill>
                <a:srgbClr val="FFFFFF"/>
              </a:solidFill>
            </a:endParaRPr>
          </a:p>
          <a:p>
            <a:r>
              <a:rPr lang="zh-CN" altLang="en-US" b="1" dirty="0">
                <a:solidFill>
                  <a:srgbClr val="FFFFFF"/>
                </a:solidFill>
              </a:rPr>
              <a:t>它们的命运取决于在接收期榕小蜂的造访和气候条件。</a:t>
            </a:r>
            <a:endParaRPr lang="fr-FR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7611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7462"/>
            <a:ext cx="12144672" cy="809644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23392" y="6310532"/>
            <a:ext cx="9721080" cy="461665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CN" altLang="en-US" b="1" dirty="0">
                <a:solidFill>
                  <a:srgbClr val="00B050"/>
                </a:solidFill>
              </a:rPr>
              <a:t>雄树</a:t>
            </a:r>
            <a:r>
              <a:rPr lang="en-US" altLang="zh-CN" b="1" dirty="0">
                <a:solidFill>
                  <a:schemeClr val="bg1"/>
                </a:solidFill>
              </a:rPr>
              <a:t>,</a:t>
            </a:r>
            <a:r>
              <a:rPr lang="zh-CN" altLang="en-US" b="1" dirty="0">
                <a:solidFill>
                  <a:schemeClr val="bg1"/>
                </a:solidFill>
              </a:rPr>
              <a:t>榕小蜂会从越冬的无花果中出来，去造访雄株接收期无花果。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91344" y="34482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860389" y="1301860"/>
            <a:ext cx="37753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接收期的榕果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对榕小蜂具吸引力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5159896" y="1717357"/>
            <a:ext cx="1165068" cy="27148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6121044" y="1766528"/>
            <a:ext cx="262988" cy="13850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5130529" y="4638342"/>
            <a:ext cx="2133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内含榕小蜂的越冬无花果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6980664" y="5164601"/>
            <a:ext cx="1419592" cy="41044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287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vri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-810181"/>
            <a:ext cx="12049992" cy="803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97420" y="0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6055" y="5229200"/>
            <a:ext cx="11792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CN" alt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雄株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榕小蜂羽化，从越冬榕果</a:t>
            </a:r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进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入到接受期的，将会产生花粉的榕果。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接收期榕果已</a:t>
            </a:r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经长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大，等待着</a:t>
            </a:r>
            <a:r>
              <a:rPr lang="fr-FR" altLang="zh-CN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fr-FR" altLang="zh-CN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的造</a:t>
            </a:r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访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964184" y="4581128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榕小蜂越冬的榕果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00116" y="1604422"/>
            <a:ext cx="4698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接收期榕果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对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榕小蜂具吸引力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5182602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84" y="-634999"/>
            <a:ext cx="12252684" cy="816845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4462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1546" y="5445224"/>
            <a:ext cx="1188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没有越冬榕果的</a:t>
            </a:r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雄株</a:t>
            </a:r>
            <a:endParaRPr lang="fr-FR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接受期榕果已经长大，仍然在等待着来自其他雄株的</a:t>
            </a:r>
            <a:r>
              <a:rPr lang="fr-FR" altLang="zh-CN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fr-FR" altLang="zh-CN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的造访。</a:t>
            </a:r>
            <a:endParaRPr lang="fr-FR" altLang="zh-CN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67408" y="3789040"/>
            <a:ext cx="4698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接收期榕果</a:t>
            </a:r>
            <a:r>
              <a:rPr lang="fr-FR" altLang="zh-CN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对榕小蜂具吸引力</a:t>
            </a:r>
            <a:r>
              <a:rPr lang="fr-FR" altLang="zh-CN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09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37" y="-1224000"/>
            <a:ext cx="12342037" cy="842535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863752" y="1141116"/>
            <a:ext cx="11305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b="1" dirty="0">
                <a:solidFill>
                  <a:srgbClr val="00B050"/>
                </a:solidFill>
              </a:rPr>
              <a:t>雄株</a:t>
            </a:r>
            <a:r>
              <a:rPr lang="zh-CN" altLang="en-US" b="1" dirty="0">
                <a:solidFill>
                  <a:srgbClr val="FFFFFF"/>
                </a:solidFill>
              </a:rPr>
              <a:t>，榕小蜂通过孔口从越冬无花果中钻出来。</a:t>
            </a:r>
            <a:endParaRPr lang="en-US" altLang="zh-CN" b="1" dirty="0">
              <a:solidFill>
                <a:srgbClr val="FFFFFF"/>
              </a:solidFill>
            </a:endParaRPr>
          </a:p>
          <a:p>
            <a:endParaRPr lang="zh-CN" altLang="en-US" b="1" dirty="0">
              <a:solidFill>
                <a:srgbClr val="FFFFFF"/>
              </a:solidFill>
            </a:endParaRPr>
          </a:p>
          <a:p>
            <a:r>
              <a:rPr lang="zh-CN" altLang="en-US" b="1" dirty="0">
                <a:solidFill>
                  <a:srgbClr val="FFFFFF"/>
                </a:solidFill>
              </a:rPr>
              <a:t>这些榕小蜂未携带花粉，因为此时的无花果并不产生花粉。</a:t>
            </a: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9336" y="44624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680176" y="616530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孔口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5591944" y="5805264"/>
            <a:ext cx="2016224" cy="57606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794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1998" y="-2693185"/>
            <a:ext cx="8128001" cy="1219200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5949281"/>
            <a:ext cx="11458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雄株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一新生的雌性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Blastophaga psene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到达接收期榕果表面。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4462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927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84" y="-634999"/>
            <a:ext cx="12252684" cy="816845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9014" y="6139655"/>
            <a:ext cx="11593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雄株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一只雌性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 psenes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靠近接收期榕果的孔口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256240" y="263691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孔口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 flipV="1">
            <a:off x="6888088" y="2060848"/>
            <a:ext cx="1224136" cy="6480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479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8000"/>
            <a:ext cx="12192000" cy="812799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2546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99356" y="956185"/>
            <a:ext cx="11593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雄株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，接收期榕果中，榕</a:t>
            </a:r>
            <a:r>
              <a:rPr lang="zh-CN" altLang="en-US" b="1" dirty="0">
                <a:solidFill>
                  <a:srgbClr val="FFFFFF"/>
                </a:solidFill>
              </a:rPr>
              <a:t>小蜂能在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短柱花</a:t>
            </a:r>
            <a:r>
              <a:rPr lang="zh-CN" altLang="en-US" b="1" dirty="0">
                <a:solidFill>
                  <a:srgbClr val="FFFFFF"/>
                </a:solidFill>
              </a:rPr>
              <a:t>中产卵</a:t>
            </a:r>
            <a:r>
              <a:rPr lang="zh-CN" altLang="en-US" dirty="0">
                <a:solidFill>
                  <a:srgbClr val="FFFFFF"/>
                </a:solidFill>
              </a:rPr>
              <a:t>。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799856" y="602128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柱</a:t>
            </a:r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头</a:t>
            </a:r>
            <a:endParaRPr lang="fr-FR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3875361" y="5136353"/>
            <a:ext cx="312260" cy="50405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3839846" y="463797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花柱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H="1" flipV="1">
            <a:off x="4176012" y="6021288"/>
            <a:ext cx="504056" cy="17802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1703512" y="440714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胚珠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necteur droit avec flèche 18"/>
          <p:cNvCxnSpPr>
            <a:stCxn id="17" idx="2"/>
          </p:cNvCxnSpPr>
          <p:nvPr/>
        </p:nvCxnSpPr>
        <p:spPr>
          <a:xfrm>
            <a:off x="2103622" y="4868811"/>
            <a:ext cx="279378" cy="84173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577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448"/>
            <a:ext cx="12192000" cy="812799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116000" y="5868000"/>
            <a:ext cx="10729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雄株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，接收期榕果中，花柱头为榕小蜂提供了一个行走的平台。</a:t>
            </a:r>
            <a:endParaRPr lang="en-US" altLang="zh-CN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1977" y="25460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986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4247" cy="400283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20" y="1340768"/>
            <a:ext cx="4673917" cy="35838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567264" y="5085184"/>
            <a:ext cx="662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I: </a:t>
            </a:r>
            <a:r>
              <a:rPr lang="zh-CN" altLang="en-US" b="1" dirty="0"/>
              <a:t>原始的凝灰岩凝结物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Ia and Ib,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来自法国埃罗省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超过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60000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年的无花果化石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BP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G. Planchon 1864, Paris, France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22172" y="58131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无花果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5303912" y="938337"/>
            <a:ext cx="1017433" cy="76247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839416" y="4107313"/>
            <a:ext cx="44935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法国埃罗省    持续的凝灰岩沉积</a:t>
            </a:r>
            <a:endParaRPr lang="en-US" altLang="zh-CN" b="1" dirty="0"/>
          </a:p>
          <a:p>
            <a:br>
              <a:rPr lang="zh-CN" altLang="en-US" dirty="0"/>
            </a:b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87" y="4805275"/>
            <a:ext cx="144000" cy="144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507067" y="4743291"/>
            <a:ext cx="14782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UPMC Paris, France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312625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pont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089"/>
            <a:ext cx="9144000" cy="672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9329"/>
            <a:ext cx="12192000" cy="897665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412000" y="6084000"/>
            <a:ext cx="6633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雄株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正在接收期榕果中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产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卵的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2887" y="99977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344352" y="6583811"/>
            <a:ext cx="1295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Photo G.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Valdeyron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86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432"/>
            <a:ext cx="12192000" cy="812799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3352" y="5472000"/>
            <a:ext cx="11737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雄株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传粉者产卵后不久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b="1" dirty="0">
                <a:solidFill>
                  <a:srgbClr val="FFFFFF"/>
                </a:solidFill>
              </a:rPr>
              <a:t>产卵完成后，花柱变为褐色，花梗伸长，胚珠开始膨胀，变成虫瘿。</a:t>
            </a:r>
            <a:endParaRPr lang="fr-FR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9336" y="31845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8611" y="4423339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产卵器插入花柱后，会产生褐色痕迹</a:t>
            </a:r>
            <a:endParaRPr lang="en-US" altLang="zh-CN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4011449" y="3827025"/>
            <a:ext cx="1139921" cy="57481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2783632" y="141277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</a:rPr>
              <a:t>没有产卵器插入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5151370" y="1618398"/>
            <a:ext cx="1520694" cy="5497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 flipV="1">
            <a:off x="6816080" y="3827024"/>
            <a:ext cx="1008112" cy="4103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7752185" y="4208073"/>
            <a:ext cx="3960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传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粉者产卵后，胚珠会膨大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439816" y="206084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</a:rPr>
              <a:t>延伸花梗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5807968" y="2306625"/>
            <a:ext cx="1224136" cy="3352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46565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Philofemel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765" y="-815833"/>
            <a:ext cx="12369765" cy="827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993" y="5805264"/>
            <a:ext cx="12097344" cy="830997"/>
          </a:xfrm>
          <a:prstGeom prst="rect">
            <a:avLst/>
          </a:prstGeom>
          <a:solidFill>
            <a:schemeClr val="bg2">
              <a:lumMod val="60000"/>
              <a:lumOff val="40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雄株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非</a:t>
            </a:r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传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粉小蜂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Philotrypesis caricae – 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是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 psenes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的一种</a:t>
            </a:r>
            <a:r>
              <a:rPr lang="zh-CN" altLang="en-US" b="1" dirty="0">
                <a:solidFill>
                  <a:srgbClr val="FFFFFF"/>
                </a:solidFill>
              </a:rPr>
              <a:t>盗寄生性蜂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。在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进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入后不久才往榕果内</a:t>
            </a:r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产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卵。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-13118" y="0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173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5456"/>
            <a:ext cx="12216680" cy="916251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82688" y="6344488"/>
            <a:ext cx="11809312" cy="461665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雄株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在</a:t>
            </a:r>
            <a:r>
              <a:rPr lang="fr-FR" altLang="zh-CN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进入不久后，</a:t>
            </a:r>
            <a:r>
              <a:rPr lang="fr-FR" altLang="zh-CN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CN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Philotrypesis caricae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正在往榕果内产卵。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9336" y="0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A7A8128-BA26-B649-BCD0-44E184DF1F70}"/>
              </a:ext>
            </a:extLst>
          </p:cNvPr>
          <p:cNvSpPr txBox="1"/>
          <p:nvPr/>
        </p:nvSpPr>
        <p:spPr>
          <a:xfrm>
            <a:off x="1991544" y="4725144"/>
            <a:ext cx="1612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此图由</a:t>
            </a:r>
            <a:r>
              <a:rPr lang="fr-FR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Schatz</a:t>
            </a:r>
            <a:r>
              <a:rPr lang="zh-CN" alt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拍摄</a:t>
            </a:r>
            <a:endParaRPr lang="fr-FR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118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8" name="Picture 4" descr="Image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0"/>
            <a:ext cx="741680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0" name="Picture 6" descr="Image74m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84538"/>
            <a:ext cx="5472113" cy="41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631504" y="5657672"/>
            <a:ext cx="9144000" cy="1200329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Philotrypesis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的产卵器通</a:t>
            </a:r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过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果壁插入，从花梗部</a:t>
            </a:r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进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入，卵被下到</a:t>
            </a:r>
            <a:r>
              <a:rPr lang="fr-FR" altLang="zh-CN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fr-FR" altLang="zh-CN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所产卵的周围，并位于</a:t>
            </a:r>
            <a:r>
              <a:rPr lang="zh-CN" altLang="en-US" b="1" dirty="0">
                <a:solidFill>
                  <a:srgbClr val="FFFFFF"/>
                </a:solidFill>
              </a:rPr>
              <a:t>内珠被和珠心之间的位置。</a:t>
            </a:r>
          </a:p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4" name="Connecteur droit avec flèche 3"/>
          <p:cNvCxnSpPr/>
          <p:nvPr/>
        </p:nvCxnSpPr>
        <p:spPr bwMode="auto">
          <a:xfrm flipH="1">
            <a:off x="5519936" y="1070770"/>
            <a:ext cx="1152128" cy="414015"/>
          </a:xfrm>
          <a:prstGeom prst="straightConnector1">
            <a:avLst/>
          </a:prstGeom>
          <a:solidFill>
            <a:srgbClr val="66FF33"/>
          </a:solidFill>
          <a:ln w="25400" cap="flat" cmpd="sng" algn="ctr">
            <a:solidFill>
              <a:srgbClr val="66FF33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" name="Connecteur droit avec flèche 8"/>
          <p:cNvCxnSpPr/>
          <p:nvPr/>
        </p:nvCxnSpPr>
        <p:spPr bwMode="auto">
          <a:xfrm flipH="1">
            <a:off x="4655840" y="1124744"/>
            <a:ext cx="2088232" cy="1691804"/>
          </a:xfrm>
          <a:prstGeom prst="straightConnector1">
            <a:avLst/>
          </a:prstGeom>
          <a:solidFill>
            <a:srgbClr val="66FF33"/>
          </a:solidFill>
          <a:ln w="25400" cap="flat" cmpd="sng" algn="ctr">
            <a:solidFill>
              <a:srgbClr val="66FF33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" name="Connecteur droit avec flèche 9"/>
          <p:cNvCxnSpPr/>
          <p:nvPr/>
        </p:nvCxnSpPr>
        <p:spPr bwMode="auto">
          <a:xfrm flipV="1">
            <a:off x="4079776" y="5124271"/>
            <a:ext cx="216024" cy="461962"/>
          </a:xfrm>
          <a:prstGeom prst="straightConnector1">
            <a:avLst/>
          </a:prstGeom>
          <a:solidFill>
            <a:srgbClr val="66FF33"/>
          </a:solidFill>
          <a:ln w="25400" cap="flat" cmpd="sng" algn="ctr">
            <a:solidFill>
              <a:srgbClr val="66FF33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" name="ZoneTexte 7"/>
          <p:cNvSpPr txBox="1"/>
          <p:nvPr/>
        </p:nvSpPr>
        <p:spPr>
          <a:xfrm>
            <a:off x="0" y="0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799856" y="626853"/>
            <a:ext cx="3248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Philotrypesis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的产卵器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7589" y="2763176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雄株</a:t>
            </a:r>
            <a:endParaRPr lang="fr-FR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0180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8" y="0"/>
            <a:ext cx="10287001" cy="685799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207568" y="572400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月：</a:t>
            </a:r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雄株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，产卵几天后的榕果，里面有很多雄花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870914" y="3198166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瘿花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575720" y="314096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未成熟的雄花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7549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956" y="-761527"/>
            <a:ext cx="12283956" cy="851100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82260" y="-2232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63352" y="5904000"/>
            <a:ext cx="11665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六月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雄株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雌花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发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育成</a:t>
            </a:r>
            <a:r>
              <a:rPr lang="zh-CN" altLang="en-US" b="1" dirty="0"/>
              <a:t>具榕小蜂幼虫的瘿花 ，雄花的花粉明显。</a:t>
            </a:r>
          </a:p>
          <a:p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328248" y="890425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具花粉的雄花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328248" y="4649532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瘿花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7536160" y="4005064"/>
            <a:ext cx="1008112" cy="50405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7608168" y="1373480"/>
            <a:ext cx="2376264" cy="128893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6384032" y="35544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孔口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7032104" y="838502"/>
            <a:ext cx="576064" cy="117944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274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1143000"/>
            <a:ext cx="6858000" cy="4572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631504" y="5517233"/>
            <a:ext cx="9937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6-7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雄株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通过孔口从产花粉的榕果出来，在清理之前，全身布满了花粉。</a:t>
            </a:r>
            <a:r>
              <a:rPr lang="zh-CN" altLang="en-US" b="1" dirty="0">
                <a:solidFill>
                  <a:srgbClr val="FFFFFF"/>
                </a:solidFill>
              </a:rPr>
              <a:t>部分花粉被卡在胸膜间节</a:t>
            </a:r>
            <a:r>
              <a:rPr lang="zh-CN" altLang="en-US" dirty="0"/>
              <a:t>。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735960" y="90872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孔口开放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6312024" y="1370385"/>
            <a:ext cx="265868" cy="130891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772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054760" y="-1370520"/>
            <a:ext cx="18296112" cy="1219740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8870" y="0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67408" y="6108106"/>
            <a:ext cx="6867736" cy="461665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6-7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雄株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从携花粉的榕果中出来。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541158" y="56348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孔口开放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6600056" y="1124744"/>
            <a:ext cx="720080" cy="18002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7459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juillet-malefemel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-828110"/>
            <a:ext cx="11609788" cy="768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015880" y="6285418"/>
            <a:ext cx="4896544" cy="830997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雄株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雄花期榕果，榕小蜂即将羽化</a:t>
            </a:r>
            <a:endParaRPr lang="en-US" altLang="zh-CN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532681" y="62914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雌株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两个授粉不久的接收期榕果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199456" y="1170040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6-7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82835" y="211867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雌</a:t>
            </a:r>
            <a:r>
              <a:rPr lang="zh-CN" alt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</a:t>
            </a:r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9120336" y="555067"/>
            <a:ext cx="0" cy="3600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8108469" y="846004"/>
            <a:ext cx="450050" cy="64807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8000457" y="905077"/>
            <a:ext cx="108012" cy="4320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H="1" flipV="1">
            <a:off x="6018295" y="4684776"/>
            <a:ext cx="293729" cy="160064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6450343" y="6093296"/>
            <a:ext cx="2597985" cy="19212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 flipV="1">
            <a:off x="5879976" y="5982143"/>
            <a:ext cx="260278" cy="30327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79376" y="3014945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</a:rPr>
              <a:t>在那个时期，雄株上没有处于接收期的榕果。</a:t>
            </a:r>
          </a:p>
          <a:p>
            <a:r>
              <a:rPr lang="zh-CN" altLang="en-US" b="1" dirty="0">
                <a:solidFill>
                  <a:srgbClr val="FFFFFF"/>
                </a:solidFill>
              </a:rPr>
              <a:t>榕小蜂只能从雄株飞到雌株。</a:t>
            </a:r>
          </a:p>
        </p:txBody>
      </p:sp>
    </p:spTree>
    <p:extLst>
      <p:ext uri="{BB962C8B-B14F-4D97-AF65-F5344CB8AC3E}">
        <p14:creationId xmlns:p14="http://schemas.microsoft.com/office/powerpoint/2010/main" val="614470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8"/>
            <a:ext cx="12192000" cy="9144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5184000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Ficus colchica </a:t>
            </a:r>
            <a:r>
              <a:rPr lang="fr-FR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Grossh </a:t>
            </a:r>
            <a:r>
              <a:rPr lang="zh-CN" alt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是</a:t>
            </a:r>
            <a:r>
              <a:rPr lang="fr-FR" altLang="zh-CN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Ficus carica </a:t>
            </a:r>
            <a:r>
              <a:rPr lang="zh-CN" alt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的异名</a:t>
            </a:r>
            <a:r>
              <a:rPr lang="zh-CN" altLang="en-US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。</a:t>
            </a:r>
            <a:endParaRPr lang="en-US" altLang="zh-CN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endParaRPr lang="en-US" altLang="zh-CN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zh-CN" alt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在土耳其黑海海岸发现的</a:t>
            </a:r>
            <a:r>
              <a:rPr lang="fr-FR" altLang="zh-CN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Ficus colchica </a:t>
            </a:r>
            <a:r>
              <a:rPr lang="fr-FR" altLang="zh-CN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Grossh</a:t>
            </a:r>
            <a:r>
              <a:rPr lang="zh-CN" alt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，在形态上与</a:t>
            </a:r>
            <a:r>
              <a:rPr lang="fr-FR" altLang="zh-CN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Ficus carica</a:t>
            </a:r>
            <a:r>
              <a:rPr lang="zh-CN" alt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是最不一样的。</a:t>
            </a:r>
            <a:r>
              <a:rPr lang="fr-FR" altLang="zh-CN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altLang="zh-CN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altLang="zh-CN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endParaRPr lang="en-US" altLang="zh-CN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endParaRPr lang="fr-FR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4092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juillet-femel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0"/>
            <a:ext cx="4540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825875" y="6229188"/>
            <a:ext cx="3958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6-7: 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雌株</a:t>
            </a:r>
            <a:endParaRPr lang="fr-F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007769" y="5229201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间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花期榕果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>
            <a:cxnSpLocks/>
          </p:cNvCxnSpPr>
          <p:nvPr/>
        </p:nvCxnSpPr>
        <p:spPr>
          <a:xfrm flipV="1">
            <a:off x="5015880" y="4653136"/>
            <a:ext cx="936104" cy="57606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cxnSpLocks/>
          </p:cNvCxnSpPr>
          <p:nvPr/>
        </p:nvCxnSpPr>
        <p:spPr>
          <a:xfrm flipV="1">
            <a:off x="5087888" y="4941170"/>
            <a:ext cx="1584176" cy="28803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3071664" y="2636912"/>
            <a:ext cx="1944216" cy="45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接收期榕果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onnecteur droit avec flèche 17"/>
          <p:cNvCxnSpPr>
            <a:cxnSpLocks/>
          </p:cNvCxnSpPr>
          <p:nvPr/>
        </p:nvCxnSpPr>
        <p:spPr>
          <a:xfrm>
            <a:off x="5087888" y="2996953"/>
            <a:ext cx="432048" cy="19837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6744072" y="2477321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雌前期榕果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flipH="1" flipV="1">
            <a:off x="6312024" y="2636913"/>
            <a:ext cx="414982" cy="11683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5103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6373"/>
            <a:ext cx="12192000" cy="812799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204097" y="6084000"/>
            <a:ext cx="6543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雌株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携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带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花粉的榕小蜂正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尝试进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入榕果内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97468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941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avitefemell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8" y="-603448"/>
            <a:ext cx="12198654" cy="828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079776" y="6228000"/>
            <a:ext cx="3158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雌株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接收期榕果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27635" y="25460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i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91544" y="4941168"/>
            <a:ext cx="92890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伸长的柱头会触碰到榕小蜂的的身体，收集花粉以及确保结实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5375920" y="2492896"/>
            <a:ext cx="1584176" cy="244827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7614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69339"/>
            <a:ext cx="12192000" cy="812733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0" y="-27384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527885" y="6238912"/>
            <a:ext cx="3158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雌株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接收期榕果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672064" y="2564904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长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柱花，榕小蜂不能产卵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>
            <a:stCxn id="5" idx="1"/>
          </p:cNvCxnSpPr>
          <p:nvPr/>
        </p:nvCxnSpPr>
        <p:spPr>
          <a:xfrm flipH="1" flipV="1">
            <a:off x="5807968" y="2794331"/>
            <a:ext cx="864096" cy="14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3431704" y="5301208"/>
            <a:ext cx="5416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b="1" dirty="0">
                <a:solidFill>
                  <a:srgbClr val="FFFFFF"/>
                </a:solidFill>
              </a:rPr>
              <a:t>具乳突的长柱头</a:t>
            </a:r>
            <a:r>
              <a:rPr lang="zh-CN" altLang="en-US" b="1" dirty="0"/>
              <a:t>，</a:t>
            </a:r>
            <a:r>
              <a:rPr lang="zh-CN" altLang="en-US" b="1" dirty="0">
                <a:solidFill>
                  <a:srgbClr val="FFFFFF"/>
                </a:solidFill>
              </a:rPr>
              <a:t>花粉会附着在柱头上</a:t>
            </a:r>
            <a:endParaRPr lang="en-US" altLang="zh-CN" b="1" dirty="0">
              <a:solidFill>
                <a:srgbClr val="FFFFFF"/>
              </a:solidFill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2279576" y="5229200"/>
            <a:ext cx="1077854" cy="3028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3575720" y="4365104"/>
            <a:ext cx="144016" cy="93610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7752184" y="103919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胚乳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necteur droit avec flèche 19"/>
          <p:cNvCxnSpPr/>
          <p:nvPr/>
        </p:nvCxnSpPr>
        <p:spPr>
          <a:xfrm flipH="1">
            <a:off x="6384032" y="1270026"/>
            <a:ext cx="1296144" cy="1085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3675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oucy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7" y="-1444765"/>
            <a:ext cx="12313368" cy="83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0" y="2546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7635" y="816242"/>
            <a:ext cx="2954655" cy="830997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榕小蜂出飞后的榕果</a:t>
            </a:r>
            <a:endParaRPr lang="en-US" altLang="zh-CN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952682" y="1470284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榕果新嫩芽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6168008" y="1922402"/>
            <a:ext cx="648072" cy="28803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6952682" y="2020881"/>
            <a:ext cx="144016" cy="88116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>
            <a:cxnSpLocks/>
          </p:cNvCxnSpPr>
          <p:nvPr/>
        </p:nvCxnSpPr>
        <p:spPr>
          <a:xfrm>
            <a:off x="1969301" y="1647239"/>
            <a:ext cx="2527694" cy="261478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cxnSpLocks/>
          </p:cNvCxnSpPr>
          <p:nvPr/>
        </p:nvCxnSpPr>
        <p:spPr>
          <a:xfrm>
            <a:off x="2457060" y="1647239"/>
            <a:ext cx="2922567" cy="221380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cxnSpLocks/>
          </p:cNvCxnSpPr>
          <p:nvPr/>
        </p:nvCxnSpPr>
        <p:spPr>
          <a:xfrm>
            <a:off x="1624824" y="1701116"/>
            <a:ext cx="207875" cy="137341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0" y="5657671"/>
            <a:ext cx="12144672" cy="830997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月末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雄株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b="1" dirty="0"/>
              <a:t>最早的雌花期榕果会被刚从雄花期榕果中飞出的榕小蜂造访。这一敏感点会出现在无花果的整个野生分布区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2814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752" y="0"/>
            <a:ext cx="12192000" cy="812799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783633" y="5877273"/>
            <a:ext cx="5928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雌株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无花果花后期榕果，果内具种子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499" y="260648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4396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9317"/>
            <a:ext cx="12191999" cy="812799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51382" y="5288340"/>
            <a:ext cx="11089233" cy="1200329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雌株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花后期无花果</a:t>
            </a:r>
            <a:endParaRPr lang="en-US" altLang="zh-CN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无花果在成熟过程中有呼吸</a:t>
            </a:r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跃变现象，此过程</a:t>
            </a:r>
            <a:r>
              <a:rPr lang="zh-CN" altLang="en-US" b="1" dirty="0">
                <a:solidFill>
                  <a:srgbClr val="FFFFFF"/>
                </a:solidFill>
              </a:rPr>
              <a:t>会伴随养分转移、乙烯的产生和呼吸峰等现象的出现。可以通过在孔口上滴一滴橄榄油来实现人为地加速成熟。</a:t>
            </a:r>
            <a:endParaRPr lang="fr-FR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3352" y="-230833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08049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0"/>
            <a:ext cx="10287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27649" y="5877273"/>
            <a:ext cx="4750018" cy="461665"/>
          </a:xfrm>
          <a:prstGeom prst="rect">
            <a:avLst/>
          </a:prstGeom>
          <a:solidFill>
            <a:schemeClr val="tx1">
              <a:lumMod val="50000"/>
              <a:lumOff val="50000"/>
              <a:alpha val="66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被</a:t>
            </a:r>
            <a:r>
              <a:rPr lang="zh-CN" altLang="en-US" b="1" dirty="0">
                <a:solidFill>
                  <a:srgbClr val="FFFFFF"/>
                </a:solidFill>
              </a:rPr>
              <a:t>哺乳动物传播的无花果种子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55440" y="0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7508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35000"/>
            <a:ext cx="12192000" cy="812799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716950" y="5983065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b="1" dirty="0">
                <a:solidFill>
                  <a:srgbClr val="FFFFFF"/>
                </a:solidFill>
              </a:rPr>
              <a:t>法国埃罗省瓦勒罗格镇</a:t>
            </a:r>
            <a:endParaRPr lang="fr-FR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3395" y="0"/>
            <a:ext cx="4512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人造栖息地中的野生无花果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6528048" y="4797152"/>
            <a:ext cx="1512168" cy="1240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004000" y="4464000"/>
            <a:ext cx="18002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无花果植株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577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Kalaat el Se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9815"/>
            <a:ext cx="12192000" cy="815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215680" y="5949281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</a:rPr>
              <a:t>叙利亚风格的圣西蒙教堂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752185" y="177281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无花果植株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7328" y="25460"/>
            <a:ext cx="4512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人造栖息地中的野生无花果</a:t>
            </a:r>
            <a:endParaRPr lang="fr-FR" altLang="zh-CN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7536160" y="2234482"/>
            <a:ext cx="468588" cy="8344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814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3488"/>
            <a:ext cx="12192000" cy="9144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96000" y="5301209"/>
            <a:ext cx="105881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</a:rPr>
              <a:t>在土耳其黑海海岸，</a:t>
            </a:r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</a:t>
            </a:r>
            <a:r>
              <a:rPr lang="fr-FR" altLang="zh-CN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carica</a:t>
            </a:r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被命名为</a:t>
            </a:r>
            <a:r>
              <a:rPr lang="fr-FR" altLang="zh-CN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zh-CN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colchica </a:t>
            </a:r>
            <a:r>
              <a:rPr lang="fr-FR" altLang="zh-CN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Grossh</a:t>
            </a:r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endParaRPr lang="en-US" altLang="zh-CN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b="1" dirty="0">
                <a:solidFill>
                  <a:srgbClr val="FFFFFF"/>
                </a:solidFill>
              </a:rPr>
              <a:t>  值得注意的是：枝干变细长，叶子也更柔韧。</a:t>
            </a:r>
          </a:p>
          <a:p>
            <a:endParaRPr lang="fr-FR" altLang="zh-CN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9336" y="0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4173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Egli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2" y="-963488"/>
            <a:ext cx="12201002" cy="803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593362" y="6005430"/>
            <a:ext cx="911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</a:rPr>
              <a:t>在传粉者范围之外，拍摄于法国布列塔尼的野外萌发的无花果植株</a:t>
            </a:r>
            <a:endParaRPr lang="fr-FR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25460"/>
            <a:ext cx="4512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人造栖息地中的野生无花果</a:t>
            </a:r>
            <a:endParaRPr lang="fr-FR" altLang="zh-CN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3719736" y="5589240"/>
            <a:ext cx="0" cy="50405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0344352" y="6583811"/>
            <a:ext cx="1295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Photo G.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Valdeyron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8015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91744" y="1844825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FFFF"/>
                </a:solidFill>
              </a:rPr>
              <a:t>无花果栽培驯化</a:t>
            </a:r>
          </a:p>
        </p:txBody>
      </p:sp>
    </p:spTree>
    <p:extLst>
      <p:ext uri="{BB962C8B-B14F-4D97-AF65-F5344CB8AC3E}">
        <p14:creationId xmlns:p14="http://schemas.microsoft.com/office/powerpoint/2010/main" val="4229012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2355"/>
            <a:ext cx="12192000" cy="812799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15680" y="5877273"/>
            <a:ext cx="4493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</a:rPr>
              <a:t>野生无花果几乎和栽培的一样好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034792" y="33265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</a:rPr>
              <a:t>从野生到栽培</a:t>
            </a:r>
            <a:endParaRPr lang="fr-FR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0629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Montpeyrou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1480"/>
            <a:ext cx="12192000" cy="822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639616" y="5517233"/>
            <a:ext cx="6724918" cy="461665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</a:rPr>
              <a:t>法国埃罗省蒙彼卢 栽种的野外萌发的无花果植株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3523" y="97468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/>
              <a:t>无花果栽培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07368" y="6525344"/>
            <a:ext cx="1295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Photo G.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Valdeyron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0927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vergerSyrie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-447594"/>
            <a:ext cx="12288688" cy="853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215681" y="5517233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叙利</a:t>
            </a: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亚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的无花果种植园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4462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/>
              <a:t>无花果栽培</a:t>
            </a:r>
          </a:p>
        </p:txBody>
      </p:sp>
    </p:spTree>
    <p:extLst>
      <p:ext uri="{BB962C8B-B14F-4D97-AF65-F5344CB8AC3E}">
        <p14:creationId xmlns:p14="http://schemas.microsoft.com/office/powerpoint/2010/main" val="21171611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verger-tur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-304800"/>
            <a:ext cx="7560839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791744" y="188641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土耳其曲流河山谷的无花果种植园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FFFF"/>
                </a:solidFill>
              </a:rPr>
              <a:t>无花果栽培</a:t>
            </a:r>
          </a:p>
        </p:txBody>
      </p:sp>
    </p:spTree>
    <p:extLst>
      <p:ext uri="{BB962C8B-B14F-4D97-AF65-F5344CB8AC3E}">
        <p14:creationId xmlns:p14="http://schemas.microsoft.com/office/powerpoint/2010/main" val="17675530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9552"/>
            <a:ext cx="12216680" cy="916251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43472" y="5517232"/>
            <a:ext cx="10081120" cy="830997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如果没有被授粉，能生产最优质无花果干的无花果树上的榕果就会掉落。</a:t>
            </a:r>
          </a:p>
          <a:p>
            <a:r>
              <a:rPr lang="zh-CN" altLang="en-US" b="1" dirty="0"/>
              <a:t>大型无花果种植园是如何完成授粉的呢</a:t>
            </a:r>
            <a:r>
              <a:rPr lang="en-US" altLang="zh-CN" b="1" dirty="0"/>
              <a:t>?</a:t>
            </a:r>
            <a:endParaRPr lang="zh-CN" altLang="en-US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-46548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FFFF"/>
                </a:solidFill>
              </a:rPr>
              <a:t>无花果栽培</a:t>
            </a:r>
          </a:p>
        </p:txBody>
      </p:sp>
    </p:spTree>
    <p:extLst>
      <p:ext uri="{BB962C8B-B14F-4D97-AF65-F5344CB8AC3E}">
        <p14:creationId xmlns:p14="http://schemas.microsoft.com/office/powerpoint/2010/main" val="145051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79376" y="6381328"/>
            <a:ext cx="11712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六月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雌株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第二季接收期榕果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(= 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野生雌无花果只在此</a:t>
            </a:r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时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开花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需要授粉</a:t>
            </a:r>
            <a:endParaRPr lang="en-US" altLang="zh-CN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其形态特征和典型野生雌株十分类似          土耳其曲流河山谷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2546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无花果栽培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777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vergerSyrie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7224"/>
            <a:ext cx="12192000" cy="847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207568" y="5085185"/>
            <a:ext cx="7632848" cy="830997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在叙利亚伊德利卜省，雄株会被种植在雌株的逆风处，这样榕小蜂就会被吹向雌株。</a:t>
            </a:r>
            <a:endParaRPr lang="en-US" altLang="zh-CN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44624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无花果的栽培</a:t>
            </a:r>
            <a:endParaRPr lang="fr-F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344352" y="6583811"/>
            <a:ext cx="1295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Photo G.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Valdeyron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81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aprification-Grecqu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6" y="0"/>
            <a:ext cx="4360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631504" y="5596068"/>
            <a:ext cx="8821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六月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在希腊</a:t>
            </a:r>
            <a:r>
              <a:rPr lang="zh-CN" altLang="en-US" b="1" dirty="0">
                <a:solidFill>
                  <a:srgbClr val="FFFFFF"/>
                </a:solidFill>
              </a:rPr>
              <a:t>卡拉马塔</a:t>
            </a:r>
            <a:r>
              <a:rPr lang="zh-CN" altLang="en-US" dirty="0">
                <a:solidFill>
                  <a:srgbClr val="FFFFFF"/>
                </a:solidFill>
              </a:rPr>
              <a:t>，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来自雄株的具有花粉的无花果被挂在雌株上，以确保授粉。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无花果栽培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176121" y="402626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新鲜的春季无花果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6575312" y="3717032"/>
            <a:ext cx="549986" cy="50405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7184695" y="484196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老旧的春季无花果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6312024" y="4941169"/>
            <a:ext cx="720080" cy="13162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8501088" y="198884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雌株</a:t>
            </a:r>
            <a:endParaRPr lang="fr-F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flipH="1" flipV="1">
            <a:off x="6744072" y="1484784"/>
            <a:ext cx="1633210" cy="7348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434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1480"/>
            <a:ext cx="12192000" cy="9144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97484" y="260648"/>
            <a:ext cx="8702972" cy="1938992"/>
          </a:xfrm>
          <a:prstGeom prst="rect">
            <a:avLst/>
          </a:prstGeom>
          <a:solidFill>
            <a:schemeClr val="bg1">
              <a:lumMod val="50000"/>
              <a:lumOff val="50000"/>
              <a:alpha val="43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土耳其中南部阿德亚曼省发现的旁遮普无花果</a:t>
            </a:r>
            <a:r>
              <a:rPr lang="zh-CN" altLang="en-US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fr-FR" altLang="zh-CN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palmat</a:t>
            </a:r>
            <a:r>
              <a:rPr lang="en-US" altLang="zh-CN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dirty="0">
                <a:solidFill>
                  <a:srgbClr val="FFFFFF"/>
                </a:solidFill>
              </a:rPr>
              <a:t> ）</a:t>
            </a:r>
            <a:endParaRPr lang="fr-FR" altLang="zh-CN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旁遮普无花果 </a:t>
            </a:r>
            <a:r>
              <a:rPr lang="zh-CN" altLang="en-US" b="1" dirty="0">
                <a:solidFill>
                  <a:srgbClr val="FFFFFF"/>
                </a:solidFill>
              </a:rPr>
              <a:t>是唯一与无花果亲缘关系密切的种，分布于埃塞俄比亚、印度和尼泊</a:t>
            </a:r>
            <a:r>
              <a:rPr lang="zh-CN" altLang="en-US" dirty="0">
                <a:solidFill>
                  <a:srgbClr val="FFFFFF"/>
                </a:solidFill>
              </a:rPr>
              <a:t>尔</a:t>
            </a:r>
            <a:r>
              <a:rPr lang="zh-CN" altLang="en-US" b="1" dirty="0">
                <a:solidFill>
                  <a:srgbClr val="FFFFFF"/>
                </a:solidFill>
              </a:rPr>
              <a:t>。</a:t>
            </a:r>
            <a:endParaRPr lang="fr-FR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721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aprificateurGr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448"/>
            <a:ext cx="12192000" cy="797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51384" y="1268760"/>
            <a:ext cx="10873208" cy="461665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六月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在</a:t>
            </a:r>
            <a:r>
              <a:rPr lang="zh-CN" altLang="en-US" b="1" dirty="0">
                <a:solidFill>
                  <a:schemeClr val="bg1"/>
                </a:solidFill>
              </a:rPr>
              <a:t>希腊卡拉马塔，人们会将雄株上能授粉的无花果系放在一起挂在雌树上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-2738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无花果栽培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824192" y="5949281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春季无花果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6312025" y="5877272"/>
            <a:ext cx="1368153" cy="3028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7461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aprification-Grecqu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91480"/>
            <a:ext cx="12191999" cy="834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67408" y="5237042"/>
            <a:ext cx="11089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六月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CN" altLang="en-US" b="1" dirty="0">
                <a:solidFill>
                  <a:srgbClr val="FFFFFF"/>
                </a:solidFill>
              </a:rPr>
              <a:t>除草被忽视了，但授粉仍在进行。</a:t>
            </a:r>
            <a:endParaRPr lang="fr-FR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在希腊</a:t>
            </a:r>
            <a:r>
              <a:rPr lang="zh-CN" altLang="en-US" b="1" dirty="0">
                <a:solidFill>
                  <a:srgbClr val="FFFFFF"/>
                </a:solidFill>
              </a:rPr>
              <a:t>卡拉马塔</a:t>
            </a:r>
            <a:r>
              <a:rPr lang="en-US" altLang="zh-CN" b="1" dirty="0">
                <a:solidFill>
                  <a:srgbClr val="FFFFFF"/>
                </a:solidFill>
              </a:rPr>
              <a:t>,</a:t>
            </a:r>
            <a:r>
              <a:rPr lang="zh-CN" altLang="en-US" b="1" dirty="0">
                <a:solidFill>
                  <a:srgbClr val="FFFFFF"/>
                </a:solidFill>
              </a:rPr>
              <a:t>随着授粉的进行，许多雌株可以靠少数遥远的野生雄株完成授粉</a:t>
            </a:r>
            <a:r>
              <a:rPr lang="zh-CN" altLang="en-US" dirty="0">
                <a:solidFill>
                  <a:srgbClr val="FFFFFF"/>
                </a:solidFill>
              </a:rPr>
              <a:t>。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-2738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无花果栽培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320136" y="2576994"/>
            <a:ext cx="2646878" cy="461665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新鲜的春季无花果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837207" y="4359668"/>
            <a:ext cx="2646878" cy="461665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老旧的春季无花果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6168008" y="2852937"/>
            <a:ext cx="1080121" cy="28803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cxnSpLocks/>
          </p:cNvCxnSpPr>
          <p:nvPr/>
        </p:nvCxnSpPr>
        <p:spPr>
          <a:xfrm flipV="1">
            <a:off x="6484085" y="4089758"/>
            <a:ext cx="1412115" cy="41936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8544272" y="80709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雌株</a:t>
            </a:r>
            <a:endParaRPr lang="fr-F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891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aprification-Syr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6688"/>
            <a:ext cx="12192000" cy="821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415480" y="6442501"/>
            <a:ext cx="10225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六月</a:t>
            </a:r>
            <a:r>
              <a:rPr lang="fr-FR" altLang="zh-CN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b="1" dirty="0">
                <a:solidFill>
                  <a:srgbClr val="FFFFFF"/>
                </a:solidFill>
              </a:rPr>
              <a:t>叙利亚伊德利卜省，生产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无花果干的雌株的</a:t>
            </a:r>
            <a:r>
              <a:rPr lang="zh-CN" altLang="en-US" b="1" dirty="0">
                <a:solidFill>
                  <a:srgbClr val="FFFFFF"/>
                </a:solidFill>
              </a:rPr>
              <a:t>人工授粉过程</a:t>
            </a:r>
            <a:r>
              <a:rPr lang="zh-CN" altLang="en-US" dirty="0">
                <a:solidFill>
                  <a:srgbClr val="FFFFFF"/>
                </a:solidFill>
              </a:rPr>
              <a:t>。</a:t>
            </a:r>
            <a:endParaRPr lang="en-US" altLang="zh-CN" dirty="0">
              <a:solidFill>
                <a:srgbClr val="FFFFFF"/>
              </a:solidFill>
            </a:endParaRPr>
          </a:p>
          <a:p>
            <a:endParaRPr lang="fr-FR" altLang="zh-CN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-2738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无花果栽培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06323" y="4592553"/>
            <a:ext cx="2395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被系在一起的一对春季无花果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4227855" y="4797152"/>
            <a:ext cx="720080" cy="28191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960096" y="3367120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</a:rPr>
              <a:t>第二季接收期无花果</a:t>
            </a:r>
            <a:endParaRPr lang="fr-FR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flipH="1" flipV="1">
            <a:off x="6960096" y="2988532"/>
            <a:ext cx="648072" cy="37858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 flipV="1">
            <a:off x="6384032" y="1052736"/>
            <a:ext cx="1512168" cy="236940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4295800" y="4797152"/>
            <a:ext cx="1440160" cy="4519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4275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aprificateursTurc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460" y="27856"/>
            <a:ext cx="4456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063552" y="980729"/>
            <a:ext cx="8568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在一个</a:t>
            </a:r>
            <a:r>
              <a:rPr lang="zh-CN" altLang="en-US" b="1" dirty="0">
                <a:solidFill>
                  <a:srgbClr val="FFFFFF"/>
                </a:solidFill>
              </a:rPr>
              <a:t>生产无花果干的村庄，人们正在准备授粉的榕果。</a:t>
            </a:r>
            <a:endParaRPr lang="en-US" altLang="zh-CN" b="1" dirty="0">
              <a:solidFill>
                <a:srgbClr val="FFFFFF"/>
              </a:solidFill>
            </a:endParaRPr>
          </a:p>
          <a:p>
            <a:endParaRPr lang="en-US" altLang="zh-CN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土耳其曲流河山谷</a:t>
            </a:r>
            <a:endParaRPr lang="fr-FR" altLang="zh-CN" dirty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无花果栽培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5895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ommercecaprifigu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12192000" cy="825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127448" y="960240"/>
            <a:ext cx="10153127" cy="830997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一个专门栽培授粉无花果的村庄，并且这些榕果会在城市的市场上进行销售。              </a:t>
            </a:r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土耳其曲流河山谷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25460"/>
            <a:ext cx="1980029" cy="523220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无花果栽培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744072" y="2204314"/>
            <a:ext cx="2954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</a:rPr>
              <a:t>当天未售罄的无花果</a:t>
            </a: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7824192" y="2665979"/>
            <a:ext cx="360040" cy="12440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8760296" y="2665979"/>
            <a:ext cx="1224136" cy="151193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0556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mammoniturqu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50"/>
            <a:ext cx="12192000" cy="822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0" y="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无花果栽培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35360" y="5194169"/>
            <a:ext cx="11521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六月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专门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生产春季无花果产品的野生品种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b="1" dirty="0">
                <a:solidFill>
                  <a:srgbClr val="FFFFFF"/>
                </a:solidFill>
              </a:rPr>
              <a:t>授粉者的繁殖受益于当年嫩枝上新一代无花果的早期发育。</a:t>
            </a:r>
            <a:endParaRPr lang="en-US" altLang="zh-CN" b="1" dirty="0">
              <a:solidFill>
                <a:srgbClr val="FFFFFF"/>
              </a:solidFill>
            </a:endParaRPr>
          </a:p>
          <a:p>
            <a:endParaRPr lang="en-US" altLang="zh-CN" dirty="0">
              <a:solidFill>
                <a:srgbClr val="FFFFFF"/>
              </a:solidFill>
            </a:endParaRPr>
          </a:p>
          <a:p>
            <a:r>
              <a:rPr lang="zh-CN" altLang="en-US" b="1" dirty="0">
                <a:solidFill>
                  <a:srgbClr val="FFFFFF"/>
                </a:solidFill>
              </a:rPr>
              <a:t>图片拍摄于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土耳其曲流河山谷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91544" y="308371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春季无花果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752185" y="357301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接收期榕果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2783632" y="3545384"/>
            <a:ext cx="144016" cy="96373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3170072" y="3545384"/>
            <a:ext cx="3169714" cy="78073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6384032" y="2852936"/>
            <a:ext cx="1296144" cy="86409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5015881" y="3314551"/>
            <a:ext cx="2736303" cy="48929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2961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juillet-mammo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1420"/>
            <a:ext cx="12191999" cy="813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534671" y="6013522"/>
            <a:ext cx="9122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六月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土耳其曲流河山谷</a:t>
            </a:r>
            <a:r>
              <a:rPr lang="fr-FR" altLang="zh-CN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，从</a:t>
            </a:r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专门生产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春季无花果的村庄挑</a:t>
            </a:r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选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</a:t>
            </a:r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带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有早期接收期的</a:t>
            </a:r>
            <a:r>
              <a:rPr lang="zh-CN" altLang="en-US" b="1" dirty="0">
                <a:solidFill>
                  <a:srgbClr val="FFFFFF"/>
                </a:solidFill>
              </a:rPr>
              <a:t>野生栽培无花果品种。</a:t>
            </a:r>
            <a:endParaRPr lang="fr-FR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-2738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无花果栽培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367808" y="2704732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大量的传粉榕小蜂被同株的同个接收期的果吸引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943872" y="3795214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</a:rPr>
              <a:t>刚从榕果出来的榕小蜂</a:t>
            </a: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7752184" y="4322389"/>
            <a:ext cx="648072" cy="60223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 flipV="1">
            <a:off x="1847529" y="2996952"/>
            <a:ext cx="2304255" cy="12327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335359" y="740328"/>
            <a:ext cx="11521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土耳其曲流河山谷的</a:t>
            </a:r>
            <a:r>
              <a:rPr lang="zh-CN" altLang="en-US" b="1" dirty="0"/>
              <a:t>的野生无花果的栽培品种</a:t>
            </a:r>
            <a:endParaRPr lang="en-US" altLang="zh-CN" b="1" dirty="0"/>
          </a:p>
          <a:p>
            <a:r>
              <a:rPr lang="zh-CN" altLang="en-US" b="1" dirty="0"/>
              <a:t>这个表型的无花果，榕小蜂造访同株的榕果，而不能确保花粉被转移到雌树上以及雄株的繁殖。</a:t>
            </a:r>
          </a:p>
          <a:p>
            <a:r>
              <a:rPr lang="zh-CN" altLang="en-US" b="1" dirty="0"/>
              <a:t>在野外，这是与自然选择效果相反的特征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4849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aprification-profi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5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47528" y="6303182"/>
            <a:ext cx="8928992" cy="461665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Segoe UI" panose="020B0502040204020203" pitchFamily="34" charset="0"/>
              </a:rPr>
              <a:t>六月</a:t>
            </a:r>
            <a:r>
              <a:rPr lang="fr-FR" dirty="0">
                <a:solidFill>
                  <a:schemeClr val="bg1"/>
                </a:solidFill>
                <a:latin typeface="Segoe UI" panose="020B0502040204020203" pitchFamily="34" charset="0"/>
              </a:rPr>
              <a:t>:</a:t>
            </a:r>
            <a:r>
              <a:rPr lang="zh-CN" altLang="en-US" b="1" dirty="0">
                <a:solidFill>
                  <a:schemeClr val="bg1"/>
                </a:solidFill>
              </a:rPr>
              <a:t>突尼斯克尔肯纳群岛的无花果</a:t>
            </a:r>
            <a:r>
              <a:rPr lang="zh-CN" altLang="en-US" dirty="0">
                <a:solidFill>
                  <a:schemeClr val="bg1"/>
                </a:solidFill>
                <a:latin typeface="Segoe UI" panose="020B0502040204020203" pitchFamily="34" charset="0"/>
              </a:rPr>
              <a:t>雄株的人工授粉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4462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无花果栽培</a:t>
            </a:r>
            <a:endParaRPr lang="fr-F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588324" y="3478151"/>
            <a:ext cx="6268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春天成熟的越冬无花果</a:t>
            </a:r>
            <a:r>
              <a:rPr lang="fr-FR" altLang="zh-CN" dirty="0">
                <a:latin typeface="Arial" panose="020B0604020202020204" pitchFamily="34" charset="0"/>
                <a:cs typeface="Arial" panose="020B0604020202020204" pitchFamily="34" charset="0"/>
              </a:rPr>
              <a:t>(=</a:t>
            </a:r>
            <a:r>
              <a:rPr lang="zh-CN" altLang="en-US" b="1" dirty="0"/>
              <a:t>在雄树上越冬的无花果）在大陆上采摘的，用于确保春季无花果被授粉的榕果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4097216" y="4293096"/>
            <a:ext cx="1350712" cy="100811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 flipH="1">
            <a:off x="4295800" y="2535188"/>
            <a:ext cx="1904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春季无花果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 flipV="1">
            <a:off x="6200392" y="1426692"/>
            <a:ext cx="3039280" cy="12102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335360" y="1196752"/>
            <a:ext cx="8954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在春季的海岛上，含榕小蜂的越冬无花果可能会缺乏</a:t>
            </a:r>
            <a:r>
              <a:rPr lang="en-US" altLang="zh-CN" b="1" dirty="0"/>
              <a:t>:</a:t>
            </a:r>
            <a:r>
              <a:rPr lang="zh-CN" altLang="en-US" b="1" dirty="0"/>
              <a:t>榕小蜂是从大陆引进的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6312024" y="775628"/>
            <a:ext cx="5328592" cy="195575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6312024" y="2348099"/>
            <a:ext cx="2304256" cy="53468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DEEC12C-4A43-2A4B-A1E3-472115FB411B}"/>
              </a:ext>
            </a:extLst>
          </p:cNvPr>
          <p:cNvSpPr/>
          <p:nvPr/>
        </p:nvSpPr>
        <p:spPr>
          <a:xfrm>
            <a:off x="10127253" y="5708903"/>
            <a:ext cx="15133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Photo G.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Valdeyron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9849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Agar dro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116633"/>
            <a:ext cx="7150100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775520" y="5445225"/>
            <a:ext cx="8153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dirty="0"/>
              <a:t>美国加州，</a:t>
            </a:r>
            <a:r>
              <a:rPr lang="zh-CN" altLang="en-US" b="1" dirty="0"/>
              <a:t>长</a:t>
            </a:r>
            <a:r>
              <a:rPr lang="zh-CN" altLang="en-US" dirty="0"/>
              <a:t>在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春天成熟的越冬无花</a:t>
            </a:r>
            <a:r>
              <a:rPr lang="zh-CN" altLang="en-US" dirty="0"/>
              <a:t>果内的镰胞菌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991544" y="1052737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j-lt"/>
              </a:rPr>
              <a:t>由传粉榕小蜂传播的疾病</a:t>
            </a:r>
            <a:endParaRPr lang="fr-FR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DED2C2-4729-6142-8A56-4272E151CD71}"/>
              </a:ext>
            </a:extLst>
          </p:cNvPr>
          <p:cNvSpPr/>
          <p:nvPr/>
        </p:nvSpPr>
        <p:spPr>
          <a:xfrm>
            <a:off x="9020460" y="6151351"/>
            <a:ext cx="2620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Photo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Themis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Michailides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UC Davis</a:t>
            </a:r>
          </a:p>
        </p:txBody>
      </p:sp>
      <p:sp>
        <p:nvSpPr>
          <p:cNvPr id="9" name="矩形 8"/>
          <p:cNvSpPr/>
          <p:nvPr/>
        </p:nvSpPr>
        <p:spPr>
          <a:xfrm>
            <a:off x="0" y="0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无花果栽培</a:t>
            </a:r>
            <a:endParaRPr lang="fr-FR" altLang="zh-CN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0083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m on wa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22225"/>
            <a:ext cx="9942513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423592" y="5301209"/>
            <a:ext cx="77048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在美国加州，传粉者</a:t>
            </a:r>
            <a:r>
              <a:rPr lang="en-US" altLang="zh-CN" b="1" i="1" dirty="0" err="1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Blastophaga</a:t>
            </a:r>
            <a:r>
              <a:rPr lang="zh-CN" altLang="en-US" b="1" dirty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上的串珠镰刀菌</a:t>
            </a:r>
            <a:endParaRPr lang="en-US" b="1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47529" y="183369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无花果栽培</a:t>
            </a:r>
            <a:endParaRPr lang="fr-FR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991544" y="198884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由传粉榕小蜂传播的疾病</a:t>
            </a:r>
            <a:endParaRPr lang="fr-FR" altLang="zh-CN" dirty="0"/>
          </a:p>
        </p:txBody>
      </p:sp>
    </p:spTree>
    <p:extLst>
      <p:ext uri="{BB962C8B-B14F-4D97-AF65-F5344CB8AC3E}">
        <p14:creationId xmlns:p14="http://schemas.microsoft.com/office/powerpoint/2010/main" val="252433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524000" y="260649"/>
            <a:ext cx="81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土耳其阿德亚曼省拍摄的</a:t>
            </a:r>
            <a:r>
              <a:rPr lang="zh-CN" altLang="en-US" u="sng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zh-CN" alt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旁遮普无花果（</a:t>
            </a:r>
            <a:r>
              <a:rPr lang="fr-FR" altLang="zh-CN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Ficus palmata</a:t>
            </a:r>
            <a:r>
              <a:rPr lang="zh-CN" alt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）</a:t>
            </a:r>
            <a:endParaRPr lang="en-US" altLang="zh-CN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8184233" y="3170660"/>
            <a:ext cx="2808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旁遮普无花果</a:t>
            </a:r>
            <a:r>
              <a:rPr lang="fr-FR" altLang="zh-CN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palmata</a:t>
            </a:r>
          </a:p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植株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avec flèche 5"/>
          <p:cNvCxnSpPr>
            <a:cxnSpLocks/>
          </p:cNvCxnSpPr>
          <p:nvPr/>
        </p:nvCxnSpPr>
        <p:spPr>
          <a:xfrm flipH="1">
            <a:off x="7588384" y="3789040"/>
            <a:ext cx="523840" cy="64807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>
            <a:cxnSpLocks/>
          </p:cNvCxnSpPr>
          <p:nvPr/>
        </p:nvCxnSpPr>
        <p:spPr>
          <a:xfrm flipH="1">
            <a:off x="7588384" y="4077072"/>
            <a:ext cx="621548" cy="150836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5951984" y="3539046"/>
            <a:ext cx="2160240" cy="84244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7075087" y="6229854"/>
            <a:ext cx="1152128" cy="0"/>
          </a:xfrm>
          <a:prstGeom prst="line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7075087" y="6228241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米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878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Endosep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1304926"/>
            <a:ext cx="906145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7528" y="1124745"/>
            <a:ext cx="8458200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zh-CN" altLang="en-US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第二季榕果内</a:t>
            </a:r>
            <a:r>
              <a:rPr lang="en-US" altLang="fr-FR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zh-CN" altLang="en-US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由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镰胞菌引起的无花果疫霉果腐病</a:t>
            </a:r>
            <a:endParaRPr lang="en-US" altLang="zh-CN" dirty="0">
              <a:solidFill>
                <a:srgbClr val="FFFFFF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无花果的栽培</a:t>
            </a:r>
            <a:endParaRPr lang="fr-FR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655840" y="143983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由传粉榕小蜂传播的疾病</a:t>
            </a:r>
            <a:endParaRPr lang="fr-FR" altLang="zh-CN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D326BE-04AD-6D44-A851-05E981F4535B}"/>
              </a:ext>
            </a:extLst>
          </p:cNvPr>
          <p:cNvSpPr/>
          <p:nvPr/>
        </p:nvSpPr>
        <p:spPr>
          <a:xfrm>
            <a:off x="8688288" y="5877272"/>
            <a:ext cx="2620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Photo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Themis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Michailides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UC Davis</a:t>
            </a:r>
          </a:p>
        </p:txBody>
      </p:sp>
    </p:spTree>
    <p:extLst>
      <p:ext uri="{BB962C8B-B14F-4D97-AF65-F5344CB8AC3E}">
        <p14:creationId xmlns:p14="http://schemas.microsoft.com/office/powerpoint/2010/main" val="14844028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57400" y="5105400"/>
            <a:ext cx="8610600" cy="2133600"/>
          </a:xfrm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81000" indent="-381000">
              <a:spcBef>
                <a:spcPct val="0"/>
              </a:spcBef>
              <a:spcAft>
                <a:spcPct val="10000"/>
              </a:spcAft>
              <a:buNone/>
              <a:tabLst>
                <a:tab pos="2971800" algn="l"/>
                <a:tab pos="5380038" algn="l"/>
              </a:tabLst>
              <a:defRPr/>
            </a:pPr>
            <a:r>
              <a:rPr lang="zh-CN" altLang="en-US" sz="2400" dirty="0"/>
              <a:t>黑粉病               无花果疫霉果腐病 </a:t>
            </a:r>
            <a:r>
              <a:rPr lang="en-US" sz="2400" dirty="0">
                <a:ea typeface="+mn-ea"/>
              </a:rPr>
              <a:t>	         </a:t>
            </a:r>
            <a:r>
              <a:rPr lang="zh-CN" altLang="en-US" sz="2400" dirty="0">
                <a:ea typeface="+mn-ea"/>
              </a:rPr>
              <a:t>无花果黑斑病</a:t>
            </a:r>
            <a:endParaRPr lang="en-US" sz="2400" dirty="0">
              <a:ea typeface="+mn-ea"/>
            </a:endParaRPr>
          </a:p>
          <a:p>
            <a:pPr marL="381000" indent="-381000">
              <a:spcBef>
                <a:spcPct val="0"/>
              </a:spcBef>
              <a:spcAft>
                <a:spcPct val="10000"/>
              </a:spcAft>
              <a:buNone/>
              <a:tabLst>
                <a:tab pos="2971800" algn="l"/>
                <a:tab pos="5380038" algn="l"/>
              </a:tabLst>
              <a:defRPr/>
            </a:pPr>
            <a:r>
              <a:rPr lang="en-US" sz="2400" i="1" dirty="0">
                <a:ea typeface="+mn-ea"/>
              </a:rPr>
              <a:t>Aspergillus niger        Fusarium</a:t>
            </a:r>
            <a:r>
              <a:rPr lang="en-US" sz="2400" dirty="0">
                <a:ea typeface="+mn-ea"/>
              </a:rPr>
              <a:t> spp.  	</a:t>
            </a:r>
            <a:r>
              <a:rPr lang="en-US" sz="2400" i="1" dirty="0" err="1">
                <a:ea typeface="+mn-ea"/>
              </a:rPr>
              <a:t>Alternaria</a:t>
            </a:r>
            <a:r>
              <a:rPr lang="en-US" sz="2400" i="1" dirty="0">
                <a:ea typeface="+mn-ea"/>
              </a:rPr>
              <a:t>, Ulocladium</a:t>
            </a:r>
          </a:p>
          <a:p>
            <a:pPr marL="381000" indent="-381000">
              <a:spcBef>
                <a:spcPct val="0"/>
              </a:spcBef>
              <a:spcAft>
                <a:spcPct val="10000"/>
              </a:spcAft>
              <a:buNone/>
              <a:tabLst>
                <a:tab pos="2971800" algn="l"/>
                <a:tab pos="5380038" algn="l"/>
              </a:tabLst>
              <a:defRPr/>
            </a:pPr>
            <a:r>
              <a:rPr lang="en-US" sz="2400" i="1" dirty="0">
                <a:ea typeface="+mn-ea"/>
              </a:rPr>
              <a:t>Aspergillus japonicus</a:t>
            </a:r>
          </a:p>
          <a:p>
            <a:pPr marL="381000" indent="-381000">
              <a:spcBef>
                <a:spcPct val="0"/>
              </a:spcBef>
              <a:spcAft>
                <a:spcPct val="10000"/>
              </a:spcAft>
              <a:buNone/>
              <a:tabLst>
                <a:tab pos="2971800" algn="l"/>
                <a:tab pos="5380038" algn="l"/>
              </a:tabLst>
              <a:defRPr/>
            </a:pPr>
            <a:r>
              <a:rPr lang="en-US" sz="2400" i="1" dirty="0">
                <a:ea typeface="+mn-ea"/>
              </a:rPr>
              <a:t>Aspergillus carbonarius</a:t>
            </a:r>
          </a:p>
          <a:p>
            <a:pPr marL="381000" indent="-381000">
              <a:spcBef>
                <a:spcPct val="0"/>
              </a:spcBef>
              <a:spcAft>
                <a:spcPct val="10000"/>
              </a:spcAft>
              <a:buFontTx/>
              <a:buAutoNum type="alphaUcPeriod"/>
              <a:tabLst>
                <a:tab pos="2971800" algn="l"/>
                <a:tab pos="5380038" algn="l"/>
              </a:tabLst>
              <a:defRPr/>
            </a:pPr>
            <a:endParaRPr lang="en-US" sz="2400" i="1" dirty="0">
              <a:ea typeface="+mn-ea"/>
            </a:endParaRPr>
          </a:p>
        </p:txBody>
      </p:sp>
      <p:pic>
        <p:nvPicPr>
          <p:cNvPr id="61443" name="Picture 4" descr="f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4" y="762001"/>
            <a:ext cx="7381875" cy="42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0" y="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无花果栽培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583832" y="164951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被传粉榕小蜂传播的疾病</a:t>
            </a:r>
            <a:endParaRPr lang="fr-FR" altLang="zh-CN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A59F28-870F-0942-9BB4-FEAEAE67B191}"/>
              </a:ext>
            </a:extLst>
          </p:cNvPr>
          <p:cNvSpPr/>
          <p:nvPr/>
        </p:nvSpPr>
        <p:spPr>
          <a:xfrm>
            <a:off x="7752184" y="6237312"/>
            <a:ext cx="3873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此图由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Themis Michailides UC Davis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提供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221908"/>
      </p:ext>
    </p:extLst>
  </p:cSld>
  <p:clrMapOvr>
    <a:masterClrMapping/>
  </p:clrMapOvr>
  <p:transition spd="slow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Image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44672" cy="809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35360" y="260648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无花果栽培</a:t>
            </a:r>
            <a:endParaRPr lang="fr-FR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67408" y="6396335"/>
            <a:ext cx="10956846" cy="461665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美国加州，一个</a:t>
            </a:r>
            <a:r>
              <a:rPr lang="zh-CN" altLang="en-US" dirty="0">
                <a:solidFill>
                  <a:schemeClr val="bg1"/>
                </a:solidFill>
              </a:rPr>
              <a:t>人工授粉无花果种植园，</a:t>
            </a:r>
            <a:r>
              <a:rPr lang="zh-CN" altLang="en-US" b="1" dirty="0">
                <a:solidFill>
                  <a:schemeClr val="bg1"/>
                </a:solidFill>
              </a:rPr>
              <a:t>为</a:t>
            </a:r>
            <a:r>
              <a:rPr lang="zh-CN" altLang="en-US" dirty="0">
                <a:solidFill>
                  <a:schemeClr val="bg1"/>
                </a:solidFill>
              </a:rPr>
              <a:t>了</a:t>
            </a:r>
            <a:r>
              <a:rPr lang="zh-CN" altLang="en-US" b="1" dirty="0">
                <a:solidFill>
                  <a:schemeClr val="bg1"/>
                </a:solidFill>
              </a:rPr>
              <a:t>环</a:t>
            </a:r>
            <a:r>
              <a:rPr lang="zh-CN" altLang="en-US" dirty="0">
                <a:solidFill>
                  <a:schemeClr val="bg1"/>
                </a:solidFill>
              </a:rPr>
              <a:t>境</a:t>
            </a:r>
            <a:r>
              <a:rPr lang="zh-CN" altLang="en-US" b="1" dirty="0">
                <a:solidFill>
                  <a:schemeClr val="bg1"/>
                </a:solidFill>
              </a:rPr>
              <a:t>卫</a:t>
            </a:r>
            <a:r>
              <a:rPr lang="zh-CN" altLang="en-US" dirty="0">
                <a:solidFill>
                  <a:schemeClr val="bg1"/>
                </a:solidFill>
              </a:rPr>
              <a:t>生准备收集春季成熟无花果。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991544" y="1052737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j-lt"/>
              </a:rPr>
              <a:t>榕小蜂疾病</a:t>
            </a:r>
            <a:r>
              <a:rPr lang="zh-CN" altLang="en-US" dirty="0"/>
              <a:t>传播</a:t>
            </a:r>
            <a:r>
              <a:rPr lang="zh-CN" altLang="en-US" dirty="0">
                <a:latin typeface="+mj-lt"/>
              </a:rPr>
              <a:t>的控制</a:t>
            </a:r>
            <a:r>
              <a:rPr lang="fr-FR" dirty="0">
                <a:latin typeface="+mj-lt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75EC67-95C8-684E-9F7E-E4EEE4138381}"/>
              </a:ext>
            </a:extLst>
          </p:cNvPr>
          <p:cNvSpPr/>
          <p:nvPr/>
        </p:nvSpPr>
        <p:spPr>
          <a:xfrm>
            <a:off x="7248128" y="7101408"/>
            <a:ext cx="4176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此图由</a:t>
            </a:r>
            <a:r>
              <a:rPr lang="fr-F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Themis Michailides UC Davis</a:t>
            </a:r>
            <a:r>
              <a:rPr lang="zh-CN" alt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提供</a:t>
            </a:r>
            <a:endParaRPr lang="fr-FR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1183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Imag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12251586" cy="81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7328" y="-2738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无花果栽培</a:t>
            </a:r>
            <a:endParaRPr lang="fr-FR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01157" y="1760619"/>
            <a:ext cx="11449272" cy="461665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在美国加州，一人工授粉无花果专业园中，先把春季无花果收集起来，再进行清洁。    </a:t>
            </a:r>
            <a:endParaRPr lang="en-US" altLang="zh-CN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51877C-6304-5543-BC07-1DF8B009636B}"/>
              </a:ext>
            </a:extLst>
          </p:cNvPr>
          <p:cNvSpPr/>
          <p:nvPr/>
        </p:nvSpPr>
        <p:spPr>
          <a:xfrm>
            <a:off x="5807968" y="6237312"/>
            <a:ext cx="2620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Photo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Themis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Michailides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UC Davis</a:t>
            </a:r>
          </a:p>
        </p:txBody>
      </p:sp>
    </p:spTree>
    <p:extLst>
      <p:ext uri="{BB962C8B-B14F-4D97-AF65-F5344CB8AC3E}">
        <p14:creationId xmlns:p14="http://schemas.microsoft.com/office/powerpoint/2010/main" val="31953991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2" descr="Image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527"/>
            <a:ext cx="12192000" cy="80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39416" y="18864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无花果栽培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271464" y="4941168"/>
            <a:ext cx="10631437" cy="461665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美国加州，在人工授粉无花果产业园，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先把春季无花果收集起来，再进行清洁。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altLang="zh-CN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3F054F-AFBB-1E43-8DE8-33A16C6978C5}"/>
              </a:ext>
            </a:extLst>
          </p:cNvPr>
          <p:cNvSpPr/>
          <p:nvPr/>
        </p:nvSpPr>
        <p:spPr>
          <a:xfrm>
            <a:off x="5375920" y="6165304"/>
            <a:ext cx="26200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Photo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Themis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Michailides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UC Davis</a:t>
            </a:r>
          </a:p>
        </p:txBody>
      </p:sp>
    </p:spTree>
    <p:extLst>
      <p:ext uri="{BB962C8B-B14F-4D97-AF65-F5344CB8AC3E}">
        <p14:creationId xmlns:p14="http://schemas.microsoft.com/office/powerpoint/2010/main" val="6440288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5456"/>
            <a:ext cx="12192000" cy="805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39416" y="4869160"/>
            <a:ext cx="7160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+mn-lt"/>
              </a:rPr>
              <a:t>在传粉小蜂出来之前，先用杀菌剂处理劈开的无花果</a:t>
            </a:r>
            <a:endParaRPr lang="fr-FR" dirty="0">
              <a:latin typeface="+mn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2546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无花果栽培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20154F-0B57-124F-BC93-A9135835D1C7}"/>
              </a:ext>
            </a:extLst>
          </p:cNvPr>
          <p:cNvSpPr/>
          <p:nvPr/>
        </p:nvSpPr>
        <p:spPr>
          <a:xfrm>
            <a:off x="4785962" y="6263298"/>
            <a:ext cx="41903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Times New Roman" pitchFamily="18" charset="0"/>
                <a:cs typeface="Times New Roman" pitchFamily="18" charset="0"/>
              </a:rPr>
              <a:t>此图由</a:t>
            </a:r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 Themis Michailides UC Davis</a:t>
            </a:r>
            <a:r>
              <a:rPr lang="zh-CN" altLang="en-US" sz="1600" dirty="0">
                <a:latin typeface="Times New Roman" pitchFamily="18" charset="0"/>
                <a:cs typeface="Times New Roman" pitchFamily="18" charset="0"/>
              </a:rPr>
              <a:t>提供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0729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4" descr="Image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07"/>
            <a:ext cx="12191999" cy="807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042378" y="188641"/>
            <a:ext cx="5141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+mj-lt"/>
              </a:rPr>
              <a:t>劈开的春季无花果的清洁    美国加州</a:t>
            </a:r>
            <a:endParaRPr lang="fr-FR" dirty="0">
              <a:latin typeface="+mj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44624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无花果栽培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83432" y="6381328"/>
            <a:ext cx="106490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在榕小蜂出飞之前，专业人员对清洁过的春季无花果进行包装，以备授粉使用。</a:t>
            </a:r>
            <a:endParaRPr lang="fr-FR" dirty="0"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4CF90B-2F98-ED43-BE4E-E6FD1D0B9156}"/>
              </a:ext>
            </a:extLst>
          </p:cNvPr>
          <p:cNvSpPr/>
          <p:nvPr/>
        </p:nvSpPr>
        <p:spPr>
          <a:xfrm>
            <a:off x="7680176" y="5589240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此图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Themis Michailides UC Davis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提供</a:t>
            </a: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834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152" y="-1403891"/>
            <a:ext cx="12366832" cy="824455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30816" y="5184753"/>
            <a:ext cx="12535528" cy="1569660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六月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雌株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两季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结实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的品种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(=2 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次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结实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出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现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在典型野生雌株上的那次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结实</a:t>
            </a:r>
            <a:r>
              <a:rPr lang="zh-CN" altLang="en-US" b="1" dirty="0">
                <a:solidFill>
                  <a:schemeClr val="bg1"/>
                </a:solidFill>
              </a:rPr>
              <a:t>，以及与春季无</a:t>
            </a:r>
            <a:endParaRPr lang="fr-FR" altLang="zh-CN" b="1" dirty="0">
              <a:solidFill>
                <a:schemeClr val="bg1"/>
              </a:solidFill>
            </a:endParaRPr>
          </a:p>
          <a:p>
            <a:r>
              <a:rPr lang="zh-CN" altLang="en-US" b="1" dirty="0">
                <a:solidFill>
                  <a:schemeClr val="bg1"/>
                </a:solidFill>
              </a:rPr>
              <a:t>花果相对应的那一次结实，这种情况只出现在栽培种中。）</a:t>
            </a:r>
            <a:endParaRPr lang="en-US" altLang="zh-CN" b="1" dirty="0">
              <a:solidFill>
                <a:schemeClr val="bg1"/>
              </a:solidFill>
            </a:endParaRPr>
          </a:p>
          <a:p>
            <a:r>
              <a:rPr lang="zh-CN" altLang="en-US" b="1" dirty="0">
                <a:solidFill>
                  <a:schemeClr val="bg1"/>
                </a:solidFill>
              </a:rPr>
              <a:t>越冬无花果不生产花粉，所以第一季无花果未被传粉。</a:t>
            </a:r>
          </a:p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第一季榕果没有完成授粉</a:t>
            </a:r>
            <a:r>
              <a:rPr lang="fr-FR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他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们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属于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单性结实。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在一些品种中</a:t>
            </a:r>
            <a:r>
              <a:rPr lang="fr-FR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第二季果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实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也是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单行结实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的。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240017" y="3464935"/>
            <a:ext cx="5951983" cy="830997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第一季果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相当于长在雌株上的春季无花果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着生在上一年的嫩枝上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634826" y="18087"/>
            <a:ext cx="6149806" cy="830997"/>
          </a:xfrm>
          <a:prstGeom prst="rect">
            <a:avLst/>
          </a:prstGeom>
          <a:solidFill>
            <a:schemeClr val="bg2">
              <a:lumMod val="60000"/>
              <a:lumOff val="4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第二季榕果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在典型野生雌株上出现）着生在当年的嫩枝上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25460"/>
            <a:ext cx="1980029" cy="523220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无花果栽培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6384032" y="1052736"/>
            <a:ext cx="864096" cy="72008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>
            <a:off x="6825911" y="979259"/>
            <a:ext cx="566233" cy="159609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7473983" y="908720"/>
            <a:ext cx="782257" cy="50874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>
            <a:off x="5159896" y="3933056"/>
            <a:ext cx="978986" cy="28803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0349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5456"/>
            <a:ext cx="12192000" cy="812799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99657" y="5013177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</a:rPr>
              <a:t>第二季结实后留下的果柄痕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H="1" flipV="1">
            <a:off x="2900717" y="4499976"/>
            <a:ext cx="484061" cy="54418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5159896" y="4149080"/>
            <a:ext cx="203" cy="86409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7047114" y="5314500"/>
            <a:ext cx="2245001" cy="15101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H="1">
            <a:off x="9368825" y="4725144"/>
            <a:ext cx="1047655" cy="113154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9852898" y="522920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去年夏天的嫩枝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 flipH="1">
            <a:off x="1382405" y="2924944"/>
            <a:ext cx="5217651" cy="86409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1271464" y="2597911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去年夏天的嫩枝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23392" y="5155669"/>
            <a:ext cx="2082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第一季榕果的嫩芽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287688" y="6396335"/>
            <a:ext cx="3910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冬季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雌株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结实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两次的品种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flipH="1" flipV="1">
            <a:off x="1108559" y="3933056"/>
            <a:ext cx="162905" cy="125512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cxnSpLocks/>
          </p:cNvCxnSpPr>
          <p:nvPr/>
        </p:nvCxnSpPr>
        <p:spPr>
          <a:xfrm flipV="1">
            <a:off x="1323708" y="4323321"/>
            <a:ext cx="1" cy="86485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83523" y="-46548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无花果栽培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2968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12216680" cy="814445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3352" y="836712"/>
            <a:ext cx="11460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第一季榕果的接收期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雌果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endParaRPr lang="en-US" altLang="zh-CN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第一季榕果更大，果壁更厚，</a:t>
            </a:r>
            <a:r>
              <a:rPr lang="zh-CN" altLang="en-US" b="1" dirty="0">
                <a:solidFill>
                  <a:srgbClr val="FFFFFF"/>
                </a:solidFill>
              </a:rPr>
              <a:t>花密度较低，花柱比第二季的更短。</a:t>
            </a:r>
          </a:p>
          <a:p>
            <a:endParaRPr lang="en-US" altLang="zh-CN" b="1" dirty="0"/>
          </a:p>
          <a:p>
            <a:r>
              <a:rPr lang="zh-CN" altLang="en-US" b="1" dirty="0">
                <a:solidFill>
                  <a:srgbClr val="FFFFFF"/>
                </a:solidFill>
              </a:rPr>
              <a:t>第一季榕果的越冬嫩芽呈现分化的花原基。</a:t>
            </a:r>
          </a:p>
          <a:p>
            <a:endParaRPr lang="en-US" altLang="zh-CN" b="1" dirty="0"/>
          </a:p>
          <a:p>
            <a:r>
              <a:rPr lang="zh-CN" altLang="en-US" b="1" dirty="0">
                <a:solidFill>
                  <a:srgbClr val="FFFFFF"/>
                </a:solidFill>
              </a:rPr>
              <a:t>冬季低温诱发了与第二季榕果在形态上的差异。</a:t>
            </a:r>
          </a:p>
          <a:p>
            <a:endParaRPr lang="fr-FR" altLang="zh-CN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无花果栽培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97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81" y="-195060"/>
            <a:ext cx="11160730" cy="744048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00570" y="5688000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榕果呈</a:t>
            </a:r>
            <a:r>
              <a:rPr lang="zh-CN" altLang="en-US" b="1" dirty="0">
                <a:solidFill>
                  <a:srgbClr val="FFFFFF"/>
                </a:solidFill>
              </a:rPr>
              <a:t>瓮形，通过孔口闭合，里面排列着卵形的雌花和雄花</a:t>
            </a:r>
            <a:r>
              <a:rPr lang="zh-CN" altLang="en-US" dirty="0">
                <a:solidFill>
                  <a:srgbClr val="FFFFFF"/>
                </a:solidFill>
              </a:rPr>
              <a:t>。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16080" y="394406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雌花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182259" y="3079034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</a:rPr>
              <a:t>未发育成熟的雄花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野生无花果</a:t>
            </a:r>
            <a:endParaRPr lang="fr-FR" sz="2800" b="1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55440" y="234063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孔口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559496" y="2929920"/>
            <a:ext cx="764248" cy="86845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855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999"/>
            <a:ext cx="12192000" cy="812799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27448" y="4941168"/>
            <a:ext cx="78790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第一季雌性接收期榕果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b="1" dirty="0">
                <a:solidFill>
                  <a:schemeClr val="bg1"/>
                </a:solidFill>
              </a:rPr>
              <a:t>由于成熟春季无花果不产生花粉，柱头永远不能被授粉。</a:t>
            </a:r>
            <a:endParaRPr lang="en-US" altLang="zh-CN" b="1" dirty="0">
              <a:solidFill>
                <a:schemeClr val="bg1"/>
              </a:solidFill>
            </a:endParaRPr>
          </a:p>
          <a:p>
            <a:r>
              <a:rPr lang="zh-CN" altLang="en-US" b="1" dirty="0">
                <a:solidFill>
                  <a:schemeClr val="bg1"/>
                </a:solidFill>
              </a:rPr>
              <a:t>第一季榕果运用保存的花粉，采用人工授粉产生种子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2546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无花果栽培</a:t>
            </a:r>
            <a:endParaRPr lang="fr-FR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6994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999"/>
            <a:ext cx="12192000" cy="812799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631504" y="6027003"/>
            <a:ext cx="9721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在北方临界线</a:t>
            </a: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法国诺曼底，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月，榕树枝头上永远不会成熟的第二季榕果。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-99392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无花果栽培</a:t>
            </a:r>
            <a:endParaRPr lang="fr-F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528048" y="2204864"/>
            <a:ext cx="5663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下一个八月会产出第一季榕果的嫩芽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0488488" y="2852936"/>
            <a:ext cx="792088" cy="36004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10416480" y="2924944"/>
            <a:ext cx="468052" cy="7920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10200456" y="2924944"/>
            <a:ext cx="396044" cy="136815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1741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Rosco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4" y="-993802"/>
            <a:ext cx="12164686" cy="802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79376" y="5517232"/>
            <a:ext cx="5416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FFFF"/>
                </a:solidFill>
              </a:rPr>
              <a:t>榕小蜂分布范围之，栽培的无花果品种</a:t>
            </a:r>
            <a:endParaRPr lang="fr-FR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在法国</a:t>
            </a:r>
            <a:r>
              <a:rPr lang="zh-CN" altLang="en-US" b="1" dirty="0">
                <a:solidFill>
                  <a:srgbClr val="FFFFFF"/>
                </a:solidFill>
              </a:rPr>
              <a:t>布列塔尼，产生可食用的无花果</a:t>
            </a:r>
            <a:endParaRPr lang="en-US" altLang="zh-CN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35651" y="2546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无花果栽培</a:t>
            </a:r>
            <a:endParaRPr lang="fr-F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344352" y="6583811"/>
            <a:ext cx="1295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G. </a:t>
            </a:r>
            <a:r>
              <a:rPr lang="fr-FR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Valdeyron</a:t>
            </a:r>
            <a:endParaRPr lang="fr-FR" sz="1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7779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81332" y="5493422"/>
            <a:ext cx="6065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台湾爱玉子</a:t>
            </a:r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Ficus pumila 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 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awkeotsang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榕果果酱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25508"/>
            <a:ext cx="3617952" cy="54269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774" y="836712"/>
            <a:ext cx="4232366" cy="28215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01" y="4041647"/>
            <a:ext cx="4232366" cy="282157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其他榕树的栽培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101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35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5234"/>
            <a:ext cx="12216680" cy="814445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91344" y="5796000"/>
            <a:ext cx="11881320" cy="461665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无花果的专性</a:t>
            </a:r>
            <a:r>
              <a:rPr lang="zh-CN" altLang="en-US" b="1" dirty="0">
                <a:solidFill>
                  <a:schemeClr val="bg1"/>
                </a:solidFill>
              </a:rPr>
              <a:t>传粉者</a:t>
            </a:r>
            <a:r>
              <a:rPr lang="fr-FR" altLang="zh-CN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 psenes</a:t>
            </a:r>
            <a:r>
              <a:rPr lang="zh-CN" alt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它是</a:t>
            </a:r>
            <a:r>
              <a:rPr lang="zh-CN" altLang="en-US" b="1" dirty="0">
                <a:solidFill>
                  <a:schemeClr val="bg1"/>
                </a:solidFill>
              </a:rPr>
              <a:t>通过孔口进入果内并产卵的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  <a:endParaRPr lang="fr-F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79376" y="188640"/>
            <a:ext cx="1988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野生无花果</a:t>
            </a:r>
            <a:endParaRPr lang="fr-FR" sz="2800" b="1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943872" y="908720"/>
            <a:ext cx="5524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装载了花粉的雌性</a:t>
            </a:r>
            <a:r>
              <a:rPr lang="fr-FR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Blastophaga psenes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5591944" y="1370385"/>
            <a:ext cx="1152128" cy="98630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096000" y="4725145"/>
            <a:ext cx="800219" cy="461665"/>
          </a:xfrm>
          <a:prstGeom prst="rect">
            <a:avLst/>
          </a:prstGeom>
          <a:solidFill>
            <a:schemeClr val="accent3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孔口</a:t>
            </a:r>
            <a:endParaRPr lang="fr-FR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necteur droit avec flèche 9"/>
          <p:cNvCxnSpPr>
            <a:cxnSpLocks/>
            <a:stCxn id="9" idx="1"/>
          </p:cNvCxnSpPr>
          <p:nvPr/>
        </p:nvCxnSpPr>
        <p:spPr>
          <a:xfrm flipH="1" flipV="1">
            <a:off x="5087888" y="3356992"/>
            <a:ext cx="1008112" cy="159898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4298F832-7FED-214C-BF7D-37812AB6514B}"/>
              </a:ext>
            </a:extLst>
          </p:cNvPr>
          <p:cNvSpPr txBox="1"/>
          <p:nvPr/>
        </p:nvSpPr>
        <p:spPr>
          <a:xfrm>
            <a:off x="13015913" y="24003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7646856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A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odèle par défaut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A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arlos">
  <a:themeElements>
    <a:clrScheme name="Carlos 8">
      <a:dk1>
        <a:srgbClr val="000000"/>
      </a:dk1>
      <a:lt1>
        <a:srgbClr val="FFFFFF"/>
      </a:lt1>
      <a:dk2>
        <a:srgbClr val="000000"/>
      </a:dk2>
      <a:lt2>
        <a:srgbClr val="FFFF00"/>
      </a:lt2>
      <a:accent1>
        <a:srgbClr val="FFFF66"/>
      </a:accent1>
      <a:accent2>
        <a:srgbClr val="33CCFF"/>
      </a:accent2>
      <a:accent3>
        <a:srgbClr val="AAAAAA"/>
      </a:accent3>
      <a:accent4>
        <a:srgbClr val="DADADA"/>
      </a:accent4>
      <a:accent5>
        <a:srgbClr val="FFFFB8"/>
      </a:accent5>
      <a:accent6>
        <a:srgbClr val="2DB9E7"/>
      </a:accent6>
      <a:hlink>
        <a:srgbClr val="66FF66"/>
      </a:hlink>
      <a:folHlink>
        <a:srgbClr val="FF6600"/>
      </a:folHlink>
    </a:clrScheme>
    <a:fontScheme name="Carlo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arl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lo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rlo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lo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lo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lo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lo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rlos 8">
        <a:dk1>
          <a:srgbClr val="000000"/>
        </a:dk1>
        <a:lt1>
          <a:srgbClr val="FFFFFF"/>
        </a:lt1>
        <a:dk2>
          <a:srgbClr val="000000"/>
        </a:dk2>
        <a:lt2>
          <a:srgbClr val="FFFF00"/>
        </a:lt2>
        <a:accent1>
          <a:srgbClr val="FFFF66"/>
        </a:accent1>
        <a:accent2>
          <a:srgbClr val="33CCFF"/>
        </a:accent2>
        <a:accent3>
          <a:srgbClr val="AAAAAA"/>
        </a:accent3>
        <a:accent4>
          <a:srgbClr val="DADADA"/>
        </a:accent4>
        <a:accent5>
          <a:srgbClr val="FFFFB8"/>
        </a:accent5>
        <a:accent6>
          <a:srgbClr val="2DB9E7"/>
        </a:accent6>
        <a:hlink>
          <a:srgbClr val="66FF66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10081</TotalTime>
  <Words>6198</Words>
  <Application>Microsoft Macintosh PowerPoint</Application>
  <PresentationFormat>Grand écran</PresentationFormat>
  <Paragraphs>450</Paragraphs>
  <Slides>84</Slides>
  <Notes>54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84</vt:i4>
      </vt:variant>
    </vt:vector>
  </HeadingPairs>
  <TitlesOfParts>
    <vt:vector size="94" baseType="lpstr">
      <vt:lpstr>ＭＳ Ｐゴシック</vt:lpstr>
      <vt:lpstr>ＭＳ Ｐゴシック</vt:lpstr>
      <vt:lpstr>宋体</vt:lpstr>
      <vt:lpstr>Arial</vt:lpstr>
      <vt:lpstr>Segoe UI</vt:lpstr>
      <vt:lpstr>Times New Roman</vt:lpstr>
      <vt:lpstr>Webdings</vt:lpstr>
      <vt:lpstr>Modèle par défaut</vt:lpstr>
      <vt:lpstr>1_Modèle par défaut</vt:lpstr>
      <vt:lpstr>Carlos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Finn KJELLBERG</dc:creator>
  <cp:lastModifiedBy>Microsoft Office User</cp:lastModifiedBy>
  <cp:revision>1067</cp:revision>
  <dcterms:created xsi:type="dcterms:W3CDTF">2001-11-07T17:16:47Z</dcterms:created>
  <dcterms:modified xsi:type="dcterms:W3CDTF">2020-04-05T14:20:44Z</dcterms:modified>
</cp:coreProperties>
</file>