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  <p:sldMasterId id="2147491354" r:id="rId2"/>
  </p:sldMasterIdLst>
  <p:notesMasterIdLst>
    <p:notesMasterId r:id="rId15"/>
  </p:notesMasterIdLst>
  <p:handoutMasterIdLst>
    <p:handoutMasterId r:id="rId16"/>
  </p:handoutMasterIdLst>
  <p:sldIdLst>
    <p:sldId id="338" r:id="rId3"/>
    <p:sldId id="340" r:id="rId4"/>
    <p:sldId id="261" r:id="rId5"/>
    <p:sldId id="341" r:id="rId6"/>
    <p:sldId id="348" r:id="rId7"/>
    <p:sldId id="342" r:id="rId8"/>
    <p:sldId id="343" r:id="rId9"/>
    <p:sldId id="344" r:id="rId10"/>
    <p:sldId id="346" r:id="rId11"/>
    <p:sldId id="347" r:id="rId12"/>
    <p:sldId id="345" r:id="rId13"/>
    <p:sldId id="350" r:id="rId14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_Guignard" initials="S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E44"/>
    <a:srgbClr val="C43771"/>
    <a:srgbClr val="DB8C31"/>
    <a:srgbClr val="0497AA"/>
    <a:srgbClr val="71B34D"/>
    <a:srgbClr val="E88D23"/>
    <a:srgbClr val="195D8A"/>
    <a:srgbClr val="38A250"/>
    <a:srgbClr val="009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202" autoAdjust="0"/>
  </p:normalViewPr>
  <p:slideViewPr>
    <p:cSldViewPr snapToGrid="0" snapToObjects="1" showGuides="1">
      <p:cViewPr>
        <p:scale>
          <a:sx n="67" d="100"/>
          <a:sy n="67" d="100"/>
        </p:scale>
        <p:origin x="1244" y="-29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93426C0D-44AE-974F-8861-34C17AD25848}" type="datetime1">
              <a:rPr lang="fr-FR"/>
              <a:pPr>
                <a:defRPr/>
              </a:pPr>
              <a:t>03/09/2019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6F84C0FE-D37E-214C-92A2-A25F18B2EC3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480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9A605DE1-164E-8741-87A1-5E1EDB3BCECF}" type="datetime1">
              <a:rPr lang="fr-FR"/>
              <a:pPr>
                <a:defRPr/>
              </a:pPr>
              <a:t>03/09/2019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782D6841-3136-674E-B1E2-022F8269EDC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199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I’m</a:t>
            </a:r>
            <a:r>
              <a:rPr lang="fr-FR" dirty="0"/>
              <a:t> </a:t>
            </a:r>
            <a:r>
              <a:rPr lang="fr-FR" dirty="0" err="1"/>
              <a:t>presenting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here</a:t>
            </a:r>
            <a:r>
              <a:rPr lang="fr-FR" dirty="0"/>
              <a:t> a qualitative </a:t>
            </a:r>
            <a:r>
              <a:rPr lang="fr-FR" dirty="0" err="1"/>
              <a:t>study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part of an </a:t>
            </a:r>
            <a:r>
              <a:rPr lang="fr-FR" dirty="0" err="1"/>
              <a:t>interdisciplinary</a:t>
            </a:r>
            <a:r>
              <a:rPr lang="fr-FR" dirty="0"/>
              <a:t> </a:t>
            </a:r>
            <a:r>
              <a:rPr lang="fr-FR" dirty="0" err="1"/>
              <a:t>project</a:t>
            </a:r>
            <a:r>
              <a:rPr lang="fr-FR" dirty="0"/>
              <a:t>. </a:t>
            </a:r>
          </a:p>
          <a:p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mainly</a:t>
            </a:r>
            <a:r>
              <a:rPr lang="fr-FR" dirty="0"/>
              <a:t> </a:t>
            </a:r>
            <a:r>
              <a:rPr lang="fr-FR" dirty="0" err="1"/>
              <a:t>interested</a:t>
            </a:r>
            <a:r>
              <a:rPr lang="fr-FR" dirty="0"/>
              <a:t> in </a:t>
            </a:r>
            <a:r>
              <a:rPr lang="fr-FR" dirty="0" err="1"/>
              <a:t>better</a:t>
            </a:r>
            <a:r>
              <a:rPr lang="fr-FR" dirty="0"/>
              <a:t> </a:t>
            </a:r>
            <a:r>
              <a:rPr lang="fr-FR" dirty="0" err="1"/>
              <a:t>understanding</a:t>
            </a:r>
            <a:r>
              <a:rPr lang="fr-FR" dirty="0"/>
              <a:t> how people in </a:t>
            </a:r>
            <a:r>
              <a:rPr lang="fr-FR" dirty="0" err="1"/>
              <a:t>southern</a:t>
            </a:r>
            <a:r>
              <a:rPr lang="fr-FR" dirty="0"/>
              <a:t> France, in the </a:t>
            </a:r>
            <a:r>
              <a:rPr lang="fr-FR" dirty="0" err="1"/>
              <a:t>mediterranean</a:t>
            </a:r>
            <a:r>
              <a:rPr lang="fr-FR" dirty="0"/>
              <a:t> </a:t>
            </a:r>
            <a:r>
              <a:rPr lang="fr-FR" dirty="0" err="1"/>
              <a:t>coast</a:t>
            </a:r>
            <a:r>
              <a:rPr lang="fr-FR" dirty="0"/>
              <a:t> </a:t>
            </a:r>
            <a:r>
              <a:rPr lang="fr-FR" dirty="0" err="1"/>
              <a:t>understand</a:t>
            </a:r>
            <a:r>
              <a:rPr lang="fr-FR" dirty="0"/>
              <a:t> </a:t>
            </a:r>
            <a:r>
              <a:rPr lang="fr-FR" dirty="0" err="1"/>
              <a:t>coastal</a:t>
            </a:r>
            <a:r>
              <a:rPr lang="fr-FR" dirty="0"/>
              <a:t> </a:t>
            </a:r>
            <a:r>
              <a:rPr lang="fr-FR" dirty="0" err="1"/>
              <a:t>risks</a:t>
            </a:r>
            <a:r>
              <a:rPr lang="fr-FR" dirty="0"/>
              <a:t>. </a:t>
            </a:r>
            <a:r>
              <a:rPr lang="fr-FR" dirty="0" err="1"/>
              <a:t>When</a:t>
            </a:r>
            <a:r>
              <a:rPr lang="fr-FR" dirty="0"/>
              <a:t> I </a:t>
            </a:r>
            <a:r>
              <a:rPr lang="fr-FR" dirty="0" err="1"/>
              <a:t>say</a:t>
            </a:r>
            <a:r>
              <a:rPr lang="fr-FR" dirty="0"/>
              <a:t> people I </a:t>
            </a:r>
            <a:r>
              <a:rPr lang="fr-FR" dirty="0" err="1"/>
              <a:t>mean</a:t>
            </a:r>
            <a:r>
              <a:rPr lang="fr-FR" dirty="0"/>
              <a:t> not stakeholders, </a:t>
            </a:r>
            <a:r>
              <a:rPr lang="fr-FR" dirty="0" err="1"/>
              <a:t>just</a:t>
            </a:r>
            <a:r>
              <a:rPr lang="fr-FR" dirty="0"/>
              <a:t> </a:t>
            </a:r>
            <a:r>
              <a:rPr lang="fr-FR" dirty="0" err="1"/>
              <a:t>common</a:t>
            </a:r>
            <a:r>
              <a:rPr lang="fr-FR" dirty="0"/>
              <a:t> people right?</a:t>
            </a:r>
          </a:p>
          <a:p>
            <a:r>
              <a:rPr lang="fr-FR" dirty="0"/>
              <a:t>There have been </a:t>
            </a:r>
            <a:r>
              <a:rPr lang="fr-FR" dirty="0" err="1"/>
              <a:t>some</a:t>
            </a:r>
            <a:r>
              <a:rPr lang="fr-FR" dirty="0"/>
              <a:t> </a:t>
            </a:r>
            <a:r>
              <a:rPr lang="fr-FR" dirty="0" err="1"/>
              <a:t>pretty</a:t>
            </a:r>
            <a:r>
              <a:rPr lang="fr-FR" dirty="0"/>
              <a:t> </a:t>
            </a:r>
            <a:r>
              <a:rPr lang="fr-FR" dirty="0" err="1"/>
              <a:t>spectacular</a:t>
            </a:r>
            <a:r>
              <a:rPr lang="fr-FR" dirty="0"/>
              <a:t> </a:t>
            </a:r>
            <a:r>
              <a:rPr lang="fr-FR" dirty="0" err="1"/>
              <a:t>winter</a:t>
            </a:r>
            <a:r>
              <a:rPr lang="fr-FR" dirty="0"/>
              <a:t> </a:t>
            </a:r>
            <a:r>
              <a:rPr lang="fr-FR" dirty="0" err="1"/>
              <a:t>storms</a:t>
            </a:r>
            <a:r>
              <a:rPr lang="fr-FR" dirty="0"/>
              <a:t> over the last </a:t>
            </a:r>
            <a:r>
              <a:rPr lang="fr-FR" dirty="0" err="1"/>
              <a:t>decade</a:t>
            </a:r>
            <a:r>
              <a:rPr lang="fr-FR" dirty="0"/>
              <a:t>; institutions have </a:t>
            </a:r>
            <a:r>
              <a:rPr lang="fr-FR" dirty="0" err="1"/>
              <a:t>surelly</a:t>
            </a:r>
            <a:r>
              <a:rPr lang="fr-FR" dirty="0"/>
              <a:t> </a:t>
            </a:r>
            <a:r>
              <a:rPr lang="fr-FR" dirty="0" err="1"/>
              <a:t>responded</a:t>
            </a:r>
            <a:r>
              <a:rPr lang="fr-FR" dirty="0"/>
              <a:t>. But local people, have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adapted</a:t>
            </a:r>
            <a:r>
              <a:rPr lang="fr-FR" dirty="0"/>
              <a:t>? </a:t>
            </a:r>
            <a:r>
              <a:rPr lang="fr-FR" dirty="0" err="1"/>
              <a:t>Changed</a:t>
            </a:r>
            <a:r>
              <a:rPr lang="fr-FR" dirty="0"/>
              <a:t>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perceive</a:t>
            </a:r>
            <a:r>
              <a:rPr lang="fr-FR" dirty="0"/>
              <a:t> as </a:t>
            </a:r>
            <a:r>
              <a:rPr lang="fr-FR" dirty="0" err="1"/>
              <a:t>threatening</a:t>
            </a:r>
            <a:r>
              <a:rPr lang="fr-FR" dirty="0"/>
              <a:t>? Or on the </a:t>
            </a:r>
            <a:r>
              <a:rPr lang="fr-FR" dirty="0" err="1"/>
              <a:t>contrary</a:t>
            </a:r>
            <a:r>
              <a:rPr lang="fr-FR" dirty="0"/>
              <a:t>, </a:t>
            </a:r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believe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might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negligeable</a:t>
            </a:r>
            <a:r>
              <a:rPr lang="fr-FR" dirty="0"/>
              <a:t> </a:t>
            </a:r>
            <a:r>
              <a:rPr lang="fr-FR" dirty="0" err="1"/>
              <a:t>regarding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things</a:t>
            </a:r>
            <a:r>
              <a:rPr lang="fr-FR" dirty="0"/>
              <a:t>….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fld id="{E0C9F33F-2F59-413B-9085-9C1766C33DF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Tx/>
                <a:buFontTx/>
                <a:buChar char="•"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974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Out </a:t>
            </a:r>
            <a:r>
              <a:rPr lang="fr-FR" dirty="0" err="1"/>
              <a:t>fieldwork</a:t>
            </a:r>
            <a:r>
              <a:rPr lang="fr-FR" dirty="0"/>
              <a:t>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done</a:t>
            </a:r>
            <a:r>
              <a:rPr lang="fr-FR" dirty="0"/>
              <a:t> in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localities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chosen</a:t>
            </a:r>
            <a:r>
              <a:rPr lang="fr-FR" dirty="0"/>
              <a:t> by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geography</a:t>
            </a:r>
            <a:r>
              <a:rPr lang="fr-FR" dirty="0"/>
              <a:t> </a:t>
            </a:r>
            <a:r>
              <a:rPr lang="fr-FR" dirty="0" err="1"/>
              <a:t>colleages</a:t>
            </a:r>
            <a:r>
              <a:rPr lang="fr-FR" dirty="0"/>
              <a:t> in relation to </a:t>
            </a:r>
            <a:r>
              <a:rPr lang="fr-FR" dirty="0" err="1"/>
              <a:t>their</a:t>
            </a:r>
            <a:r>
              <a:rPr lang="fr-FR" dirty="0"/>
              <a:t> exposition to </a:t>
            </a:r>
            <a:r>
              <a:rPr lang="fr-FR" dirty="0" err="1"/>
              <a:t>coastal</a:t>
            </a:r>
            <a:r>
              <a:rPr lang="fr-FR" dirty="0"/>
              <a:t> </a:t>
            </a:r>
            <a:r>
              <a:rPr lang="fr-FR" dirty="0" err="1"/>
              <a:t>floodings</a:t>
            </a:r>
            <a:r>
              <a:rPr lang="fr-FR" dirty="0"/>
              <a:t>. </a:t>
            </a:r>
            <a:r>
              <a:rPr lang="fr-FR" dirty="0" err="1"/>
              <a:t>We</a:t>
            </a:r>
            <a:r>
              <a:rPr lang="fr-FR" dirty="0"/>
              <a:t> chose </a:t>
            </a:r>
            <a:r>
              <a:rPr lang="fr-FR" dirty="0" err="1"/>
              <a:t>two</a:t>
            </a:r>
            <a:r>
              <a:rPr lang="fr-FR" dirty="0"/>
              <a:t> places </a:t>
            </a:r>
            <a:r>
              <a:rPr lang="fr-FR" dirty="0" err="1"/>
              <a:t>that</a:t>
            </a:r>
            <a:r>
              <a:rPr lang="fr-FR" dirty="0"/>
              <a:t> are comparable in </a:t>
            </a:r>
            <a:r>
              <a:rPr lang="fr-FR" dirty="0" err="1"/>
              <a:t>this</a:t>
            </a:r>
            <a:r>
              <a:rPr lang="fr-FR" dirty="0"/>
              <a:t> regard, BUT </a:t>
            </a:r>
            <a:r>
              <a:rPr lang="fr-FR" dirty="0" err="1"/>
              <a:t>that</a:t>
            </a:r>
            <a:r>
              <a:rPr lang="fr-FR" dirty="0"/>
              <a:t> are </a:t>
            </a:r>
            <a:r>
              <a:rPr lang="fr-FR" dirty="0" err="1"/>
              <a:t>pretty</a:t>
            </a:r>
            <a:r>
              <a:rPr lang="fr-FR" dirty="0"/>
              <a:t> </a:t>
            </a:r>
            <a:r>
              <a:rPr lang="fr-FR" dirty="0" err="1"/>
              <a:t>different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On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have PSL. A </a:t>
            </a:r>
            <a:r>
              <a:rPr lang="fr-FR" dirty="0" err="1"/>
              <a:t>relativelly</a:t>
            </a:r>
            <a:r>
              <a:rPr lang="fr-FR" dirty="0"/>
              <a:t> new </a:t>
            </a:r>
            <a:r>
              <a:rPr lang="fr-FR" dirty="0" err="1"/>
              <a:t>municipality</a:t>
            </a:r>
            <a:r>
              <a:rPr lang="fr-FR" dirty="0"/>
              <a:t> for french standards, </a:t>
            </a:r>
            <a:r>
              <a:rPr lang="fr-FR" dirty="0" err="1"/>
              <a:t>just</a:t>
            </a:r>
            <a:r>
              <a:rPr lang="fr-FR" dirty="0"/>
              <a:t> over a 100 </a:t>
            </a:r>
            <a:r>
              <a:rPr lang="fr-FR" dirty="0" err="1"/>
              <a:t>years</a:t>
            </a:r>
            <a:r>
              <a:rPr lang="fr-FR" dirty="0"/>
              <a:t>. It </a:t>
            </a:r>
            <a:r>
              <a:rPr lang="fr-FR" dirty="0" err="1"/>
              <a:t>was</a:t>
            </a:r>
            <a:r>
              <a:rPr lang="fr-FR" dirty="0"/>
              <a:t> once a </a:t>
            </a:r>
            <a:r>
              <a:rPr lang="fr-FR" dirty="0" err="1"/>
              <a:t>fourishing</a:t>
            </a:r>
            <a:r>
              <a:rPr lang="fr-FR" dirty="0"/>
              <a:t> port but </a:t>
            </a:r>
            <a:r>
              <a:rPr lang="fr-FR" dirty="0" err="1"/>
              <a:t>it</a:t>
            </a:r>
            <a:r>
              <a:rPr lang="fr-FR" dirty="0"/>
              <a:t> as </a:t>
            </a:r>
            <a:r>
              <a:rPr lang="fr-FR" dirty="0" err="1"/>
              <a:t>soon</a:t>
            </a:r>
            <a:r>
              <a:rPr lang="fr-FR" dirty="0"/>
              <a:t> </a:t>
            </a:r>
            <a:r>
              <a:rPr lang="fr-FR" dirty="0" err="1"/>
              <a:t>abandoned</a:t>
            </a:r>
            <a:r>
              <a:rPr lang="fr-FR" dirty="0"/>
              <a:t> by </a:t>
            </a:r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 err="1"/>
              <a:t>neighbouring</a:t>
            </a:r>
            <a:r>
              <a:rPr lang="fr-FR" dirty="0"/>
              <a:t> </a:t>
            </a:r>
            <a:r>
              <a:rPr lang="fr-FR" dirty="0" err="1"/>
              <a:t>town</a:t>
            </a:r>
            <a:r>
              <a:rPr lang="fr-FR" dirty="0"/>
              <a:t> – Fos sur mer –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receive</a:t>
            </a:r>
            <a:r>
              <a:rPr lang="fr-FR" dirty="0"/>
              <a:t> </a:t>
            </a:r>
            <a:r>
              <a:rPr lang="fr-FR" dirty="0" err="1"/>
              <a:t>larger</a:t>
            </a:r>
            <a:r>
              <a:rPr lang="fr-FR" dirty="0"/>
              <a:t> </a:t>
            </a:r>
            <a:r>
              <a:rPr lang="fr-FR" dirty="0" err="1"/>
              <a:t>ships</a:t>
            </a:r>
            <a:r>
              <a:rPr lang="fr-FR" dirty="0"/>
              <a:t>. </a:t>
            </a:r>
            <a:r>
              <a:rPr lang="fr-FR" dirty="0" err="1"/>
              <a:t>Since</a:t>
            </a:r>
            <a:r>
              <a:rPr lang="fr-FR" dirty="0"/>
              <a:t> </a:t>
            </a:r>
            <a:r>
              <a:rPr lang="fr-FR" dirty="0" err="1"/>
              <a:t>then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lost</a:t>
            </a:r>
            <a:r>
              <a:rPr lang="fr-FR" dirty="0"/>
              <a:t> place at </a:t>
            </a:r>
            <a:r>
              <a:rPr lang="fr-FR" dirty="0" err="1"/>
              <a:t>hte</a:t>
            </a:r>
            <a:r>
              <a:rPr lang="fr-FR" dirty="0"/>
              <a:t> </a:t>
            </a:r>
            <a:r>
              <a:rPr lang="fr-FR" dirty="0" err="1"/>
              <a:t>doors</a:t>
            </a:r>
            <a:r>
              <a:rPr lang="fr-FR" dirty="0"/>
              <a:t> of the Camargue national </a:t>
            </a:r>
            <a:r>
              <a:rPr lang="fr-FR" dirty="0" err="1"/>
              <a:t>park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home to </a:t>
            </a:r>
            <a:r>
              <a:rPr lang="fr-FR" dirty="0" err="1"/>
              <a:t>tight</a:t>
            </a:r>
            <a:r>
              <a:rPr lang="fr-FR" dirty="0"/>
              <a:t> </a:t>
            </a:r>
            <a:r>
              <a:rPr lang="fr-FR" dirty="0" err="1"/>
              <a:t>knit</a:t>
            </a:r>
            <a:r>
              <a:rPr lang="fr-FR" dirty="0"/>
              <a:t> </a:t>
            </a:r>
            <a:r>
              <a:rPr lang="fr-FR" dirty="0" err="1"/>
              <a:t>community</a:t>
            </a:r>
            <a:r>
              <a:rPr lang="fr-FR" dirty="0"/>
              <a:t> of local </a:t>
            </a:r>
            <a:r>
              <a:rPr lang="fr-FR" dirty="0" err="1"/>
              <a:t>families</a:t>
            </a:r>
            <a:r>
              <a:rPr lang="fr-FR" dirty="0"/>
              <a:t>. </a:t>
            </a:r>
            <a:r>
              <a:rPr lang="fr-FR" dirty="0" err="1"/>
              <a:t>They</a:t>
            </a:r>
            <a:r>
              <a:rPr lang="fr-FR" dirty="0"/>
              <a:t> have </a:t>
            </a:r>
            <a:r>
              <a:rPr lang="fr-FR" dirty="0" err="1"/>
              <a:t>there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tradition of ‘cabanons’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small</a:t>
            </a:r>
            <a:r>
              <a:rPr lang="fr-FR" dirty="0"/>
              <a:t> house (a shed)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hunt</a:t>
            </a:r>
            <a:r>
              <a:rPr lang="fr-FR" dirty="0"/>
              <a:t> and </a:t>
            </a:r>
            <a:r>
              <a:rPr lang="fr-FR" dirty="0" err="1"/>
              <a:t>fish</a:t>
            </a:r>
            <a:r>
              <a:rPr lang="fr-FR" dirty="0"/>
              <a:t>. </a:t>
            </a:r>
            <a:r>
              <a:rPr lang="fr-FR" dirty="0" err="1"/>
              <a:t>these</a:t>
            </a:r>
            <a:r>
              <a:rPr lang="fr-FR" dirty="0"/>
              <a:t> sheds are </a:t>
            </a:r>
            <a:r>
              <a:rPr lang="fr-FR" dirty="0" err="1"/>
              <a:t>usually</a:t>
            </a:r>
            <a:r>
              <a:rPr lang="fr-FR" dirty="0"/>
              <a:t> in areas </a:t>
            </a:r>
            <a:r>
              <a:rPr lang="fr-FR" dirty="0" err="1"/>
              <a:t>highly</a:t>
            </a:r>
            <a:r>
              <a:rPr lang="fr-FR" dirty="0"/>
              <a:t> </a:t>
            </a:r>
            <a:r>
              <a:rPr lang="fr-FR" dirty="0" err="1"/>
              <a:t>exposed</a:t>
            </a:r>
            <a:r>
              <a:rPr lang="fr-FR" dirty="0"/>
              <a:t> to </a:t>
            </a:r>
            <a:r>
              <a:rPr lang="fr-FR" dirty="0" err="1"/>
              <a:t>flooding</a:t>
            </a:r>
            <a:r>
              <a:rPr lang="fr-FR" dirty="0"/>
              <a:t>. So </a:t>
            </a:r>
            <a:r>
              <a:rPr lang="fr-FR" dirty="0" err="1"/>
              <a:t>we</a:t>
            </a:r>
            <a:r>
              <a:rPr lang="fr-FR" dirty="0"/>
              <a:t> can imagine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peolpe</a:t>
            </a:r>
            <a:r>
              <a:rPr lang="fr-FR" dirty="0"/>
              <a:t> know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flooding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This place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feels</a:t>
            </a:r>
            <a:r>
              <a:rPr lang="fr-FR" dirty="0"/>
              <a:t> (and </a:t>
            </a:r>
            <a:r>
              <a:rPr lang="fr-FR" dirty="0" err="1"/>
              <a:t>actually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) a parking lot for yachts. The percentage of </a:t>
            </a:r>
            <a:r>
              <a:rPr lang="fr-FR" dirty="0" err="1"/>
              <a:t>summer</a:t>
            </a:r>
            <a:r>
              <a:rPr lang="fr-FR" dirty="0"/>
              <a:t> </a:t>
            </a:r>
            <a:r>
              <a:rPr lang="fr-FR" dirty="0" err="1"/>
              <a:t>residences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important (</a:t>
            </a:r>
            <a:r>
              <a:rPr lang="fr-FR" dirty="0" err="1"/>
              <a:t>during</a:t>
            </a:r>
            <a:r>
              <a:rPr lang="fr-FR" dirty="0"/>
              <a:t> the </a:t>
            </a:r>
            <a:r>
              <a:rPr lang="fr-FR" dirty="0" err="1"/>
              <a:t>winter</a:t>
            </a:r>
            <a:r>
              <a:rPr lang="fr-FR" dirty="0"/>
              <a:t> the city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empty</a:t>
            </a:r>
            <a:r>
              <a:rPr lang="fr-FR" dirty="0"/>
              <a:t>) and </a:t>
            </a:r>
            <a:r>
              <a:rPr lang="fr-FR" dirty="0" err="1"/>
              <a:t>retired</a:t>
            </a:r>
            <a:r>
              <a:rPr lang="fr-FR" dirty="0"/>
              <a:t> </a:t>
            </a:r>
            <a:r>
              <a:rPr lang="fr-FR" dirty="0" err="1"/>
              <a:t>peolpe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(people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finally</a:t>
            </a:r>
            <a:r>
              <a:rPr lang="fr-FR" dirty="0"/>
              <a:t> live by the </a:t>
            </a:r>
            <a:r>
              <a:rPr lang="fr-FR" dirty="0" err="1"/>
              <a:t>sea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). </a:t>
            </a:r>
            <a:r>
              <a:rPr lang="fr-FR" dirty="0" err="1"/>
              <a:t>These</a:t>
            </a:r>
            <a:r>
              <a:rPr lang="fr-FR" dirty="0"/>
              <a:t> people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rarelly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capable to </a:t>
            </a:r>
            <a:r>
              <a:rPr lang="fr-FR" dirty="0" err="1"/>
              <a:t>describe</a:t>
            </a:r>
            <a:r>
              <a:rPr lang="fr-FR" dirty="0"/>
              <a:t> </a:t>
            </a:r>
            <a:r>
              <a:rPr lang="fr-FR" dirty="0" err="1"/>
              <a:t>events</a:t>
            </a:r>
            <a:r>
              <a:rPr lang="fr-FR" dirty="0"/>
              <a:t> </a:t>
            </a:r>
            <a:r>
              <a:rPr lang="fr-FR" dirty="0" err="1"/>
              <a:t>where</a:t>
            </a:r>
            <a:r>
              <a:rPr lang="fr-FR" dirty="0"/>
              <a:t> a </a:t>
            </a:r>
            <a:r>
              <a:rPr lang="fr-FR" dirty="0" err="1"/>
              <a:t>coastal</a:t>
            </a:r>
            <a:r>
              <a:rPr lang="fr-FR" dirty="0"/>
              <a:t> or </a:t>
            </a:r>
            <a:r>
              <a:rPr lang="fr-FR" dirty="0" err="1"/>
              <a:t>even</a:t>
            </a:r>
            <a:r>
              <a:rPr lang="fr-FR" dirty="0"/>
              <a:t> a flood </a:t>
            </a:r>
            <a:r>
              <a:rPr lang="fr-FR" dirty="0" err="1"/>
              <a:t>took</a:t>
            </a:r>
            <a:r>
              <a:rPr lang="fr-FR" dirty="0"/>
              <a:t>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827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’image des diapositives 1">
            <a:extLst>
              <a:ext uri="{FF2B5EF4-FFF2-40B4-BE49-F238E27FC236}">
                <a16:creationId xmlns:a16="http://schemas.microsoft.com/office/drawing/2014/main" id="{9F1E77A1-2539-4516-9F41-6ACF6C6576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>
            <a:extLst>
              <a:ext uri="{FF2B5EF4-FFF2-40B4-BE49-F238E27FC236}">
                <a16:creationId xmlns:a16="http://schemas.microsoft.com/office/drawing/2014/main" id="{21A86B33-863A-45DA-92C5-52685D3DF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place attachment as an emotional bound that drives an individual to preserve an association with a given place (Hidalgo &amp; Hernández, 2001). Or, “it is the propensity of human beings and other animals to seek out the place where they were born or find a place in which they feel comfortable and secure” (p. 274).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The problem arises when this frugal and resourceful places are presented as representing a threat (Breakwell, 2001). When this happens, and the communities are not in the capacity to respond to the threat, a resistance in how the threat is locally perceived has been described </a:t>
            </a:r>
            <a:endParaRPr lang="fr-FR" altLang="fr-FR" dirty="0"/>
          </a:p>
        </p:txBody>
      </p:sp>
      <p:sp>
        <p:nvSpPr>
          <p:cNvPr id="21508" name="Espace réservé du numéro de diapositive 3">
            <a:extLst>
              <a:ext uri="{FF2B5EF4-FFF2-40B4-BE49-F238E27FC236}">
                <a16:creationId xmlns:a16="http://schemas.microsoft.com/office/drawing/2014/main" id="{2DF14F68-FECE-412E-A2E4-36451F8FB8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A1092B-39DA-46B4-8452-8912B60076AB}" type="slidenum">
              <a:rPr lang="fr-FR" altLang="fr-FR" smtClean="0">
                <a:latin typeface="Calibri" panose="020F0502020204030204" pitchFamily="34" charset="0"/>
              </a:rPr>
              <a:pPr/>
              <a:t>3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2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This </a:t>
            </a:r>
            <a:r>
              <a:rPr lang="fr-FR" dirty="0" err="1"/>
              <a:t>analysis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focus the content </a:t>
            </a:r>
            <a:r>
              <a:rPr lang="fr-FR" dirty="0" err="1"/>
              <a:t>driven</a:t>
            </a:r>
            <a:r>
              <a:rPr lang="fr-FR" dirty="0"/>
              <a:t> aspects </a:t>
            </a:r>
            <a:r>
              <a:rPr lang="fr-FR" dirty="0" err="1"/>
              <a:t>that</a:t>
            </a:r>
            <a:r>
              <a:rPr lang="fr-FR" dirty="0"/>
              <a:t> have been </a:t>
            </a:r>
            <a:r>
              <a:rPr lang="fr-FR" dirty="0" err="1"/>
              <a:t>identified</a:t>
            </a:r>
            <a:r>
              <a:rPr lang="fr-FR" dirty="0"/>
              <a:t> </a:t>
            </a:r>
            <a:r>
              <a:rPr lang="fr-FR" dirty="0" err="1"/>
              <a:t>after</a:t>
            </a:r>
            <a:r>
              <a:rPr lang="fr-FR" dirty="0"/>
              <a:t> a </a:t>
            </a:r>
            <a:r>
              <a:rPr lang="fr-FR" dirty="0" err="1"/>
              <a:t>tourough</a:t>
            </a:r>
            <a:r>
              <a:rPr lang="fr-FR" dirty="0"/>
              <a:t> </a:t>
            </a:r>
            <a:r>
              <a:rPr lang="fr-FR" dirty="0" err="1"/>
              <a:t>reading</a:t>
            </a:r>
            <a:r>
              <a:rPr lang="fr-FR" dirty="0"/>
              <a:t> of the </a:t>
            </a:r>
            <a:r>
              <a:rPr lang="fr-FR" dirty="0" err="1"/>
              <a:t>material</a:t>
            </a:r>
            <a:r>
              <a:rPr lang="fr-F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889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Numerous</a:t>
            </a:r>
            <a:r>
              <a:rPr lang="fr-FR" dirty="0"/>
              <a:t> content have </a:t>
            </a:r>
            <a:r>
              <a:rPr lang="fr-FR" dirty="0" err="1"/>
              <a:t>emerged</a:t>
            </a:r>
            <a:r>
              <a:rPr lang="fr-FR" dirty="0"/>
              <a:t>, but for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r>
              <a:rPr lang="fr-FR" dirty="0"/>
              <a:t> I chose to focus on the </a:t>
            </a:r>
            <a:r>
              <a:rPr lang="fr-FR" dirty="0" err="1"/>
              <a:t>clear</a:t>
            </a:r>
            <a:r>
              <a:rPr lang="fr-FR" dirty="0"/>
              <a:t> distinction </a:t>
            </a:r>
            <a:r>
              <a:rPr lang="fr-FR" dirty="0" err="1"/>
              <a:t>between</a:t>
            </a:r>
            <a:r>
              <a:rPr lang="fr-FR" dirty="0"/>
              <a:t> people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share</a:t>
            </a:r>
            <a:r>
              <a:rPr lang="fr-FR" dirty="0"/>
              <a:t> a local culture of </a:t>
            </a:r>
            <a:r>
              <a:rPr lang="fr-FR" dirty="0" err="1"/>
              <a:t>observing</a:t>
            </a:r>
            <a:r>
              <a:rPr lang="fr-FR" dirty="0"/>
              <a:t> nature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peolpe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must </a:t>
            </a:r>
            <a:r>
              <a:rPr lang="fr-FR" dirty="0" err="1"/>
              <a:t>try</a:t>
            </a:r>
            <a:r>
              <a:rPr lang="fr-FR" dirty="0"/>
              <a:t> to figure out a </a:t>
            </a:r>
            <a:r>
              <a:rPr lang="fr-FR" dirty="0" err="1"/>
              <a:t>way</a:t>
            </a:r>
            <a:r>
              <a:rPr lang="fr-FR" dirty="0"/>
              <a:t> to </a:t>
            </a:r>
            <a:r>
              <a:rPr lang="fr-FR" dirty="0" err="1"/>
              <a:t>conceive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805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Animist</a:t>
            </a:r>
            <a:r>
              <a:rPr lang="fr-FR" dirty="0"/>
              <a:t> </a:t>
            </a:r>
            <a:r>
              <a:rPr lang="fr-FR" dirty="0" err="1"/>
              <a:t>character</a:t>
            </a:r>
            <a:r>
              <a:rPr lang="fr-FR" dirty="0"/>
              <a:t> of nature. </a:t>
            </a:r>
          </a:p>
          <a:p>
            <a:r>
              <a:rPr lang="fr-FR" dirty="0" err="1"/>
              <a:t>We</a:t>
            </a:r>
            <a:r>
              <a:rPr lang="fr-FR" dirty="0"/>
              <a:t> are </a:t>
            </a:r>
            <a:r>
              <a:rPr lang="fr-FR" dirty="0" err="1"/>
              <a:t>born</a:t>
            </a:r>
            <a:r>
              <a:rPr lang="fr-FR" dirty="0"/>
              <a:t> </a:t>
            </a:r>
            <a:r>
              <a:rPr lang="fr-FR" dirty="0" err="1"/>
              <a:t>into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;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this</a:t>
            </a:r>
            <a:r>
              <a:rPr lang="fr-FR" dirty="0"/>
              <a:t>, and local people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nurture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art de vivre in communion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environment</a:t>
            </a:r>
            <a:r>
              <a:rPr lang="fr-FR" dirty="0"/>
              <a:t>.</a:t>
            </a:r>
          </a:p>
          <a:p>
            <a:r>
              <a:rPr lang="fr-FR" dirty="0"/>
              <a:t>This comparaison </a:t>
            </a:r>
            <a:r>
              <a:rPr lang="fr-FR" dirty="0" err="1"/>
              <a:t>is</a:t>
            </a:r>
            <a:r>
              <a:rPr lang="fr-FR" dirty="0"/>
              <a:t> made by </a:t>
            </a:r>
            <a:r>
              <a:rPr lang="fr-FR" dirty="0" err="1"/>
              <a:t>locals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older</a:t>
            </a:r>
            <a:r>
              <a:rPr lang="fr-FR" dirty="0"/>
              <a:t> times. But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by people </a:t>
            </a:r>
            <a:r>
              <a:rPr lang="fr-FR" dirty="0" err="1"/>
              <a:t>that</a:t>
            </a:r>
            <a:r>
              <a:rPr lang="fr-FR" dirty="0"/>
              <a:t> are not natives and compare </a:t>
            </a:r>
            <a:r>
              <a:rPr lang="fr-FR" dirty="0" err="1"/>
              <a:t>this</a:t>
            </a:r>
            <a:r>
              <a:rPr lang="fr-FR" dirty="0"/>
              <a:t> place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elsewhere</a:t>
            </a:r>
            <a:r>
              <a:rPr lang="fr-F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01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If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manageable</a:t>
            </a:r>
            <a:r>
              <a:rPr lang="fr-FR" dirty="0"/>
              <a:t> </a:t>
            </a:r>
            <a:r>
              <a:rPr lang="fr-FR" dirty="0">
                <a:sym typeface="Wingdings" panose="05000000000000000000" pitchFamily="2" charset="2"/>
              </a:rPr>
              <a:t> </a:t>
            </a:r>
            <a:r>
              <a:rPr lang="fr-FR" dirty="0" err="1">
                <a:sym typeface="Wingdings" panose="05000000000000000000" pitchFamily="2" charset="2"/>
              </a:rPr>
              <a:t>there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always</a:t>
            </a:r>
            <a:r>
              <a:rPr lang="fr-FR" dirty="0">
                <a:sym typeface="Wingdings" panose="05000000000000000000" pitchFamily="2" charset="2"/>
              </a:rPr>
              <a:t> the </a:t>
            </a:r>
            <a:r>
              <a:rPr lang="fr-FR" dirty="0" err="1">
                <a:sym typeface="Wingdings" panose="05000000000000000000" pitchFamily="2" charset="2"/>
              </a:rPr>
              <a:t>possibility</a:t>
            </a:r>
            <a:r>
              <a:rPr lang="fr-FR" dirty="0">
                <a:sym typeface="Wingdings" panose="05000000000000000000" pitchFamily="2" charset="2"/>
              </a:rPr>
              <a:t> to do a good or a </a:t>
            </a:r>
            <a:r>
              <a:rPr lang="fr-FR" dirty="0" err="1">
                <a:sym typeface="Wingdings" panose="05000000000000000000" pitchFamily="2" charset="2"/>
              </a:rPr>
              <a:t>bad</a:t>
            </a:r>
            <a:r>
              <a:rPr lang="fr-FR" dirty="0">
                <a:sym typeface="Wingdings" panose="05000000000000000000" pitchFamily="2" charset="2"/>
              </a:rPr>
              <a:t> job.</a:t>
            </a:r>
          </a:p>
          <a:p>
            <a:r>
              <a:rPr lang="fr-FR" dirty="0" err="1">
                <a:sym typeface="Wingdings" panose="05000000000000000000" pitchFamily="2" charset="2"/>
              </a:rPr>
              <a:t>Here</a:t>
            </a:r>
            <a:r>
              <a:rPr lang="fr-FR" dirty="0">
                <a:sym typeface="Wingdings" panose="05000000000000000000" pitchFamily="2" charset="2"/>
              </a:rPr>
              <a:t> the </a:t>
            </a:r>
            <a:r>
              <a:rPr lang="fr-FR" dirty="0" err="1">
                <a:sym typeface="Wingdings" panose="05000000000000000000" pitchFamily="2" charset="2"/>
              </a:rPr>
              <a:t>risk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described</a:t>
            </a:r>
            <a:r>
              <a:rPr lang="fr-FR" dirty="0">
                <a:sym typeface="Wingdings" panose="05000000000000000000" pitchFamily="2" charset="2"/>
              </a:rPr>
              <a:t> as </a:t>
            </a:r>
            <a:r>
              <a:rPr lang="fr-FR" dirty="0" err="1">
                <a:sym typeface="Wingdings" panose="05000000000000000000" pitchFamily="2" charset="2"/>
              </a:rPr>
              <a:t>something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that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was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created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from</a:t>
            </a:r>
            <a:r>
              <a:rPr lang="fr-FR" dirty="0">
                <a:sym typeface="Wingdings" panose="05000000000000000000" pitchFamily="2" charset="2"/>
              </a:rPr>
              <a:t> the more intensive occupation of the </a:t>
            </a:r>
            <a:r>
              <a:rPr lang="fr-FR" dirty="0" err="1">
                <a:sym typeface="Wingdings" panose="05000000000000000000" pitchFamily="2" charset="2"/>
              </a:rPr>
              <a:t>sea</a:t>
            </a:r>
            <a:r>
              <a:rPr lang="fr-FR" dirty="0">
                <a:sym typeface="Wingdings" panose="05000000000000000000" pitchFamily="2" charset="2"/>
              </a:rPr>
              <a:t> front. AND </a:t>
            </a:r>
            <a:r>
              <a:rPr lang="fr-FR" dirty="0" err="1">
                <a:sym typeface="Wingdings" panose="05000000000000000000" pitchFamily="2" charset="2"/>
              </a:rPr>
              <a:t>something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that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we</a:t>
            </a:r>
            <a:r>
              <a:rPr lang="fr-FR" dirty="0">
                <a:sym typeface="Wingdings" panose="05000000000000000000" pitchFamily="2" charset="2"/>
              </a:rPr>
              <a:t> can </a:t>
            </a:r>
            <a:r>
              <a:rPr lang="fr-FR" dirty="0" err="1">
                <a:sym typeface="Wingdings" panose="05000000000000000000" pitchFamily="2" charset="2"/>
              </a:rPr>
              <a:t>succed</a:t>
            </a:r>
            <a:r>
              <a:rPr lang="fr-FR" dirty="0">
                <a:sym typeface="Wingdings" panose="05000000000000000000" pitchFamily="2" charset="2"/>
              </a:rPr>
              <a:t> or </a:t>
            </a:r>
            <a:r>
              <a:rPr lang="fr-FR" dirty="0" err="1">
                <a:sym typeface="Wingdings" panose="05000000000000000000" pitchFamily="2" charset="2"/>
              </a:rPr>
              <a:t>totally</a:t>
            </a:r>
            <a:r>
              <a:rPr lang="fr-FR" dirty="0">
                <a:sym typeface="Wingdings" panose="05000000000000000000" pitchFamily="2" charset="2"/>
              </a:rPr>
              <a:t> fail and </a:t>
            </a:r>
            <a:r>
              <a:rPr lang="fr-FR" dirty="0" err="1">
                <a:sym typeface="Wingdings" panose="05000000000000000000" pitchFamily="2" charset="2"/>
              </a:rPr>
              <a:t>be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responsible</a:t>
            </a:r>
            <a:r>
              <a:rPr lang="fr-FR" dirty="0">
                <a:sym typeface="Wingdings" panose="05000000000000000000" pitchFamily="2" charset="2"/>
              </a:rPr>
              <a:t> for </a:t>
            </a:r>
            <a:r>
              <a:rPr lang="fr-FR" dirty="0" err="1">
                <a:sym typeface="Wingdings" panose="05000000000000000000" pitchFamily="2" charset="2"/>
              </a:rPr>
              <a:t>this</a:t>
            </a:r>
            <a:r>
              <a:rPr lang="fr-FR" dirty="0">
                <a:sym typeface="Wingdings" panose="05000000000000000000" pitchFamily="2" charset="2"/>
              </a:rPr>
              <a:t>.</a:t>
            </a:r>
          </a:p>
          <a:p>
            <a:r>
              <a:rPr lang="fr-FR" dirty="0">
                <a:sym typeface="Wingdings" panose="05000000000000000000" pitchFamily="2" charset="2"/>
              </a:rPr>
              <a:t>more important as </a:t>
            </a:r>
            <a:r>
              <a:rPr lang="fr-FR" dirty="0" err="1">
                <a:sym typeface="Wingdings" panose="05000000000000000000" pitchFamily="2" charset="2"/>
              </a:rPr>
              <a:t>we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project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it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into</a:t>
            </a:r>
            <a:r>
              <a:rPr lang="fr-FR" dirty="0">
                <a:sym typeface="Wingdings" panose="05000000000000000000" pitchFamily="2" charset="2"/>
              </a:rPr>
              <a:t> the future.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476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Tx/>
              <a:buFontTx/>
              <a:buChar char="•"/>
              <a:tabLst/>
              <a:defRPr/>
            </a:pPr>
            <a:fld id="{E0C9F33F-2F59-413B-9085-9C1766C33DF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9900"/>
                </a:buClr>
                <a:buSzTx/>
                <a:buFontTx/>
                <a:buChar char="•"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91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1008063"/>
            <a:ext cx="428942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317500" y="82550"/>
            <a:ext cx="1531938" cy="560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349791"/>
            <a:ext cx="7772400" cy="2912146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252E4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5261937"/>
            <a:ext cx="6400800" cy="7537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cxnSp>
        <p:nvCxnSpPr>
          <p:cNvPr id="13" name="Connecteur droit 12"/>
          <p:cNvCxnSpPr>
            <a:stCxn id="2" idx="1"/>
          </p:cNvCxnSpPr>
          <p:nvPr userDrawn="1"/>
        </p:nvCxnSpPr>
        <p:spPr>
          <a:xfrm flipH="1" flipV="1">
            <a:off x="1" y="3800475"/>
            <a:ext cx="685799" cy="5389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H="1" flipV="1">
            <a:off x="8458200" y="3800475"/>
            <a:ext cx="685799" cy="5389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7612061" y="0"/>
            <a:ext cx="1531938" cy="642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29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8019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688019"/>
            <a:ext cx="5111750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85006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D241-2EF3-2448-8305-7DDC6310DFD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36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FF6B-AE4E-AB4B-9894-DA3A29CB252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96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F4D6-7F2B-FE4B-9B8A-79743AC18E7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60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82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20" name="Titre vertical 19"/>
          <p:cNvSpPr>
            <a:spLocks noGrp="1"/>
          </p:cNvSpPr>
          <p:nvPr>
            <p:ph type="title" orient="vert"/>
          </p:nvPr>
        </p:nvSpPr>
        <p:spPr>
          <a:xfrm>
            <a:off x="6647414" y="782638"/>
            <a:ext cx="1827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3332-21D9-6C4F-AB50-7D40A53C185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8391525" y="449537"/>
            <a:ext cx="0" cy="455613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53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ICEP Plymouth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E6C-1E50-4BF7-BBBA-BE5EE3B5E81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22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ICEP Plymouth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FB073EA7-5611-41C4-A7B2-08516BE5D3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2518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ICEP Plymouth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6CD017B4-0D5C-4DF0-A2B0-3B4CD981244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480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ICEP Plymouth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5DA13F18-93F3-48E2-9DB5-DEC86A89604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330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ICEP Plymouth 2019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2E606F92-5750-4A27-A3AE-4752FEA0F33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3179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ICEP Plymouth 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fr-FR"/>
              <a:t>Page </a:t>
            </a:r>
            <a:fld id="{D4351CF3-E3B8-4FB7-A3A4-5AAC7AB453EC}" type="slidenum">
              <a:rPr lang="fr-FR" smtClean="0"/>
              <a:pPr>
                <a:buFontTx/>
                <a:buNone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706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 txBox="1">
            <a:spLocks noGrp="1"/>
          </p:cNvSpPr>
          <p:nvPr/>
        </p:nvSpPr>
        <p:spPr bwMode="auto">
          <a:xfrm>
            <a:off x="3335338" y="1158875"/>
            <a:ext cx="4119562" cy="48101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000" b="1">
                <a:solidFill>
                  <a:srgbClr val="FFFFFF"/>
                </a:solidFill>
                <a:latin typeface="Verdana" charset="0"/>
                <a:cs typeface="Arial" charset="0"/>
              </a:rPr>
              <a:t>TITRE DE LA PRÉSENTATION</a:t>
            </a:r>
          </a:p>
          <a:p>
            <a:pPr eaLnBrk="1" hangingPunct="1">
              <a:defRPr/>
            </a:pPr>
            <a:r>
              <a:rPr lang="fr-FR" sz="1000" b="1">
                <a:solidFill>
                  <a:srgbClr val="FFFFFF"/>
                </a:solidFill>
                <a:latin typeface="Verdana" charset="0"/>
                <a:cs typeface="Arial" charset="0"/>
              </a:rPr>
              <a:t>&gt; TITRE DE LA PARTIE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0" y="3800475"/>
            <a:ext cx="91440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 13" descr="LOGO_AMU_RV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1346200"/>
            <a:ext cx="31178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17500" y="82550"/>
            <a:ext cx="1582738" cy="5603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411619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144588"/>
            <a:ext cx="7772400" cy="18066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0"/>
          </p:nvPr>
        </p:nvSpPr>
        <p:spPr>
          <a:xfrm>
            <a:off x="1738313" y="169863"/>
            <a:ext cx="5667375" cy="40163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9160-95F5-3A43-8F66-4DB16E9435E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4990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ICEP Plymouth 2019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DB1A583-758D-4F20-BD01-FB92202FDEE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250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ICEP Plymouth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3E76DDD6-1B85-46C8-B03F-E276FBCABE0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5686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ICEP Plymouth 2019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4C97316A-8F08-4F43-ADAE-59EC97E75F0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713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ICEP Plymouth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386CFDDA-8CDC-445F-95F6-0026B8835C0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208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ICEP Plymouth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/>
              <a:t>Page </a:t>
            </a:r>
            <a:fld id="{36F261CE-A012-4414-A191-8A57C261220C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58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2CC0-D350-5C4F-A4A1-96870235687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45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F73E-D302-7A49-9D49-5CFFB39DEAD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674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7555-CBA5-0047-88BE-4AF3BB82ECE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52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41969" cy="4525963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41969" cy="4525963"/>
          </a:xfrm>
        </p:spPr>
        <p:txBody>
          <a:bodyPr l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08B6-E9BE-D942-B2DA-2F979D28175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26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B542-72F1-AF43-9406-37DC7932295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2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FC03-F3A1-944C-90A9-4E4D12AE8EC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22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C39F-01C2-E142-A242-98DFD306E14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727869"/>
            <a:ext cx="685801" cy="3530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40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9"/>
          <p:cNvGrpSpPr>
            <a:grpSpLocks/>
          </p:cNvGrpSpPr>
          <p:nvPr/>
        </p:nvGrpSpPr>
        <p:grpSpPr bwMode="auto">
          <a:xfrm rot="5400000">
            <a:off x="-2121875" y="3028528"/>
            <a:ext cx="5915300" cy="1343086"/>
            <a:chOff x="3353" y="7829"/>
            <a:chExt cx="5198" cy="1180"/>
          </a:xfrm>
          <a:solidFill>
            <a:srgbClr val="E7E8E8"/>
          </a:solidFill>
        </p:grpSpPr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3410 3353"/>
                <a:gd name="T1" fmla="*/ T0 w 5198"/>
                <a:gd name="T2" fmla="+- 0 7831 7829"/>
                <a:gd name="T3" fmla="*/ 7831 h 1180"/>
                <a:gd name="T4" fmla="+- 0 3358 3353"/>
                <a:gd name="T5" fmla="*/ T4 w 5198"/>
                <a:gd name="T6" fmla="+- 0 7907 7829"/>
                <a:gd name="T7" fmla="*/ 7907 h 1180"/>
                <a:gd name="T8" fmla="+- 0 3356 3353"/>
                <a:gd name="T9" fmla="*/ T8 w 5198"/>
                <a:gd name="T10" fmla="+- 0 7989 7829"/>
                <a:gd name="T11" fmla="*/ 7989 h 1180"/>
                <a:gd name="T12" fmla="+- 0 3430 3353"/>
                <a:gd name="T13" fmla="*/ T12 w 5198"/>
                <a:gd name="T14" fmla="+- 0 8103 7829"/>
                <a:gd name="T15" fmla="*/ 8103 h 1180"/>
                <a:gd name="T16" fmla="+- 0 3464 3353"/>
                <a:gd name="T17" fmla="*/ T16 w 5198"/>
                <a:gd name="T18" fmla="+- 0 8133 7829"/>
                <a:gd name="T19" fmla="*/ 8133 h 1180"/>
                <a:gd name="T20" fmla="+- 0 3499 3353"/>
                <a:gd name="T21" fmla="*/ T20 w 5198"/>
                <a:gd name="T22" fmla="+- 0 8163 7829"/>
                <a:gd name="T23" fmla="*/ 8163 h 1180"/>
                <a:gd name="T24" fmla="+- 0 3522 3353"/>
                <a:gd name="T25" fmla="*/ T24 w 5198"/>
                <a:gd name="T26" fmla="+- 0 8181 7829"/>
                <a:gd name="T27" fmla="*/ 8181 h 1180"/>
                <a:gd name="T28" fmla="+- 0 3547 3353"/>
                <a:gd name="T29" fmla="*/ T28 w 5198"/>
                <a:gd name="T30" fmla="+- 0 8201 7829"/>
                <a:gd name="T31" fmla="*/ 8201 h 1180"/>
                <a:gd name="T32" fmla="+- 0 3575 3353"/>
                <a:gd name="T33" fmla="*/ T32 w 5198"/>
                <a:gd name="T34" fmla="+- 0 8223 7829"/>
                <a:gd name="T35" fmla="*/ 8223 h 1180"/>
                <a:gd name="T36" fmla="+- 0 3605 3353"/>
                <a:gd name="T37" fmla="*/ T36 w 5198"/>
                <a:gd name="T38" fmla="+- 0 8245 7829"/>
                <a:gd name="T39" fmla="*/ 8245 h 1180"/>
                <a:gd name="T40" fmla="+- 0 3674 3353"/>
                <a:gd name="T41" fmla="*/ T40 w 5198"/>
                <a:gd name="T42" fmla="+- 0 8293 7829"/>
                <a:gd name="T43" fmla="*/ 8293 h 1180"/>
                <a:gd name="T44" fmla="+- 0 3732 3353"/>
                <a:gd name="T45" fmla="*/ T44 w 5198"/>
                <a:gd name="T46" fmla="+- 0 8331 7829"/>
                <a:gd name="T47" fmla="*/ 8331 h 1180"/>
                <a:gd name="T48" fmla="+- 0 3775 3353"/>
                <a:gd name="T49" fmla="*/ T48 w 5198"/>
                <a:gd name="T50" fmla="+- 0 8357 7829"/>
                <a:gd name="T51" fmla="*/ 8357 h 1180"/>
                <a:gd name="T52" fmla="+- 0 3970 3353"/>
                <a:gd name="T53" fmla="*/ T52 w 5198"/>
                <a:gd name="T54" fmla="+- 0 8473 7829"/>
                <a:gd name="T55" fmla="*/ 8473 h 1180"/>
                <a:gd name="T56" fmla="+- 0 4039 3353"/>
                <a:gd name="T57" fmla="*/ T56 w 5198"/>
                <a:gd name="T58" fmla="+- 0 8511 7829"/>
                <a:gd name="T59" fmla="*/ 8511 h 1180"/>
                <a:gd name="T60" fmla="+- 0 4420 3353"/>
                <a:gd name="T61" fmla="*/ T60 w 5198"/>
                <a:gd name="T62" fmla="+- 0 8697 7829"/>
                <a:gd name="T63" fmla="*/ 8697 h 1180"/>
                <a:gd name="T64" fmla="+- 0 4801 3353"/>
                <a:gd name="T65" fmla="*/ T64 w 5198"/>
                <a:gd name="T66" fmla="+- 0 8841 7829"/>
                <a:gd name="T67" fmla="*/ 8841 h 1180"/>
                <a:gd name="T68" fmla="+- 0 5012 3353"/>
                <a:gd name="T69" fmla="*/ T68 w 5198"/>
                <a:gd name="T70" fmla="+- 0 8899 7829"/>
                <a:gd name="T71" fmla="*/ 8899 h 1180"/>
                <a:gd name="T72" fmla="+- 0 5154 3353"/>
                <a:gd name="T73" fmla="*/ T72 w 5198"/>
                <a:gd name="T74" fmla="+- 0 8933 7829"/>
                <a:gd name="T75" fmla="*/ 8933 h 1180"/>
                <a:gd name="T76" fmla="+- 0 5225 3353"/>
                <a:gd name="T77" fmla="*/ T76 w 5198"/>
                <a:gd name="T78" fmla="+- 0 8947 7829"/>
                <a:gd name="T79" fmla="*/ 8947 h 1180"/>
                <a:gd name="T80" fmla="+- 0 5408 3353"/>
                <a:gd name="T81" fmla="*/ T80 w 5198"/>
                <a:gd name="T82" fmla="+- 0 8975 7829"/>
                <a:gd name="T83" fmla="*/ 8975 h 1180"/>
                <a:gd name="T84" fmla="+- 0 5559 3353"/>
                <a:gd name="T85" fmla="*/ T84 w 5198"/>
                <a:gd name="T86" fmla="+- 0 8993 7829"/>
                <a:gd name="T87" fmla="*/ 8993 h 1180"/>
                <a:gd name="T88" fmla="+- 0 5636 3353"/>
                <a:gd name="T89" fmla="*/ T88 w 5198"/>
                <a:gd name="T90" fmla="+- 0 8999 7829"/>
                <a:gd name="T91" fmla="*/ 8999 h 1180"/>
                <a:gd name="T92" fmla="+- 0 6077 3353"/>
                <a:gd name="T93" fmla="*/ T92 w 5198"/>
                <a:gd name="T94" fmla="+- 0 9009 7829"/>
                <a:gd name="T95" fmla="*/ 9009 h 1180"/>
                <a:gd name="T96" fmla="+- 0 6506 3353"/>
                <a:gd name="T97" fmla="*/ T96 w 5198"/>
                <a:gd name="T98" fmla="+- 0 8975 7829"/>
                <a:gd name="T99" fmla="*/ 8975 h 1180"/>
                <a:gd name="T100" fmla="+- 0 6690 3353"/>
                <a:gd name="T101" fmla="*/ T100 w 5198"/>
                <a:gd name="T102" fmla="+- 0 8943 7829"/>
                <a:gd name="T103" fmla="*/ 8943 h 1180"/>
                <a:gd name="T104" fmla="+- 0 6903 3353"/>
                <a:gd name="T105" fmla="*/ T104 w 5198"/>
                <a:gd name="T106" fmla="+- 0 8897 7829"/>
                <a:gd name="T107" fmla="*/ 8897 h 1180"/>
                <a:gd name="T108" fmla="+- 0 7179 3353"/>
                <a:gd name="T109" fmla="*/ T108 w 5198"/>
                <a:gd name="T110" fmla="+- 0 8813 7829"/>
                <a:gd name="T111" fmla="*/ 8813 h 1180"/>
                <a:gd name="T112" fmla="+- 0 7247 3353"/>
                <a:gd name="T113" fmla="*/ T112 w 5198"/>
                <a:gd name="T114" fmla="+- 0 8789 7829"/>
                <a:gd name="T115" fmla="*/ 8789 h 1180"/>
                <a:gd name="T116" fmla="+- 0 7348 3353"/>
                <a:gd name="T117" fmla="*/ T116 w 5198"/>
                <a:gd name="T118" fmla="+- 0 8751 7829"/>
                <a:gd name="T119" fmla="*/ 8751 h 1180"/>
                <a:gd name="T120" fmla="+- 0 7448 3353"/>
                <a:gd name="T121" fmla="*/ T120 w 5198"/>
                <a:gd name="T122" fmla="+- 0 8711 7829"/>
                <a:gd name="T123" fmla="*/ 8711 h 1180"/>
                <a:gd name="T124" fmla="+- 0 7515 3353"/>
                <a:gd name="T125" fmla="*/ T124 w 5198"/>
                <a:gd name="T126" fmla="+- 0 8681 7829"/>
                <a:gd name="T127" fmla="*/ 8681 h 1180"/>
                <a:gd name="T128" fmla="+- 0 7825 3353"/>
                <a:gd name="T129" fmla="*/ T128 w 5198"/>
                <a:gd name="T130" fmla="+- 0 8529 7829"/>
                <a:gd name="T131" fmla="*/ 8529 h 1180"/>
                <a:gd name="T132" fmla="+- 0 5856 3353"/>
                <a:gd name="T133" fmla="*/ T132 w 5198"/>
                <a:gd name="T134" fmla="+- 0 8483 7829"/>
                <a:gd name="T135" fmla="*/ 8483 h 1180"/>
                <a:gd name="T136" fmla="+- 0 5759 3353"/>
                <a:gd name="T137" fmla="*/ T136 w 5198"/>
                <a:gd name="T138" fmla="+- 0 8481 7829"/>
                <a:gd name="T139" fmla="*/ 8481 h 1180"/>
                <a:gd name="T140" fmla="+- 0 5616 3353"/>
                <a:gd name="T141" fmla="*/ T140 w 5198"/>
                <a:gd name="T142" fmla="+- 0 8473 7829"/>
                <a:gd name="T143" fmla="*/ 8473 h 1180"/>
                <a:gd name="T144" fmla="+- 0 5428 3353"/>
                <a:gd name="T145" fmla="*/ T144 w 5198"/>
                <a:gd name="T146" fmla="+- 0 8455 7829"/>
                <a:gd name="T147" fmla="*/ 8455 h 1180"/>
                <a:gd name="T148" fmla="+- 0 5290 3353"/>
                <a:gd name="T149" fmla="*/ T148 w 5198"/>
                <a:gd name="T150" fmla="+- 0 8439 7829"/>
                <a:gd name="T151" fmla="*/ 8439 h 1180"/>
                <a:gd name="T152" fmla="+- 0 5199 3353"/>
                <a:gd name="T153" fmla="*/ T152 w 5198"/>
                <a:gd name="T154" fmla="+- 0 8425 7829"/>
                <a:gd name="T155" fmla="*/ 8425 h 1180"/>
                <a:gd name="T156" fmla="+- 0 5065 3353"/>
                <a:gd name="T157" fmla="*/ T156 w 5198"/>
                <a:gd name="T158" fmla="+- 0 8399 7829"/>
                <a:gd name="T159" fmla="*/ 8399 h 1180"/>
                <a:gd name="T160" fmla="+- 0 4934 3353"/>
                <a:gd name="T161" fmla="*/ T160 w 5198"/>
                <a:gd name="T162" fmla="+- 0 8371 7829"/>
                <a:gd name="T163" fmla="*/ 8371 h 1180"/>
                <a:gd name="T164" fmla="+- 0 4729 3353"/>
                <a:gd name="T165" fmla="*/ T164 w 5198"/>
                <a:gd name="T166" fmla="+- 0 8323 7829"/>
                <a:gd name="T167" fmla="*/ 8323 h 1180"/>
                <a:gd name="T168" fmla="+- 0 4509 3353"/>
                <a:gd name="T169" fmla="*/ T168 w 5198"/>
                <a:gd name="T170" fmla="+- 0 8263 7829"/>
                <a:gd name="T171" fmla="*/ 8263 h 1180"/>
                <a:gd name="T172" fmla="+- 0 4408 3353"/>
                <a:gd name="T173" fmla="*/ T172 w 5198"/>
                <a:gd name="T174" fmla="+- 0 8231 7829"/>
                <a:gd name="T175" fmla="*/ 8231 h 1180"/>
                <a:gd name="T176" fmla="+- 0 4345 3353"/>
                <a:gd name="T177" fmla="*/ T176 w 5198"/>
                <a:gd name="T178" fmla="+- 0 8209 7829"/>
                <a:gd name="T179" fmla="*/ 8209 h 1180"/>
                <a:gd name="T180" fmla="+- 0 4284 3353"/>
                <a:gd name="T181" fmla="*/ T180 w 5198"/>
                <a:gd name="T182" fmla="+- 0 8187 7829"/>
                <a:gd name="T183" fmla="*/ 8187 h 1180"/>
                <a:gd name="T184" fmla="+- 0 4225 3353"/>
                <a:gd name="T185" fmla="*/ T184 w 5198"/>
                <a:gd name="T186" fmla="+- 0 8165 7829"/>
                <a:gd name="T187" fmla="*/ 8165 h 1180"/>
                <a:gd name="T188" fmla="+- 0 4138 3353"/>
                <a:gd name="T189" fmla="*/ T188 w 5198"/>
                <a:gd name="T190" fmla="+- 0 8131 7829"/>
                <a:gd name="T191" fmla="*/ 8131 h 1180"/>
                <a:gd name="T192" fmla="+- 0 3934 3353"/>
                <a:gd name="T193" fmla="*/ T192 w 5198"/>
                <a:gd name="T194" fmla="+- 0 8049 7829"/>
                <a:gd name="T195" fmla="*/ 8049 h 1180"/>
                <a:gd name="T196" fmla="+- 0 3846 3353"/>
                <a:gd name="T197" fmla="*/ T196 w 5198"/>
                <a:gd name="T198" fmla="+- 0 8011 7829"/>
                <a:gd name="T199" fmla="*/ 8011 h 1180"/>
                <a:gd name="T200" fmla="+- 0 3757 3353"/>
                <a:gd name="T201" fmla="*/ T200 w 5198"/>
                <a:gd name="T202" fmla="+- 0 7971 7829"/>
                <a:gd name="T203" fmla="*/ 7971 h 1180"/>
                <a:gd name="T204" fmla="+- 0 3638 3353"/>
                <a:gd name="T205" fmla="*/ T204 w 5198"/>
                <a:gd name="T206" fmla="+- 0 7917 7829"/>
                <a:gd name="T207" fmla="*/ 7917 h 1180"/>
                <a:gd name="T208" fmla="+- 0 3587 3353"/>
                <a:gd name="T209" fmla="*/ T208 w 5198"/>
                <a:gd name="T210" fmla="+- 0 7893 7829"/>
                <a:gd name="T211" fmla="*/ 7893 h 1180"/>
                <a:gd name="T212" fmla="+- 0 3542 3353"/>
                <a:gd name="T213" fmla="*/ T212 w 5198"/>
                <a:gd name="T214" fmla="+- 0 7873 7829"/>
                <a:gd name="T215" fmla="*/ 7873 h 1180"/>
                <a:gd name="T216" fmla="+- 0 3503 3353"/>
                <a:gd name="T217" fmla="*/ T216 w 5198"/>
                <a:gd name="T218" fmla="+- 0 7857 7829"/>
                <a:gd name="T219" fmla="*/ 7857 h 1180"/>
                <a:gd name="T220" fmla="+- 0 3471 3353"/>
                <a:gd name="T221" fmla="*/ T220 w 5198"/>
                <a:gd name="T222" fmla="+- 0 7845 7829"/>
                <a:gd name="T223" fmla="*/ 7845 h 1180"/>
                <a:gd name="T224" fmla="+- 0 3445 3353"/>
                <a:gd name="T225" fmla="*/ T224 w 5198"/>
                <a:gd name="T226" fmla="+- 0 7837 7829"/>
                <a:gd name="T227" fmla="*/ 7837 h 1180"/>
                <a:gd name="T228" fmla="+- 0 3424 3353"/>
                <a:gd name="T229" fmla="*/ T228 w 5198"/>
                <a:gd name="T230" fmla="+- 0 7831 7829"/>
                <a:gd name="T231" fmla="*/ 7831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198" h="1180">
                  <a:moveTo>
                    <a:pt x="71" y="2"/>
                  </a:moveTo>
                  <a:lnTo>
                    <a:pt x="57" y="2"/>
                  </a:lnTo>
                  <a:lnTo>
                    <a:pt x="42" y="8"/>
                  </a:lnTo>
                  <a:lnTo>
                    <a:pt x="5" y="78"/>
                  </a:lnTo>
                  <a:lnTo>
                    <a:pt x="0" y="140"/>
                  </a:lnTo>
                  <a:lnTo>
                    <a:pt x="3" y="160"/>
                  </a:lnTo>
                  <a:lnTo>
                    <a:pt x="35" y="228"/>
                  </a:lnTo>
                  <a:lnTo>
                    <a:pt x="77" y="274"/>
                  </a:lnTo>
                  <a:lnTo>
                    <a:pt x="94" y="290"/>
                  </a:lnTo>
                  <a:lnTo>
                    <a:pt x="111" y="304"/>
                  </a:lnTo>
                  <a:lnTo>
                    <a:pt x="128" y="318"/>
                  </a:lnTo>
                  <a:lnTo>
                    <a:pt x="146" y="334"/>
                  </a:lnTo>
                  <a:lnTo>
                    <a:pt x="157" y="342"/>
                  </a:lnTo>
                  <a:lnTo>
                    <a:pt x="169" y="352"/>
                  </a:lnTo>
                  <a:lnTo>
                    <a:pt x="181" y="362"/>
                  </a:lnTo>
                  <a:lnTo>
                    <a:pt x="194" y="372"/>
                  </a:lnTo>
                  <a:lnTo>
                    <a:pt x="208" y="382"/>
                  </a:lnTo>
                  <a:lnTo>
                    <a:pt x="222" y="394"/>
                  </a:lnTo>
                  <a:lnTo>
                    <a:pt x="237" y="404"/>
                  </a:lnTo>
                  <a:lnTo>
                    <a:pt x="252" y="416"/>
                  </a:lnTo>
                  <a:lnTo>
                    <a:pt x="268" y="428"/>
                  </a:lnTo>
                  <a:lnTo>
                    <a:pt x="321" y="464"/>
                  </a:lnTo>
                  <a:lnTo>
                    <a:pt x="359" y="488"/>
                  </a:lnTo>
                  <a:lnTo>
                    <a:pt x="379" y="502"/>
                  </a:lnTo>
                  <a:lnTo>
                    <a:pt x="400" y="516"/>
                  </a:lnTo>
                  <a:lnTo>
                    <a:pt x="422" y="528"/>
                  </a:lnTo>
                  <a:lnTo>
                    <a:pt x="479" y="564"/>
                  </a:lnTo>
                  <a:lnTo>
                    <a:pt x="617" y="644"/>
                  </a:lnTo>
                  <a:lnTo>
                    <a:pt x="652" y="662"/>
                  </a:lnTo>
                  <a:lnTo>
                    <a:pt x="686" y="682"/>
                  </a:lnTo>
                  <a:lnTo>
                    <a:pt x="859" y="772"/>
                  </a:lnTo>
                  <a:lnTo>
                    <a:pt x="1067" y="868"/>
                  </a:lnTo>
                  <a:lnTo>
                    <a:pt x="1274" y="952"/>
                  </a:lnTo>
                  <a:lnTo>
                    <a:pt x="1448" y="1012"/>
                  </a:lnTo>
                  <a:lnTo>
                    <a:pt x="1624" y="1062"/>
                  </a:lnTo>
                  <a:lnTo>
                    <a:pt x="1659" y="1070"/>
                  </a:lnTo>
                  <a:lnTo>
                    <a:pt x="1695" y="1080"/>
                  </a:lnTo>
                  <a:lnTo>
                    <a:pt x="1801" y="1104"/>
                  </a:lnTo>
                  <a:lnTo>
                    <a:pt x="1837" y="1110"/>
                  </a:lnTo>
                  <a:lnTo>
                    <a:pt x="1872" y="1118"/>
                  </a:lnTo>
                  <a:lnTo>
                    <a:pt x="2018" y="1142"/>
                  </a:lnTo>
                  <a:lnTo>
                    <a:pt x="2055" y="1146"/>
                  </a:lnTo>
                  <a:lnTo>
                    <a:pt x="2092" y="1152"/>
                  </a:lnTo>
                  <a:lnTo>
                    <a:pt x="2206" y="1164"/>
                  </a:lnTo>
                  <a:lnTo>
                    <a:pt x="2244" y="1166"/>
                  </a:lnTo>
                  <a:lnTo>
                    <a:pt x="2283" y="1170"/>
                  </a:lnTo>
                  <a:lnTo>
                    <a:pt x="2480" y="1180"/>
                  </a:lnTo>
                  <a:lnTo>
                    <a:pt x="2724" y="1180"/>
                  </a:lnTo>
                  <a:lnTo>
                    <a:pt x="2923" y="1170"/>
                  </a:lnTo>
                  <a:lnTo>
                    <a:pt x="3153" y="1146"/>
                  </a:lnTo>
                  <a:lnTo>
                    <a:pt x="3300" y="1122"/>
                  </a:lnTo>
                  <a:lnTo>
                    <a:pt x="3337" y="1114"/>
                  </a:lnTo>
                  <a:lnTo>
                    <a:pt x="3373" y="1108"/>
                  </a:lnTo>
                  <a:lnTo>
                    <a:pt x="3550" y="1068"/>
                  </a:lnTo>
                  <a:lnTo>
                    <a:pt x="3758" y="1008"/>
                  </a:lnTo>
                  <a:lnTo>
                    <a:pt x="3826" y="984"/>
                  </a:lnTo>
                  <a:lnTo>
                    <a:pt x="3860" y="974"/>
                  </a:lnTo>
                  <a:lnTo>
                    <a:pt x="3894" y="960"/>
                  </a:lnTo>
                  <a:lnTo>
                    <a:pt x="3961" y="936"/>
                  </a:lnTo>
                  <a:lnTo>
                    <a:pt x="3995" y="922"/>
                  </a:lnTo>
                  <a:lnTo>
                    <a:pt x="4028" y="910"/>
                  </a:lnTo>
                  <a:lnTo>
                    <a:pt x="4095" y="882"/>
                  </a:lnTo>
                  <a:lnTo>
                    <a:pt x="4128" y="866"/>
                  </a:lnTo>
                  <a:lnTo>
                    <a:pt x="4162" y="852"/>
                  </a:lnTo>
                  <a:lnTo>
                    <a:pt x="4332" y="772"/>
                  </a:lnTo>
                  <a:lnTo>
                    <a:pt x="4472" y="700"/>
                  </a:lnTo>
                  <a:lnTo>
                    <a:pt x="4554" y="654"/>
                  </a:lnTo>
                  <a:lnTo>
                    <a:pt x="2503" y="654"/>
                  </a:lnTo>
                  <a:lnTo>
                    <a:pt x="2455" y="652"/>
                  </a:lnTo>
                  <a:lnTo>
                    <a:pt x="2406" y="652"/>
                  </a:lnTo>
                  <a:lnTo>
                    <a:pt x="2358" y="648"/>
                  </a:lnTo>
                  <a:lnTo>
                    <a:pt x="2263" y="644"/>
                  </a:lnTo>
                  <a:lnTo>
                    <a:pt x="2121" y="632"/>
                  </a:lnTo>
                  <a:lnTo>
                    <a:pt x="2075" y="626"/>
                  </a:lnTo>
                  <a:lnTo>
                    <a:pt x="2029" y="622"/>
                  </a:lnTo>
                  <a:lnTo>
                    <a:pt x="1937" y="610"/>
                  </a:lnTo>
                  <a:lnTo>
                    <a:pt x="1891" y="602"/>
                  </a:lnTo>
                  <a:lnTo>
                    <a:pt x="1846" y="596"/>
                  </a:lnTo>
                  <a:lnTo>
                    <a:pt x="1756" y="580"/>
                  </a:lnTo>
                  <a:lnTo>
                    <a:pt x="1712" y="570"/>
                  </a:lnTo>
                  <a:lnTo>
                    <a:pt x="1667" y="562"/>
                  </a:lnTo>
                  <a:lnTo>
                    <a:pt x="1581" y="542"/>
                  </a:lnTo>
                  <a:lnTo>
                    <a:pt x="1538" y="534"/>
                  </a:lnTo>
                  <a:lnTo>
                    <a:pt x="1376" y="494"/>
                  </a:lnTo>
                  <a:lnTo>
                    <a:pt x="1263" y="464"/>
                  </a:lnTo>
                  <a:lnTo>
                    <a:pt x="1156" y="434"/>
                  </a:lnTo>
                  <a:lnTo>
                    <a:pt x="1121" y="422"/>
                  </a:lnTo>
                  <a:lnTo>
                    <a:pt x="1055" y="402"/>
                  </a:lnTo>
                  <a:lnTo>
                    <a:pt x="1023" y="392"/>
                  </a:lnTo>
                  <a:lnTo>
                    <a:pt x="992" y="380"/>
                  </a:lnTo>
                  <a:lnTo>
                    <a:pt x="961" y="370"/>
                  </a:lnTo>
                  <a:lnTo>
                    <a:pt x="931" y="358"/>
                  </a:lnTo>
                  <a:lnTo>
                    <a:pt x="902" y="348"/>
                  </a:lnTo>
                  <a:lnTo>
                    <a:pt x="872" y="336"/>
                  </a:lnTo>
                  <a:lnTo>
                    <a:pt x="843" y="326"/>
                  </a:lnTo>
                  <a:lnTo>
                    <a:pt x="785" y="302"/>
                  </a:lnTo>
                  <a:lnTo>
                    <a:pt x="756" y="292"/>
                  </a:lnTo>
                  <a:lnTo>
                    <a:pt x="581" y="220"/>
                  </a:lnTo>
                  <a:lnTo>
                    <a:pt x="552" y="206"/>
                  </a:lnTo>
                  <a:lnTo>
                    <a:pt x="493" y="182"/>
                  </a:lnTo>
                  <a:lnTo>
                    <a:pt x="434" y="154"/>
                  </a:lnTo>
                  <a:lnTo>
                    <a:pt x="404" y="142"/>
                  </a:lnTo>
                  <a:lnTo>
                    <a:pt x="314" y="100"/>
                  </a:lnTo>
                  <a:lnTo>
                    <a:pt x="285" y="88"/>
                  </a:lnTo>
                  <a:lnTo>
                    <a:pt x="259" y="76"/>
                  </a:lnTo>
                  <a:lnTo>
                    <a:pt x="234" y="64"/>
                  </a:lnTo>
                  <a:lnTo>
                    <a:pt x="210" y="54"/>
                  </a:lnTo>
                  <a:lnTo>
                    <a:pt x="189" y="44"/>
                  </a:lnTo>
                  <a:lnTo>
                    <a:pt x="169" y="36"/>
                  </a:lnTo>
                  <a:lnTo>
                    <a:pt x="150" y="28"/>
                  </a:lnTo>
                  <a:lnTo>
                    <a:pt x="133" y="22"/>
                  </a:lnTo>
                  <a:lnTo>
                    <a:pt x="118" y="16"/>
                  </a:lnTo>
                  <a:lnTo>
                    <a:pt x="104" y="12"/>
                  </a:lnTo>
                  <a:lnTo>
                    <a:pt x="92" y="8"/>
                  </a:lnTo>
                  <a:lnTo>
                    <a:pt x="81" y="4"/>
                  </a:lnTo>
                  <a:lnTo>
                    <a:pt x="71" y="2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8470 3353"/>
                <a:gd name="T1" fmla="*/ T0 w 5198"/>
                <a:gd name="T2" fmla="+- 0 7831 7829"/>
                <a:gd name="T3" fmla="*/ 7831 h 1180"/>
                <a:gd name="T4" fmla="+- 0 8452 3353"/>
                <a:gd name="T5" fmla="*/ T4 w 5198"/>
                <a:gd name="T6" fmla="+- 0 7837 7829"/>
                <a:gd name="T7" fmla="*/ 7837 h 1180"/>
                <a:gd name="T8" fmla="+- 0 8426 3353"/>
                <a:gd name="T9" fmla="*/ T8 w 5198"/>
                <a:gd name="T10" fmla="+- 0 7847 7829"/>
                <a:gd name="T11" fmla="*/ 7847 h 1180"/>
                <a:gd name="T12" fmla="+- 0 8391 3353"/>
                <a:gd name="T13" fmla="*/ T12 w 5198"/>
                <a:gd name="T14" fmla="+- 0 7863 7829"/>
                <a:gd name="T15" fmla="*/ 7863 h 1180"/>
                <a:gd name="T16" fmla="+- 0 8348 3353"/>
                <a:gd name="T17" fmla="*/ T16 w 5198"/>
                <a:gd name="T18" fmla="+- 0 7881 7829"/>
                <a:gd name="T19" fmla="*/ 7881 h 1180"/>
                <a:gd name="T20" fmla="+- 0 8297 3353"/>
                <a:gd name="T21" fmla="*/ T20 w 5198"/>
                <a:gd name="T22" fmla="+- 0 7905 7829"/>
                <a:gd name="T23" fmla="*/ 7905 h 1180"/>
                <a:gd name="T24" fmla="+- 0 8238 3353"/>
                <a:gd name="T25" fmla="*/ T24 w 5198"/>
                <a:gd name="T26" fmla="+- 0 7931 7829"/>
                <a:gd name="T27" fmla="*/ 7931 h 1180"/>
                <a:gd name="T28" fmla="+- 0 8153 3353"/>
                <a:gd name="T29" fmla="*/ T28 w 5198"/>
                <a:gd name="T30" fmla="+- 0 7971 7829"/>
                <a:gd name="T31" fmla="*/ 7971 h 1180"/>
                <a:gd name="T32" fmla="+- 0 8047 3353"/>
                <a:gd name="T33" fmla="*/ T32 w 5198"/>
                <a:gd name="T34" fmla="+- 0 8017 7829"/>
                <a:gd name="T35" fmla="*/ 8017 h 1180"/>
                <a:gd name="T36" fmla="+- 0 7964 3353"/>
                <a:gd name="T37" fmla="*/ T36 w 5198"/>
                <a:gd name="T38" fmla="+- 0 8051 7829"/>
                <a:gd name="T39" fmla="*/ 8051 h 1180"/>
                <a:gd name="T40" fmla="+- 0 7877 3353"/>
                <a:gd name="T41" fmla="*/ T40 w 5198"/>
                <a:gd name="T42" fmla="+- 0 8085 7829"/>
                <a:gd name="T43" fmla="*/ 8085 h 1180"/>
                <a:gd name="T44" fmla="+- 0 7788 3353"/>
                <a:gd name="T45" fmla="*/ T44 w 5198"/>
                <a:gd name="T46" fmla="+- 0 8119 7829"/>
                <a:gd name="T47" fmla="*/ 8119 h 1180"/>
                <a:gd name="T48" fmla="+- 0 7727 3353"/>
                <a:gd name="T49" fmla="*/ T48 w 5198"/>
                <a:gd name="T50" fmla="+- 0 8141 7829"/>
                <a:gd name="T51" fmla="*/ 8141 h 1180"/>
                <a:gd name="T52" fmla="+- 0 7567 3353"/>
                <a:gd name="T53" fmla="*/ T52 w 5198"/>
                <a:gd name="T54" fmla="+- 0 8199 7829"/>
                <a:gd name="T55" fmla="*/ 8199 h 1180"/>
                <a:gd name="T56" fmla="+- 0 7430 3353"/>
                <a:gd name="T57" fmla="*/ T56 w 5198"/>
                <a:gd name="T58" fmla="+- 0 8245 7829"/>
                <a:gd name="T59" fmla="*/ 8245 h 1180"/>
                <a:gd name="T60" fmla="+- 0 7321 3353"/>
                <a:gd name="T61" fmla="*/ T60 w 5198"/>
                <a:gd name="T62" fmla="+- 0 8279 7829"/>
                <a:gd name="T63" fmla="*/ 8279 h 1180"/>
                <a:gd name="T64" fmla="+- 0 7246 3353"/>
                <a:gd name="T65" fmla="*/ T64 w 5198"/>
                <a:gd name="T66" fmla="+- 0 8301 7829"/>
                <a:gd name="T67" fmla="*/ 8301 h 1180"/>
                <a:gd name="T68" fmla="+- 0 7128 3353"/>
                <a:gd name="T69" fmla="*/ T68 w 5198"/>
                <a:gd name="T70" fmla="+- 0 8333 7829"/>
                <a:gd name="T71" fmla="*/ 8333 h 1180"/>
                <a:gd name="T72" fmla="+- 0 6877 3353"/>
                <a:gd name="T73" fmla="*/ T72 w 5198"/>
                <a:gd name="T74" fmla="+- 0 8391 7829"/>
                <a:gd name="T75" fmla="*/ 8391 h 1180"/>
                <a:gd name="T76" fmla="+- 0 6656 3353"/>
                <a:gd name="T77" fmla="*/ T76 w 5198"/>
                <a:gd name="T78" fmla="+- 0 8433 7829"/>
                <a:gd name="T79" fmla="*/ 8433 h 1180"/>
                <a:gd name="T80" fmla="+- 0 6289 3353"/>
                <a:gd name="T81" fmla="*/ T80 w 5198"/>
                <a:gd name="T82" fmla="+- 0 8473 7829"/>
                <a:gd name="T83" fmla="*/ 8473 h 1180"/>
                <a:gd name="T84" fmla="+- 0 6195 3353"/>
                <a:gd name="T85" fmla="*/ T84 w 5198"/>
                <a:gd name="T86" fmla="+- 0 8479 7829"/>
                <a:gd name="T87" fmla="*/ 8479 h 1180"/>
                <a:gd name="T88" fmla="+- 0 6099 3353"/>
                <a:gd name="T89" fmla="*/ T88 w 5198"/>
                <a:gd name="T90" fmla="+- 0 8481 7829"/>
                <a:gd name="T91" fmla="*/ 8481 h 1180"/>
                <a:gd name="T92" fmla="+- 0 7907 3353"/>
                <a:gd name="T93" fmla="*/ T92 w 5198"/>
                <a:gd name="T94" fmla="+- 0 8483 7829"/>
                <a:gd name="T95" fmla="*/ 8483 h 1180"/>
                <a:gd name="T96" fmla="+- 0 8006 3353"/>
                <a:gd name="T97" fmla="*/ T96 w 5198"/>
                <a:gd name="T98" fmla="+- 0 8427 7829"/>
                <a:gd name="T99" fmla="*/ 8427 h 1180"/>
                <a:gd name="T100" fmla="+- 0 8081 3353"/>
                <a:gd name="T101" fmla="*/ T100 w 5198"/>
                <a:gd name="T102" fmla="+- 0 8385 7829"/>
                <a:gd name="T103" fmla="*/ 8385 h 1180"/>
                <a:gd name="T104" fmla="+- 0 8140 3353"/>
                <a:gd name="T105" fmla="*/ T104 w 5198"/>
                <a:gd name="T106" fmla="+- 0 8347 7829"/>
                <a:gd name="T107" fmla="*/ 8347 h 1180"/>
                <a:gd name="T108" fmla="+- 0 8181 3353"/>
                <a:gd name="T109" fmla="*/ T108 w 5198"/>
                <a:gd name="T110" fmla="+- 0 8321 7829"/>
                <a:gd name="T111" fmla="*/ 8321 h 1180"/>
                <a:gd name="T112" fmla="+- 0 8220 3353"/>
                <a:gd name="T113" fmla="*/ T112 w 5198"/>
                <a:gd name="T114" fmla="+- 0 8297 7829"/>
                <a:gd name="T115" fmla="*/ 8297 h 1180"/>
                <a:gd name="T116" fmla="+- 0 8256 3353"/>
                <a:gd name="T117" fmla="*/ T116 w 5198"/>
                <a:gd name="T118" fmla="+- 0 8271 7829"/>
                <a:gd name="T119" fmla="*/ 8271 h 1180"/>
                <a:gd name="T120" fmla="+- 0 8289 3353"/>
                <a:gd name="T121" fmla="*/ T120 w 5198"/>
                <a:gd name="T122" fmla="+- 0 8249 7829"/>
                <a:gd name="T123" fmla="*/ 8249 h 1180"/>
                <a:gd name="T124" fmla="+- 0 8320 3353"/>
                <a:gd name="T125" fmla="*/ T124 w 5198"/>
                <a:gd name="T126" fmla="+- 0 8227 7829"/>
                <a:gd name="T127" fmla="*/ 8227 h 1180"/>
                <a:gd name="T128" fmla="+- 0 8386 3353"/>
                <a:gd name="T129" fmla="*/ T128 w 5198"/>
                <a:gd name="T130" fmla="+- 0 8175 7829"/>
                <a:gd name="T131" fmla="*/ 8175 h 1180"/>
                <a:gd name="T132" fmla="+- 0 8423 3353"/>
                <a:gd name="T133" fmla="*/ T132 w 5198"/>
                <a:gd name="T134" fmla="+- 0 8143 7829"/>
                <a:gd name="T135" fmla="*/ 8143 h 1180"/>
                <a:gd name="T136" fmla="+- 0 8454 3353"/>
                <a:gd name="T137" fmla="*/ T136 w 5198"/>
                <a:gd name="T138" fmla="+- 0 8117 7829"/>
                <a:gd name="T139" fmla="*/ 8117 h 1180"/>
                <a:gd name="T140" fmla="+- 0 8510 3353"/>
                <a:gd name="T141" fmla="*/ T140 w 5198"/>
                <a:gd name="T142" fmla="+- 0 8057 7829"/>
                <a:gd name="T143" fmla="*/ 8057 h 1180"/>
                <a:gd name="T144" fmla="+- 0 8552 3353"/>
                <a:gd name="T145" fmla="*/ T144 w 5198"/>
                <a:gd name="T146" fmla="+- 0 7939 7829"/>
                <a:gd name="T147" fmla="*/ 7939 h 1180"/>
                <a:gd name="T148" fmla="+- 0 8525 3353"/>
                <a:gd name="T149" fmla="*/ T148 w 5198"/>
                <a:gd name="T150" fmla="+- 0 7849 7829"/>
                <a:gd name="T151" fmla="*/ 7849 h 1180"/>
                <a:gd name="T152" fmla="+- 0 8476 3353"/>
                <a:gd name="T153" fmla="*/ T152 w 5198"/>
                <a:gd name="T154" fmla="+- 0 7829 7829"/>
                <a:gd name="T155" fmla="*/ 7829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198" h="1180">
                  <a:moveTo>
                    <a:pt x="5123" y="0"/>
                  </a:moveTo>
                  <a:lnTo>
                    <a:pt x="5117" y="2"/>
                  </a:lnTo>
                  <a:lnTo>
                    <a:pt x="5109" y="4"/>
                  </a:lnTo>
                  <a:lnTo>
                    <a:pt x="5099" y="8"/>
                  </a:lnTo>
                  <a:lnTo>
                    <a:pt x="5087" y="12"/>
                  </a:lnTo>
                  <a:lnTo>
                    <a:pt x="5073" y="18"/>
                  </a:lnTo>
                  <a:lnTo>
                    <a:pt x="5056" y="26"/>
                  </a:lnTo>
                  <a:lnTo>
                    <a:pt x="5038" y="34"/>
                  </a:lnTo>
                  <a:lnTo>
                    <a:pt x="5018" y="42"/>
                  </a:lnTo>
                  <a:lnTo>
                    <a:pt x="4995" y="52"/>
                  </a:lnTo>
                  <a:lnTo>
                    <a:pt x="4971" y="64"/>
                  </a:lnTo>
                  <a:lnTo>
                    <a:pt x="4944" y="76"/>
                  </a:lnTo>
                  <a:lnTo>
                    <a:pt x="4915" y="88"/>
                  </a:lnTo>
                  <a:lnTo>
                    <a:pt x="4885" y="102"/>
                  </a:lnTo>
                  <a:lnTo>
                    <a:pt x="4852" y="118"/>
                  </a:lnTo>
                  <a:lnTo>
                    <a:pt x="4800" y="142"/>
                  </a:lnTo>
                  <a:lnTo>
                    <a:pt x="4774" y="152"/>
                  </a:lnTo>
                  <a:lnTo>
                    <a:pt x="4694" y="188"/>
                  </a:lnTo>
                  <a:lnTo>
                    <a:pt x="4666" y="198"/>
                  </a:lnTo>
                  <a:lnTo>
                    <a:pt x="4611" y="222"/>
                  </a:lnTo>
                  <a:lnTo>
                    <a:pt x="4582" y="232"/>
                  </a:lnTo>
                  <a:lnTo>
                    <a:pt x="4524" y="256"/>
                  </a:lnTo>
                  <a:lnTo>
                    <a:pt x="4495" y="266"/>
                  </a:lnTo>
                  <a:lnTo>
                    <a:pt x="4435" y="290"/>
                  </a:lnTo>
                  <a:lnTo>
                    <a:pt x="4404" y="300"/>
                  </a:lnTo>
                  <a:lnTo>
                    <a:pt x="4374" y="312"/>
                  </a:lnTo>
                  <a:lnTo>
                    <a:pt x="4247" y="360"/>
                  </a:lnTo>
                  <a:lnTo>
                    <a:pt x="4214" y="370"/>
                  </a:lnTo>
                  <a:lnTo>
                    <a:pt x="4112" y="406"/>
                  </a:lnTo>
                  <a:lnTo>
                    <a:pt x="4077" y="416"/>
                  </a:lnTo>
                  <a:lnTo>
                    <a:pt x="4005" y="440"/>
                  </a:lnTo>
                  <a:lnTo>
                    <a:pt x="3968" y="450"/>
                  </a:lnTo>
                  <a:lnTo>
                    <a:pt x="3931" y="462"/>
                  </a:lnTo>
                  <a:lnTo>
                    <a:pt x="3893" y="472"/>
                  </a:lnTo>
                  <a:lnTo>
                    <a:pt x="3854" y="484"/>
                  </a:lnTo>
                  <a:lnTo>
                    <a:pt x="3775" y="504"/>
                  </a:lnTo>
                  <a:lnTo>
                    <a:pt x="3567" y="554"/>
                  </a:lnTo>
                  <a:lnTo>
                    <a:pt x="3524" y="562"/>
                  </a:lnTo>
                  <a:lnTo>
                    <a:pt x="3480" y="572"/>
                  </a:lnTo>
                  <a:lnTo>
                    <a:pt x="3303" y="604"/>
                  </a:lnTo>
                  <a:lnTo>
                    <a:pt x="3122" y="628"/>
                  </a:lnTo>
                  <a:lnTo>
                    <a:pt x="2936" y="644"/>
                  </a:lnTo>
                  <a:lnTo>
                    <a:pt x="2889" y="646"/>
                  </a:lnTo>
                  <a:lnTo>
                    <a:pt x="2842" y="650"/>
                  </a:lnTo>
                  <a:lnTo>
                    <a:pt x="2794" y="652"/>
                  </a:lnTo>
                  <a:lnTo>
                    <a:pt x="2746" y="652"/>
                  </a:lnTo>
                  <a:lnTo>
                    <a:pt x="2698" y="654"/>
                  </a:lnTo>
                  <a:lnTo>
                    <a:pt x="4554" y="654"/>
                  </a:lnTo>
                  <a:lnTo>
                    <a:pt x="4616" y="620"/>
                  </a:lnTo>
                  <a:lnTo>
                    <a:pt x="4653" y="598"/>
                  </a:lnTo>
                  <a:lnTo>
                    <a:pt x="4690" y="578"/>
                  </a:lnTo>
                  <a:lnTo>
                    <a:pt x="4728" y="556"/>
                  </a:lnTo>
                  <a:lnTo>
                    <a:pt x="4766" y="532"/>
                  </a:lnTo>
                  <a:lnTo>
                    <a:pt x="4787" y="518"/>
                  </a:lnTo>
                  <a:lnTo>
                    <a:pt x="4808" y="506"/>
                  </a:lnTo>
                  <a:lnTo>
                    <a:pt x="4828" y="492"/>
                  </a:lnTo>
                  <a:lnTo>
                    <a:pt x="4848" y="480"/>
                  </a:lnTo>
                  <a:lnTo>
                    <a:pt x="4867" y="468"/>
                  </a:lnTo>
                  <a:lnTo>
                    <a:pt x="4885" y="454"/>
                  </a:lnTo>
                  <a:lnTo>
                    <a:pt x="4903" y="442"/>
                  </a:lnTo>
                  <a:lnTo>
                    <a:pt x="4920" y="432"/>
                  </a:lnTo>
                  <a:lnTo>
                    <a:pt x="4936" y="420"/>
                  </a:lnTo>
                  <a:lnTo>
                    <a:pt x="4952" y="408"/>
                  </a:lnTo>
                  <a:lnTo>
                    <a:pt x="4967" y="398"/>
                  </a:lnTo>
                  <a:lnTo>
                    <a:pt x="4982" y="386"/>
                  </a:lnTo>
                  <a:lnTo>
                    <a:pt x="5033" y="346"/>
                  </a:lnTo>
                  <a:lnTo>
                    <a:pt x="5045" y="336"/>
                  </a:lnTo>
                  <a:lnTo>
                    <a:pt x="5070" y="314"/>
                  </a:lnTo>
                  <a:lnTo>
                    <a:pt x="5086" y="300"/>
                  </a:lnTo>
                  <a:lnTo>
                    <a:pt x="5101" y="288"/>
                  </a:lnTo>
                  <a:lnTo>
                    <a:pt x="5116" y="274"/>
                  </a:lnTo>
                  <a:lnTo>
                    <a:pt x="5157" y="228"/>
                  </a:lnTo>
                  <a:lnTo>
                    <a:pt x="5187" y="176"/>
                  </a:lnTo>
                  <a:lnTo>
                    <a:pt x="5199" y="110"/>
                  </a:lnTo>
                  <a:lnTo>
                    <a:pt x="5196" y="80"/>
                  </a:lnTo>
                  <a:lnTo>
                    <a:pt x="5172" y="20"/>
                  </a:lnTo>
                  <a:lnTo>
                    <a:pt x="5142" y="2"/>
                  </a:lnTo>
                  <a:lnTo>
                    <a:pt x="5123" y="0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321934" y="1600200"/>
            <a:ext cx="73648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941513" y="171450"/>
            <a:ext cx="6053137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8262938" y="244475"/>
            <a:ext cx="250825" cy="252413"/>
          </a:xfrm>
          <a:prstGeom prst="ellipse">
            <a:avLst/>
          </a:prstGeom>
          <a:solidFill>
            <a:srgbClr val="313E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30" name="Image 3" descr="LOGO_AMU_RVB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463"/>
            <a:ext cx="132556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164513" y="300038"/>
            <a:ext cx="454025" cy="141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5D263F-7ACE-9740-9441-ACD31CB0F002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8391525" y="0"/>
            <a:ext cx="0" cy="260351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Espace réservé du titre 9"/>
          <p:cNvSpPr>
            <a:spLocks noGrp="1"/>
          </p:cNvSpPr>
          <p:nvPr>
            <p:ph type="title"/>
          </p:nvPr>
        </p:nvSpPr>
        <p:spPr bwMode="auto">
          <a:xfrm>
            <a:off x="457200" y="842963"/>
            <a:ext cx="82296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2" y="950406"/>
            <a:ext cx="58543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51" r:id="rId1"/>
    <p:sldLayoutId id="2147491352" r:id="rId2"/>
    <p:sldLayoutId id="2147491340" r:id="rId3"/>
    <p:sldLayoutId id="2147491353" r:id="rId4"/>
    <p:sldLayoutId id="2147491341" r:id="rId5"/>
    <p:sldLayoutId id="2147491342" r:id="rId6"/>
    <p:sldLayoutId id="2147491343" r:id="rId7"/>
    <p:sldLayoutId id="2147491344" r:id="rId8"/>
    <p:sldLayoutId id="2147491345" r:id="rId9"/>
    <p:sldLayoutId id="2147491346" r:id="rId10"/>
    <p:sldLayoutId id="2147491347" r:id="rId11"/>
    <p:sldLayoutId id="2147491348" r:id="rId12"/>
    <p:sldLayoutId id="2147491349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313E56"/>
          </a:solidFill>
          <a:uFill>
            <a:solidFill>
              <a:schemeClr val="bg1"/>
            </a:solidFill>
          </a:u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400" b="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100000"/>
        <a:buFont typeface="Wingdings" charset="2"/>
        <a:buChar char="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130000"/>
        <a:buFont typeface="Arial"/>
        <a:buChar char="•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100000"/>
        <a:buFont typeface="Lucida Grande"/>
        <a:buChar char="»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90000"/>
        <a:buFont typeface="Lucida Grande"/>
        <a:buChar char="-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 userDrawn="1"/>
        </p:nvGrpSpPr>
        <p:grpSpPr>
          <a:xfrm>
            <a:off x="-8164" y="0"/>
            <a:ext cx="9064432" cy="4293096"/>
            <a:chOff x="-8164" y="0"/>
            <a:chExt cx="9064432" cy="4293096"/>
          </a:xfrm>
        </p:grpSpPr>
        <p:pic>
          <p:nvPicPr>
            <p:cNvPr id="9" name="Image 8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-8164" y="0"/>
              <a:ext cx="9064432" cy="40607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1187624" y="2492896"/>
              <a:ext cx="6768752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ICEP Plymouth 2019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FontTx/>
              <a:buNone/>
            </a:pPr>
            <a:r>
              <a:rPr lang="fr-FR"/>
              <a:t>Page </a:t>
            </a:r>
            <a:fld id="{1529046C-7393-4D3E-8CF2-C2FACC0ACE3E}" type="slidenum">
              <a:rPr lang="fr-FR" smtClean="0"/>
              <a:pPr>
                <a:buFontTx/>
                <a:buNone/>
              </a:pPr>
              <a:t>‹#›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28184" y="185737"/>
            <a:ext cx="2638623" cy="85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1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55" r:id="rId1"/>
    <p:sldLayoutId id="2147491356" r:id="rId2"/>
    <p:sldLayoutId id="2147491357" r:id="rId3"/>
    <p:sldLayoutId id="2147491358" r:id="rId4"/>
    <p:sldLayoutId id="2147491359" r:id="rId5"/>
    <p:sldLayoutId id="2147491360" r:id="rId6"/>
    <p:sldLayoutId id="2147491361" r:id="rId7"/>
    <p:sldLayoutId id="2147491362" r:id="rId8"/>
    <p:sldLayoutId id="2147491363" r:id="rId9"/>
    <p:sldLayoutId id="2147491364" r:id="rId10"/>
    <p:sldLayoutId id="2147491365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icep 2019 plymouth&quot;">
            <a:extLst>
              <a:ext uri="{FF2B5EF4-FFF2-40B4-BE49-F238E27FC236}">
                <a16:creationId xmlns:a16="http://schemas.microsoft.com/office/drawing/2014/main" id="{191CECAE-7931-4335-BCB9-E021B2AF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7" y="4277032"/>
            <a:ext cx="3819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Résultat de recherche d'images pour &quot;logo conseil départemental 13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00" y="260648"/>
            <a:ext cx="2174181" cy="5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Résultat de recherche d'images pour &quot;logo D2RT Marseill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r="20752"/>
          <a:stretch>
            <a:fillRect/>
          </a:stretch>
        </p:blipFill>
        <p:spPr bwMode="auto">
          <a:xfrm>
            <a:off x="5364088" y="260648"/>
            <a:ext cx="720080" cy="73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 de texte 2"/>
          <p:cNvSpPr txBox="1"/>
          <p:nvPr/>
        </p:nvSpPr>
        <p:spPr>
          <a:xfrm>
            <a:off x="3167336" y="20776"/>
            <a:ext cx="5976664" cy="23987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7625" marR="47625" lvl="0" indent="0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Projet financé avec le concours de l’Union Européenne avec le Fonds Européen de Développement Régional 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7625" marR="47625" lvl="0" indent="0" algn="just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tabLst>
                <a:tab pos="107950" algn="l"/>
                <a:tab pos="215900" algn="l"/>
                <a:tab pos="323850" algn="l"/>
              </a:tabLst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3315407E-AAD2-4C3E-8D27-40EEC457B42B}"/>
              </a:ext>
            </a:extLst>
          </p:cNvPr>
          <p:cNvSpPr txBox="1">
            <a:spLocks/>
          </p:cNvSpPr>
          <p:nvPr/>
        </p:nvSpPr>
        <p:spPr>
          <a:xfrm>
            <a:off x="2018808" y="1035251"/>
            <a:ext cx="60531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sz="1200" dirty="0"/>
              <a:t>ICEP Plymouth 2019</a:t>
            </a:r>
          </a:p>
        </p:txBody>
      </p:sp>
      <p:sp>
        <p:nvSpPr>
          <p:cNvPr id="21" name="ZoneTexte 12">
            <a:extLst>
              <a:ext uri="{FF2B5EF4-FFF2-40B4-BE49-F238E27FC236}">
                <a16:creationId xmlns:a16="http://schemas.microsoft.com/office/drawing/2014/main" id="{CE36CE3F-B13D-44EE-A972-CECDB7AF8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232" y="2188810"/>
            <a:ext cx="65370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b="1" dirty="0"/>
              <a:t>Coastal flood management: when ‘natural’ risks are seen as less dangerous?</a:t>
            </a:r>
            <a:endParaRPr lang="fr-FR" dirty="0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951E8ED0-E860-4497-A2DD-96DFA5825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3404" y="4114168"/>
            <a:ext cx="57813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r-FR" altLang="fr-FR" sz="2000" dirty="0"/>
              <a:t>Raquel Bertoldo, Séverin Guignard, Pierre Dias, Alexandra </a:t>
            </a:r>
            <a:r>
              <a:rPr lang="fr-FR" altLang="fr-FR" sz="2000" dirty="0" err="1"/>
              <a:t>Lindenmann</a:t>
            </a:r>
            <a:endParaRPr lang="en-US" altLang="fr-FR" sz="2000" baseline="30000" dirty="0">
              <a:solidFill>
                <a:srgbClr val="003399"/>
              </a:solidFill>
            </a:endParaRPr>
          </a:p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fr-FR" sz="2000" dirty="0">
              <a:solidFill>
                <a:srgbClr val="003399"/>
              </a:solidFill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98A5A4E9-5254-493C-A8C9-A732B6ECF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1763" y="5752897"/>
            <a:ext cx="2625898" cy="10055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68DD94-0BB0-461A-B150-D66BC295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E6C-1E50-4BF7-BBBA-BE5EE3B5E819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703C3-353D-494F-896E-620057F4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AAD88-4B48-4134-BFA7-FF8459A7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ICEP Plymouth 2019</a:t>
            </a:r>
          </a:p>
        </p:txBody>
      </p:sp>
    </p:spTree>
    <p:extLst>
      <p:ext uri="{BB962C8B-B14F-4D97-AF65-F5344CB8AC3E}">
        <p14:creationId xmlns:p14="http://schemas.microsoft.com/office/powerpoint/2010/main" val="250036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E46B45-35AA-4C33-AAFD-890AC48CB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“But can we build a hotel there? We do not think this </a:t>
            </a:r>
            <a:r>
              <a:rPr lang="en-US" b="1" i="1" dirty="0"/>
              <a:t>should be authorized</a:t>
            </a:r>
            <a:r>
              <a:rPr lang="en-US" i="1" dirty="0"/>
              <a:t>... first it is a public space, it will privatize the beach” (man, 68 </a:t>
            </a:r>
            <a:r>
              <a:rPr lang="en-US" i="1" dirty="0" err="1"/>
              <a:t>yo</a:t>
            </a:r>
            <a:r>
              <a:rPr lang="en-US" i="1" dirty="0"/>
              <a:t>, </a:t>
            </a:r>
            <a:r>
              <a:rPr lang="en-US" i="1" dirty="0" err="1"/>
              <a:t>Fréjus</a:t>
            </a:r>
            <a:r>
              <a:rPr lang="en-US" i="1" dirty="0"/>
              <a:t>)</a:t>
            </a:r>
          </a:p>
          <a:p>
            <a:endParaRPr lang="en-US" dirty="0"/>
          </a:p>
          <a:p>
            <a:r>
              <a:rPr lang="en-US" i="1" dirty="0"/>
              <a:t>“Building permits, building plans, all that is very important</a:t>
            </a:r>
            <a:r>
              <a:rPr lang="en-US" b="1" i="1" dirty="0"/>
              <a:t>. If the mayor decides </a:t>
            </a:r>
            <a:r>
              <a:rPr lang="en-US" i="1" dirty="0"/>
              <a:t>that we must build higher, we build higher, that's all” (man, 68 </a:t>
            </a:r>
            <a:r>
              <a:rPr lang="en-US" i="1" dirty="0" err="1"/>
              <a:t>yo</a:t>
            </a:r>
            <a:r>
              <a:rPr lang="en-US" i="1" dirty="0"/>
              <a:t>, </a:t>
            </a:r>
            <a:r>
              <a:rPr lang="en-US" i="1" dirty="0" err="1"/>
              <a:t>Fréjus</a:t>
            </a:r>
            <a:r>
              <a:rPr lang="en-US" i="1" dirty="0"/>
              <a:t>)</a:t>
            </a:r>
            <a:endParaRPr lang="fr-FR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9B0003-5464-4026-BFD0-B45E32DD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Coastal </a:t>
            </a:r>
            <a:r>
              <a:rPr lang="fr-FR" dirty="0" err="1"/>
              <a:t>floods</a:t>
            </a:r>
            <a:r>
              <a:rPr lang="fr-FR" dirty="0"/>
              <a:t> as a MANAGEABLE </a:t>
            </a:r>
            <a:r>
              <a:rPr lang="fr-FR" dirty="0" err="1"/>
              <a:t>risk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253A17-90C5-4A73-B034-0D12FACE31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2EF4A5-15DA-44BB-9DD0-594CBB6A8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pic>
        <p:nvPicPr>
          <p:cNvPr id="6" name="Content Placeholder 16" descr="A boat parked on the side of a building&#10;&#10;Description automatically generated">
            <a:extLst>
              <a:ext uri="{FF2B5EF4-FFF2-40B4-BE49-F238E27FC236}">
                <a16:creationId xmlns:a16="http://schemas.microsoft.com/office/drawing/2014/main" id="{AF939DB8-1DF7-45DC-9354-BC3F08C12C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-68800" y="3820332"/>
            <a:ext cx="4050223" cy="30376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B5BF74-CEA6-4C98-9D27-308A5253D296}"/>
              </a:ext>
            </a:extLst>
          </p:cNvPr>
          <p:cNvSpPr/>
          <p:nvPr/>
        </p:nvSpPr>
        <p:spPr>
          <a:xfrm>
            <a:off x="268827" y="5701506"/>
            <a:ext cx="2169574" cy="849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Polarization, debate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911AF8-1C0B-4A79-B713-D09A528FE29F}"/>
              </a:ext>
            </a:extLst>
          </p:cNvPr>
          <p:cNvSpPr/>
          <p:nvPr/>
        </p:nvSpPr>
        <p:spPr>
          <a:xfrm>
            <a:off x="3110011" y="5723729"/>
            <a:ext cx="2710855" cy="849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Clear responsibility </a:t>
            </a:r>
            <a:r>
              <a:rPr lang="en-GB" dirty="0">
                <a:sym typeface="Wingdings" panose="05000000000000000000" pitchFamily="2" charset="2"/>
              </a:rPr>
              <a:t> of the public OR the administration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0D0859-CCF2-4100-9503-7EBF4E3567D1}"/>
              </a:ext>
            </a:extLst>
          </p:cNvPr>
          <p:cNvSpPr/>
          <p:nvPr/>
        </p:nvSpPr>
        <p:spPr>
          <a:xfrm>
            <a:off x="6164318" y="5723729"/>
            <a:ext cx="2710855" cy="84931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Projection of harm into the future</a:t>
            </a:r>
          </a:p>
        </p:txBody>
      </p:sp>
    </p:spTree>
    <p:extLst>
      <p:ext uri="{BB962C8B-B14F-4D97-AF65-F5344CB8AC3E}">
        <p14:creationId xmlns:p14="http://schemas.microsoft.com/office/powerpoint/2010/main" val="308869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F2D4F4-9BC9-4429-BE52-5700D52D9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 places where </a:t>
            </a:r>
            <a:r>
              <a:rPr lang="en-GB" sz="1600" b="1" dirty="0"/>
              <a:t>coastal floods </a:t>
            </a:r>
            <a:r>
              <a:rPr lang="en-GB" sz="1600" dirty="0"/>
              <a:t>are part of everyday life, they are part of a local know how, a local way of live. 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Possible limit to local legal change: the ‘</a:t>
            </a:r>
            <a:r>
              <a:rPr lang="en-GB" sz="1600" dirty="0">
                <a:sym typeface="Wingdings" panose="05000000000000000000" pitchFamily="2" charset="2"/>
              </a:rPr>
              <a:t>Asterix’ spirit “we know better”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GB" sz="1600" i="1" dirty="0"/>
              <a:t>attenuated risks (immanent representations [</a:t>
            </a:r>
            <a:r>
              <a:rPr lang="en-GB" sz="1600" i="1" dirty="0" err="1"/>
              <a:t>Harré</a:t>
            </a:r>
            <a:r>
              <a:rPr lang="en-GB" sz="1600" i="1" dirty="0"/>
              <a:t>, 1998])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In more densely populated coastal areas, with a large amount of retired people from elsewhere, local to make sense of coastal threats and to find accountable instances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GB" sz="1600" i="1" dirty="0"/>
              <a:t>Amplified risks (transcendent representations)</a:t>
            </a:r>
          </a:p>
          <a:p>
            <a:pPr marL="1200150" lvl="1" indent="-285750">
              <a:buFont typeface="Arial" panose="020B0604020202020204" pitchFamily="34" charset="0"/>
              <a:buChar char="•"/>
            </a:pPr>
            <a:r>
              <a:rPr lang="en-GB" sz="1600" i="1" dirty="0"/>
              <a:t>Politically polarized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Context for </a:t>
            </a:r>
            <a:r>
              <a:rPr lang="en-GB" sz="1600" b="1" dirty="0"/>
              <a:t>legal innovations </a:t>
            </a:r>
            <a:r>
              <a:rPr lang="en-GB" sz="1600" dirty="0"/>
              <a:t>in coastal areas </a:t>
            </a:r>
            <a:r>
              <a:rPr lang="en-GB" sz="1600" dirty="0">
                <a:sym typeface="Wingdings" panose="05000000000000000000" pitchFamily="2" charset="2"/>
              </a:rPr>
              <a:t> improve local debate and participation for future adaptation plans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06DE5F-3B2F-43D0-9B6A-5CF410BB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5DB69B-89F3-4031-B287-F51C6517FA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B467E-1429-4190-957B-3BAF4F840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317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icep 2019 plymouth&quot;">
            <a:extLst>
              <a:ext uri="{FF2B5EF4-FFF2-40B4-BE49-F238E27FC236}">
                <a16:creationId xmlns:a16="http://schemas.microsoft.com/office/drawing/2014/main" id="{191CECAE-7931-4335-BCB9-E021B2AF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87" y="4277032"/>
            <a:ext cx="3819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4" descr="Résultat de recherche d'images pour &quot;logo conseil départemental 13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00" y="260648"/>
            <a:ext cx="2174181" cy="57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Résultat de recherche d'images pour &quot;logo D2RT Marseille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5" r="20752"/>
          <a:stretch>
            <a:fillRect/>
          </a:stretch>
        </p:blipFill>
        <p:spPr bwMode="auto">
          <a:xfrm>
            <a:off x="5364088" y="260648"/>
            <a:ext cx="720080" cy="73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 de texte 2"/>
          <p:cNvSpPr txBox="1"/>
          <p:nvPr/>
        </p:nvSpPr>
        <p:spPr>
          <a:xfrm>
            <a:off x="3167336" y="20776"/>
            <a:ext cx="5976664" cy="23987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7625" marR="47625" lvl="0" indent="0" algn="l" defTabSz="914400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Projet financé avec le concours de l’Union Européenne avec le Fonds Européen de Développement Régional 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7625" marR="47625" lvl="0" indent="0" algn="just" defTabSz="914400" rtl="0" eaLnBrk="0" fontAlgn="base" latinLnBrk="0" hangingPunct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rgbClr val="FF9900"/>
              </a:buClr>
              <a:buSzTx/>
              <a:buFontTx/>
              <a:buNone/>
              <a:tabLst>
                <a:tab pos="107950" algn="l"/>
                <a:tab pos="215900" algn="l"/>
                <a:tab pos="323850" algn="l"/>
              </a:tabLst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/>
              <a:cs typeface="Times New Roman"/>
            </a:endParaRPr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3315407E-AAD2-4C3E-8D27-40EEC457B42B}"/>
              </a:ext>
            </a:extLst>
          </p:cNvPr>
          <p:cNvSpPr txBox="1">
            <a:spLocks/>
          </p:cNvSpPr>
          <p:nvPr/>
        </p:nvSpPr>
        <p:spPr>
          <a:xfrm>
            <a:off x="2018808" y="1035251"/>
            <a:ext cx="60531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fr-FR" sz="1200" dirty="0"/>
              <a:t>ICEP Plymouth 2019</a:t>
            </a:r>
          </a:p>
        </p:txBody>
      </p:sp>
      <p:sp>
        <p:nvSpPr>
          <p:cNvPr id="21" name="ZoneTexte 12">
            <a:extLst>
              <a:ext uri="{FF2B5EF4-FFF2-40B4-BE49-F238E27FC236}">
                <a16:creationId xmlns:a16="http://schemas.microsoft.com/office/drawing/2014/main" id="{CE36CE3F-B13D-44EE-A972-CECDB7AF8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8232" y="2188810"/>
            <a:ext cx="65370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GB" b="1" dirty="0"/>
              <a:t>Coastal flood management: when ‘natural’ risks are seen as less dangerous?</a:t>
            </a:r>
            <a:endParaRPr lang="fr-FR" dirty="0"/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98A5A4E9-5254-493C-A8C9-A732B6ECF7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1763" y="5752897"/>
            <a:ext cx="2625898" cy="100550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68DD94-0BB0-461A-B150-D66BC2951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5FE6C-1E50-4BF7-BBBA-BE5EE3B5E819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703C3-353D-494F-896E-620057F47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AAD88-4B48-4134-BFA7-FF8459A7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ICEP Plymouth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4E01A5-BA57-426C-93DB-F9F2EF49825B}"/>
              </a:ext>
            </a:extLst>
          </p:cNvPr>
          <p:cNvSpPr txBox="1"/>
          <p:nvPr/>
        </p:nvSpPr>
        <p:spPr>
          <a:xfrm>
            <a:off x="2371725" y="480612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raquel.bohn-bertoldo@univ-amu.fr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5A0690-042C-4180-863F-BF3EDEEDEF2E}"/>
              </a:ext>
            </a:extLst>
          </p:cNvPr>
          <p:cNvSpPr txBox="1"/>
          <p:nvPr/>
        </p:nvSpPr>
        <p:spPr>
          <a:xfrm>
            <a:off x="4476750" y="3979583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2701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E62DF8-BCD0-4783-9193-E5388EF302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Port Saint Louis du Rhône</a:t>
            </a:r>
          </a:p>
        </p:txBody>
      </p:sp>
      <p:pic>
        <p:nvPicPr>
          <p:cNvPr id="11" name="Content Placeholder 10" descr="A group of people on a dirt road&#10;&#10;Description automatically generated">
            <a:extLst>
              <a:ext uri="{FF2B5EF4-FFF2-40B4-BE49-F238E27FC236}">
                <a16:creationId xmlns:a16="http://schemas.microsoft.com/office/drawing/2014/main" id="{8F498295-164A-4128-91EE-9793DC293D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7781C-D93B-4978-85D1-7A751AC144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Fréjus (Port)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08B523-7D4A-415A-8521-0C2A3A8FD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</a:t>
            </a:r>
            <a:r>
              <a:rPr lang="fr-FR" dirty="0" err="1"/>
              <a:t>natural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</a:t>
            </a:r>
            <a:r>
              <a:rPr lang="fr-FR" dirty="0" err="1"/>
              <a:t>natural</a:t>
            </a:r>
            <a:r>
              <a:rPr lang="fr-FR" dirty="0"/>
              <a:t> </a:t>
            </a:r>
            <a:r>
              <a:rPr lang="fr-FR" dirty="0" err="1"/>
              <a:t>risk</a:t>
            </a:r>
            <a:r>
              <a:rPr lang="fr-FR" dirty="0"/>
              <a:t>?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9E953D-3010-45FB-AEFF-6FF1A17BB9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14FB542-72F1-AF43-9406-37DC7932295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2AE851B-BEF2-4A9A-9544-BCE8641A3A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ICEP Plymouth 2019</a:t>
            </a:r>
          </a:p>
        </p:txBody>
      </p:sp>
      <p:pic>
        <p:nvPicPr>
          <p:cNvPr id="17" name="Content Placeholder 16" descr="A boat parked on the side of a building&#10;&#10;Description automatically generated">
            <a:extLst>
              <a:ext uri="{FF2B5EF4-FFF2-40B4-BE49-F238E27FC236}">
                <a16:creationId xmlns:a16="http://schemas.microsoft.com/office/drawing/2014/main" id="{672F1407-110B-4E66-8A25-604247830A0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96898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25F7A378-5A24-409A-BB44-134AA04C1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/>
              <a:t>Possible differences</a:t>
            </a:r>
            <a:endParaRPr lang="fr-FR" alt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748721-A29E-43C3-A63B-94B2EEB29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b="1" dirty="0"/>
              <a:t>Place attachment </a:t>
            </a:r>
          </a:p>
          <a:p>
            <a:pPr>
              <a:defRPr/>
            </a:pPr>
            <a:r>
              <a:rPr lang="en-GB" dirty="0">
                <a:cs typeface="ＭＳ Ｐゴシック" charset="-128"/>
              </a:rPr>
              <a:t>“propensity of human beings and other animals to seek out the place where they were born or find a place in </a:t>
            </a:r>
            <a:r>
              <a:rPr lang="en-GB" i="1" dirty="0">
                <a:cs typeface="ＭＳ Ｐゴシック" charset="-128"/>
              </a:rPr>
              <a:t>which they feel comfortable and secure</a:t>
            </a:r>
            <a:r>
              <a:rPr lang="en-GB" dirty="0">
                <a:cs typeface="ＭＳ Ｐゴシック" charset="-128"/>
              </a:rPr>
              <a:t>” (</a:t>
            </a:r>
            <a:r>
              <a:rPr lang="en-GB" dirty="0"/>
              <a:t>Hidalgo &amp; Hernández, 2001, </a:t>
            </a:r>
            <a:r>
              <a:rPr lang="en-GB" dirty="0">
                <a:cs typeface="ＭＳ Ｐゴシック" charset="-128"/>
              </a:rPr>
              <a:t>p. 274). </a:t>
            </a:r>
          </a:p>
          <a:p>
            <a:pPr>
              <a:defRPr/>
            </a:pPr>
            <a:endParaRPr lang="en-GB" dirty="0"/>
          </a:p>
          <a:p>
            <a:pPr>
              <a:defRPr/>
            </a:pPr>
            <a:r>
              <a:rPr lang="en-GB" b="1" dirty="0"/>
              <a:t>Place attachment + risk perception</a:t>
            </a:r>
          </a:p>
          <a:p>
            <a:pPr>
              <a:defRPr/>
            </a:pPr>
            <a:r>
              <a:rPr lang="en-GB" dirty="0"/>
              <a:t>Inconsistent findings in relation to different types of natural risks </a:t>
            </a:r>
            <a:r>
              <a:rPr lang="en-GB" dirty="0">
                <a:sym typeface="Wingdings" panose="05000000000000000000" pitchFamily="2" charset="2"/>
              </a:rPr>
              <a:t>(</a:t>
            </a:r>
            <a:r>
              <a:rPr lang="en-GB" dirty="0" err="1">
                <a:sym typeface="Wingdings" panose="05000000000000000000" pitchFamily="2" charset="2"/>
              </a:rPr>
              <a:t>Bonaiuto</a:t>
            </a:r>
            <a:r>
              <a:rPr lang="en-GB" dirty="0">
                <a:sym typeface="Wingdings" panose="05000000000000000000" pitchFamily="2" charset="2"/>
              </a:rPr>
              <a:t> et al., 2016)  both </a:t>
            </a:r>
            <a:r>
              <a:rPr lang="en-GB" i="1" dirty="0">
                <a:sym typeface="Wingdings" panose="05000000000000000000" pitchFamily="2" charset="2"/>
              </a:rPr>
              <a:t>positive</a:t>
            </a:r>
            <a:r>
              <a:rPr lang="en-GB" dirty="0">
                <a:sym typeface="Wingdings" panose="05000000000000000000" pitchFamily="2" charset="2"/>
              </a:rPr>
              <a:t> and </a:t>
            </a:r>
            <a:r>
              <a:rPr lang="en-GB" i="1" dirty="0">
                <a:sym typeface="Wingdings" panose="05000000000000000000" pitchFamily="2" charset="2"/>
              </a:rPr>
              <a:t>negative</a:t>
            </a:r>
            <a:r>
              <a:rPr lang="en-GB" dirty="0">
                <a:sym typeface="Wingdings" panose="05000000000000000000" pitchFamily="2" charset="2"/>
              </a:rPr>
              <a:t> relationships between place attachment and risk perception make sense in a given context.</a:t>
            </a:r>
          </a:p>
          <a:p>
            <a:pPr>
              <a:defRPr/>
            </a:pPr>
            <a:endParaRPr lang="en-GB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GB" dirty="0">
                <a:sym typeface="Wingdings" panose="05000000000000000000" pitchFamily="2" charset="2"/>
              </a:rPr>
              <a:t>Legal changes have endeavoured to improve natural risk management nationally and across the EU (e.g. EU Flood Directive). Still legal innovations are often met with </a:t>
            </a:r>
            <a:r>
              <a:rPr lang="en-GB" b="1" dirty="0">
                <a:sym typeface="Wingdings" panose="05000000000000000000" pitchFamily="2" charset="2"/>
              </a:rPr>
              <a:t>local resistance</a:t>
            </a:r>
            <a:r>
              <a:rPr lang="en-GB" dirty="0">
                <a:sym typeface="Wingdings" panose="05000000000000000000" pitchFamily="2" charset="2"/>
              </a:rPr>
              <a:t> (Castro &amp; Mouro, 2016)</a:t>
            </a: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20486" name="Espace réservé du numéro de diapositive 5">
            <a:extLst>
              <a:ext uri="{FF2B5EF4-FFF2-40B4-BE49-F238E27FC236}">
                <a16:creationId xmlns:a16="http://schemas.microsoft.com/office/drawing/2014/main" id="{9E2DAB5E-ED80-4EEE-BE1C-A575C1371F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305927-288E-4125-A4B3-61BE72961400}" type="slidenum">
              <a:rPr lang="en-US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6745CE3-6187-46FD-9C5D-AD8BBEE23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pic>
        <p:nvPicPr>
          <p:cNvPr id="6" name="Content Placeholder 10" descr="A group of people on a dirt road&#10;&#10;Description automatically generated">
            <a:extLst>
              <a:ext uri="{FF2B5EF4-FFF2-40B4-BE49-F238E27FC236}">
                <a16:creationId xmlns:a16="http://schemas.microsoft.com/office/drawing/2014/main" id="{0E354B72-A7FA-4D28-A1FB-7334AD9B7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444" y="4855136"/>
            <a:ext cx="2162793" cy="1622095"/>
          </a:xfrm>
          <a:prstGeom prst="rect">
            <a:avLst/>
          </a:prstGeom>
        </p:spPr>
      </p:pic>
      <p:pic>
        <p:nvPicPr>
          <p:cNvPr id="7" name="Content Placeholder 16" descr="A boat parked on the side of a building&#10;&#10;Description automatically generated">
            <a:extLst>
              <a:ext uri="{FF2B5EF4-FFF2-40B4-BE49-F238E27FC236}">
                <a16:creationId xmlns:a16="http://schemas.microsoft.com/office/drawing/2014/main" id="{B299BFA8-D24B-4D80-A852-49D4207BC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007" y="4855094"/>
            <a:ext cx="2163643" cy="162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50ACAB3-C520-4427-929D-2EC74864798A}"/>
              </a:ext>
            </a:extLst>
          </p:cNvPr>
          <p:cNvSpPr/>
          <p:nvPr/>
        </p:nvSpPr>
        <p:spPr>
          <a:xfrm>
            <a:off x="828675" y="3429000"/>
            <a:ext cx="7562850" cy="1162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372BAE-5D9E-475B-9E73-673C2DB6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660" y="2788385"/>
            <a:ext cx="7364865" cy="4525963"/>
          </a:xfrm>
        </p:spPr>
        <p:txBody>
          <a:bodyPr/>
          <a:lstStyle/>
          <a:p>
            <a:pPr>
              <a:defRPr/>
            </a:pPr>
            <a:r>
              <a:rPr lang="en-GB" dirty="0">
                <a:sym typeface="Wingdings" panose="05000000000000000000" pitchFamily="2" charset="2"/>
              </a:rPr>
              <a:t>PSL and </a:t>
            </a:r>
            <a:r>
              <a:rPr lang="en-GB" dirty="0" err="1">
                <a:sym typeface="Wingdings" panose="05000000000000000000" pitchFamily="2" charset="2"/>
              </a:rPr>
              <a:t>Fréjus</a:t>
            </a:r>
            <a:r>
              <a:rPr lang="en-GB" dirty="0">
                <a:sym typeface="Wingdings" panose="05000000000000000000" pitchFamily="2" charset="2"/>
              </a:rPr>
              <a:t> are both exposed to </a:t>
            </a:r>
            <a:r>
              <a:rPr lang="en-GB" b="1" dirty="0">
                <a:sym typeface="Wingdings" panose="05000000000000000000" pitchFamily="2" charset="2"/>
              </a:rPr>
              <a:t>comparable</a:t>
            </a:r>
            <a:r>
              <a:rPr lang="en-GB" dirty="0">
                <a:sym typeface="Wingdings" panose="05000000000000000000" pitchFamily="2" charset="2"/>
              </a:rPr>
              <a:t> flooding risks. The two southern France localities differ in economic activity, demographic composition and income. </a:t>
            </a:r>
          </a:p>
          <a:p>
            <a:pPr>
              <a:defRPr/>
            </a:pPr>
            <a:endParaRPr lang="en-GB" dirty="0"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GB" b="1" dirty="0">
                <a:sym typeface="Wingdings" panose="05000000000000000000" pitchFamily="2" charset="2"/>
              </a:rPr>
              <a:t>Study goal</a:t>
            </a:r>
          </a:p>
          <a:p>
            <a:pPr>
              <a:defRPr/>
            </a:pPr>
            <a:r>
              <a:rPr lang="en-GB" dirty="0">
                <a:sym typeface="Wingdings" panose="05000000000000000000" pitchFamily="2" charset="2"/>
              </a:rPr>
              <a:t>How local dwellers of these two southern France communities (1) </a:t>
            </a:r>
            <a:r>
              <a:rPr lang="en-GB" b="1" dirty="0">
                <a:sym typeface="Wingdings" panose="05000000000000000000" pitchFamily="2" charset="2"/>
              </a:rPr>
              <a:t>understand</a:t>
            </a:r>
            <a:r>
              <a:rPr lang="en-GB" dirty="0">
                <a:sym typeface="Wingdings" panose="05000000000000000000" pitchFamily="2" charset="2"/>
              </a:rPr>
              <a:t> the risks presented by their immediate environment and (2) </a:t>
            </a:r>
            <a:r>
              <a:rPr lang="en-GB" b="1" dirty="0">
                <a:sym typeface="Wingdings" panose="05000000000000000000" pitchFamily="2" charset="2"/>
              </a:rPr>
              <a:t>act </a:t>
            </a:r>
            <a:r>
              <a:rPr lang="en-GB" dirty="0">
                <a:sym typeface="Wingdings" panose="05000000000000000000" pitchFamily="2" charset="2"/>
              </a:rPr>
              <a:t>in the perspective of mitigating these risks?</a:t>
            </a:r>
          </a:p>
          <a:p>
            <a:pPr>
              <a:defRPr/>
            </a:pPr>
            <a:endParaRPr lang="en-GB" dirty="0">
              <a:sym typeface="Wingdings" panose="05000000000000000000" pitchFamily="2" charset="2"/>
            </a:endParaRPr>
          </a:p>
          <a:p>
            <a:pPr indent="-457200">
              <a:buAutoNum type="romanUcPeriod"/>
              <a:defRPr/>
            </a:pPr>
            <a:r>
              <a:rPr lang="en-GB" b="1" dirty="0"/>
              <a:t>Social representations theory</a:t>
            </a:r>
            <a:r>
              <a:rPr lang="en-GB" dirty="0"/>
              <a:t>: local meaning making of scientific ideas (Moscovici, 2001), also in relation to the environment (Castro, 2006)</a:t>
            </a:r>
          </a:p>
          <a:p>
            <a:pPr indent="-457200">
              <a:buAutoNum type="romanUcPeriod"/>
              <a:defRPr/>
            </a:pPr>
            <a:endParaRPr lang="en-GB" dirty="0"/>
          </a:p>
          <a:p>
            <a:pPr indent="-457200">
              <a:defRPr/>
            </a:pPr>
            <a:r>
              <a:rPr lang="en-GB" dirty="0"/>
              <a:t>II. The events that are represented might however be more or less ‘visible’ if they are (</a:t>
            </a:r>
            <a:r>
              <a:rPr lang="en-GB" dirty="0" err="1"/>
              <a:t>Kasperson</a:t>
            </a:r>
            <a:r>
              <a:rPr lang="en-GB" dirty="0"/>
              <a:t> et al., 1988)</a:t>
            </a:r>
          </a:p>
          <a:p>
            <a:pPr indent="-457200">
              <a:buFont typeface="Arial" panose="020B0604020202020204" pitchFamily="34" charset="0"/>
              <a:buChar char="•"/>
              <a:defRPr/>
            </a:pPr>
            <a:r>
              <a:rPr lang="en-GB" dirty="0"/>
              <a:t>Socially </a:t>
            </a:r>
            <a:r>
              <a:rPr lang="en-GB" i="1" dirty="0"/>
              <a:t>amplified</a:t>
            </a:r>
          </a:p>
          <a:p>
            <a:pPr indent="-457200">
              <a:buFont typeface="Arial" panose="020B0604020202020204" pitchFamily="34" charset="0"/>
              <a:buChar char="•"/>
              <a:defRPr/>
            </a:pPr>
            <a:r>
              <a:rPr lang="en-GB" dirty="0"/>
              <a:t>Socially </a:t>
            </a:r>
            <a:r>
              <a:rPr lang="en-GB" i="1" dirty="0"/>
              <a:t>attenuated</a:t>
            </a:r>
          </a:p>
          <a:p>
            <a:pPr indent="-457200">
              <a:defRPr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E5687-7B33-4C3F-9C08-1EB05DB760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641EA-1095-40EB-AA31-D3C5EA8F9A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pic>
        <p:nvPicPr>
          <p:cNvPr id="6" name="Content Placeholder 10" descr="A group of people on a dirt road&#10;&#10;Description automatically generated">
            <a:extLst>
              <a:ext uri="{FF2B5EF4-FFF2-40B4-BE49-F238E27FC236}">
                <a16:creationId xmlns:a16="http://schemas.microsoft.com/office/drawing/2014/main" id="{70766459-6EFE-4CA4-8B24-DD7BF73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540" y="596979"/>
            <a:ext cx="2495566" cy="1871675"/>
          </a:xfrm>
          <a:prstGeom prst="rect">
            <a:avLst/>
          </a:prstGeom>
        </p:spPr>
      </p:pic>
      <p:pic>
        <p:nvPicPr>
          <p:cNvPr id="7" name="Content Placeholder 16" descr="A boat parked on the side of a building&#10;&#10;Description automatically generated">
            <a:extLst>
              <a:ext uri="{FF2B5EF4-FFF2-40B4-BE49-F238E27FC236}">
                <a16:creationId xmlns:a16="http://schemas.microsoft.com/office/drawing/2014/main" id="{9B28CA89-DE01-44A6-9272-82077BCA8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103" y="596839"/>
            <a:ext cx="2496547" cy="18724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CE5C32-5D1B-47D5-9FF6-1B2EC8FD2601}"/>
              </a:ext>
            </a:extLst>
          </p:cNvPr>
          <p:cNvSpPr txBox="1"/>
          <p:nvPr/>
        </p:nvSpPr>
        <p:spPr bwMode="auto">
          <a:xfrm>
            <a:off x="1309540" y="2533437"/>
            <a:ext cx="202174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sz="1000" b="1" baseline="0" dirty="0">
                <a:latin typeface="Verdana" charset="0"/>
                <a:cs typeface="Arial" charset="0"/>
              </a:rPr>
              <a:t>Port Saint Louis du Rhône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DBAB91-91E5-4B05-9126-697AE5F85B91}"/>
              </a:ext>
            </a:extLst>
          </p:cNvPr>
          <p:cNvSpPr txBox="1"/>
          <p:nvPr/>
        </p:nvSpPr>
        <p:spPr bwMode="auto">
          <a:xfrm>
            <a:off x="5498103" y="2531949"/>
            <a:ext cx="202174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r>
              <a:rPr lang="fr-FR" sz="1000" b="1" baseline="0" dirty="0">
                <a:latin typeface="Verdana" charset="0"/>
                <a:cs typeface="Arial" charset="0"/>
              </a:rPr>
              <a:t>Fréjus</a:t>
            </a:r>
          </a:p>
        </p:txBody>
      </p:sp>
    </p:spTree>
    <p:extLst>
      <p:ext uri="{BB962C8B-B14F-4D97-AF65-F5344CB8AC3E}">
        <p14:creationId xmlns:p14="http://schemas.microsoft.com/office/powerpoint/2010/main" val="124472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E4D0E0-7670-4949-964C-226346B5F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Amplification signals (Burgess, 2012)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Projection of harm into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Associated risks (e.g. pollution)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Blame and responsibility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/>
              <a:t>Attenuating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‘act of god’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Anecdotes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Economic impact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B59A0-625F-4159-A865-DAD704E145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5B4244-E88B-479A-BE9B-1982E2BBCE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pic>
        <p:nvPicPr>
          <p:cNvPr id="1026" name="Picture 2" descr="Image associÃ©e">
            <a:extLst>
              <a:ext uri="{FF2B5EF4-FFF2-40B4-BE49-F238E27FC236}">
                <a16:creationId xmlns:a16="http://schemas.microsoft.com/office/drawing/2014/main" id="{14415290-0F92-4EA6-B1F0-306A1C8E4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91636"/>
            <a:ext cx="4710113" cy="313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69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5AF4D0-D7C8-40A8-8F45-C02C08149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/>
              <a:t>Forty in-depth semi-directive interviews with local dwellers (20 in PSL and 20 in </a:t>
            </a:r>
            <a:r>
              <a:rPr lang="en-GB" sz="1600" dirty="0" err="1"/>
              <a:t>Fréjus</a:t>
            </a:r>
            <a:r>
              <a:rPr lang="en-GB" sz="1600" dirty="0"/>
              <a:t>)</a:t>
            </a:r>
          </a:p>
          <a:p>
            <a:r>
              <a:rPr lang="en-GB" sz="1600" dirty="0"/>
              <a:t>Interview length: between 40 minutes and 1h30</a:t>
            </a:r>
          </a:p>
          <a:p>
            <a:endParaRPr lang="en-GB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fr-FR" sz="1600" dirty="0"/>
              <a:t>Interview guide sections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GB" altLang="fr-FR" sz="1600" i="1" dirty="0"/>
              <a:t>Community description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GB" altLang="fr-FR" sz="1600" i="1" dirty="0"/>
              <a:t>Past natural events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GB" altLang="fr-FR" sz="1600" i="1" dirty="0"/>
              <a:t>How coastal floods were/are dealt with?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GB" altLang="fr-FR" sz="1600" i="1" dirty="0"/>
              <a:t>Source of information</a:t>
            </a:r>
          </a:p>
          <a:p>
            <a:pPr marL="1371600" lvl="1">
              <a:buFont typeface="Arial" panose="020B0604020202020204" pitchFamily="34" charset="0"/>
              <a:buChar char="•"/>
            </a:pPr>
            <a:r>
              <a:rPr lang="en-GB" altLang="fr-FR" sz="1600" i="1" dirty="0"/>
              <a:t>Perceived vulnerability and intention to leave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fr-FR" sz="16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fr-FR" sz="1600" dirty="0"/>
              <a:t>Interviews were transcribed and content analysed. The analytical approach mixed theory driven aspects – Bertoldo et al. (submitted) – and </a:t>
            </a:r>
            <a:r>
              <a:rPr lang="en-GB" altLang="fr-FR" sz="1600" b="1" dirty="0"/>
              <a:t>content driven </a:t>
            </a:r>
            <a:r>
              <a:rPr lang="en-GB" altLang="fr-FR" sz="1600" dirty="0"/>
              <a:t>aspects. </a:t>
            </a:r>
            <a:endParaRPr lang="en-GB" altLang="fr-FR" sz="1600" i="1" dirty="0"/>
          </a:p>
          <a:p>
            <a:pPr marL="1371600" lvl="1">
              <a:buFont typeface="Arial" panose="020B0604020202020204" pitchFamily="34" charset="0"/>
              <a:buChar char="•"/>
            </a:pPr>
            <a:endParaRPr lang="en-GB" altLang="fr-FR" sz="1600" i="1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EDACA8-4034-4128-AACE-B13CFFB6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Method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D3E98F-2AB9-4822-8443-E2C4D3299D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758D2-5CF7-478D-B2A1-115A9F199E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846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0" descr="A group of people on a dirt road&#10;&#10;Description automatically generated">
            <a:extLst>
              <a:ext uri="{FF2B5EF4-FFF2-40B4-BE49-F238E27FC236}">
                <a16:creationId xmlns:a16="http://schemas.microsoft.com/office/drawing/2014/main" id="{5457B6AB-888D-4C0D-89C9-C4663A48C4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5000"/>
          </a:blip>
          <a:stretch>
            <a:fillRect/>
          </a:stretch>
        </p:blipFill>
        <p:spPr>
          <a:xfrm>
            <a:off x="-1" y="2166679"/>
            <a:ext cx="1596325" cy="1197244"/>
          </a:xfrm>
          <a:prstGeom prst="rect">
            <a:avLst/>
          </a:prstGeom>
        </p:spPr>
      </p:pic>
      <p:pic>
        <p:nvPicPr>
          <p:cNvPr id="7" name="Content Placeholder 16" descr="A boat parked on the side of a building&#10;&#10;Description automatically generated">
            <a:extLst>
              <a:ext uri="{FF2B5EF4-FFF2-40B4-BE49-F238E27FC236}">
                <a16:creationId xmlns:a16="http://schemas.microsoft.com/office/drawing/2014/main" id="{EFCEA182-A0BB-46D4-913E-86233CF4660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0" y="3642893"/>
            <a:ext cx="1596324" cy="119724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AEBED7-2FF3-43BC-9D38-A467A0EF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People living in these two localities described in different terms their exposure to coastal floods as:</a:t>
            </a:r>
          </a:p>
          <a:p>
            <a:endParaRPr lang="en-GB" dirty="0"/>
          </a:p>
          <a:p>
            <a:r>
              <a:rPr lang="en-GB" dirty="0">
                <a:sym typeface="Wingdings" panose="05000000000000000000" pitchFamily="2" charset="2"/>
              </a:rPr>
              <a:t>‘</a:t>
            </a:r>
            <a:r>
              <a:rPr lang="en-GB" b="1" dirty="0">
                <a:sym typeface="Wingdings" panose="05000000000000000000" pitchFamily="2" charset="2"/>
              </a:rPr>
              <a:t>Natural’ risks </a:t>
            </a:r>
            <a:r>
              <a:rPr lang="en-GB" dirty="0">
                <a:sym typeface="Wingdings" panose="05000000000000000000" pitchFamily="2" charset="2"/>
              </a:rPr>
              <a:t> here coastal risks are described in </a:t>
            </a:r>
            <a:r>
              <a:rPr lang="en-GB" u="sng" dirty="0">
                <a:sym typeface="Wingdings" panose="05000000000000000000" pitchFamily="2" charset="2"/>
              </a:rPr>
              <a:t>nostalgic terms</a:t>
            </a:r>
            <a:r>
              <a:rPr lang="en-GB" dirty="0">
                <a:sym typeface="Wingdings" panose="05000000000000000000" pitchFamily="2" charset="2"/>
              </a:rPr>
              <a:t>. Risk exposure is characterised as </a:t>
            </a:r>
            <a:r>
              <a:rPr lang="en-GB" b="1" dirty="0">
                <a:sym typeface="Wingdings" panose="05000000000000000000" pitchFamily="2" charset="2"/>
              </a:rPr>
              <a:t>part of simpler everyday lives </a:t>
            </a:r>
            <a:r>
              <a:rPr lang="en-GB" dirty="0">
                <a:sym typeface="Wingdings" panose="05000000000000000000" pitchFamily="2" charset="2"/>
              </a:rPr>
              <a:t>lived in the rhythms of nature. Nobody is held </a:t>
            </a:r>
            <a:r>
              <a:rPr lang="en-GB" b="1" dirty="0">
                <a:sym typeface="Wingdings" panose="05000000000000000000" pitchFamily="2" charset="2"/>
              </a:rPr>
              <a:t>accountable</a:t>
            </a:r>
            <a:r>
              <a:rPr lang="en-GB" dirty="0">
                <a:sym typeface="Wingdings" panose="05000000000000000000" pitchFamily="2" charset="2"/>
              </a:rPr>
              <a:t>. </a:t>
            </a: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endParaRPr lang="en-GB" dirty="0">
              <a:sym typeface="Wingdings" panose="05000000000000000000" pitchFamily="2" charset="2"/>
            </a:endParaRPr>
          </a:p>
          <a:p>
            <a:r>
              <a:rPr lang="en-GB" b="1" dirty="0">
                <a:sym typeface="Wingdings" panose="05000000000000000000" pitchFamily="2" charset="2"/>
              </a:rPr>
              <a:t>Manageable risks </a:t>
            </a:r>
            <a:r>
              <a:rPr lang="en-GB" dirty="0">
                <a:sym typeface="Wingdings" panose="05000000000000000000" pitchFamily="2" charset="2"/>
              </a:rPr>
              <a:t> here coastal risks are described in </a:t>
            </a:r>
            <a:r>
              <a:rPr lang="en-GB" u="sng" dirty="0">
                <a:sym typeface="Wingdings" panose="05000000000000000000" pitchFamily="2" charset="2"/>
              </a:rPr>
              <a:t>catastrophic terms</a:t>
            </a:r>
            <a:r>
              <a:rPr lang="en-GB" dirty="0">
                <a:sym typeface="Wingdings" panose="05000000000000000000" pitchFamily="2" charset="2"/>
              </a:rPr>
              <a:t>. Risk management here is described in technical terms that shields this sphere from public debate and participation. Local authorities are here described as directly </a:t>
            </a:r>
            <a:r>
              <a:rPr lang="en-GB" b="1" dirty="0">
                <a:sym typeface="Wingdings" panose="05000000000000000000" pitchFamily="2" charset="2"/>
              </a:rPr>
              <a:t>accountable</a:t>
            </a:r>
            <a:r>
              <a:rPr lang="en-GB" dirty="0">
                <a:sym typeface="Wingdings" panose="05000000000000000000" pitchFamily="2" charset="2"/>
              </a:rPr>
              <a:t> for reducing risk exposure.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09BB9D-2782-474C-8220-65D2D7682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Categories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D8601-2EE7-4671-9738-7FF958A00E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E75D2-5AF1-460E-8EDA-00CD3DE206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37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0" descr="A group of people on a dirt road&#10;&#10;Description automatically generated">
            <a:extLst>
              <a:ext uri="{FF2B5EF4-FFF2-40B4-BE49-F238E27FC236}">
                <a16:creationId xmlns:a16="http://schemas.microsoft.com/office/drawing/2014/main" id="{A52552B7-2FAC-4F03-A8A2-0A66F3FACA6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-15498" y="3559793"/>
            <a:ext cx="4435709" cy="332678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2139E7-A695-49EC-B232-0CAF159CACDB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lvl="0"/>
            <a:r>
              <a:rPr lang="en-US" i="1" dirty="0"/>
              <a:t>“We learn here to live with nature </a:t>
            </a:r>
            <a:r>
              <a:rPr lang="en-US" b="1" i="1" dirty="0"/>
              <a:t>since childhood </a:t>
            </a:r>
            <a:r>
              <a:rPr lang="en-US" i="1" dirty="0"/>
              <a:t>- we are used to it”</a:t>
            </a:r>
          </a:p>
          <a:p>
            <a:pPr lvl="0" algn="r"/>
            <a:r>
              <a:rPr lang="en-US" dirty="0"/>
              <a:t>Man PSL 65 </a:t>
            </a:r>
            <a:r>
              <a:rPr lang="en-US" dirty="0" err="1"/>
              <a:t>yo</a:t>
            </a:r>
            <a:endParaRPr lang="en-US" dirty="0"/>
          </a:p>
          <a:p>
            <a:pPr lvl="0"/>
            <a:endParaRPr lang="en-US" i="1" dirty="0"/>
          </a:p>
          <a:p>
            <a:pPr lvl="0"/>
            <a:r>
              <a:rPr lang="en-US" i="1" dirty="0"/>
              <a:t>[about the sheds] “That's why I say that is the </a:t>
            </a:r>
            <a:r>
              <a:rPr lang="en-US" b="1" i="1" dirty="0"/>
              <a:t>art of living in PSL</a:t>
            </a:r>
            <a:r>
              <a:rPr lang="en-US" i="1" dirty="0"/>
              <a:t>: the sheds are flooded regularly </a:t>
            </a:r>
            <a:r>
              <a:rPr lang="en-US" b="1" i="1" dirty="0"/>
              <a:t>and despite everything we live well </a:t>
            </a:r>
            <a:r>
              <a:rPr lang="en-US" i="1" dirty="0"/>
              <a:t>because we do not overconsume</a:t>
            </a:r>
            <a:r>
              <a:rPr lang="en-US" b="1" i="1" dirty="0"/>
              <a:t>”</a:t>
            </a:r>
          </a:p>
          <a:p>
            <a:pPr lvl="0" algn="r"/>
            <a:r>
              <a:rPr lang="fr-FR" dirty="0"/>
              <a:t> </a:t>
            </a:r>
            <a:r>
              <a:rPr lang="fr-FR" dirty="0" err="1"/>
              <a:t>Woman</a:t>
            </a:r>
            <a:r>
              <a:rPr lang="fr-FR" dirty="0"/>
              <a:t> PSL 65 yo</a:t>
            </a:r>
          </a:p>
          <a:p>
            <a:pPr algn="r"/>
            <a:endParaRPr lang="fr-FR" dirty="0"/>
          </a:p>
          <a:p>
            <a:r>
              <a:rPr lang="en-US" i="1" dirty="0"/>
              <a:t>“You go elsewhere, it's all flooded. And you go around the </a:t>
            </a:r>
            <a:r>
              <a:rPr lang="en-US" i="1" dirty="0" err="1"/>
              <a:t>cabanon</a:t>
            </a:r>
            <a:r>
              <a:rPr lang="en-US" i="1" dirty="0"/>
              <a:t> (shed) and... you wonder it's impossible! But the old ones when they did it back then, I do not know how they did it, </a:t>
            </a:r>
            <a:r>
              <a:rPr lang="en-US" b="1" i="1" dirty="0"/>
              <a:t>but they were not stupid in the end because they had no bull[bulldozer]</a:t>
            </a:r>
            <a:r>
              <a:rPr lang="en-US" i="1" dirty="0"/>
              <a:t>”</a:t>
            </a:r>
          </a:p>
          <a:p>
            <a:pPr algn="r"/>
            <a:r>
              <a:rPr lang="fr-FR" dirty="0"/>
              <a:t>Man PSL 67 yo</a:t>
            </a:r>
          </a:p>
          <a:p>
            <a:pPr algn="r"/>
            <a:endParaRPr lang="fr-FR" dirty="0"/>
          </a:p>
          <a:p>
            <a:r>
              <a:rPr lang="en-US" i="1" dirty="0"/>
              <a:t>“People are smarter now, but before the old ones, </a:t>
            </a:r>
            <a:r>
              <a:rPr lang="en-US" b="1" i="1" dirty="0"/>
              <a:t>they were tough because here you did not have to work to live</a:t>
            </a:r>
            <a:r>
              <a:rPr lang="en-US" i="1" dirty="0"/>
              <a:t>. Everything was available in abundance”</a:t>
            </a:r>
          </a:p>
          <a:p>
            <a:r>
              <a:rPr lang="en-US" i="1" dirty="0"/>
              <a:t>"I tend to say that often the </a:t>
            </a:r>
            <a:r>
              <a:rPr lang="en-US" b="1" i="1" dirty="0"/>
              <a:t>Rhone us is our god</a:t>
            </a:r>
            <a:r>
              <a:rPr lang="en-US" i="1" dirty="0"/>
              <a:t>”</a:t>
            </a:r>
          </a:p>
          <a:p>
            <a:pPr algn="r"/>
            <a:r>
              <a:rPr lang="fr-FR" dirty="0"/>
              <a:t>Man PSL 70 ans</a:t>
            </a:r>
          </a:p>
          <a:p>
            <a:endParaRPr lang="fr-FR" b="1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D4200A-52AC-497A-B941-9A2843C0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Coastal </a:t>
            </a:r>
            <a:r>
              <a:rPr lang="en-GB" dirty="0"/>
              <a:t>floods</a:t>
            </a:r>
            <a:r>
              <a:rPr lang="fr-FR" dirty="0"/>
              <a:t> as NATURAL </a:t>
            </a:r>
            <a:r>
              <a:rPr lang="fr-FR" dirty="0" err="1"/>
              <a:t>risks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D6144-6E92-47F3-B4F8-4AF45FCE65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63EF22-2F03-4A51-A2EA-BDF41CD0D8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03327-0851-46D5-9637-0FC886CD8ECF}"/>
              </a:ext>
            </a:extLst>
          </p:cNvPr>
          <p:cNvSpPr/>
          <p:nvPr/>
        </p:nvSpPr>
        <p:spPr>
          <a:xfrm>
            <a:off x="253025" y="5765007"/>
            <a:ext cx="2838450" cy="723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Lost paradise, romantic view of ‘nature’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1A7AA-07FF-447D-AF14-0A560811CFEC}"/>
              </a:ext>
            </a:extLst>
          </p:cNvPr>
          <p:cNvSpPr/>
          <p:nvPr/>
        </p:nvSpPr>
        <p:spPr>
          <a:xfrm>
            <a:off x="6128727" y="5745957"/>
            <a:ext cx="2838450" cy="723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 responsibilities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046974-FA4D-422F-BEA1-661DDB79B5C9}"/>
              </a:ext>
            </a:extLst>
          </p:cNvPr>
          <p:cNvSpPr/>
          <p:nvPr/>
        </p:nvSpPr>
        <p:spPr>
          <a:xfrm>
            <a:off x="3190876" y="5745957"/>
            <a:ext cx="2838450" cy="723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Local memory</a:t>
            </a:r>
          </a:p>
        </p:txBody>
      </p:sp>
    </p:spTree>
    <p:extLst>
      <p:ext uri="{BB962C8B-B14F-4D97-AF65-F5344CB8AC3E}">
        <p14:creationId xmlns:p14="http://schemas.microsoft.com/office/powerpoint/2010/main" val="347710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6" descr="A boat parked on the side of a building&#10;&#10;Description automatically generated">
            <a:extLst>
              <a:ext uri="{FF2B5EF4-FFF2-40B4-BE49-F238E27FC236}">
                <a16:creationId xmlns:a16="http://schemas.microsoft.com/office/drawing/2014/main" id="{CF06AE7C-3524-4950-ADA8-370E3E15E2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5000"/>
          </a:blip>
          <a:stretch>
            <a:fillRect/>
          </a:stretch>
        </p:blipFill>
        <p:spPr>
          <a:xfrm>
            <a:off x="0" y="3820333"/>
            <a:ext cx="4050223" cy="303766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3B2EC8-F185-41E0-BBBA-674EC24CA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934" y="1600200"/>
            <a:ext cx="7364865" cy="4525963"/>
          </a:xfrm>
        </p:spPr>
        <p:txBody>
          <a:bodyPr/>
          <a:lstStyle/>
          <a:p>
            <a:pPr lvl="0"/>
            <a:r>
              <a:rPr lang="en-US" i="1" dirty="0"/>
              <a:t>“it seems that they have become aware that it is necessary to maintain [the dikes]. But the maintenance of the dikes, uh, it's the ... there are </a:t>
            </a:r>
            <a:r>
              <a:rPr lang="en-US" b="1" i="1" dirty="0"/>
              <a:t>responsibilities</a:t>
            </a:r>
            <a:r>
              <a:rPr lang="en-US" i="1" dirty="0"/>
              <a:t> and people have to </a:t>
            </a:r>
            <a:r>
              <a:rPr lang="en-US" b="1" i="1" dirty="0"/>
              <a:t>assume their responsibilities</a:t>
            </a:r>
            <a:r>
              <a:rPr lang="en-US" i="1" dirty="0"/>
              <a:t>, that's it.” (man, 70, PSL)</a:t>
            </a:r>
          </a:p>
          <a:p>
            <a:pPr lvl="0"/>
            <a:endParaRPr lang="fr-FR" dirty="0"/>
          </a:p>
          <a:p>
            <a:r>
              <a:rPr lang="en-US" i="1" dirty="0"/>
              <a:t>“So, it is an outside company that manages the pumps, which manages the ... if there is a problem it is ... it must work. It might be struggling, but it must work. </a:t>
            </a:r>
            <a:r>
              <a:rPr lang="en-US" b="1" i="1" dirty="0"/>
              <a:t>If it does not work, it's them, the people in charge [who are to blame</a:t>
            </a:r>
            <a:r>
              <a:rPr lang="en-US" i="1" dirty="0"/>
              <a:t>] It's our homes that are at stake” (man, 16, PSL)</a:t>
            </a:r>
          </a:p>
          <a:p>
            <a:endParaRPr lang="fr-FR" dirty="0"/>
          </a:p>
          <a:p>
            <a:pPr lvl="0"/>
            <a:r>
              <a:rPr lang="en-US" b="1" i="1" dirty="0"/>
              <a:t>“They</a:t>
            </a:r>
            <a:r>
              <a:rPr lang="en-US" i="1" dirty="0"/>
              <a:t> have to stop building in </a:t>
            </a:r>
            <a:r>
              <a:rPr lang="en-US" b="1" i="1" dirty="0"/>
              <a:t>flood plains, that's clear</a:t>
            </a:r>
            <a:r>
              <a:rPr lang="en-US" i="1" dirty="0"/>
              <a:t>. I think that since then, there have been some who understood that we should not build in a flood plain” (woman, 15, </a:t>
            </a:r>
            <a:r>
              <a:rPr lang="en-US" i="1" dirty="0" err="1"/>
              <a:t>Fréjus</a:t>
            </a:r>
            <a:r>
              <a:rPr lang="en-US" i="1" dirty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i="1" dirty="0"/>
              <a:t>Well, </a:t>
            </a:r>
            <a:r>
              <a:rPr lang="en-US" b="1" i="1" dirty="0"/>
              <a:t>the risks are often human </a:t>
            </a:r>
            <a:r>
              <a:rPr lang="en-US" i="1" dirty="0"/>
              <a:t>[…]. But there, all that one builds and all the zones which were natural which become waterproofed, it is zones which bring water, which bring risks of flood, etc. (man, 77 </a:t>
            </a:r>
            <a:r>
              <a:rPr lang="en-US" i="1" dirty="0" err="1"/>
              <a:t>yo</a:t>
            </a:r>
            <a:r>
              <a:rPr lang="en-US" i="1" dirty="0"/>
              <a:t>, </a:t>
            </a:r>
            <a:r>
              <a:rPr lang="en-US" i="1" dirty="0" err="1"/>
              <a:t>Fréjus</a:t>
            </a:r>
            <a:r>
              <a:rPr lang="en-US" i="1" dirty="0"/>
              <a:t>)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endParaRPr lang="fr-F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6D74A3-CE1E-4CE4-8B52-97C91A666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Coastal </a:t>
            </a:r>
            <a:r>
              <a:rPr lang="fr-FR" dirty="0" err="1"/>
              <a:t>floods</a:t>
            </a:r>
            <a:r>
              <a:rPr lang="fr-FR" dirty="0"/>
              <a:t> as a MANAGEABLE </a:t>
            </a:r>
            <a:r>
              <a:rPr lang="fr-FR" dirty="0" err="1"/>
              <a:t>risk</a:t>
            </a:r>
            <a:endParaRPr lang="fr-F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B53DE-98D1-4B59-948B-E52BBE4DCB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ICEP Plymouth 2019</a:t>
            </a: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CFB18-BFF7-4ACF-B023-C7E84BA58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447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e_4-3_PPT_AMU_2017">
  <a:themeElements>
    <a:clrScheme name="Personnalisée 1">
      <a:dk1>
        <a:srgbClr val="000000"/>
      </a:dk1>
      <a:lt1>
        <a:sysClr val="window" lastClr="FFFFFF"/>
      </a:lt1>
      <a:dk2>
        <a:srgbClr val="235BAA"/>
      </a:dk2>
      <a:lt2>
        <a:srgbClr val="AFB1A5"/>
      </a:lt2>
      <a:accent1>
        <a:srgbClr val="0080FF"/>
      </a:accent1>
      <a:accent2>
        <a:srgbClr val="51C2A9"/>
      </a:accent2>
      <a:accent3>
        <a:srgbClr val="7EC251"/>
      </a:accent3>
      <a:accent4>
        <a:srgbClr val="AFB1A5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 anchor="ctr"/>
      <a:lstStyle>
        <a:defPPr>
          <a:defRPr sz="1000" b="1" baseline="0" dirty="0" smtClean="0">
            <a:solidFill>
              <a:srgbClr val="FFFFFF"/>
            </a:solidFill>
            <a:latin typeface="Verdana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modele_4-3_ppt_amu_2017</Template>
  <TotalTime>11845</TotalTime>
  <Words>1743</Words>
  <Application>Microsoft Office PowerPoint</Application>
  <PresentationFormat>On-screen Show (4:3)</PresentationFormat>
  <Paragraphs>157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Lucida Grande</vt:lpstr>
      <vt:lpstr>Verdana</vt:lpstr>
      <vt:lpstr>Wingdings</vt:lpstr>
      <vt:lpstr>Modele_4-3_PPT_AMU_2017</vt:lpstr>
      <vt:lpstr>Thème Office</vt:lpstr>
      <vt:lpstr>PowerPoint Presentation</vt:lpstr>
      <vt:lpstr>How natural is a natural risk?</vt:lpstr>
      <vt:lpstr>Possible differences</vt:lpstr>
      <vt:lpstr>PowerPoint Presentation</vt:lpstr>
      <vt:lpstr>PowerPoint Presentation</vt:lpstr>
      <vt:lpstr>Method</vt:lpstr>
      <vt:lpstr>Categories</vt:lpstr>
      <vt:lpstr>Coastal floods as NATURAL risks</vt:lpstr>
      <vt:lpstr>Coastal floods as a MANAGEABLE risk</vt:lpstr>
      <vt:lpstr>Coastal floods as a MANAGEABLE risk</vt:lpstr>
      <vt:lpstr>Discussion</vt:lpstr>
      <vt:lpstr>PowerPoint Presentation</vt:lpstr>
    </vt:vector>
  </TitlesOfParts>
  <Company>Université de la Méditerranée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BOHN BERTOLDO Raquel</dc:creator>
  <cp:lastModifiedBy>Raquel Bertoldo</cp:lastModifiedBy>
  <cp:revision>101</cp:revision>
  <cp:lastPrinted>2017-03-27T13:23:53Z</cp:lastPrinted>
  <dcterms:created xsi:type="dcterms:W3CDTF">2018-07-11T07:31:45Z</dcterms:created>
  <dcterms:modified xsi:type="dcterms:W3CDTF">2019-09-03T19:35:54Z</dcterms:modified>
</cp:coreProperties>
</file>