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88"/>
  </p:notesMasterIdLst>
  <p:handoutMasterIdLst>
    <p:handoutMasterId r:id="rId89"/>
  </p:handoutMasterIdLst>
  <p:sldIdLst>
    <p:sldId id="509" r:id="rId4"/>
    <p:sldId id="350" r:id="rId5"/>
    <p:sldId id="413" r:id="rId6"/>
    <p:sldId id="430" r:id="rId7"/>
    <p:sldId id="440" r:id="rId8"/>
    <p:sldId id="438" r:id="rId9"/>
    <p:sldId id="439" r:id="rId10"/>
    <p:sldId id="500" r:id="rId11"/>
    <p:sldId id="502" r:id="rId12"/>
    <p:sldId id="480" r:id="rId13"/>
    <p:sldId id="501" r:id="rId14"/>
    <p:sldId id="355" r:id="rId15"/>
    <p:sldId id="359" r:id="rId16"/>
    <p:sldId id="360" r:id="rId17"/>
    <p:sldId id="503" r:id="rId18"/>
    <p:sldId id="487" r:id="rId19"/>
    <p:sldId id="510" r:id="rId20"/>
    <p:sldId id="489" r:id="rId21"/>
    <p:sldId id="364" r:id="rId22"/>
    <p:sldId id="452" r:id="rId23"/>
    <p:sldId id="450" r:id="rId24"/>
    <p:sldId id="400" r:id="rId25"/>
    <p:sldId id="366" r:id="rId26"/>
    <p:sldId id="475" r:id="rId27"/>
    <p:sldId id="504" r:id="rId28"/>
    <p:sldId id="453" r:id="rId29"/>
    <p:sldId id="411" r:id="rId30"/>
    <p:sldId id="456" r:id="rId31"/>
    <p:sldId id="455" r:id="rId32"/>
    <p:sldId id="457" r:id="rId33"/>
    <p:sldId id="488" r:id="rId34"/>
    <p:sldId id="467" r:id="rId35"/>
    <p:sldId id="468" r:id="rId36"/>
    <p:sldId id="469" r:id="rId37"/>
    <p:sldId id="459" r:id="rId38"/>
    <p:sldId id="464" r:id="rId39"/>
    <p:sldId id="434" r:id="rId40"/>
    <p:sldId id="435" r:id="rId41"/>
    <p:sldId id="370" r:id="rId42"/>
    <p:sldId id="371" r:id="rId43"/>
    <p:sldId id="446" r:id="rId44"/>
    <p:sldId id="460" r:id="rId45"/>
    <p:sldId id="511" r:id="rId46"/>
    <p:sldId id="372" r:id="rId47"/>
    <p:sldId id="396" r:id="rId48"/>
    <p:sldId id="397" r:id="rId49"/>
    <p:sldId id="444" r:id="rId50"/>
    <p:sldId id="484" r:id="rId51"/>
    <p:sldId id="485" r:id="rId52"/>
    <p:sldId id="486" r:id="rId53"/>
    <p:sldId id="505" r:id="rId54"/>
    <p:sldId id="375" r:id="rId55"/>
    <p:sldId id="491" r:id="rId56"/>
    <p:sldId id="490" r:id="rId57"/>
    <p:sldId id="382" r:id="rId58"/>
    <p:sldId id="481" r:id="rId59"/>
    <p:sldId id="493" r:id="rId60"/>
    <p:sldId id="383" r:id="rId61"/>
    <p:sldId id="494" r:id="rId62"/>
    <p:sldId id="386" r:id="rId63"/>
    <p:sldId id="495" r:id="rId64"/>
    <p:sldId id="497" r:id="rId65"/>
    <p:sldId id="387" r:id="rId66"/>
    <p:sldId id="388" r:id="rId67"/>
    <p:sldId id="496" r:id="rId68"/>
    <p:sldId id="498" r:id="rId69"/>
    <p:sldId id="392" r:id="rId70"/>
    <p:sldId id="414" r:id="rId71"/>
    <p:sldId id="415" r:id="rId72"/>
    <p:sldId id="416" r:id="rId73"/>
    <p:sldId id="499" r:id="rId74"/>
    <p:sldId id="506" r:id="rId75"/>
    <p:sldId id="507" r:id="rId76"/>
    <p:sldId id="508" r:id="rId77"/>
    <p:sldId id="418" r:id="rId78"/>
    <p:sldId id="419" r:id="rId79"/>
    <p:sldId id="445" r:id="rId80"/>
    <p:sldId id="451" r:id="rId81"/>
    <p:sldId id="478" r:id="rId82"/>
    <p:sldId id="479" r:id="rId83"/>
    <p:sldId id="476" r:id="rId84"/>
    <p:sldId id="395" r:id="rId85"/>
    <p:sldId id="492" r:id="rId86"/>
    <p:sldId id="512" r:id="rId87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9" autoAdjust="0"/>
    <p:restoredTop sz="78362" autoAdjust="0"/>
  </p:normalViewPr>
  <p:slideViewPr>
    <p:cSldViewPr>
      <p:cViewPr varScale="1">
        <p:scale>
          <a:sx n="101" d="100"/>
          <a:sy n="101" d="100"/>
        </p:scale>
        <p:origin x="120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1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5DC079-328A-437B-A1E6-85337A03D8F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847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A322AE-AD86-47D0-AD26-8F74D358E8A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251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Photographic</a:t>
            </a:r>
            <a:r>
              <a:rPr lang="fr-FR" baseline="0" dirty="0"/>
              <a:t> </a:t>
            </a:r>
            <a:r>
              <a:rPr lang="fr-FR" baseline="0" dirty="0" err="1"/>
              <a:t>credit</a:t>
            </a:r>
            <a:r>
              <a:rPr lang="fr-FR" baseline="0" dirty="0"/>
              <a:t>: F. Kjellberg </a:t>
            </a:r>
            <a:r>
              <a:rPr lang="fr-FR" baseline="0" dirty="0" err="1"/>
              <a:t>except</a:t>
            </a:r>
            <a:r>
              <a:rPr lang="fr-FR" baseline="0" dirty="0"/>
              <a:t> </a:t>
            </a:r>
            <a:r>
              <a:rPr lang="fr-FR" baseline="0" dirty="0" err="1"/>
              <a:t>when</a:t>
            </a:r>
            <a:r>
              <a:rPr lang="fr-FR" baseline="0" dirty="0"/>
              <a:t> </a:t>
            </a:r>
            <a:r>
              <a:rPr lang="fr-FR" baseline="0" dirty="0" err="1"/>
              <a:t>stated</a:t>
            </a:r>
            <a:r>
              <a:rPr lang="fr-FR" baseline="0" dirty="0"/>
              <a:t> </a:t>
            </a:r>
            <a:r>
              <a:rPr lang="fr-FR" baseline="0" dirty="0" err="1"/>
              <a:t>otherwise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421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ACFB44-24A6-4D50-AC9A-AF0DBC34154E}" type="slidenum">
              <a:rPr lang="fr-FR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5307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0779ED-B16E-4F54-BE7E-5E2D8F3D33BC}" type="slidenum">
              <a:rPr lang="fr-FR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Mated</a:t>
            </a:r>
            <a:r>
              <a:rPr lang="fr-FR" dirty="0"/>
              <a:t> female wasps</a:t>
            </a:r>
            <a:r>
              <a:rPr lang="fr-FR" baseline="0" dirty="0"/>
              <a:t> </a:t>
            </a:r>
            <a:r>
              <a:rPr lang="fr-FR" baseline="0" dirty="0" err="1"/>
              <a:t>wait</a:t>
            </a:r>
            <a:r>
              <a:rPr lang="fr-FR" baseline="0" dirty="0"/>
              <a:t>, protected, in </a:t>
            </a:r>
            <a:r>
              <a:rPr lang="fr-FR" baseline="0" dirty="0" err="1"/>
              <a:t>their</a:t>
            </a:r>
            <a:r>
              <a:rPr lang="fr-FR" baseline="0" dirty="0"/>
              <a:t> </a:t>
            </a:r>
            <a:r>
              <a:rPr lang="fr-FR" baseline="0" dirty="0" err="1"/>
              <a:t>galls</a:t>
            </a:r>
            <a:r>
              <a:rPr lang="fr-FR" baseline="0" dirty="0"/>
              <a:t>, </a:t>
            </a:r>
            <a:r>
              <a:rPr lang="fr-FR" baseline="0" dirty="0" err="1"/>
              <a:t>until</a:t>
            </a:r>
            <a:r>
              <a:rPr lang="fr-FR" baseline="0" dirty="0"/>
              <a:t> the moment of </a:t>
            </a:r>
            <a:r>
              <a:rPr lang="fr-FR" baseline="0" dirty="0" err="1"/>
              <a:t>emergence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the </a:t>
            </a:r>
            <a:r>
              <a:rPr lang="fr-FR" baseline="0" dirty="0" err="1"/>
              <a:t>fig</a:t>
            </a:r>
            <a:r>
              <a:rPr lang="fr-FR" baseline="0" dirty="0"/>
              <a:t> (</a:t>
            </a:r>
            <a:r>
              <a:rPr lang="fr-FR" baseline="0" dirty="0" err="1"/>
              <a:t>afternoon</a:t>
            </a:r>
            <a:r>
              <a:rPr lang="fr-FR" baseline="0" dirty="0"/>
              <a:t> in April, </a:t>
            </a:r>
            <a:r>
              <a:rPr lang="fr-FR" baseline="0" dirty="0" err="1"/>
              <a:t>morning</a:t>
            </a:r>
            <a:r>
              <a:rPr lang="fr-FR" baseline="0" dirty="0"/>
              <a:t> in July).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14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A4D178-8095-4EF8-9951-C63BAAD863E9}" type="slidenum">
              <a:rPr lang="fr-FR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receptive</a:t>
            </a:r>
            <a:r>
              <a:rPr lang="fr-FR" dirty="0"/>
              <a:t>: the stage</a:t>
            </a:r>
            <a:r>
              <a:rPr lang="fr-FR" baseline="0" dirty="0"/>
              <a:t> of </a:t>
            </a:r>
            <a:r>
              <a:rPr lang="fr-FR" baseline="0" dirty="0" err="1"/>
              <a:t>fig</a:t>
            </a:r>
            <a:r>
              <a:rPr lang="fr-FR" baseline="0" dirty="0"/>
              <a:t> development </a:t>
            </a:r>
            <a:r>
              <a:rPr lang="fr-FR" baseline="0" dirty="0" err="1"/>
              <a:t>when</a:t>
            </a:r>
            <a:r>
              <a:rPr lang="fr-FR" baseline="0" dirty="0"/>
              <a:t> the s</a:t>
            </a:r>
            <a:r>
              <a:rPr lang="fr-FR" dirty="0"/>
              <a:t>tigmas of the female flowers </a:t>
            </a:r>
            <a:r>
              <a:rPr lang="fr-FR" dirty="0" err="1"/>
              <a:t>allow</a:t>
            </a:r>
            <a:r>
              <a:rPr lang="fr-FR" dirty="0"/>
              <a:t> pollen germination and the ovules are </a:t>
            </a:r>
            <a:r>
              <a:rPr lang="fr-FR" dirty="0" err="1"/>
              <a:t>ready</a:t>
            </a:r>
            <a:r>
              <a:rPr lang="fr-FR" dirty="0"/>
              <a:t> for </a:t>
            </a:r>
            <a:r>
              <a:rPr lang="fr-FR" dirty="0" err="1"/>
              <a:t>fertilization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7477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male and female </a:t>
            </a:r>
            <a:r>
              <a:rPr lang="fr-FR" dirty="0" err="1"/>
              <a:t>trees</a:t>
            </a:r>
            <a:r>
              <a:rPr lang="fr-FR" dirty="0"/>
              <a:t>, </a:t>
            </a:r>
            <a:r>
              <a:rPr lang="fr-FR" dirty="0" err="1"/>
              <a:t>fig</a:t>
            </a:r>
            <a:r>
              <a:rPr lang="fr-FR" dirty="0"/>
              <a:t> </a:t>
            </a:r>
            <a:r>
              <a:rPr lang="fr-FR" dirty="0" err="1"/>
              <a:t>buds</a:t>
            </a:r>
            <a:r>
              <a:rPr lang="fr-FR" dirty="0"/>
              <a:t> </a:t>
            </a:r>
            <a:r>
              <a:rPr lang="fr-FR" dirty="0" err="1"/>
              <a:t>appear</a:t>
            </a:r>
            <a:r>
              <a:rPr lang="fr-FR" dirty="0"/>
              <a:t> </a:t>
            </a:r>
            <a:r>
              <a:rPr lang="fr-FR" dirty="0" err="1"/>
              <a:t>progressively</a:t>
            </a:r>
            <a:r>
              <a:rPr lang="fr-FR" baseline="0" dirty="0"/>
              <a:t> </a:t>
            </a:r>
            <a:r>
              <a:rPr lang="fr-FR" dirty="0"/>
              <a:t>on the shoot of the </a:t>
            </a:r>
            <a:r>
              <a:rPr lang="fr-FR" dirty="0" err="1"/>
              <a:t>year</a:t>
            </a:r>
            <a:r>
              <a:rPr lang="fr-FR" dirty="0"/>
              <a:t>, first</a:t>
            </a:r>
            <a:r>
              <a:rPr lang="fr-FR" baseline="0" dirty="0"/>
              <a:t> at the base of the shoot and </a:t>
            </a:r>
            <a:r>
              <a:rPr lang="fr-FR" baseline="0" dirty="0" err="1"/>
              <a:t>then</a:t>
            </a:r>
            <a:r>
              <a:rPr lang="fr-FR" baseline="0" dirty="0"/>
              <a:t> </a:t>
            </a:r>
            <a:r>
              <a:rPr lang="fr-FR" baseline="0" dirty="0" err="1"/>
              <a:t>progressively</a:t>
            </a:r>
            <a:r>
              <a:rPr lang="fr-FR" baseline="0" dirty="0"/>
              <a:t> </a:t>
            </a:r>
            <a:r>
              <a:rPr lang="fr-FR" baseline="0" dirty="0" err="1"/>
              <a:t>along</a:t>
            </a:r>
            <a:r>
              <a:rPr lang="fr-FR" baseline="0" dirty="0"/>
              <a:t> the shoot, </a:t>
            </a:r>
            <a:r>
              <a:rPr lang="fr-FR" dirty="0"/>
              <a:t>on female </a:t>
            </a:r>
            <a:r>
              <a:rPr lang="fr-FR" dirty="0" err="1"/>
              <a:t>trees</a:t>
            </a:r>
            <a:r>
              <a:rPr lang="fr-FR" dirty="0"/>
              <a:t> </a:t>
            </a:r>
            <a:r>
              <a:rPr lang="fr-FR" dirty="0" err="1"/>
              <a:t>while</a:t>
            </a:r>
            <a:r>
              <a:rPr lang="fr-FR" dirty="0"/>
              <a:t> the shoot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growing</a:t>
            </a:r>
            <a:r>
              <a:rPr lang="fr-FR" dirty="0"/>
              <a:t>, on male </a:t>
            </a:r>
            <a:r>
              <a:rPr lang="fr-FR" dirty="0" err="1"/>
              <a:t>trees</a:t>
            </a:r>
            <a:r>
              <a:rPr lang="fr-FR" dirty="0"/>
              <a:t> once the shoot has </a:t>
            </a:r>
            <a:r>
              <a:rPr lang="fr-FR" dirty="0" err="1"/>
              <a:t>stopped</a:t>
            </a:r>
            <a:r>
              <a:rPr lang="fr-FR" dirty="0"/>
              <a:t> </a:t>
            </a:r>
            <a:r>
              <a:rPr lang="fr-FR" dirty="0" err="1"/>
              <a:t>growing</a:t>
            </a:r>
            <a:r>
              <a:rPr lang="fr-FR" dirty="0"/>
              <a:t>. </a:t>
            </a:r>
            <a:r>
              <a:rPr lang="fr-FR" dirty="0" err="1"/>
              <a:t>Fig</a:t>
            </a:r>
            <a:r>
              <a:rPr lang="fr-FR" dirty="0"/>
              <a:t> </a:t>
            </a:r>
            <a:r>
              <a:rPr lang="fr-FR" dirty="0" err="1"/>
              <a:t>buds</a:t>
            </a:r>
            <a:r>
              <a:rPr lang="fr-FR" dirty="0"/>
              <a:t> </a:t>
            </a:r>
            <a:r>
              <a:rPr lang="fr-FR" dirty="0" err="1"/>
              <a:t>appear</a:t>
            </a:r>
            <a:r>
              <a:rPr lang="fr-FR" dirty="0"/>
              <a:t> in </a:t>
            </a:r>
            <a:r>
              <a:rPr lang="fr-FR" dirty="0" err="1"/>
              <a:t>June</a:t>
            </a:r>
            <a:r>
              <a:rPr lang="fr-FR" dirty="0"/>
              <a:t>-July on female </a:t>
            </a:r>
            <a:r>
              <a:rPr lang="fr-FR" dirty="0" err="1"/>
              <a:t>trees</a:t>
            </a:r>
            <a:r>
              <a:rPr lang="fr-FR" dirty="0"/>
              <a:t> and </a:t>
            </a:r>
            <a:r>
              <a:rPr lang="fr-FR" dirty="0" err="1"/>
              <a:t>late</a:t>
            </a:r>
            <a:r>
              <a:rPr lang="fr-FR" dirty="0"/>
              <a:t> July-August on male </a:t>
            </a:r>
            <a:r>
              <a:rPr lang="fr-FR" dirty="0" err="1"/>
              <a:t>trees</a:t>
            </a:r>
            <a:r>
              <a:rPr lang="fr-FR" dirty="0"/>
              <a:t>. As </a:t>
            </a:r>
            <a:r>
              <a:rPr lang="fr-FR" dirty="0" err="1"/>
              <a:t>fig</a:t>
            </a:r>
            <a:r>
              <a:rPr lang="fr-FR" dirty="0"/>
              <a:t> </a:t>
            </a:r>
            <a:r>
              <a:rPr lang="fr-FR" dirty="0" err="1"/>
              <a:t>buds</a:t>
            </a:r>
            <a:r>
              <a:rPr lang="fr-FR" dirty="0"/>
              <a:t> </a:t>
            </a:r>
            <a:r>
              <a:rPr lang="fr-FR" dirty="0" err="1"/>
              <a:t>appear</a:t>
            </a:r>
            <a:r>
              <a:rPr lang="fr-FR" dirty="0"/>
              <a:t> </a:t>
            </a:r>
            <a:r>
              <a:rPr lang="fr-FR" dirty="0" err="1"/>
              <a:t>progressively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the shoot (the </a:t>
            </a:r>
            <a:r>
              <a:rPr lang="fr-FR" dirty="0" err="1"/>
              <a:t>latest</a:t>
            </a:r>
            <a:r>
              <a:rPr lang="fr-FR" dirty="0"/>
              <a:t> at the end of the shoot), </a:t>
            </a:r>
            <a:r>
              <a:rPr lang="fr-FR" dirty="0" err="1"/>
              <a:t>bud</a:t>
            </a:r>
            <a:r>
              <a:rPr lang="fr-FR" dirty="0"/>
              <a:t> position </a:t>
            </a:r>
            <a:r>
              <a:rPr lang="fr-FR" dirty="0" err="1"/>
              <a:t>reflects</a:t>
            </a:r>
            <a:r>
              <a:rPr lang="fr-FR" dirty="0"/>
              <a:t> the timing of </a:t>
            </a:r>
            <a:r>
              <a:rPr lang="fr-FR" dirty="0" err="1"/>
              <a:t>its</a:t>
            </a:r>
            <a:r>
              <a:rPr lang="fr-FR" dirty="0"/>
              <a:t> development.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develop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figs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winter</a:t>
            </a:r>
            <a:r>
              <a:rPr lang="fr-FR" dirty="0"/>
              <a:t>  (</a:t>
            </a:r>
            <a:r>
              <a:rPr lang="fr-FR" dirty="0" err="1"/>
              <a:t>almost</a:t>
            </a:r>
            <a:r>
              <a:rPr lang="fr-FR" dirty="0"/>
              <a:t> all </a:t>
            </a:r>
            <a:r>
              <a:rPr lang="fr-FR" dirty="0" err="1"/>
              <a:t>figs</a:t>
            </a:r>
            <a:r>
              <a:rPr lang="fr-FR" dirty="0"/>
              <a:t> on female </a:t>
            </a:r>
            <a:r>
              <a:rPr lang="fr-FR" dirty="0" err="1"/>
              <a:t>trees</a:t>
            </a:r>
            <a:r>
              <a:rPr lang="fr-FR" dirty="0"/>
              <a:t>, </a:t>
            </a:r>
            <a:r>
              <a:rPr lang="fr-FR" dirty="0" err="1"/>
              <a:t>overwintering</a:t>
            </a:r>
            <a:r>
              <a:rPr lang="fr-FR" dirty="0"/>
              <a:t> </a:t>
            </a:r>
            <a:r>
              <a:rPr lang="fr-FR" dirty="0" err="1"/>
              <a:t>figs</a:t>
            </a:r>
            <a:r>
              <a:rPr lang="fr-FR" dirty="0"/>
              <a:t> on male </a:t>
            </a:r>
            <a:r>
              <a:rPr lang="fr-FR" dirty="0" err="1"/>
              <a:t>trees</a:t>
            </a:r>
            <a:r>
              <a:rPr lang="fr-FR" dirty="0"/>
              <a:t>).</a:t>
            </a:r>
            <a:r>
              <a:rPr lang="fr-FR" baseline="0" dirty="0"/>
              <a:t> On male </a:t>
            </a:r>
            <a:r>
              <a:rPr lang="fr-FR" baseline="0" dirty="0" err="1"/>
              <a:t>trees</a:t>
            </a:r>
            <a:r>
              <a:rPr lang="fr-FR" baseline="0" dirty="0"/>
              <a:t>, </a:t>
            </a:r>
            <a:r>
              <a:rPr lang="fr-FR" baseline="0" dirty="0" err="1"/>
              <a:t>many</a:t>
            </a:r>
            <a:r>
              <a:rPr lang="fr-FR" baseline="0" dirty="0"/>
              <a:t> of the </a:t>
            </a:r>
            <a:r>
              <a:rPr lang="fr-FR" baseline="0" dirty="0" err="1"/>
              <a:t>late</a:t>
            </a:r>
            <a:r>
              <a:rPr lang="fr-FR" baseline="0" dirty="0"/>
              <a:t> </a:t>
            </a:r>
            <a:r>
              <a:rPr lang="fr-FR" baseline="0" dirty="0" err="1"/>
              <a:t>fig</a:t>
            </a:r>
            <a:r>
              <a:rPr lang="fr-FR" baseline="0" dirty="0"/>
              <a:t> </a:t>
            </a:r>
            <a:r>
              <a:rPr lang="fr-FR" baseline="0" dirty="0" err="1"/>
              <a:t>buds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overwinter</a:t>
            </a:r>
            <a:r>
              <a:rPr lang="fr-FR" dirty="0"/>
              <a:t> as </a:t>
            </a:r>
            <a:r>
              <a:rPr lang="fr-FR" dirty="0" err="1"/>
              <a:t>buds</a:t>
            </a:r>
            <a:r>
              <a:rPr lang="fr-FR" dirty="0"/>
              <a:t> and </a:t>
            </a:r>
            <a:r>
              <a:rPr lang="fr-FR" dirty="0" err="1"/>
              <a:t>develop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figs</a:t>
            </a:r>
            <a:r>
              <a:rPr lang="fr-FR" dirty="0"/>
              <a:t>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spring</a:t>
            </a:r>
            <a:r>
              <a:rPr lang="fr-FR" dirty="0"/>
              <a:t>.</a:t>
            </a:r>
          </a:p>
          <a:p>
            <a:r>
              <a:rPr lang="fr-FR" dirty="0"/>
              <a:t>The timing of </a:t>
            </a:r>
            <a:r>
              <a:rPr lang="fr-FR" dirty="0" err="1"/>
              <a:t>their</a:t>
            </a:r>
            <a:r>
              <a:rPr lang="fr-FR" dirty="0"/>
              <a:t> development and the fate/</a:t>
            </a:r>
            <a:r>
              <a:rPr lang="fr-FR" dirty="0" err="1"/>
              <a:t>function</a:t>
            </a:r>
            <a:r>
              <a:rPr lang="fr-FR" dirty="0"/>
              <a:t> of the </a:t>
            </a:r>
            <a:r>
              <a:rPr lang="fr-FR" dirty="0" err="1"/>
              <a:t>corresponding</a:t>
            </a:r>
            <a:r>
              <a:rPr lang="fr-FR" dirty="0"/>
              <a:t> </a:t>
            </a:r>
            <a:r>
              <a:rPr lang="fr-FR" dirty="0" err="1"/>
              <a:t>figs</a:t>
            </a:r>
            <a:r>
              <a:rPr lang="fr-FR" dirty="0"/>
              <a:t> </a:t>
            </a:r>
            <a:r>
              <a:rPr lang="fr-FR" dirty="0" err="1"/>
              <a:t>depend</a:t>
            </a:r>
            <a:r>
              <a:rPr lang="fr-FR" dirty="0"/>
              <a:t> on </a:t>
            </a:r>
            <a:r>
              <a:rPr lang="fr-FR" dirty="0" err="1"/>
              <a:t>climatic</a:t>
            </a:r>
            <a:r>
              <a:rPr lang="fr-FR" dirty="0"/>
              <a:t> conditions and wasp visitation.</a:t>
            </a:r>
          </a:p>
          <a:p>
            <a:r>
              <a:rPr lang="fr-FR" dirty="0"/>
              <a:t>As a </a:t>
            </a:r>
            <a:r>
              <a:rPr lang="fr-FR" dirty="0" err="1"/>
              <a:t>rule</a:t>
            </a:r>
            <a:r>
              <a:rPr lang="fr-FR" dirty="0"/>
              <a:t>, (</a:t>
            </a:r>
            <a:r>
              <a:rPr lang="fr-FR" dirty="0" err="1"/>
              <a:t>wild</a:t>
            </a:r>
            <a:r>
              <a:rPr lang="fr-FR" dirty="0"/>
              <a:t>) </a:t>
            </a:r>
            <a:r>
              <a:rPr lang="fr-FR" dirty="0" err="1"/>
              <a:t>figs</a:t>
            </a:r>
            <a:r>
              <a:rPr lang="fr-FR" dirty="0"/>
              <a:t> </a:t>
            </a:r>
            <a:r>
              <a:rPr lang="fr-FR" dirty="0" err="1"/>
              <a:t>unvisited</a:t>
            </a:r>
            <a:r>
              <a:rPr lang="fr-FR" dirty="0"/>
              <a:t> by the end of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period</a:t>
            </a:r>
            <a:r>
              <a:rPr lang="fr-FR" dirty="0"/>
              <a:t> of </a:t>
            </a:r>
            <a:r>
              <a:rPr lang="fr-FR" dirty="0" err="1"/>
              <a:t>receptivity</a:t>
            </a:r>
            <a:r>
              <a:rPr lang="fr-FR" dirty="0"/>
              <a:t> </a:t>
            </a:r>
            <a:r>
              <a:rPr lang="fr-FR" dirty="0" err="1"/>
              <a:t>abort</a:t>
            </a:r>
            <a:r>
              <a:rPr lang="fr-FR" dirty="0"/>
              <a:t>.</a:t>
            </a:r>
          </a:p>
          <a:p>
            <a:r>
              <a:rPr lang="fr-FR" dirty="0" err="1"/>
              <a:t>Peculiar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appear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the </a:t>
            </a:r>
            <a:r>
              <a:rPr lang="fr-FR" dirty="0" err="1"/>
              <a:t>tree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pruned</a:t>
            </a:r>
            <a:r>
              <a:rPr lang="fr-FR" dirty="0"/>
              <a:t> or </a:t>
            </a:r>
            <a:r>
              <a:rPr lang="fr-FR" dirty="0" err="1"/>
              <a:t>when</a:t>
            </a:r>
            <a:r>
              <a:rPr lang="fr-FR" dirty="0"/>
              <a:t> the shoot </a:t>
            </a:r>
            <a:r>
              <a:rPr lang="fr-FR" dirty="0" err="1"/>
              <a:t>does</a:t>
            </a:r>
            <a:r>
              <a:rPr lang="fr-FR" dirty="0"/>
              <a:t> not stop </a:t>
            </a:r>
            <a:r>
              <a:rPr lang="fr-FR" dirty="0" err="1"/>
              <a:t>growing</a:t>
            </a:r>
            <a:r>
              <a:rPr lang="fr-FR" dirty="0"/>
              <a:t> in July due to </a:t>
            </a:r>
            <a:r>
              <a:rPr lang="fr-FR" dirty="0" err="1"/>
              <a:t>unusual</a:t>
            </a:r>
            <a:r>
              <a:rPr lang="fr-FR" dirty="0"/>
              <a:t> </a:t>
            </a:r>
            <a:r>
              <a:rPr lang="fr-FR" dirty="0" err="1"/>
              <a:t>climatic</a:t>
            </a:r>
            <a:r>
              <a:rPr lang="fr-FR" dirty="0"/>
              <a:t> conditions.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819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late-appearing</a:t>
            </a:r>
            <a:r>
              <a:rPr lang="fr-FR" dirty="0"/>
              <a:t> </a:t>
            </a:r>
            <a:r>
              <a:rPr lang="fr-FR" dirty="0" err="1"/>
              <a:t>fig</a:t>
            </a:r>
            <a:r>
              <a:rPr lang="fr-FR" dirty="0"/>
              <a:t> </a:t>
            </a:r>
            <a:r>
              <a:rPr lang="fr-FR" dirty="0" err="1"/>
              <a:t>buds</a:t>
            </a:r>
            <a:r>
              <a:rPr lang="fr-FR" dirty="0"/>
              <a:t> at the end of the shoots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overwinter</a:t>
            </a:r>
            <a:r>
              <a:rPr lang="fr-FR" dirty="0"/>
              <a:t>,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start</a:t>
            </a:r>
            <a:r>
              <a:rPr lang="fr-FR" dirty="0"/>
              <a:t> </a:t>
            </a:r>
            <a:r>
              <a:rPr lang="fr-FR" dirty="0" err="1"/>
              <a:t>developing</a:t>
            </a:r>
            <a:r>
              <a:rPr lang="fr-FR" dirty="0"/>
              <a:t>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spring</a:t>
            </a:r>
            <a:r>
              <a:rPr lang="fr-FR" dirty="0"/>
              <a:t>. On </a:t>
            </a:r>
            <a:r>
              <a:rPr lang="fr-FR" dirty="0" err="1"/>
              <a:t>wild</a:t>
            </a:r>
            <a:r>
              <a:rPr lang="fr-FR" dirty="0"/>
              <a:t> female </a:t>
            </a:r>
            <a:r>
              <a:rPr lang="fr-FR" dirty="0" err="1"/>
              <a:t>trees</a:t>
            </a:r>
            <a:r>
              <a:rPr lang="fr-FR" dirty="0"/>
              <a:t> they </a:t>
            </a:r>
            <a:r>
              <a:rPr lang="fr-FR" dirty="0" err="1"/>
              <a:t>rapidly</a:t>
            </a:r>
            <a:r>
              <a:rPr lang="fr-FR" dirty="0"/>
              <a:t> </a:t>
            </a:r>
            <a:r>
              <a:rPr lang="fr-FR" dirty="0" err="1"/>
              <a:t>abort</a:t>
            </a:r>
            <a:r>
              <a:rPr lang="fr-FR" dirty="0"/>
              <a:t>,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becoming</a:t>
            </a:r>
            <a:r>
              <a:rPr lang="fr-FR" dirty="0"/>
              <a:t> </a:t>
            </a:r>
            <a:r>
              <a:rPr lang="fr-FR" dirty="0" err="1"/>
              <a:t>receptive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343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A2CCC1-00EC-4B05-AC75-63D550E541CD}" type="slidenum">
              <a:rPr lang="fr-FR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All</a:t>
            </a:r>
            <a:r>
              <a:rPr lang="fr-FR" baseline="0" dirty="0"/>
              <a:t> </a:t>
            </a:r>
            <a:r>
              <a:rPr lang="fr-FR" baseline="0" dirty="0" err="1"/>
              <a:t>fig</a:t>
            </a:r>
            <a:r>
              <a:rPr lang="fr-FR" baseline="0" dirty="0"/>
              <a:t> </a:t>
            </a:r>
            <a:r>
              <a:rPr lang="fr-FR" baseline="0" dirty="0" err="1"/>
              <a:t>buds</a:t>
            </a:r>
            <a:r>
              <a:rPr lang="fr-FR" baseline="0" dirty="0"/>
              <a:t> </a:t>
            </a:r>
            <a:r>
              <a:rPr lang="fr-FR" baseline="0" dirty="0" err="1"/>
              <a:t>appear</a:t>
            </a:r>
            <a:r>
              <a:rPr lang="fr-FR" baseline="0" dirty="0"/>
              <a:t> on the shoot of the </a:t>
            </a:r>
            <a:r>
              <a:rPr lang="fr-FR" baseline="0" dirty="0" err="1"/>
              <a:t>year</a:t>
            </a:r>
            <a:r>
              <a:rPr lang="fr-FR" baseline="0" dirty="0"/>
              <a:t>. The basal </a:t>
            </a:r>
            <a:r>
              <a:rPr lang="fr-FR" baseline="0" dirty="0" err="1"/>
              <a:t>ones</a:t>
            </a:r>
            <a:r>
              <a:rPr lang="fr-FR" baseline="0" dirty="0"/>
              <a:t> </a:t>
            </a:r>
            <a:r>
              <a:rPr lang="fr-FR" baseline="0" dirty="0" err="1"/>
              <a:t>develop</a:t>
            </a:r>
            <a:r>
              <a:rPr lang="fr-FR" baseline="0" dirty="0"/>
              <a:t> </a:t>
            </a:r>
            <a:r>
              <a:rPr lang="fr-FR" baseline="0" dirty="0" err="1"/>
              <a:t>directly</a:t>
            </a:r>
            <a:r>
              <a:rPr lang="fr-FR" baseline="0" dirty="0"/>
              <a:t> and </a:t>
            </a:r>
            <a:r>
              <a:rPr lang="fr-FR" baseline="0" dirty="0" err="1"/>
              <a:t>become</a:t>
            </a:r>
            <a:r>
              <a:rPr lang="fr-FR" baseline="0" dirty="0"/>
              <a:t> </a:t>
            </a:r>
            <a:r>
              <a:rPr lang="fr-FR" baseline="0" dirty="0" err="1"/>
              <a:t>receptive</a:t>
            </a:r>
            <a:r>
              <a:rPr lang="fr-FR" baseline="0" dirty="0"/>
              <a:t> in </a:t>
            </a:r>
            <a:r>
              <a:rPr lang="fr-FR" baseline="0" dirty="0" err="1"/>
              <a:t>late</a:t>
            </a:r>
            <a:r>
              <a:rPr lang="fr-FR" baseline="0" dirty="0"/>
              <a:t> July-August </a:t>
            </a:r>
            <a:r>
              <a:rPr lang="fr-FR" baseline="0" dirty="0" err="1"/>
              <a:t>while</a:t>
            </a:r>
            <a:r>
              <a:rPr lang="fr-FR" baseline="0" dirty="0"/>
              <a:t> the distal </a:t>
            </a:r>
            <a:r>
              <a:rPr lang="fr-FR" baseline="0" dirty="0" err="1"/>
              <a:t>ones</a:t>
            </a:r>
            <a:r>
              <a:rPr lang="fr-FR" baseline="0" dirty="0"/>
              <a:t> </a:t>
            </a:r>
            <a:r>
              <a:rPr lang="fr-FR" baseline="0" dirty="0" err="1"/>
              <a:t>only</a:t>
            </a:r>
            <a:r>
              <a:rPr lang="fr-FR" baseline="0" dirty="0"/>
              <a:t> </a:t>
            </a:r>
            <a:r>
              <a:rPr lang="fr-FR" baseline="0" dirty="0" err="1"/>
              <a:t>become</a:t>
            </a:r>
            <a:r>
              <a:rPr lang="fr-FR" baseline="0" dirty="0"/>
              <a:t> </a:t>
            </a:r>
            <a:r>
              <a:rPr lang="fr-FR" baseline="0" dirty="0" err="1"/>
              <a:t>receptive</a:t>
            </a:r>
            <a:r>
              <a:rPr lang="fr-FR" baseline="0" dirty="0"/>
              <a:t> </a:t>
            </a:r>
            <a:r>
              <a:rPr lang="fr-FR" baseline="0" dirty="0" err="1"/>
              <a:t>next</a:t>
            </a:r>
            <a:r>
              <a:rPr lang="fr-FR" baseline="0" dirty="0"/>
              <a:t> April.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0322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shoot of the </a:t>
            </a:r>
            <a:r>
              <a:rPr lang="fr-FR" dirty="0" err="1"/>
              <a:t>year</a:t>
            </a:r>
            <a:r>
              <a:rPr lang="fr-FR" dirty="0"/>
              <a:t> </a:t>
            </a:r>
            <a:r>
              <a:rPr lang="fr-FR" dirty="0" err="1"/>
              <a:t>grows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April to July. </a:t>
            </a:r>
            <a:r>
              <a:rPr lang="fr-FR" dirty="0" err="1"/>
              <a:t>Fig</a:t>
            </a:r>
            <a:r>
              <a:rPr lang="fr-FR" baseline="0" dirty="0"/>
              <a:t> </a:t>
            </a:r>
            <a:r>
              <a:rPr lang="fr-FR" baseline="0" dirty="0" err="1"/>
              <a:t>buds</a:t>
            </a:r>
            <a:r>
              <a:rPr lang="fr-FR" baseline="0" dirty="0"/>
              <a:t> </a:t>
            </a:r>
            <a:r>
              <a:rPr lang="fr-FR" baseline="0" dirty="0" err="1"/>
              <a:t>appear</a:t>
            </a:r>
            <a:r>
              <a:rPr lang="fr-FR" baseline="0" dirty="0"/>
              <a:t> </a:t>
            </a:r>
            <a:r>
              <a:rPr lang="fr-FR" baseline="0" dirty="0" err="1"/>
              <a:t>progressively</a:t>
            </a:r>
            <a:r>
              <a:rPr lang="fr-FR" baseline="0" dirty="0"/>
              <a:t> at the </a:t>
            </a:r>
            <a:r>
              <a:rPr lang="fr-FR" baseline="0" dirty="0" err="1"/>
              <a:t>axils</a:t>
            </a:r>
            <a:r>
              <a:rPr lang="fr-FR" baseline="0" dirty="0"/>
              <a:t> of the </a:t>
            </a:r>
            <a:r>
              <a:rPr lang="fr-FR" baseline="0" dirty="0" err="1"/>
              <a:t>leaves</a:t>
            </a:r>
            <a:r>
              <a:rPr lang="fr-FR" baseline="0" dirty="0"/>
              <a:t> </a:t>
            </a:r>
            <a:r>
              <a:rPr lang="fr-FR" baseline="0" dirty="0" err="1"/>
              <a:t>during</a:t>
            </a:r>
            <a:r>
              <a:rPr lang="fr-FR" baseline="0" dirty="0"/>
              <a:t> </a:t>
            </a:r>
            <a:r>
              <a:rPr lang="fr-FR" baseline="0" dirty="0" err="1"/>
              <a:t>summer</a:t>
            </a:r>
            <a:r>
              <a:rPr lang="fr-FR" baseline="0" dirty="0"/>
              <a:t>. The </a:t>
            </a:r>
            <a:r>
              <a:rPr lang="fr-FR" baseline="0" dirty="0" err="1"/>
              <a:t>earliest</a:t>
            </a:r>
            <a:r>
              <a:rPr lang="fr-FR" baseline="0" dirty="0"/>
              <a:t> </a:t>
            </a:r>
            <a:r>
              <a:rPr lang="fr-FR" baseline="0" dirty="0" err="1"/>
              <a:t>fig</a:t>
            </a:r>
            <a:r>
              <a:rPr lang="fr-FR" baseline="0" dirty="0"/>
              <a:t> </a:t>
            </a:r>
            <a:r>
              <a:rPr lang="fr-FR" baseline="0" dirty="0" err="1"/>
              <a:t>buds</a:t>
            </a:r>
            <a:r>
              <a:rPr lang="fr-FR" baseline="0" dirty="0"/>
              <a:t>, at the base of the shoot, are </a:t>
            </a:r>
            <a:r>
              <a:rPr lang="fr-FR" baseline="0" dirty="0" err="1"/>
              <a:t>visited</a:t>
            </a:r>
            <a:r>
              <a:rPr lang="fr-FR" baseline="0" dirty="0"/>
              <a:t> by wasps </a:t>
            </a:r>
            <a:r>
              <a:rPr lang="fr-FR" baseline="0" dirty="0" err="1"/>
              <a:t>emerging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polliniferous</a:t>
            </a:r>
            <a:r>
              <a:rPr lang="fr-FR" baseline="0" dirty="0"/>
              <a:t> </a:t>
            </a:r>
            <a:r>
              <a:rPr lang="fr-FR" baseline="0" dirty="0" err="1"/>
              <a:t>figs</a:t>
            </a:r>
            <a:r>
              <a:rPr lang="fr-FR" baseline="0" dirty="0"/>
              <a:t> in </a:t>
            </a:r>
            <a:r>
              <a:rPr lang="fr-FR" baseline="0" dirty="0" err="1"/>
              <a:t>late</a:t>
            </a:r>
            <a:r>
              <a:rPr lang="fr-FR" baseline="0" dirty="0"/>
              <a:t> July and </a:t>
            </a:r>
            <a:r>
              <a:rPr lang="fr-FR" baseline="0" dirty="0" err="1"/>
              <a:t>may</a:t>
            </a:r>
            <a:r>
              <a:rPr lang="fr-FR" baseline="0" dirty="0"/>
              <a:t> </a:t>
            </a:r>
            <a:r>
              <a:rPr lang="fr-FR" baseline="0" dirty="0" err="1"/>
              <a:t>contain</a:t>
            </a:r>
            <a:r>
              <a:rPr lang="fr-FR" baseline="0" dirty="0"/>
              <a:t> </a:t>
            </a:r>
            <a:r>
              <a:rPr lang="fr-FR" baseline="0" dirty="0" err="1"/>
              <a:t>some</a:t>
            </a:r>
            <a:r>
              <a:rPr lang="fr-FR" baseline="0" dirty="0"/>
              <a:t> </a:t>
            </a:r>
            <a:r>
              <a:rPr lang="fr-FR" baseline="0" dirty="0" err="1"/>
              <a:t>seeds</a:t>
            </a:r>
            <a:r>
              <a:rPr lang="fr-FR" baseline="0" dirty="0"/>
              <a:t>. In Montpellier the development of wasp </a:t>
            </a:r>
            <a:r>
              <a:rPr lang="fr-FR" baseline="0" dirty="0" err="1"/>
              <a:t>larvae</a:t>
            </a:r>
            <a:r>
              <a:rPr lang="fr-FR" baseline="0" dirty="0"/>
              <a:t> </a:t>
            </a:r>
            <a:r>
              <a:rPr lang="fr-FR" baseline="0" dirty="0" err="1"/>
              <a:t>within</a:t>
            </a:r>
            <a:r>
              <a:rPr lang="fr-FR" baseline="0" dirty="0"/>
              <a:t> </a:t>
            </a:r>
            <a:r>
              <a:rPr lang="fr-FR" baseline="0" dirty="0" err="1"/>
              <a:t>these</a:t>
            </a:r>
            <a:r>
              <a:rPr lang="fr-FR" baseline="0" dirty="0"/>
              <a:t> </a:t>
            </a:r>
            <a:r>
              <a:rPr lang="fr-FR" baseline="0" dirty="0" err="1"/>
              <a:t>figs</a:t>
            </a:r>
            <a:r>
              <a:rPr lang="fr-FR" baseline="0" dirty="0"/>
              <a:t>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</a:t>
            </a:r>
            <a:r>
              <a:rPr lang="fr-FR" baseline="0" dirty="0" err="1"/>
              <a:t>stopped</a:t>
            </a:r>
            <a:r>
              <a:rPr lang="fr-FR" baseline="0" dirty="0"/>
              <a:t> at the last </a:t>
            </a:r>
            <a:r>
              <a:rPr lang="fr-FR" baseline="0" dirty="0" err="1"/>
              <a:t>larval</a:t>
            </a:r>
            <a:r>
              <a:rPr lang="fr-FR" baseline="0" dirty="0"/>
              <a:t> stage by the </a:t>
            </a:r>
            <a:r>
              <a:rPr lang="fr-FR" baseline="0" dirty="0" err="1"/>
              <a:t>onset</a:t>
            </a:r>
            <a:r>
              <a:rPr lang="fr-FR" baseline="0" dirty="0"/>
              <a:t> of </a:t>
            </a:r>
            <a:r>
              <a:rPr lang="fr-FR" baseline="0" dirty="0" err="1"/>
              <a:t>colder</a:t>
            </a:r>
            <a:r>
              <a:rPr lang="fr-FR" baseline="0" dirty="0"/>
              <a:t> </a:t>
            </a:r>
            <a:r>
              <a:rPr lang="fr-FR" baseline="0" dirty="0" err="1"/>
              <a:t>temperatures</a:t>
            </a:r>
            <a:r>
              <a:rPr lang="fr-FR" baseline="0" dirty="0"/>
              <a:t> in </a:t>
            </a:r>
            <a:r>
              <a:rPr lang="fr-FR" baseline="0" dirty="0" err="1"/>
              <a:t>autumn</a:t>
            </a:r>
            <a:r>
              <a:rPr lang="fr-FR" baseline="0" dirty="0"/>
              <a:t>. The </a:t>
            </a:r>
            <a:r>
              <a:rPr lang="fr-FR" baseline="0" dirty="0" err="1"/>
              <a:t>figs</a:t>
            </a:r>
            <a:r>
              <a:rPr lang="fr-FR" baseline="0" dirty="0"/>
              <a:t>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finalize</a:t>
            </a:r>
            <a:r>
              <a:rPr lang="fr-FR" baseline="0" dirty="0"/>
              <a:t> </a:t>
            </a:r>
            <a:r>
              <a:rPr lang="fr-FR" baseline="0" dirty="0" err="1"/>
              <a:t>their</a:t>
            </a:r>
            <a:r>
              <a:rPr lang="fr-FR" baseline="0" dirty="0"/>
              <a:t> development </a:t>
            </a:r>
            <a:r>
              <a:rPr lang="fr-FR" baseline="0" dirty="0" err="1"/>
              <a:t>next</a:t>
            </a:r>
            <a:r>
              <a:rPr lang="fr-FR" baseline="0" dirty="0"/>
              <a:t> </a:t>
            </a:r>
            <a:r>
              <a:rPr lang="fr-FR" baseline="0" dirty="0" err="1"/>
              <a:t>spring</a:t>
            </a:r>
            <a:r>
              <a:rPr lang="fr-FR" baseline="0" dirty="0"/>
              <a:t>. The </a:t>
            </a:r>
            <a:r>
              <a:rPr lang="fr-FR" baseline="0" dirty="0" err="1"/>
              <a:t>next</a:t>
            </a:r>
            <a:r>
              <a:rPr lang="fr-FR" baseline="0" dirty="0"/>
              <a:t> </a:t>
            </a:r>
            <a:r>
              <a:rPr lang="fr-FR" baseline="0" dirty="0" err="1"/>
              <a:t>figs</a:t>
            </a:r>
            <a:r>
              <a:rPr lang="fr-FR" baseline="0" dirty="0"/>
              <a:t> to </a:t>
            </a:r>
            <a:r>
              <a:rPr lang="fr-FR" baseline="0" dirty="0" err="1"/>
              <a:t>become</a:t>
            </a:r>
            <a:r>
              <a:rPr lang="fr-FR" baseline="0" dirty="0"/>
              <a:t> </a:t>
            </a:r>
            <a:r>
              <a:rPr lang="fr-FR" baseline="0" dirty="0" err="1"/>
              <a:t>receptive</a:t>
            </a:r>
            <a:r>
              <a:rPr lang="fr-FR" baseline="0" dirty="0"/>
              <a:t> </a:t>
            </a:r>
            <a:r>
              <a:rPr lang="fr-FR" baseline="0" dirty="0" err="1"/>
              <a:t>during</a:t>
            </a:r>
            <a:r>
              <a:rPr lang="fr-FR" baseline="0" dirty="0"/>
              <a:t> </a:t>
            </a:r>
            <a:r>
              <a:rPr lang="fr-FR" baseline="0" dirty="0" err="1"/>
              <a:t>summer</a:t>
            </a:r>
            <a:r>
              <a:rPr lang="fr-FR" baseline="0" dirty="0"/>
              <a:t> </a:t>
            </a:r>
            <a:r>
              <a:rPr lang="fr-FR" baseline="0" dirty="0" err="1"/>
              <a:t>abort</a:t>
            </a:r>
            <a:r>
              <a:rPr lang="fr-FR" baseline="0" dirty="0"/>
              <a:t> as no wasps are </a:t>
            </a:r>
            <a:r>
              <a:rPr lang="fr-FR" baseline="0" dirty="0" err="1"/>
              <a:t>available</a:t>
            </a:r>
            <a:r>
              <a:rPr lang="fr-FR" baseline="0" dirty="0"/>
              <a:t>. Under </a:t>
            </a:r>
            <a:r>
              <a:rPr lang="fr-FR" baseline="0" dirty="0" err="1"/>
              <a:t>warmer</a:t>
            </a:r>
            <a:r>
              <a:rPr lang="fr-FR" baseline="0" dirty="0"/>
              <a:t> </a:t>
            </a:r>
            <a:r>
              <a:rPr lang="fr-FR" baseline="0" dirty="0" err="1"/>
              <a:t>climates</a:t>
            </a:r>
            <a:r>
              <a:rPr lang="fr-FR" baseline="0" dirty="0"/>
              <a:t>, wasps </a:t>
            </a:r>
            <a:r>
              <a:rPr lang="fr-FR" baseline="0" dirty="0" err="1"/>
              <a:t>may</a:t>
            </a:r>
            <a:r>
              <a:rPr lang="fr-FR" baseline="0" dirty="0"/>
              <a:t> </a:t>
            </a:r>
            <a:r>
              <a:rPr lang="fr-FR" baseline="0" dirty="0" err="1"/>
              <a:t>emerge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the basal </a:t>
            </a:r>
            <a:r>
              <a:rPr lang="fr-FR" baseline="0" dirty="0" err="1"/>
              <a:t>figs</a:t>
            </a:r>
            <a:r>
              <a:rPr lang="fr-FR" baseline="0" dirty="0"/>
              <a:t> </a:t>
            </a:r>
            <a:r>
              <a:rPr lang="fr-FR" baseline="0" dirty="0" err="1"/>
              <a:t>before</a:t>
            </a:r>
            <a:r>
              <a:rPr lang="fr-FR" baseline="0" dirty="0"/>
              <a:t> </a:t>
            </a:r>
            <a:r>
              <a:rPr lang="fr-FR" baseline="0" dirty="0" err="1"/>
              <a:t>autumn</a:t>
            </a:r>
            <a:r>
              <a:rPr lang="fr-FR" baseline="0" dirty="0"/>
              <a:t> and </a:t>
            </a:r>
            <a:r>
              <a:rPr lang="fr-FR" baseline="0" dirty="0" err="1"/>
              <a:t>may</a:t>
            </a:r>
            <a:r>
              <a:rPr lang="fr-FR" baseline="0" dirty="0"/>
              <a:t> </a:t>
            </a:r>
            <a:r>
              <a:rPr lang="fr-FR" baseline="0" dirty="0" err="1"/>
              <a:t>colonize</a:t>
            </a:r>
            <a:r>
              <a:rPr lang="fr-FR" baseline="0" dirty="0"/>
              <a:t>  </a:t>
            </a:r>
            <a:r>
              <a:rPr lang="fr-FR" baseline="0" dirty="0" err="1"/>
              <a:t>figs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become</a:t>
            </a:r>
            <a:r>
              <a:rPr lang="fr-FR" baseline="0" dirty="0"/>
              <a:t> </a:t>
            </a:r>
            <a:r>
              <a:rPr lang="fr-FR" baseline="0" dirty="0" err="1"/>
              <a:t>receptive</a:t>
            </a:r>
            <a:r>
              <a:rPr lang="fr-FR" baseline="0" dirty="0"/>
              <a:t> in </a:t>
            </a:r>
            <a:r>
              <a:rPr lang="fr-FR" baseline="0" dirty="0" err="1"/>
              <a:t>late</a:t>
            </a:r>
            <a:r>
              <a:rPr lang="fr-FR" baseline="0" dirty="0"/>
              <a:t> August or </a:t>
            </a:r>
            <a:r>
              <a:rPr lang="fr-FR" baseline="0" dirty="0" err="1"/>
              <a:t>September</a:t>
            </a:r>
            <a:r>
              <a:rPr lang="fr-FR" baseline="0" dirty="0"/>
              <a:t>. In </a:t>
            </a:r>
            <a:r>
              <a:rPr lang="fr-FR" baseline="0" dirty="0" err="1"/>
              <a:t>that</a:t>
            </a:r>
            <a:r>
              <a:rPr lang="fr-FR" baseline="0" dirty="0"/>
              <a:t> situation wasps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overwinter</a:t>
            </a:r>
            <a:r>
              <a:rPr lang="fr-FR" baseline="0" dirty="0"/>
              <a:t> in </a:t>
            </a:r>
            <a:r>
              <a:rPr lang="fr-FR" baseline="0" dirty="0" err="1"/>
              <a:t>these</a:t>
            </a:r>
            <a:r>
              <a:rPr lang="fr-FR" baseline="0" dirty="0"/>
              <a:t> </a:t>
            </a:r>
            <a:r>
              <a:rPr lang="fr-FR" baseline="0" dirty="0" err="1"/>
              <a:t>later</a:t>
            </a:r>
            <a:r>
              <a:rPr lang="fr-FR" baseline="0" dirty="0"/>
              <a:t> </a:t>
            </a:r>
            <a:r>
              <a:rPr lang="fr-FR" baseline="0" dirty="0" err="1"/>
              <a:t>figs</a:t>
            </a:r>
            <a:r>
              <a:rPr lang="fr-FR" baseline="0" dirty="0"/>
              <a:t>. </a:t>
            </a:r>
            <a:r>
              <a:rPr lang="fr-FR" baseline="0" dirty="0" err="1"/>
              <a:t>Hence</a:t>
            </a:r>
            <a:r>
              <a:rPr lang="fr-FR" baseline="0" dirty="0"/>
              <a:t> the </a:t>
            </a:r>
            <a:r>
              <a:rPr lang="fr-FR" baseline="0" dirty="0" err="1"/>
              <a:t>typical</a:t>
            </a:r>
            <a:r>
              <a:rPr lang="fr-FR" baseline="0" dirty="0"/>
              <a:t> </a:t>
            </a:r>
            <a:r>
              <a:rPr lang="fr-FR" baseline="0" dirty="0" err="1"/>
              <a:t>fruiting</a:t>
            </a:r>
            <a:r>
              <a:rPr lang="fr-FR" baseline="0" dirty="0"/>
              <a:t> </a:t>
            </a:r>
            <a:r>
              <a:rPr lang="fr-FR" baseline="0" dirty="0" err="1"/>
              <a:t>phenology</a:t>
            </a:r>
            <a:r>
              <a:rPr lang="fr-FR" baseline="0" dirty="0"/>
              <a:t> of male </a:t>
            </a:r>
            <a:r>
              <a:rPr lang="fr-FR" i="1" baseline="0" dirty="0"/>
              <a:t>Ficus </a:t>
            </a:r>
            <a:r>
              <a:rPr lang="fr-FR" i="1" baseline="0" dirty="0" err="1"/>
              <a:t>carica</a:t>
            </a:r>
            <a:r>
              <a:rPr lang="fr-FR" i="1" baseline="0" dirty="0"/>
              <a:t> </a:t>
            </a:r>
            <a:r>
              <a:rPr lang="fr-FR" baseline="0" dirty="0" err="1"/>
              <a:t>may</a:t>
            </a:r>
            <a:r>
              <a:rPr lang="fr-FR" baseline="0" dirty="0"/>
              <a:t> </a:t>
            </a:r>
            <a:r>
              <a:rPr lang="fr-FR" baseline="0" dirty="0" err="1"/>
              <a:t>sustain</a:t>
            </a:r>
            <a:r>
              <a:rPr lang="fr-FR" baseline="0" dirty="0"/>
              <a:t> 2 or 3 </a:t>
            </a:r>
            <a:r>
              <a:rPr lang="fr-FR" baseline="0" dirty="0" err="1"/>
              <a:t>yearly</a:t>
            </a:r>
            <a:r>
              <a:rPr lang="fr-FR" baseline="0" dirty="0"/>
              <a:t> </a:t>
            </a:r>
            <a:r>
              <a:rPr lang="fr-FR" baseline="0" dirty="0" err="1"/>
              <a:t>generations</a:t>
            </a:r>
            <a:r>
              <a:rPr lang="fr-FR" baseline="0" dirty="0"/>
              <a:t> of wasps </a:t>
            </a:r>
            <a:r>
              <a:rPr lang="fr-FR" baseline="0" dirty="0" err="1"/>
              <a:t>depending</a:t>
            </a:r>
            <a:r>
              <a:rPr lang="fr-FR" baseline="0" dirty="0"/>
              <a:t> on local </a:t>
            </a:r>
            <a:r>
              <a:rPr lang="fr-FR" baseline="0" dirty="0" err="1"/>
              <a:t>climatic</a:t>
            </a:r>
            <a:r>
              <a:rPr lang="fr-FR" baseline="0" dirty="0"/>
              <a:t> conditions. Male flowers in </a:t>
            </a:r>
            <a:r>
              <a:rPr lang="fr-FR" baseline="0" dirty="0" err="1"/>
              <a:t>figs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have not </a:t>
            </a:r>
            <a:r>
              <a:rPr lang="fr-FR" baseline="0" dirty="0" err="1"/>
              <a:t>overwintered</a:t>
            </a:r>
            <a:r>
              <a:rPr lang="fr-FR" baseline="0" dirty="0"/>
              <a:t> as </a:t>
            </a:r>
            <a:r>
              <a:rPr lang="fr-FR" baseline="0" dirty="0" err="1"/>
              <a:t>fig</a:t>
            </a:r>
            <a:r>
              <a:rPr lang="fr-FR" baseline="0" dirty="0"/>
              <a:t> </a:t>
            </a:r>
            <a:r>
              <a:rPr lang="fr-FR" baseline="0" dirty="0" err="1"/>
              <a:t>buds</a:t>
            </a:r>
            <a:r>
              <a:rPr lang="fr-FR" baseline="0" dirty="0"/>
              <a:t> </a:t>
            </a:r>
            <a:r>
              <a:rPr lang="fr-FR" baseline="0" dirty="0" err="1"/>
              <a:t>remain</a:t>
            </a:r>
            <a:r>
              <a:rPr lang="fr-FR" baseline="0" dirty="0"/>
              <a:t> </a:t>
            </a:r>
            <a:r>
              <a:rPr lang="fr-FR" baseline="0" dirty="0" err="1"/>
              <a:t>small</a:t>
            </a:r>
            <a:r>
              <a:rPr lang="fr-FR" baseline="0" dirty="0"/>
              <a:t> and do not </a:t>
            </a:r>
            <a:r>
              <a:rPr lang="fr-FR" baseline="0" dirty="0" err="1"/>
              <a:t>finalize</a:t>
            </a:r>
            <a:r>
              <a:rPr lang="fr-FR" baseline="0" dirty="0"/>
              <a:t> </a:t>
            </a:r>
            <a:r>
              <a:rPr lang="fr-FR" baseline="0" dirty="0" err="1"/>
              <a:t>their</a:t>
            </a:r>
            <a:r>
              <a:rPr lang="fr-FR" baseline="0" dirty="0"/>
              <a:t> development.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590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At </a:t>
            </a:r>
            <a:r>
              <a:rPr lang="fr-FR" dirty="0" err="1"/>
              <a:t>that</a:t>
            </a:r>
            <a:r>
              <a:rPr lang="fr-FR" dirty="0"/>
              <a:t> moment, </a:t>
            </a:r>
            <a:r>
              <a:rPr lang="fr-FR" dirty="0" err="1"/>
              <a:t>there</a:t>
            </a:r>
            <a:r>
              <a:rPr lang="fr-FR" dirty="0"/>
              <a:t> are no </a:t>
            </a:r>
            <a:r>
              <a:rPr lang="fr-FR" dirty="0" err="1"/>
              <a:t>receptive</a:t>
            </a:r>
            <a:r>
              <a:rPr lang="fr-FR" dirty="0"/>
              <a:t> </a:t>
            </a:r>
            <a:r>
              <a:rPr lang="fr-FR" dirty="0" err="1"/>
              <a:t>figs</a:t>
            </a:r>
            <a:r>
              <a:rPr lang="fr-FR" dirty="0"/>
              <a:t> on female</a:t>
            </a:r>
            <a:r>
              <a:rPr lang="fr-FR" baseline="0" dirty="0"/>
              <a:t> </a:t>
            </a:r>
            <a:r>
              <a:rPr lang="fr-FR" baseline="0" dirty="0" err="1"/>
              <a:t>trees</a:t>
            </a:r>
            <a:r>
              <a:rPr lang="fr-FR" baseline="0" dirty="0"/>
              <a:t> and the </a:t>
            </a:r>
            <a:r>
              <a:rPr lang="fr-FR" baseline="0" dirty="0" err="1"/>
              <a:t>overwintering</a:t>
            </a:r>
            <a:r>
              <a:rPr lang="fr-FR" baseline="0" dirty="0"/>
              <a:t> </a:t>
            </a:r>
            <a:r>
              <a:rPr lang="fr-FR" baseline="0" dirty="0" err="1"/>
              <a:t>figs</a:t>
            </a:r>
            <a:r>
              <a:rPr lang="fr-FR" baseline="0" dirty="0"/>
              <a:t> on male </a:t>
            </a:r>
            <a:r>
              <a:rPr lang="fr-FR" baseline="0" dirty="0" err="1"/>
              <a:t>trees</a:t>
            </a:r>
            <a:r>
              <a:rPr lang="fr-FR" baseline="0" dirty="0"/>
              <a:t> </a:t>
            </a:r>
            <a:r>
              <a:rPr lang="fr-FR" baseline="0" dirty="0" err="1"/>
              <a:t>contain</a:t>
            </a:r>
            <a:r>
              <a:rPr lang="fr-FR" baseline="0" dirty="0"/>
              <a:t> no pollen.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872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DDD2E4-EC03-4453-9685-319E18BDAE62}" type="slidenum">
              <a:rPr lang="fr-FR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physiological</a:t>
            </a:r>
            <a:r>
              <a:rPr lang="fr-FR" dirty="0"/>
              <a:t> stage of</a:t>
            </a:r>
            <a:r>
              <a:rPr lang="fr-FR" baseline="0" dirty="0"/>
              <a:t> </a:t>
            </a:r>
            <a:r>
              <a:rPr lang="fr-FR" baseline="0" dirty="0" err="1"/>
              <a:t>o</a:t>
            </a:r>
            <a:r>
              <a:rPr lang="fr-FR" dirty="0" err="1"/>
              <a:t>verwintering</a:t>
            </a:r>
            <a:r>
              <a:rPr lang="fr-FR" dirty="0"/>
              <a:t> </a:t>
            </a:r>
            <a:r>
              <a:rPr lang="fr-FR" dirty="0" err="1"/>
              <a:t>fig</a:t>
            </a:r>
            <a:r>
              <a:rPr lang="fr-FR" dirty="0"/>
              <a:t> </a:t>
            </a:r>
            <a:r>
              <a:rPr lang="fr-FR" dirty="0" err="1"/>
              <a:t>buds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synchronized</a:t>
            </a:r>
            <a:r>
              <a:rPr lang="fr-FR" baseline="0" dirty="0"/>
              <a:t> at the end of </a:t>
            </a:r>
            <a:r>
              <a:rPr lang="fr-FR" baseline="0" dirty="0" err="1"/>
              <a:t>winter</a:t>
            </a:r>
            <a:r>
              <a:rPr lang="fr-FR" baseline="0" dirty="0"/>
              <a:t>. The </a:t>
            </a:r>
            <a:r>
              <a:rPr lang="fr-FR" baseline="0" dirty="0" err="1"/>
              <a:t>subsequent</a:t>
            </a:r>
            <a:r>
              <a:rPr lang="fr-FR" baseline="0" dirty="0"/>
              <a:t> development of </a:t>
            </a:r>
            <a:r>
              <a:rPr lang="fr-FR" baseline="0" dirty="0" err="1"/>
              <a:t>these</a:t>
            </a:r>
            <a:r>
              <a:rPr lang="fr-FR" baseline="0" dirty="0"/>
              <a:t> </a:t>
            </a:r>
            <a:r>
              <a:rPr lang="fr-FR" baseline="0" dirty="0" err="1"/>
              <a:t>buds</a:t>
            </a:r>
            <a:r>
              <a:rPr lang="fr-FR" baseline="0" dirty="0"/>
              <a:t> </a:t>
            </a:r>
            <a:r>
              <a:rPr lang="fr-FR" baseline="0" dirty="0" err="1"/>
              <a:t>into</a:t>
            </a:r>
            <a:r>
              <a:rPr lang="fr-FR" baseline="0" dirty="0"/>
              <a:t> </a:t>
            </a:r>
            <a:r>
              <a:rPr lang="fr-FR" baseline="0" dirty="0" err="1"/>
              <a:t>receptive</a:t>
            </a:r>
            <a:r>
              <a:rPr lang="fr-FR" baseline="0" dirty="0"/>
              <a:t> </a:t>
            </a:r>
            <a:r>
              <a:rPr lang="fr-FR" baseline="0" dirty="0" err="1"/>
              <a:t>figs</a:t>
            </a:r>
            <a:r>
              <a:rPr lang="fr-FR" baseline="0" dirty="0"/>
              <a:t> </a:t>
            </a:r>
            <a:r>
              <a:rPr lang="fr-FR" baseline="0" dirty="0" err="1"/>
              <a:t>depends</a:t>
            </a:r>
            <a:r>
              <a:rPr lang="fr-FR" baseline="0" dirty="0"/>
              <a:t> on a </a:t>
            </a:r>
            <a:r>
              <a:rPr lang="fr-FR" baseline="0" dirty="0" err="1"/>
              <a:t>sum</a:t>
            </a:r>
            <a:r>
              <a:rPr lang="fr-FR" baseline="0" dirty="0"/>
              <a:t> of </a:t>
            </a:r>
            <a:r>
              <a:rPr lang="fr-FR" baseline="0" dirty="0" err="1"/>
              <a:t>degree-days</a:t>
            </a:r>
            <a:r>
              <a:rPr lang="fr-FR" baseline="0" dirty="0"/>
              <a:t>. </a:t>
            </a:r>
            <a:r>
              <a:rPr lang="fr-FR" dirty="0"/>
              <a:t> The </a:t>
            </a:r>
            <a:r>
              <a:rPr lang="fr-FR" dirty="0" err="1"/>
              <a:t>ripening</a:t>
            </a:r>
            <a:r>
              <a:rPr lang="fr-FR" dirty="0"/>
              <a:t> of the </a:t>
            </a:r>
            <a:r>
              <a:rPr lang="fr-FR" dirty="0" err="1"/>
              <a:t>overwintering</a:t>
            </a:r>
            <a:r>
              <a:rPr lang="fr-FR" dirty="0"/>
              <a:t> </a:t>
            </a:r>
            <a:r>
              <a:rPr lang="fr-FR" dirty="0" err="1"/>
              <a:t>figs</a:t>
            </a:r>
            <a:r>
              <a:rPr lang="fr-FR" dirty="0"/>
              <a:t> and wasp </a:t>
            </a:r>
            <a:r>
              <a:rPr lang="fr-FR" dirty="0" err="1"/>
              <a:t>emergence</a:t>
            </a:r>
            <a:r>
              <a:rPr lang="fr-FR" dirty="0"/>
              <a:t> are </a:t>
            </a:r>
            <a:r>
              <a:rPr lang="fr-FR" dirty="0" err="1"/>
              <a:t>under</a:t>
            </a:r>
            <a:r>
              <a:rPr lang="fr-FR" dirty="0"/>
              <a:t> the control of wasp development </a:t>
            </a:r>
            <a:r>
              <a:rPr lang="fr-FR" dirty="0" err="1"/>
              <a:t>into</a:t>
            </a:r>
            <a:r>
              <a:rPr lang="fr-FR" baseline="0" dirty="0"/>
              <a:t> </a:t>
            </a:r>
            <a:r>
              <a:rPr lang="fr-FR" baseline="0" dirty="0" err="1"/>
              <a:t>adults</a:t>
            </a:r>
            <a:r>
              <a:rPr lang="fr-FR" dirty="0"/>
              <a:t>.</a:t>
            </a:r>
            <a:r>
              <a:rPr lang="fr-FR" baseline="0" dirty="0"/>
              <a:t> The wasps </a:t>
            </a:r>
            <a:r>
              <a:rPr lang="fr-FR" baseline="0" dirty="0" err="1"/>
              <a:t>overwinter</a:t>
            </a:r>
            <a:r>
              <a:rPr lang="fr-FR" baseline="0" dirty="0"/>
              <a:t> as quiescent last-stage </a:t>
            </a:r>
            <a:r>
              <a:rPr lang="fr-FR" baseline="0" dirty="0" err="1"/>
              <a:t>larvae</a:t>
            </a:r>
            <a:r>
              <a:rPr lang="fr-FR" baseline="0" dirty="0"/>
              <a:t>. There </a:t>
            </a:r>
            <a:r>
              <a:rPr lang="fr-FR" baseline="0" dirty="0" err="1"/>
              <a:t>is</a:t>
            </a:r>
            <a:r>
              <a:rPr lang="fr-FR" baseline="0" dirty="0"/>
              <a:t> no diapause, </a:t>
            </a:r>
            <a:r>
              <a:rPr lang="fr-FR" baseline="0" dirty="0" err="1"/>
              <a:t>so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high </a:t>
            </a:r>
            <a:r>
              <a:rPr lang="fr-FR" baseline="0" dirty="0" err="1"/>
              <a:t>temperatures</a:t>
            </a:r>
            <a:r>
              <a:rPr lang="fr-FR" baseline="0" dirty="0"/>
              <a:t> for a </a:t>
            </a:r>
            <a:r>
              <a:rPr lang="fr-FR" baseline="0" dirty="0" err="1"/>
              <a:t>sufficient</a:t>
            </a:r>
            <a:r>
              <a:rPr lang="fr-FR" baseline="0" dirty="0"/>
              <a:t> duration </a:t>
            </a:r>
            <a:r>
              <a:rPr lang="fr-FR" baseline="0" dirty="0" err="1"/>
              <a:t>will</a:t>
            </a:r>
            <a:r>
              <a:rPr lang="fr-FR" baseline="0" dirty="0"/>
              <a:t> trigger wasp </a:t>
            </a:r>
            <a:r>
              <a:rPr lang="fr-FR" baseline="0" dirty="0" err="1"/>
              <a:t>metamorphosis</a:t>
            </a:r>
            <a:r>
              <a:rPr lang="fr-FR" baseline="0" dirty="0"/>
              <a:t> and </a:t>
            </a:r>
            <a:r>
              <a:rPr lang="fr-FR" baseline="0" dirty="0" err="1"/>
              <a:t>emergence</a:t>
            </a:r>
            <a:r>
              <a:rPr lang="fr-FR" dirty="0"/>
              <a:t>. As the </a:t>
            </a:r>
            <a:r>
              <a:rPr lang="fr-FR" dirty="0" err="1"/>
              <a:t>physiological</a:t>
            </a:r>
            <a:r>
              <a:rPr lang="fr-FR" dirty="0"/>
              <a:t> </a:t>
            </a:r>
            <a:r>
              <a:rPr lang="fr-FR" dirty="0" err="1"/>
              <a:t>mechanisms</a:t>
            </a:r>
            <a:r>
              <a:rPr lang="fr-FR" dirty="0"/>
              <a:t> </a:t>
            </a:r>
            <a:r>
              <a:rPr lang="fr-FR" dirty="0" err="1"/>
              <a:t>controlling</a:t>
            </a:r>
            <a:r>
              <a:rPr lang="fr-FR" dirty="0"/>
              <a:t> </a:t>
            </a:r>
            <a:r>
              <a:rPr lang="fr-FR" dirty="0" err="1"/>
              <a:t>fig</a:t>
            </a:r>
            <a:r>
              <a:rPr lang="fr-FR" dirty="0"/>
              <a:t> </a:t>
            </a:r>
            <a:r>
              <a:rPr lang="fr-FR" dirty="0" err="1"/>
              <a:t>receptivity</a:t>
            </a:r>
            <a:r>
              <a:rPr lang="fr-FR" baseline="0" dirty="0"/>
              <a:t> and wasp </a:t>
            </a:r>
            <a:r>
              <a:rPr lang="fr-FR" baseline="0" dirty="0" err="1"/>
              <a:t>emergence</a:t>
            </a:r>
            <a:r>
              <a:rPr lang="fr-FR" baseline="0" dirty="0"/>
              <a:t> are </a:t>
            </a:r>
            <a:r>
              <a:rPr lang="fr-FR" baseline="0" dirty="0" err="1"/>
              <a:t>different</a:t>
            </a:r>
            <a:r>
              <a:rPr lang="fr-FR" baseline="0" dirty="0"/>
              <a:t>, the </a:t>
            </a:r>
            <a:r>
              <a:rPr lang="fr-FR" baseline="0" dirty="0" err="1"/>
              <a:t>matching</a:t>
            </a:r>
            <a:r>
              <a:rPr lang="fr-FR" baseline="0" dirty="0"/>
              <a:t> of the two </a:t>
            </a:r>
            <a:r>
              <a:rPr lang="fr-FR" baseline="0" dirty="0" err="1"/>
              <a:t>processes</a:t>
            </a:r>
            <a:r>
              <a:rPr lang="fr-FR" baseline="0" dirty="0"/>
              <a:t> </a:t>
            </a:r>
            <a:r>
              <a:rPr lang="fr-FR" baseline="0" dirty="0" err="1"/>
              <a:t>lacks</a:t>
            </a:r>
            <a:r>
              <a:rPr lang="fr-FR" baseline="0" dirty="0"/>
              <a:t> </a:t>
            </a:r>
            <a:r>
              <a:rPr lang="fr-FR" baseline="0" dirty="0" err="1"/>
              <a:t>precision</a:t>
            </a:r>
            <a:r>
              <a:rPr lang="fr-FR" baseline="0" dirty="0"/>
              <a:t>. This </a:t>
            </a:r>
            <a:r>
              <a:rPr lang="fr-FR" baseline="0" dirty="0" err="1"/>
              <a:t>lack</a:t>
            </a:r>
            <a:r>
              <a:rPr lang="fr-FR" baseline="0" dirty="0"/>
              <a:t> of </a:t>
            </a:r>
            <a:r>
              <a:rPr lang="fr-FR" baseline="0" dirty="0" err="1"/>
              <a:t>precision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compensated</a:t>
            </a:r>
            <a:r>
              <a:rPr lang="fr-FR" baseline="0" dirty="0"/>
              <a:t> by the </a:t>
            </a:r>
            <a:r>
              <a:rPr lang="fr-FR" baseline="0" dirty="0" err="1"/>
              <a:t>figs</a:t>
            </a:r>
            <a:r>
              <a:rPr lang="fr-FR" baseline="0" dirty="0"/>
              <a:t> </a:t>
            </a:r>
            <a:r>
              <a:rPr lang="fr-FR" baseline="0" dirty="0" err="1"/>
              <a:t>being</a:t>
            </a:r>
            <a:r>
              <a:rPr lang="fr-FR" baseline="0" dirty="0"/>
              <a:t> capable of </a:t>
            </a:r>
            <a:r>
              <a:rPr lang="fr-FR" baseline="0" dirty="0" err="1"/>
              <a:t>remaining</a:t>
            </a:r>
            <a:r>
              <a:rPr lang="fr-FR" baseline="0" dirty="0"/>
              <a:t> </a:t>
            </a:r>
            <a:r>
              <a:rPr lang="fr-FR" baseline="0" dirty="0" err="1"/>
              <a:t>receptive</a:t>
            </a:r>
            <a:r>
              <a:rPr lang="fr-FR" baseline="0" dirty="0"/>
              <a:t> for </a:t>
            </a:r>
            <a:r>
              <a:rPr lang="fr-FR" baseline="0" dirty="0" err="1"/>
              <a:t>several</a:t>
            </a:r>
            <a:r>
              <a:rPr lang="fr-FR" baseline="0" dirty="0"/>
              <a:t> </a:t>
            </a:r>
            <a:r>
              <a:rPr lang="fr-FR" baseline="0" dirty="0" err="1"/>
              <a:t>weeks</a:t>
            </a:r>
            <a:r>
              <a:rPr lang="fr-FR" baseline="0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5313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Some</a:t>
            </a:r>
            <a:r>
              <a:rPr lang="fr-FR" dirty="0"/>
              <a:t> male</a:t>
            </a:r>
            <a:r>
              <a:rPr lang="fr-FR" baseline="0" dirty="0"/>
              <a:t> </a:t>
            </a:r>
            <a:r>
              <a:rPr lang="fr-FR" baseline="0" dirty="0" err="1"/>
              <a:t>genotypes</a:t>
            </a:r>
            <a:r>
              <a:rPr lang="fr-FR" dirty="0"/>
              <a:t> </a:t>
            </a:r>
            <a:r>
              <a:rPr lang="fr-FR" dirty="0" err="1"/>
              <a:t>produce</a:t>
            </a:r>
            <a:r>
              <a:rPr lang="fr-FR" dirty="0"/>
              <a:t> no or </a:t>
            </a:r>
            <a:r>
              <a:rPr lang="fr-FR" dirty="0" err="1"/>
              <a:t>almost</a:t>
            </a:r>
            <a:r>
              <a:rPr lang="fr-FR" dirty="0"/>
              <a:t> no </a:t>
            </a:r>
            <a:r>
              <a:rPr lang="fr-FR" dirty="0" err="1"/>
              <a:t>overwintering</a:t>
            </a:r>
            <a:r>
              <a:rPr lang="fr-FR" baseline="0" dirty="0"/>
              <a:t> </a:t>
            </a:r>
            <a:r>
              <a:rPr lang="fr-FR" baseline="0" dirty="0" err="1"/>
              <a:t>figs</a:t>
            </a:r>
            <a:r>
              <a:rPr lang="fr-FR" baseline="0" dirty="0"/>
              <a:t>. As a </a:t>
            </a:r>
            <a:r>
              <a:rPr lang="fr-FR" baseline="0" dirty="0" err="1"/>
              <a:t>consequence</a:t>
            </a:r>
            <a:r>
              <a:rPr lang="fr-FR" baseline="0" dirty="0"/>
              <a:t>, they </a:t>
            </a:r>
            <a:r>
              <a:rPr lang="fr-FR" baseline="0" dirty="0" err="1"/>
              <a:t>produce</a:t>
            </a:r>
            <a:r>
              <a:rPr lang="fr-FR" baseline="0" dirty="0"/>
              <a:t> more </a:t>
            </a:r>
            <a:r>
              <a:rPr lang="fr-FR" baseline="0" dirty="0" err="1"/>
              <a:t>receptive</a:t>
            </a:r>
            <a:r>
              <a:rPr lang="fr-FR" baseline="0" dirty="0"/>
              <a:t> </a:t>
            </a:r>
            <a:r>
              <a:rPr lang="fr-FR" baseline="0" dirty="0" err="1"/>
              <a:t>figs</a:t>
            </a:r>
            <a:r>
              <a:rPr lang="fr-FR" baseline="0" dirty="0"/>
              <a:t> in April. </a:t>
            </a:r>
            <a:r>
              <a:rPr lang="fr-FR" baseline="0" dirty="0" err="1"/>
              <a:t>These</a:t>
            </a:r>
            <a:r>
              <a:rPr lang="fr-FR" baseline="0" dirty="0"/>
              <a:t> latter </a:t>
            </a:r>
            <a:r>
              <a:rPr lang="fr-FR" baseline="0" dirty="0" err="1"/>
              <a:t>figs</a:t>
            </a:r>
            <a:r>
              <a:rPr lang="fr-FR" baseline="0" dirty="0"/>
              <a:t>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ensure</a:t>
            </a:r>
            <a:r>
              <a:rPr lang="fr-FR" baseline="0" dirty="0"/>
              <a:t> female </a:t>
            </a:r>
            <a:r>
              <a:rPr lang="fr-FR" baseline="0" dirty="0" err="1"/>
              <a:t>tree</a:t>
            </a:r>
            <a:r>
              <a:rPr lang="fr-FR" baseline="0" dirty="0"/>
              <a:t> </a:t>
            </a:r>
            <a:r>
              <a:rPr lang="fr-FR" baseline="0" dirty="0" err="1"/>
              <a:t>pollination</a:t>
            </a:r>
            <a:r>
              <a:rPr lang="fr-FR" baseline="0" dirty="0"/>
              <a:t> and </a:t>
            </a:r>
            <a:r>
              <a:rPr lang="fr-FR" baseline="0" dirty="0" err="1"/>
              <a:t>hence</a:t>
            </a:r>
            <a:r>
              <a:rPr lang="fr-FR" baseline="0" dirty="0"/>
              <a:t> reproductive </a:t>
            </a:r>
            <a:r>
              <a:rPr lang="fr-FR" baseline="0" dirty="0" err="1"/>
              <a:t>success</a:t>
            </a:r>
            <a:r>
              <a:rPr lang="fr-FR" baseline="0" dirty="0"/>
              <a:t> of the plant. </a:t>
            </a:r>
            <a:r>
              <a:rPr lang="fr-FR" baseline="0" dirty="0" err="1"/>
              <a:t>However</a:t>
            </a:r>
            <a:r>
              <a:rPr lang="fr-FR" baseline="0" dirty="0"/>
              <a:t>, they </a:t>
            </a:r>
            <a:r>
              <a:rPr lang="fr-FR" baseline="0" dirty="0" err="1"/>
              <a:t>depend</a:t>
            </a:r>
            <a:r>
              <a:rPr lang="fr-FR" baseline="0" dirty="0"/>
              <a:t> on </a:t>
            </a:r>
            <a:r>
              <a:rPr lang="fr-FR" baseline="0" dirty="0" err="1"/>
              <a:t>other</a:t>
            </a:r>
            <a:r>
              <a:rPr lang="fr-FR" baseline="0" dirty="0"/>
              <a:t> male </a:t>
            </a:r>
            <a:r>
              <a:rPr lang="fr-FR" baseline="0" dirty="0" err="1"/>
              <a:t>trees</a:t>
            </a:r>
            <a:r>
              <a:rPr lang="fr-FR" baseline="0" dirty="0"/>
              <a:t> for the visitation of </a:t>
            </a:r>
            <a:r>
              <a:rPr lang="fr-FR" baseline="0" dirty="0" err="1"/>
              <a:t>their</a:t>
            </a:r>
            <a:r>
              <a:rPr lang="fr-FR" baseline="0" dirty="0"/>
              <a:t> </a:t>
            </a:r>
            <a:r>
              <a:rPr lang="fr-FR" baseline="0" dirty="0" err="1"/>
              <a:t>polliniferous</a:t>
            </a:r>
            <a:r>
              <a:rPr lang="fr-FR" baseline="0" dirty="0"/>
              <a:t> </a:t>
            </a:r>
            <a:r>
              <a:rPr lang="fr-FR" baseline="0" dirty="0" err="1"/>
              <a:t>figs</a:t>
            </a:r>
            <a:r>
              <a:rPr lang="fr-FR" baseline="0" dirty="0"/>
              <a:t>. </a:t>
            </a:r>
            <a:r>
              <a:rPr lang="fr-FR" baseline="0" dirty="0" err="1"/>
              <a:t>Depending</a:t>
            </a:r>
            <a:r>
              <a:rPr lang="fr-FR" baseline="0" dirty="0"/>
              <a:t> on local </a:t>
            </a:r>
            <a:r>
              <a:rPr lang="fr-FR" baseline="0" dirty="0" err="1"/>
              <a:t>circumstances</a:t>
            </a:r>
            <a:r>
              <a:rPr lang="fr-FR" baseline="0" dirty="0"/>
              <a:t>,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may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a good </a:t>
            </a:r>
            <a:r>
              <a:rPr lang="fr-FR" baseline="0" dirty="0" err="1"/>
              <a:t>choice</a:t>
            </a:r>
            <a:r>
              <a:rPr lang="fr-FR" baseline="0" dirty="0"/>
              <a:t> or a </a:t>
            </a:r>
            <a:r>
              <a:rPr lang="fr-FR" baseline="0" dirty="0" err="1"/>
              <a:t>risky</a:t>
            </a:r>
            <a:r>
              <a:rPr lang="fr-FR" baseline="0" dirty="0"/>
              <a:t> </a:t>
            </a:r>
            <a:r>
              <a:rPr lang="fr-FR" baseline="0" dirty="0" err="1"/>
              <a:t>bet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02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Wild </a:t>
            </a:r>
            <a:r>
              <a:rPr lang="fr-FR" i="1" dirty="0"/>
              <a:t>Ficus </a:t>
            </a:r>
            <a:r>
              <a:rPr lang="fr-FR" i="1" dirty="0" err="1"/>
              <a:t>carica</a:t>
            </a:r>
            <a:r>
              <a:rPr lang="fr-FR" i="1" dirty="0"/>
              <a:t> </a:t>
            </a:r>
            <a:r>
              <a:rPr lang="fr-FR" dirty="0"/>
              <a:t>on the </a:t>
            </a:r>
            <a:r>
              <a:rPr lang="fr-FR" dirty="0" err="1"/>
              <a:t>rocky</a:t>
            </a:r>
            <a:r>
              <a:rPr lang="fr-FR" dirty="0"/>
              <a:t> </a:t>
            </a:r>
            <a:r>
              <a:rPr lang="fr-FR" dirty="0" err="1"/>
              <a:t>bank</a:t>
            </a:r>
            <a:r>
              <a:rPr lang="fr-FR" dirty="0"/>
              <a:t> of river Hérault, March 2020, St-Guilhem-le-désert, France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12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141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A64FEB-E336-4DAF-AFF3-48342779D97F}" type="slidenum">
              <a:rPr lang="fr-FR">
                <a:solidFill>
                  <a:prstClr val="black"/>
                </a:solidFill>
              </a:rPr>
              <a:pPr/>
              <a:t>30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503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ovipositing</a:t>
            </a:r>
            <a:r>
              <a:rPr lang="en-US" dirty="0"/>
              <a:t> female injects a drop of liquid from the reservoir of its venom gland while </a:t>
            </a:r>
            <a:r>
              <a:rPr lang="en-US" dirty="0" err="1"/>
              <a:t>ovipositing</a:t>
            </a:r>
            <a:r>
              <a:rPr lang="en-US" dirty="0"/>
              <a:t>. This triggers the rapid swelling of the ovule and e</a:t>
            </a:r>
            <a:r>
              <a:rPr lang="fr-FR" dirty="0" err="1"/>
              <a:t>longation</a:t>
            </a:r>
            <a:r>
              <a:rPr lang="fr-FR" dirty="0"/>
              <a:t> of the </a:t>
            </a:r>
            <a:r>
              <a:rPr lang="fr-FR" dirty="0" err="1"/>
              <a:t>pedicel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moves the </a:t>
            </a:r>
            <a:r>
              <a:rPr lang="fr-FR" dirty="0" err="1"/>
              <a:t>galled</a:t>
            </a:r>
            <a:r>
              <a:rPr lang="fr-FR" dirty="0"/>
              <a:t> ovule </a:t>
            </a:r>
            <a:r>
              <a:rPr lang="fr-FR" dirty="0" err="1"/>
              <a:t>away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fig</a:t>
            </a:r>
            <a:r>
              <a:rPr lang="fr-FR" dirty="0"/>
              <a:t> </a:t>
            </a:r>
            <a:r>
              <a:rPr lang="fr-FR" dirty="0" err="1"/>
              <a:t>wall</a:t>
            </a:r>
            <a:r>
              <a:rPr lang="fr-FR" dirty="0"/>
              <a:t>, out of </a:t>
            </a:r>
            <a:r>
              <a:rPr lang="fr-FR" dirty="0" err="1"/>
              <a:t>reach</a:t>
            </a:r>
            <a:r>
              <a:rPr lang="fr-FR" dirty="0"/>
              <a:t> of parasite </a:t>
            </a:r>
            <a:r>
              <a:rPr lang="fr-FR" dirty="0" err="1"/>
              <a:t>oviposition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the </a:t>
            </a:r>
            <a:r>
              <a:rPr lang="fr-FR" dirty="0" err="1"/>
              <a:t>wall</a:t>
            </a:r>
            <a:r>
              <a:rPr lang="fr-FR" dirty="0"/>
              <a:t>,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next</a:t>
            </a:r>
            <a:r>
              <a:rPr lang="fr-FR" dirty="0"/>
              <a:t> slide. </a:t>
            </a:r>
            <a:r>
              <a:rPr lang="en-US" dirty="0"/>
              <a:t>On hatching, t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i="1" dirty="0" err="1"/>
              <a:t>Blastophaga</a:t>
            </a:r>
            <a:r>
              <a:rPr lang="fr-FR" baseline="0" dirty="0"/>
              <a:t> </a:t>
            </a:r>
            <a:r>
              <a:rPr lang="fr-FR" baseline="0" dirty="0" err="1"/>
              <a:t>larva</a:t>
            </a:r>
            <a:r>
              <a:rPr lang="fr-FR" baseline="0" dirty="0"/>
              <a:t>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migrate</a:t>
            </a:r>
            <a:r>
              <a:rPr lang="fr-FR" baseline="0" dirty="0"/>
              <a:t> to the </a:t>
            </a:r>
            <a:r>
              <a:rPr lang="fr-FR" baseline="0" dirty="0" err="1"/>
              <a:t>embryo</a:t>
            </a:r>
            <a:r>
              <a:rPr lang="fr-FR" baseline="0" dirty="0"/>
              <a:t> sac, and </a:t>
            </a:r>
            <a:r>
              <a:rPr lang="fr-FR" baseline="0" dirty="0" err="1"/>
              <a:t>develop</a:t>
            </a:r>
            <a:r>
              <a:rPr lang="fr-FR" baseline="0" dirty="0"/>
              <a:t> </a:t>
            </a:r>
            <a:r>
              <a:rPr lang="fr-FR" baseline="0" dirty="0" err="1"/>
              <a:t>feeding</a:t>
            </a:r>
            <a:r>
              <a:rPr lang="fr-FR" baseline="0" dirty="0"/>
              <a:t> on </a:t>
            </a:r>
            <a:r>
              <a:rPr lang="fr-FR" baseline="0" dirty="0" err="1"/>
              <a:t>endosperm</a:t>
            </a:r>
            <a:r>
              <a:rPr lang="fr-FR" baseline="0" dirty="0"/>
              <a:t>. This </a:t>
            </a:r>
            <a:r>
              <a:rPr lang="fr-FR" baseline="0" dirty="0" err="1"/>
              <a:t>endosperm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diploid</a:t>
            </a:r>
            <a:r>
              <a:rPr lang="fr-FR" baseline="0" dirty="0"/>
              <a:t>, </a:t>
            </a:r>
            <a:r>
              <a:rPr lang="fr-FR" baseline="0" dirty="0" err="1"/>
              <a:t>developping</a:t>
            </a:r>
            <a:r>
              <a:rPr lang="fr-FR" baseline="0" dirty="0"/>
              <a:t> </a:t>
            </a:r>
            <a:r>
              <a:rPr lang="fr-FR" baseline="0" dirty="0" err="1"/>
              <a:t>parthenogenetically</a:t>
            </a:r>
            <a:r>
              <a:rPr lang="fr-FR" baseline="0" dirty="0"/>
              <a:t> as no pollen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available</a:t>
            </a:r>
            <a:r>
              <a:rPr lang="fr-FR" baseline="0" dirty="0"/>
              <a:t> at </a:t>
            </a:r>
            <a:r>
              <a:rPr lang="fr-FR" baseline="0" dirty="0" err="1"/>
              <a:t>that</a:t>
            </a:r>
            <a:r>
              <a:rPr lang="fr-FR" baseline="0" dirty="0"/>
              <a:t> time of </a:t>
            </a:r>
            <a:r>
              <a:rPr lang="fr-FR" baseline="0" dirty="0" err="1"/>
              <a:t>year</a:t>
            </a:r>
            <a:r>
              <a:rPr lang="fr-FR" baseline="0" dirty="0"/>
              <a:t> to </a:t>
            </a:r>
            <a:r>
              <a:rPr lang="fr-FR" baseline="0" dirty="0" err="1"/>
              <a:t>ensure</a:t>
            </a:r>
            <a:r>
              <a:rPr lang="fr-FR" baseline="0" dirty="0"/>
              <a:t> the double fertilisation. </a:t>
            </a:r>
            <a:r>
              <a:rPr lang="fr-FR" baseline="0" dirty="0" err="1"/>
              <a:t>Its</a:t>
            </a:r>
            <a:r>
              <a:rPr lang="fr-FR" baseline="0" dirty="0"/>
              <a:t> development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probably</a:t>
            </a:r>
            <a:r>
              <a:rPr lang="fr-FR" baseline="0" dirty="0"/>
              <a:t> </a:t>
            </a:r>
            <a:r>
              <a:rPr lang="fr-FR" baseline="0" dirty="0" err="1"/>
              <a:t>triggered</a:t>
            </a:r>
            <a:r>
              <a:rPr lang="fr-FR" baseline="0" dirty="0"/>
              <a:t> by the </a:t>
            </a:r>
            <a:r>
              <a:rPr lang="fr-FR" baseline="0" dirty="0" err="1"/>
              <a:t>larva</a:t>
            </a:r>
            <a:r>
              <a:rPr lang="fr-FR" baseline="0" dirty="0"/>
              <a:t>.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143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71416-F7E2-4F1A-82B6-27B8EE369761}" type="slidenum">
              <a:rPr lang="fr-FR">
                <a:solidFill>
                  <a:prstClr val="black"/>
                </a:solidFill>
              </a:rPr>
              <a:pPr/>
              <a:t>32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1115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360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</a:t>
            </a:r>
            <a:r>
              <a:rPr lang="fr-FR" baseline="0" dirty="0"/>
              <a:t> </a:t>
            </a:r>
            <a:r>
              <a:rPr lang="fr-FR" i="1" baseline="0" dirty="0" err="1"/>
              <a:t>Philotypesis</a:t>
            </a:r>
            <a:r>
              <a:rPr lang="fr-FR" baseline="0" dirty="0"/>
              <a:t> </a:t>
            </a:r>
            <a:r>
              <a:rPr lang="fr-FR" baseline="0" dirty="0" err="1"/>
              <a:t>larva</a:t>
            </a:r>
            <a:r>
              <a:rPr lang="fr-FR" baseline="0" dirty="0"/>
              <a:t> </a:t>
            </a:r>
            <a:r>
              <a:rPr lang="fr-FR" baseline="0" dirty="0" err="1"/>
              <a:t>develops</a:t>
            </a:r>
            <a:r>
              <a:rPr lang="fr-FR" baseline="0" dirty="0"/>
              <a:t> </a:t>
            </a:r>
            <a:r>
              <a:rPr lang="fr-FR" baseline="0" dirty="0" err="1"/>
              <a:t>within</a:t>
            </a:r>
            <a:r>
              <a:rPr lang="fr-FR" baseline="0" dirty="0"/>
              <a:t> the </a:t>
            </a:r>
            <a:r>
              <a:rPr lang="fr-FR" baseline="0" dirty="0" err="1"/>
              <a:t>galled</a:t>
            </a:r>
            <a:r>
              <a:rPr lang="fr-FR" baseline="0" dirty="0"/>
              <a:t> </a:t>
            </a:r>
            <a:r>
              <a:rPr lang="fr-FR" baseline="0" dirty="0" err="1"/>
              <a:t>flower</a:t>
            </a:r>
            <a:r>
              <a:rPr lang="fr-FR" baseline="0" dirty="0"/>
              <a:t>, </a:t>
            </a:r>
            <a:r>
              <a:rPr lang="fr-FR" baseline="0" dirty="0" err="1"/>
              <a:t>feeding</a:t>
            </a:r>
            <a:r>
              <a:rPr lang="fr-FR" baseline="0" dirty="0"/>
              <a:t> on the </a:t>
            </a:r>
            <a:r>
              <a:rPr lang="fr-FR" baseline="0" dirty="0" err="1"/>
              <a:t>endosperm</a:t>
            </a:r>
            <a:r>
              <a:rPr lang="fr-FR" baseline="0" dirty="0"/>
              <a:t> </a:t>
            </a:r>
            <a:r>
              <a:rPr lang="fr-FR" baseline="0" dirty="0" err="1"/>
              <a:t>initiated</a:t>
            </a:r>
            <a:r>
              <a:rPr lang="fr-FR" baseline="0" dirty="0"/>
              <a:t> by the </a:t>
            </a:r>
            <a:r>
              <a:rPr lang="fr-FR" i="1" baseline="0" dirty="0" err="1"/>
              <a:t>Blastophaga</a:t>
            </a:r>
            <a:r>
              <a:rPr lang="fr-FR" baseline="0" dirty="0"/>
              <a:t>. The </a:t>
            </a:r>
            <a:r>
              <a:rPr lang="fr-FR" i="1" baseline="0" dirty="0" err="1"/>
              <a:t>Blastophaga</a:t>
            </a:r>
            <a:r>
              <a:rPr lang="fr-FR" baseline="0" dirty="0"/>
              <a:t> </a:t>
            </a:r>
            <a:r>
              <a:rPr lang="fr-FR" baseline="0" dirty="0" err="1"/>
              <a:t>larva</a:t>
            </a:r>
            <a:r>
              <a:rPr lang="fr-FR" baseline="0" dirty="0"/>
              <a:t> </a:t>
            </a:r>
            <a:r>
              <a:rPr lang="fr-FR" baseline="0" dirty="0" err="1"/>
              <a:t>starves</a:t>
            </a:r>
            <a:r>
              <a:rPr lang="fr-FR" baseline="0" dirty="0"/>
              <a:t> to </a:t>
            </a:r>
            <a:r>
              <a:rPr lang="fr-FR" baseline="0" dirty="0" err="1"/>
              <a:t>death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81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800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96CBBB-5C47-47EB-9BF9-EF631E1D5E73}" type="slidenum">
              <a:rPr lang="fr-FR">
                <a:solidFill>
                  <a:prstClr val="black"/>
                </a:solidFill>
              </a:rPr>
              <a:pPr/>
              <a:t>39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986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B3961-FD0A-465F-96D5-785BA0D92FC6}" type="slidenum">
              <a:rPr lang="fr-FR">
                <a:solidFill>
                  <a:prstClr val="black"/>
                </a:solidFill>
              </a:rPr>
              <a:pPr/>
              <a:t>40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0411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4E64BF-44AF-435B-A8C3-3EA285126D11}" type="slidenum">
              <a:rPr lang="fr-FR">
                <a:solidFill>
                  <a:prstClr val="black"/>
                </a:solidFill>
              </a:rPr>
              <a:pPr/>
              <a:t>42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415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River </a:t>
            </a:r>
            <a:r>
              <a:rPr lang="fr-FR" dirty="0" err="1"/>
              <a:t>Buèges</a:t>
            </a:r>
            <a:r>
              <a:rPr lang="fr-FR" dirty="0"/>
              <a:t>, March 2020, St Jean de </a:t>
            </a:r>
            <a:r>
              <a:rPr lang="fr-FR" dirty="0" err="1"/>
              <a:t>Buèges</a:t>
            </a:r>
            <a:r>
              <a:rPr lang="fr-FR" dirty="0"/>
              <a:t>, France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Fig</a:t>
            </a:r>
            <a:r>
              <a:rPr lang="fr-FR" dirty="0"/>
              <a:t> </a:t>
            </a:r>
            <a:r>
              <a:rPr lang="fr-FR" dirty="0" err="1"/>
              <a:t>trees</a:t>
            </a:r>
            <a:r>
              <a:rPr lang="fr-FR" dirty="0"/>
              <a:t> </a:t>
            </a:r>
            <a:r>
              <a:rPr lang="fr-FR" dirty="0" err="1"/>
              <a:t>grow</a:t>
            </a:r>
            <a:r>
              <a:rPr lang="fr-FR" dirty="0"/>
              <a:t> on rocks on the </a:t>
            </a:r>
            <a:r>
              <a:rPr lang="fr-FR" dirty="0" err="1"/>
              <a:t>riverbank</a:t>
            </a:r>
            <a:r>
              <a:rPr lang="fr-FR" dirty="0"/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The formation of </a:t>
            </a:r>
            <a:r>
              <a:rPr lang="fr-FR" dirty="0" err="1"/>
              <a:t>tufa</a:t>
            </a:r>
            <a:r>
              <a:rPr lang="fr-FR" dirty="0"/>
              <a:t> </a:t>
            </a:r>
            <a:r>
              <a:rPr lang="fr-FR" dirty="0" err="1"/>
              <a:t>concretions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rapid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 the high concentration of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carbonate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minerals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</a:t>
            </a:r>
            <a:r>
              <a:rPr lang="fr-FR" dirty="0"/>
              <a:t>in the water,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fossilization</a:t>
            </a:r>
            <a:r>
              <a:rPr lang="fr-FR" dirty="0"/>
              <a:t> of soft tissues (</a:t>
            </a:r>
            <a:r>
              <a:rPr lang="fr-FR" dirty="0" err="1"/>
              <a:t>e.g</a:t>
            </a:r>
            <a:r>
              <a:rPr lang="fr-FR" dirty="0"/>
              <a:t>. </a:t>
            </a:r>
            <a:r>
              <a:rPr lang="fr-FR" dirty="0" err="1"/>
              <a:t>figs</a:t>
            </a:r>
            <a:r>
              <a:rPr lang="fr-FR" dirty="0"/>
              <a:t>) 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occur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fossil</a:t>
            </a:r>
            <a:r>
              <a:rPr lang="fr-FR" dirty="0"/>
              <a:t> </a:t>
            </a:r>
            <a:r>
              <a:rPr lang="fr-FR" dirty="0" err="1"/>
              <a:t>figs</a:t>
            </a:r>
            <a:r>
              <a:rPr lang="fr-FR" dirty="0"/>
              <a:t>, as </a:t>
            </a:r>
            <a:r>
              <a:rPr lang="fr-FR" dirty="0" err="1"/>
              <a:t>well</a:t>
            </a:r>
            <a:r>
              <a:rPr lang="fr-FR" dirty="0"/>
              <a:t> as </a:t>
            </a:r>
            <a:r>
              <a:rPr lang="fr-FR" dirty="0" err="1"/>
              <a:t>fossil</a:t>
            </a:r>
            <a:r>
              <a:rPr lang="fr-FR" dirty="0"/>
              <a:t> </a:t>
            </a:r>
            <a:r>
              <a:rPr lang="fr-FR" dirty="0" err="1"/>
              <a:t>leaves</a:t>
            </a:r>
            <a:r>
              <a:rPr lang="fr-FR" dirty="0"/>
              <a:t>, </a:t>
            </a:r>
            <a:r>
              <a:rPr lang="fr-FR" dirty="0" err="1"/>
              <a:t>demonstrate</a:t>
            </a:r>
            <a:r>
              <a:rPr lang="fr-FR" dirty="0"/>
              <a:t> the </a:t>
            </a:r>
            <a:r>
              <a:rPr lang="fr-FR" dirty="0" err="1"/>
              <a:t>presence</a:t>
            </a:r>
            <a:r>
              <a:rPr lang="fr-FR" dirty="0"/>
              <a:t> of </a:t>
            </a:r>
            <a:r>
              <a:rPr lang="fr-FR" dirty="0" err="1"/>
              <a:t>wild</a:t>
            </a:r>
            <a:r>
              <a:rPr lang="fr-FR" dirty="0"/>
              <a:t> </a:t>
            </a:r>
            <a:r>
              <a:rPr lang="fr-FR" i="1" dirty="0"/>
              <a:t>Ficus </a:t>
            </a:r>
            <a:r>
              <a:rPr lang="fr-FR" i="1" dirty="0" err="1"/>
              <a:t>carica</a:t>
            </a:r>
            <a:r>
              <a:rPr lang="fr-FR" i="1" dirty="0"/>
              <a:t> </a:t>
            </a:r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region</a:t>
            </a:r>
            <a:r>
              <a:rPr lang="fr-FR" dirty="0"/>
              <a:t> of Europe more </a:t>
            </a:r>
            <a:r>
              <a:rPr lang="fr-FR" dirty="0" err="1"/>
              <a:t>than</a:t>
            </a:r>
            <a:r>
              <a:rPr lang="fr-FR" dirty="0"/>
              <a:t> 60 000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ago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G. Planchon </a:t>
            </a:r>
            <a:r>
              <a:rPr lang="fr-FR" dirty="0" err="1"/>
              <a:t>thesis</a:t>
            </a:r>
            <a:r>
              <a:rPr lang="fr-FR" dirty="0"/>
              <a:t> dissertation (</a:t>
            </a:r>
            <a:r>
              <a:rPr lang="fr-FR" dirty="0" err="1"/>
              <a:t>defended</a:t>
            </a:r>
            <a:r>
              <a:rPr lang="fr-FR" dirty="0"/>
              <a:t> at the Faculté des Sciences de Paris) 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at UPMC (Paris 6), Sorbonne Université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http://jubilotheque.upmc.fr/ead.html?id=TH_000102_001#!{"content":["TH_000102_001_e0000024",false,""]}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320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C4C187-7143-416E-9507-C6CF2A627457}" type="slidenum">
              <a:rPr lang="fr-FR">
                <a:solidFill>
                  <a:prstClr val="black"/>
                </a:solidFill>
              </a:rPr>
              <a:pPr/>
              <a:t>44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1568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olive </a:t>
            </a:r>
            <a:r>
              <a:rPr lang="fr-FR" dirty="0" err="1"/>
              <a:t>oil</a:t>
            </a:r>
            <a:r>
              <a:rPr lang="fr-FR" dirty="0"/>
              <a:t>  releases </a:t>
            </a:r>
            <a:r>
              <a:rPr lang="fr-FR" dirty="0" err="1"/>
              <a:t>ethylene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6688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72A20-6002-4BC2-AF40-8B72AE935738}" type="slidenum">
              <a:rPr lang="fr-FR">
                <a:solidFill>
                  <a:prstClr val="black"/>
                </a:solidFill>
              </a:rPr>
              <a:pPr/>
              <a:t>49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0219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303BAD-359B-424C-A856-EE8734336086}" type="slidenum">
              <a:rPr lang="fr-FR">
                <a:solidFill>
                  <a:prstClr val="black"/>
                </a:solidFill>
              </a:rPr>
              <a:pPr/>
              <a:t>50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117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7B497-E2CB-4E3B-8EA6-36F9A2D46386}" type="slidenum">
              <a:rPr lang="fr-FR">
                <a:solidFill>
                  <a:prstClr val="black"/>
                </a:solidFill>
              </a:rPr>
              <a:pPr/>
              <a:t>52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1239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AAB6AF-E307-4169-B4C7-228915E1D8C5}" type="slidenum">
              <a:rPr lang="fr-FR">
                <a:solidFill>
                  <a:prstClr val="black"/>
                </a:solidFill>
              </a:rPr>
              <a:pPr/>
              <a:t>53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758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473F93-8D44-4AD4-97CA-877B66008C58}" type="slidenum">
              <a:rPr lang="fr-FR">
                <a:solidFill>
                  <a:prstClr val="black"/>
                </a:solidFill>
              </a:rPr>
              <a:pPr/>
              <a:t>54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1774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88B50D-97AC-4B31-B573-099D5204308B}" type="slidenum">
              <a:rPr lang="fr-FR">
                <a:solidFill>
                  <a:prstClr val="black"/>
                </a:solidFill>
              </a:rPr>
              <a:pPr/>
              <a:t>55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5955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9BB8AA-5246-41A3-922F-85DF64C68586}" type="slidenum">
              <a:rPr lang="fr-FR">
                <a:solidFill>
                  <a:prstClr val="black"/>
                </a:solidFill>
              </a:rPr>
              <a:pPr/>
              <a:t>58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2143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D4321-4071-49B3-88D8-996A05CC2D71}" type="slidenum">
              <a:rPr lang="fr-FR">
                <a:solidFill>
                  <a:prstClr val="black"/>
                </a:solidFill>
              </a:rPr>
              <a:pPr/>
              <a:t>59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Renewing</a:t>
            </a:r>
            <a:r>
              <a:rPr lang="fr-FR" baseline="0" dirty="0"/>
              <a:t> </a:t>
            </a:r>
            <a:r>
              <a:rPr lang="fr-FR" dirty="0" err="1"/>
              <a:t>profichi</a:t>
            </a:r>
            <a:r>
              <a:rPr lang="fr-FR" dirty="0"/>
              <a:t> </a:t>
            </a:r>
            <a:r>
              <a:rPr lang="fr-FR" dirty="0" err="1"/>
              <a:t>throughout</a:t>
            </a:r>
            <a:r>
              <a:rPr lang="fr-FR" dirty="0"/>
              <a:t> the </a:t>
            </a:r>
            <a:r>
              <a:rPr lang="fr-FR" dirty="0" err="1"/>
              <a:t>period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baseline="0" dirty="0"/>
              <a:t> </a:t>
            </a:r>
            <a:r>
              <a:rPr lang="fr-FR" baseline="0" dirty="0" err="1"/>
              <a:t>figs</a:t>
            </a:r>
            <a:r>
              <a:rPr lang="fr-FR" baseline="0" dirty="0"/>
              <a:t> are </a:t>
            </a:r>
            <a:r>
              <a:rPr lang="fr-FR" baseline="0" dirty="0" err="1"/>
              <a:t>receptive</a:t>
            </a:r>
            <a:r>
              <a:rPr lang="fr-FR" baseline="0" dirty="0"/>
              <a:t> on female </a:t>
            </a:r>
            <a:r>
              <a:rPr lang="fr-FR" baseline="0" dirty="0" err="1"/>
              <a:t>trees</a:t>
            </a:r>
            <a:r>
              <a:rPr lang="fr-FR" baseline="0" dirty="0"/>
              <a:t> </a:t>
            </a:r>
            <a:r>
              <a:rPr lang="fr-FR" baseline="0" dirty="0" err="1"/>
              <a:t>ensures</a:t>
            </a:r>
            <a:r>
              <a:rPr lang="fr-FR" baseline="0" dirty="0"/>
              <a:t> the production of </a:t>
            </a:r>
            <a:r>
              <a:rPr lang="fr-FR" baseline="0" dirty="0" err="1"/>
              <a:t>numerous</a:t>
            </a:r>
            <a:r>
              <a:rPr lang="fr-FR" baseline="0" dirty="0"/>
              <a:t> second </a:t>
            </a:r>
            <a:r>
              <a:rPr lang="fr-FR" baseline="0" dirty="0" err="1"/>
              <a:t>crop</a:t>
            </a:r>
            <a:r>
              <a:rPr lang="fr-FR" baseline="0" dirty="0"/>
              <a:t> </a:t>
            </a:r>
            <a:r>
              <a:rPr lang="fr-FR" baseline="0" dirty="0" err="1"/>
              <a:t>figs</a:t>
            </a:r>
            <a:r>
              <a:rPr lang="fr-FR" dirty="0"/>
              <a:t>.</a:t>
            </a:r>
          </a:p>
          <a:p>
            <a:r>
              <a:rPr lang="fr-FR" dirty="0"/>
              <a:t>On the opposite, if </a:t>
            </a:r>
            <a:r>
              <a:rPr lang="fr-FR" dirty="0" err="1"/>
              <a:t>profichi</a:t>
            </a:r>
            <a:r>
              <a:rPr lang="fr-FR" dirty="0"/>
              <a:t> are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suspended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the basal </a:t>
            </a:r>
            <a:r>
              <a:rPr lang="fr-FR" dirty="0" err="1"/>
              <a:t>figs</a:t>
            </a:r>
            <a:r>
              <a:rPr lang="fr-FR" dirty="0"/>
              <a:t> are </a:t>
            </a:r>
            <a:r>
              <a:rPr lang="fr-FR" dirty="0" err="1"/>
              <a:t>receptive</a:t>
            </a:r>
            <a:r>
              <a:rPr lang="fr-FR" dirty="0"/>
              <a:t>,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fewer</a:t>
            </a:r>
            <a:r>
              <a:rPr lang="fr-FR" dirty="0"/>
              <a:t> </a:t>
            </a:r>
            <a:r>
              <a:rPr lang="fr-FR" dirty="0" err="1"/>
              <a:t>figs</a:t>
            </a:r>
            <a:r>
              <a:rPr lang="fr-FR" dirty="0"/>
              <a:t> </a:t>
            </a:r>
            <a:r>
              <a:rPr lang="fr-FR" dirty="0" err="1"/>
              <a:t>develop</a:t>
            </a:r>
            <a:r>
              <a:rPr lang="fr-FR" baseline="0" dirty="0"/>
              <a:t> to </a:t>
            </a:r>
            <a:r>
              <a:rPr lang="fr-FR" baseline="0" dirty="0" err="1"/>
              <a:t>maturity</a:t>
            </a:r>
            <a:r>
              <a:rPr lang="fr-FR" baseline="0" dirty="0"/>
              <a:t> but they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</a:t>
            </a:r>
            <a:r>
              <a:rPr lang="fr-FR" baseline="0" dirty="0" err="1"/>
              <a:t>larger</a:t>
            </a:r>
            <a:r>
              <a:rPr lang="fr-FR" baseline="0" dirty="0"/>
              <a:t>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650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form</a:t>
            </a:r>
            <a:r>
              <a:rPr lang="fr-FR" dirty="0"/>
              <a:t> </a:t>
            </a:r>
            <a:r>
              <a:rPr lang="fr-FR" dirty="0" err="1"/>
              <a:t>belongs</a:t>
            </a:r>
            <a:r>
              <a:rPr lang="fr-FR" dirty="0"/>
              <a:t> to </a:t>
            </a:r>
            <a:r>
              <a:rPr lang="fr-FR" i="1" dirty="0"/>
              <a:t>Ficus </a:t>
            </a:r>
            <a:r>
              <a:rPr lang="fr-FR" i="1" dirty="0" err="1"/>
              <a:t>carica</a:t>
            </a:r>
            <a:r>
              <a:rPr lang="fr-FR" i="1" dirty="0"/>
              <a:t> </a:t>
            </a:r>
            <a:r>
              <a:rPr lang="fr-FR" dirty="0"/>
              <a:t>(</a:t>
            </a:r>
            <a:r>
              <a:rPr lang="fr-FR" dirty="0" err="1"/>
              <a:t>Khadari</a:t>
            </a:r>
            <a:r>
              <a:rPr lang="fr-FR" dirty="0"/>
              <a:t> and Kjellberg,</a:t>
            </a:r>
            <a:r>
              <a:rPr lang="fr-FR" baseline="0" dirty="0"/>
              <a:t> </a:t>
            </a:r>
            <a:r>
              <a:rPr lang="fr-FR" baseline="0" dirty="0" err="1"/>
              <a:t>unpublished</a:t>
            </a:r>
            <a:r>
              <a:rPr lang="fr-FR" baseline="0" dirty="0"/>
              <a:t> data)</a:t>
            </a:r>
            <a:r>
              <a:rPr lang="fr-FR" dirty="0"/>
              <a:t>.</a:t>
            </a:r>
          </a:p>
          <a:p>
            <a:r>
              <a:rPr lang="fr-FR" dirty="0" err="1"/>
              <a:t>However</a:t>
            </a:r>
            <a:r>
              <a:rPr lang="fr-FR" dirty="0"/>
              <a:t>, the branches and </a:t>
            </a:r>
            <a:r>
              <a:rPr lang="fr-FR" dirty="0" err="1"/>
              <a:t>leaves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phenotype</a:t>
            </a:r>
            <a:r>
              <a:rPr lang="fr-FR" dirty="0"/>
              <a:t> are </a:t>
            </a:r>
            <a:r>
              <a:rPr lang="fr-FR" dirty="0" err="1"/>
              <a:t>quite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more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forms</a:t>
            </a:r>
            <a:r>
              <a:rPr lang="fr-FR" dirty="0"/>
              <a:t> of </a:t>
            </a:r>
            <a:r>
              <a:rPr lang="fr-FR" i="1" dirty="0"/>
              <a:t>F. </a:t>
            </a:r>
            <a:r>
              <a:rPr lang="fr-FR" i="1" dirty="0" err="1"/>
              <a:t>carica</a:t>
            </a:r>
            <a:r>
              <a:rPr lang="fr-FR" i="1" dirty="0"/>
              <a:t> </a:t>
            </a:r>
            <a:r>
              <a:rPr lang="fr-FR" i="0" dirty="0" err="1"/>
              <a:t>growing</a:t>
            </a:r>
            <a:r>
              <a:rPr lang="fr-FR" i="0" baseline="0" dirty="0"/>
              <a:t> </a:t>
            </a:r>
            <a:r>
              <a:rPr lang="fr-FR" i="0" baseline="0" dirty="0" err="1"/>
              <a:t>around</a:t>
            </a:r>
            <a:r>
              <a:rPr lang="fr-FR" i="0" baseline="0" dirty="0"/>
              <a:t> the </a:t>
            </a:r>
            <a:r>
              <a:rPr lang="fr-FR" i="0" baseline="0" dirty="0" err="1"/>
              <a:t>Mediterranean</a:t>
            </a:r>
            <a:r>
              <a:rPr lang="fr-FR" i="0" baseline="0" dirty="0"/>
              <a:t> basin.</a:t>
            </a:r>
            <a:endParaRPr lang="fr-FR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7464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C3587B-3B2B-4281-A47D-1B13E8E3B310}" type="slidenum">
              <a:rPr lang="fr-FR">
                <a:solidFill>
                  <a:prstClr val="black"/>
                </a:solidFill>
              </a:rPr>
              <a:pPr/>
              <a:t>60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9376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E0CD86-156D-4EC9-A9BF-F63ADEB6170D}" type="slidenum">
              <a:rPr lang="fr-FR">
                <a:solidFill>
                  <a:prstClr val="black"/>
                </a:solidFill>
              </a:rPr>
              <a:pPr/>
              <a:t>61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1525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B3E06-4D80-46D1-80D9-23FEF45FED03}" type="slidenum">
              <a:rPr lang="fr-FR">
                <a:solidFill>
                  <a:prstClr val="black"/>
                </a:solidFill>
              </a:rPr>
              <a:pPr/>
              <a:t>62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0511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90F61-D3E5-40A2-B162-7228F35AB7A4}" type="slidenum">
              <a:rPr lang="fr-FR">
                <a:solidFill>
                  <a:prstClr val="black"/>
                </a:solidFill>
              </a:rPr>
              <a:pPr/>
              <a:t>63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8720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F6A90-1332-4178-9B77-5550B712D48E}" type="slidenum">
              <a:rPr lang="fr-FR">
                <a:solidFill>
                  <a:prstClr val="black"/>
                </a:solidFill>
              </a:rPr>
              <a:pPr/>
              <a:t>64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6659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51AF0F-EC46-4334-AE90-FB8BE09B27B0}" type="slidenum">
              <a:rPr lang="fr-FR">
                <a:solidFill>
                  <a:prstClr val="black"/>
                </a:solidFill>
              </a:rPr>
              <a:pPr/>
              <a:t>65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2849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465B2E-7B0C-4AC8-A3DB-77EFEB8342E2}" type="slidenum">
              <a:rPr lang="fr-FR">
                <a:solidFill>
                  <a:prstClr val="black"/>
                </a:solidFill>
              </a:rPr>
              <a:pPr/>
              <a:t>66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399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687832-6EAD-43EF-B0F7-4CEAF344652A}" type="slidenum">
              <a:rPr lang="fr-FR">
                <a:solidFill>
                  <a:prstClr val="black"/>
                </a:solidFill>
              </a:rPr>
              <a:pPr/>
              <a:t>67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0408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E81E51-4FF6-47A5-AF67-39242D5F3097}" type="slidenum">
              <a:rPr kumimoji="0" lang="en-US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fr-FR" altLang="fr-FR"/>
          </a:p>
        </p:txBody>
      </p:sp>
      <p:sp>
        <p:nvSpPr>
          <p:cNvPr id="624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621794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C3E51-912F-4188-95E8-3FBD11561551}" type="slidenum">
              <a:rPr lang="fr-FR">
                <a:solidFill>
                  <a:prstClr val="black"/>
                </a:solidFill>
              </a:rPr>
              <a:pPr/>
              <a:t>82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890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the plant </a:t>
            </a:r>
            <a:r>
              <a:rPr lang="fr-FR" baseline="0" dirty="0" err="1"/>
              <a:t>described</a:t>
            </a:r>
            <a:r>
              <a:rPr lang="fr-FR" baseline="0" dirty="0"/>
              <a:t> </a:t>
            </a:r>
            <a:r>
              <a:rPr lang="fr-FR" baseline="0" dirty="0" err="1"/>
              <a:t>under</a:t>
            </a:r>
            <a:r>
              <a:rPr lang="fr-FR" baseline="0" dirty="0"/>
              <a:t> the </a:t>
            </a:r>
            <a:r>
              <a:rPr lang="fr-FR" baseline="0" dirty="0" err="1"/>
              <a:t>name</a:t>
            </a:r>
            <a:r>
              <a:rPr lang="fr-FR" baseline="0" dirty="0"/>
              <a:t> </a:t>
            </a:r>
            <a:r>
              <a:rPr lang="fr-FR" i="1" baseline="0" dirty="0"/>
              <a:t>Ficus </a:t>
            </a:r>
            <a:r>
              <a:rPr lang="fr-FR" i="1" baseline="0" dirty="0" err="1"/>
              <a:t>carica</a:t>
            </a:r>
            <a:r>
              <a:rPr lang="fr-FR" i="1" baseline="0" dirty="0"/>
              <a:t> </a:t>
            </a:r>
            <a:r>
              <a:rPr lang="fr-FR" baseline="0" dirty="0" err="1"/>
              <a:t>subspecies</a:t>
            </a:r>
            <a:r>
              <a:rPr lang="fr-FR" baseline="0" dirty="0"/>
              <a:t> </a:t>
            </a:r>
            <a:r>
              <a:rPr lang="fr-FR" i="1" baseline="0" dirty="0" err="1"/>
              <a:t>rupestris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668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i="1" dirty="0"/>
              <a:t>Ficus </a:t>
            </a:r>
            <a:r>
              <a:rPr lang="fr-FR" i="1" dirty="0" err="1"/>
              <a:t>carica</a:t>
            </a:r>
            <a:r>
              <a:rPr lang="fr-FR" dirty="0"/>
              <a:t>, male flowers </a:t>
            </a:r>
            <a:r>
              <a:rPr lang="fr-FR" dirty="0" err="1"/>
              <a:t>pimordia</a:t>
            </a:r>
            <a:r>
              <a:rPr lang="fr-FR" dirty="0"/>
              <a:t> are </a:t>
            </a:r>
            <a:r>
              <a:rPr lang="fr-FR" dirty="0" err="1"/>
              <a:t>present</a:t>
            </a:r>
            <a:r>
              <a:rPr lang="fr-FR" dirty="0"/>
              <a:t> in all </a:t>
            </a:r>
            <a:r>
              <a:rPr lang="fr-FR" dirty="0" err="1"/>
              <a:t>fig</a:t>
            </a:r>
            <a:r>
              <a:rPr lang="fr-FR" dirty="0"/>
              <a:t> </a:t>
            </a:r>
            <a:r>
              <a:rPr lang="fr-FR" dirty="0" err="1"/>
              <a:t>buds</a:t>
            </a:r>
            <a:r>
              <a:rPr lang="fr-FR" dirty="0"/>
              <a:t>, but do not </a:t>
            </a:r>
            <a:r>
              <a:rPr lang="fr-FR" dirty="0" err="1"/>
              <a:t>fully</a:t>
            </a:r>
            <a:r>
              <a:rPr lang="fr-FR" baseline="0" dirty="0"/>
              <a:t> </a:t>
            </a:r>
            <a:r>
              <a:rPr lang="fr-FR" baseline="0" dirty="0" err="1"/>
              <a:t>develop</a:t>
            </a:r>
            <a:r>
              <a:rPr lang="fr-FR" baseline="0" dirty="0"/>
              <a:t> in </a:t>
            </a:r>
            <a:r>
              <a:rPr lang="fr-FR" baseline="0" dirty="0" err="1"/>
              <a:t>figs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have not </a:t>
            </a:r>
            <a:r>
              <a:rPr lang="fr-FR" baseline="0" dirty="0" err="1"/>
              <a:t>overwintered</a:t>
            </a:r>
            <a:r>
              <a:rPr lang="fr-FR" baseline="0" dirty="0"/>
              <a:t> as </a:t>
            </a:r>
            <a:r>
              <a:rPr lang="fr-FR" baseline="0" dirty="0" err="1"/>
              <a:t>buds</a:t>
            </a:r>
            <a:r>
              <a:rPr lang="fr-FR" baseline="0" dirty="0"/>
              <a:t> on the </a:t>
            </a:r>
            <a:r>
              <a:rPr lang="fr-FR" baseline="0" dirty="0" err="1"/>
              <a:t>tree</a:t>
            </a:r>
            <a:r>
              <a:rPr lang="fr-FR" baseline="0" dirty="0"/>
              <a:t>. In </a:t>
            </a:r>
            <a:r>
              <a:rPr lang="fr-FR" baseline="0" dirty="0" err="1"/>
              <a:t>figs</a:t>
            </a:r>
            <a:r>
              <a:rPr lang="fr-FR" baseline="0" dirty="0"/>
              <a:t> on female </a:t>
            </a:r>
            <a:r>
              <a:rPr lang="fr-FR" baseline="0" dirty="0" err="1"/>
              <a:t>trees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have </a:t>
            </a:r>
            <a:r>
              <a:rPr lang="fr-FR" baseline="0" dirty="0" err="1"/>
              <a:t>overwintered</a:t>
            </a:r>
            <a:r>
              <a:rPr lang="fr-FR" baseline="0" dirty="0"/>
              <a:t> as </a:t>
            </a:r>
            <a:r>
              <a:rPr lang="fr-FR" baseline="0" dirty="0" err="1"/>
              <a:t>buds</a:t>
            </a:r>
            <a:r>
              <a:rPr lang="fr-FR" baseline="0" dirty="0"/>
              <a:t>, the male </a:t>
            </a:r>
            <a:r>
              <a:rPr lang="fr-FR" baseline="0" dirty="0" err="1"/>
              <a:t>flower</a:t>
            </a:r>
            <a:r>
              <a:rPr lang="fr-FR" baseline="0" dirty="0"/>
              <a:t> zone </a:t>
            </a:r>
            <a:r>
              <a:rPr lang="fr-FR" baseline="0" dirty="0" err="1"/>
              <a:t>is</a:t>
            </a:r>
            <a:r>
              <a:rPr lang="fr-FR" baseline="0" dirty="0"/>
              <a:t> apparent, but the flowers do not </a:t>
            </a:r>
            <a:r>
              <a:rPr lang="fr-FR" baseline="0" dirty="0" err="1"/>
              <a:t>contain</a:t>
            </a:r>
            <a:r>
              <a:rPr lang="fr-FR" baseline="0" dirty="0"/>
              <a:t> pollen. </a:t>
            </a:r>
            <a:r>
              <a:rPr lang="fr-FR" baseline="0" dirty="0" err="1"/>
              <a:t>Such</a:t>
            </a:r>
            <a:r>
              <a:rPr lang="fr-FR" baseline="0" dirty="0"/>
              <a:t> </a:t>
            </a:r>
            <a:r>
              <a:rPr lang="fr-FR" baseline="0" dirty="0" err="1"/>
              <a:t>sterile</a:t>
            </a:r>
            <a:r>
              <a:rPr lang="fr-FR" baseline="0" dirty="0"/>
              <a:t> male flowers are </a:t>
            </a:r>
            <a:r>
              <a:rPr lang="fr-FR" baseline="0" dirty="0" err="1"/>
              <a:t>called</a:t>
            </a:r>
            <a:r>
              <a:rPr lang="fr-FR" baseline="0" dirty="0"/>
              <a:t> </a:t>
            </a:r>
            <a:r>
              <a:rPr lang="fr-FR" baseline="0" dirty="0" err="1"/>
              <a:t>neuter</a:t>
            </a:r>
            <a:r>
              <a:rPr lang="fr-FR" baseline="0" dirty="0"/>
              <a:t> flowers.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55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730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8655CF-98FA-418C-9964-5EA7EA23647E}" type="slidenum">
              <a:rPr lang="fr-FR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ovipositing</a:t>
            </a:r>
            <a:r>
              <a:rPr lang="fr-FR" baseline="0" dirty="0"/>
              <a:t> female </a:t>
            </a:r>
            <a:r>
              <a:rPr lang="fr-FR" baseline="0" dirty="0" err="1"/>
              <a:t>injects</a:t>
            </a:r>
            <a:r>
              <a:rPr lang="fr-FR" baseline="0" dirty="0"/>
              <a:t> a drop of </a:t>
            </a:r>
            <a:r>
              <a:rPr lang="fr-FR" baseline="0" dirty="0" err="1"/>
              <a:t>liquid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the </a:t>
            </a:r>
            <a:r>
              <a:rPr lang="fr-FR" baseline="0" dirty="0" err="1"/>
              <a:t>reservoir</a:t>
            </a:r>
            <a:r>
              <a:rPr lang="fr-FR" baseline="0" dirty="0"/>
              <a:t> of </a:t>
            </a:r>
            <a:r>
              <a:rPr lang="fr-FR" baseline="0" dirty="0" err="1"/>
              <a:t>its</a:t>
            </a:r>
            <a:r>
              <a:rPr lang="fr-FR" baseline="0" dirty="0"/>
              <a:t> </a:t>
            </a:r>
            <a:r>
              <a:rPr lang="fr-FR" baseline="0" dirty="0" err="1"/>
              <a:t>venom</a:t>
            </a:r>
            <a:r>
              <a:rPr lang="fr-FR" baseline="0" dirty="0"/>
              <a:t> gland </a:t>
            </a:r>
            <a:r>
              <a:rPr lang="fr-FR" baseline="0" dirty="0" err="1"/>
              <a:t>while</a:t>
            </a:r>
            <a:r>
              <a:rPr lang="fr-FR" baseline="0" dirty="0"/>
              <a:t> </a:t>
            </a:r>
            <a:r>
              <a:rPr lang="fr-FR" baseline="0" dirty="0" err="1"/>
              <a:t>ovipositing</a:t>
            </a:r>
            <a:r>
              <a:rPr lang="fr-FR" baseline="0" dirty="0"/>
              <a:t>. This </a:t>
            </a:r>
            <a:r>
              <a:rPr lang="en-US" baseline="0" noProof="0" dirty="0"/>
              <a:t>triggers</a:t>
            </a:r>
            <a:r>
              <a:rPr lang="fr-FR" baseline="0" dirty="0"/>
              <a:t> the </a:t>
            </a:r>
            <a:r>
              <a:rPr lang="fr-FR" baseline="0" dirty="0" err="1"/>
              <a:t>swelling</a:t>
            </a:r>
            <a:r>
              <a:rPr lang="fr-FR" baseline="0" dirty="0"/>
              <a:t> of </a:t>
            </a:r>
            <a:r>
              <a:rPr lang="fr-FR" baseline="0" dirty="0" err="1"/>
              <a:t>inner</a:t>
            </a:r>
            <a:r>
              <a:rPr lang="fr-FR" baseline="0" dirty="0"/>
              <a:t> </a:t>
            </a:r>
            <a:r>
              <a:rPr lang="fr-FR" baseline="0" dirty="0" err="1"/>
              <a:t>integument</a:t>
            </a:r>
            <a:r>
              <a:rPr lang="fr-FR" baseline="0" dirty="0"/>
              <a:t> tissues at the opposite </a:t>
            </a:r>
            <a:r>
              <a:rPr lang="fr-FR" baseline="0" dirty="0" err="1"/>
              <a:t>side</a:t>
            </a:r>
            <a:r>
              <a:rPr lang="fr-FR" baseline="0" dirty="0"/>
              <a:t> of the </a:t>
            </a:r>
            <a:r>
              <a:rPr lang="fr-FR" baseline="0" dirty="0" err="1"/>
              <a:t>nucellus</a:t>
            </a:r>
            <a:r>
              <a:rPr lang="fr-FR" baseline="0" dirty="0"/>
              <a:t>, </a:t>
            </a:r>
            <a:r>
              <a:rPr lang="fr-FR" baseline="0" dirty="0" err="1"/>
              <a:t>which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followed</a:t>
            </a:r>
            <a:r>
              <a:rPr lang="fr-FR" baseline="0" dirty="0"/>
              <a:t> by the </a:t>
            </a:r>
            <a:r>
              <a:rPr lang="fr-FR" baseline="0" dirty="0" err="1"/>
              <a:t>swelling</a:t>
            </a:r>
            <a:r>
              <a:rPr lang="fr-FR" baseline="0" dirty="0"/>
              <a:t> of </a:t>
            </a:r>
            <a:r>
              <a:rPr lang="fr-FR" baseline="0" dirty="0" err="1"/>
              <a:t>nucellus</a:t>
            </a:r>
            <a:r>
              <a:rPr lang="fr-FR" baseline="0" dirty="0"/>
              <a:t> </a:t>
            </a:r>
            <a:r>
              <a:rPr lang="fr-FR" baseline="0" dirty="0" err="1"/>
              <a:t>cells</a:t>
            </a:r>
            <a:r>
              <a:rPr lang="fr-FR" baseline="0" dirty="0"/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113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D10B2-FC2A-4D26-ABC6-15548C155EF1}" type="slidenum">
              <a:rPr lang="fr-FR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705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2C2C2-63BE-4DFF-9CF4-9B27C403722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A0F66-5D00-47BD-ADDF-15B1A180F89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E0C88-5233-458F-B360-92E855DAC5E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E900F93-278F-49E3-B893-97D457FF634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72681-DEC9-4843-B34D-726BE031CD39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17E9C-5325-44FC-8586-8AC430434C5A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5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19812-0CCA-4A3B-9C3B-E7904D662CEC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51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785A3-216C-4606-90EC-35EE83D16765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14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13CFC-61EC-4094-8643-FCCA8A14BB3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11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10B0D-AD7C-42D2-9ACB-B78223E782AF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03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C3D72-9066-4D37-B645-BDE7D9B4499E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5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150C3-B085-4D84-8E84-AEEFD877FFC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41728-7B7A-499E-81A2-D3538C792811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58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75990-C190-496B-AE7C-46463238B9C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9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FAE97-4C75-4C18-AE2A-FCDA19EBFFB7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34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F270-80F7-4EB6-BEDC-35A34F2AE64A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62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BA4D4-05F0-467E-9DDD-D96C4EC3A2E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24250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E4E05-451F-488C-AF31-08E3BB069A19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59206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93BE2-23D6-4323-8D15-2DC21940E58A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5862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B3AD13-89AB-4306-AFB5-B9E7E931E1F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8439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27C613-0C04-4111-AD3C-92D126FBBA4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04062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44D8D-8AE6-4C50-8D17-EA52CD29C608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8789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19739-0155-4D06-944F-6E586A32D9B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1CDCC-E8FD-4131-AB53-B9ED4D89276A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84549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5E096C-40D8-4FEB-A703-6BCA028B7F2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3354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AEC03-F465-4E29-9E74-1745FB2AA22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52475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5807F1-96F6-48B5-8621-7F53EAA508D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03726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A7475-2ED9-4F04-84A4-EDB90181C30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4484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88745-D28E-4713-9860-E505F414064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A538A-8DBB-4637-994B-677D479527D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F8BB3-22F6-4FF5-9A4B-C94CDC919BA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5639F-46F9-47AC-9881-E840A8DACB6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15FAC-7ACC-47E6-9743-0AB8E87A0CF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A4C68-B004-49C9-9D5B-D80FE76123A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F72828-DE1C-479D-AC05-DFCD44B23A8E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F39C0C-962B-4D8D-A713-8FA863D91890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9DDCD8F7-783A-4308-A277-194BB65B591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909181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panose="05030102010509060703" pitchFamily="18" charset="2"/>
        <a:buChar char="=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panose="05030102010509060703" pitchFamily="18" charset="2"/>
        <a:buChar char="=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panose="05030102010509060703" pitchFamily="18" charset="2"/>
        <a:buChar char="=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panose="05030102010509060703" pitchFamily="18" charset="2"/>
        <a:buChar char="=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panose="05030102010509060703" pitchFamily="18" charset="2"/>
        <a:buChar char="=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charset="0"/>
        <a:buChar char="=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charset="0"/>
        <a:buChar char="=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charset="0"/>
        <a:buChar char="=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charset="0"/>
        <a:buChar char="=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6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610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67608" y="1124744"/>
            <a:ext cx="5650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sz="32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sz="3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FR" sz="3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FR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pollination</a:t>
            </a:r>
            <a:endParaRPr lang="fr-FR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16080" y="6237312"/>
            <a:ext cx="4587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 Kjellberg and Annick Lesne</a:t>
            </a:r>
          </a:p>
        </p:txBody>
      </p:sp>
      <p:pic>
        <p:nvPicPr>
          <p:cNvPr id="6" name="Picture 3" descr="C:\Users\Ramet\Desktop\BIODIVMEX\MES DOSSIERS\Missions\Colloque BioDivMex Lauret - juillet 2019\Programme colloque\Livret colloque\1024px-Centre_national_de_la_recherche_scientifiqu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584" y="6165304"/>
            <a:ext cx="634380" cy="63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8E405C-8C4A-1C49-99EB-675CA0A5372B}"/>
              </a:ext>
            </a:extLst>
          </p:cNvPr>
          <p:cNvSpPr txBox="1"/>
          <p:nvPr/>
        </p:nvSpPr>
        <p:spPr>
          <a:xfrm>
            <a:off x="-24680" y="6525344"/>
            <a:ext cx="4503156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r>
              <a:rPr lang="fr-FR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Commons Licence CC-BY</a:t>
            </a:r>
          </a:p>
        </p:txBody>
      </p:sp>
    </p:spTree>
    <p:extLst>
      <p:ext uri="{BB962C8B-B14F-4D97-AF65-F5344CB8AC3E}">
        <p14:creationId xmlns:p14="http://schemas.microsoft.com/office/powerpoint/2010/main" val="423432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Blasto-oviposite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0" y="-1395536"/>
            <a:ext cx="12204120" cy="837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35360" y="5629703"/>
            <a:ext cx="11665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psenes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female flowers,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ovipositor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style of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laid in the ovule,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integument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nucellus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36803" y="3349578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ovule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583087" y="4363530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309781" y="3824926"/>
            <a:ext cx="502911" cy="33814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5591944" y="3824926"/>
            <a:ext cx="965173" cy="72762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5159896" y="445436"/>
            <a:ext cx="5529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psenes</a:t>
            </a:r>
            <a:endParaRPr lang="fr-FR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6816080" y="983847"/>
            <a:ext cx="72008" cy="93020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rot="11580000">
            <a:off x="3708000" y="2809030"/>
            <a:ext cx="2700000" cy="2700000"/>
          </a:xfrm>
          <a:prstGeom prst="arc">
            <a:avLst/>
          </a:prstGeom>
          <a:ln w="508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69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47528" y="908721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functionally</a:t>
            </a:r>
            <a:r>
              <a:rPr lang="fr-FR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dioecious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long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flowers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not host wasp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larvae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no pollen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short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flowers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host wasp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larvae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few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wasps (pollen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pollen, 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male </a:t>
            </a:r>
          </a:p>
          <a:p>
            <a:pPr>
              <a:lnSpc>
                <a:spcPct val="150000"/>
              </a:lnSpc>
            </a:pP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756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Insec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"/>
            <a:ext cx="10428557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47528" y="1841709"/>
            <a:ext cx="2650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long-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styled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turns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seed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79776" y="4723663"/>
            <a:ext cx="5040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short-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styled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turns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gall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wasp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larva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200456" y="3045321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seed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248128" y="2570198"/>
            <a:ext cx="150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ovipositor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6672064" y="2989831"/>
            <a:ext cx="576064" cy="5036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704706" y="5625104"/>
            <a:ext cx="8638572" cy="1200329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long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ovipositor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ovule, no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laid,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seed. In short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laid and the ovule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29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a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02108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39217" y="5517233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psenes</a:t>
            </a: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159897" y="1124745"/>
            <a:ext cx="5237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galled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mating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hole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8400256" y="1586410"/>
            <a:ext cx="1224136" cy="263467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31705" y="1794012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female in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gall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5735960" y="2342494"/>
            <a:ext cx="1440160" cy="137453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824047" y="6317862"/>
            <a:ext cx="857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males mate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females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enclosed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natal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gall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2711624" y="3861048"/>
            <a:ext cx="645806" cy="165618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13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sortiegal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382697"/>
            <a:ext cx="12313368" cy="818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31504" y="5880490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emerging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galled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94774" y="1126978"/>
            <a:ext cx="5237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searching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galls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females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303912" y="1628800"/>
            <a:ext cx="2304256" cy="2160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4295800" y="4437113"/>
            <a:ext cx="1296144" cy="144337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680177" y="4962364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galled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8112224" y="4005064"/>
            <a:ext cx="72008" cy="86409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175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Sor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1284333"/>
            <a:ext cx="12216680" cy="81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9376" y="4536421"/>
            <a:ext cx="11377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wasp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ostiole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abundantly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pollen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Pollen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wasted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wasp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enter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(about 1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95643" y="2106490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pollen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8400256" y="2571504"/>
            <a:ext cx="216024" cy="10735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7968208" y="2568155"/>
            <a:ext cx="216024" cy="10768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6744073" y="2566530"/>
            <a:ext cx="1080119" cy="11505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4151784" y="2393587"/>
            <a:ext cx="3600400" cy="1772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25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11626" y="2276873"/>
            <a:ext cx="5760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-round cycle of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Montpellier, France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772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799" y="-35265"/>
            <a:ext cx="13296800" cy="8864531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1121901" y="2824083"/>
            <a:ext cx="1944216" cy="1728192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3647728" y="4786007"/>
            <a:ext cx="3789580" cy="100839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8143557" y="3101345"/>
            <a:ext cx="2726296" cy="1457312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313150" y="5011856"/>
            <a:ext cx="214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shoot of </a:t>
            </a:r>
            <a:r>
              <a:rPr lang="fr-FR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N-2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7958" y="4235252"/>
            <a:ext cx="2659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shoot of the </a:t>
            </a:r>
            <a:r>
              <a:rPr lang="fr-FR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N-1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406592" y="3901378"/>
            <a:ext cx="214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shoot of </a:t>
            </a:r>
            <a:r>
              <a:rPr lang="fr-FR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N-3</a:t>
            </a:r>
          </a:p>
        </p:txBody>
      </p:sp>
      <p:cxnSp>
        <p:nvCxnSpPr>
          <p:cNvPr id="18" name="Connecteur droit 17"/>
          <p:cNvCxnSpPr/>
          <p:nvPr/>
        </p:nvCxnSpPr>
        <p:spPr>
          <a:xfrm flipH="1">
            <a:off x="2717660" y="4558657"/>
            <a:ext cx="561090" cy="949343"/>
          </a:xfrm>
          <a:prstGeom prst="line">
            <a:avLst/>
          </a:prstGeom>
          <a:ln w="3175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267560" y="5508000"/>
            <a:ext cx="3460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shortened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internodes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corresponding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resting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(August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N-2 to March,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N-1) terminal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bud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375774" y="4956463"/>
            <a:ext cx="31232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shortened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internodes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corresponding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resting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(August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N-3 to March,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N-2) terminal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bud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7667279" y="4463459"/>
            <a:ext cx="452323" cy="745933"/>
          </a:xfrm>
          <a:prstGeom prst="line">
            <a:avLst/>
          </a:prstGeom>
          <a:ln w="3175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164016" y="1969526"/>
            <a:ext cx="3773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scar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the stipules </a:t>
            </a:r>
          </a:p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enveloped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the terminal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bud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54467" y="3026957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scar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6664032" y="3316033"/>
            <a:ext cx="660993" cy="90061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041783" y="2874622"/>
            <a:ext cx="3700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scar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developped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axil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>
            <a:stCxn id="3" idx="2"/>
          </p:cNvCxnSpPr>
          <p:nvPr/>
        </p:nvCxnSpPr>
        <p:spPr>
          <a:xfrm flipH="1">
            <a:off x="6586231" y="2677412"/>
            <a:ext cx="464680" cy="17082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5350933" y="3603677"/>
            <a:ext cx="1155886" cy="59540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9150" y="939169"/>
            <a:ext cx="5638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overwintered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as a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bud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initiated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N-1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443609" y="1456951"/>
            <a:ext cx="4583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scar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developped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N-1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687776" y="1390764"/>
            <a:ext cx="376711" cy="80743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>
            <a:off x="2118987" y="2198194"/>
            <a:ext cx="7526" cy="5490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44518" y="352494"/>
            <a:ext cx="6609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Reading a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branch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9255" y="3154709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vegetative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bud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flipV="1">
            <a:off x="525301" y="2484749"/>
            <a:ext cx="868218" cy="6523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852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339"/>
            <a:ext cx="10395521" cy="693034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34481" y="5877272"/>
            <a:ext cx="2887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31504" y="2406085"/>
            <a:ext cx="2832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ripened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August-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88088" y="3190915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petioles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409018" y="3356992"/>
            <a:ext cx="1606862" cy="3600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4235906" y="2060849"/>
            <a:ext cx="1068006" cy="34523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5375920" y="3536383"/>
            <a:ext cx="1440160" cy="41597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6204520" y="1844825"/>
            <a:ext cx="683568" cy="138427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357430" y="3501008"/>
            <a:ext cx="1658450" cy="15121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4295800" y="2708920"/>
            <a:ext cx="1718512" cy="1567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6014312" y="3014168"/>
            <a:ext cx="873776" cy="4075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807968" y="4567727"/>
            <a:ext cx="4680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shoot of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-July and ripe in August-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anvi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681"/>
            <a:ext cx="9144000" cy="61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12" y="-99392"/>
            <a:ext cx="10281860" cy="695739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47528" y="5805265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687632" y="1657667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developped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buds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on the shoot of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last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larval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stage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419528" y="3284984"/>
            <a:ext cx="1404664" cy="6480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897542" y="3284984"/>
            <a:ext cx="574722" cy="217214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9619292" y="5877272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bud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eur droit avec flèche 15"/>
          <p:cNvCxnSpPr>
            <a:stCxn id="14" idx="1"/>
          </p:cNvCxnSpPr>
          <p:nvPr/>
        </p:nvCxnSpPr>
        <p:spPr>
          <a:xfrm flipH="1" flipV="1">
            <a:off x="9165316" y="5358209"/>
            <a:ext cx="453976" cy="7498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487488" y="856613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bud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season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resume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development in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5231904" y="1422242"/>
            <a:ext cx="648072" cy="3009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508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999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47528" y="1413334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rocks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935760" y="2244330"/>
            <a:ext cx="1008112" cy="10106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4295800" y="404664"/>
            <a:ext cx="2160240" cy="10801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4295800" y="1556792"/>
            <a:ext cx="2376264" cy="3600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06355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7752184" y="5661248"/>
            <a:ext cx="7920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7536160" y="5733256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meters</a:t>
            </a: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89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-171400"/>
            <a:ext cx="11823243" cy="788216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9376" y="6021288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75520" y="188641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88088" y="548680"/>
            <a:ext cx="3970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wasp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larva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5807969" y="1052736"/>
            <a:ext cx="1584176" cy="163630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878801" y="4869160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short styles,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larvae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few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58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-171400"/>
            <a:ext cx="11516208" cy="76774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153758" y="382446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328248" y="1915251"/>
            <a:ext cx="36844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aborted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unvisited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became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longer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17000" y="2417983"/>
            <a:ext cx="4522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previous-summer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larvae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445392" y="2924944"/>
            <a:ext cx="792088" cy="6480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7641636" y="2354581"/>
            <a:ext cx="686612" cy="13635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7605632" y="899740"/>
            <a:ext cx="792088" cy="4982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6898158" y="2218487"/>
            <a:ext cx="1286074" cy="31327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728000" y="5328000"/>
            <a:ext cx="340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61016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35360" y="5868000"/>
            <a:ext cx="11516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shoot of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fate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wasp visitation at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receptivity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climatic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conditions</a:t>
            </a:r>
          </a:p>
        </p:txBody>
      </p:sp>
    </p:spTree>
    <p:extLst>
      <p:ext uri="{BB962C8B-B14F-4D97-AF65-F5344CB8AC3E}">
        <p14:creationId xmlns:p14="http://schemas.microsoft.com/office/powerpoint/2010/main" val="351876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62"/>
            <a:ext cx="12144672" cy="809644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933195"/>
            <a:ext cx="894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wasps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overwintering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60389" y="1301860"/>
            <a:ext cx="386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(attractive to wasps)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5159896" y="1717357"/>
            <a:ext cx="1165068" cy="2714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6121044" y="1766528"/>
            <a:ext cx="262988" cy="13850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847528" y="4886739"/>
            <a:ext cx="513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wasps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overwintered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6980664" y="5164601"/>
            <a:ext cx="1419592" cy="41044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287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vri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810181"/>
            <a:ext cx="12049992" cy="803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034792" y="332657"/>
            <a:ext cx="32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sauvage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6055" y="5229200"/>
            <a:ext cx="11792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wasps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overwintering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polliniferous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964184" y="4581128"/>
            <a:ext cx="513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wasps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overwintered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00116" y="1604422"/>
            <a:ext cx="386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(attractive to wasps)</a:t>
            </a:r>
          </a:p>
        </p:txBody>
      </p:sp>
    </p:spTree>
    <p:extLst>
      <p:ext uri="{BB962C8B-B14F-4D97-AF65-F5344CB8AC3E}">
        <p14:creationId xmlns:p14="http://schemas.microsoft.com/office/powerpoint/2010/main" val="3251826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4" y="-634999"/>
            <a:ext cx="12252684" cy="81684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1546" y="5445224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overwintering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7408" y="3789040"/>
            <a:ext cx="4992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(attractive to wasps)</a:t>
            </a:r>
          </a:p>
        </p:txBody>
      </p:sp>
    </p:spTree>
    <p:extLst>
      <p:ext uri="{BB962C8B-B14F-4D97-AF65-F5344CB8AC3E}">
        <p14:creationId xmlns:p14="http://schemas.microsoft.com/office/powerpoint/2010/main" val="3852909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37" y="-1224000"/>
            <a:ext cx="12342037" cy="842535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9376" y="980728"/>
            <a:ext cx="11305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wasps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ostiole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overwintered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wasps are not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pollen as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pollen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80176" y="6165304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ostiole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5591944" y="5805264"/>
            <a:ext cx="2016224" cy="576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794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1998" y="-2693185"/>
            <a:ext cx="8128001" cy="121920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63552" y="5949281"/>
            <a:ext cx="9394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newborn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psene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has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reached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27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4" y="-634999"/>
            <a:ext cx="12252684" cy="81684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014" y="6139655"/>
            <a:ext cx="1159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female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psenes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to the ostiole on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56240" y="2636912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ostiole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6888088" y="2060848"/>
            <a:ext cx="1224136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479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000"/>
            <a:ext cx="12192000" cy="81279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3352" y="831031"/>
            <a:ext cx="11593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styles are short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oviposition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99856" y="6021288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stigma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3875361" y="5136353"/>
            <a:ext cx="312260" cy="5040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839846" y="4637979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4176012" y="6021288"/>
            <a:ext cx="504056" cy="1780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703512" y="4407146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ovule</a:t>
            </a:r>
          </a:p>
        </p:txBody>
      </p:sp>
      <p:cxnSp>
        <p:nvCxnSpPr>
          <p:cNvPr id="19" name="Connecteur droit avec flèche 18"/>
          <p:cNvCxnSpPr>
            <a:stCxn id="17" idx="2"/>
          </p:cNvCxnSpPr>
          <p:nvPr/>
        </p:nvCxnSpPr>
        <p:spPr>
          <a:xfrm flipH="1">
            <a:off x="2382997" y="4868811"/>
            <a:ext cx="235189" cy="84173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577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12192000" cy="812799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16000" y="5868000"/>
            <a:ext cx="10729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The stigmas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wasps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86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4247" cy="400283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20" y="1340768"/>
            <a:ext cx="4673917" cy="35838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67264" y="5085184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I: original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tufa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concretion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fossil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isolated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 Hérault, France &gt;60.000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BP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G. Planchon 1864, Paris, France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67408" y="188640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22172" y="58131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5303912" y="938337"/>
            <a:ext cx="1017433" cy="7624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39416" y="4107313"/>
            <a:ext cx="3438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tufa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Hérault, France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87" y="4805275"/>
            <a:ext cx="144000" cy="144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507067" y="4743291"/>
            <a:ext cx="14782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UPMC Paris, France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312625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pont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089"/>
            <a:ext cx="9144000" cy="672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9329"/>
            <a:ext cx="12192000" cy="897665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12000" y="6084000"/>
            <a:ext cx="8008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ovipositing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86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12192000" cy="81279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3352" y="5472000"/>
            <a:ext cx="11737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oviposition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oviposition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style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pedicel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elongates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ovule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swell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7408" y="4401835"/>
            <a:ext cx="483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trace of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ovipositor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insertion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4011449" y="3827025"/>
            <a:ext cx="1139921" cy="57481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916522" y="1442537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ovipositor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insertion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151370" y="1618398"/>
            <a:ext cx="1520694" cy="549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6816080" y="3827024"/>
            <a:ext cx="1008112" cy="4103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752185" y="4208073"/>
            <a:ext cx="381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swelling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ovule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pollinator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222337" y="2075794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elongating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pedicel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5807968" y="2306625"/>
            <a:ext cx="1224136" cy="335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465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Philofeme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65" y="-815833"/>
            <a:ext cx="12369765" cy="827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3352" y="5796000"/>
            <a:ext cx="11593288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Philotrypesis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caricae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cleptoparasite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psenes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endParaRPr lang="fr-FR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73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456"/>
            <a:ext cx="12216680" cy="91625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1344" y="5805265"/>
            <a:ext cx="11809312" cy="830997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Philotrypesis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caricae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endParaRPr lang="fr-FR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7A8128-BA26-B649-BCD0-44E184DF1F70}"/>
              </a:ext>
            </a:extLst>
          </p:cNvPr>
          <p:cNvSpPr txBox="1"/>
          <p:nvPr/>
        </p:nvSpPr>
        <p:spPr>
          <a:xfrm>
            <a:off x="479376" y="4941168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B.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Schatz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18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 descr="Image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0"/>
            <a:ext cx="74168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0" name="Picture 6" descr="Image74m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84538"/>
            <a:ext cx="5472113" cy="41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31504" y="5657672"/>
            <a:ext cx="9144000" cy="120032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ovipositor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Philotrypesis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pedicel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beside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integument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nucellus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 bwMode="auto">
          <a:xfrm flipH="1">
            <a:off x="5519936" y="1070770"/>
            <a:ext cx="1152128" cy="414015"/>
          </a:xfrm>
          <a:prstGeom prst="straightConnector1">
            <a:avLst/>
          </a:prstGeom>
          <a:solidFill>
            <a:srgbClr val="66FF33"/>
          </a:solidFill>
          <a:ln w="25400" cap="flat" cmpd="sng" algn="ctr">
            <a:solidFill>
              <a:srgbClr val="66FF3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Connecteur droit avec flèche 8"/>
          <p:cNvCxnSpPr/>
          <p:nvPr/>
        </p:nvCxnSpPr>
        <p:spPr bwMode="auto">
          <a:xfrm flipH="1">
            <a:off x="4655840" y="1124744"/>
            <a:ext cx="2088232" cy="1691804"/>
          </a:xfrm>
          <a:prstGeom prst="straightConnector1">
            <a:avLst/>
          </a:prstGeom>
          <a:solidFill>
            <a:srgbClr val="66FF33"/>
          </a:solidFill>
          <a:ln w="25400" cap="flat" cmpd="sng" algn="ctr">
            <a:solidFill>
              <a:srgbClr val="66FF3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Connecteur droit avec flèche 9"/>
          <p:cNvCxnSpPr/>
          <p:nvPr/>
        </p:nvCxnSpPr>
        <p:spPr bwMode="auto">
          <a:xfrm flipV="1">
            <a:off x="4079776" y="5124271"/>
            <a:ext cx="216024" cy="461962"/>
          </a:xfrm>
          <a:prstGeom prst="straightConnector1">
            <a:avLst/>
          </a:prstGeom>
          <a:solidFill>
            <a:srgbClr val="66FF33"/>
          </a:solidFill>
          <a:ln w="25400" cap="flat" cmpd="sng" algn="ctr">
            <a:solidFill>
              <a:srgbClr val="66FF3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ZoneTexte 7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99856" y="626853"/>
            <a:ext cx="3490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Philotrypesis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ovipositors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7589" y="2763176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18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8" y="0"/>
            <a:ext cx="10287001" cy="685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07568" y="572400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few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oviposition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male flowers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79976" y="321297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flowers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75720" y="3140968"/>
            <a:ext cx="191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immature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54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56" y="-761527"/>
            <a:ext cx="12283956" cy="851100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3352" y="5904000"/>
            <a:ext cx="11665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female flowers have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turned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galls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hosting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wasp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larva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flowers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pollen are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conspicuous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328248" y="890425"/>
            <a:ext cx="345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male flowers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pollen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651776" y="4163198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galled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female flowers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7536160" y="4005064"/>
            <a:ext cx="1008112" cy="5040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7608168" y="1373480"/>
            <a:ext cx="2376264" cy="12889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384032" y="355447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ostiole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7032104" y="838502"/>
            <a:ext cx="576064" cy="117944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274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8000" cy="4572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31504" y="5517233"/>
            <a:ext cx="9937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-July: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ostiole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polliniferous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pollen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themselves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pollen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caught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intersegment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pleura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735960" y="908720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ostiole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6312024" y="1370385"/>
            <a:ext cx="265868" cy="130891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772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54760" y="-1370520"/>
            <a:ext cx="18296112" cy="1219740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64000" y="6120000"/>
            <a:ext cx="1130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-July: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polliniferous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41158" y="563489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ostiole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6600056" y="1124744"/>
            <a:ext cx="720080" cy="18002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745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uillet-malefeme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-828110"/>
            <a:ext cx="11609788" cy="768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07468" y="6285418"/>
            <a:ext cx="9325036" cy="46166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polliniferous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stage of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emergence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32681" y="62914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11801" y="735087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-July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99456" y="140491"/>
            <a:ext cx="332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9120336" y="555067"/>
            <a:ext cx="0" cy="3600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8108469" y="846004"/>
            <a:ext cx="450050" cy="6480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8000457" y="905077"/>
            <a:ext cx="108012" cy="4320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6018295" y="4684776"/>
            <a:ext cx="293729" cy="160064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6450343" y="6093296"/>
            <a:ext cx="2597985" cy="1921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5879976" y="5982143"/>
            <a:ext cx="260278" cy="30327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79376" y="3014945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no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wasps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7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8"/>
            <a:ext cx="12192000" cy="914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99456" y="5184000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colchica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morphologically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divergent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endParaRPr lang="fr-FR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09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juillet-feme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0"/>
            <a:ext cx="454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825875" y="6229188"/>
            <a:ext cx="3958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-July: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007769" y="5229201"/>
            <a:ext cx="390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5447928" y="4653136"/>
            <a:ext cx="504056" cy="576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2" idx="0"/>
          </p:cNvCxnSpPr>
          <p:nvPr/>
        </p:nvCxnSpPr>
        <p:spPr>
          <a:xfrm flipV="1">
            <a:off x="5957982" y="4941168"/>
            <a:ext cx="714082" cy="2880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631504" y="2634475"/>
            <a:ext cx="349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enter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5087888" y="2996953"/>
            <a:ext cx="432048" cy="19837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744072" y="2477321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6312024" y="2636913"/>
            <a:ext cx="414982" cy="11683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510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373"/>
            <a:ext cx="12192000" cy="812799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204097" y="6084000"/>
            <a:ext cx="8092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pollen-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bearing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trying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enter a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41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avitefemel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09385"/>
            <a:ext cx="12198654" cy="82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079776" y="6228000"/>
            <a:ext cx="4273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July: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87688" y="494116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elongate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stigmas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brush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body of the wasp,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collecting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pollen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ensuring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seed set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5375920" y="2492896"/>
            <a:ext cx="1584176" cy="24482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761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69339"/>
            <a:ext cx="12192000" cy="81273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76120" y="6237312"/>
            <a:ext cx="4273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July: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672064" y="2564904"/>
            <a:ext cx="511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long style, the wasp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oviposit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>
            <a:stCxn id="5" idx="1"/>
          </p:cNvCxnSpPr>
          <p:nvPr/>
        </p:nvCxnSpPr>
        <p:spPr>
          <a:xfrm flipH="1" flipV="1">
            <a:off x="5807968" y="2794330"/>
            <a:ext cx="864096" cy="14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431704" y="5301208"/>
            <a:ext cx="7721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elongate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stigmas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pollen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stick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2279576" y="5229200"/>
            <a:ext cx="1077854" cy="3028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3575720" y="4365104"/>
            <a:ext cx="144016" cy="9361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752184" y="1039194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ovule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6384032" y="1270026"/>
            <a:ext cx="1296144" cy="1085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367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ou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7" y="-1444765"/>
            <a:ext cx="12313368" cy="83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35360" y="188640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7635" y="816242"/>
            <a:ext cx="6861174" cy="461665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wasps have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emerged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52682" y="1470284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6168008" y="1922402"/>
            <a:ext cx="648072" cy="2880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6952682" y="2020881"/>
            <a:ext cx="144016" cy="8811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1847528" y="1443844"/>
            <a:ext cx="2664296" cy="32813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279576" y="1443844"/>
            <a:ext cx="3100051" cy="24172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631504" y="1556792"/>
            <a:ext cx="201195" cy="151773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0" y="5657671"/>
            <a:ext cx="12144672" cy="1200329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July: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earliest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wasps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polliniferous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sensitive point in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 of the wasps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range of 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81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8662"/>
            <a:ext cx="12192000" cy="81279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83633" y="5877273"/>
            <a:ext cx="6979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ripe seed-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439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9317"/>
            <a:ext cx="12191999" cy="81279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1382" y="5288340"/>
            <a:ext cx="11089233" cy="1569660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ripe seed-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climacteric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ripening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nutriment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ethylene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and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Ripening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 by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olive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ostiole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8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0"/>
            <a:ext cx="10287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27649" y="5877273"/>
            <a:ext cx="6192721" cy="461665"/>
          </a:xfrm>
          <a:prstGeom prst="rect">
            <a:avLst/>
          </a:prstGeom>
          <a:solidFill>
            <a:schemeClr val="tx1">
              <a:lumMod val="50000"/>
              <a:lumOff val="50000"/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seed dispersal by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mammal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750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5000"/>
            <a:ext cx="12192000" cy="81279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78965" y="5983065"/>
            <a:ext cx="4100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Valleraugue, Hérault, France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5788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man-made habitat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6528048" y="4797152"/>
            <a:ext cx="1512168" cy="1240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004000" y="4464000"/>
            <a:ext cx="1800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7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Kalaat el Se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815"/>
            <a:ext cx="12192000" cy="815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15680" y="5949281"/>
            <a:ext cx="5745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Church of Saint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Simeon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Stylite,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Syria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752185" y="1772817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34792" y="332657"/>
            <a:ext cx="5891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man-made habitat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7536160" y="2234482"/>
            <a:ext cx="468588" cy="8344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814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3488"/>
            <a:ext cx="12192000" cy="9144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96000" y="5301209"/>
            <a:ext cx="6412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colchica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the gracile branches and flexible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17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gl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2" y="-963488"/>
            <a:ext cx="12201002" cy="80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593362" y="6005430"/>
            <a:ext cx="9053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Wild-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germinated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range of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pollinator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Britany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France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919536" y="-23615"/>
            <a:ext cx="5891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man-made habitat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3719736" y="5589240"/>
            <a:ext cx="0" cy="5040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01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91744" y="1844825"/>
            <a:ext cx="4653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 and domestication</a:t>
            </a:r>
          </a:p>
        </p:txBody>
      </p:sp>
    </p:spTree>
    <p:extLst>
      <p:ext uri="{BB962C8B-B14F-4D97-AF65-F5344CB8AC3E}">
        <p14:creationId xmlns:p14="http://schemas.microsoft.com/office/powerpoint/2010/main" val="422901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355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15680" y="5877273"/>
            <a:ext cx="6141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as good as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domesticated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353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cultivated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062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ntpeyro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598"/>
            <a:ext cx="12192000" cy="822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39616" y="5517233"/>
            <a:ext cx="4774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wild-germinated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Montpeyroux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Hérault, France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7368" y="6525344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927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ergerSyri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594"/>
            <a:ext cx="12192000" cy="853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15681" y="5517233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plantation,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Syria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</p:spTree>
    <p:extLst>
      <p:ext uri="{BB962C8B-B14F-4D97-AF65-F5344CB8AC3E}">
        <p14:creationId xmlns:p14="http://schemas.microsoft.com/office/powerpoint/2010/main" val="2117161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verger-tu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1" y="-304800"/>
            <a:ext cx="44037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333181" y="188641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plantation,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Meander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valley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</p:spTree>
    <p:extLst>
      <p:ext uri="{BB962C8B-B14F-4D97-AF65-F5344CB8AC3E}">
        <p14:creationId xmlns:p14="http://schemas.microsoft.com/office/powerpoint/2010/main" val="1767553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9552"/>
            <a:ext cx="12216680" cy="91625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43472" y="5517232"/>
            <a:ext cx="10081120" cy="1200329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cultivars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best dry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not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pollination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large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plantations?</a:t>
            </a: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Meander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valley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</p:spTree>
    <p:extLst>
      <p:ext uri="{BB962C8B-B14F-4D97-AF65-F5344CB8AC3E}">
        <p14:creationId xmlns:p14="http://schemas.microsoft.com/office/powerpoint/2010/main" val="145051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75520" y="5229200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(=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pollination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phenotype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Meander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valley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</p:spTree>
    <p:extLst>
      <p:ext uri="{BB962C8B-B14F-4D97-AF65-F5344CB8AC3E}">
        <p14:creationId xmlns:p14="http://schemas.microsoft.com/office/powerpoint/2010/main" val="51577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ergerSyri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7224"/>
            <a:ext cx="12192000" cy="84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07568" y="5085185"/>
            <a:ext cx="7632848" cy="1569660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plantation for dry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caprifig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upwind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wasps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blown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Idlib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governorate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Syria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1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aprification-Grecqu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0"/>
            <a:ext cx="4360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31504" y="5596068"/>
            <a:ext cx="8821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caprification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polliniferous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suspended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pollination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Greece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Kalamata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176121" y="4026260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6575312" y="3717032"/>
            <a:ext cx="549986" cy="5040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184695" y="4841966"/>
            <a:ext cx="19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6312024" y="4941169"/>
            <a:ext cx="720080" cy="13162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501088" y="1988841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6744072" y="1484784"/>
            <a:ext cx="1633210" cy="7348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43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480"/>
            <a:ext cx="12192000" cy="914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97484" y="260648"/>
            <a:ext cx="8414940" cy="1569660"/>
          </a:xfrm>
          <a:prstGeom prst="rect">
            <a:avLst/>
          </a:prstGeom>
          <a:solidFill>
            <a:schemeClr val="bg1">
              <a:lumMod val="50000"/>
              <a:lumOff val="50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palmata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Adıyaman Province,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palmata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sole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Nepal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21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prificateurGr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12192000" cy="797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95400" y="657485"/>
            <a:ext cx="10585176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polliniferous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suspend in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Kalamata,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Greece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824192" y="5949281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6312025" y="5877272"/>
            <a:ext cx="1368153" cy="3028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7461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aprification-Grecqu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91480"/>
            <a:ext cx="12191999" cy="834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67408" y="5237042"/>
            <a:ext cx="11089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weeding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neglected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caprification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caprification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few distant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caprifig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Greece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Kalamata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320136" y="2576994"/>
            <a:ext cx="1947969" cy="461665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37207" y="4359668"/>
            <a:ext cx="1949573" cy="461665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168008" y="2852937"/>
            <a:ext cx="1080121" cy="28803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6023992" y="4089757"/>
            <a:ext cx="1872208" cy="49733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544272" y="332656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89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aprification-Sy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688"/>
            <a:ext cx="12192000" cy="82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79577" y="5768033"/>
            <a:ext cx="7784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caprification of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Idlib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governorate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Syria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906323" y="4592553"/>
            <a:ext cx="2395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pair of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227855" y="4797152"/>
            <a:ext cx="720080" cy="28191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960096" y="3367120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6960096" y="2988532"/>
            <a:ext cx="648072" cy="3785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6384032" y="1052736"/>
            <a:ext cx="1512168" cy="236940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4295800" y="4797152"/>
            <a:ext cx="1440160" cy="4519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4275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prificateursTurc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60" y="27856"/>
            <a:ext cx="4456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63552" y="980729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caprification in a village of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producers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Meander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</p:spTree>
    <p:extLst>
      <p:ext uri="{BB962C8B-B14F-4D97-AF65-F5344CB8AC3E}">
        <p14:creationId xmlns:p14="http://schemas.microsoft.com/office/powerpoint/2010/main" val="34345895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ommercecaprifigu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2767"/>
            <a:ext cx="12192000" cy="825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27448" y="960240"/>
            <a:ext cx="10153127" cy="830997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village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 for sale at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city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Meander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744072" y="2204314"/>
            <a:ext cx="3484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day’s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unsold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7824192" y="2665979"/>
            <a:ext cx="360040" cy="12440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8760296" y="2665979"/>
            <a:ext cx="1224136" cy="151193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0556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ammoniturqu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0"/>
            <a:ext cx="12192000" cy="8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35360" y="5194169"/>
            <a:ext cx="11521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caprifig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village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Pollinator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reproduction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of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shoot of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Meander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91544" y="3083719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52185" y="3573017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783632" y="3545384"/>
            <a:ext cx="144016" cy="9637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3170072" y="3545384"/>
            <a:ext cx="3169714" cy="7807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6384032" y="2852936"/>
            <a:ext cx="1296144" cy="8640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5015881" y="3314551"/>
            <a:ext cx="2736303" cy="48929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296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juillet-mammo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1420"/>
            <a:ext cx="12191999" cy="81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524001" y="6027004"/>
            <a:ext cx="9122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caprifig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villages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Meander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367808" y="2704732"/>
            <a:ext cx="6337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43872" y="3795214"/>
            <a:ext cx="436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 on natal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7752184" y="4322389"/>
            <a:ext cx="648072" cy="60223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1847529" y="2996952"/>
            <a:ext cx="2304255" cy="1232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63352" y="828402"/>
            <a:ext cx="11665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caprifig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Meander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valley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phenotype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pollen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the reproduction of the 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phenotype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counterselected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84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aprification-profi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5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7528" y="6303182"/>
            <a:ext cx="8928992" cy="46166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Segoe UI" panose="020B0502040204020203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Segoe UI" panose="020B0502040204020203" pitchFamily="34" charset="0"/>
              </a:rPr>
              <a:t>: caprification of </a:t>
            </a:r>
            <a:r>
              <a:rPr lang="fr-FR" dirty="0">
                <a:solidFill>
                  <a:srgbClr val="FF0000"/>
                </a:solidFill>
                <a:latin typeface="Segoe UI" panose="020B0502040204020203" pitchFamily="34" charset="0"/>
              </a:rPr>
              <a:t>male </a:t>
            </a:r>
            <a:r>
              <a:rPr lang="fr-FR" dirty="0" err="1">
                <a:solidFill>
                  <a:srgbClr val="FF0000"/>
                </a:solidFill>
                <a:latin typeface="Segoe UI" panose="020B0502040204020203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Segoe UI" panose="020B0502040204020203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Segoe UI" panose="020B0502040204020203" pitchFamily="34" charset="0"/>
              </a:rPr>
              <a:t>Tunisia</a:t>
            </a:r>
            <a:r>
              <a:rPr lang="fr-FR" dirty="0">
                <a:solidFill>
                  <a:srgbClr val="FFFFFF"/>
                </a:solidFill>
                <a:latin typeface="Segoe UI" panose="020B0502040204020203" pitchFamily="34" charset="0"/>
              </a:rPr>
              <a:t>, Kerkennah </a:t>
            </a:r>
            <a:r>
              <a:rPr lang="fr-FR" dirty="0" err="1">
                <a:solidFill>
                  <a:srgbClr val="FFFFFF"/>
                </a:solidFill>
                <a:latin typeface="Segoe UI" panose="020B0502040204020203" pitchFamily="34" charset="0"/>
              </a:rPr>
              <a:t>Islands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588324" y="3478151"/>
            <a:ext cx="6268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mamme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(=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overwintering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on male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picked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on the continent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wasp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colonization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4097216" y="4293096"/>
            <a:ext cx="1350712" cy="10081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 flipH="1">
            <a:off x="4976256" y="253518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6200392" y="1426692"/>
            <a:ext cx="3039280" cy="12102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95455" y="790337"/>
            <a:ext cx="8954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insular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conditions,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overwintering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wasps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wasps are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brought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continent 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6312024" y="775628"/>
            <a:ext cx="5328592" cy="19557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6312024" y="2348099"/>
            <a:ext cx="2304256" cy="53468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DEEC12C-4A43-2A4B-A1E3-472115FB411B}"/>
              </a:ext>
            </a:extLst>
          </p:cNvPr>
          <p:cNvSpPr/>
          <p:nvPr/>
        </p:nvSpPr>
        <p:spPr>
          <a:xfrm>
            <a:off x="10127253" y="5708903"/>
            <a:ext cx="1513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9849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gar dro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16633"/>
            <a:ext cx="715010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775520" y="5445225"/>
            <a:ext cx="8153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Fusarium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growing in a </a:t>
            </a: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mamme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fig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California, USA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991544" y="1052737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j-lt"/>
              </a:rPr>
              <a:t>diseases</a:t>
            </a:r>
            <a:r>
              <a:rPr lang="fr-FR" dirty="0">
                <a:latin typeface="+mj-lt"/>
              </a:rPr>
              <a:t> spread by </a:t>
            </a:r>
            <a:r>
              <a:rPr lang="fr-FR" dirty="0" err="1">
                <a:latin typeface="+mj-lt"/>
              </a:rPr>
              <a:t>pollinating</a:t>
            </a:r>
            <a:r>
              <a:rPr lang="fr-FR" dirty="0">
                <a:latin typeface="+mj-lt"/>
              </a:rPr>
              <a:t> wasps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DED2C2-4729-6142-8A56-4272E151CD71}"/>
              </a:ext>
            </a:extLst>
          </p:cNvPr>
          <p:cNvSpPr/>
          <p:nvPr/>
        </p:nvSpPr>
        <p:spPr>
          <a:xfrm>
            <a:off x="9020460" y="6151351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42810083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m on wa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2225"/>
            <a:ext cx="9942513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423592" y="5301209"/>
            <a:ext cx="609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Fusarium moniliforme 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on </a:t>
            </a:r>
            <a:r>
              <a:rPr lang="en-US" b="1" i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Blastophaga</a:t>
            </a:r>
            <a:endParaRPr lang="en-US" b="1" i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California, USA</a:t>
            </a:r>
            <a:endParaRPr lang="en-US" b="1" i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91544" y="1052737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j-lt"/>
              </a:rPr>
              <a:t>diseases</a:t>
            </a:r>
            <a:r>
              <a:rPr lang="fr-FR" dirty="0">
                <a:latin typeface="+mj-lt"/>
              </a:rPr>
              <a:t> spread by </a:t>
            </a:r>
            <a:r>
              <a:rPr lang="fr-FR" dirty="0" err="1">
                <a:latin typeface="+mj-lt"/>
              </a:rPr>
              <a:t>pollinating</a:t>
            </a:r>
            <a:r>
              <a:rPr lang="fr-FR" dirty="0">
                <a:latin typeface="+mj-lt"/>
              </a:rPr>
              <a:t> wasps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4D47B4-B222-D044-9BB0-28EB1681095E}"/>
              </a:ext>
            </a:extLst>
          </p:cNvPr>
          <p:cNvSpPr/>
          <p:nvPr/>
        </p:nvSpPr>
        <p:spPr>
          <a:xfrm>
            <a:off x="7608168" y="6139399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252433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24000" y="260649"/>
            <a:ext cx="3949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palmata</a:t>
            </a:r>
            <a:endParaRPr lang="fr-FR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Adıyaman Province,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184233" y="3170660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7588384" y="3632324"/>
            <a:ext cx="621548" cy="8047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7588384" y="3624847"/>
            <a:ext cx="811872" cy="196059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5951984" y="3539046"/>
            <a:ext cx="2160240" cy="8424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7075087" y="6229854"/>
            <a:ext cx="1152128" cy="0"/>
          </a:xfrm>
          <a:prstGeom prst="line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075087" y="6228241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78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ndosep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304926"/>
            <a:ext cx="906145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7528" y="1124745"/>
            <a:ext cx="84582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fr-FR" dirty="0">
                <a:solidFill>
                  <a:srgbClr val="FFFFFF"/>
                </a:solidFill>
              </a:rPr>
              <a:t>s</a:t>
            </a:r>
            <a:r>
              <a:rPr lang="en-US" altLang="fr-FR" dirty="0" err="1">
                <a:solidFill>
                  <a:srgbClr val="FFFFFF"/>
                </a:solidFill>
              </a:rPr>
              <a:t>econd</a:t>
            </a:r>
            <a:r>
              <a:rPr lang="en-US" altLang="fr-FR" dirty="0">
                <a:solidFill>
                  <a:srgbClr val="FFFFFF"/>
                </a:solidFill>
              </a:rPr>
              <a:t> crop figs, </a:t>
            </a:r>
            <a:r>
              <a:rPr lang="en-US" altLang="fr-FR" i="1" dirty="0" err="1">
                <a:solidFill>
                  <a:srgbClr val="FFFFFF"/>
                </a:solidFill>
              </a:rPr>
              <a:t>Endo</a:t>
            </a:r>
            <a:r>
              <a:rPr lang="en-US" altLang="ja-JP" i="1" dirty="0" err="1">
                <a:solidFill>
                  <a:srgbClr val="FFFFFF"/>
                </a:solidFill>
              </a:rPr>
              <a:t>sepsis</a:t>
            </a:r>
            <a:r>
              <a:rPr lang="en-US" altLang="ja-JP" dirty="0">
                <a:solidFill>
                  <a:srgbClr val="FFFFFF"/>
                </a:solidFill>
              </a:rPr>
              <a:t> caused by </a:t>
            </a:r>
            <a:r>
              <a:rPr lang="en-US" altLang="ja-JP" i="1" dirty="0" err="1">
                <a:solidFill>
                  <a:srgbClr val="FFFFFF"/>
                </a:solidFill>
              </a:rPr>
              <a:t>Fusarium</a:t>
            </a:r>
            <a:r>
              <a:rPr lang="en-US" altLang="ja-JP" dirty="0">
                <a:solidFill>
                  <a:srgbClr val="FFFFFF"/>
                </a:solidFill>
              </a:rPr>
              <a:t> </a:t>
            </a:r>
            <a:endParaRPr lang="en-US" altLang="fr-FR" dirty="0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55840" y="143983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j-lt"/>
              </a:rPr>
              <a:t>diseases</a:t>
            </a:r>
            <a:r>
              <a:rPr lang="fr-FR" dirty="0">
                <a:latin typeface="+mj-lt"/>
              </a:rPr>
              <a:t> spread by </a:t>
            </a:r>
            <a:r>
              <a:rPr lang="fr-FR" dirty="0" err="1">
                <a:latin typeface="+mj-lt"/>
              </a:rPr>
              <a:t>pollinating</a:t>
            </a:r>
            <a:r>
              <a:rPr lang="fr-FR" dirty="0">
                <a:latin typeface="+mj-lt"/>
              </a:rPr>
              <a:t> wasps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326BE-04AD-6D44-A851-05E981F4535B}"/>
              </a:ext>
            </a:extLst>
          </p:cNvPr>
          <p:cNvSpPr/>
          <p:nvPr/>
        </p:nvSpPr>
        <p:spPr>
          <a:xfrm>
            <a:off x="8688288" y="5877272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14844028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7400" y="5105400"/>
            <a:ext cx="8610600" cy="2133600"/>
          </a:xfrm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81000" indent="-381000">
              <a:spcBef>
                <a:spcPct val="0"/>
              </a:spcBef>
              <a:spcAft>
                <a:spcPct val="10000"/>
              </a:spcAft>
              <a:buNone/>
              <a:tabLst>
                <a:tab pos="2971800" algn="l"/>
                <a:tab pos="5380038" algn="l"/>
              </a:tabLst>
              <a:defRPr/>
            </a:pPr>
            <a:r>
              <a:rPr lang="en-US" sz="2000" dirty="0">
                <a:ea typeface="+mn-ea"/>
              </a:rPr>
              <a:t>         </a:t>
            </a:r>
            <a:r>
              <a:rPr lang="en-US" sz="2400" dirty="0">
                <a:ea typeface="+mn-ea"/>
              </a:rPr>
              <a:t>Smut               	</a:t>
            </a:r>
            <a:r>
              <a:rPr lang="en-US" sz="2400" dirty="0" err="1">
                <a:ea typeface="+mn-ea"/>
              </a:rPr>
              <a:t>Endosepsis</a:t>
            </a:r>
            <a:r>
              <a:rPr lang="en-US" sz="2400" dirty="0">
                <a:ea typeface="+mn-ea"/>
              </a:rPr>
              <a:t>      	</a:t>
            </a:r>
            <a:r>
              <a:rPr lang="en-US" sz="2400" dirty="0" err="1">
                <a:ea typeface="+mn-ea"/>
              </a:rPr>
              <a:t>Alternaria</a:t>
            </a:r>
            <a:r>
              <a:rPr lang="en-US" sz="2400" dirty="0">
                <a:ea typeface="+mn-ea"/>
              </a:rPr>
              <a:t> rot</a:t>
            </a:r>
          </a:p>
          <a:p>
            <a:pPr marL="381000" indent="-381000">
              <a:spcBef>
                <a:spcPct val="0"/>
              </a:spcBef>
              <a:spcAft>
                <a:spcPct val="10000"/>
              </a:spcAft>
              <a:buNone/>
              <a:tabLst>
                <a:tab pos="2971800" algn="l"/>
                <a:tab pos="5380038" algn="l"/>
              </a:tabLst>
              <a:defRPr/>
            </a:pPr>
            <a:r>
              <a:rPr lang="en-US" sz="2400" i="1" dirty="0">
                <a:ea typeface="+mn-ea"/>
              </a:rPr>
              <a:t>Aspergillus niger        Fusarium</a:t>
            </a:r>
            <a:r>
              <a:rPr lang="en-US" sz="2400" dirty="0">
                <a:ea typeface="+mn-ea"/>
              </a:rPr>
              <a:t> spp.  	</a:t>
            </a:r>
            <a:r>
              <a:rPr lang="en-US" sz="2400" i="1" dirty="0" err="1">
                <a:ea typeface="+mn-ea"/>
              </a:rPr>
              <a:t>Alternaria</a:t>
            </a:r>
            <a:r>
              <a:rPr lang="en-US" sz="2400" i="1" dirty="0">
                <a:ea typeface="+mn-ea"/>
              </a:rPr>
              <a:t>, Ulocladium</a:t>
            </a:r>
          </a:p>
          <a:p>
            <a:pPr marL="381000" indent="-381000">
              <a:spcBef>
                <a:spcPct val="0"/>
              </a:spcBef>
              <a:spcAft>
                <a:spcPct val="10000"/>
              </a:spcAft>
              <a:buNone/>
              <a:tabLst>
                <a:tab pos="2971800" algn="l"/>
                <a:tab pos="5380038" algn="l"/>
              </a:tabLst>
              <a:defRPr/>
            </a:pPr>
            <a:r>
              <a:rPr lang="en-US" sz="2400" i="1" dirty="0">
                <a:ea typeface="+mn-ea"/>
              </a:rPr>
              <a:t>Aspergillus japonicus</a:t>
            </a:r>
          </a:p>
          <a:p>
            <a:pPr marL="381000" indent="-381000">
              <a:spcBef>
                <a:spcPct val="0"/>
              </a:spcBef>
              <a:spcAft>
                <a:spcPct val="10000"/>
              </a:spcAft>
              <a:buNone/>
              <a:tabLst>
                <a:tab pos="2971800" algn="l"/>
                <a:tab pos="5380038" algn="l"/>
              </a:tabLst>
              <a:defRPr/>
            </a:pPr>
            <a:r>
              <a:rPr lang="en-US" sz="2400" i="1" dirty="0">
                <a:ea typeface="+mn-ea"/>
              </a:rPr>
              <a:t>Aspergillus carbonarius</a:t>
            </a:r>
          </a:p>
          <a:p>
            <a:pPr marL="381000" indent="-381000">
              <a:spcBef>
                <a:spcPct val="0"/>
              </a:spcBef>
              <a:spcAft>
                <a:spcPct val="10000"/>
              </a:spcAft>
              <a:buFontTx/>
              <a:buAutoNum type="alphaUcPeriod"/>
              <a:tabLst>
                <a:tab pos="2971800" algn="l"/>
                <a:tab pos="5380038" algn="l"/>
              </a:tabLst>
              <a:defRPr/>
            </a:pPr>
            <a:endParaRPr lang="en-US" sz="2400" i="1" dirty="0">
              <a:ea typeface="+mn-ea"/>
            </a:endParaRPr>
          </a:p>
        </p:txBody>
      </p:sp>
      <p:pic>
        <p:nvPicPr>
          <p:cNvPr id="61443" name="Picture 4" descr="f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4" y="762001"/>
            <a:ext cx="7381875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583832" y="164951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j-lt"/>
              </a:rPr>
              <a:t>diseases</a:t>
            </a:r>
            <a:r>
              <a:rPr lang="fr-FR" dirty="0">
                <a:latin typeface="+mj-lt"/>
              </a:rPr>
              <a:t> spread by </a:t>
            </a:r>
            <a:r>
              <a:rPr lang="fr-FR" dirty="0" err="1">
                <a:latin typeface="+mj-lt"/>
              </a:rPr>
              <a:t>pollinating</a:t>
            </a:r>
            <a:r>
              <a:rPr lang="fr-FR" dirty="0">
                <a:latin typeface="+mj-lt"/>
              </a:rPr>
              <a:t> wasps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A59F28-870F-0942-9BB4-FEAEAE67B191}"/>
              </a:ext>
            </a:extLst>
          </p:cNvPr>
          <p:cNvSpPr/>
          <p:nvPr/>
        </p:nvSpPr>
        <p:spPr>
          <a:xfrm>
            <a:off x="7752184" y="6237312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2918221908"/>
      </p:ext>
    </p:extLst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Image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3541"/>
            <a:ext cx="12144672" cy="809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75520" y="5661249"/>
            <a:ext cx="8847294" cy="83099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caprifig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plantation,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mamme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sanitation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91544" y="105273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j-lt"/>
              </a:rPr>
              <a:t>controlling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diseases</a:t>
            </a:r>
            <a:r>
              <a:rPr lang="fr-FR" dirty="0">
                <a:latin typeface="+mj-lt"/>
              </a:rPr>
              <a:t> spread by </a:t>
            </a:r>
            <a:r>
              <a:rPr lang="fr-FR" dirty="0" err="1">
                <a:latin typeface="+mj-lt"/>
              </a:rPr>
              <a:t>pollinating</a:t>
            </a:r>
            <a:r>
              <a:rPr lang="fr-FR" dirty="0">
                <a:latin typeface="+mj-lt"/>
              </a:rPr>
              <a:t> wasps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75EC67-95C8-684E-9F7E-E4EEE4138381}"/>
              </a:ext>
            </a:extLst>
          </p:cNvPr>
          <p:cNvSpPr/>
          <p:nvPr/>
        </p:nvSpPr>
        <p:spPr>
          <a:xfrm>
            <a:off x="9312776" y="6500503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29141183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Imag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12251586" cy="81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42471" y="1412777"/>
            <a:ext cx="7994496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orchard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sanitation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1877C-6304-5543-BC07-1DF8B009636B}"/>
              </a:ext>
            </a:extLst>
          </p:cNvPr>
          <p:cNvSpPr/>
          <p:nvPr/>
        </p:nvSpPr>
        <p:spPr>
          <a:xfrm>
            <a:off x="5807968" y="6237312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31953991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Image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527"/>
            <a:ext cx="12192000" cy="80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39616" y="4797153"/>
            <a:ext cx="7943200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orchard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sanitation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3F054F-AFBB-1E43-8DE8-33A16C6978C5}"/>
              </a:ext>
            </a:extLst>
          </p:cNvPr>
          <p:cNvSpPr/>
          <p:nvPr/>
        </p:nvSpPr>
        <p:spPr>
          <a:xfrm>
            <a:off x="5375920" y="6165304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6440288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456"/>
            <a:ext cx="12192000" cy="805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39416" y="4869160"/>
            <a:ext cx="10953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sanitation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fungicide</a:t>
            </a:r>
            <a:r>
              <a:rPr lang="fr-FR" dirty="0">
                <a:latin typeface="+mj-lt"/>
              </a:rPr>
              <a:t> of </a:t>
            </a:r>
            <a:r>
              <a:rPr lang="fr-FR" dirty="0" err="1">
                <a:latin typeface="+mj-lt"/>
              </a:rPr>
              <a:t>profichi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figs</a:t>
            </a:r>
            <a:r>
              <a:rPr lang="fr-FR" dirty="0">
                <a:latin typeface="+mj-lt"/>
              </a:rPr>
              <a:t> split open, </a:t>
            </a:r>
            <a:r>
              <a:rPr lang="fr-FR" dirty="0" err="1">
                <a:latin typeface="+mj-lt"/>
              </a:rPr>
              <a:t>just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before</a:t>
            </a:r>
            <a:r>
              <a:rPr lang="fr-FR" dirty="0">
                <a:latin typeface="+mj-lt"/>
              </a:rPr>
              <a:t> wasp </a:t>
            </a:r>
            <a:r>
              <a:rPr lang="fr-FR" dirty="0" err="1">
                <a:latin typeface="+mj-lt"/>
              </a:rPr>
              <a:t>emergence</a:t>
            </a:r>
            <a:endParaRPr lang="fr-FR" dirty="0">
              <a:latin typeface="+mj-lt"/>
            </a:endParaRPr>
          </a:p>
          <a:p>
            <a:r>
              <a:rPr lang="fr-FR" dirty="0" err="1">
                <a:latin typeface="+mj-lt"/>
              </a:rPr>
              <a:t>California</a:t>
            </a:r>
            <a:endParaRPr lang="fr-FR" dirty="0"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0154F-0B57-124F-BC93-A9135835D1C7}"/>
              </a:ext>
            </a:extLst>
          </p:cNvPr>
          <p:cNvSpPr/>
          <p:nvPr/>
        </p:nvSpPr>
        <p:spPr>
          <a:xfrm>
            <a:off x="4785962" y="6263298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16850729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Image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07"/>
            <a:ext cx="12191999" cy="807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042378" y="188641"/>
            <a:ext cx="4892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sanitation</a:t>
            </a:r>
            <a:r>
              <a:rPr lang="fr-FR" dirty="0">
                <a:latin typeface="+mj-lt"/>
              </a:rPr>
              <a:t> of </a:t>
            </a:r>
            <a:r>
              <a:rPr lang="fr-FR" dirty="0" err="1">
                <a:latin typeface="+mj-lt"/>
              </a:rPr>
              <a:t>profichi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figs</a:t>
            </a:r>
            <a:r>
              <a:rPr lang="fr-FR" dirty="0">
                <a:latin typeface="+mj-lt"/>
              </a:rPr>
              <a:t> split open</a:t>
            </a:r>
          </a:p>
          <a:p>
            <a:r>
              <a:rPr lang="fr-FR" dirty="0" err="1">
                <a:latin typeface="+mj-lt"/>
              </a:rPr>
              <a:t>California</a:t>
            </a:r>
            <a:endParaRPr lang="fr-FR" dirty="0"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7328" y="6237312"/>
            <a:ext cx="1223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Packaging of </a:t>
            </a:r>
            <a:r>
              <a:rPr lang="fr-FR" dirty="0" err="1">
                <a:latin typeface="+mj-lt"/>
              </a:rPr>
              <a:t>profichi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sanitised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just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before</a:t>
            </a:r>
            <a:r>
              <a:rPr lang="fr-FR" dirty="0">
                <a:latin typeface="+mj-lt"/>
              </a:rPr>
              <a:t> wasp </a:t>
            </a:r>
            <a:r>
              <a:rPr lang="fr-FR" dirty="0" err="1">
                <a:latin typeface="+mj-lt"/>
              </a:rPr>
              <a:t>emergence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ready</a:t>
            </a:r>
            <a:r>
              <a:rPr lang="fr-FR" dirty="0">
                <a:latin typeface="+mj-lt"/>
              </a:rPr>
              <a:t> for use in caprification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4CF90B-2F98-ED43-BE4E-E6FD1D0B9156}"/>
              </a:ext>
            </a:extLst>
          </p:cNvPr>
          <p:cNvSpPr/>
          <p:nvPr/>
        </p:nvSpPr>
        <p:spPr>
          <a:xfrm>
            <a:off x="9192344" y="5229200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16018834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2" y="-1403891"/>
            <a:ext cx="12366832" cy="82445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1344" y="4901672"/>
            <a:ext cx="11881320" cy="1938992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biferous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cultivar (=2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of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the one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cultivars ) </a:t>
            </a: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Mamme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not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pollen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first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pollinated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pollination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they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parthenocarpic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second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parthenocarpic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cultivars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240017" y="3464935"/>
            <a:ext cx="5951983" cy="1200329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profichi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the shoot of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34826" y="18087"/>
            <a:ext cx="6149806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the shoot of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75521" y="30983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384032" y="1052736"/>
            <a:ext cx="864096" cy="72008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6825911" y="979259"/>
            <a:ext cx="566233" cy="159609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473983" y="908720"/>
            <a:ext cx="782257" cy="50874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5159896" y="3933056"/>
            <a:ext cx="978986" cy="2880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0349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456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99657" y="5013177"/>
            <a:ext cx="3948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second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2900717" y="4499976"/>
            <a:ext cx="484061" cy="54418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59896" y="4149080"/>
            <a:ext cx="203" cy="8640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047114" y="5314500"/>
            <a:ext cx="2245001" cy="1510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9368825" y="4725144"/>
            <a:ext cx="1047655" cy="113154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680176" y="5811390"/>
            <a:ext cx="382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shoot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1382405" y="2924944"/>
            <a:ext cx="5217651" cy="8640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1271464" y="2597911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shoot of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160802" y="5155669"/>
            <a:ext cx="154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35560" y="6078488"/>
            <a:ext cx="5197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Winter: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biferous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cultivar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1108559" y="3933056"/>
            <a:ext cx="162905" cy="12551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1271464" y="4323320"/>
            <a:ext cx="52244" cy="74052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</p:spTree>
    <p:extLst>
      <p:ext uri="{BB962C8B-B14F-4D97-AF65-F5344CB8AC3E}">
        <p14:creationId xmlns:p14="http://schemas.microsoft.com/office/powerpoint/2010/main" val="30812968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3461"/>
            <a:ext cx="12216680" cy="814445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7368" y="671109"/>
            <a:ext cx="11460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first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have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flowers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densely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styles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second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overwintering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first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primordia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Morphological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second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</p:spTree>
    <p:extLst>
      <p:ext uri="{BB962C8B-B14F-4D97-AF65-F5344CB8AC3E}">
        <p14:creationId xmlns:p14="http://schemas.microsoft.com/office/powerpoint/2010/main" val="175719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81" y="-195060"/>
            <a:ext cx="11160730" cy="74404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00570" y="568800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urnshaped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receptacle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an ostiole,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uniovulate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96001" y="3308122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03712" y="3123455"/>
            <a:ext cx="191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immature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55440" y="2340632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ostiole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559496" y="2929920"/>
            <a:ext cx="764248" cy="8684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855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6399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55440" y="5517232"/>
            <a:ext cx="9894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first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stigmas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mamme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not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pollen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pollen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</p:spTree>
    <p:extLst>
      <p:ext uri="{BB962C8B-B14F-4D97-AF65-F5344CB8AC3E}">
        <p14:creationId xmlns:p14="http://schemas.microsoft.com/office/powerpoint/2010/main" val="9036994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999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31505" y="5436000"/>
            <a:ext cx="5251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ripen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March,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Normandy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France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456040" y="2348880"/>
            <a:ext cx="424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ripe first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0488488" y="2852936"/>
            <a:ext cx="792088" cy="3600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10416480" y="2924944"/>
            <a:ext cx="468052" cy="7920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0200456" y="2924944"/>
            <a:ext cx="396044" cy="13681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1741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osco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" y="-993802"/>
            <a:ext cx="12164686" cy="80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9376" y="5517232"/>
            <a:ext cx="9188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Croisic, a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caprifig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cultivar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range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edible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Britany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France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47529" y="183369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7779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384032" y="5421703"/>
            <a:ext cx="4362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Jelly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pumila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awkeotsang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5508"/>
            <a:ext cx="3617952" cy="54269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74" y="836712"/>
            <a:ext cx="4232366" cy="28215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01" y="4041647"/>
            <a:ext cx="4232366" cy="282157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47529" y="183369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Other-fig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cultivation</a:t>
            </a:r>
          </a:p>
        </p:txBody>
      </p:sp>
    </p:spTree>
    <p:extLst>
      <p:ext uri="{BB962C8B-B14F-4D97-AF65-F5344CB8AC3E}">
        <p14:creationId xmlns:p14="http://schemas.microsoft.com/office/powerpoint/2010/main" val="14592101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35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6451"/>
            <a:ext cx="12216680" cy="814445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1344" y="5796000"/>
            <a:ext cx="11881320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exclusively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psenes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wasps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enter the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ostiole to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oviposit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34792" y="332657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</a:t>
            </a:r>
            <a:r>
              <a:rPr lang="fr-FR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43872" y="908720"/>
            <a:ext cx="590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pollen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loaded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psenes</a:t>
            </a:r>
            <a:endParaRPr lang="fr-FR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5591944" y="1370385"/>
            <a:ext cx="1152128" cy="98630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096000" y="4725145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ostiole</a:t>
            </a:r>
          </a:p>
        </p:txBody>
      </p:sp>
      <p:cxnSp>
        <p:nvCxnSpPr>
          <p:cNvPr id="10" name="Connecteur droit avec flèche 9"/>
          <p:cNvCxnSpPr>
            <a:stCxn id="9" idx="1"/>
          </p:cNvCxnSpPr>
          <p:nvPr/>
        </p:nvCxnSpPr>
        <p:spPr>
          <a:xfrm flipH="1" flipV="1">
            <a:off x="5087888" y="3356992"/>
            <a:ext cx="1008112" cy="15989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646856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dèle par défaut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rlos">
  <a:themeElements>
    <a:clrScheme name="Carlos 8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66"/>
      </a:accent1>
      <a:accent2>
        <a:srgbClr val="33CCFF"/>
      </a:accent2>
      <a:accent3>
        <a:srgbClr val="AAAAAA"/>
      </a:accent3>
      <a:accent4>
        <a:srgbClr val="DADADA"/>
      </a:accent4>
      <a:accent5>
        <a:srgbClr val="FFFFB8"/>
      </a:accent5>
      <a:accent6>
        <a:srgbClr val="2DB9E7"/>
      </a:accent6>
      <a:hlink>
        <a:srgbClr val="66FF66"/>
      </a:hlink>
      <a:folHlink>
        <a:srgbClr val="FF6600"/>
      </a:folHlink>
    </a:clrScheme>
    <a:fontScheme name="Carlo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ar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l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8">
        <a:dk1>
          <a:srgbClr val="000000"/>
        </a:dk1>
        <a:lt1>
          <a:srgbClr val="FFFFFF"/>
        </a:lt1>
        <a:dk2>
          <a:srgbClr val="000000"/>
        </a:dk2>
        <a:lt2>
          <a:srgbClr val="FFFF00"/>
        </a:lt2>
        <a:accent1>
          <a:srgbClr val="FFFF66"/>
        </a:accent1>
        <a:accent2>
          <a:srgbClr val="33CCFF"/>
        </a:accent2>
        <a:accent3>
          <a:srgbClr val="AAAAAA"/>
        </a:accent3>
        <a:accent4>
          <a:srgbClr val="DADADA"/>
        </a:accent4>
        <a:accent5>
          <a:srgbClr val="FFFFB8"/>
        </a:accent5>
        <a:accent6>
          <a:srgbClr val="2DB9E7"/>
        </a:accent6>
        <a:hlink>
          <a:srgbClr val="66FF66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5374</TotalTime>
  <Words>3865</Words>
  <Application>Microsoft Macintosh PowerPoint</Application>
  <PresentationFormat>Grand écran</PresentationFormat>
  <Paragraphs>459</Paragraphs>
  <Slides>84</Slides>
  <Notes>49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84</vt:i4>
      </vt:variant>
    </vt:vector>
  </HeadingPairs>
  <TitlesOfParts>
    <vt:vector size="93" baseType="lpstr">
      <vt:lpstr>ＭＳ Ｐゴシック</vt:lpstr>
      <vt:lpstr>ＭＳ Ｐゴシック</vt:lpstr>
      <vt:lpstr>Arial</vt:lpstr>
      <vt:lpstr>Segoe UI</vt:lpstr>
      <vt:lpstr>Times New Roman</vt:lpstr>
      <vt:lpstr>Webdings</vt:lpstr>
      <vt:lpstr>Modèle par défaut</vt:lpstr>
      <vt:lpstr>1_Modèle par défaut</vt:lpstr>
      <vt:lpstr>Carlos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Finn KJELLBERG</dc:creator>
  <cp:lastModifiedBy>A L</cp:lastModifiedBy>
  <cp:revision>648</cp:revision>
  <dcterms:created xsi:type="dcterms:W3CDTF">2001-11-07T17:16:47Z</dcterms:created>
  <dcterms:modified xsi:type="dcterms:W3CDTF">2020-03-24T09:17:02Z</dcterms:modified>
</cp:coreProperties>
</file>