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61" r:id="rId3"/>
    <p:sldId id="264" r:id="rId4"/>
    <p:sldId id="266" r:id="rId5"/>
    <p:sldId id="268" r:id="rId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000" autoAdjust="0"/>
  </p:normalViewPr>
  <p:slideViewPr>
    <p:cSldViewPr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33B8-09C4-47C9-9E94-958754932DAC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B674-0234-4069-81DF-E00D5A946F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64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D2AA5-73F1-4DF8-8AC7-C0D055230EE6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1B819-1047-4873-8DDB-A9F1ACB3E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B819-1047-4873-8DDB-A9F1ACB3E9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25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B819-1047-4873-8DDB-A9F1ACB3E9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56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espace de travail, les frontières s’estompent </a:t>
            </a:r>
          </a:p>
          <a:p>
            <a:r>
              <a:rPr lang="fr-FR" dirty="0"/>
              <a:t>Combien de fois un terme</a:t>
            </a:r>
            <a:r>
              <a:rPr lang="fr-FR" baseline="0" dirty="0"/>
              <a:t> apparaît</a:t>
            </a:r>
          </a:p>
          <a:p>
            <a:r>
              <a:rPr lang="fr-FR" baseline="0" dirty="0"/>
              <a:t>Quand il apparait</a:t>
            </a:r>
          </a:p>
          <a:p>
            <a:r>
              <a:rPr lang="fr-FR" baseline="0" dirty="0"/>
              <a:t>Comment il évolue</a:t>
            </a:r>
          </a:p>
          <a:p>
            <a:r>
              <a:rPr lang="fr-FR" baseline="0" dirty="0"/>
              <a:t>Analyse s sémantique de corpus</a:t>
            </a:r>
          </a:p>
          <a:p>
            <a:r>
              <a:rPr lang="fr-FR" baseline="0" dirty="0"/>
              <a:t>Impact de l’évolution du langage</a:t>
            </a:r>
          </a:p>
          <a:p>
            <a:r>
              <a:rPr lang="fr-FR" baseline="0" dirty="0"/>
              <a:t>Lexicologie</a:t>
            </a:r>
          </a:p>
          <a:p>
            <a:r>
              <a:rPr lang="fr-FR" baseline="0" dirty="0"/>
              <a:t>Construction des phrases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B819-1047-4873-8DDB-A9F1ACB3E9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8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L’évolution</a:t>
            </a:r>
            <a:r>
              <a:rPr lang="fr-FR" baseline="0" dirty="0"/>
              <a:t> </a:t>
            </a:r>
            <a:r>
              <a:rPr lang="fr-FR" dirty="0"/>
              <a:t> avec le traitement automatique des langues</a:t>
            </a:r>
            <a:r>
              <a:rPr lang="fr-FR" baseline="0" dirty="0"/>
              <a:t> permet des évolutions dans le signalement des données.</a:t>
            </a:r>
          </a:p>
          <a:p>
            <a:endParaRPr lang="fr-FR" baseline="0" dirty="0"/>
          </a:p>
          <a:p>
            <a:r>
              <a:rPr lang="fr-FR" baseline="0" dirty="0"/>
              <a:t>Comment évolue la nécessite d’acquérir de nouvelles compétences dans les rangs des bibliothécaires, rand des informaticiens et chercheurs</a:t>
            </a:r>
          </a:p>
          <a:p>
            <a:r>
              <a:rPr lang="fr-FR" baseline="0" dirty="0"/>
              <a:t>Triple compétences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B819-1047-4873-8DDB-A9F1ACB3E9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36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6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17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4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05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41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3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3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3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0BD3-E7F7-44FD-B6BE-02545F81A5B9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3616-5D91-4EDE-BACF-CE415D0E9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orexplor.istex.fr/Wicri/Europe/France/fr/index.php/Humanit%C3%A9s_num%C3%A9riques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lorexplor.istex.fr/Wicri/Linguistique/fr/index.php/Serveur_d'exploration_sur_la_philolog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10" Type="http://schemas.openxmlformats.org/officeDocument/2006/relationships/hyperlink" Target="https://lorexplor.istex.fr/ticri.fr/index.php/Serveurs_d'exploration_sur_les_humanit%c3%a9s_num%c3%a9riques" TargetMode="External"/><Relationship Id="rId4" Type="http://schemas.openxmlformats.org/officeDocument/2006/relationships/hyperlink" Target="http://pulsar-bu.univ-lorraine.fr/items/show/82" TargetMode="External"/><Relationship Id="rId9" Type="http://schemas.openxmlformats.org/officeDocument/2006/relationships/hyperlink" Target="http://www.univ-lorraine.fr/content/les-brunchs-edition-20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hyperlink" Target="http://docnum.univ-lorraine.fr/pulsar/RCR_543952103_85137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gif"/><Relationship Id="rId3" Type="http://schemas.openxmlformats.org/officeDocument/2006/relationships/hyperlink" Target="http://expositions.bnf.fr/livres/roland/index.htm" TargetMode="External"/><Relationship Id="rId7" Type="http://schemas.openxmlformats.org/officeDocument/2006/relationships/hyperlink" Target="https://lorexplor.istex.fr/Wicri/Europe/France/Lorraine/CollectionsBul/fr/index.php/FPM,_Chanson_de_Roland_(1869)_F._Michel,_page_74" TargetMode="Externa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rexplor.istex.fr/Wicri/Europe/France/Lorraine/CollectionsBul/fr/index.php?title=Fonds_Paul_Meyer" TargetMode="External"/><Relationship Id="rId11" Type="http://schemas.openxmlformats.org/officeDocument/2006/relationships/hyperlink" Target="https://lorexplor.istex.fr/Wicri/Europe/France/fr/index.php/Serveur_d'exploration_sur_la_Chanson_de_Roland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lorexplor.istex.fr/udl-bul-col.fr/index.php/Chanson_de_Roland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rexplor.istex.fr/Wicri/Musique/fr/index.php/La_chanson_de_Roland,_chanson_(Bouchor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"/>
            <a:ext cx="4892021" cy="688538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892020" y="1268760"/>
            <a:ext cx="42884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Arial Narrow" pitchFamily="34" charset="0"/>
              </a:rPr>
              <a:t>Les Humanités Numériques </a:t>
            </a:r>
          </a:p>
          <a:p>
            <a:endParaRPr lang="fr-FR" sz="1800" b="1" dirty="0">
              <a:latin typeface="Arial Narrow" pitchFamily="34" charset="0"/>
            </a:endParaRPr>
          </a:p>
          <a:p>
            <a:r>
              <a:rPr lang="fr-FR" sz="1800" dirty="0">
                <a:latin typeface="Arial Narrow" pitchFamily="34" charset="0"/>
              </a:rPr>
              <a:t>Triangulaire </a:t>
            </a:r>
          </a:p>
          <a:p>
            <a:r>
              <a:rPr lang="fr-FR" sz="1800" dirty="0">
                <a:latin typeface="Arial Narrow" pitchFamily="34" charset="0"/>
              </a:rPr>
              <a:t>informaticiens, bibliothécaires et chercheurs</a:t>
            </a:r>
          </a:p>
        </p:txBody>
      </p:sp>
      <p:pic>
        <p:nvPicPr>
          <p:cNvPr id="6" name="Image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66" y="3248683"/>
            <a:ext cx="1800200" cy="167245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896544" y="5229201"/>
            <a:ext cx="4211960" cy="69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itchFamily="34" charset="0"/>
              </a:rPr>
              <a:t>Frédérique </a:t>
            </a:r>
            <a:r>
              <a:rPr lang="fr-FR" sz="1800" b="1" dirty="0" err="1">
                <a:latin typeface="Arial Narrow" pitchFamily="34" charset="0"/>
              </a:rPr>
              <a:t>Peguiron</a:t>
            </a:r>
            <a:endParaRPr lang="fr-FR" sz="1800" b="1" dirty="0">
              <a:latin typeface="Arial Narrow" pitchFamily="34" charset="0"/>
            </a:endParaRPr>
          </a:p>
          <a:p>
            <a:r>
              <a:rPr lang="fr-FR" sz="1100" dirty="0">
                <a:latin typeface="Arial Narrow" pitchFamily="34" charset="0"/>
              </a:rPr>
              <a:t>frederique.peguiron@univ-lorraine.fr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75797" y="596050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 Narrow" panose="020B0506020202030204" pitchFamily="34" charset="0"/>
              </a:rPr>
              <a:t>Jeudi 23 janvier 2020</a:t>
            </a:r>
          </a:p>
        </p:txBody>
      </p:sp>
    </p:spTree>
    <p:extLst>
      <p:ext uri="{BB962C8B-B14F-4D97-AF65-F5344CB8AC3E}">
        <p14:creationId xmlns:p14="http://schemas.microsoft.com/office/powerpoint/2010/main" val="21117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c 34"/>
          <p:cNvSpPr/>
          <p:nvPr/>
        </p:nvSpPr>
        <p:spPr>
          <a:xfrm rot="4467598">
            <a:off x="-91183" y="646359"/>
            <a:ext cx="4067701" cy="2528977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pic>
        <p:nvPicPr>
          <p:cNvPr id="29" name="Image 28" descr="565px-Meyer,_Pa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22554" y="1805077"/>
            <a:ext cx="949350" cy="97496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994" y="-3021"/>
            <a:ext cx="9131006" cy="69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latin typeface="Arial Narrow" pitchFamily="34" charset="0"/>
              </a:rPr>
              <a:t>  Les Humanités Numériques - Triangulaire entre ingénieurs, bibliothécaires et chercheurs</a:t>
            </a:r>
            <a:endParaRPr lang="fr-FR" sz="1800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66984" y="3390886"/>
            <a:ext cx="1758818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Enseignants-chercheurs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83293" y="3575461"/>
            <a:ext cx="1564855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étudiants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62412" y="4814241"/>
            <a:ext cx="109838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Bibliothécaires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62412" y="4983150"/>
            <a:ext cx="185339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hors les murs</a:t>
            </a:r>
          </a:p>
        </p:txBody>
      </p:sp>
      <p:sp>
        <p:nvSpPr>
          <p:cNvPr id="18" name="Légende à une bordure 1 17"/>
          <p:cNvSpPr/>
          <p:nvPr/>
        </p:nvSpPr>
        <p:spPr>
          <a:xfrm>
            <a:off x="5908076" y="5248575"/>
            <a:ext cx="1043764" cy="567061"/>
          </a:xfrm>
          <a:prstGeom prst="accentCallout1">
            <a:avLst>
              <a:gd name="adj1" fmla="val 18750"/>
              <a:gd name="adj2" fmla="val -8333"/>
              <a:gd name="adj3" fmla="val -16489"/>
              <a:gd name="adj4" fmla="val -48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itchFamily="34" charset="0"/>
              </a:rPr>
              <a:t>Description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Narrow" pitchFamily="34" charset="0"/>
              </a:rPr>
              <a:t>Valorisation</a:t>
            </a:r>
          </a:p>
        </p:txBody>
      </p:sp>
      <p:sp>
        <p:nvSpPr>
          <p:cNvPr id="19" name="Légende à une bordure 1 18"/>
          <p:cNvSpPr/>
          <p:nvPr/>
        </p:nvSpPr>
        <p:spPr>
          <a:xfrm>
            <a:off x="1618721" y="2060848"/>
            <a:ext cx="1162642" cy="1016867"/>
          </a:xfrm>
          <a:prstGeom prst="accentCallout1">
            <a:avLst>
              <a:gd name="adj1" fmla="val 18750"/>
              <a:gd name="adj2" fmla="val -8333"/>
              <a:gd name="adj3" fmla="val 63756"/>
              <a:gd name="adj4" fmla="val -55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itchFamily="34" charset="0"/>
              </a:rPr>
              <a:t>Architecture du système d’information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8039" y="6196927"/>
            <a:ext cx="6779505" cy="6206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>
            <a:defPPr>
              <a:defRPr lang="fr-FR"/>
            </a:defPPr>
            <a:lvl1pPr algn="ctr">
              <a:defRPr sz="700">
                <a:latin typeface="Arial Narrow" pitchFamily="34" charset="0"/>
              </a:defRPr>
            </a:lvl1pPr>
          </a:lstStyle>
          <a:p>
            <a:pPr algn="l"/>
            <a:r>
              <a:rPr lang="fr-FR" sz="1200" b="1" dirty="0"/>
              <a:t>Hypothèse I</a:t>
            </a:r>
          </a:p>
          <a:p>
            <a:pPr algn="l"/>
            <a:r>
              <a:rPr lang="fr-FR" sz="1200" dirty="0"/>
              <a:t>Construction d’un entrepôt numérique collaboratif avec prise en compte des fonctions des chercheurs, des professionnels de l’IST et des informaticiens : contributeurs des savoirs</a:t>
            </a:r>
          </a:p>
        </p:txBody>
      </p:sp>
      <p:sp>
        <p:nvSpPr>
          <p:cNvPr id="22" name="Organigramme : Disque magnétique 21"/>
          <p:cNvSpPr/>
          <p:nvPr/>
        </p:nvSpPr>
        <p:spPr>
          <a:xfrm>
            <a:off x="7171906" y="5271181"/>
            <a:ext cx="848059" cy="953627"/>
          </a:xfrm>
          <a:prstGeom prst="flowChartMagneticDisk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latin typeface="Arial Narrow" pitchFamily="34" charset="0"/>
              </a:rPr>
              <a:t>Patrimoine UL</a:t>
            </a:r>
          </a:p>
        </p:txBody>
      </p:sp>
      <p:pic>
        <p:nvPicPr>
          <p:cNvPr id="2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980" t="9977" r="17061"/>
          <a:stretch>
            <a:fillRect/>
          </a:stretch>
        </p:blipFill>
        <p:spPr bwMode="auto">
          <a:xfrm>
            <a:off x="150926" y="3646656"/>
            <a:ext cx="1645920" cy="152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riangle isocèle 24"/>
          <p:cNvSpPr/>
          <p:nvPr/>
        </p:nvSpPr>
        <p:spPr>
          <a:xfrm>
            <a:off x="3608008" y="2392029"/>
            <a:ext cx="1963352" cy="160691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6401"/>
            <a:ext cx="578152" cy="53712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514191" y="1268761"/>
            <a:ext cx="1313370" cy="574197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itchFamily="34" charset="0"/>
                <a:hlinkClick r:id="rId7"/>
              </a:rPr>
              <a:t>[12]</a:t>
            </a:r>
            <a:endParaRPr lang="fr-FR" sz="1200" dirty="0">
              <a:latin typeface="Arial Narrow" pitchFamily="34" charset="0"/>
            </a:endParaRPr>
          </a:p>
          <a:p>
            <a:r>
              <a:rPr lang="fr-FR" sz="1200" dirty="0">
                <a:latin typeface="Arial Narrow" pitchFamily="34" charset="0"/>
              </a:rPr>
              <a:t>Serveur d'exploration sur la philologie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78299" y="5536853"/>
            <a:ext cx="2299030" cy="312587"/>
          </a:xfrm>
          <a:prstGeom prst="rect">
            <a:avLst/>
          </a:prstGeom>
        </p:spPr>
        <p:txBody>
          <a:bodyPr wrap="none" lIns="20004" tIns="10002" rIns="20004" bIns="10002">
            <a:spAutoFit/>
          </a:bodyPr>
          <a:lstStyle/>
          <a:p>
            <a:r>
              <a:rPr lang="fr-FR" sz="1900" dirty="0">
                <a:latin typeface="Arial Narrow" panose="020B0506020202030204" pitchFamily="34" charset="0"/>
              </a:rPr>
              <a:t>Contributeurs des savoirs</a:t>
            </a:r>
          </a:p>
        </p:txBody>
      </p:sp>
      <p:sp>
        <p:nvSpPr>
          <p:cNvPr id="17" name="Légende à une bordure 1 16"/>
          <p:cNvSpPr/>
          <p:nvPr/>
        </p:nvSpPr>
        <p:spPr>
          <a:xfrm>
            <a:off x="7482288" y="2093109"/>
            <a:ext cx="1377181" cy="816588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itchFamily="34" charset="0"/>
              </a:rPr>
              <a:t>Capitalisation des connaissances</a:t>
            </a:r>
          </a:p>
        </p:txBody>
      </p:sp>
      <p:sp>
        <p:nvSpPr>
          <p:cNvPr id="33" name="Arc 32"/>
          <p:cNvSpPr/>
          <p:nvPr/>
        </p:nvSpPr>
        <p:spPr>
          <a:xfrm rot="8968152">
            <a:off x="5797790" y="1581802"/>
            <a:ext cx="4606088" cy="1973825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rot="19814959">
            <a:off x="3666297" y="4822231"/>
            <a:ext cx="4302266" cy="2068103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36" name="Parenthèses 35"/>
          <p:cNvSpPr/>
          <p:nvPr/>
        </p:nvSpPr>
        <p:spPr>
          <a:xfrm>
            <a:off x="5663859" y="4063970"/>
            <a:ext cx="1644446" cy="22912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Exploitation des savoirs</a:t>
            </a:r>
          </a:p>
        </p:txBody>
      </p:sp>
      <p:sp>
        <p:nvSpPr>
          <p:cNvPr id="37" name="Parenthèses 36"/>
          <p:cNvSpPr/>
          <p:nvPr/>
        </p:nvSpPr>
        <p:spPr>
          <a:xfrm>
            <a:off x="2112225" y="4012762"/>
            <a:ext cx="1430170" cy="424351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Mise à disposition 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des savoirs</a:t>
            </a:r>
          </a:p>
        </p:txBody>
      </p:sp>
      <p:sp>
        <p:nvSpPr>
          <p:cNvPr id="38" name="Parenthèses 37"/>
          <p:cNvSpPr/>
          <p:nvPr/>
        </p:nvSpPr>
        <p:spPr>
          <a:xfrm>
            <a:off x="3779914" y="2110905"/>
            <a:ext cx="1739931" cy="181652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Construction des savoirs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289898" y="3157345"/>
            <a:ext cx="105029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Informaticiens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260067" y="3353749"/>
            <a:ext cx="170431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partenaires</a:t>
            </a:r>
          </a:p>
        </p:txBody>
      </p:sp>
      <p:sp>
        <p:nvSpPr>
          <p:cNvPr id="3" name="Pensées 2"/>
          <p:cNvSpPr/>
          <p:nvPr/>
        </p:nvSpPr>
        <p:spPr>
          <a:xfrm>
            <a:off x="3362400" y="4903200"/>
            <a:ext cx="1216340" cy="72008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rial Narrow" panose="020B0506020202030204" pitchFamily="34" charset="0"/>
              </a:rPr>
              <a:t>Préparation aux HN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E711976-28B7-428D-BA64-420366B80FD5}"/>
              </a:ext>
            </a:extLst>
          </p:cNvPr>
          <p:cNvSpPr txBox="1"/>
          <p:nvPr/>
        </p:nvSpPr>
        <p:spPr>
          <a:xfrm>
            <a:off x="148404" y="479979"/>
            <a:ext cx="3195108" cy="75886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>
            <a:defPPr>
              <a:defRPr lang="fr-FR"/>
            </a:defPPr>
            <a:lvl1pPr>
              <a:defRPr sz="4000" b="1">
                <a:latin typeface="Arial Narrow" pitchFamily="34" charset="0"/>
              </a:defRPr>
            </a:lvl1pPr>
          </a:lstStyle>
          <a:p>
            <a:r>
              <a:rPr lang="fr-FR" sz="1200" dirty="0"/>
              <a:t>Travaux antérieurs à la BU Lettres et SHS</a:t>
            </a:r>
          </a:p>
          <a:p>
            <a:r>
              <a:rPr lang="fr-FR" sz="1200" b="0" dirty="0"/>
              <a:t>Les humanités numériques par définitions </a:t>
            </a:r>
            <a:r>
              <a:rPr lang="fr-FR" sz="1200" b="0" dirty="0">
                <a:hlinkClick r:id="rId8"/>
              </a:rPr>
              <a:t>[6]</a:t>
            </a:r>
            <a:endParaRPr lang="fr-FR" sz="1200" b="0" dirty="0"/>
          </a:p>
          <a:p>
            <a:r>
              <a:rPr lang="fr-FR" sz="1200" b="0" dirty="0"/>
              <a:t>Participation au BRUNCH - Humanités numériques </a:t>
            </a:r>
            <a:r>
              <a:rPr lang="fr-FR" sz="1200" b="0" dirty="0">
                <a:hlinkClick r:id="rId9"/>
              </a:rPr>
              <a:t>[7]</a:t>
            </a:r>
            <a:endParaRPr lang="fr-FR" sz="1200" b="0" dirty="0"/>
          </a:p>
          <a:p>
            <a:r>
              <a:rPr lang="fr-FR" sz="1200" b="0" dirty="0"/>
              <a:t>Serveurs d'exploration sur les humanités numériques </a:t>
            </a:r>
            <a:r>
              <a:rPr lang="fr-FR" sz="1200" b="0" dirty="0">
                <a:hlinkClick r:id="rId10"/>
              </a:rPr>
              <a:t>[8</a:t>
            </a:r>
            <a:r>
              <a:rPr lang="fr-FR" sz="1200" dirty="0">
                <a:hlinkClick r:id="rId10"/>
              </a:rPr>
              <a:t>]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3287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08" y="1847569"/>
            <a:ext cx="1743084" cy="162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vers le bas 7"/>
          <p:cNvSpPr/>
          <p:nvPr/>
        </p:nvSpPr>
        <p:spPr>
          <a:xfrm>
            <a:off x="8632997" y="2060848"/>
            <a:ext cx="97853" cy="1845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>
              <a:latin typeface="Arial Narrow" panose="020B0506020202030204" pitchFamily="34" charset="0"/>
            </a:endParaRPr>
          </a:p>
        </p:txBody>
      </p:sp>
      <p:pic>
        <p:nvPicPr>
          <p:cNvPr id="10" name="Picture 2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95" y="5261461"/>
            <a:ext cx="1863892" cy="13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8574" y="548682"/>
            <a:ext cx="2566128" cy="389531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b="1" dirty="0">
                <a:latin typeface="Arial Narrow" panose="020B0506020202030204" pitchFamily="34" charset="0"/>
              </a:rPr>
              <a:t>Rapprochement des objets numériques</a:t>
            </a:r>
          </a:p>
          <a:p>
            <a:endParaRPr lang="fr-FR" sz="1200" dirty="0">
              <a:latin typeface="Arial Narrow" panose="020B05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8501" y="548682"/>
            <a:ext cx="2570726" cy="389531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>
            <a:defPPr>
              <a:defRPr lang="fr-FR"/>
            </a:defPPr>
            <a:lvl1pPr>
              <a:defRPr sz="1200" b="1">
                <a:latin typeface="Arial Narrow" panose="020B0506020202030204" pitchFamily="34" charset="0"/>
              </a:defRPr>
            </a:lvl1pPr>
          </a:lstStyle>
          <a:p>
            <a:r>
              <a:rPr lang="fr-FR" dirty="0"/>
              <a:t>Orientation services usagers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74281" y="5243734"/>
            <a:ext cx="1798893" cy="204865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>
            <a:defPPr>
              <a:defRPr lang="fr-FR"/>
            </a:defPPr>
            <a:lvl1pPr>
              <a:defRPr sz="1200" b="1">
                <a:latin typeface="Arial Narrow" panose="020B0506020202030204" pitchFamily="34" charset="0"/>
              </a:defRPr>
            </a:lvl1pPr>
          </a:lstStyle>
          <a:p>
            <a:r>
              <a:rPr lang="fr-FR" dirty="0"/>
              <a:t>Rapprochement des services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469" y="6254278"/>
            <a:ext cx="6213663" cy="5295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>
            <a:defPPr>
              <a:defRPr lang="fr-FR"/>
            </a:defPPr>
            <a:lvl1pPr>
              <a:defRPr sz="1200" b="1">
                <a:latin typeface="Arial Narrow" pitchFamily="34" charset="0"/>
              </a:defRPr>
            </a:lvl1pPr>
          </a:lstStyle>
          <a:p>
            <a:r>
              <a:rPr lang="fr-FR" dirty="0"/>
              <a:t>Hypothèse II</a:t>
            </a:r>
          </a:p>
          <a:p>
            <a:r>
              <a:rPr lang="fr-FR" b="0" dirty="0"/>
              <a:t>Rôle des standards ouverts dans la construction d’un entrepôt numérique orienté services pour la prise en compte des besoins des usagers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4795" y="798045"/>
            <a:ext cx="2484340" cy="1312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/>
          <a:p>
            <a:r>
              <a:rPr lang="fr-FR" sz="1200" dirty="0">
                <a:latin typeface="Arial Narrow" panose="020B0506020202030204" pitchFamily="34" charset="0"/>
              </a:rPr>
              <a:t>Automatisation Digitalisation, OCR, MD</a:t>
            </a:r>
          </a:p>
          <a:p>
            <a:r>
              <a:rPr lang="fr-FR" sz="1200" dirty="0">
                <a:latin typeface="Arial Narrow" panose="020B0506020202030204" pitchFamily="34" charset="0"/>
              </a:rPr>
              <a:t>Automatisation par une moulinette du processus Export Import différents formats : </a:t>
            </a:r>
            <a:r>
              <a:rPr lang="fr-FR" sz="1200" dirty="0" err="1">
                <a:latin typeface="Arial Narrow" panose="020B0506020202030204" pitchFamily="34" charset="0"/>
              </a:rPr>
              <a:t>txt</a:t>
            </a:r>
            <a:r>
              <a:rPr lang="fr-FR" sz="1200" dirty="0">
                <a:latin typeface="Arial Narrow" panose="020B0506020202030204" pitchFamily="34" charset="0"/>
              </a:rPr>
              <a:t>, csv, </a:t>
            </a:r>
            <a:r>
              <a:rPr lang="fr-FR" sz="1200" dirty="0" err="1">
                <a:latin typeface="Arial Narrow" panose="020B0506020202030204" pitchFamily="34" charset="0"/>
              </a:rPr>
              <a:t>xml</a:t>
            </a:r>
            <a:endParaRPr lang="fr-FR" sz="1200" dirty="0">
              <a:latin typeface="Arial Narrow" panose="020B0506020202030204" pitchFamily="34" charset="0"/>
            </a:endParaRPr>
          </a:p>
          <a:p>
            <a:r>
              <a:rPr lang="fr-FR" sz="1200" dirty="0">
                <a:latin typeface="Arial Narrow" panose="020B0506020202030204" pitchFamily="34" charset="0"/>
              </a:rPr>
              <a:t>Automatisation par une moulinette du processus Export Nommage des fichiers </a:t>
            </a:r>
            <a:r>
              <a:rPr lang="fr-FR" sz="1200" dirty="0" err="1">
                <a:latin typeface="Arial Narrow" panose="020B0506020202030204" pitchFamily="34" charset="0"/>
              </a:rPr>
              <a:t>pdf</a:t>
            </a:r>
            <a:r>
              <a:rPr lang="fr-FR" sz="1200" dirty="0">
                <a:latin typeface="Arial Narrow" panose="020B0506020202030204" pitchFamily="34" charset="0"/>
              </a:rPr>
              <a:t>, jpeg, tif, </a:t>
            </a:r>
            <a:r>
              <a:rPr lang="fr-FR" sz="1200" dirty="0" err="1">
                <a:latin typeface="Arial Narrow" panose="020B0506020202030204" pitchFamily="34" charset="0"/>
              </a:rPr>
              <a:t>xml</a:t>
            </a:r>
            <a:endParaRPr lang="fr-FR" sz="1200" dirty="0">
              <a:latin typeface="Arial Narrow" panose="020B0506020202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1826" y="5008091"/>
            <a:ext cx="1232174" cy="204865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anose="020B0506020202030204" pitchFamily="34" charset="0"/>
              </a:rPr>
              <a:t>Entrepôt OAI-PMH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74281" y="5481638"/>
            <a:ext cx="2272310" cy="758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/>
          <a:p>
            <a:r>
              <a:rPr lang="fr-FR" sz="1200" dirty="0">
                <a:latin typeface="Arial Narrow" panose="020B0506020202030204" pitchFamily="34" charset="0"/>
              </a:rPr>
              <a:t>Enrichissement des données Traitement des données </a:t>
            </a:r>
            <a:r>
              <a:rPr lang="fr-FR" sz="1200" dirty="0" err="1">
                <a:latin typeface="Arial Narrow" panose="020B0506020202030204" pitchFamily="34" charset="0"/>
              </a:rPr>
              <a:t>dublin</a:t>
            </a:r>
            <a:r>
              <a:rPr lang="fr-FR" sz="1200" dirty="0">
                <a:latin typeface="Arial Narrow" panose="020B0506020202030204" pitchFamily="34" charset="0"/>
              </a:rPr>
              <a:t> </a:t>
            </a:r>
            <a:r>
              <a:rPr lang="fr-FR" sz="1200" dirty="0" err="1">
                <a:latin typeface="Arial Narrow" panose="020B0506020202030204" pitchFamily="34" charset="0"/>
              </a:rPr>
              <a:t>core</a:t>
            </a:r>
            <a:r>
              <a:rPr lang="fr-FR" sz="1200" dirty="0">
                <a:latin typeface="Arial Narrow" panose="020B0506020202030204" pitchFamily="34" charset="0"/>
              </a:rPr>
              <a:t>, EAD, TEI, ORI-OAI</a:t>
            </a:r>
          </a:p>
          <a:p>
            <a:r>
              <a:rPr lang="fr-FR" sz="1200" dirty="0">
                <a:latin typeface="Arial Narrow" panose="020B0506020202030204" pitchFamily="34" charset="0"/>
              </a:rPr>
              <a:t>Réutilisabilité des données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48503" y="764705"/>
            <a:ext cx="2636391" cy="943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/>
          <a:p>
            <a:r>
              <a:rPr lang="fr-FR" sz="1200" dirty="0">
                <a:latin typeface="Arial Narrow" panose="020B0506020202030204" pitchFamily="34" charset="0"/>
              </a:rPr>
              <a:t>Recherche via les métadonnées</a:t>
            </a:r>
          </a:p>
          <a:p>
            <a:r>
              <a:rPr lang="fr-FR" sz="1200" dirty="0">
                <a:latin typeface="Arial Narrow" panose="020B0506020202030204" pitchFamily="34" charset="0"/>
              </a:rPr>
              <a:t>Catalogues </a:t>
            </a:r>
            <a:r>
              <a:rPr lang="fr-FR" sz="1200" dirty="0" err="1">
                <a:latin typeface="Arial Narrow" panose="020B0506020202030204" pitchFamily="34" charset="0"/>
              </a:rPr>
              <a:t>Sudoc</a:t>
            </a:r>
            <a:r>
              <a:rPr lang="fr-FR" sz="1200" dirty="0">
                <a:latin typeface="Arial Narrow" panose="020B0506020202030204" pitchFamily="34" charset="0"/>
              </a:rPr>
              <a:t>, Ulysse, PULSAR, </a:t>
            </a:r>
            <a:r>
              <a:rPr lang="fr-FR" sz="1200" dirty="0" err="1">
                <a:latin typeface="Arial Narrow" panose="020B0506020202030204" pitchFamily="34" charset="0"/>
              </a:rPr>
              <a:t>Gallica</a:t>
            </a:r>
            <a:endParaRPr lang="fr-FR" sz="1200" dirty="0">
              <a:latin typeface="Arial Narrow" panose="020B0506020202030204" pitchFamily="34" charset="0"/>
            </a:endParaRPr>
          </a:p>
          <a:p>
            <a:r>
              <a:rPr lang="fr-FR" sz="1200" dirty="0">
                <a:latin typeface="Arial Narrow" panose="020B0506020202030204" pitchFamily="34" charset="0"/>
              </a:rPr>
              <a:t>Recherche en texte intégral</a:t>
            </a:r>
          </a:p>
          <a:p>
            <a:r>
              <a:rPr lang="fr-FR" sz="1200" dirty="0">
                <a:latin typeface="Arial Narrow" panose="020B0506020202030204" pitchFamily="34" charset="0"/>
              </a:rPr>
              <a:t>Recherche via DOI</a:t>
            </a:r>
          </a:p>
          <a:p>
            <a:r>
              <a:rPr lang="fr-FR" sz="1200" dirty="0">
                <a:latin typeface="Arial Narrow" panose="020B0506020202030204" pitchFamily="34" charset="0"/>
              </a:rPr>
              <a:t>Récupération et </a:t>
            </a:r>
            <a:r>
              <a:rPr lang="fr-FR" sz="1200" dirty="0" err="1">
                <a:latin typeface="Arial Narrow" panose="020B0506020202030204" pitchFamily="34" charset="0"/>
              </a:rPr>
              <a:t>citabilité</a:t>
            </a:r>
            <a:r>
              <a:rPr lang="fr-FR" sz="1200" dirty="0">
                <a:latin typeface="Arial Narrow" panose="020B0506020202030204" pitchFamily="34" charset="0"/>
              </a:rPr>
              <a:t> usager via les outils</a:t>
            </a: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2994" y="-3021"/>
            <a:ext cx="9131006" cy="69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latin typeface="Arial Narrow" pitchFamily="34" charset="0"/>
              </a:rPr>
              <a:t>  Les Humanités Numériques - Triangulaire entre ingénieurs, bibliothécaires et chercheurs</a:t>
            </a:r>
            <a:endParaRPr lang="fr-FR" sz="1800" dirty="0">
              <a:latin typeface="Arial Narrow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66984" y="3430634"/>
            <a:ext cx="1758818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Enseignants-chercheurs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183293" y="3615209"/>
            <a:ext cx="1564855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étudiants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537099" y="4839182"/>
            <a:ext cx="109838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Bibliothécaires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537099" y="5008091"/>
            <a:ext cx="185339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hors les murs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4904" y="3697634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Arial Narrow" panose="020B0506020202030204" pitchFamily="34" charset="0"/>
              </a:rPr>
              <a:t>[Sources ouvertes]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91405" y="1341393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Arial Narrow" panose="020B0506020202030204" pitchFamily="34" charset="0"/>
              </a:rPr>
              <a:t>[Ubiquité]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87053" y="4437113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Arial Narrow" panose="020B0506020202030204" pitchFamily="34" charset="0"/>
              </a:rPr>
              <a:t>[Interopérabilité]</a:t>
            </a:r>
          </a:p>
        </p:txBody>
      </p:sp>
      <p:sp>
        <p:nvSpPr>
          <p:cNvPr id="54" name="Triangle isocèle 53"/>
          <p:cNvSpPr/>
          <p:nvPr/>
        </p:nvSpPr>
        <p:spPr>
          <a:xfrm>
            <a:off x="3608008" y="2392029"/>
            <a:ext cx="1963352" cy="160691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/>
          </a:p>
        </p:txBody>
      </p:sp>
      <p:pic>
        <p:nvPicPr>
          <p:cNvPr id="56" name="Image 55" descr="565px-Meyer,_Pa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22554" y="1805077"/>
            <a:ext cx="949350" cy="974961"/>
          </a:xfrm>
          <a:prstGeom prst="rect">
            <a:avLst/>
          </a:prstGeom>
        </p:spPr>
      </p:pic>
      <p:sp>
        <p:nvSpPr>
          <p:cNvPr id="58" name="Parenthèses 57"/>
          <p:cNvSpPr/>
          <p:nvPr/>
        </p:nvSpPr>
        <p:spPr>
          <a:xfrm>
            <a:off x="5663859" y="4063970"/>
            <a:ext cx="1301860" cy="373143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Système ouvert du Patrimoine</a:t>
            </a:r>
          </a:p>
        </p:txBody>
      </p:sp>
      <p:sp>
        <p:nvSpPr>
          <p:cNvPr id="59" name="Parenthèses 58"/>
          <p:cNvSpPr/>
          <p:nvPr/>
        </p:nvSpPr>
        <p:spPr>
          <a:xfrm>
            <a:off x="1942667" y="4012762"/>
            <a:ext cx="1599728" cy="424351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Ecosystème d'information ouvert</a:t>
            </a:r>
          </a:p>
        </p:txBody>
      </p:sp>
      <p:sp>
        <p:nvSpPr>
          <p:cNvPr id="60" name="Parenthèses 59"/>
          <p:cNvSpPr/>
          <p:nvPr/>
        </p:nvSpPr>
        <p:spPr>
          <a:xfrm>
            <a:off x="4002433" y="1910849"/>
            <a:ext cx="1152128" cy="38170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Edition ouverte du Savoir</a:t>
            </a:r>
          </a:p>
        </p:txBody>
      </p:sp>
      <p:sp>
        <p:nvSpPr>
          <p:cNvPr id="62" name="Triangle isocèle 61"/>
          <p:cNvSpPr/>
          <p:nvPr/>
        </p:nvSpPr>
        <p:spPr>
          <a:xfrm>
            <a:off x="3608008" y="2392029"/>
            <a:ext cx="1963352" cy="160691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/>
          </a:p>
        </p:txBody>
      </p:sp>
      <p:sp>
        <p:nvSpPr>
          <p:cNvPr id="63" name="Arc 62"/>
          <p:cNvSpPr/>
          <p:nvPr/>
        </p:nvSpPr>
        <p:spPr>
          <a:xfrm rot="8968152">
            <a:off x="5797790" y="1581802"/>
            <a:ext cx="4606088" cy="1973825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64" name="Arc 63"/>
          <p:cNvSpPr/>
          <p:nvPr/>
        </p:nvSpPr>
        <p:spPr>
          <a:xfrm rot="19814959">
            <a:off x="3666297" y="4822231"/>
            <a:ext cx="4302266" cy="2068103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289898" y="3157345"/>
            <a:ext cx="105029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Informaticiens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260067" y="3353749"/>
            <a:ext cx="170431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partenaires</a:t>
            </a:r>
          </a:p>
        </p:txBody>
      </p:sp>
      <p:sp>
        <p:nvSpPr>
          <p:cNvPr id="67" name="Arc 66"/>
          <p:cNvSpPr/>
          <p:nvPr/>
        </p:nvSpPr>
        <p:spPr>
          <a:xfrm rot="4467598">
            <a:off x="-91183" y="646359"/>
            <a:ext cx="4067701" cy="2528977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78299" y="5536853"/>
            <a:ext cx="1656226" cy="312587"/>
          </a:xfrm>
          <a:prstGeom prst="rect">
            <a:avLst/>
          </a:prstGeom>
        </p:spPr>
        <p:txBody>
          <a:bodyPr wrap="none" lIns="20004" tIns="10002" rIns="20004" bIns="10002">
            <a:spAutoFit/>
          </a:bodyPr>
          <a:lstStyle/>
          <a:p>
            <a:r>
              <a:rPr lang="fr-FR" sz="1900" dirty="0">
                <a:latin typeface="Arial Narrow" panose="020B0506020202030204" pitchFamily="34" charset="0"/>
              </a:rPr>
              <a:t>Standards ouverts</a:t>
            </a:r>
          </a:p>
        </p:txBody>
      </p:sp>
      <p:pic>
        <p:nvPicPr>
          <p:cNvPr id="35" name="Image 34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6401"/>
            <a:ext cx="578152" cy="537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164" y="2177676"/>
            <a:ext cx="1150707" cy="204865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anose="020B0506020202030204" pitchFamily="34" charset="0"/>
              </a:rPr>
              <a:t>Entrepôt ORI-OAI</a:t>
            </a:r>
          </a:p>
        </p:txBody>
      </p:sp>
      <p:sp>
        <p:nvSpPr>
          <p:cNvPr id="36" name="Pensées 35"/>
          <p:cNvSpPr/>
          <p:nvPr/>
        </p:nvSpPr>
        <p:spPr>
          <a:xfrm>
            <a:off x="3362157" y="4901421"/>
            <a:ext cx="1216340" cy="72008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rial Narrow" panose="020B0506020202030204" pitchFamily="34" charset="0"/>
              </a:rPr>
              <a:t>Articulation aux HN</a:t>
            </a:r>
          </a:p>
        </p:txBody>
      </p:sp>
    </p:spTree>
    <p:extLst>
      <p:ext uri="{BB962C8B-B14F-4D97-AF65-F5344CB8AC3E}">
        <p14:creationId xmlns:p14="http://schemas.microsoft.com/office/powerpoint/2010/main" val="395821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140" t="25941" r="22241" b="16989"/>
          <a:stretch>
            <a:fillRect/>
          </a:stretch>
        </p:blipFill>
        <p:spPr bwMode="auto">
          <a:xfrm>
            <a:off x="7366195" y="1744913"/>
            <a:ext cx="1679809" cy="11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Résultat de recherche d'images pour &quot;étagère de livres anciens&quot;"/>
          <p:cNvPicPr>
            <a:picLocks noChangeAspect="1" noChangeArrowheads="1"/>
          </p:cNvPicPr>
          <p:nvPr/>
        </p:nvPicPr>
        <p:blipFill>
          <a:blip r:embed="rId5" cstate="print"/>
          <a:srcRect t="34440" b="32801"/>
          <a:stretch>
            <a:fillRect/>
          </a:stretch>
        </p:blipFill>
        <p:spPr bwMode="auto">
          <a:xfrm>
            <a:off x="7272168" y="2929252"/>
            <a:ext cx="1888798" cy="5835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954836" y="4815501"/>
            <a:ext cx="1105866" cy="389531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itchFamily="34" charset="0"/>
                <a:hlinkClick r:id="rId6"/>
              </a:rPr>
              <a:t>[10]</a:t>
            </a:r>
            <a:endParaRPr lang="fr-FR" sz="1200" dirty="0">
              <a:latin typeface="Arial Narrow" pitchFamily="34" charset="0"/>
            </a:endParaRPr>
          </a:p>
          <a:p>
            <a:r>
              <a:rPr lang="fr-FR" sz="1200" dirty="0">
                <a:latin typeface="Arial Narrow" pitchFamily="34" charset="0"/>
              </a:rPr>
              <a:t>Fonds Paul Meyer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291" y="1487012"/>
            <a:ext cx="2077841" cy="1312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>
            <a:defPPr>
              <a:defRPr lang="fr-FR"/>
            </a:defPPr>
            <a:lvl1pPr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fr-FR" dirty="0"/>
              <a:t>Mise en œuvre d’une plateforme sémantique</a:t>
            </a:r>
          </a:p>
          <a:p>
            <a:r>
              <a:rPr lang="fr-FR" dirty="0"/>
              <a:t>Exploitation des XML -&gt; moulinette-&gt; géolocalisation des mots-&gt;</a:t>
            </a:r>
          </a:p>
          <a:p>
            <a:r>
              <a:rPr lang="fr-FR" dirty="0"/>
              <a:t>Mise en forme du </a:t>
            </a:r>
            <a:r>
              <a:rPr lang="fr-FR" dirty="0" err="1"/>
              <a:t>xml</a:t>
            </a:r>
            <a:r>
              <a:rPr lang="fr-FR" dirty="0"/>
              <a:t> pour un rendu identique au texte initial sous format jpeg de façon automatique</a:t>
            </a:r>
          </a:p>
        </p:txBody>
      </p:sp>
      <p:pic>
        <p:nvPicPr>
          <p:cNvPr id="15" name="Picture 2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" y="3573226"/>
            <a:ext cx="1863892" cy="13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27984" y="568628"/>
            <a:ext cx="3027090" cy="758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>
            <a:defPPr>
              <a:defRPr lang="fr-FR"/>
            </a:defPPr>
            <a:lvl1pPr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fr-FR" dirty="0"/>
              <a:t>Appropriation par la recherche</a:t>
            </a:r>
          </a:p>
          <a:p>
            <a:r>
              <a:rPr lang="fr-FR" dirty="0"/>
              <a:t>Exploration de corpus</a:t>
            </a:r>
          </a:p>
          <a:p>
            <a:r>
              <a:rPr lang="fr-FR" dirty="0"/>
              <a:t>Comparaison texte original avec éditions multiples</a:t>
            </a:r>
          </a:p>
          <a:p>
            <a:r>
              <a:rPr lang="fr-FR" dirty="0"/>
              <a:t>Exploitation des annotations pour un texte intelligible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89978" y="5268810"/>
            <a:ext cx="2385625" cy="758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0004" tIns="10002" rIns="20004" bIns="10002" rtlCol="0">
            <a:spAutoFit/>
          </a:bodyPr>
          <a:lstStyle>
            <a:defPPr>
              <a:defRPr lang="fr-FR"/>
            </a:defPPr>
            <a:lvl1pPr>
              <a:defRPr sz="1200">
                <a:latin typeface="Arial Narrow" panose="020B0506020202030204" pitchFamily="34" charset="0"/>
              </a:defRPr>
            </a:lvl1pPr>
          </a:lstStyle>
          <a:p>
            <a:r>
              <a:rPr lang="fr-FR" dirty="0"/>
              <a:t>Média wiki</a:t>
            </a:r>
          </a:p>
          <a:p>
            <a:r>
              <a:rPr lang="fr-FR" dirty="0"/>
              <a:t>Conception et exploitation de modèles</a:t>
            </a:r>
          </a:p>
          <a:p>
            <a:r>
              <a:rPr lang="fr-FR" dirty="0"/>
              <a:t>Réutilisabilité des données</a:t>
            </a:r>
          </a:p>
          <a:p>
            <a:r>
              <a:rPr lang="fr-FR" dirty="0"/>
              <a:t>Web sémantique RDF</a:t>
            </a:r>
          </a:p>
        </p:txBody>
      </p:sp>
      <p:pic>
        <p:nvPicPr>
          <p:cNvPr id="18" name="Picture 2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10" y="5243734"/>
            <a:ext cx="1863892" cy="13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9289" y="1095254"/>
            <a:ext cx="1335625" cy="389531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itchFamily="34" charset="0"/>
                <a:hlinkClick r:id="rId10"/>
              </a:rPr>
              <a:t>[9]</a:t>
            </a:r>
            <a:endParaRPr lang="fr-FR" sz="1200" dirty="0">
              <a:latin typeface="Arial Narrow" pitchFamily="34" charset="0"/>
            </a:endParaRPr>
          </a:p>
          <a:p>
            <a:r>
              <a:rPr lang="fr-FR" sz="1200" dirty="0">
                <a:latin typeface="Arial Narrow" pitchFamily="34" charset="0"/>
              </a:rPr>
              <a:t>La Chanson de Roland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22196" y="1124745"/>
            <a:ext cx="1621804" cy="574197"/>
          </a:xfrm>
          <a:prstGeom prst="rect">
            <a:avLst/>
          </a:prstGeom>
        </p:spPr>
        <p:txBody>
          <a:bodyPr wrap="square" lIns="20004" tIns="10002" rIns="20004" bIns="10002">
            <a:spAutoFit/>
          </a:bodyPr>
          <a:lstStyle/>
          <a:p>
            <a:r>
              <a:rPr lang="fr-FR" sz="1200" dirty="0">
                <a:latin typeface="Arial Narrow" pitchFamily="34" charset="0"/>
                <a:hlinkClick r:id="rId11"/>
              </a:rPr>
              <a:t>[11]</a:t>
            </a:r>
            <a:endParaRPr lang="fr-FR" sz="1200" dirty="0">
              <a:latin typeface="Arial Narrow" pitchFamily="34" charset="0"/>
            </a:endParaRPr>
          </a:p>
          <a:p>
            <a:r>
              <a:rPr lang="fr-FR" sz="1200" dirty="0">
                <a:latin typeface="Arial Narrow" pitchFamily="34" charset="0"/>
              </a:rPr>
              <a:t>Serveur d'exploration sur la Chanson de Roland</a:t>
            </a:r>
          </a:p>
        </p:txBody>
      </p:sp>
      <p:sp>
        <p:nvSpPr>
          <p:cNvPr id="34" name="Parenthèses 33"/>
          <p:cNvSpPr/>
          <p:nvPr/>
        </p:nvSpPr>
        <p:spPr>
          <a:xfrm>
            <a:off x="5663858" y="4063970"/>
            <a:ext cx="1518080" cy="200783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Ubiquité des données</a:t>
            </a:r>
          </a:p>
        </p:txBody>
      </p:sp>
      <p:sp>
        <p:nvSpPr>
          <p:cNvPr id="35" name="Parenthèses 34"/>
          <p:cNvSpPr/>
          <p:nvPr/>
        </p:nvSpPr>
        <p:spPr>
          <a:xfrm>
            <a:off x="2411761" y="4012762"/>
            <a:ext cx="1130634" cy="424351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Interopérabilité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des données</a:t>
            </a:r>
          </a:p>
        </p:txBody>
      </p:sp>
      <p:sp>
        <p:nvSpPr>
          <p:cNvPr id="36" name="Parenthèses 35"/>
          <p:cNvSpPr/>
          <p:nvPr/>
        </p:nvSpPr>
        <p:spPr>
          <a:xfrm>
            <a:off x="3741745" y="2101089"/>
            <a:ext cx="1695878" cy="19146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Données de la recherche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86234" y="649020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506020202030204" pitchFamily="34" charset="0"/>
              </a:rPr>
              <a:t>Bibliothèques</a:t>
            </a:r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506020202030204" pitchFamily="34" charset="0"/>
              </a:rPr>
              <a:t>universitaires</a:t>
            </a:r>
          </a:p>
        </p:txBody>
      </p:sp>
      <p:sp>
        <p:nvSpPr>
          <p:cNvPr id="38" name="Arc 37"/>
          <p:cNvSpPr/>
          <p:nvPr/>
        </p:nvSpPr>
        <p:spPr>
          <a:xfrm rot="4467598">
            <a:off x="-91183" y="646359"/>
            <a:ext cx="4067701" cy="2528977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3608008" y="2392029"/>
            <a:ext cx="1963352" cy="160691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/>
          </a:p>
        </p:txBody>
      </p:sp>
      <p:sp>
        <p:nvSpPr>
          <p:cNvPr id="40" name="Arc 39"/>
          <p:cNvSpPr/>
          <p:nvPr/>
        </p:nvSpPr>
        <p:spPr>
          <a:xfrm rot="8968152">
            <a:off x="5797790" y="1581802"/>
            <a:ext cx="4606088" cy="1973825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41" name="Arc 40"/>
          <p:cNvSpPr/>
          <p:nvPr/>
        </p:nvSpPr>
        <p:spPr>
          <a:xfrm rot="19814959">
            <a:off x="3666297" y="4822231"/>
            <a:ext cx="4302266" cy="2068103"/>
          </a:xfrm>
          <a:prstGeom prst="arc">
            <a:avLst>
              <a:gd name="adj1" fmla="val 16361337"/>
              <a:gd name="adj2" fmla="val 1005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ctr"/>
            <a:endParaRPr lang="fr-FR" sz="700">
              <a:latin typeface="Arial Narrow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166984" y="3430634"/>
            <a:ext cx="1758818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Enseignants-chercheurs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183293" y="3615209"/>
            <a:ext cx="1564855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étudiants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537099" y="4839182"/>
            <a:ext cx="109838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Bibliothécaires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537099" y="5008091"/>
            <a:ext cx="185339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hors les murs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289898" y="3157345"/>
            <a:ext cx="105029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Informaticiens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260067" y="3353749"/>
            <a:ext cx="170431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partenaires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54485" y="3479563"/>
            <a:ext cx="7062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506020202030204" pitchFamily="34" charset="0"/>
              </a:rPr>
              <a:t>ATILF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12994" y="-3021"/>
            <a:ext cx="9131006" cy="69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latin typeface="Arial Narrow" pitchFamily="34" charset="0"/>
              </a:rPr>
              <a:t>  Les Humanités Numériques - Triangulaire entre ingénieurs, bibliothécaires et chercheurs</a:t>
            </a:r>
            <a:endParaRPr lang="fr-FR" sz="1800" dirty="0">
              <a:latin typeface="Arial Narrow" pitchFamily="34" charset="0"/>
            </a:endParaRPr>
          </a:p>
        </p:txBody>
      </p:sp>
      <p:pic>
        <p:nvPicPr>
          <p:cNvPr id="49" name="Image 48" descr="565px-Meyer,_Paul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2554" y="1805077"/>
            <a:ext cx="949350" cy="9749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178299" y="5536853"/>
            <a:ext cx="1723552" cy="312587"/>
          </a:xfrm>
          <a:prstGeom prst="rect">
            <a:avLst/>
          </a:prstGeom>
        </p:spPr>
        <p:txBody>
          <a:bodyPr wrap="none" lIns="20004" tIns="10002" rIns="20004" bIns="10002">
            <a:spAutoFit/>
          </a:bodyPr>
          <a:lstStyle/>
          <a:p>
            <a:r>
              <a:rPr lang="fr-FR" sz="1900" dirty="0">
                <a:latin typeface="Arial Narrow" panose="020B0506020202030204" pitchFamily="34" charset="0"/>
              </a:rPr>
              <a:t>Ecriture numérique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469" y="6254278"/>
            <a:ext cx="6213663" cy="529551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>
            <a:defPPr>
              <a:defRPr lang="fr-FR"/>
            </a:defPPr>
            <a:lvl1pPr>
              <a:defRPr sz="1200" b="1">
                <a:latin typeface="Arial Narrow" pitchFamily="34" charset="0"/>
              </a:defRPr>
            </a:lvl1pPr>
          </a:lstStyle>
          <a:p>
            <a:r>
              <a:rPr lang="fr-FR" dirty="0"/>
              <a:t>Hypothèse III</a:t>
            </a:r>
          </a:p>
          <a:p>
            <a:r>
              <a:rPr lang="fr-FR" b="0" dirty="0"/>
              <a:t>Construction d’un entrepôt numérique collaboratif  s’appuyant sur une écriture numérique partagée au service d’une intelligence collective </a:t>
            </a:r>
          </a:p>
        </p:txBody>
      </p:sp>
      <p:pic>
        <p:nvPicPr>
          <p:cNvPr id="48" name="Image 47"/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6401"/>
            <a:ext cx="578152" cy="537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2" y="4899477"/>
            <a:ext cx="9319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506020202030204" pitchFamily="34" charset="0"/>
              </a:rPr>
              <a:t>LORIA</a:t>
            </a:r>
            <a:endParaRPr lang="fr-FR" b="1" cap="none" spc="0" dirty="0">
              <a:ln w="11430"/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51" name="Pensées 50"/>
          <p:cNvSpPr/>
          <p:nvPr/>
        </p:nvSpPr>
        <p:spPr>
          <a:xfrm>
            <a:off x="3362157" y="4901421"/>
            <a:ext cx="1216340" cy="72008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Arial Narrow" panose="020B0506020202030204" pitchFamily="34" charset="0"/>
              </a:rPr>
              <a:t>Au cœur des HN</a:t>
            </a:r>
          </a:p>
        </p:txBody>
      </p:sp>
    </p:spTree>
    <p:extLst>
      <p:ext uri="{BB962C8B-B14F-4D97-AF65-F5344CB8AC3E}">
        <p14:creationId xmlns:p14="http://schemas.microsoft.com/office/powerpoint/2010/main" val="85674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hlinkClick r:id="rId3"/>
          </p:cNvPr>
          <p:cNvSpPr/>
          <p:nvPr/>
        </p:nvSpPr>
        <p:spPr>
          <a:xfrm>
            <a:off x="3608008" y="2392029"/>
            <a:ext cx="1963352" cy="160691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pPr algn="ctr"/>
            <a:endParaRPr lang="fr-FR"/>
          </a:p>
        </p:txBody>
      </p:sp>
      <p:sp>
        <p:nvSpPr>
          <p:cNvPr id="5" name="Parenthèses 4"/>
          <p:cNvSpPr/>
          <p:nvPr/>
        </p:nvSpPr>
        <p:spPr>
          <a:xfrm>
            <a:off x="5799733" y="4326447"/>
            <a:ext cx="1644446" cy="22912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Exploitation des savoirs</a:t>
            </a:r>
          </a:p>
        </p:txBody>
      </p:sp>
      <p:sp>
        <p:nvSpPr>
          <p:cNvPr id="6" name="Parenthèses 5"/>
          <p:cNvSpPr/>
          <p:nvPr/>
        </p:nvSpPr>
        <p:spPr>
          <a:xfrm>
            <a:off x="1259634" y="4293097"/>
            <a:ext cx="2027053" cy="280335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Mise à disposition des savoirs</a:t>
            </a:r>
          </a:p>
        </p:txBody>
      </p:sp>
      <p:sp>
        <p:nvSpPr>
          <p:cNvPr id="7" name="Parenthèses 6"/>
          <p:cNvSpPr/>
          <p:nvPr/>
        </p:nvSpPr>
        <p:spPr>
          <a:xfrm>
            <a:off x="3744643" y="1204441"/>
            <a:ext cx="1691454" cy="181652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Construction des savoirs</a:t>
            </a:r>
          </a:p>
        </p:txBody>
      </p:sp>
      <p:sp>
        <p:nvSpPr>
          <p:cNvPr id="8" name="Parenthèses 7"/>
          <p:cNvSpPr/>
          <p:nvPr/>
        </p:nvSpPr>
        <p:spPr>
          <a:xfrm>
            <a:off x="5796138" y="4653136"/>
            <a:ext cx="2065825" cy="234203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Système ouvert du Patrimoine</a:t>
            </a:r>
          </a:p>
        </p:txBody>
      </p:sp>
      <p:sp>
        <p:nvSpPr>
          <p:cNvPr id="9" name="Parenthèses 8"/>
          <p:cNvSpPr/>
          <p:nvPr/>
        </p:nvSpPr>
        <p:spPr>
          <a:xfrm>
            <a:off x="1014632" y="4653137"/>
            <a:ext cx="2261224" cy="25844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Ecosystème d'information ouvert</a:t>
            </a:r>
          </a:p>
        </p:txBody>
      </p:sp>
      <p:sp>
        <p:nvSpPr>
          <p:cNvPr id="10" name="Parenthèses 9"/>
          <p:cNvSpPr/>
          <p:nvPr/>
        </p:nvSpPr>
        <p:spPr>
          <a:xfrm>
            <a:off x="3728336" y="1453336"/>
            <a:ext cx="1843025" cy="23170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Edition ouverte des savoirs</a:t>
            </a:r>
          </a:p>
        </p:txBody>
      </p:sp>
      <p:sp>
        <p:nvSpPr>
          <p:cNvPr id="11" name="Parenthèses 10"/>
          <p:cNvSpPr/>
          <p:nvPr/>
        </p:nvSpPr>
        <p:spPr>
          <a:xfrm>
            <a:off x="5799733" y="5013177"/>
            <a:ext cx="1518080" cy="200783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Ubiquité des données</a:t>
            </a:r>
          </a:p>
        </p:txBody>
      </p:sp>
      <p:sp>
        <p:nvSpPr>
          <p:cNvPr id="12" name="Parenthèses 11"/>
          <p:cNvSpPr/>
          <p:nvPr/>
        </p:nvSpPr>
        <p:spPr>
          <a:xfrm>
            <a:off x="1331640" y="5013177"/>
            <a:ext cx="1944216" cy="20696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pPr algn="r"/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Interopérabilité des données</a:t>
            </a:r>
          </a:p>
        </p:txBody>
      </p:sp>
      <p:sp>
        <p:nvSpPr>
          <p:cNvPr id="13" name="Parenthèses 12"/>
          <p:cNvSpPr/>
          <p:nvPr/>
        </p:nvSpPr>
        <p:spPr>
          <a:xfrm>
            <a:off x="3740218" y="1765923"/>
            <a:ext cx="1695878" cy="19146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/>
          <a:p>
            <a:r>
              <a:rPr lang="fr-FR" sz="1400" dirty="0">
                <a:solidFill>
                  <a:srgbClr val="FF0000"/>
                </a:solidFill>
                <a:latin typeface="Arial Narrow" pitchFamily="34" charset="0"/>
              </a:rPr>
              <a:t>Données de la recherche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28335" y="692698"/>
            <a:ext cx="1758818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Enseignants-chercheurs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44644" y="877272"/>
            <a:ext cx="1564855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étudiants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96138" y="3858730"/>
            <a:ext cx="109838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b="1" dirty="0">
                <a:latin typeface="Arial Narrow" pitchFamily="34" charset="0"/>
              </a:rPr>
              <a:t>Bibliothécaires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86956" y="4027639"/>
            <a:ext cx="185339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Communauté hors les murs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54543" y="3812895"/>
            <a:ext cx="1050291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pPr algn="r"/>
            <a:r>
              <a:rPr lang="fr-FR" sz="1400" b="1" dirty="0">
                <a:latin typeface="Arial Narrow" pitchFamily="34" charset="0"/>
              </a:rPr>
              <a:t>Informaticiens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00516" y="4048538"/>
            <a:ext cx="1704316" cy="235643"/>
          </a:xfrm>
          <a:prstGeom prst="rect">
            <a:avLst/>
          </a:prstGeom>
          <a:noFill/>
        </p:spPr>
        <p:txBody>
          <a:bodyPr wrap="none" lIns="20004" tIns="10002" rIns="20004" bIns="10002" rtlCol="0">
            <a:spAutoFit/>
          </a:bodyPr>
          <a:lstStyle/>
          <a:p>
            <a:pPr algn="r"/>
            <a:r>
              <a:rPr lang="fr-FR" sz="1400" dirty="0">
                <a:latin typeface="Arial Narrow" pitchFamily="34" charset="0"/>
              </a:rPr>
              <a:t>Communauté partenaires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9650" y="2013907"/>
            <a:ext cx="3223813" cy="261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r>
              <a:rPr lang="fr-FR" sz="1200" dirty="0">
                <a:solidFill>
                  <a:schemeClr val="tx1"/>
                </a:solidFill>
                <a:latin typeface="Arial Narrow" panose="020B0506020202030204" pitchFamily="34" charset="0"/>
              </a:rPr>
              <a:t>Compétences = transformation des données en savoirs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6136" y="5259421"/>
            <a:ext cx="3242448" cy="257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r>
              <a:rPr lang="fr-FR" sz="1200" dirty="0">
                <a:solidFill>
                  <a:schemeClr val="tx1"/>
                </a:solidFill>
                <a:latin typeface="Arial Narrow" panose="020B0506020202030204" pitchFamily="34" charset="0"/>
              </a:rPr>
              <a:t>Compétences = vision globale du fonds et du numérique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8307" y="5275549"/>
            <a:ext cx="2952328" cy="241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04" tIns="10002" rIns="20004" bIns="10002" rtlCol="0" anchor="ctr"/>
          <a:lstStyle/>
          <a:p>
            <a:r>
              <a:rPr lang="fr-FR" sz="1200" dirty="0">
                <a:solidFill>
                  <a:schemeClr val="tx1"/>
                </a:solidFill>
                <a:latin typeface="Arial Narrow" panose="020B0506020202030204" pitchFamily="34" charset="0"/>
              </a:rPr>
              <a:t>Compétences = Maîtrise des systèmes complexes 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2994" y="-3021"/>
            <a:ext cx="9131006" cy="69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latin typeface="Arial Narrow" pitchFamily="34" charset="0"/>
              </a:rPr>
              <a:t>  Les Humanités Numériques - Triangulaire entre ingénieurs, bibliothécaires et chercheurs</a:t>
            </a:r>
            <a:endParaRPr lang="fr-FR" sz="1800" dirty="0">
              <a:latin typeface="Arial Narrow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72821" y="5797713"/>
            <a:ext cx="413568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 Narrow" panose="020B0506020202030204" pitchFamily="34" charset="0"/>
              </a:rPr>
              <a:t>Résolution de problème </a:t>
            </a:r>
          </a:p>
          <a:p>
            <a:endParaRPr lang="fr-FR" sz="1200" b="1" dirty="0">
              <a:latin typeface="Arial Narrow" panose="020B0506020202030204" pitchFamily="34" charset="0"/>
            </a:endParaRPr>
          </a:p>
          <a:p>
            <a:r>
              <a:rPr lang="fr-FR" sz="1200" dirty="0">
                <a:latin typeface="Arial Narrow" panose="020B0506020202030204" pitchFamily="34" charset="0"/>
              </a:rPr>
              <a:t>Expertise métier par acteur et </a:t>
            </a:r>
            <a:r>
              <a:rPr lang="fr-FR" sz="1200" dirty="0">
                <a:solidFill>
                  <a:srgbClr val="FF0000"/>
                </a:solidFill>
                <a:latin typeface="Arial Narrow" panose="020B0506020202030204" pitchFamily="34" charset="0"/>
              </a:rPr>
              <a:t>C</a:t>
            </a:r>
            <a:r>
              <a:rPr lang="fr-FR" sz="1200" dirty="0">
                <a:latin typeface="Arial Narrow" panose="020B0506020202030204" pitchFamily="34" charset="0"/>
              </a:rPr>
              <a:t>ompétences </a:t>
            </a:r>
            <a:r>
              <a:rPr lang="fr-FR" sz="1200" dirty="0">
                <a:solidFill>
                  <a:srgbClr val="FF0000"/>
                </a:solidFill>
                <a:latin typeface="Arial Narrow" panose="020B0506020202030204" pitchFamily="34" charset="0"/>
              </a:rPr>
              <a:t>C</a:t>
            </a:r>
            <a:r>
              <a:rPr lang="fr-FR" sz="1200" dirty="0">
                <a:latin typeface="Arial Narrow" panose="020B0506020202030204" pitchFamily="34" charset="0"/>
              </a:rPr>
              <a:t>ommunes par le biais des données, des savoirs et des systèmes ouverts pour la </a:t>
            </a:r>
            <a:r>
              <a:rPr lang="fr-FR" sz="1200" dirty="0">
                <a:solidFill>
                  <a:srgbClr val="FF0000"/>
                </a:solidFill>
                <a:latin typeface="Arial Narrow" panose="020B0506020202030204" pitchFamily="34" charset="0"/>
              </a:rPr>
              <a:t>C</a:t>
            </a:r>
            <a:r>
              <a:rPr lang="fr-FR" sz="1200" dirty="0">
                <a:latin typeface="Arial Narrow" panose="020B0506020202030204" pitchFamily="34" charset="0"/>
              </a:rPr>
              <a:t>ohérence d’un espace numérique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34458" y="3185656"/>
            <a:ext cx="6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 Narrow" panose="020B0506020202030204" pitchFamily="34" charset="0"/>
              </a:rPr>
              <a:t>C</a:t>
            </a:r>
            <a:r>
              <a:rPr lang="fr-FR" sz="2800" baseline="30000" dirty="0">
                <a:solidFill>
                  <a:srgbClr val="FF0000"/>
                </a:solidFill>
                <a:latin typeface="Arial Narrow" panose="020B0506020202030204" pitchFamily="34" charset="0"/>
              </a:rPr>
              <a:t>3</a:t>
            </a:r>
          </a:p>
        </p:txBody>
      </p:sp>
      <p:pic>
        <p:nvPicPr>
          <p:cNvPr id="25" name="Image 2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6401"/>
            <a:ext cx="578152" cy="53712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550DFBF-635E-47D6-BFA6-1DED4B6290BF}"/>
              </a:ext>
            </a:extLst>
          </p:cNvPr>
          <p:cNvSpPr txBox="1"/>
          <p:nvPr/>
        </p:nvSpPr>
        <p:spPr>
          <a:xfrm>
            <a:off x="35496" y="5762896"/>
            <a:ext cx="4093337" cy="105048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004" tIns="10002" rIns="20004" bIns="10002" rtlCol="0" anchor="ctr"/>
          <a:lstStyle>
            <a:defPPr>
              <a:defRPr lang="fr-FR"/>
            </a:defPPr>
            <a:lvl1pPr>
              <a:defRPr sz="1200" b="1">
                <a:latin typeface="Arial Narrow" pitchFamily="34" charset="0"/>
              </a:defRPr>
            </a:lvl1pPr>
          </a:lstStyle>
          <a:p>
            <a:r>
              <a:rPr lang="fr-FR" dirty="0"/>
              <a:t>Problématique</a:t>
            </a:r>
          </a:p>
          <a:p>
            <a:r>
              <a:rPr lang="fr-FR" b="0" dirty="0"/>
              <a:t>De nombreuses bibliothèques numériques ne dialoguent pas entre elles : logiques de lieux, logiques politiques, logiques de réseaux. Quels sont les points de convergences entre les acteurs pour la construction d’un espace numérique ?</a:t>
            </a:r>
          </a:p>
        </p:txBody>
      </p:sp>
    </p:spTree>
    <p:extLst>
      <p:ext uri="{BB962C8B-B14F-4D97-AF65-F5344CB8AC3E}">
        <p14:creationId xmlns:p14="http://schemas.microsoft.com/office/powerpoint/2010/main" val="3355422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681</Words>
  <Application>Microsoft Office PowerPoint</Application>
  <PresentationFormat>Affichage à l'écran (4:3)</PresentationFormat>
  <Paragraphs>141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demoulin5</cp:lastModifiedBy>
  <cp:revision>42</cp:revision>
  <cp:lastPrinted>2020-01-22T09:50:22Z</cp:lastPrinted>
  <dcterms:created xsi:type="dcterms:W3CDTF">2020-01-21T08:19:56Z</dcterms:created>
  <dcterms:modified xsi:type="dcterms:W3CDTF">2020-02-21T12:19:17Z</dcterms:modified>
</cp:coreProperties>
</file>