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Nunito" panose="020B0604020202020204" charset="0"/>
      <p:regular r:id="rId24"/>
      <p:bold r:id="rId25"/>
      <p:italic r:id="rId26"/>
      <p:boldItalic r:id="rId27"/>
    </p:embeddedFont>
    <p:embeddedFont>
      <p:font typeface="Trebuchet MS" panose="020B060302020202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4D5BCA-DDA0-46AC-8A11-DEB21AC89582}">
  <a:tblStyle styleId="{0E4D5BCA-DDA0-46AC-8A11-DEB21AC8958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39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5959222" y="4119576"/>
            <a:ext cx="2520951" cy="1024165"/>
            <a:chOff x="6917201" y="0"/>
            <a:chExt cx="2227777" cy="863400"/>
          </a:xfrm>
        </p:grpSpPr>
        <p:sp>
          <p:nvSpPr>
            <p:cNvPr id="12" name="Shape 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" name="Shape 15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16" name="Shape 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" name="Shape 19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  <a:defRPr sz="86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r>
              <a:t>xx%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108" name="Shape 10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1" name="Shape 11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113" name="Shape 11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Shape 116"/>
          <p:cNvGrpSpPr/>
          <p:nvPr/>
        </p:nvGrpSpPr>
        <p:grpSpPr>
          <a:xfrm>
            <a:off x="5886353" y="1243"/>
            <a:ext cx="3257454" cy="1261514"/>
            <a:chOff x="6917201" y="0"/>
            <a:chExt cx="2227777" cy="863400"/>
          </a:xfrm>
        </p:grpSpPr>
        <p:sp>
          <p:nvSpPr>
            <p:cNvPr id="117" name="Shape 11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" name="Shape 48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49" name="Shape 49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Shape 5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53" name="Shape 53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6" name="Shape 56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57" name="Shape 5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" name="Shape 60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61" name="Shape 6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" name="Shape 64"/>
          <p:cNvGrpSpPr/>
          <p:nvPr/>
        </p:nvGrpSpPr>
        <p:grpSpPr>
          <a:xfrm>
            <a:off x="199149" y="4055652"/>
            <a:ext cx="2795413" cy="1083308"/>
            <a:chOff x="6917201" y="0"/>
            <a:chExt cx="2227777" cy="863400"/>
          </a:xfrm>
        </p:grpSpPr>
        <p:sp>
          <p:nvSpPr>
            <p:cNvPr id="65" name="Shape 6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Nunito"/>
              <a:buNone/>
              <a:defRPr sz="3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3" name="Shape 73"/>
          <p:cNvGrpSpPr/>
          <p:nvPr/>
        </p:nvGrpSpPr>
        <p:grpSpPr>
          <a:xfrm>
            <a:off x="5594190" y="3961115"/>
            <a:ext cx="2910144" cy="1182340"/>
            <a:chOff x="6917201" y="0"/>
            <a:chExt cx="2227777" cy="863400"/>
          </a:xfrm>
        </p:grpSpPr>
        <p:sp>
          <p:nvSpPr>
            <p:cNvPr id="74" name="Shape 7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Shape 77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78" name="Shape 7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Nunito"/>
              <a:buNone/>
              <a:defRPr sz="32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  <a:defRPr sz="30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baptiste.pavani@univ-amu.f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00050" y="899200"/>
            <a:ext cx="8943900" cy="21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</a:pPr>
            <a:r>
              <a:rPr lang="fr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Vers l’individualisation des interventions psychologiques basée sur des preuves : </a:t>
            </a: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Nunito"/>
              <a:buNone/>
            </a:pPr>
            <a:r>
              <a:rPr lang="fr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 méthode de l’interaction aptitude-traitement et son utilisation dans le contexte d’interventions centrées sur la régulation émotionnelle</a:t>
            </a:r>
            <a:endParaRPr sz="2000" b="0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388550" y="3226025"/>
            <a:ext cx="6366900" cy="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Jean-Baptiste Pavani, Bruno Dauvier &amp; Anne Congard</a:t>
            </a:r>
            <a:endParaRPr sz="22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9575" y="4434300"/>
            <a:ext cx="1854375" cy="63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8243" y="3643025"/>
            <a:ext cx="1255758" cy="63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819150" y="37712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4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L’analyse de profils de personnalité complets : de multiples prédictions</a:t>
            </a:r>
            <a:endParaRPr sz="24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12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249750" y="4166675"/>
            <a:ext cx="86445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Une prédiction par modalité de temps, de groupe interventionnel et de profil de personnalité</a:t>
            </a: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Shape 200"/>
          <p:cNvGraphicFramePr/>
          <p:nvPr/>
        </p:nvGraphicFramePr>
        <p:xfrm>
          <a:off x="730425" y="1444345"/>
          <a:ext cx="7889125" cy="2306800"/>
        </p:xfrm>
        <a:graphic>
          <a:graphicData uri="http://schemas.openxmlformats.org/drawingml/2006/table">
            <a:tbl>
              <a:tblPr>
                <a:noFill/>
                <a:tableStyleId>{0E4D5BCA-DDA0-46AC-8A11-DEB21AC89582}</a:tableStyleId>
              </a:tblPr>
              <a:tblGrid>
                <a:gridCol w="47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35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Intervention 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Intervention 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N°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Avant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Après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Avant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Après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 mieux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Intervention 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Intervention 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2,5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Intervention 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etc.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19150" y="354050"/>
            <a:ext cx="7505700" cy="5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 protocole de </a:t>
            </a:r>
            <a:r>
              <a:rPr lang="fr-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</a:t>
            </a:r>
            <a:r>
              <a:rPr lang="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étude </a:t>
            </a:r>
            <a:r>
              <a:rPr lang="fr-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 cœur de la thèse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83675" y="1067550"/>
            <a:ext cx="8320800" cy="36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Recrutement de </a:t>
            </a:r>
            <a:r>
              <a:rPr lang="fr" sz="2400" dirty="0">
                <a:solidFill>
                  <a:srgbClr val="000000"/>
                </a:solidFill>
              </a:rPr>
              <a:t>328</a:t>
            </a: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participants (des adultes tout-venant) </a:t>
            </a:r>
          </a:p>
          <a:p>
            <a:pPr marL="10160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Administration d’un questionnaire de personnalité français évaluant N, E, C et O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Répartition aléatoire dans :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355600">
              <a:lnSpc>
                <a:spcPct val="107916"/>
              </a:lnSpc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fr-FR" sz="2000" dirty="0">
                <a:solidFill>
                  <a:srgbClr val="000000"/>
                </a:solidFill>
              </a:rPr>
              <a:t>groupe de psychologie cognitivo-comportementale (</a:t>
            </a:r>
            <a:r>
              <a:rPr lang="fr-FR" sz="2000" i="1" dirty="0">
                <a:solidFill>
                  <a:srgbClr val="000000"/>
                </a:solidFill>
              </a:rPr>
              <a:t>n</a:t>
            </a:r>
            <a:r>
              <a:rPr lang="fr-FR" sz="2000" dirty="0">
                <a:solidFill>
                  <a:srgbClr val="000000"/>
                </a:solidFill>
              </a:rPr>
              <a:t> = 63) </a:t>
            </a:r>
            <a:endParaRPr lang="fr"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>
              <a:lnSpc>
                <a:spcPct val="107916"/>
              </a:lnSpc>
              <a:buClr>
                <a:srgbClr val="000000"/>
              </a:buClr>
              <a:buSzPts val="2000"/>
              <a:buFont typeface="Calibri"/>
              <a:buChar char="-"/>
            </a:pPr>
            <a:r>
              <a:rPr lang="fr-FR" sz="2000" dirty="0">
                <a:solidFill>
                  <a:srgbClr val="000000"/>
                </a:solidFill>
              </a:rPr>
              <a:t>1 groupe de psychologie positive (</a:t>
            </a:r>
            <a:r>
              <a:rPr lang="fr-FR" sz="2000" i="1" dirty="0">
                <a:solidFill>
                  <a:srgbClr val="000000"/>
                </a:solidFill>
              </a:rPr>
              <a:t>n</a:t>
            </a:r>
            <a:r>
              <a:rPr lang="fr-FR" sz="2000" dirty="0">
                <a:solidFill>
                  <a:srgbClr val="000000"/>
                </a:solidFill>
              </a:rPr>
              <a:t> = 80)</a:t>
            </a:r>
          </a:p>
          <a:p>
            <a:pPr marL="457200" marR="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groupe de méditation de pleine conscience (</a:t>
            </a:r>
            <a:r>
              <a:rPr lang="fr" sz="20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= 90)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groupe contrôle (</a:t>
            </a:r>
            <a:r>
              <a:rPr lang="fr" sz="20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= 95) 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fr" sz="2000" dirty="0">
                <a:solidFill>
                  <a:srgbClr val="000000"/>
                </a:solidFill>
              </a:rPr>
              <a:t>) 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VD: </a:t>
            </a:r>
            <a:r>
              <a:rPr lang="fr-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ien-être émotionnel évalué biquotidiennement pendant les 3 jours précédant et suivant l’intervention, et tout au long de l’intervention</a:t>
            </a:r>
            <a:endParaRPr sz="2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819150" y="581825"/>
            <a:ext cx="75057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07916"/>
              </a:lnSpc>
            </a:pPr>
            <a:r>
              <a:rPr lang="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Outil statistique </a:t>
            </a:r>
            <a:r>
              <a:rPr lang="fr-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tilis</a:t>
            </a:r>
            <a:r>
              <a:rPr lang="fr-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 dans la thèse</a:t>
            </a:r>
            <a:r>
              <a:rPr lang="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819150" y="1534650"/>
            <a:ext cx="7861200" cy="32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Modèles Additifs Généralisés à effets Mixtes (ou GAMM)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Extension des analyses de régression classiques qui :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55600">
              <a:lnSpc>
                <a:spcPct val="107916"/>
              </a:lnSpc>
              <a:spcBef>
                <a:spcPts val="800"/>
              </a:spcBef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considère la nature hiérarchique des données (i.e. au moins 2 évaluations de la VD par participant)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55600">
              <a:lnSpc>
                <a:spcPct val="107916"/>
              </a:lnSpc>
              <a:spcBef>
                <a:spcPts val="0"/>
              </a:spcBef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considère la non-linéarité potentielle des effets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55600">
              <a:lnSpc>
                <a:spcPct val="107916"/>
              </a:lnSpc>
              <a:spcBef>
                <a:spcPts val="0"/>
              </a:spcBef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combine valeur de p et comparaison de modèles</a:t>
            </a:r>
            <a:endParaRPr sz="2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869075" y="318050"/>
            <a:ext cx="7505700" cy="5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07916"/>
              </a:lnSpc>
            </a:pPr>
            <a:r>
              <a:rPr lang="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Résultats globaux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71675" y="839150"/>
            <a:ext cx="8500500" cy="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général, les individus faisant partie des groupes interventionnels voient-ils leur bien-être perçu augmenter davantage que ceux faisant partie du groupe contrôle ?</a:t>
            </a:r>
            <a:endParaRPr sz="18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6490447" y="2865550"/>
            <a:ext cx="2381728" cy="14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Groupe contrôle  </a:t>
            </a: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Groupe de pleine conscience </a:t>
            </a:r>
            <a:endParaRPr lang="fr" sz="18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Groupe de psychologie positive</a:t>
            </a:r>
            <a:endParaRPr sz="18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000" y="1606550"/>
            <a:ext cx="5727012" cy="321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243750" y="294075"/>
            <a:ext cx="8656500" cy="5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07916"/>
              </a:lnSpc>
            </a:pPr>
            <a:r>
              <a:rPr lang="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Résultats sur les différences interindividuelles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243750" y="803175"/>
            <a:ext cx="8656500" cy="9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Quels sont les profils de personnalité associés à une plus grande amélioration du bien-être par la pleine conscience en comparaison aux autres interventions ? Et par la psychologie positive en comparaison aux autres interventions ?</a:t>
            </a: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7" name="Shape 227"/>
          <p:cNvGraphicFramePr/>
          <p:nvPr>
            <p:extLst>
              <p:ext uri="{D42A27DB-BD31-4B8C-83A1-F6EECF244321}">
                <p14:modId xmlns:p14="http://schemas.microsoft.com/office/powerpoint/2010/main" val="1527242487"/>
              </p:ext>
            </p:extLst>
          </p:nvPr>
        </p:nvGraphicFramePr>
        <p:xfrm>
          <a:off x="2580250" y="1793495"/>
          <a:ext cx="3565275" cy="2925754"/>
        </p:xfrm>
        <a:graphic>
          <a:graphicData uri="http://schemas.openxmlformats.org/drawingml/2006/table">
            <a:tbl>
              <a:tblPr>
                <a:noFill/>
                <a:tableStyleId>{0E4D5BCA-DDA0-46AC-8A11-DEB21AC89582}</a:tableStyleId>
              </a:tblPr>
              <a:tblGrid>
                <a:gridCol w="118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PC &gt; PP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 &gt; PC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35%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52%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0,09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-0,02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0,47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-0,22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-0,57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0,36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0,05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-0,13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8" name="Shape 228"/>
          <p:cNvSpPr txBox="1"/>
          <p:nvPr/>
        </p:nvSpPr>
        <p:spPr>
          <a:xfrm>
            <a:off x="6145525" y="3881300"/>
            <a:ext cx="3036900" cy="9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 = pleine conscience, 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PP = psychologie positive</a:t>
            </a:r>
            <a:r>
              <a:rPr lang="fr-F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283950" y="318075"/>
            <a:ext cx="8576100" cy="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07916"/>
              </a:lnSpc>
              <a:spcAft>
                <a:spcPts val="800"/>
              </a:spcAft>
            </a:pPr>
            <a:r>
              <a:rPr lang="fr-FR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fr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ésultats sur les différences interindividuelles</a:t>
            </a:r>
            <a:br>
              <a:rPr lang="fr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aller plus loin</a:t>
            </a:r>
            <a:endParaRPr sz="2200" b="1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34" name="Shape 234"/>
          <p:cNvGraphicFramePr/>
          <p:nvPr>
            <p:extLst>
              <p:ext uri="{D42A27DB-BD31-4B8C-83A1-F6EECF244321}">
                <p14:modId xmlns:p14="http://schemas.microsoft.com/office/powerpoint/2010/main" val="1180863434"/>
              </p:ext>
            </p:extLst>
          </p:nvPr>
        </p:nvGraphicFramePr>
        <p:xfrm>
          <a:off x="2796988" y="1344706"/>
          <a:ext cx="4333037" cy="3064172"/>
        </p:xfrm>
        <a:graphic>
          <a:graphicData uri="http://schemas.openxmlformats.org/drawingml/2006/table">
            <a:tbl>
              <a:tblPr>
                <a:noFill/>
                <a:tableStyleId>{0E4D5BCA-DDA0-46AC-8A11-DEB21AC89582}</a:tableStyleId>
              </a:tblPr>
              <a:tblGrid>
                <a:gridCol w="1098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4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 &gt; PC, TYPE 1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 &gt; PC, TYPE 2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60%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40%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20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  <a:endParaRPr sz="20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-0,23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0,34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2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20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-0,67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0,44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2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20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0,06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0,8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2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20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</a:t>
                      </a:r>
                      <a:endParaRPr sz="20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-0,88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0,98</a:t>
                      </a:r>
                      <a:endParaRPr sz="16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" name="Shape 235"/>
          <p:cNvSpPr txBox="1"/>
          <p:nvPr/>
        </p:nvSpPr>
        <p:spPr>
          <a:xfrm>
            <a:off x="747063" y="4140925"/>
            <a:ext cx="83001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PC= pleine conscience, PP = psychologie positive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819150" y="354050"/>
            <a:ext cx="7505700" cy="5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 sz="2800" b="1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75275" y="959625"/>
            <a:ext cx="7945200" cy="3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●"/>
            </a:pPr>
            <a:r>
              <a:rPr lang="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Limites :</a:t>
            </a:r>
          </a:p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●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Quantifier exactement le nombre de participants nécessaires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fr" sz="2400" dirty="0">
                <a:solidFill>
                  <a:srgbClr val="000000"/>
                </a:solidFill>
              </a:rPr>
              <a:t>I</a:t>
            </a: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nterpréter des profils nombreux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●"/>
            </a:pPr>
            <a:r>
              <a:rPr lang="fr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Intérêt</a:t>
            </a:r>
            <a:r>
              <a:rPr lang="fr-FR" sz="2400" b="1" dirty="0">
                <a:solidFill>
                  <a:srgbClr val="000000"/>
                </a:solidFill>
              </a:rPr>
              <a:t>s:</a:t>
            </a:r>
            <a:endParaRPr lang="fr"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●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-"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pas en avant dans la considération de la nature multidimensionnelle de la personnalité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8600"/>
              <a:buFont typeface="Nunito"/>
              <a:buNone/>
            </a:pPr>
            <a:r>
              <a:rPr lang="fr" sz="240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Merci pour votre attention</a:t>
            </a:r>
            <a:endParaRPr sz="2400" b="0" i="0" u="none" strike="noStrike" cap="none">
              <a:solidFill>
                <a:schemeClr val="dk2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400" b="0" i="0" u="sng" strike="noStrike" cap="non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jean-baptiste.pavani@univ-amu.fr</a:t>
            </a:r>
            <a:endParaRPr sz="2400" b="0" i="0" u="none" strike="noStrike" cap="non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19150" y="58479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objectifs</a:t>
            </a:r>
            <a:endParaRPr sz="2800" b="1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819150" y="1539396"/>
            <a:ext cx="7505700" cy="279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Rappeler l’importance de considérer les différences entre individus</a:t>
            </a:r>
          </a:p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dirty="0">
                <a:solidFill>
                  <a:srgbClr val="000000"/>
                </a:solidFill>
              </a:rPr>
              <a:t>R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appeler les obstacles</a:t>
            </a:r>
          </a:p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dirty="0">
                <a:solidFill>
                  <a:srgbClr val="000000"/>
                </a:solidFill>
              </a:rPr>
              <a:t>P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roposer une solution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3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220100" y="4226800"/>
            <a:ext cx="7415100" cy="8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marR="0" lvl="0" indent="-3302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Constat de leur existence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Explique les faibles tailles d’effet moyennes</a:t>
            </a:r>
            <a:endParaRPr sz="16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title" idx="4294967295"/>
          </p:nvPr>
        </p:nvSpPr>
        <p:spPr>
          <a:xfrm>
            <a:off x="819150" y="114250"/>
            <a:ext cx="7505700" cy="5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" sz="240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L’importance de considérer les différences entre individus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2571" y="648934"/>
            <a:ext cx="7181717" cy="336097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 rot="-5400000">
            <a:off x="349587" y="2208973"/>
            <a:ext cx="1643100" cy="36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Affects Négatifs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/>
          <p:nvPr/>
        </p:nvSpPr>
        <p:spPr>
          <a:xfrm rot="-5400000">
            <a:off x="4095837" y="2162419"/>
            <a:ext cx="1643100" cy="32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Affects Négatifs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2824252" y="4031063"/>
            <a:ext cx="800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Temps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6464437" y="4031063"/>
            <a:ext cx="800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Temps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2351028" y="602797"/>
            <a:ext cx="1747800" cy="30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Groupe contrôle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5530914" y="593800"/>
            <a:ext cx="2668200" cy="30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Groupe pleine conscience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591500" y="306075"/>
            <a:ext cx="8224800" cy="7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modèle d’interaction aptitude-traitement (Cronbach, 1957)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6542600" y="927200"/>
            <a:ext cx="2273700" cy="4464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f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Interventions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fr" sz="1800" b="0" i="0" u="none" strike="noStrike" cap="none">
                <a:solidFill>
                  <a:srgbClr val="FFFFFF"/>
                </a:solidFill>
                <a:highlight>
                  <a:schemeClr val="accen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highlight>
                <a:schemeClr val="accen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chemeClr val="accen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endParaRPr sz="1200" b="0" i="0" u="none" strike="noStrike" cap="none">
              <a:solidFill>
                <a:srgbClr val="FFFFFF"/>
              </a:solidFill>
              <a:highlight>
                <a:schemeClr val="accen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rgbClr val="FFFFFF"/>
              </a:solidFill>
              <a:highlight>
                <a:schemeClr val="accen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225750" y="4445325"/>
            <a:ext cx="8692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160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Cronbach, L. J. (1957). The two disciplines of scientific psychology. </a:t>
            </a:r>
            <a:r>
              <a:rPr lang="fr" sz="1600" b="0" i="1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American Psychologist</a:t>
            </a:r>
            <a:r>
              <a:rPr lang="fr" sz="160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" sz="1600" b="0" i="1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fr" sz="160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671-684.</a:t>
            </a:r>
            <a:endParaRPr sz="16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1438675" y="2571738"/>
            <a:ext cx="1798200" cy="15945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Santé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Bien-être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4388125" y="2125350"/>
            <a:ext cx="2273700" cy="4464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Traits de personnalité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Shape 160"/>
          <p:cNvCxnSpPr>
            <a:stCxn id="159" idx="2"/>
          </p:cNvCxnSpPr>
          <p:nvPr/>
        </p:nvCxnSpPr>
        <p:spPr>
          <a:xfrm flipH="1">
            <a:off x="5515075" y="2571750"/>
            <a:ext cx="9900" cy="9051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1" name="Shape 161"/>
          <p:cNvCxnSpPr>
            <a:stCxn id="156" idx="2"/>
            <a:endCxn id="158" idx="3"/>
          </p:cNvCxnSpPr>
          <p:nvPr/>
        </p:nvCxnSpPr>
        <p:spPr>
          <a:xfrm rot="5400000">
            <a:off x="4460450" y="149900"/>
            <a:ext cx="1995300" cy="4442700"/>
          </a:xfrm>
          <a:prstGeom prst="bentConnector2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819150" y="52287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8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Les obstacles</a:t>
            </a:r>
            <a:endParaRPr sz="28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819150" y="1667996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fr" sz="24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Once we attend to interactions, we enter a hall of mirrors that extends to infinity</a:t>
            </a: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” (Cronbach, 1975, p. 119)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445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Cronbach, L. J. (1975). Beyond the two disciplines of scientific psychology. </a:t>
            </a:r>
            <a:r>
              <a:rPr lang="fr" sz="20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American Psychologist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" sz="20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116-127.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3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819150" y="7047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4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Une première solution: l’analyse de traits isolés</a:t>
            </a:r>
            <a:endParaRPr sz="2400" b="1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819150" y="1659374"/>
            <a:ext cx="7505700" cy="296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Réduire le nombre des traits de personnalité analysés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just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●"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faire sur des bases théoriques. Un trait modère l’effet d’une intervention s’il est :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une « faiblesse » que cible l’intervention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une « force » qui aide à suivre l’intervention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3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06575" y="342050"/>
            <a:ext cx="8553900" cy="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2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Une seconde solution : l’analyse de profils de personnalité complets</a:t>
            </a:r>
            <a:endParaRPr sz="22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24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819150" y="923150"/>
            <a:ext cx="7505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Considérer tout un espace multidimensionnel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2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3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228725" y="4237325"/>
            <a:ext cx="8709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1800" b="0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Exemple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" sz="2000" b="1" dirty="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r" sz="20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nteraction « Névrosisme * Extraversion * Caractère consciencieux * Ouverture </a:t>
            </a:r>
            <a:r>
              <a:rPr lang="fr" sz="1800" b="0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»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1" name="Shape 181"/>
          <p:cNvGraphicFramePr/>
          <p:nvPr/>
        </p:nvGraphicFramePr>
        <p:xfrm>
          <a:off x="784825" y="1656122"/>
          <a:ext cx="7574350" cy="2279950"/>
        </p:xfrm>
        <a:graphic>
          <a:graphicData uri="http://schemas.openxmlformats.org/drawingml/2006/table">
            <a:tbl>
              <a:tblPr>
                <a:noFill/>
                <a:tableStyleId>{0E4D5BCA-DDA0-46AC-8A11-DEB21AC89582}</a:tableStyleId>
              </a:tblPr>
              <a:tblGrid>
                <a:gridCol w="44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55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78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HAUT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819150" y="6377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4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L’analyse de profils de personnalité complets : un protocole approprié</a:t>
            </a:r>
            <a:endParaRPr sz="24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24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05400" y="1793941"/>
            <a:ext cx="7933200" cy="18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Recrutement de nombres conséquents de participants</a:t>
            </a: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Administration des questionnaires de personnalité avant l’intervention</a:t>
            </a: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Répartition aléatoire dans au moins 2 groupes interventionnels</a:t>
            </a: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endParaRPr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arenR"/>
            </a:pPr>
            <a:r>
              <a:rPr lang="fr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VD évaluée au moins une fois avant et une fois après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3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819150" y="6418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r>
              <a:rPr lang="fr" sz="2400" b="1" i="0" u="none" strike="noStrike" cap="none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L’analyse de profils de personnalité complets : un outil statistique approprié</a:t>
            </a:r>
            <a:endParaRPr sz="24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24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"/>
              <a:buNone/>
            </a:pPr>
            <a:endParaRPr sz="3000" b="0" i="0" u="none" strike="noStrike" cap="non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52102" y="1805277"/>
            <a:ext cx="75057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Dans le cadre d’analyses de régressions ou de leurs extensions (e.g. GLM, GAM) :</a:t>
            </a:r>
          </a:p>
          <a:p>
            <a:pPr marL="0" marR="0" lvl="0" indent="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None/>
            </a:pPr>
            <a:r>
              <a:rPr lang="f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VD ~ Temps * Groupe * Trait 1 * Trait 2 * Trait 3 * Trait 4 …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None/>
            </a:pPr>
            <a:endParaRPr sz="13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693</Words>
  <Application>Microsoft Office PowerPoint</Application>
  <PresentationFormat>Affichage à l'écran (16:9)</PresentationFormat>
  <Paragraphs>252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Noto Sans Symbols</vt:lpstr>
      <vt:lpstr>Nunito</vt:lpstr>
      <vt:lpstr>Shift</vt:lpstr>
      <vt:lpstr>Vers l’individualisation des interventions psychologiques basée sur des preuves :  La méthode de l’interaction aptitude-traitement et son utilisation dans le contexte d’interventions centrées sur la régulation émotionnelle</vt:lpstr>
      <vt:lpstr>3 objectifs</vt:lpstr>
      <vt:lpstr>L’importance de considérer les différences entre individus</vt:lpstr>
      <vt:lpstr>Le modèle d’interaction aptitude-traitement (Cronbach, 1957) </vt:lpstr>
      <vt:lpstr>Les obstacles </vt:lpstr>
      <vt:lpstr>Une première solution: l’analyse de traits isolés</vt:lpstr>
      <vt:lpstr>Une seconde solution : l’analyse de profils de personnalité complets  </vt:lpstr>
      <vt:lpstr>L’analyse de profils de personnalité complets : un protocole approprié  </vt:lpstr>
      <vt:lpstr>L’analyse de profils de personnalité complets : un outil statistique approprié  </vt:lpstr>
      <vt:lpstr>L’analyse de profils de personnalité complets : de multiples prédictions  </vt:lpstr>
      <vt:lpstr>Le protocole de l’étude au cœur de la thèse </vt:lpstr>
      <vt:lpstr>Outil statistique utilisé dans la thèse  </vt:lpstr>
      <vt:lpstr>Résultats globaux </vt:lpstr>
      <vt:lpstr>Résultats sur les différences interindividuelles </vt:lpstr>
      <vt:lpstr>Résultats sur les différences interindividuelles aller plus loin</vt:lpstr>
      <vt:lpstr>Discussion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l’individualisation des interventions psychologiques basée sur des preuves :  La méthode de l’interaction aptitude-traitement et son utilisation dans le contexte d’interventions centrées sur la régulation émotionnelle</dc:title>
  <cp:lastModifiedBy>jbep</cp:lastModifiedBy>
  <cp:revision>5</cp:revision>
  <dcterms:modified xsi:type="dcterms:W3CDTF">2018-09-04T12:52:04Z</dcterms:modified>
</cp:coreProperties>
</file>