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345" r:id="rId3"/>
    <p:sldId id="575" r:id="rId4"/>
    <p:sldId id="576" r:id="rId5"/>
    <p:sldId id="610" r:id="rId6"/>
    <p:sldId id="611" r:id="rId7"/>
    <p:sldId id="414" r:id="rId8"/>
    <p:sldId id="416" r:id="rId9"/>
    <p:sldId id="633" r:id="rId10"/>
    <p:sldId id="581" r:id="rId11"/>
    <p:sldId id="582" r:id="rId12"/>
    <p:sldId id="584" r:id="rId13"/>
    <p:sldId id="591" r:id="rId14"/>
    <p:sldId id="618" r:id="rId15"/>
    <p:sldId id="628" r:id="rId16"/>
    <p:sldId id="617" r:id="rId17"/>
    <p:sldId id="640" r:id="rId18"/>
    <p:sldId id="641" r:id="rId19"/>
    <p:sldId id="638" r:id="rId20"/>
    <p:sldId id="639" r:id="rId21"/>
    <p:sldId id="602" r:id="rId22"/>
    <p:sldId id="620" r:id="rId23"/>
    <p:sldId id="629" r:id="rId24"/>
    <p:sldId id="621" r:id="rId25"/>
    <p:sldId id="622" r:id="rId26"/>
    <p:sldId id="630" r:id="rId27"/>
    <p:sldId id="631" r:id="rId28"/>
    <p:sldId id="616" r:id="rId29"/>
    <p:sldId id="608" r:id="rId30"/>
    <p:sldId id="637" r:id="rId31"/>
    <p:sldId id="642" r:id="rId32"/>
    <p:sldId id="615" r:id="rId33"/>
    <p:sldId id="634" r:id="rId34"/>
    <p:sldId id="614" r:id="rId35"/>
    <p:sldId id="607" r:id="rId36"/>
    <p:sldId id="573" r:id="rId37"/>
  </p:sldIdLst>
  <p:sldSz cx="9144000" cy="5143500" type="screen16x9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285">
          <p15:clr>
            <a:srgbClr val="A4A3A4"/>
          </p15:clr>
        </p15:guide>
        <p15:guide id="4" pos="54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CD76"/>
    <a:srgbClr val="7DB928"/>
    <a:srgbClr val="8C8B82"/>
    <a:srgbClr val="C6C0B4"/>
    <a:srgbClr val="E8E2DE"/>
    <a:srgbClr val="5FA4B0"/>
    <a:srgbClr val="0070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74" autoAdjust="0"/>
    <p:restoredTop sz="95201" autoAdjust="0"/>
  </p:normalViewPr>
  <p:slideViewPr>
    <p:cSldViewPr snapToGrid="0" snapToObjects="1">
      <p:cViewPr varScale="1">
        <p:scale>
          <a:sx n="87" d="100"/>
          <a:sy n="87" d="100"/>
        </p:scale>
        <p:origin x="936" y="72"/>
      </p:cViewPr>
      <p:guideLst>
        <p:guide orient="horz" pos="259"/>
        <p:guide orient="horz" pos="1620"/>
        <p:guide pos="285"/>
        <p:guide pos="54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03" d="100"/>
          <a:sy n="103" d="100"/>
        </p:scale>
        <p:origin x="-3832" y="-120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DC205-3828-43F1-ADBC-2EC1A65ABC1C}" type="datetimeFigureOut">
              <a:rPr lang="fr-BE" smtClean="0"/>
              <a:pPr/>
              <a:t>13-12-19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AE0B8-5000-4917-85E3-5CC45868568C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8444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3F5FB-08FB-B347-AB98-4ADD350AA490}" type="datetimeFigureOut">
              <a:rPr lang="fr-FR" smtClean="0"/>
              <a:pPr/>
              <a:t>13/12/2019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B8460-0177-FC47-BD0D-1CFCF98011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2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 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314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86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86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86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b="0" dirty="0"/>
              <a:t>renforcer les compétences et activités de recherche sur les circuits courts </a:t>
            </a:r>
            <a:endParaRPr lang="fr-FR" b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6131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6131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6131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0898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 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314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879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458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86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nd-gembloux-16x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75051" cy="5143500"/>
          </a:xfrm>
          <a:prstGeom prst="rect">
            <a:avLst/>
          </a:prstGeom>
        </p:spPr>
      </p:pic>
      <p:sp>
        <p:nvSpPr>
          <p:cNvPr id="17" name="Triangle rectangle 16"/>
          <p:cNvSpPr/>
          <p:nvPr userDrawn="1"/>
        </p:nvSpPr>
        <p:spPr>
          <a:xfrm rot="10800000" flipV="1">
            <a:off x="771865" y="931852"/>
            <a:ext cx="8372134" cy="4211649"/>
          </a:xfrm>
          <a:prstGeom prst="rtTriangle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iangle rectangle 17"/>
          <p:cNvSpPr/>
          <p:nvPr userDrawn="1"/>
        </p:nvSpPr>
        <p:spPr>
          <a:xfrm>
            <a:off x="1" y="2810694"/>
            <a:ext cx="4632534" cy="2332806"/>
          </a:xfrm>
          <a:prstGeom prst="rtTriangle">
            <a:avLst/>
          </a:prstGeom>
          <a:solidFill>
            <a:srgbClr val="7DB928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rectangle 18"/>
          <p:cNvSpPr>
            <a:spLocks noChangeAspect="1"/>
          </p:cNvSpPr>
          <p:nvPr userDrawn="1"/>
        </p:nvSpPr>
        <p:spPr>
          <a:xfrm rot="10800000">
            <a:off x="4122130" y="1"/>
            <a:ext cx="5021870" cy="2520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3656775" y="3607361"/>
            <a:ext cx="5152370" cy="521302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56775" y="4176675"/>
            <a:ext cx="5152370" cy="585698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9" name="Image 8" descr="uLIEGE_Gembloux_AgroBioTech_Logo_RVB_pos@2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77" y="236478"/>
            <a:ext cx="2195140" cy="9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7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0"/>
            <a:ext cx="7099373" cy="5143500"/>
            <a:chOff x="0" y="0"/>
            <a:chExt cx="7099373" cy="5143500"/>
          </a:xfrm>
        </p:grpSpPr>
        <p:sp>
          <p:nvSpPr>
            <p:cNvPr id="14" name="Triangle rectangle 13"/>
            <p:cNvSpPr/>
            <p:nvPr userDrawn="1"/>
          </p:nvSpPr>
          <p:spPr>
            <a:xfrm flipV="1">
              <a:off x="1" y="0"/>
              <a:ext cx="4757430" cy="2395700"/>
            </a:xfrm>
            <a:prstGeom prst="rtTriangle">
              <a:avLst/>
            </a:pr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rectangle 12"/>
            <p:cNvSpPr/>
            <p:nvPr userDrawn="1"/>
          </p:nvSpPr>
          <p:spPr>
            <a:xfrm>
              <a:off x="0" y="1568468"/>
              <a:ext cx="7099373" cy="3575032"/>
            </a:xfrm>
            <a:prstGeom prst="rtTriangle">
              <a:avLst/>
            </a:prstGeom>
            <a:solidFill>
              <a:srgbClr val="E6E6E6">
                <a:alpha val="5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pPr/>
              <a:t>13/12/2019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3285075"/>
            <a:ext cx="5622328" cy="567349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931026"/>
            <a:ext cx="5622328" cy="486486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Image 11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29" y="79902"/>
            <a:ext cx="1420417" cy="5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pPr/>
              <a:t>13/12/2019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275227"/>
            <a:ext cx="8229600" cy="34281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63917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10" name="Image 9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5" y="73305"/>
            <a:ext cx="50071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pPr/>
              <a:t>13/12/2019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1" y="1278175"/>
            <a:ext cx="3935666" cy="337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725976" y="1278175"/>
            <a:ext cx="3963426" cy="3370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98952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7DB928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12" name="Image 11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5" y="73305"/>
            <a:ext cx="50071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pPr/>
              <a:t>13/12/2019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5" y="73305"/>
            <a:ext cx="50071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392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8C8B8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pPr/>
              <a:t>13/12/2019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 descr="uLIEGE_Gembloux_AgroBioTech_U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5" y="73305"/>
            <a:ext cx="50071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 userDrawn="1"/>
        </p:nvGrpSpPr>
        <p:grpSpPr>
          <a:xfrm>
            <a:off x="-705" y="2270824"/>
            <a:ext cx="9145410" cy="2872676"/>
            <a:chOff x="0" y="2271293"/>
            <a:chExt cx="9145410" cy="2872676"/>
          </a:xfrm>
        </p:grpSpPr>
        <p:sp>
          <p:nvSpPr>
            <p:cNvPr id="13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Triangle isocèle 14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7DB928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pic>
        <p:nvPicPr>
          <p:cNvPr id="16" name="Image 15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30" y="236478"/>
            <a:ext cx="2195140" cy="9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2271293"/>
            <a:ext cx="9145410" cy="2872676"/>
            <a:chOff x="0" y="2271293"/>
            <a:chExt cx="9145410" cy="2872676"/>
          </a:xfrm>
        </p:grpSpPr>
        <p:sp>
          <p:nvSpPr>
            <p:cNvPr id="7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isocèle 9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7DB928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6328198" y="3952223"/>
            <a:ext cx="2465236" cy="875838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400"/>
            </a:lvl3pPr>
            <a:lvl4pPr marL="1371600" indent="0" algn="r">
              <a:buNone/>
              <a:defRPr sz="1400"/>
            </a:lvl4pPr>
            <a:lvl5pPr marL="1828800" indent="0" algn="r">
              <a:buNone/>
              <a:defRPr sz="1400"/>
            </a:lvl5pPr>
          </a:lstStyle>
          <a:p>
            <a:pPr lvl="0"/>
            <a:r>
              <a:rPr lang="fr-FR" sz="1400" dirty="0">
                <a:solidFill>
                  <a:srgbClr val="7DB928"/>
                </a:solidFill>
              </a:rPr>
              <a:t>Contact</a:t>
            </a:r>
            <a:endParaRPr lang="fr-FR" dirty="0"/>
          </a:p>
          <a:p>
            <a:pPr lvl="0"/>
            <a:r>
              <a:rPr lang="fr-FR" dirty="0"/>
              <a:t>À compléter</a:t>
            </a:r>
          </a:p>
        </p:txBody>
      </p:sp>
      <p:pic>
        <p:nvPicPr>
          <p:cNvPr id="13" name="Image 12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30" y="236478"/>
            <a:ext cx="2195140" cy="9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24" y="1705219"/>
            <a:ext cx="4166552" cy="173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r 28"/>
          <p:cNvGrpSpPr/>
          <p:nvPr userDrawn="1"/>
        </p:nvGrpSpPr>
        <p:grpSpPr>
          <a:xfrm>
            <a:off x="0" y="2276498"/>
            <a:ext cx="9145410" cy="2872676"/>
            <a:chOff x="0" y="2271293"/>
            <a:chExt cx="9145410" cy="2872676"/>
          </a:xfrm>
        </p:grpSpPr>
        <p:sp>
          <p:nvSpPr>
            <p:cNvPr id="28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B9CD7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Triangle isocèle 3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7DB928">
                <a:alpha val="5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8915" y="1987058"/>
            <a:ext cx="7493796" cy="567349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2012181" y="2633009"/>
            <a:ext cx="5119638" cy="552855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9" name="Image 8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30" y="236478"/>
            <a:ext cx="2195140" cy="9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F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EN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-5102" y="-5100"/>
            <a:ext cx="9149101" cy="5150642"/>
            <a:chOff x="-5102" y="-5100"/>
            <a:chExt cx="9149101" cy="5150642"/>
          </a:xfrm>
        </p:grpSpPr>
        <p:sp>
          <p:nvSpPr>
            <p:cNvPr id="18" name="Triangle isocèle 17"/>
            <p:cNvSpPr/>
            <p:nvPr userDrawn="1"/>
          </p:nvSpPr>
          <p:spPr>
            <a:xfrm rot="5400000">
              <a:off x="1200324" y="-1210526"/>
              <a:ext cx="5150642" cy="7561493"/>
            </a:xfrm>
            <a:custGeom>
              <a:avLst/>
              <a:gdLst>
                <a:gd name="connsiteX0" fmla="*/ 0 w 7610342"/>
                <a:gd name="connsiteY0" fmla="*/ 7556390 h 7556390"/>
                <a:gd name="connsiteX1" fmla="*/ 3805171 w 7610342"/>
                <a:gd name="connsiteY1" fmla="*/ 0 h 7556390"/>
                <a:gd name="connsiteX2" fmla="*/ 7610342 w 7610342"/>
                <a:gd name="connsiteY2" fmla="*/ 7556390 h 7556390"/>
                <a:gd name="connsiteX3" fmla="*/ 0 w 7610342"/>
                <a:gd name="connsiteY3" fmla="*/ 7556390 h 7556390"/>
                <a:gd name="connsiteX0" fmla="*/ 0 w 7610342"/>
                <a:gd name="connsiteY0" fmla="*/ 7556390 h 7556390"/>
                <a:gd name="connsiteX1" fmla="*/ 1886071 w 7610342"/>
                <a:gd name="connsiteY1" fmla="*/ 3807111 h 7556390"/>
                <a:gd name="connsiteX2" fmla="*/ 3805171 w 7610342"/>
                <a:gd name="connsiteY2" fmla="*/ 0 h 7556390"/>
                <a:gd name="connsiteX3" fmla="*/ 7610342 w 7610342"/>
                <a:gd name="connsiteY3" fmla="*/ 7556390 h 7556390"/>
                <a:gd name="connsiteX4" fmla="*/ 0 w 7610342"/>
                <a:gd name="connsiteY4" fmla="*/ 7556390 h 7556390"/>
                <a:gd name="connsiteX0" fmla="*/ 0 w 7610342"/>
                <a:gd name="connsiteY0" fmla="*/ 7556390 h 7561493"/>
                <a:gd name="connsiteX1" fmla="*/ 1886071 w 7610342"/>
                <a:gd name="connsiteY1" fmla="*/ 3807111 h 7561493"/>
                <a:gd name="connsiteX2" fmla="*/ 3805171 w 7610342"/>
                <a:gd name="connsiteY2" fmla="*/ 0 h 7561493"/>
                <a:gd name="connsiteX3" fmla="*/ 7610342 w 7610342"/>
                <a:gd name="connsiteY3" fmla="*/ 7556390 h 7561493"/>
                <a:gd name="connsiteX4" fmla="*/ 1884539 w 7610342"/>
                <a:gd name="connsiteY4" fmla="*/ 7561493 h 7561493"/>
                <a:gd name="connsiteX5" fmla="*/ 0 w 7610342"/>
                <a:gd name="connsiteY5" fmla="*/ 7556390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0 w 5725803"/>
                <a:gd name="connsiteY4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5150642 w 5725803"/>
                <a:gd name="connsiteY4" fmla="*/ 7560475 h 7561493"/>
                <a:gd name="connsiteX5" fmla="*/ 0 w 5725803"/>
                <a:gd name="connsiteY5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150642 w 5725803"/>
                <a:gd name="connsiteY3" fmla="*/ 6425259 h 7561493"/>
                <a:gd name="connsiteX4" fmla="*/ 5725803 w 5725803"/>
                <a:gd name="connsiteY4" fmla="*/ 7556390 h 7561493"/>
                <a:gd name="connsiteX5" fmla="*/ 5150642 w 5725803"/>
                <a:gd name="connsiteY5" fmla="*/ 7560475 h 7561493"/>
                <a:gd name="connsiteX6" fmla="*/ 0 w 5725803"/>
                <a:gd name="connsiteY6" fmla="*/ 7561493 h 7561493"/>
                <a:gd name="connsiteX0" fmla="*/ 0 w 5150642"/>
                <a:gd name="connsiteY0" fmla="*/ 7561493 h 7561493"/>
                <a:gd name="connsiteX1" fmla="*/ 1532 w 5150642"/>
                <a:gd name="connsiteY1" fmla="*/ 3807111 h 7561493"/>
                <a:gd name="connsiteX2" fmla="*/ 1920632 w 5150642"/>
                <a:gd name="connsiteY2" fmla="*/ 0 h 7561493"/>
                <a:gd name="connsiteX3" fmla="*/ 5150642 w 5150642"/>
                <a:gd name="connsiteY3" fmla="*/ 6425259 h 7561493"/>
                <a:gd name="connsiteX4" fmla="*/ 5150642 w 5150642"/>
                <a:gd name="connsiteY4" fmla="*/ 7560475 h 7561493"/>
                <a:gd name="connsiteX5" fmla="*/ 0 w 5150642"/>
                <a:gd name="connsiteY5" fmla="*/ 7561493 h 756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0642" h="7561493">
                  <a:moveTo>
                    <a:pt x="0" y="7561493"/>
                  </a:moveTo>
                  <a:cubicBezTo>
                    <a:pt x="511" y="6310032"/>
                    <a:pt x="1021" y="5058572"/>
                    <a:pt x="1532" y="3807111"/>
                  </a:cubicBezTo>
                  <a:lnTo>
                    <a:pt x="1920632" y="0"/>
                  </a:lnTo>
                  <a:lnTo>
                    <a:pt x="5150642" y="6425259"/>
                  </a:lnTo>
                  <a:lnTo>
                    <a:pt x="5150642" y="7560475"/>
                  </a:lnTo>
                  <a:lnTo>
                    <a:pt x="0" y="7561493"/>
                  </a:lnTo>
                  <a:close/>
                </a:path>
              </a:pathLst>
            </a:custGeom>
            <a:solidFill>
              <a:srgbClr val="7DB9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  <p:sp>
          <p:nvSpPr>
            <p:cNvPr id="19" name="Triangle isocèle 18"/>
            <p:cNvSpPr/>
            <p:nvPr userDrawn="1"/>
          </p:nvSpPr>
          <p:spPr>
            <a:xfrm rot="16200000" flipH="1">
              <a:off x="6187138" y="633785"/>
              <a:ext cx="2967379" cy="2946343"/>
            </a:xfrm>
            <a:prstGeom prst="triangle">
              <a:avLst/>
            </a:pr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pPr/>
              <a:t>13/12/2019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186817" y="3476665"/>
            <a:ext cx="5622328" cy="56734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7DB928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3186817" y="4122616"/>
            <a:ext cx="5622328" cy="486486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3" name="Image 12" descr="uLIEGE_Gembloux_AgroBioTech_Logo_RVB_pos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29" y="79902"/>
            <a:ext cx="1420417" cy="5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C0596-2690-A647-BF28-8313842AC749}" type="datetimeFigureOut">
              <a:rPr lang="fr-FR" smtClean="0"/>
              <a:pPr/>
              <a:t>13/12/2019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CFB3C-5329-804D-A21F-9A0246BF7AB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8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53" r:id="rId9"/>
    <p:sldLayoutId id="2147483654" r:id="rId10"/>
    <p:sldLayoutId id="2147483655" r:id="rId11"/>
    <p:sldLayoutId id="2147483662" r:id="rId12"/>
    <p:sldLayoutId id="2147483660" r:id="rId13"/>
    <p:sldLayoutId id="2147483657" r:id="rId14"/>
    <p:sldLayoutId id="2147483661" r:id="rId15"/>
    <p:sldLayoutId id="2147483664" r:id="rId16"/>
    <p:sldLayoutId id="214748366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7DB928"/>
        </a:buClr>
        <a:buSzPct val="55000"/>
        <a:buFont typeface="Lucida Grande"/>
        <a:buChar char="▶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7DB928"/>
        </a:buClr>
        <a:buFont typeface="Arial"/>
        <a:buChar char="‑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7DB928"/>
        </a:buClr>
        <a:buFont typeface="Lucida Grande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7DB928"/>
        </a:buClr>
        <a:buFont typeface="Arial"/>
        <a:buChar char="‑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7DB928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1.xml"/><Relationship Id="rId7" Type="http://schemas.openxmlformats.org/officeDocument/2006/relationships/oleObject" Target="???" TargetMode="Externa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microsoft.com/office/2007/relationships/hdphoto" Target="NUL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oleObject" Target="???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oleObject" Target="???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png"/><Relationship Id="rId5" Type="http://schemas.openxmlformats.org/officeDocument/2006/relationships/oleObject" Target="???" TargetMode="Externa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oleObject" Target="???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5.png"/><Relationship Id="rId4" Type="http://schemas.openxmlformats.org/officeDocument/2006/relationships/oleObject" Target="???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oleObject" Target="???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oleObject" Target="???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40107" y="2422603"/>
            <a:ext cx="5826751" cy="2628209"/>
          </a:xfrm>
        </p:spPr>
        <p:txBody>
          <a:bodyPr>
            <a:noAutofit/>
          </a:bodyPr>
          <a:lstStyle/>
          <a:p>
            <a:r>
              <a:rPr lang="fr-F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Approvisionnement </a:t>
            </a:r>
            <a:br>
              <a:rPr lang="fr-F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de la RHD, </a:t>
            </a:r>
            <a:br>
              <a:rPr lang="fr-F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structures d’intermédiation </a:t>
            </a:r>
            <a:br>
              <a:rPr lang="fr-F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circuits courts de proximité </a:t>
            </a:r>
            <a:br>
              <a:rPr lang="fr-F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triade performante ? </a:t>
            </a:r>
            <a:r>
              <a:rPr lang="fr-BE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/>
              <a:t/>
            </a:r>
            <a:br>
              <a:rPr lang="fr-FR" dirty="0"/>
            </a:br>
            <a:r>
              <a:rPr lang="fr-FR" sz="1000" dirty="0"/>
              <a:t> </a:t>
            </a:r>
            <a:r>
              <a:rPr lang="fr-FR" dirty="0"/>
              <a:t/>
            </a:r>
            <a:br>
              <a:rPr lang="fr-FR" dirty="0"/>
            </a:br>
            <a:r>
              <a:rPr lang="fr-F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Perspectives de réflexions wallonnes…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36705" y="4832367"/>
            <a:ext cx="4382513" cy="391884"/>
          </a:xfrm>
        </p:spPr>
        <p:txBody>
          <a:bodyPr/>
          <a:lstStyle/>
          <a:p>
            <a:pPr algn="l"/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J. Noel ; Th. Dogot ; K. Maréchal</a:t>
            </a:r>
          </a:p>
        </p:txBody>
      </p:sp>
      <p:grpSp>
        <p:nvGrpSpPr>
          <p:cNvPr id="14" name="Grouper 13"/>
          <p:cNvGrpSpPr/>
          <p:nvPr/>
        </p:nvGrpSpPr>
        <p:grpSpPr>
          <a:xfrm>
            <a:off x="6574600" y="13256"/>
            <a:ext cx="2575607" cy="1180440"/>
            <a:chOff x="6620320" y="58976"/>
            <a:chExt cx="2575607" cy="1180440"/>
          </a:xfrm>
        </p:grpSpPr>
        <p:sp>
          <p:nvSpPr>
            <p:cNvPr id="16" name="Rectangle 15"/>
            <p:cNvSpPr/>
            <p:nvPr/>
          </p:nvSpPr>
          <p:spPr>
            <a:xfrm>
              <a:off x="6620320" y="239547"/>
              <a:ext cx="2270035" cy="999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Image 16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90"/>
            <a:stretch>
              <a:fillRect/>
            </a:stretch>
          </p:blipFill>
          <p:spPr>
            <a:xfrm>
              <a:off x="8182455" y="685820"/>
              <a:ext cx="903344" cy="470163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4388" y="58976"/>
              <a:ext cx="1451539" cy="604306"/>
            </a:xfrm>
            <a:prstGeom prst="rect">
              <a:avLst/>
            </a:prstGeom>
          </p:spPr>
        </p:pic>
      </p:grpSp>
      <p:sp>
        <p:nvSpPr>
          <p:cNvPr id="19" name="Espace réservé du texte 2"/>
          <p:cNvSpPr txBox="1">
            <a:spLocks/>
          </p:cNvSpPr>
          <p:nvPr/>
        </p:nvSpPr>
        <p:spPr>
          <a:xfrm>
            <a:off x="1" y="-7298"/>
            <a:ext cx="4754880" cy="518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BE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“Performances des circuits courts/proximité. Définitions et enjeux”</a:t>
            </a:r>
            <a:endParaRPr lang="fr-FR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</a:t>
            </a:r>
            <a:r>
              <a:rPr lang="fr-FR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JRSS, Ecole d’Ingénieurs 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Sciences Agro, Bordeaux, 12-13 déc.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2019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2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8"/>
            <a:ext cx="6396443" cy="4032250"/>
          </a:xfrm>
        </p:spPr>
        <p:txBody>
          <a:bodyPr>
            <a:no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Processus d’e</a:t>
            </a:r>
            <a:r>
              <a:rPr lang="fr-FR" sz="2000" dirty="0" err="1">
                <a:solidFill>
                  <a:srgbClr val="595959"/>
                </a:solidFill>
              </a:rPr>
              <a:t>nquêtes</a:t>
            </a:r>
            <a:r>
              <a:rPr lang="fr-FR" sz="2000" dirty="0">
                <a:solidFill>
                  <a:srgbClr val="595959"/>
                </a:solidFill>
              </a:rPr>
              <a:t> participatives de terrain</a:t>
            </a:r>
          </a:p>
          <a:p>
            <a:pPr>
              <a:buNone/>
            </a:pPr>
            <a:endParaRPr lang="fr-FR" sz="10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2000" dirty="0">
                <a:solidFill>
                  <a:srgbClr val="7DB928"/>
                </a:solidFill>
              </a:rPr>
              <a:t>	</a:t>
            </a:r>
            <a:r>
              <a:rPr lang="fr-FR" sz="1600" dirty="0">
                <a:solidFill>
                  <a:srgbClr val="7DB928"/>
                </a:solidFill>
              </a:rPr>
              <a:t>- e</a:t>
            </a:r>
            <a:r>
              <a:rPr lang="fr-BE" sz="1600" dirty="0">
                <a:solidFill>
                  <a:srgbClr val="7DB928"/>
                </a:solidFill>
              </a:rPr>
              <a:t>n</a:t>
            </a:r>
            <a:r>
              <a:rPr lang="fr-FR" sz="1600" dirty="0" err="1">
                <a:solidFill>
                  <a:srgbClr val="7DB928"/>
                </a:solidFill>
              </a:rPr>
              <a:t>tretiens</a:t>
            </a:r>
            <a:r>
              <a:rPr lang="fr-FR" sz="1600" dirty="0">
                <a:solidFill>
                  <a:srgbClr val="7DB928"/>
                </a:solidFill>
              </a:rPr>
              <a:t> </a:t>
            </a:r>
            <a:r>
              <a:rPr lang="fr-FR" sz="1600" dirty="0" err="1">
                <a:solidFill>
                  <a:srgbClr val="7DB928"/>
                </a:solidFill>
              </a:rPr>
              <a:t>semi-directifs</a:t>
            </a:r>
            <a:r>
              <a:rPr lang="fr-FR" sz="1600" dirty="0">
                <a:solidFill>
                  <a:srgbClr val="7DB928"/>
                </a:solidFill>
              </a:rPr>
              <a:t> auprès d’</a:t>
            </a:r>
            <a:r>
              <a:rPr lang="fr-FR" sz="1600" dirty="0" err="1">
                <a:solidFill>
                  <a:srgbClr val="7DB928"/>
                </a:solidFill>
              </a:rPr>
              <a:t>acteurs-clés</a:t>
            </a:r>
            <a:r>
              <a:rPr lang="fr-FR" sz="1600" dirty="0">
                <a:solidFill>
                  <a:srgbClr val="7DB928"/>
                </a:solidFill>
              </a:rPr>
              <a:t> (producteurs, cuisiniers, coordinateurs…)</a:t>
            </a:r>
            <a:endParaRPr lang="fr-FR" sz="10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800" dirty="0">
                <a:solidFill>
                  <a:srgbClr val="7DB928"/>
                </a:solidFill>
              </a:rPr>
              <a:t>	</a:t>
            </a:r>
            <a:r>
              <a:rPr lang="fr-FR" sz="1600" dirty="0">
                <a:solidFill>
                  <a:srgbClr val="7DB928"/>
                </a:solidFill>
              </a:rPr>
              <a:t>- observation participante &amp; focus group (réunions, initiatives,</a:t>
            </a:r>
            <a:br>
              <a:rPr lang="fr-FR" sz="1600" dirty="0">
                <a:solidFill>
                  <a:srgbClr val="7DB928"/>
                </a:solidFill>
              </a:rPr>
            </a:br>
            <a:r>
              <a:rPr lang="fr-FR" sz="1600" dirty="0">
                <a:solidFill>
                  <a:srgbClr val="7DB928"/>
                </a:solidFill>
              </a:rPr>
              <a:t>manifestations…) </a:t>
            </a:r>
            <a:endParaRPr lang="fr-FR" sz="1600" b="1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600" b="1" dirty="0">
                <a:solidFill>
                  <a:srgbClr val="7DB928"/>
                </a:solidFill>
              </a:rPr>
              <a:t>	</a:t>
            </a:r>
            <a:r>
              <a:rPr lang="fr-FR" sz="1600" dirty="0">
                <a:solidFill>
                  <a:srgbClr val="7DB928"/>
                </a:solidFill>
              </a:rPr>
              <a:t>- veille documentaire (littérature grise, presse, guides…) </a:t>
            </a:r>
            <a:endParaRPr lang="fr-BE" sz="1600" dirty="0">
              <a:solidFill>
                <a:srgbClr val="595959"/>
              </a:solidFill>
            </a:endParaRPr>
          </a:p>
          <a:p>
            <a:endParaRPr lang="fr-BE" sz="2400" b="1" dirty="0">
              <a:solidFill>
                <a:srgbClr val="595959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rcRect t="10847" b="10847"/>
          <a:stretch>
            <a:fillRect/>
          </a:stretch>
        </p:blipFill>
        <p:spPr>
          <a:xfrm>
            <a:off x="2105241" y="3169590"/>
            <a:ext cx="1095790" cy="651864"/>
          </a:xfrm>
          <a:prstGeom prst="rect">
            <a:avLst/>
          </a:prstGeom>
        </p:spPr>
      </p:pic>
      <p:pic>
        <p:nvPicPr>
          <p:cNvPr id="7" name="Picture 2" descr="facebook couverture v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6"/>
          <a:stretch/>
        </p:blipFill>
        <p:spPr bwMode="auto">
          <a:xfrm>
            <a:off x="173175" y="3169590"/>
            <a:ext cx="1440612" cy="97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0" y="7745"/>
            <a:ext cx="9144000" cy="534288"/>
          </a:xfrm>
        </p:spPr>
        <p:txBody>
          <a:bodyPr>
            <a:noAutofit/>
          </a:bodyPr>
          <a:lstStyle/>
          <a:p>
            <a:pPr algn="ctr"/>
            <a:r>
              <a:rPr lang="fr-FR" sz="3600" dirty="0"/>
              <a:t>II. Une démarche </a:t>
            </a:r>
            <a:r>
              <a:rPr lang="fr-FR" sz="3600" dirty="0" err="1"/>
              <a:t>méthodo</a:t>
            </a:r>
            <a:r>
              <a:rPr lang="fr-FR" sz="3600" dirty="0"/>
              <a:t>. de terrain</a:t>
            </a:r>
          </a:p>
        </p:txBody>
      </p:sp>
      <p:grpSp>
        <p:nvGrpSpPr>
          <p:cNvPr id="3" name="Grouper 7"/>
          <p:cNvGrpSpPr/>
          <p:nvPr/>
        </p:nvGrpSpPr>
        <p:grpSpPr>
          <a:xfrm>
            <a:off x="2028660" y="4003688"/>
            <a:ext cx="1165030" cy="1003961"/>
            <a:chOff x="7815057" y="542033"/>
            <a:chExt cx="1526281" cy="1315261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/>
            <a:srcRect l="11877" b="53364"/>
            <a:stretch>
              <a:fillRect/>
            </a:stretch>
          </p:blipFill>
          <p:spPr>
            <a:xfrm>
              <a:off x="7817537" y="542033"/>
              <a:ext cx="1523801" cy="1273992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5"/>
            <a:srcRect l="11877" t="87383" b="11298"/>
            <a:stretch/>
          </p:blipFill>
          <p:spPr>
            <a:xfrm>
              <a:off x="7815057" y="1821492"/>
              <a:ext cx="1523801" cy="35802"/>
            </a:xfrm>
            <a:prstGeom prst="rect">
              <a:avLst/>
            </a:prstGeom>
          </p:spPr>
        </p:pic>
      </p:grpSp>
      <p:grpSp>
        <p:nvGrpSpPr>
          <p:cNvPr id="4" name="Groupe 6"/>
          <p:cNvGrpSpPr/>
          <p:nvPr/>
        </p:nvGrpSpPr>
        <p:grpSpPr>
          <a:xfrm>
            <a:off x="3608361" y="3361805"/>
            <a:ext cx="2057164" cy="1413327"/>
            <a:chOff x="6621011" y="1398828"/>
            <a:chExt cx="2057164" cy="1413327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6"/>
            <a:srcRect t="16269" r="4862" b="36501"/>
            <a:stretch/>
          </p:blipFill>
          <p:spPr>
            <a:xfrm>
              <a:off x="6621011" y="1398828"/>
              <a:ext cx="2057164" cy="1394364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6"/>
            <a:srcRect l="70501" t="88138"/>
            <a:stretch>
              <a:fillRect/>
            </a:stretch>
          </p:blipFill>
          <p:spPr>
            <a:xfrm>
              <a:off x="6621461" y="2461941"/>
              <a:ext cx="637855" cy="350214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6"/>
            <a:srcRect l="63754" r="4862" b="88892"/>
            <a:stretch/>
          </p:blipFill>
          <p:spPr>
            <a:xfrm>
              <a:off x="7999562" y="1534220"/>
              <a:ext cx="678613" cy="327919"/>
            </a:xfrm>
            <a:prstGeom prst="rect">
              <a:avLst/>
            </a:prstGeom>
          </p:spPr>
        </p:pic>
      </p:grpSp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rcRect l="18602" t="8053" r="19488" b="9395"/>
          <a:stretch>
            <a:fillRect/>
          </a:stretch>
        </p:blipFill>
        <p:spPr>
          <a:xfrm>
            <a:off x="579576" y="4148105"/>
            <a:ext cx="848623" cy="74683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/>
          <a:srcRect l="27474" r="4361" b="2419"/>
          <a:stretch>
            <a:fillRect/>
          </a:stretch>
        </p:blipFill>
        <p:spPr>
          <a:xfrm>
            <a:off x="6066644" y="1026015"/>
            <a:ext cx="3070019" cy="396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964203"/>
            <a:ext cx="8733265" cy="4032250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rgbClr val="595959"/>
                </a:solidFill>
              </a:rPr>
              <a:t>Dispositif d’animation en </a:t>
            </a:r>
            <a:r>
              <a:rPr lang="fr-FR" sz="2000" dirty="0" err="1">
                <a:solidFill>
                  <a:srgbClr val="595959"/>
                </a:solidFill>
              </a:rPr>
              <a:t>co-création</a:t>
            </a:r>
            <a:r>
              <a:rPr lang="fr-FR" sz="2000" dirty="0">
                <a:solidFill>
                  <a:srgbClr val="595959"/>
                </a:solidFill>
              </a:rPr>
              <a:t> &amp; en intelligence collective</a:t>
            </a:r>
          </a:p>
          <a:p>
            <a:endParaRPr lang="fr-FR" sz="10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800" dirty="0">
                <a:solidFill>
                  <a:srgbClr val="7DB928"/>
                </a:solidFill>
              </a:rPr>
              <a:t>	</a:t>
            </a:r>
            <a:r>
              <a:rPr lang="fr-FR" sz="1600" dirty="0">
                <a:solidFill>
                  <a:srgbClr val="7DB928"/>
                </a:solidFill>
              </a:rPr>
              <a:t>- Ateliers d’échanges participatifs et réflexifs : saisir l’intentionnalité des acteurs</a:t>
            </a:r>
            <a:r>
              <a:rPr lang="fr-FR" sz="800" dirty="0">
                <a:solidFill>
                  <a:srgbClr val="7DB928"/>
                </a:solidFill>
              </a:rPr>
              <a:t/>
            </a:r>
            <a:br>
              <a:rPr lang="fr-FR" sz="800" dirty="0">
                <a:solidFill>
                  <a:srgbClr val="7DB928"/>
                </a:solidFill>
              </a:rPr>
            </a:br>
            <a:endParaRPr lang="fr-FR" sz="8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</a:rPr>
              <a:t>	</a:t>
            </a:r>
            <a:r>
              <a:rPr lang="fr-FR" sz="1600" dirty="0">
                <a:solidFill>
                  <a:srgbClr val="7DB928"/>
                </a:solidFill>
              </a:rPr>
              <a:t>- Processus d’échange participatif structuré en 2 temps :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  <a:latin typeface="Wingdings 3" charset="2"/>
                <a:cs typeface="Wingdings 3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questionnements sur l’approvisionnement local en RHD 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  <a:latin typeface="Wingdings 3" charset="2"/>
                <a:cs typeface="Wingdings 3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schéma organisationnel idéal (acteurs, prix, produits…)</a:t>
            </a:r>
          </a:p>
          <a:p>
            <a:pPr>
              <a:buNone/>
            </a:pPr>
            <a:endParaRPr lang="fr-FR" sz="1400" dirty="0"/>
          </a:p>
          <a:p>
            <a:pPr>
              <a:buNone/>
            </a:pPr>
            <a:endParaRPr lang="fr-BE" sz="2400" dirty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2400" b="1" dirty="0">
              <a:solidFill>
                <a:srgbClr val="595959"/>
              </a:solidFill>
            </a:endParaRPr>
          </a:p>
          <a:p>
            <a:endParaRPr lang="fr-BE" sz="2400" b="1" dirty="0">
              <a:solidFill>
                <a:srgbClr val="595959"/>
              </a:solidFill>
            </a:endParaRPr>
          </a:p>
        </p:txBody>
      </p:sp>
      <p:pic>
        <p:nvPicPr>
          <p:cNvPr id="4" name="Image 3"/>
          <p:cNvPicPr/>
          <p:nvPr/>
        </p:nvPicPr>
        <p:blipFill>
          <a:blip r:embed="rId4">
            <a:lum bright="10000" contrast="10000"/>
          </a:blip>
          <a:srcRect b="2817"/>
          <a:stretch>
            <a:fillRect/>
          </a:stretch>
        </p:blipFill>
        <p:spPr bwMode="auto">
          <a:xfrm>
            <a:off x="263975" y="2955933"/>
            <a:ext cx="2098908" cy="210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520404" y="4850503"/>
            <a:ext cx="24848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900" u="sng" dirty="0"/>
              <a:t>Sources </a:t>
            </a:r>
            <a:r>
              <a:rPr lang="fr-FR" sz="900" dirty="0"/>
              <a:t>: Rencontre de </a:t>
            </a:r>
            <a:r>
              <a:rPr lang="fr-FR" sz="900" dirty="0" err="1"/>
              <a:t>Nassogne</a:t>
            </a:r>
            <a:r>
              <a:rPr lang="fr-FR" sz="900" dirty="0"/>
              <a:t>, 5 mars 2018 </a:t>
            </a:r>
          </a:p>
        </p:txBody>
      </p:sp>
      <p:sp>
        <p:nvSpPr>
          <p:cNvPr id="391170" name="AutoShape 2"/>
          <p:cNvSpPr>
            <a:spLocks noChangeArrowheads="1"/>
          </p:cNvSpPr>
          <p:nvPr/>
        </p:nvSpPr>
        <p:spPr bwMode="auto">
          <a:xfrm>
            <a:off x="2684753" y="3407913"/>
            <a:ext cx="1883891" cy="903960"/>
          </a:xfrm>
          <a:prstGeom prst="wedgeRoundRectCallout">
            <a:avLst>
              <a:gd name="adj1" fmla="val 27511"/>
              <a:gd name="adj2" fmla="val 59137"/>
              <a:gd name="adj3" fmla="val 16667"/>
            </a:avLst>
          </a:prstGeom>
          <a:solidFill>
            <a:srgbClr val="FFF2CC"/>
          </a:solidFill>
          <a:ln w="6350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BE" sz="900" b="0" i="1" u="none" strike="noStrike" cap="none" normalizeH="0" baseline="0" dirty="0">
                <a:ln>
                  <a:noFill/>
                </a:ln>
                <a:solidFill>
                  <a:srgbClr val="833C0B"/>
                </a:solidFill>
                <a:effectLst/>
                <a:latin typeface="Cambria" charset="0"/>
                <a:ea typeface="Calibri" charset="0"/>
              </a:rPr>
              <a:t>La triade appréciative c’est…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1" i="1" u="none" strike="noStrike" cap="none" normalizeH="0" baseline="0" dirty="0">
                <a:ln>
                  <a:noFill/>
                </a:ln>
                <a:solidFill>
                  <a:srgbClr val="833C0B"/>
                </a:solidFill>
                <a:effectLst/>
                <a:latin typeface="Cambria" charset="0"/>
                <a:ea typeface="Times New Roman" charset="0"/>
              </a:rPr>
              <a:t>1 raconteur qui décrit son idéal ; </a:t>
            </a:r>
            <a:br>
              <a:rPr kumimoji="0" lang="fr-FR" sz="800" b="1" i="1" u="none" strike="noStrike" cap="none" normalizeH="0" baseline="0" dirty="0">
                <a:ln>
                  <a:noFill/>
                </a:ln>
                <a:solidFill>
                  <a:srgbClr val="833C0B"/>
                </a:solidFill>
                <a:effectLst/>
                <a:latin typeface="Cambria" charset="0"/>
                <a:ea typeface="Times New Roman" charset="0"/>
              </a:rPr>
            </a:br>
            <a:r>
              <a:rPr kumimoji="0" lang="fr-FR" sz="800" b="1" i="1" u="none" strike="noStrike" cap="none" normalizeH="0" baseline="0" dirty="0">
                <a:ln>
                  <a:noFill/>
                </a:ln>
                <a:solidFill>
                  <a:srgbClr val="833C0B"/>
                </a:solidFill>
                <a:effectLst/>
                <a:latin typeface="Cambria" charset="0"/>
                <a:ea typeface="Times New Roman" charset="0"/>
              </a:rPr>
              <a:t>1 </a:t>
            </a:r>
            <a:r>
              <a:rPr kumimoji="0" lang="fr-FR" sz="800" b="1" i="1" u="none" strike="noStrike" cap="none" normalizeH="0" baseline="0" dirty="0" err="1">
                <a:ln>
                  <a:noFill/>
                </a:ln>
                <a:solidFill>
                  <a:srgbClr val="833C0B"/>
                </a:solidFill>
                <a:effectLst/>
                <a:latin typeface="Cambria" charset="0"/>
                <a:ea typeface="Times New Roman" charset="0"/>
              </a:rPr>
              <a:t>interwiewer</a:t>
            </a:r>
            <a:r>
              <a:rPr kumimoji="0" lang="fr-FR" sz="800" b="1" i="1" u="none" strike="noStrike" cap="none" normalizeH="0" baseline="0" dirty="0">
                <a:ln>
                  <a:noFill/>
                </a:ln>
                <a:solidFill>
                  <a:srgbClr val="833C0B"/>
                </a:solidFill>
                <a:effectLst/>
                <a:latin typeface="Cambria" charset="0"/>
                <a:ea typeface="Times New Roman" charset="0"/>
              </a:rPr>
              <a:t> qui le relance ;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1" i="1" u="none" strike="noStrike" cap="none" normalizeH="0" baseline="0" dirty="0">
                <a:ln>
                  <a:noFill/>
                </a:ln>
                <a:solidFill>
                  <a:srgbClr val="833C0B"/>
                </a:solidFill>
                <a:effectLst/>
                <a:latin typeface="Cambria" charset="0"/>
                <a:ea typeface="Times New Roman" charset="0"/>
              </a:rPr>
              <a:t>1 secrétaire qui restitue.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1" i="1" u="none" strike="noStrike" cap="none" normalizeH="0" baseline="0" dirty="0">
                <a:ln>
                  <a:noFill/>
                </a:ln>
                <a:solidFill>
                  <a:srgbClr val="833C0B"/>
                </a:solidFill>
                <a:effectLst/>
                <a:latin typeface="Cambria" charset="0"/>
                <a:ea typeface="Times New Roman" charset="0"/>
              </a:rPr>
              <a:t>Puis les rôles s’inversent…</a:t>
            </a:r>
            <a:endParaRPr kumimoji="0" lang="fr-FR" sz="800" b="1" i="1" u="none" strike="noStrike" cap="none" normalizeH="0" baseline="0" dirty="0">
              <a:ln>
                <a:noFill/>
              </a:ln>
              <a:solidFill>
                <a:srgbClr val="833C0B"/>
              </a:solidFill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16" name="Image 15"/>
          <p:cNvPicPr preferRelativeResize="0">
            <a:picLocks noChangeAspect="1"/>
          </p:cNvPicPr>
          <p:nvPr/>
        </p:nvPicPr>
        <p:blipFill>
          <a:blip r:embed="rId5">
            <a:lum bright="27000" contrast="5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607" t="33938" r="31312" b="2016"/>
          <a:stretch>
            <a:fillRect/>
          </a:stretch>
        </p:blipFill>
        <p:spPr>
          <a:xfrm>
            <a:off x="4784846" y="2725119"/>
            <a:ext cx="1497154" cy="2047921"/>
          </a:xfrm>
          <a:prstGeom prst="rect">
            <a:avLst/>
          </a:prstGeom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0460282"/>
              </p:ext>
            </p:extLst>
          </p:nvPr>
        </p:nvGraphicFramePr>
        <p:xfrm>
          <a:off x="6533407" y="2147068"/>
          <a:ext cx="2517572" cy="2714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895" name="Document" r:id="rId7" imgW="9679605" imgH="10441778" progId="Word.Document.12">
                  <p:link updateAutomatic="1"/>
                </p:oleObj>
              </mc:Choice>
              <mc:Fallback>
                <p:oleObj name="Document" r:id="rId7" imgW="9679605" imgH="10441778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3407" y="2147068"/>
                        <a:ext cx="2517572" cy="27142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0" y="7745"/>
            <a:ext cx="9144000" cy="534288"/>
          </a:xfrm>
        </p:spPr>
        <p:txBody>
          <a:bodyPr>
            <a:noAutofit/>
          </a:bodyPr>
          <a:lstStyle/>
          <a:p>
            <a:pPr algn="ctr"/>
            <a:r>
              <a:rPr lang="fr-FR" sz="3600" dirty="0"/>
              <a:t>II. Une démarche </a:t>
            </a:r>
            <a:r>
              <a:rPr lang="fr-FR" sz="3600" dirty="0" err="1"/>
              <a:t>méthodo</a:t>
            </a:r>
            <a:r>
              <a:rPr lang="fr-FR" sz="3600" dirty="0"/>
              <a:t>. de terrain</a:t>
            </a:r>
          </a:p>
        </p:txBody>
      </p: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6" y="982228"/>
            <a:ext cx="6566816" cy="3646353"/>
          </a:xfrm>
        </p:spPr>
        <p:txBody>
          <a:bodyPr>
            <a:normAutofit fontScale="92500" lnSpcReduction="10000"/>
          </a:bodyPr>
          <a:lstStyle/>
          <a:p>
            <a:r>
              <a:rPr lang="fr-BE" sz="2162" dirty="0">
                <a:solidFill>
                  <a:srgbClr val="595959"/>
                </a:solidFill>
              </a:rPr>
              <a:t>3 rencontres décentralisées </a:t>
            </a:r>
            <a:r>
              <a:rPr lang="fr-BE" sz="2162" dirty="0">
                <a:solidFill>
                  <a:srgbClr val="595959"/>
                </a:solidFill>
                <a:latin typeface="Wingdings 3" panose="05040102010807070707" pitchFamily="18" charset="2"/>
              </a:rPr>
              <a:t>n</a:t>
            </a:r>
            <a:r>
              <a:rPr lang="fr-BE" sz="2162" dirty="0">
                <a:solidFill>
                  <a:srgbClr val="595959"/>
                </a:solidFill>
              </a:rPr>
              <a:t> offre RHD (2018)</a:t>
            </a:r>
            <a:br>
              <a:rPr lang="fr-BE" sz="2162" dirty="0">
                <a:solidFill>
                  <a:srgbClr val="595959"/>
                </a:solidFill>
              </a:rPr>
            </a:br>
            <a:endParaRPr lang="fr-BE" sz="1622" dirty="0">
              <a:solidFill>
                <a:srgbClr val="595959"/>
              </a:solidFill>
            </a:endParaRPr>
          </a:p>
          <a:p>
            <a:pPr>
              <a:buNone/>
            </a:pPr>
            <a:r>
              <a:rPr lang="fr-BE" sz="1622" dirty="0">
                <a:solidFill>
                  <a:srgbClr val="595959"/>
                </a:solidFill>
              </a:rPr>
              <a:t>	</a:t>
            </a:r>
            <a:r>
              <a:rPr lang="fr-FR" sz="1946" dirty="0">
                <a:solidFill>
                  <a:srgbClr val="595959"/>
                </a:solidFill>
              </a:rPr>
              <a:t>Des acteurs cibles</a:t>
            </a:r>
            <a:endParaRPr lang="fr-FR" sz="1946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946" dirty="0">
                <a:solidFill>
                  <a:srgbClr val="7DB928"/>
                </a:solidFill>
              </a:rPr>
              <a:t>	</a:t>
            </a:r>
            <a:r>
              <a:rPr lang="fr-FR" sz="1730" dirty="0">
                <a:solidFill>
                  <a:srgbClr val="7DB928"/>
                </a:solidFill>
              </a:rPr>
              <a:t>- producteurs en circuits courts ; </a:t>
            </a:r>
          </a:p>
          <a:p>
            <a:pPr>
              <a:buNone/>
            </a:pPr>
            <a:r>
              <a:rPr lang="fr-FR" sz="1730" dirty="0">
                <a:solidFill>
                  <a:srgbClr val="7DB928"/>
                </a:solidFill>
              </a:rPr>
              <a:t>	- structures intermédiaires ; </a:t>
            </a:r>
          </a:p>
          <a:p>
            <a:pPr>
              <a:buNone/>
            </a:pPr>
            <a:r>
              <a:rPr lang="fr-FR" sz="1730" dirty="0">
                <a:solidFill>
                  <a:srgbClr val="7DB928"/>
                </a:solidFill>
              </a:rPr>
              <a:t>	- agents de développement &amp; accompagnement agricole ; </a:t>
            </a:r>
          </a:p>
          <a:p>
            <a:pPr>
              <a:buNone/>
            </a:pPr>
            <a:endParaRPr lang="fr-FR" sz="1622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946" dirty="0">
                <a:solidFill>
                  <a:srgbClr val="7DB928"/>
                </a:solidFill>
              </a:rPr>
              <a:t>	</a:t>
            </a:r>
            <a:r>
              <a:rPr lang="fr-FR" sz="1946" dirty="0">
                <a:solidFill>
                  <a:srgbClr val="595959"/>
                </a:solidFill>
              </a:rPr>
              <a:t>3 lieux « ruraux » décentralisés </a:t>
            </a:r>
            <a:br>
              <a:rPr lang="fr-FR" sz="1946" dirty="0">
                <a:solidFill>
                  <a:srgbClr val="595959"/>
                </a:solidFill>
              </a:rPr>
            </a:br>
            <a:r>
              <a:rPr lang="fr-FR" sz="1946" dirty="0">
                <a:solidFill>
                  <a:srgbClr val="595959"/>
                </a:solidFill>
              </a:rPr>
              <a:t>sélectionnés</a:t>
            </a:r>
            <a:r>
              <a:rPr lang="fr-FR" sz="1946" dirty="0">
                <a:solidFill>
                  <a:srgbClr val="7DB928"/>
                </a:solidFill>
              </a:rPr>
              <a:t>	</a:t>
            </a:r>
          </a:p>
          <a:p>
            <a:pPr>
              <a:buNone/>
            </a:pPr>
            <a:r>
              <a:rPr lang="fr-FR" sz="1946" dirty="0">
                <a:solidFill>
                  <a:srgbClr val="7DB928"/>
                </a:solidFill>
              </a:rPr>
              <a:t>	</a:t>
            </a:r>
            <a:r>
              <a:rPr lang="fr-FR" sz="1730" dirty="0">
                <a:solidFill>
                  <a:srgbClr val="7DB928"/>
                </a:solidFill>
              </a:rPr>
              <a:t>- </a:t>
            </a:r>
            <a:r>
              <a:rPr lang="fr-FR" sz="1730" dirty="0" err="1">
                <a:solidFill>
                  <a:srgbClr val="7DB928"/>
                </a:solidFill>
              </a:rPr>
              <a:t>Callenelle</a:t>
            </a:r>
            <a:r>
              <a:rPr lang="fr-FR" sz="1730" dirty="0">
                <a:solidFill>
                  <a:srgbClr val="7DB928"/>
                </a:solidFill>
              </a:rPr>
              <a:t> (27 fév. 2018)</a:t>
            </a:r>
          </a:p>
          <a:p>
            <a:pPr>
              <a:buNone/>
            </a:pPr>
            <a:r>
              <a:rPr lang="fr-FR" sz="1730" dirty="0">
                <a:solidFill>
                  <a:srgbClr val="7DB928"/>
                </a:solidFill>
              </a:rPr>
              <a:t>	- </a:t>
            </a:r>
            <a:r>
              <a:rPr lang="fr-FR" sz="1730" dirty="0" err="1">
                <a:solidFill>
                  <a:srgbClr val="7DB928"/>
                </a:solidFill>
              </a:rPr>
              <a:t>Nassogne</a:t>
            </a:r>
            <a:r>
              <a:rPr lang="fr-FR" sz="1730" dirty="0">
                <a:solidFill>
                  <a:srgbClr val="7DB928"/>
                </a:solidFill>
              </a:rPr>
              <a:t> (5 mars 2018) </a:t>
            </a:r>
          </a:p>
          <a:p>
            <a:pPr>
              <a:buNone/>
            </a:pPr>
            <a:r>
              <a:rPr lang="fr-FR" sz="1730" dirty="0">
                <a:solidFill>
                  <a:srgbClr val="7DB928"/>
                </a:solidFill>
              </a:rPr>
              <a:t>	- </a:t>
            </a:r>
            <a:r>
              <a:rPr lang="fr-FR" sz="1730" dirty="0" err="1">
                <a:solidFill>
                  <a:srgbClr val="7DB928"/>
                </a:solidFill>
              </a:rPr>
              <a:t>Strée-Modave</a:t>
            </a:r>
            <a:r>
              <a:rPr lang="fr-FR" sz="1730" dirty="0">
                <a:solidFill>
                  <a:srgbClr val="7DB928"/>
                </a:solidFill>
              </a:rPr>
              <a:t> (6 mars 2018)</a:t>
            </a:r>
          </a:p>
          <a:p>
            <a:pPr>
              <a:buNone/>
            </a:pPr>
            <a:endParaRPr lang="fr-BE" sz="1765" dirty="0">
              <a:solidFill>
                <a:srgbClr val="7DB928"/>
              </a:solidFill>
            </a:endParaRPr>
          </a:p>
        </p:txBody>
      </p:sp>
      <p:graphicFrame>
        <p:nvGraphicFramePr>
          <p:cNvPr id="4812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139151"/>
              </p:ext>
            </p:extLst>
          </p:nvPr>
        </p:nvGraphicFramePr>
        <p:xfrm>
          <a:off x="6192608" y="598893"/>
          <a:ext cx="2897855" cy="2290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91" name="Document" r:id="rId4" imgW="7517460" imgH="5942857" progId="Word.Document.12">
                  <p:link updateAutomatic="1"/>
                </p:oleObj>
              </mc:Choice>
              <mc:Fallback>
                <p:oleObj name="Document" r:id="rId4" imgW="7517460" imgH="5942857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2608" y="598893"/>
                        <a:ext cx="2897855" cy="22908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7195408" y="3589867"/>
            <a:ext cx="1948592" cy="43631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r>
              <a:rPr lang="fr-FR" sz="1000" u="sng" dirty="0"/>
              <a:t>Sources </a:t>
            </a:r>
            <a:r>
              <a:rPr lang="fr-FR" sz="1000" dirty="0"/>
              <a:t>: Rencontres décentralisées </a:t>
            </a:r>
            <a:r>
              <a:rPr lang="fr-FR" sz="1000" dirty="0" err="1"/>
              <a:t>Crelan</a:t>
            </a:r>
            <a:r>
              <a:rPr lang="fr-FR" sz="1000" dirty="0"/>
              <a:t>, printemps 2018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3446" y="2947710"/>
            <a:ext cx="3074106" cy="2195790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0" y="7745"/>
            <a:ext cx="9144000" cy="534288"/>
          </a:xfrm>
        </p:spPr>
        <p:txBody>
          <a:bodyPr>
            <a:noAutofit/>
          </a:bodyPr>
          <a:lstStyle/>
          <a:p>
            <a:r>
              <a:rPr lang="fr-FR" sz="3600" dirty="0"/>
              <a:t>    II. Analyse interactions CCPA–RHD : Offre</a:t>
            </a:r>
          </a:p>
        </p:txBody>
      </p:sp>
    </p:spTree>
    <p:extLst>
      <p:ext uri="{BB962C8B-B14F-4D97-AF65-F5344CB8AC3E}">
        <p14:creationId xmlns:p14="http://schemas.microsoft.com/office/powerpoint/2010/main" val="91300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7" y="1039621"/>
            <a:ext cx="3729528" cy="1289131"/>
          </a:xfrm>
        </p:spPr>
        <p:txBody>
          <a:bodyPr>
            <a:no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13 schémas organisationnels d’opérateurs intermédiaires</a:t>
            </a:r>
            <a:r>
              <a:rPr lang="fr-BE" sz="1000" dirty="0">
                <a:solidFill>
                  <a:srgbClr val="595959"/>
                </a:solidFill>
              </a:rPr>
              <a:t> </a:t>
            </a:r>
            <a:br>
              <a:rPr lang="fr-BE" sz="1000" dirty="0">
                <a:solidFill>
                  <a:srgbClr val="595959"/>
                </a:solidFill>
              </a:rPr>
            </a:br>
            <a:r>
              <a:rPr lang="fr-BE" sz="1000" dirty="0">
                <a:solidFill>
                  <a:srgbClr val="595959"/>
                </a:solidFill>
              </a:rPr>
              <a:t/>
            </a:r>
            <a:br>
              <a:rPr lang="fr-BE" sz="1000" dirty="0">
                <a:solidFill>
                  <a:srgbClr val="595959"/>
                </a:solidFill>
              </a:rPr>
            </a:br>
            <a:r>
              <a:rPr lang="fr-BE" sz="1600" dirty="0">
                <a:solidFill>
                  <a:srgbClr val="7DB928"/>
                </a:solidFill>
                <a:latin typeface="Wingdings 3" charset="2"/>
                <a:cs typeface="Wingdings 3" charset="2"/>
              </a:rPr>
              <a:t>A</a:t>
            </a:r>
            <a:r>
              <a:rPr lang="fr-BE" sz="1600" dirty="0">
                <a:solidFill>
                  <a:srgbClr val="7DB928"/>
                </a:solidFill>
              </a:rPr>
              <a:t> 55 participants mixtes</a:t>
            </a:r>
          </a:p>
          <a:p>
            <a:pPr>
              <a:buNone/>
            </a:pPr>
            <a:endParaRPr lang="fr-BE" sz="1600" dirty="0">
              <a:solidFill>
                <a:srgbClr val="7DB928"/>
              </a:solidFill>
            </a:endParaRPr>
          </a:p>
          <a:p>
            <a:endParaRPr lang="fr-BE" sz="2000" dirty="0">
              <a:solidFill>
                <a:srgbClr val="595959"/>
              </a:solidFill>
            </a:endParaRPr>
          </a:p>
          <a:p>
            <a:pPr>
              <a:buNone/>
            </a:pPr>
            <a:r>
              <a:rPr lang="fr-BE" sz="2000" dirty="0">
                <a:solidFill>
                  <a:srgbClr val="595959"/>
                </a:solidFill>
              </a:rPr>
              <a:t/>
            </a:r>
            <a:br>
              <a:rPr lang="fr-BE" sz="2000" dirty="0">
                <a:solidFill>
                  <a:srgbClr val="595959"/>
                </a:solidFill>
              </a:rPr>
            </a:br>
            <a:r>
              <a:rPr lang="fr-BE" sz="2000" dirty="0">
                <a:solidFill>
                  <a:srgbClr val="595959"/>
                </a:solidFill>
              </a:rPr>
              <a:t/>
            </a:r>
            <a:br>
              <a:rPr lang="fr-BE" sz="2000" dirty="0">
                <a:solidFill>
                  <a:srgbClr val="595959"/>
                </a:solidFill>
              </a:rPr>
            </a:br>
            <a:endParaRPr lang="fr-BE" sz="2000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2000" b="1" dirty="0">
              <a:solidFill>
                <a:srgbClr val="595959"/>
              </a:solidFill>
            </a:endParaRPr>
          </a:p>
          <a:p>
            <a:endParaRPr lang="fr-BE" sz="2000" b="1" dirty="0">
              <a:solidFill>
                <a:srgbClr val="595959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 rot="5400000">
            <a:off x="7893683" y="3895547"/>
            <a:ext cx="2001749" cy="2630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800" u="sng" dirty="0"/>
              <a:t>Sources </a:t>
            </a:r>
            <a:r>
              <a:rPr lang="fr-FR" sz="800" dirty="0"/>
              <a:t>: Rencontres </a:t>
            </a:r>
            <a:r>
              <a:rPr lang="fr-FR" sz="800" dirty="0" err="1"/>
              <a:t>offe</a:t>
            </a:r>
            <a:r>
              <a:rPr lang="fr-FR" sz="800" dirty="0"/>
              <a:t> </a:t>
            </a:r>
            <a:r>
              <a:rPr lang="fr-FR" sz="800" dirty="0" err="1"/>
              <a:t>Crelan</a:t>
            </a:r>
            <a:r>
              <a:rPr lang="fr-FR" sz="800" dirty="0"/>
              <a:t> 2018 </a:t>
            </a:r>
          </a:p>
        </p:txBody>
      </p:sp>
      <p:graphicFrame>
        <p:nvGraphicFramePr>
          <p:cNvPr id="532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056804"/>
              </p:ext>
            </p:extLst>
          </p:nvPr>
        </p:nvGraphicFramePr>
        <p:xfrm>
          <a:off x="4866897" y="3026190"/>
          <a:ext cx="3216456" cy="2090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53" name="Document" r:id="rId4" imgW="9650794" imgH="6273016" progId="Word.Document.12">
                  <p:link updateAutomatic="1"/>
                </p:oleObj>
              </mc:Choice>
              <mc:Fallback>
                <p:oleObj name="Document" r:id="rId4" imgW="9650794" imgH="6273016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6897" y="3026190"/>
                        <a:ext cx="3216456" cy="2090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4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798732"/>
              </p:ext>
            </p:extLst>
          </p:nvPr>
        </p:nvGraphicFramePr>
        <p:xfrm>
          <a:off x="4794035" y="676565"/>
          <a:ext cx="4129878" cy="225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54" name="Document" r:id="rId4" imgW="12215873" imgH="6679365" progId="Word.Document.12">
                  <p:link updateAutomatic="1"/>
                </p:oleObj>
              </mc:Choice>
              <mc:Fallback>
                <p:oleObj name="Document" r:id="rId4" imgW="12215873" imgH="6679365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4035" y="676565"/>
                        <a:ext cx="4129878" cy="225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67" name="Object 1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768146"/>
              </p:ext>
            </p:extLst>
          </p:nvPr>
        </p:nvGraphicFramePr>
        <p:xfrm>
          <a:off x="140315" y="2416844"/>
          <a:ext cx="43180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55" name="Document" r:id="rId4" imgW="12215873" imgH="7238095" progId="Word.Document.12">
                  <p:link updateAutomatic="1"/>
                </p:oleObj>
              </mc:Choice>
              <mc:Fallback>
                <p:oleObj name="Document" r:id="rId4" imgW="12215873" imgH="7238095" progId="Word.Document.12">
                  <p:link updateAutomatic="1"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15" y="2416844"/>
                        <a:ext cx="4318000" cy="2552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II. Analyse interactions CCPA–RHD : Offre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4"/>
            <a:ext cx="8630721" cy="3403877"/>
          </a:xfrm>
        </p:spPr>
        <p:txBody>
          <a:bodyPr>
            <a:normAutofit fontScale="92500" lnSpcReduction="20000"/>
          </a:bodyPr>
          <a:lstStyle/>
          <a:p>
            <a:r>
              <a:rPr lang="fr-BE" sz="2162" dirty="0">
                <a:solidFill>
                  <a:srgbClr val="595959"/>
                </a:solidFill>
              </a:rPr>
              <a:t>3 ateliers participatifs </a:t>
            </a:r>
            <a:r>
              <a:rPr lang="fr-BE" sz="2162" dirty="0">
                <a:solidFill>
                  <a:srgbClr val="595959"/>
                </a:solidFill>
                <a:latin typeface="Wingdings 3" panose="05040102010807070707" pitchFamily="18" charset="2"/>
              </a:rPr>
              <a:t>n</a:t>
            </a:r>
            <a:r>
              <a:rPr lang="fr-BE" sz="2162" dirty="0">
                <a:solidFill>
                  <a:srgbClr val="595959"/>
                </a:solidFill>
              </a:rPr>
              <a:t> demande RHD (2019)</a:t>
            </a:r>
            <a:br>
              <a:rPr lang="fr-BE" sz="2162" dirty="0">
                <a:solidFill>
                  <a:srgbClr val="595959"/>
                </a:solidFill>
              </a:rPr>
            </a:br>
            <a:endParaRPr lang="fr-BE" sz="1622" dirty="0">
              <a:solidFill>
                <a:srgbClr val="595959"/>
              </a:solidFill>
            </a:endParaRPr>
          </a:p>
          <a:p>
            <a:pPr>
              <a:buNone/>
            </a:pPr>
            <a:r>
              <a:rPr lang="fr-BE" sz="1622" dirty="0">
                <a:solidFill>
                  <a:srgbClr val="595959"/>
                </a:solidFill>
              </a:rPr>
              <a:t>	</a:t>
            </a:r>
            <a:r>
              <a:rPr lang="fr-FR" sz="1946" dirty="0">
                <a:solidFill>
                  <a:srgbClr val="595959"/>
                </a:solidFill>
              </a:rPr>
              <a:t>Des acteurs cibles</a:t>
            </a:r>
            <a:endParaRPr lang="fr-FR" sz="1946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946" dirty="0">
                <a:solidFill>
                  <a:srgbClr val="7DB928"/>
                </a:solidFill>
              </a:rPr>
              <a:t>	</a:t>
            </a:r>
            <a:r>
              <a:rPr lang="fr-FR" sz="1730" dirty="0">
                <a:solidFill>
                  <a:srgbClr val="7DB928"/>
                </a:solidFill>
              </a:rPr>
              <a:t>- agents de collectivités (cuisiniers, économats, direction…)</a:t>
            </a:r>
          </a:p>
          <a:p>
            <a:pPr>
              <a:buNone/>
            </a:pPr>
            <a:r>
              <a:rPr lang="fr-FR" sz="1730" dirty="0">
                <a:solidFill>
                  <a:srgbClr val="7DB928"/>
                </a:solidFill>
              </a:rPr>
              <a:t>	- restaurateurs et traiteurs / transformateurs</a:t>
            </a:r>
          </a:p>
          <a:p>
            <a:pPr>
              <a:buNone/>
            </a:pPr>
            <a:r>
              <a:rPr lang="fr-FR" sz="1730" dirty="0">
                <a:solidFill>
                  <a:srgbClr val="7DB928"/>
                </a:solidFill>
              </a:rPr>
              <a:t>	- producteurs et coopératives</a:t>
            </a:r>
          </a:p>
          <a:p>
            <a:pPr>
              <a:buNone/>
            </a:pPr>
            <a:r>
              <a:rPr lang="fr-FR" sz="1730" dirty="0">
                <a:solidFill>
                  <a:srgbClr val="7DB928"/>
                </a:solidFill>
              </a:rPr>
              <a:t>	- autres (scientifiques, élus locaux…)</a:t>
            </a:r>
            <a:br>
              <a:rPr lang="fr-FR" sz="1730" dirty="0">
                <a:solidFill>
                  <a:srgbClr val="7DB928"/>
                </a:solidFill>
              </a:rPr>
            </a:br>
            <a:endParaRPr lang="fr-FR" sz="1946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946" dirty="0">
                <a:solidFill>
                  <a:srgbClr val="7DB928"/>
                </a:solidFill>
              </a:rPr>
              <a:t>	</a:t>
            </a:r>
            <a:r>
              <a:rPr lang="fr-FR" sz="1946" dirty="0">
                <a:solidFill>
                  <a:srgbClr val="595959"/>
                </a:solidFill>
              </a:rPr>
              <a:t>… réunis en des lieux de rencontre précis</a:t>
            </a:r>
            <a:endParaRPr lang="fr-FR" sz="1946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946" dirty="0">
                <a:solidFill>
                  <a:srgbClr val="7DB928"/>
                </a:solidFill>
              </a:rPr>
              <a:t>	</a:t>
            </a:r>
            <a:r>
              <a:rPr lang="fr-FR" sz="1730" dirty="0">
                <a:solidFill>
                  <a:srgbClr val="7DB928"/>
                </a:solidFill>
              </a:rPr>
              <a:t>- ½ journée « Collectivités » (25 janv. 2019) </a:t>
            </a:r>
            <a:br>
              <a:rPr lang="fr-FR" sz="1730" dirty="0">
                <a:solidFill>
                  <a:srgbClr val="7DB928"/>
                </a:solidFill>
              </a:rPr>
            </a:br>
            <a:r>
              <a:rPr lang="fr-FR" sz="1730" dirty="0">
                <a:solidFill>
                  <a:srgbClr val="7DB928"/>
                </a:solidFill>
              </a:rPr>
              <a:t>- ½ journée « Restaurateurs-Traiteurs » (8 mars 2019) : </a:t>
            </a:r>
            <a:br>
              <a:rPr lang="fr-FR" sz="1730" dirty="0">
                <a:solidFill>
                  <a:srgbClr val="7DB928"/>
                </a:solidFill>
              </a:rPr>
            </a:br>
            <a:endParaRPr lang="fr-FR" sz="6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600" dirty="0">
                <a:solidFill>
                  <a:srgbClr val="7DB928"/>
                </a:solidFill>
              </a:rPr>
              <a:t>	</a:t>
            </a:r>
          </a:p>
          <a:p>
            <a:pPr>
              <a:buNone/>
            </a:pPr>
            <a:r>
              <a:rPr lang="fr-FR" sz="600" dirty="0">
                <a:solidFill>
                  <a:srgbClr val="7DB928"/>
                </a:solidFill>
              </a:rPr>
              <a:t>	</a:t>
            </a:r>
            <a:r>
              <a:rPr lang="fr-FR" sz="1730" dirty="0">
                <a:solidFill>
                  <a:srgbClr val="7DB928"/>
                </a:solidFill>
              </a:rPr>
              <a:t>- ½ journée d’échanges (17 oct. 2019) : </a:t>
            </a:r>
            <a:br>
              <a:rPr lang="fr-FR" sz="1730" dirty="0">
                <a:solidFill>
                  <a:srgbClr val="7DB928"/>
                </a:solidFill>
              </a:rPr>
            </a:br>
            <a:r>
              <a:rPr lang="fr-FR" sz="1730" dirty="0">
                <a:solidFill>
                  <a:srgbClr val="7DB928"/>
                </a:solidFill>
              </a:rPr>
              <a:t>projet d’approvisionnement transfrontalier</a:t>
            </a:r>
            <a:endParaRPr lang="fr-FR" sz="1730" dirty="0"/>
          </a:p>
          <a:p>
            <a:pPr>
              <a:buNone/>
            </a:pPr>
            <a:endParaRPr lang="fr-FR" sz="1946" dirty="0">
              <a:solidFill>
                <a:srgbClr val="7DB928"/>
              </a:solidFill>
            </a:endParaRPr>
          </a:p>
          <a:p>
            <a:pPr>
              <a:buNone/>
            </a:pPr>
            <a:endParaRPr lang="fr-FR" sz="1730" dirty="0">
              <a:solidFill>
                <a:srgbClr val="7DB928"/>
              </a:solidFill>
            </a:endParaRPr>
          </a:p>
        </p:txBody>
      </p:sp>
      <p:grpSp>
        <p:nvGrpSpPr>
          <p:cNvPr id="3" name="Grouper 6"/>
          <p:cNvGrpSpPr/>
          <p:nvPr/>
        </p:nvGrpSpPr>
        <p:grpSpPr>
          <a:xfrm>
            <a:off x="5815917" y="1513127"/>
            <a:ext cx="3225539" cy="1807537"/>
            <a:chOff x="5815917" y="793637"/>
            <a:chExt cx="3225539" cy="1807537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>
              <a:lum bright="20000" contrast="11000"/>
            </a:blip>
            <a:stretch>
              <a:fillRect/>
            </a:stretch>
          </p:blipFill>
          <p:spPr>
            <a:xfrm>
              <a:off x="5815917" y="793637"/>
              <a:ext cx="3225539" cy="1807537"/>
            </a:xfrm>
            <a:prstGeom prst="rect">
              <a:avLst/>
            </a:prstGeom>
          </p:spPr>
        </p:pic>
        <p:graphicFrame>
          <p:nvGraphicFramePr>
            <p:cNvPr id="54886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00434890"/>
                </p:ext>
              </p:extLst>
            </p:nvPr>
          </p:nvGraphicFramePr>
          <p:xfrm>
            <a:off x="8492747" y="805473"/>
            <a:ext cx="548709" cy="3908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4812" name="Document" r:id="rId5" imgW="1853968" imgH="1320635" progId="Word.Document.12">
                    <p:link updateAutomatic="1"/>
                  </p:oleObj>
                </mc:Choice>
                <mc:Fallback>
                  <p:oleObj name="Document" r:id="rId5" imgW="1853968" imgH="1320635" progId="Word.Document.12">
                    <p:link updateAutomatic="1"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92747" y="805473"/>
                          <a:ext cx="548709" cy="3908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886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45080830"/>
                </p:ext>
              </p:extLst>
            </p:nvPr>
          </p:nvGraphicFramePr>
          <p:xfrm>
            <a:off x="5815917" y="2267184"/>
            <a:ext cx="278808" cy="315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4813" name="Document" r:id="rId5" imgW="1168254" imgH="1320635" progId="Word.Document.12">
                    <p:link updateAutomatic="1"/>
                  </p:oleObj>
                </mc:Choice>
                <mc:Fallback>
                  <p:oleObj name="Document" r:id="rId5" imgW="1168254" imgH="1320635" progId="Word.Document.12">
                    <p:link updateAutomatic="1"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15917" y="2267184"/>
                          <a:ext cx="278808" cy="315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2308" y="3992916"/>
            <a:ext cx="1502417" cy="5741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11539" y="3320664"/>
            <a:ext cx="35299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7DB928"/>
                </a:solidFill>
              </a:rPr>
              <a:t>=&gt; projet Petite </a:t>
            </a:r>
            <a:r>
              <a:rPr lang="fr-FR" sz="1600" dirty="0" err="1">
                <a:solidFill>
                  <a:srgbClr val="7DB928"/>
                </a:solidFill>
              </a:rPr>
              <a:t>Légumerie</a:t>
            </a:r>
            <a:r>
              <a:rPr lang="fr-FR" sz="1600" dirty="0">
                <a:solidFill>
                  <a:srgbClr val="7DB928"/>
                </a:solidFill>
              </a:rPr>
              <a:t> – </a:t>
            </a:r>
            <a:r>
              <a:rPr lang="fr-FR" sz="1600" dirty="0" err="1">
                <a:solidFill>
                  <a:srgbClr val="7DB928"/>
                </a:solidFill>
              </a:rPr>
              <a:t>Bocalerie</a:t>
            </a:r>
            <a:endParaRPr lang="fr-FR" sz="1600" dirty="0"/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0" y="7745"/>
            <a:ext cx="9144000" cy="534288"/>
          </a:xfrm>
        </p:spPr>
        <p:txBody>
          <a:bodyPr>
            <a:noAutofit/>
          </a:bodyPr>
          <a:lstStyle/>
          <a:p>
            <a:r>
              <a:rPr lang="fr-FR" sz="3600" dirty="0"/>
              <a:t>II. Analyse interactions CCPA–RHD: Demande</a:t>
            </a:r>
          </a:p>
        </p:txBody>
      </p:sp>
    </p:spTree>
    <p:extLst>
      <p:ext uri="{BB962C8B-B14F-4D97-AF65-F5344CB8AC3E}">
        <p14:creationId xmlns:p14="http://schemas.microsoft.com/office/powerpoint/2010/main" val="343757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 rot="5400000">
            <a:off x="7893684" y="4264988"/>
            <a:ext cx="2001748" cy="2630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00" u="sng" dirty="0"/>
              <a:t>Sources </a:t>
            </a:r>
            <a:r>
              <a:rPr lang="fr-FR" sz="1000" dirty="0"/>
              <a:t>: Ateliers </a:t>
            </a:r>
            <a:r>
              <a:rPr lang="fr-FR" sz="1000" dirty="0" err="1"/>
              <a:t>Crelan</a:t>
            </a:r>
            <a:r>
              <a:rPr lang="fr-FR" sz="1000" dirty="0"/>
              <a:t> 2019 </a:t>
            </a: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188208"/>
              </p:ext>
            </p:extLst>
          </p:nvPr>
        </p:nvGraphicFramePr>
        <p:xfrm>
          <a:off x="7283450" y="4220868"/>
          <a:ext cx="9271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8" name="Document" r:id="rId4" imgW="1853968" imgH="1320635" progId="Word.Document.12">
                  <p:link updateAutomatic="1"/>
                </p:oleObj>
              </mc:Choice>
              <mc:Fallback>
                <p:oleObj name="Document" r:id="rId4" imgW="1853968" imgH="1320635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3450" y="4220868"/>
                        <a:ext cx="9271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293527"/>
              </p:ext>
            </p:extLst>
          </p:nvPr>
        </p:nvGraphicFramePr>
        <p:xfrm>
          <a:off x="6452488" y="4165600"/>
          <a:ext cx="584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9" name="Document" r:id="rId4" imgW="1168254" imgH="1320635" progId="Word.Document.12">
                  <p:link updateAutomatic="1"/>
                </p:oleObj>
              </mc:Choice>
              <mc:Fallback>
                <p:oleObj name="Document" r:id="rId4" imgW="1168254" imgH="1320635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2488" y="4165600"/>
                        <a:ext cx="5842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er 11"/>
          <p:cNvGrpSpPr/>
          <p:nvPr/>
        </p:nvGrpSpPr>
        <p:grpSpPr>
          <a:xfrm>
            <a:off x="31410" y="2133616"/>
            <a:ext cx="5357128" cy="2978552"/>
            <a:chOff x="86056" y="2216567"/>
            <a:chExt cx="5088379" cy="2829128"/>
          </a:xfrm>
        </p:grpSpPr>
        <p:grpSp>
          <p:nvGrpSpPr>
            <p:cNvPr id="4" name="Grouper 44"/>
            <p:cNvGrpSpPr/>
            <p:nvPr/>
          </p:nvGrpSpPr>
          <p:grpSpPr>
            <a:xfrm>
              <a:off x="86056" y="2216567"/>
              <a:ext cx="5088379" cy="2829128"/>
              <a:chOff x="41816" y="1948402"/>
              <a:chExt cx="5598003" cy="3112474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7"/>
              <a:srcRect l="603" b="1079"/>
              <a:stretch>
                <a:fillRect/>
              </a:stretch>
            </p:blipFill>
            <p:spPr>
              <a:xfrm>
                <a:off x="41816" y="1948403"/>
                <a:ext cx="5598003" cy="3112473"/>
              </a:xfrm>
              <a:prstGeom prst="rect">
                <a:avLst/>
              </a:prstGeom>
            </p:spPr>
          </p:pic>
          <p:pic>
            <p:nvPicPr>
              <p:cNvPr id="18" name="Image 17"/>
              <p:cNvPicPr>
                <a:picLocks noChangeAspect="1"/>
              </p:cNvPicPr>
              <p:nvPr/>
            </p:nvPicPr>
            <p:blipFill>
              <a:blip r:embed="rId7"/>
              <a:srcRect l="74120" t="12944" r="11112" b="76583"/>
              <a:stretch>
                <a:fillRect/>
              </a:stretch>
            </p:blipFill>
            <p:spPr>
              <a:xfrm>
                <a:off x="3167950" y="1948402"/>
                <a:ext cx="837090" cy="329552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3833500" y="2516118"/>
              <a:ext cx="757240" cy="410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9" name="Image 18"/>
          <p:cNvPicPr>
            <a:picLocks noChangeAspect="1"/>
          </p:cNvPicPr>
          <p:nvPr/>
        </p:nvPicPr>
        <p:blipFill>
          <a:blip r:embed="rId8"/>
          <a:srcRect t="472" r="2175" b="472"/>
          <a:stretch>
            <a:fillRect/>
          </a:stretch>
        </p:blipFill>
        <p:spPr>
          <a:xfrm>
            <a:off x="4495238" y="715208"/>
            <a:ext cx="4623198" cy="2586344"/>
          </a:xfrm>
          <a:prstGeom prst="rect">
            <a:avLst/>
          </a:prstGeom>
        </p:spPr>
      </p:pic>
      <p:sp>
        <p:nvSpPr>
          <p:cNvPr id="13" name="Espace réservé du contenu 1"/>
          <p:cNvSpPr txBox="1">
            <a:spLocks/>
          </p:cNvSpPr>
          <p:nvPr/>
        </p:nvSpPr>
        <p:spPr>
          <a:xfrm>
            <a:off x="410736" y="863437"/>
            <a:ext cx="4084502" cy="1289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DB928"/>
              </a:buClr>
              <a:buSzPct val="55000"/>
              <a:buFont typeface="Lucida Grande"/>
              <a:buChar char="▶"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 schémas organisationnels d’opérateurs intermédiaires </a:t>
            </a:r>
            <a:b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fr-BE" sz="1000" dirty="0">
                <a:solidFill>
                  <a:srgbClr val="595959"/>
                </a:solidFill>
              </a:rPr>
              <a:t/>
            </a:r>
            <a:br>
              <a:rPr lang="fr-BE" sz="1000" dirty="0">
                <a:solidFill>
                  <a:srgbClr val="595959"/>
                </a:solidFill>
              </a:rPr>
            </a:b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Wingdings 3" charset="2"/>
                <a:ea typeface="+mn-ea"/>
                <a:cs typeface="Wingdings 3" charset="2"/>
              </a:rPr>
              <a:t>A</a:t>
            </a: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45 participants mixtes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DB928"/>
              </a:buClr>
              <a:buSzPct val="55000"/>
              <a:buFont typeface="Lucida Grande"/>
              <a:buNone/>
              <a:tabLst/>
              <a:defRPr/>
            </a:pP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DB928"/>
              </a:buClr>
              <a:buSzPct val="55000"/>
              <a:buFont typeface="Lucida Grande"/>
              <a:buChar char="▶"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DB928"/>
              </a:buClr>
              <a:buSzPct val="55000"/>
              <a:buFont typeface="Lucida Grande"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DB928"/>
              </a:buClr>
              <a:buSzPct val="55000"/>
              <a:buFont typeface="Lucida Grande"/>
              <a:buNone/>
              <a:tabLst/>
              <a:defRPr/>
            </a:pPr>
            <a:endParaRPr kumimoji="0" lang="fr-BE" sz="2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DB928"/>
              </a:buClr>
              <a:buSzPct val="55000"/>
              <a:buFont typeface="Lucida Grande"/>
              <a:buChar char="▶"/>
              <a:tabLst/>
              <a:defRPr/>
            </a:pPr>
            <a:endParaRPr kumimoji="0" lang="fr-BE" sz="2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II. Analyse interactions CCPA–RHD: Demande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534249" y="1215307"/>
            <a:ext cx="7597731" cy="2253306"/>
          </a:xfrm>
        </p:spPr>
        <p:txBody>
          <a:bodyPr>
            <a:noAutofit/>
          </a:bodyPr>
          <a:lstStyle/>
          <a:p>
            <a:pPr algn="r"/>
            <a:r>
              <a:rPr lang="fr-FR" sz="4800" dirty="0"/>
              <a:t>III. Les performances territoriales d’opérateur(s) </a:t>
            </a:r>
            <a:br>
              <a:rPr lang="fr-FR" sz="4800" dirty="0"/>
            </a:br>
            <a:r>
              <a:rPr lang="fr-FR" sz="4800" dirty="0"/>
              <a:t>intermédiaire(s) dans les </a:t>
            </a:r>
            <a:br>
              <a:rPr lang="fr-FR" sz="4800" dirty="0"/>
            </a:br>
            <a:r>
              <a:rPr lang="fr-FR" sz="4800" dirty="0"/>
              <a:t>filières CCPA – RHD</a:t>
            </a:r>
          </a:p>
        </p:txBody>
      </p:sp>
      <p:pic>
        <p:nvPicPr>
          <p:cNvPr id="6" name="Image 5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0"/>
          <a:stretch>
            <a:fillRect/>
          </a:stretch>
        </p:blipFill>
        <p:spPr>
          <a:xfrm>
            <a:off x="6253261" y="140384"/>
            <a:ext cx="898770" cy="467782"/>
          </a:xfrm>
          <a:prstGeom prst="rect">
            <a:avLst/>
          </a:prstGeom>
        </p:spPr>
      </p:pic>
      <p:sp>
        <p:nvSpPr>
          <p:cNvPr id="7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36705" y="4832367"/>
            <a:ext cx="4382513" cy="391884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J. Noel ; Th. Dogot ; K. Maréchal</a:t>
            </a:r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>
          <a:xfrm>
            <a:off x="1" y="-7298"/>
            <a:ext cx="4754880" cy="518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BE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“Performances des circuits courts/proximité. Définitions et enjeux”</a:t>
            </a:r>
            <a:endParaRPr lang="fr-FR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</a:t>
            </a:r>
            <a:r>
              <a:rPr lang="fr-FR" sz="1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JRSS, Ecole d’Ingénieurs </a:t>
            </a:r>
            <a:r>
              <a:rPr kumimoji="0" lang="fr-FR" sz="1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Sciences Agro, Bordeaux, 12-13 déc.</a:t>
            </a: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0" lang="fr-FR" sz="1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2019 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4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rcRect t="8749" r="4683" b="2187"/>
          <a:stretch>
            <a:fillRect/>
          </a:stretch>
        </p:blipFill>
        <p:spPr>
          <a:xfrm>
            <a:off x="5258502" y="2297828"/>
            <a:ext cx="3885497" cy="2590978"/>
          </a:xfrm>
          <a:prstGeom prst="rect">
            <a:avLst/>
          </a:prstGeom>
        </p:spPr>
      </p:pic>
      <p:sp>
        <p:nvSpPr>
          <p:cNvPr id="13" name="Espace réservé du contenu 1"/>
          <p:cNvSpPr>
            <a:spLocks noGrp="1"/>
          </p:cNvSpPr>
          <p:nvPr>
            <p:ph idx="1"/>
          </p:nvPr>
        </p:nvSpPr>
        <p:spPr>
          <a:xfrm>
            <a:off x="410737" y="976961"/>
            <a:ext cx="8516006" cy="2012689"/>
          </a:xfrm>
        </p:spPr>
        <p:txBody>
          <a:bodyPr>
            <a:norm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Mise à jour de (contre-)performances en CCPA &amp; RHD sur le terrain wallon</a:t>
            </a:r>
            <a:br>
              <a:rPr lang="fr-BE" sz="2000" dirty="0">
                <a:solidFill>
                  <a:srgbClr val="595959"/>
                </a:solidFill>
              </a:rPr>
            </a:br>
            <a:r>
              <a:rPr lang="fr-BE" sz="2162" dirty="0">
                <a:solidFill>
                  <a:srgbClr val="595959"/>
                </a:solidFill>
              </a:rPr>
              <a:t/>
            </a:r>
            <a:br>
              <a:rPr lang="fr-BE" sz="2162" dirty="0">
                <a:solidFill>
                  <a:srgbClr val="595959"/>
                </a:solidFill>
              </a:rPr>
            </a:br>
            <a:endParaRPr lang="fr-BE" sz="2162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2162" b="1" dirty="0">
              <a:solidFill>
                <a:srgbClr val="595959"/>
              </a:solidFill>
            </a:endParaRPr>
          </a:p>
          <a:p>
            <a:endParaRPr lang="fr-BE" b="1" dirty="0">
              <a:solidFill>
                <a:srgbClr val="59595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34008" y="4896147"/>
            <a:ext cx="21199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u="sng" dirty="0"/>
              <a:t>Sources </a:t>
            </a:r>
            <a:r>
              <a:rPr lang="fr-FR" sz="800" dirty="0"/>
              <a:t>: </a:t>
            </a:r>
            <a:r>
              <a:rPr lang="fr-FR" sz="800" dirty="0" err="1"/>
              <a:t>Quirynen</a:t>
            </a:r>
            <a:r>
              <a:rPr lang="fr-FR" sz="800" dirty="0"/>
              <a:t>, 2014 ; </a:t>
            </a:r>
            <a:r>
              <a:rPr lang="fr-FR" sz="800" dirty="0" err="1"/>
              <a:t>Feyereisen</a:t>
            </a:r>
            <a:r>
              <a:rPr lang="fr-FR" sz="800" dirty="0"/>
              <a:t>, 2017  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3" y="1568831"/>
            <a:ext cx="5101919" cy="3104693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Des p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erformance</a:t>
            </a:r>
            <a:r>
              <a:rPr kumimoji="0" lang="fr-FR" sz="3600" b="0" i="0" u="none" strike="noStrike" kern="1200" cap="none" spc="0" normalizeH="0" noProof="0" dirty="0" err="1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de </a:t>
            </a:r>
            <a:r>
              <a:rPr kumimoji="0" lang="fr-FR" sz="3600" b="0" i="0" u="none" strike="noStrike" kern="1200" cap="none" spc="0" normalizeH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RHD en question…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977674"/>
            <a:ext cx="8733265" cy="4025648"/>
          </a:xfrm>
        </p:spPr>
        <p:txBody>
          <a:bodyPr>
            <a:normAutofit fontScale="85000" lnSpcReduction="20000"/>
          </a:bodyPr>
          <a:lstStyle/>
          <a:p>
            <a:r>
              <a:rPr lang="fr-BE" sz="2353" dirty="0">
                <a:solidFill>
                  <a:srgbClr val="595959"/>
                </a:solidFill>
              </a:rPr>
              <a:t>Mise à jour de points d’attention communs </a:t>
            </a:r>
            <a:r>
              <a:rPr lang="fr-BE" sz="2353" dirty="0">
                <a:solidFill>
                  <a:srgbClr val="595959"/>
                </a:solidFill>
                <a:latin typeface="Wingdings 3" charset="2"/>
                <a:cs typeface="Wingdings 3" charset="2"/>
              </a:rPr>
              <a:t>n</a:t>
            </a:r>
            <a:r>
              <a:rPr lang="fr-BE" sz="2353" dirty="0">
                <a:solidFill>
                  <a:srgbClr val="595959"/>
                </a:solidFill>
              </a:rPr>
              <a:t> ateliers participatifs 2018-2019</a:t>
            </a:r>
          </a:p>
          <a:p>
            <a:pPr algn="just">
              <a:buNone/>
            </a:pPr>
            <a:endParaRPr lang="fr-BE" sz="1500" dirty="0">
              <a:solidFill>
                <a:srgbClr val="595959"/>
              </a:solidFill>
            </a:endParaRPr>
          </a:p>
          <a:p>
            <a:pPr marL="0" indent="-72000">
              <a:lnSpc>
                <a:spcPct val="120000"/>
              </a:lnSpc>
              <a:spcBef>
                <a:spcPts val="0"/>
              </a:spcBef>
              <a:buNone/>
            </a:pPr>
            <a:r>
              <a:rPr lang="fr-BE" sz="1800" dirty="0">
                <a:solidFill>
                  <a:srgbClr val="7DB928"/>
                </a:solidFill>
              </a:rPr>
              <a:t>- </a:t>
            </a:r>
            <a:r>
              <a:rPr lang="fr-BE" sz="1900" dirty="0">
                <a:solidFill>
                  <a:srgbClr val="7DB928"/>
                </a:solidFill>
              </a:rPr>
              <a:t>Multifonctionnalité/rassemblement et gestion des contraintes logistiques, administratives, … (AFSCA, marchés publics, recherche clients…) + Centralisation, gestion et planification offre-demande</a:t>
            </a:r>
          </a:p>
          <a:p>
            <a:pPr marL="0" indent="-72000">
              <a:lnSpc>
                <a:spcPct val="120000"/>
              </a:lnSpc>
              <a:spcBef>
                <a:spcPts val="0"/>
              </a:spcBef>
              <a:buNone/>
            </a:pPr>
            <a:r>
              <a:rPr lang="fr-BE" sz="1900" dirty="0">
                <a:solidFill>
                  <a:srgbClr val="7DB928"/>
                </a:solidFill>
              </a:rPr>
              <a:t>- Stratégie globale commune/charte/engagement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BE" sz="1900" dirty="0">
                <a:solidFill>
                  <a:srgbClr val="7DB928"/>
                </a:solidFill>
              </a:rPr>
              <a:t>- Nœud communicationnel (facilitateur, espace de dialogue et de concertation)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BE" sz="1900" dirty="0">
                <a:solidFill>
                  <a:srgbClr val="7DB928"/>
                </a:solidFill>
              </a:rPr>
              <a:t>- Prix juste et transparent pour toutes les parties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BE" sz="1900" dirty="0">
                <a:solidFill>
                  <a:srgbClr val="7DB928"/>
                </a:solidFill>
              </a:rPr>
              <a:t>- Forme de coopérative (permettant la mutualisation des ressources)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BE" sz="1900" dirty="0">
                <a:solidFill>
                  <a:srgbClr val="7DB928"/>
                </a:solidFill>
              </a:rPr>
              <a:t>- Aire géographique pertinente (selon le bassin de production, à taille humaine, …)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BE" sz="1900" dirty="0">
                <a:solidFill>
                  <a:srgbClr val="7DB928"/>
                </a:solidFill>
              </a:rPr>
              <a:t>- Conscientisation et importance du rôle des pouvoirs publics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BE" sz="1900" dirty="0">
                <a:solidFill>
                  <a:srgbClr val="7DB928"/>
                </a:solidFill>
              </a:rPr>
              <a:t>- Sensibilisation des consommateurs et clients (collectivités, élèves, …)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BE" sz="1900" dirty="0">
                <a:solidFill>
                  <a:srgbClr val="7DB928"/>
                </a:solidFill>
              </a:rPr>
              <a:t>- Diversifiaction de l’offre et de la demande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BE" sz="1900" dirty="0">
                <a:solidFill>
                  <a:srgbClr val="7DB928"/>
                </a:solidFill>
              </a:rPr>
              <a:t>- Fédération/rassemblement de producteurs (qui potentiellement finance l’intermédiaire)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BE" sz="1900" dirty="0">
                <a:solidFill>
                  <a:srgbClr val="7DB928"/>
                </a:solidFill>
              </a:rPr>
              <a:t>- Importance du maintien du lien entre producteurs et consommateurs (via des rencontres)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BE" sz="1900" dirty="0">
                <a:solidFill>
                  <a:srgbClr val="7DB928"/>
                </a:solidFill>
              </a:rPr>
              <a:t>- Gestion financière qui évite les surcoûts liés à l’intermédiaire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BE" sz="1900" dirty="0">
                <a:solidFill>
                  <a:srgbClr val="7DB928"/>
                </a:solidFill>
              </a:rPr>
              <a:t>- Moyens techniques performants et adaptés (via une application informatique de gestion ?)</a:t>
            </a:r>
          </a:p>
          <a:p>
            <a:pPr marL="0" indent="-72000">
              <a:lnSpc>
                <a:spcPct val="120000"/>
              </a:lnSpc>
              <a:spcBef>
                <a:spcPts val="0"/>
              </a:spcBef>
              <a:buNone/>
            </a:pPr>
            <a:endParaRPr lang="fr-BE" sz="1800" dirty="0">
              <a:solidFill>
                <a:srgbClr val="7DB928"/>
              </a:solidFill>
            </a:endParaRPr>
          </a:p>
          <a:p>
            <a:pPr marL="0" indent="-72000">
              <a:lnSpc>
                <a:spcPct val="120000"/>
              </a:lnSpc>
              <a:spcBef>
                <a:spcPts val="0"/>
              </a:spcBef>
              <a:buNone/>
            </a:pPr>
            <a:endParaRPr lang="fr-FR" sz="2000" dirty="0">
              <a:solidFill>
                <a:srgbClr val="7DB928"/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Des p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erformance</a:t>
            </a:r>
            <a:r>
              <a:rPr kumimoji="0" lang="fr-FR" sz="3600" b="0" i="0" u="none" strike="noStrike" kern="1200" cap="none" spc="0" normalizeH="0" noProof="0" dirty="0" err="1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de </a:t>
            </a:r>
            <a:r>
              <a:rPr kumimoji="0" lang="fr-FR" sz="3600" b="0" i="0" u="none" strike="noStrike" kern="1200" cap="none" spc="0" normalizeH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RHD en question…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448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1"/>
          <p:cNvSpPr txBox="1">
            <a:spLocks/>
          </p:cNvSpPr>
          <p:nvPr/>
        </p:nvSpPr>
        <p:spPr>
          <a:xfrm>
            <a:off x="4510046" y="1894051"/>
            <a:ext cx="4516619" cy="3010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Lucida Grande"/>
              <a:buNone/>
            </a:pPr>
            <a:r>
              <a:rPr lang="fr-BE" sz="1600" b="1" dirty="0">
                <a:solidFill>
                  <a:srgbClr val="7DB928"/>
                </a:solidFill>
              </a:rPr>
              <a:t>	</a:t>
            </a:r>
            <a:r>
              <a:rPr lang="fr-BE" sz="1600" b="1" dirty="0">
                <a:solidFill>
                  <a:srgbClr val="595959"/>
                </a:solidFill>
              </a:rPr>
              <a:t>2. </a:t>
            </a:r>
            <a:r>
              <a:rPr lang="fr-FR" sz="1600" b="1" dirty="0">
                <a:solidFill>
                  <a:srgbClr val="595959"/>
                </a:solidFill>
              </a:rPr>
              <a:t>Logistique</a:t>
            </a:r>
          </a:p>
          <a:p>
            <a:pPr marL="0" indent="0"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Livraison sur place : véhicule réfrigéré ? délais ? fréquence ? régularité  (hebdo) </a:t>
            </a:r>
          </a:p>
          <a:p>
            <a:pPr>
              <a:buFont typeface="Lucida Grande"/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Gestion des stocks (appui HRA) ? emballages &amp; déchets ? 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Gestion informatisée / téléphonique des commandes  </a:t>
            </a:r>
          </a:p>
          <a:p>
            <a:pPr>
              <a:buFont typeface="Lucida Grande"/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Planification / calendrier : semis &amp; cultures ; commandes &amp; menus </a:t>
            </a:r>
          </a:p>
          <a:p>
            <a:pPr>
              <a:buFont typeface="Lucida Grande"/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Equipements-matériels de l’outil légumerie ? 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Besoin personnel (groupement employeur, secteur social) ? </a:t>
            </a:r>
          </a:p>
          <a:p>
            <a:pPr>
              <a:buFont typeface="Lucida Grande"/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Plateforme d’approvisionnement physique ? Numérique ?</a:t>
            </a:r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117451" y="2010822"/>
            <a:ext cx="4304503" cy="3010826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Lucida Grande"/>
              <a:buNone/>
            </a:pPr>
            <a:r>
              <a:rPr lang="fr-BE" sz="1600" dirty="0">
                <a:solidFill>
                  <a:srgbClr val="7DB928"/>
                </a:solidFill>
              </a:rPr>
              <a:t>	</a:t>
            </a:r>
            <a:r>
              <a:rPr lang="fr-BE" sz="1600" b="1" dirty="0">
                <a:solidFill>
                  <a:srgbClr val="595959"/>
                </a:solidFill>
              </a:rPr>
              <a:t>1. Produits</a:t>
            </a:r>
          </a:p>
          <a:p>
            <a:pPr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Gamme : calibre ? bruts ? lavés et épluchés ? surgelés ? appertisés (bocaux soupes, coulis...) ? sous vide (barquettes ?) grammage ? quantité ?</a:t>
            </a:r>
          </a:p>
          <a:p>
            <a:pPr>
              <a:buFont typeface="Lucida Grande"/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Variété : dizaine ; ancienneté ; saisonnalité ; fraicheur ; gouteux</a:t>
            </a:r>
          </a:p>
          <a:p>
            <a:pPr>
              <a:buFont typeface="Lucida Grande"/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Local : définition de l’échelle (commune , agglo, province…) ? Aire de production ? de chalandise ?</a:t>
            </a:r>
          </a:p>
          <a:p>
            <a:pPr>
              <a:buFont typeface="Lucida Grande"/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Traçabilité : respect normes </a:t>
            </a:r>
            <a:r>
              <a:rPr lang="fr-FR" sz="1400" dirty="0" err="1">
                <a:solidFill>
                  <a:srgbClr val="7DB928"/>
                </a:solidFill>
              </a:rPr>
              <a:t>Afsca</a:t>
            </a:r>
            <a:r>
              <a:rPr lang="fr-FR" sz="1400" dirty="0">
                <a:solidFill>
                  <a:srgbClr val="7DB928"/>
                </a:solidFill>
              </a:rPr>
              <a:t> ; hygiène ? label (bio) ? </a:t>
            </a:r>
            <a:endParaRPr lang="fr-BE" sz="14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Image positive </a:t>
            </a:r>
          </a:p>
          <a:p>
            <a:pPr>
              <a:buNone/>
            </a:pPr>
            <a:endParaRPr lang="fr-FR" sz="14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BE" sz="800" dirty="0">
                <a:solidFill>
                  <a:srgbClr val="7DB928"/>
                </a:solidFill>
              </a:rPr>
              <a:t/>
            </a:r>
            <a:br>
              <a:rPr lang="fr-BE" sz="800" dirty="0">
                <a:solidFill>
                  <a:srgbClr val="7DB928"/>
                </a:solidFill>
              </a:rPr>
            </a:br>
            <a:endParaRPr lang="fr-BE" sz="1400" dirty="0">
              <a:solidFill>
                <a:srgbClr val="7DB928"/>
              </a:solidFill>
            </a:endParaRPr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</p:nvPr>
        </p:nvSpPr>
        <p:spPr>
          <a:xfrm>
            <a:off x="410737" y="1000907"/>
            <a:ext cx="7678928" cy="761006"/>
          </a:xfrm>
        </p:spPr>
        <p:txBody>
          <a:bodyPr>
            <a:norm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Stratégies d’approvisionnement local-durable de RHD wallonne : </a:t>
            </a:r>
            <a:br>
              <a:rPr lang="fr-BE" sz="2000" dirty="0">
                <a:solidFill>
                  <a:srgbClr val="595959"/>
                </a:solidFill>
              </a:rPr>
            </a:br>
            <a:r>
              <a:rPr lang="fr-BE" sz="2000" dirty="0">
                <a:solidFill>
                  <a:srgbClr val="595959"/>
                </a:solidFill>
              </a:rPr>
              <a:t>4 axes de performances</a:t>
            </a:r>
          </a:p>
          <a:p>
            <a:pPr>
              <a:buNone/>
            </a:pPr>
            <a:endParaRPr lang="fr-FR" sz="1800" dirty="0">
              <a:solidFill>
                <a:srgbClr val="7DB928"/>
              </a:solidFill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Des p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erformance</a:t>
            </a:r>
            <a:r>
              <a:rPr kumimoji="0" lang="fr-FR" sz="3600" b="0" i="0" u="none" strike="noStrike" kern="1200" cap="none" spc="0" normalizeH="0" noProof="0" dirty="0" err="1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de </a:t>
            </a:r>
            <a:r>
              <a:rPr kumimoji="0" lang="fr-FR" sz="3600" b="0" i="0" u="none" strike="noStrike" kern="1200" cap="none" spc="0" normalizeH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RHD en question…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1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534249" y="1119874"/>
            <a:ext cx="7597731" cy="2253306"/>
          </a:xfrm>
        </p:spPr>
        <p:txBody>
          <a:bodyPr>
            <a:noAutofit/>
          </a:bodyPr>
          <a:lstStyle/>
          <a:p>
            <a:pPr algn="r"/>
            <a:r>
              <a:rPr lang="fr-FR" sz="4800" dirty="0"/>
              <a:t>I. Démarche de recherche : </a:t>
            </a:r>
            <a:br>
              <a:rPr lang="fr-FR" sz="4800" dirty="0"/>
            </a:br>
            <a:r>
              <a:rPr lang="fr-FR" sz="4800" dirty="0"/>
              <a:t>objet d’étude &amp; </a:t>
            </a:r>
            <a:br>
              <a:rPr lang="fr-FR" sz="4800" dirty="0"/>
            </a:br>
            <a:r>
              <a:rPr lang="fr-FR" sz="4800" dirty="0" err="1"/>
              <a:t>concepts-clés</a:t>
            </a:r>
            <a:endParaRPr lang="fr-FR" sz="4800" dirty="0"/>
          </a:p>
        </p:txBody>
      </p:sp>
      <p:pic>
        <p:nvPicPr>
          <p:cNvPr id="6" name="Image 5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0"/>
          <a:stretch>
            <a:fillRect/>
          </a:stretch>
        </p:blipFill>
        <p:spPr>
          <a:xfrm>
            <a:off x="6253261" y="140384"/>
            <a:ext cx="898770" cy="467782"/>
          </a:xfrm>
          <a:prstGeom prst="rect">
            <a:avLst/>
          </a:prstGeom>
        </p:spPr>
      </p:pic>
      <p:sp>
        <p:nvSpPr>
          <p:cNvPr id="7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36705" y="4832367"/>
            <a:ext cx="4382513" cy="391884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J. Noel ; Th. Dogot ; K. Maréchal</a:t>
            </a:r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>
          <a:xfrm>
            <a:off x="1" y="-7298"/>
            <a:ext cx="4754880" cy="518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BE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“Performances des circuits courts/proximité. Définitions et enjeux”</a:t>
            </a:r>
            <a:endParaRPr lang="fr-FR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</a:t>
            </a:r>
            <a:r>
              <a:rPr lang="fr-FR" sz="1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JRSS, Ecole d’Ingénieurs </a:t>
            </a:r>
            <a:r>
              <a:rPr kumimoji="0" lang="fr-FR" sz="1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Sciences Agro, Bordeaux, 12-13 déc.</a:t>
            </a: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0" lang="fr-FR" sz="1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2019 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4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 txBox="1">
            <a:spLocks/>
          </p:cNvSpPr>
          <p:nvPr/>
        </p:nvSpPr>
        <p:spPr>
          <a:xfrm>
            <a:off x="112143" y="2081160"/>
            <a:ext cx="4382219" cy="30108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Lucida Grande"/>
              <a:buNone/>
            </a:pPr>
            <a:r>
              <a:rPr lang="fr-BE" sz="1600" dirty="0">
                <a:solidFill>
                  <a:srgbClr val="7DB928"/>
                </a:solidFill>
              </a:rPr>
              <a:t>	</a:t>
            </a:r>
            <a:r>
              <a:rPr lang="fr-BE" sz="1600" b="1" dirty="0">
                <a:solidFill>
                  <a:srgbClr val="595959"/>
                </a:solidFill>
              </a:rPr>
              <a:t>3. Prix	et Coûts </a:t>
            </a:r>
          </a:p>
          <a:p>
            <a:pPr>
              <a:buFont typeface="Lucida Grande"/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Facturation centralisée ? mensualisée ?</a:t>
            </a:r>
          </a:p>
          <a:p>
            <a:pPr>
              <a:buFont typeface="Lucida Grande"/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Coût matière (souvent &gt; 2€) ; surcout possible 5%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Coût de fonctionnement : prise en charge de l’énergie ? du personnel ? </a:t>
            </a:r>
          </a:p>
          <a:p>
            <a:pPr>
              <a:buFont typeface="Lucida Grande"/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Transparence dans répartition des coûts &amp; des marges </a:t>
            </a:r>
            <a:endParaRPr lang="fr-BE" sz="14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Budget différent des cantines selon établissements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Dimensionnement humain (rentabilité) </a:t>
            </a:r>
          </a:p>
          <a:p>
            <a:pPr>
              <a:buNone/>
            </a:pPr>
            <a:endParaRPr lang="fr-FR" sz="1400" dirty="0">
              <a:solidFill>
                <a:srgbClr val="7DB928">
                  <a:alpha val="60000"/>
                </a:srgbClr>
              </a:solidFill>
            </a:endParaRPr>
          </a:p>
          <a:p>
            <a:pPr>
              <a:buFont typeface="Lucida Grande"/>
              <a:buNone/>
            </a:pPr>
            <a:endParaRPr lang="fr-FR" sz="1400" dirty="0">
              <a:solidFill>
                <a:srgbClr val="7DB928"/>
              </a:solidFill>
            </a:endParaRPr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4606506" y="2081159"/>
            <a:ext cx="4516619" cy="3010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Lucida Grande"/>
              <a:buNone/>
            </a:pPr>
            <a:r>
              <a:rPr lang="fr-BE" sz="1600" b="1" dirty="0">
                <a:solidFill>
                  <a:srgbClr val="7DB928"/>
                </a:solidFill>
              </a:rPr>
              <a:t>	</a:t>
            </a:r>
            <a:r>
              <a:rPr lang="fr-BE" sz="1600" b="1" dirty="0">
                <a:solidFill>
                  <a:srgbClr val="595959"/>
                </a:solidFill>
              </a:rPr>
              <a:t>4. </a:t>
            </a:r>
            <a:r>
              <a:rPr lang="fr-FR" sz="1600" b="1" dirty="0">
                <a:solidFill>
                  <a:srgbClr val="595959"/>
                </a:solidFill>
              </a:rPr>
              <a:t>Acteurs et Partenariats</a:t>
            </a:r>
          </a:p>
          <a:p>
            <a:pPr>
              <a:buFont typeface="Lucida Grande"/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Besoin de sensibilisation – éducation – formation-rencontre (personnels, élèves, parents, agriculteurs…)</a:t>
            </a:r>
          </a:p>
          <a:p>
            <a:pPr>
              <a:buFont typeface="Lucida Grande"/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Modalités de regroupement Producteurs ? Cantines ? 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Implication interne établissement : direction, économat, cuisiniers &amp; cantiniers, professeurs… </a:t>
            </a:r>
          </a:p>
          <a:p>
            <a:pPr>
              <a:buFont typeface="Lucida Grande"/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Implication puissance publique : impact du Green deal ; marchés publics 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Charte d’engagements de valeurs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Représentant commercial / marketing ?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Responsables de l’outil ? Statut juridique ? </a:t>
            </a:r>
          </a:p>
          <a:p>
            <a:pPr>
              <a:buFont typeface="Lucida Grande"/>
              <a:buNone/>
            </a:pPr>
            <a:endParaRPr lang="fr-FR" sz="1400" dirty="0">
              <a:solidFill>
                <a:srgbClr val="7DB928"/>
              </a:solidFill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Des p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erformance</a:t>
            </a:r>
            <a:r>
              <a:rPr kumimoji="0" lang="fr-FR" sz="3600" b="0" i="0" u="none" strike="noStrike" kern="1200" cap="none" spc="0" normalizeH="0" noProof="0" dirty="0" err="1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de </a:t>
            </a:r>
            <a:r>
              <a:rPr kumimoji="0" lang="fr-FR" sz="3600" b="0" i="0" u="none" strike="noStrike" kern="1200" cap="none" spc="0" normalizeH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RHD en question…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Espace réservé du contenu 1"/>
          <p:cNvSpPr>
            <a:spLocks noGrp="1"/>
          </p:cNvSpPr>
          <p:nvPr>
            <p:ph idx="1"/>
          </p:nvPr>
        </p:nvSpPr>
        <p:spPr>
          <a:xfrm>
            <a:off x="410737" y="1000907"/>
            <a:ext cx="7678928" cy="761006"/>
          </a:xfrm>
        </p:spPr>
        <p:txBody>
          <a:bodyPr>
            <a:norm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Stratégies d’approvisionnement local-durable de RHD wallonne : </a:t>
            </a:r>
            <a:br>
              <a:rPr lang="fr-BE" sz="2000" dirty="0">
                <a:solidFill>
                  <a:srgbClr val="595959"/>
                </a:solidFill>
              </a:rPr>
            </a:br>
            <a:r>
              <a:rPr lang="fr-BE" sz="2000" dirty="0">
                <a:solidFill>
                  <a:srgbClr val="595959"/>
                </a:solidFill>
              </a:rPr>
              <a:t>4 axes de performances</a:t>
            </a:r>
          </a:p>
          <a:p>
            <a:pPr>
              <a:buNone/>
            </a:pPr>
            <a:endParaRPr lang="fr-FR" sz="1800" dirty="0">
              <a:solidFill>
                <a:srgbClr val="7DB9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8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1"/>
          <p:cNvSpPr txBox="1">
            <a:spLocks/>
          </p:cNvSpPr>
          <p:nvPr/>
        </p:nvSpPr>
        <p:spPr>
          <a:xfrm>
            <a:off x="376221" y="1590939"/>
            <a:ext cx="5052007" cy="3336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Lucida Grande"/>
              <a:buNone/>
            </a:pPr>
            <a:r>
              <a:rPr lang="fr-BE" sz="1600" dirty="0">
                <a:solidFill>
                  <a:srgbClr val="7DB928"/>
                </a:solidFill>
              </a:rPr>
              <a:t>	</a:t>
            </a:r>
            <a:r>
              <a:rPr lang="fr-BE" sz="1600" b="1" dirty="0">
                <a:solidFill>
                  <a:srgbClr val="595959"/>
                </a:solidFill>
              </a:rPr>
              <a:t>1. dimension géographique </a:t>
            </a:r>
          </a:p>
          <a:p>
            <a:pPr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Quelle(s) échelle(s) d’ancrage ? </a:t>
            </a:r>
          </a:p>
          <a:p>
            <a:pPr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Quel(s) emboitement(s) possible(s) ? </a:t>
            </a:r>
          </a:p>
          <a:p>
            <a:pPr>
              <a:buNone/>
            </a:pPr>
            <a:endParaRPr lang="fr-FR" sz="10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BE" sz="1600" b="1" dirty="0">
                <a:solidFill>
                  <a:srgbClr val="595959"/>
                </a:solidFill>
              </a:rPr>
              <a:t>	2. dimension relationnelle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Quelles missions et finalités ? </a:t>
            </a:r>
            <a:endParaRPr lang="fr-BE" sz="14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Quel(s) type(s) de communication – sensibilisation ? </a:t>
            </a:r>
          </a:p>
          <a:p>
            <a:pPr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Quel(s) type(s) de formation – éducation ? </a:t>
            </a:r>
          </a:p>
          <a:p>
            <a:pPr>
              <a:buNone/>
            </a:pPr>
            <a:endParaRPr lang="fr-FR" sz="10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BE" sz="1600" b="1" dirty="0">
                <a:solidFill>
                  <a:srgbClr val="595959"/>
                </a:solidFill>
              </a:rPr>
              <a:t>	3. dimension politique</a:t>
            </a:r>
          </a:p>
          <a:p>
            <a:pPr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Quels partenariats développés ? Quels acteurs impliqués ?  </a:t>
            </a:r>
          </a:p>
          <a:p>
            <a:pPr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Quel(s) statut(s) juridique(s) ?</a:t>
            </a:r>
            <a:r>
              <a:rPr lang="fr-FR" sz="1400" dirty="0">
                <a:solidFill>
                  <a:srgbClr val="7DB928"/>
                </a:solidFill>
              </a:rPr>
              <a:t> 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Quelle(s) modalité(s) de gouvernance ?</a:t>
            </a:r>
          </a:p>
        </p:txBody>
      </p:sp>
      <p:sp>
        <p:nvSpPr>
          <p:cNvPr id="8" name="Espace réservé du contenu 1"/>
          <p:cNvSpPr>
            <a:spLocks noGrp="1"/>
          </p:cNvSpPr>
          <p:nvPr>
            <p:ph idx="1"/>
          </p:nvPr>
        </p:nvSpPr>
        <p:spPr>
          <a:xfrm>
            <a:off x="410736" y="1000907"/>
            <a:ext cx="8733264" cy="569102"/>
          </a:xfrm>
        </p:spPr>
        <p:txBody>
          <a:bodyPr>
            <a:normAutofit fontScale="92500"/>
          </a:bodyPr>
          <a:lstStyle/>
          <a:p>
            <a:r>
              <a:rPr lang="fr-BE" sz="2162" dirty="0">
                <a:solidFill>
                  <a:srgbClr val="595959"/>
                </a:solidFill>
              </a:rPr>
              <a:t>Stratégies d’approvisionnement local-durable de RHD wallonne : 5 dimensions </a:t>
            </a:r>
          </a:p>
          <a:p>
            <a:pPr>
              <a:buNone/>
            </a:pPr>
            <a:endParaRPr lang="fr-FR" sz="1800" dirty="0">
              <a:solidFill>
                <a:srgbClr val="7DB928"/>
              </a:solidFill>
            </a:endParaRPr>
          </a:p>
        </p:txBody>
      </p:sp>
      <p:sp>
        <p:nvSpPr>
          <p:cNvPr id="9" name="Espace réservé du contenu 1"/>
          <p:cNvSpPr txBox="1">
            <a:spLocks/>
          </p:cNvSpPr>
          <p:nvPr/>
        </p:nvSpPr>
        <p:spPr>
          <a:xfrm>
            <a:off x="5460519" y="1917472"/>
            <a:ext cx="3536832" cy="296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fr-BE" sz="1600" dirty="0">
                <a:solidFill>
                  <a:srgbClr val="7DB928"/>
                </a:solidFill>
              </a:rPr>
              <a:t>	</a:t>
            </a:r>
            <a:r>
              <a:rPr lang="fr-BE" sz="1600" b="1" dirty="0">
                <a:solidFill>
                  <a:srgbClr val="595959"/>
                </a:solidFill>
              </a:rPr>
              <a:t>4. dimension fonctionnelle</a:t>
            </a:r>
          </a:p>
          <a:p>
            <a:pPr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Quelle(s) organisation(s) logistique(s) ? </a:t>
            </a:r>
          </a:p>
          <a:p>
            <a:pPr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Quelle(s) gestion(s) administrative(s) ?</a:t>
            </a:r>
          </a:p>
          <a:p>
            <a:pPr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Quels outils marketing / commerciaux ?</a:t>
            </a:r>
          </a:p>
          <a:p>
            <a:pPr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Quels canaux de distribution ? </a:t>
            </a:r>
          </a:p>
          <a:p>
            <a:pPr>
              <a:buNone/>
            </a:pPr>
            <a:endParaRPr lang="fr-FR" sz="10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BE" sz="1600" b="1" dirty="0">
                <a:solidFill>
                  <a:srgbClr val="7DB928"/>
                </a:solidFill>
              </a:rPr>
              <a:t>	</a:t>
            </a:r>
            <a:r>
              <a:rPr lang="fr-BE" sz="1600" b="1" dirty="0">
                <a:solidFill>
                  <a:srgbClr val="595959"/>
                </a:solidFill>
              </a:rPr>
              <a:t>5. dimension économique</a:t>
            </a:r>
          </a:p>
          <a:p>
            <a:pPr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Quels financements ? Quels revenus ? </a:t>
            </a:r>
          </a:p>
          <a:p>
            <a:pPr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Quelles ressources ? À quels coûts ? </a:t>
            </a:r>
          </a:p>
          <a:p>
            <a:pPr>
              <a:buNone/>
            </a:pPr>
            <a:r>
              <a:rPr lang="fr-BE" sz="1400" dirty="0">
                <a:solidFill>
                  <a:srgbClr val="7DB928"/>
                </a:solidFill>
                <a:latin typeface="Wingdings 3" panose="05040102010807070707" pitchFamily="18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Quel(s) indicateurs de réussite ?   </a:t>
            </a:r>
          </a:p>
          <a:p>
            <a:pPr>
              <a:buNone/>
            </a:pPr>
            <a:endParaRPr lang="fr-FR" sz="1400" dirty="0">
              <a:solidFill>
                <a:srgbClr val="7DB928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P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erformances</a:t>
            </a:r>
            <a:r>
              <a:rPr kumimoji="0" lang="fr-FR" sz="3600" b="0" i="0" u="none" strike="noStrike" kern="1200" cap="none" spc="0" normalizeH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territoriales &amp; proximités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909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79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934558"/>
              </p:ext>
            </p:extLst>
          </p:nvPr>
        </p:nvGraphicFramePr>
        <p:xfrm>
          <a:off x="4852681" y="1524172"/>
          <a:ext cx="4223510" cy="3038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895" name="Document" r:id="rId4" imgW="9142857" imgH="6577778" progId="Word.Document.12">
                  <p:link updateAutomatic="1"/>
                </p:oleObj>
              </mc:Choice>
              <mc:Fallback>
                <p:oleObj name="Document" r:id="rId4" imgW="9142857" imgH="6577778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2681" y="1524172"/>
                        <a:ext cx="4223510" cy="30385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6" y="1000906"/>
            <a:ext cx="6442908" cy="3654763"/>
          </a:xfrm>
        </p:spPr>
        <p:txBody>
          <a:bodyPr>
            <a:norm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Un dimensionnement géographique « provincial »</a:t>
            </a:r>
            <a:r>
              <a:rPr lang="fr-BE" sz="2162" dirty="0">
                <a:solidFill>
                  <a:srgbClr val="595959"/>
                </a:solidFill>
              </a:rPr>
              <a:t/>
            </a:r>
            <a:br>
              <a:rPr lang="fr-BE" sz="2162" dirty="0">
                <a:solidFill>
                  <a:srgbClr val="595959"/>
                </a:solidFill>
              </a:rPr>
            </a:br>
            <a:r>
              <a:rPr lang="fr-BE" sz="2162" dirty="0">
                <a:solidFill>
                  <a:srgbClr val="595959"/>
                </a:solidFill>
              </a:rPr>
              <a:t/>
            </a:r>
            <a:br>
              <a:rPr lang="fr-BE" sz="2162" dirty="0">
                <a:solidFill>
                  <a:srgbClr val="595959"/>
                </a:solidFill>
              </a:rPr>
            </a:br>
            <a:r>
              <a:rPr lang="fr-BE" sz="1800" dirty="0">
                <a:solidFill>
                  <a:srgbClr val="595959"/>
                </a:solidFill>
              </a:rPr>
              <a:t>Ancrage spatial souvent provincial </a:t>
            </a:r>
          </a:p>
          <a:p>
            <a:pPr>
              <a:buNone/>
            </a:pPr>
            <a:r>
              <a:rPr lang="fr-BE" sz="1000" dirty="0">
                <a:solidFill>
                  <a:srgbClr val="595959"/>
                </a:solidFill>
              </a:rPr>
              <a:t>	</a:t>
            </a:r>
            <a:r>
              <a:rPr lang="fr-FR" sz="1600" dirty="0">
                <a:solidFill>
                  <a:srgbClr val="7DB928"/>
                </a:solidFill>
              </a:rPr>
              <a:t>- Bassin de production suffisamment large </a:t>
            </a:r>
            <a:br>
              <a:rPr lang="fr-FR" sz="1600" dirty="0">
                <a:solidFill>
                  <a:srgbClr val="7DB928"/>
                </a:solidFill>
              </a:rPr>
            </a:br>
            <a:r>
              <a:rPr lang="fr-FR" sz="1600" dirty="0">
                <a:solidFill>
                  <a:srgbClr val="7DB928"/>
                </a:solidFill>
              </a:rPr>
              <a:t>et varié</a:t>
            </a:r>
          </a:p>
          <a:p>
            <a:pPr>
              <a:buNone/>
            </a:pPr>
            <a:r>
              <a:rPr lang="fr-FR" sz="1600" dirty="0">
                <a:solidFill>
                  <a:srgbClr val="7DB928"/>
                </a:solidFill>
                <a:ea typeface="Cambria"/>
                <a:cs typeface="Calibri"/>
              </a:rPr>
              <a:t>	- Aire de chalandise &amp; clientèle plus importante </a:t>
            </a:r>
            <a:br>
              <a:rPr lang="fr-FR" sz="1600" dirty="0">
                <a:solidFill>
                  <a:srgbClr val="7DB928"/>
                </a:solidFill>
                <a:ea typeface="Cambria"/>
                <a:cs typeface="Calibri"/>
              </a:rPr>
            </a:br>
            <a:endParaRPr lang="fr-FR" sz="1600" dirty="0">
              <a:ea typeface="Cambria"/>
              <a:cs typeface="Calibri"/>
            </a:endParaRPr>
          </a:p>
          <a:p>
            <a:pPr>
              <a:buNone/>
            </a:pPr>
            <a:r>
              <a:rPr lang="fr-FR" sz="1600" dirty="0">
                <a:solidFill>
                  <a:srgbClr val="7DB928"/>
                </a:solidFill>
              </a:rPr>
              <a:t>	</a:t>
            </a:r>
            <a:r>
              <a:rPr lang="fr-FR" sz="1800" dirty="0">
                <a:solidFill>
                  <a:srgbClr val="595959"/>
                </a:solidFill>
              </a:rPr>
              <a:t>Souplesse scalaire</a:t>
            </a:r>
          </a:p>
          <a:p>
            <a:pPr>
              <a:buNone/>
            </a:pPr>
            <a:r>
              <a:rPr lang="fr-FR" sz="1600" dirty="0">
                <a:solidFill>
                  <a:srgbClr val="7DB928"/>
                </a:solidFill>
              </a:rPr>
              <a:t>	- Logistique de proximité entre acteurs</a:t>
            </a:r>
          </a:p>
          <a:p>
            <a:pPr>
              <a:buNone/>
            </a:pPr>
            <a:r>
              <a:rPr lang="fr-FR" sz="1600" dirty="0">
                <a:solidFill>
                  <a:srgbClr val="7DB928"/>
                </a:solidFill>
              </a:rPr>
              <a:t>	- Champ d’action parfois « régional » </a:t>
            </a:r>
            <a:br>
              <a:rPr lang="fr-FR" sz="1600" dirty="0">
                <a:solidFill>
                  <a:srgbClr val="7DB928"/>
                </a:solidFill>
              </a:rPr>
            </a:br>
            <a:r>
              <a:rPr lang="fr-FR" sz="1600" dirty="0">
                <a:solidFill>
                  <a:srgbClr val="7DB928"/>
                </a:solidFill>
              </a:rPr>
              <a:t>(Wallonie, territoires frontaliers)</a:t>
            </a:r>
          </a:p>
          <a:p>
            <a:pPr>
              <a:buNone/>
            </a:pPr>
            <a:endParaRPr lang="fr-BE" sz="1600" dirty="0">
              <a:solidFill>
                <a:srgbClr val="7DB928"/>
              </a:solidFill>
            </a:endParaRPr>
          </a:p>
          <a:p>
            <a:endParaRPr lang="fr-BE" b="1" dirty="0">
              <a:solidFill>
                <a:srgbClr val="59595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2407" y="1524172"/>
            <a:ext cx="1779453" cy="2308771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P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erformances</a:t>
            </a:r>
            <a:r>
              <a:rPr kumimoji="0" lang="fr-FR" sz="3600" b="0" i="0" u="none" strike="noStrike" kern="1200" cap="none" spc="0" normalizeH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territoriales &amp; proximités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6"/>
            <a:ext cx="8383655" cy="4142593"/>
          </a:xfrm>
        </p:spPr>
        <p:txBody>
          <a:bodyPr>
            <a:norm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Une triple dimension relationnelle et partenariale</a:t>
            </a:r>
            <a:r>
              <a:rPr lang="fr-BE" sz="2162" dirty="0">
                <a:solidFill>
                  <a:srgbClr val="595959"/>
                </a:solidFill>
              </a:rPr>
              <a:t/>
            </a:r>
            <a:br>
              <a:rPr lang="fr-BE" sz="2162" dirty="0">
                <a:solidFill>
                  <a:srgbClr val="595959"/>
                </a:solidFill>
              </a:rPr>
            </a:br>
            <a:r>
              <a:rPr lang="fr-BE" sz="2162" dirty="0">
                <a:solidFill>
                  <a:srgbClr val="595959"/>
                </a:solidFill>
              </a:rPr>
              <a:t/>
            </a:r>
            <a:br>
              <a:rPr lang="fr-BE" sz="2162" dirty="0">
                <a:solidFill>
                  <a:srgbClr val="595959"/>
                </a:solidFill>
              </a:rPr>
            </a:br>
            <a:r>
              <a:rPr lang="fr-BE" sz="1800" dirty="0">
                <a:solidFill>
                  <a:srgbClr val="595959"/>
                </a:solidFill>
              </a:rPr>
              <a:t>Communication et relais d’information</a:t>
            </a:r>
            <a:endParaRPr lang="fr-BE" sz="18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BE" sz="1050" dirty="0">
                <a:solidFill>
                  <a:srgbClr val="7DB928"/>
                </a:solidFill>
              </a:rPr>
              <a:t>	</a:t>
            </a:r>
            <a:r>
              <a:rPr lang="fr-BE" sz="1600" dirty="0">
                <a:solidFill>
                  <a:srgbClr val="7DB928"/>
                </a:solidFill>
              </a:rPr>
              <a:t>- Renforcement des liens </a:t>
            </a:r>
            <a:r>
              <a:rPr lang="fr-FR" sz="1600" dirty="0">
                <a:solidFill>
                  <a:srgbClr val="7DB928"/>
                </a:solidFill>
              </a:rPr>
              <a:t>producteurs - cuisiniers</a:t>
            </a:r>
            <a:endParaRPr lang="fr-BE" sz="16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BE" sz="1600" b="1" dirty="0">
                <a:solidFill>
                  <a:srgbClr val="595959"/>
                </a:solidFill>
              </a:rPr>
              <a:t>	</a:t>
            </a:r>
            <a:r>
              <a:rPr lang="fr-BE" sz="1600" dirty="0">
                <a:solidFill>
                  <a:srgbClr val="7DB928"/>
                </a:solidFill>
              </a:rPr>
              <a:t>- Développement d’outils (newsletters, visites…)</a:t>
            </a:r>
          </a:p>
          <a:p>
            <a:pPr>
              <a:buNone/>
            </a:pPr>
            <a:endParaRPr lang="fr-BE" sz="1000" dirty="0">
              <a:solidFill>
                <a:srgbClr val="595959"/>
              </a:solidFill>
            </a:endParaRPr>
          </a:p>
          <a:p>
            <a:pPr>
              <a:buNone/>
            </a:pPr>
            <a:r>
              <a:rPr lang="fr-BE" sz="1800" dirty="0">
                <a:solidFill>
                  <a:srgbClr val="7DB928"/>
                </a:solidFill>
              </a:rPr>
              <a:t>	</a:t>
            </a:r>
            <a:r>
              <a:rPr lang="fr-BE" sz="1800" dirty="0">
                <a:solidFill>
                  <a:srgbClr val="595959"/>
                </a:solidFill>
              </a:rPr>
              <a:t>Sensibilisation des acteurs</a:t>
            </a:r>
            <a:r>
              <a:rPr lang="fr-BE" sz="1800" dirty="0">
                <a:solidFill>
                  <a:srgbClr val="7DB928"/>
                </a:solidFill>
              </a:rPr>
              <a:t/>
            </a:r>
            <a:br>
              <a:rPr lang="fr-BE" sz="1800" dirty="0">
                <a:solidFill>
                  <a:srgbClr val="7DB928"/>
                </a:solidFill>
              </a:rPr>
            </a:br>
            <a:r>
              <a:rPr lang="fr-BE" sz="1800" dirty="0">
                <a:solidFill>
                  <a:srgbClr val="7DB928"/>
                </a:solidFill>
              </a:rPr>
              <a:t>- </a:t>
            </a:r>
            <a:r>
              <a:rPr lang="fr-BE" sz="1600" dirty="0">
                <a:solidFill>
                  <a:srgbClr val="7DB928"/>
                </a:solidFill>
              </a:rPr>
              <a:t>Charte d’engagement entre parties prenantes</a:t>
            </a:r>
            <a:endParaRPr lang="fr-BE" sz="1600" b="1" dirty="0">
              <a:solidFill>
                <a:srgbClr val="595959"/>
              </a:solidFill>
            </a:endParaRPr>
          </a:p>
          <a:p>
            <a:pPr>
              <a:buNone/>
            </a:pPr>
            <a:r>
              <a:rPr lang="fr-BE" sz="1600" b="1" dirty="0">
                <a:solidFill>
                  <a:srgbClr val="595959"/>
                </a:solidFill>
              </a:rPr>
              <a:t>	</a:t>
            </a:r>
            <a:r>
              <a:rPr lang="fr-BE" sz="1600" dirty="0">
                <a:solidFill>
                  <a:srgbClr val="7DB928"/>
                </a:solidFill>
              </a:rPr>
              <a:t>- Partenariats avec collectivités territoriales, restauration commerciale, organismes agricoles…</a:t>
            </a:r>
          </a:p>
          <a:p>
            <a:pPr>
              <a:buNone/>
            </a:pPr>
            <a:endParaRPr lang="fr-BE" sz="1000" dirty="0">
              <a:solidFill>
                <a:srgbClr val="595959"/>
              </a:solidFill>
            </a:endParaRPr>
          </a:p>
          <a:p>
            <a:pPr>
              <a:buNone/>
            </a:pPr>
            <a:r>
              <a:rPr lang="fr-BE" sz="1000" dirty="0">
                <a:solidFill>
                  <a:srgbClr val="595959"/>
                </a:solidFill>
              </a:rPr>
              <a:t>	</a:t>
            </a:r>
            <a:r>
              <a:rPr lang="fr-BE" sz="1800" dirty="0">
                <a:solidFill>
                  <a:srgbClr val="595959"/>
                </a:solidFill>
              </a:rPr>
              <a:t>F</a:t>
            </a:r>
            <a:r>
              <a:rPr lang="fr-FR" sz="1800" dirty="0" err="1">
                <a:solidFill>
                  <a:srgbClr val="595959"/>
                </a:solidFill>
              </a:rPr>
              <a:t>ormation</a:t>
            </a:r>
            <a:r>
              <a:rPr lang="fr-FR" sz="1800" dirty="0">
                <a:solidFill>
                  <a:srgbClr val="595959"/>
                </a:solidFill>
              </a:rPr>
              <a:t> – Education</a:t>
            </a:r>
          </a:p>
          <a:p>
            <a:pPr>
              <a:buNone/>
            </a:pPr>
            <a:r>
              <a:rPr lang="fr-BE" sz="1600" dirty="0">
                <a:solidFill>
                  <a:srgbClr val="7DB928"/>
                </a:solidFill>
              </a:rPr>
              <a:t>	- changement des habitudes</a:t>
            </a:r>
          </a:p>
          <a:p>
            <a:pPr>
              <a:buNone/>
            </a:pPr>
            <a:r>
              <a:rPr lang="fr-BE" sz="1600" dirty="0">
                <a:solidFill>
                  <a:srgbClr val="7DB928"/>
                </a:solidFill>
              </a:rPr>
              <a:t>	- producteurs / cuisiniers / élèves (et parents)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P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erformances</a:t>
            </a:r>
            <a:r>
              <a:rPr kumimoji="0" lang="fr-FR" sz="3600" b="0" i="0" u="none" strike="noStrike" kern="1200" cap="none" spc="0" normalizeH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territoriales &amp; proximités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6" y="1000906"/>
            <a:ext cx="6442908" cy="4142593"/>
          </a:xfrm>
        </p:spPr>
        <p:txBody>
          <a:bodyPr>
            <a:norm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Une triple dimension relationnelle </a:t>
            </a:r>
            <a:br>
              <a:rPr lang="fr-BE" sz="2000" dirty="0">
                <a:solidFill>
                  <a:srgbClr val="595959"/>
                </a:solidFill>
              </a:rPr>
            </a:br>
            <a:r>
              <a:rPr lang="fr-BE" sz="2000" dirty="0">
                <a:solidFill>
                  <a:srgbClr val="595959"/>
                </a:solidFill>
              </a:rPr>
              <a:t>et partenariale</a:t>
            </a:r>
            <a:r>
              <a:rPr lang="fr-BE" sz="2162" dirty="0">
                <a:solidFill>
                  <a:srgbClr val="595959"/>
                </a:solidFill>
              </a:rPr>
              <a:t/>
            </a:r>
            <a:br>
              <a:rPr lang="fr-BE" sz="2162" dirty="0">
                <a:solidFill>
                  <a:srgbClr val="595959"/>
                </a:solidFill>
              </a:rPr>
            </a:br>
            <a:endParaRPr lang="fr-BE" sz="1600" dirty="0">
              <a:solidFill>
                <a:srgbClr val="7DB928"/>
              </a:solidFill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678521"/>
              </p:ext>
            </p:extLst>
          </p:nvPr>
        </p:nvGraphicFramePr>
        <p:xfrm>
          <a:off x="115302" y="2048219"/>
          <a:ext cx="4274232" cy="2661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943" name="Document" r:id="rId4" imgW="12114286" imgH="7542857" progId="Word.Document.12">
                  <p:link updateAutomatic="1"/>
                </p:oleObj>
              </mc:Choice>
              <mc:Fallback>
                <p:oleObj name="Document" r:id="rId4" imgW="12114286" imgH="7542857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302" y="2048219"/>
                        <a:ext cx="4274232" cy="2661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490201" y="2048218"/>
            <a:ext cx="2899333" cy="1952953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5799" r="2238" b="2320"/>
          <a:stretch>
            <a:fillRect/>
          </a:stretch>
        </p:blipFill>
        <p:spPr bwMode="auto">
          <a:xfrm>
            <a:off x="4842051" y="2455089"/>
            <a:ext cx="4301949" cy="266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806267" y="2429693"/>
            <a:ext cx="1342660" cy="821533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463606" y="4546362"/>
            <a:ext cx="1689793" cy="58696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205865" y="2397396"/>
            <a:ext cx="177913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700" u="sng" dirty="0"/>
              <a:t>Sources </a:t>
            </a:r>
            <a:r>
              <a:rPr lang="fr-FR" sz="700" dirty="0"/>
              <a:t>: Atelier Collectivités, Namur, 2019 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2" t="61352"/>
          <a:stretch>
            <a:fillRect/>
          </a:stretch>
        </p:blipFill>
        <p:spPr bwMode="auto">
          <a:xfrm>
            <a:off x="5815641" y="575901"/>
            <a:ext cx="2795917" cy="164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P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erformances</a:t>
            </a:r>
            <a:r>
              <a:rPr kumimoji="0" lang="fr-FR" sz="3600" b="0" i="0" u="none" strike="noStrike" kern="1200" cap="none" spc="0" normalizeH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territoriales &amp; proximités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6" y="1024137"/>
            <a:ext cx="8236836" cy="3900614"/>
          </a:xfrm>
        </p:spPr>
        <p:txBody>
          <a:bodyPr>
            <a:norm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Une triple dimension fonctionnelle</a:t>
            </a:r>
            <a:r>
              <a:rPr lang="fr-BE" sz="2162" dirty="0">
                <a:solidFill>
                  <a:srgbClr val="595959"/>
                </a:solidFill>
              </a:rPr>
              <a:t/>
            </a:r>
            <a:br>
              <a:rPr lang="fr-BE" sz="2162" dirty="0">
                <a:solidFill>
                  <a:srgbClr val="595959"/>
                </a:solidFill>
              </a:rPr>
            </a:br>
            <a:r>
              <a:rPr lang="fr-BE" sz="2162" dirty="0">
                <a:solidFill>
                  <a:srgbClr val="595959"/>
                </a:solidFill>
              </a:rPr>
              <a:t/>
            </a:r>
            <a:br>
              <a:rPr lang="fr-BE" sz="2162" dirty="0">
                <a:solidFill>
                  <a:srgbClr val="595959"/>
                </a:solidFill>
              </a:rPr>
            </a:br>
            <a:r>
              <a:rPr lang="fr-BE" sz="1800" dirty="0">
                <a:solidFill>
                  <a:srgbClr val="595959"/>
                </a:solidFill>
              </a:rPr>
              <a:t>Organisation logistique </a:t>
            </a:r>
            <a:r>
              <a:rPr lang="fr-BE" sz="1800" i="1" dirty="0">
                <a:solidFill>
                  <a:srgbClr val="595959"/>
                </a:solidFill>
              </a:rPr>
              <a:t>(niveau infra)</a:t>
            </a:r>
          </a:p>
          <a:p>
            <a:pPr>
              <a:buNone/>
            </a:pPr>
            <a:r>
              <a:rPr lang="fr-BE" sz="1800" dirty="0">
                <a:solidFill>
                  <a:srgbClr val="7DB928"/>
                </a:solidFill>
              </a:rPr>
              <a:t>	</a:t>
            </a:r>
            <a:r>
              <a:rPr lang="fr-FR" sz="1600" dirty="0">
                <a:solidFill>
                  <a:srgbClr val="7DB928"/>
                </a:solidFill>
              </a:rPr>
              <a:t>- Collecte au champ et livraison en cuisines</a:t>
            </a:r>
          </a:p>
          <a:p>
            <a:pPr>
              <a:buNone/>
            </a:pPr>
            <a:r>
              <a:rPr lang="fr-FR" sz="1600" dirty="0">
                <a:solidFill>
                  <a:srgbClr val="7DB928"/>
                </a:solidFill>
              </a:rPr>
              <a:t>	- </a:t>
            </a:r>
            <a:r>
              <a:rPr lang="fr-FR" sz="1600" dirty="0" err="1">
                <a:solidFill>
                  <a:srgbClr val="7DB928"/>
                </a:solidFill>
              </a:rPr>
              <a:t>Pré-transformation</a:t>
            </a:r>
            <a:r>
              <a:rPr lang="fr-FR" sz="1600" dirty="0">
                <a:solidFill>
                  <a:srgbClr val="7DB928"/>
                </a:solidFill>
              </a:rPr>
              <a:t> et conditionnement </a:t>
            </a:r>
            <a:r>
              <a:rPr lang="fr-FR" sz="1600" dirty="0">
                <a:solidFill>
                  <a:srgbClr val="7DB928"/>
                </a:solidFill>
                <a:latin typeface="Wingdings 3" charset="2"/>
                <a:cs typeface="Wingdings 3" charset="2"/>
              </a:rPr>
              <a:t>n</a:t>
            </a:r>
            <a:r>
              <a:rPr lang="fr-FR" sz="1600" dirty="0">
                <a:solidFill>
                  <a:srgbClr val="7DB928"/>
                </a:solidFill>
              </a:rPr>
              <a:t> outils mutualisés (</a:t>
            </a:r>
            <a:r>
              <a:rPr lang="fr-FR" sz="1600" dirty="0" err="1">
                <a:solidFill>
                  <a:srgbClr val="7DB928"/>
                </a:solidFill>
              </a:rPr>
              <a:t>halls-relais</a:t>
            </a:r>
            <a:r>
              <a:rPr lang="fr-FR" sz="1600" dirty="0">
                <a:solidFill>
                  <a:srgbClr val="7DB928"/>
                </a:solidFill>
              </a:rPr>
              <a:t>, </a:t>
            </a:r>
            <a:r>
              <a:rPr lang="fr-FR" sz="1600" dirty="0" err="1">
                <a:solidFill>
                  <a:srgbClr val="7DB928"/>
                </a:solidFill>
              </a:rPr>
              <a:t>légumeries</a:t>
            </a:r>
            <a:r>
              <a:rPr lang="fr-FR" sz="1600" dirty="0">
                <a:solidFill>
                  <a:srgbClr val="7DB928"/>
                </a:solidFill>
              </a:rPr>
              <a:t>…) </a:t>
            </a:r>
          </a:p>
          <a:p>
            <a:pPr>
              <a:buNone/>
            </a:pPr>
            <a:r>
              <a:rPr lang="fr-BE" sz="1600" dirty="0">
                <a:solidFill>
                  <a:srgbClr val="7DB928"/>
                </a:solidFill>
              </a:rPr>
              <a:t>	- </a:t>
            </a:r>
            <a:r>
              <a:rPr lang="fr-FR" sz="1600" dirty="0">
                <a:solidFill>
                  <a:srgbClr val="7DB928"/>
                </a:solidFill>
              </a:rPr>
              <a:t>Aide technique sur planification (cultures, menus…)</a:t>
            </a:r>
          </a:p>
          <a:p>
            <a:pPr>
              <a:buNone/>
            </a:pPr>
            <a:r>
              <a:rPr lang="fr-FR" sz="1600" b="1" dirty="0">
                <a:solidFill>
                  <a:srgbClr val="7DB928"/>
                </a:solidFill>
              </a:rPr>
              <a:t>	</a:t>
            </a:r>
          </a:p>
          <a:p>
            <a:pPr>
              <a:buNone/>
            </a:pPr>
            <a:r>
              <a:rPr lang="fr-BE" sz="1600" dirty="0">
                <a:solidFill>
                  <a:srgbClr val="7DB928"/>
                </a:solidFill>
              </a:rPr>
              <a:t>	</a:t>
            </a:r>
            <a:r>
              <a:rPr lang="fr-BE" sz="1800" dirty="0">
                <a:solidFill>
                  <a:srgbClr val="595959"/>
                </a:solidFill>
              </a:rPr>
              <a:t>Gestion administrative </a:t>
            </a:r>
            <a:r>
              <a:rPr lang="fr-BE" sz="1800" i="1" dirty="0">
                <a:solidFill>
                  <a:srgbClr val="595959"/>
                </a:solidFill>
              </a:rPr>
              <a:t>(niveau méta)</a:t>
            </a:r>
          </a:p>
          <a:p>
            <a:pPr>
              <a:buNone/>
            </a:pPr>
            <a:r>
              <a:rPr lang="fr-BE" sz="1600" dirty="0">
                <a:solidFill>
                  <a:srgbClr val="7DB928"/>
                </a:solidFill>
              </a:rPr>
              <a:t>	- </a:t>
            </a:r>
            <a:r>
              <a:rPr lang="fr-FR" sz="1600" dirty="0">
                <a:solidFill>
                  <a:srgbClr val="7DB928"/>
                </a:solidFill>
              </a:rPr>
              <a:t>Cahiers des charges (allotissement, normes)</a:t>
            </a:r>
          </a:p>
          <a:p>
            <a:pPr>
              <a:buNone/>
            </a:pPr>
            <a:r>
              <a:rPr lang="fr-FR" sz="1600" dirty="0">
                <a:solidFill>
                  <a:srgbClr val="7DB928"/>
                </a:solidFill>
              </a:rPr>
              <a:t>	- Facturation centralisée / Application Internet</a:t>
            </a:r>
          </a:p>
          <a:p>
            <a:pPr>
              <a:buNone/>
            </a:pPr>
            <a:r>
              <a:rPr lang="fr-FR" sz="1600" dirty="0">
                <a:solidFill>
                  <a:srgbClr val="7DB928"/>
                </a:solidFill>
              </a:rPr>
              <a:t>	- Contrat de vente </a:t>
            </a:r>
          </a:p>
          <a:p>
            <a:pPr>
              <a:buNone/>
            </a:pPr>
            <a:r>
              <a:rPr lang="fr-FR" sz="1600" dirty="0">
                <a:solidFill>
                  <a:srgbClr val="7DB928"/>
                </a:solidFill>
              </a:rPr>
              <a:t>	- Ressources (humaines, techniques…)</a:t>
            </a:r>
          </a:p>
        </p:txBody>
      </p:sp>
      <p:sp>
        <p:nvSpPr>
          <p:cNvPr id="5" name="Rectangle 4"/>
          <p:cNvSpPr/>
          <p:nvPr/>
        </p:nvSpPr>
        <p:spPr>
          <a:xfrm>
            <a:off x="5266836" y="3839501"/>
            <a:ext cx="3380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595959"/>
                </a:solidFill>
              </a:rPr>
              <a:t>+ Démarchage - prospection commerciale - marketing 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P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erformances</a:t>
            </a:r>
            <a:r>
              <a:rPr kumimoji="0" lang="fr-FR" sz="3600" b="0" i="0" u="none" strike="noStrike" kern="1200" cap="none" spc="0" normalizeH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territoriales &amp; proximités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0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845408"/>
              </p:ext>
            </p:extLst>
          </p:nvPr>
        </p:nvGraphicFramePr>
        <p:xfrm>
          <a:off x="47493" y="2052468"/>
          <a:ext cx="4372281" cy="2992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519" name="Document" r:id="rId4" imgW="11428571" imgH="7822222" progId="Word.Document.12">
                  <p:link updateAutomatic="1"/>
                </p:oleObj>
              </mc:Choice>
              <mc:Fallback>
                <p:oleObj name="Document" r:id="rId4" imgW="11428571" imgH="7822222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3" y="2052468"/>
                        <a:ext cx="4372281" cy="29925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796414" y="2052468"/>
            <a:ext cx="2623360" cy="2241465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contenu 1"/>
          <p:cNvSpPr>
            <a:spLocks noGrp="1"/>
          </p:cNvSpPr>
          <p:nvPr>
            <p:ph idx="1"/>
          </p:nvPr>
        </p:nvSpPr>
        <p:spPr>
          <a:xfrm>
            <a:off x="410736" y="1024137"/>
            <a:ext cx="6442908" cy="3900614"/>
          </a:xfrm>
        </p:spPr>
        <p:txBody>
          <a:bodyPr>
            <a:norm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Une triple dimension </a:t>
            </a:r>
            <a:br>
              <a:rPr lang="fr-BE" sz="2000" dirty="0">
                <a:solidFill>
                  <a:srgbClr val="595959"/>
                </a:solidFill>
              </a:rPr>
            </a:br>
            <a:r>
              <a:rPr lang="fr-BE" sz="2000" dirty="0">
                <a:solidFill>
                  <a:srgbClr val="595959"/>
                </a:solidFill>
              </a:rPr>
              <a:t>fonctionnelle</a:t>
            </a:r>
            <a:r>
              <a:rPr lang="fr-BE" sz="2162" dirty="0">
                <a:solidFill>
                  <a:srgbClr val="595959"/>
                </a:solidFill>
              </a:rPr>
              <a:t/>
            </a:r>
            <a:br>
              <a:rPr lang="fr-BE" sz="2162" dirty="0">
                <a:solidFill>
                  <a:srgbClr val="595959"/>
                </a:solidFill>
              </a:rPr>
            </a:br>
            <a:endParaRPr lang="fr-FR" sz="1600" dirty="0">
              <a:solidFill>
                <a:srgbClr val="7DB928"/>
              </a:solidFill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4513210" y="1325114"/>
            <a:ext cx="4630790" cy="2469631"/>
            <a:chOff x="4538914" y="663707"/>
            <a:chExt cx="4630790" cy="246963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42"/>
            <a:stretch>
              <a:fillRect/>
            </a:stretch>
          </p:blipFill>
          <p:spPr bwMode="auto">
            <a:xfrm>
              <a:off x="4538914" y="663707"/>
              <a:ext cx="4630790" cy="2469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5527692" y="1129513"/>
              <a:ext cx="3618596" cy="155007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9" t="1167" r="45720" b="93399"/>
            <a:stretch>
              <a:fillRect/>
            </a:stretch>
          </p:blipFill>
          <p:spPr bwMode="auto">
            <a:xfrm>
              <a:off x="7082107" y="2781219"/>
              <a:ext cx="2080256" cy="144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P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erformances</a:t>
            </a:r>
            <a:r>
              <a:rPr kumimoji="0" lang="fr-FR" sz="3600" b="0" i="0" u="none" strike="noStrike" kern="1200" cap="none" spc="0" normalizeH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territoriales &amp; proximités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4" y="1000908"/>
            <a:ext cx="8633245" cy="4020544"/>
          </a:xfrm>
        </p:spPr>
        <p:txBody>
          <a:bodyPr>
            <a:normAutofit fontScale="92500" lnSpcReduction="10000"/>
          </a:bodyPr>
          <a:lstStyle/>
          <a:p>
            <a:r>
              <a:rPr lang="fr-BE" sz="2162" dirty="0">
                <a:solidFill>
                  <a:srgbClr val="595959"/>
                </a:solidFill>
              </a:rPr>
              <a:t>Une dimension économique « incomplète »</a:t>
            </a:r>
            <a:r>
              <a:rPr lang="fr-BE" sz="1622" dirty="0">
                <a:solidFill>
                  <a:srgbClr val="595959"/>
                </a:solidFill>
              </a:rPr>
              <a:t/>
            </a:r>
            <a:br>
              <a:rPr lang="fr-BE" sz="1622" dirty="0">
                <a:solidFill>
                  <a:srgbClr val="595959"/>
                </a:solidFill>
              </a:rPr>
            </a:br>
            <a:r>
              <a:rPr lang="fr-BE" sz="1622" dirty="0">
                <a:solidFill>
                  <a:srgbClr val="595959"/>
                </a:solidFill>
              </a:rPr>
              <a:t/>
            </a:r>
            <a:br>
              <a:rPr lang="fr-BE" sz="1622" dirty="0">
                <a:solidFill>
                  <a:srgbClr val="595959"/>
                </a:solidFill>
              </a:rPr>
            </a:br>
            <a:r>
              <a:rPr lang="fr-BE" sz="1946" dirty="0">
                <a:solidFill>
                  <a:srgbClr val="595959"/>
                </a:solidFill>
              </a:rPr>
              <a:t>Sources de financements opposées</a:t>
            </a:r>
          </a:p>
          <a:p>
            <a:pPr>
              <a:buNone/>
            </a:pPr>
            <a:r>
              <a:rPr lang="fr-BE" sz="1800" dirty="0">
                <a:solidFill>
                  <a:srgbClr val="7DB928"/>
                </a:solidFill>
              </a:rPr>
              <a:t>	</a:t>
            </a:r>
            <a:r>
              <a:rPr lang="fr-BE" sz="1730" dirty="0">
                <a:solidFill>
                  <a:srgbClr val="7DB928"/>
                </a:solidFill>
              </a:rPr>
              <a:t>- Publiques : subsides collectivités lors de phase amorçage (a</a:t>
            </a:r>
            <a:r>
              <a:rPr lang="fr-FR" sz="1730" dirty="0">
                <a:solidFill>
                  <a:srgbClr val="7DB928"/>
                </a:solidFill>
              </a:rPr>
              <a:t>ide investissement, soutien de cours</a:t>
            </a:r>
            <a:endParaRPr lang="fr-BE" sz="173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BE" sz="200" b="1" dirty="0">
                <a:solidFill>
                  <a:srgbClr val="7DB928"/>
                </a:solidFill>
              </a:rPr>
              <a:t>	</a:t>
            </a:r>
          </a:p>
          <a:p>
            <a:pPr>
              <a:buNone/>
            </a:pPr>
            <a:r>
              <a:rPr lang="fr-BE" sz="200" b="1" dirty="0">
                <a:solidFill>
                  <a:srgbClr val="7DB928"/>
                </a:solidFill>
              </a:rPr>
              <a:t>	</a:t>
            </a:r>
            <a:r>
              <a:rPr lang="fr-BE" sz="1730" dirty="0">
                <a:solidFill>
                  <a:srgbClr val="7DB928"/>
                </a:solidFill>
              </a:rPr>
              <a:t>- Privées : autofinancement (producteurs/coop.), </a:t>
            </a:r>
            <a:r>
              <a:rPr lang="fr-FR" sz="1730" dirty="0" err="1">
                <a:solidFill>
                  <a:srgbClr val="7DB928"/>
                </a:solidFill>
              </a:rPr>
              <a:t>crowd</a:t>
            </a:r>
            <a:r>
              <a:rPr lang="fr-FR" sz="1730" dirty="0">
                <a:solidFill>
                  <a:srgbClr val="7DB928"/>
                </a:solidFill>
              </a:rPr>
              <a:t> </a:t>
            </a:r>
            <a:r>
              <a:rPr lang="fr-FR" sz="1730" dirty="0" err="1">
                <a:solidFill>
                  <a:srgbClr val="7DB928"/>
                </a:solidFill>
              </a:rPr>
              <a:t>funding</a:t>
            </a:r>
            <a:r>
              <a:rPr lang="fr-FR" sz="1730" dirty="0">
                <a:solidFill>
                  <a:srgbClr val="7DB928"/>
                </a:solidFill>
              </a:rPr>
              <a:t> citoyen, </a:t>
            </a:r>
            <a:r>
              <a:rPr lang="fr-BE" sz="1730" dirty="0">
                <a:solidFill>
                  <a:srgbClr val="7DB928"/>
                </a:solidFill>
              </a:rPr>
              <a:t>reversement % marges</a:t>
            </a:r>
            <a:endParaRPr lang="fr-FR" sz="1730" dirty="0">
              <a:solidFill>
                <a:srgbClr val="7DB928"/>
              </a:solidFill>
            </a:endParaRPr>
          </a:p>
          <a:p>
            <a:pPr>
              <a:buNone/>
            </a:pPr>
            <a:endParaRPr lang="fr-FR" sz="1297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600" dirty="0">
                <a:solidFill>
                  <a:srgbClr val="7DB928"/>
                </a:solidFill>
              </a:rPr>
              <a:t>	</a:t>
            </a:r>
            <a:r>
              <a:rPr lang="fr-FR" sz="1946" dirty="0">
                <a:solidFill>
                  <a:srgbClr val="595959"/>
                </a:solidFill>
              </a:rPr>
              <a:t>Prix et Coûts en suspens…</a:t>
            </a:r>
          </a:p>
          <a:p>
            <a:pPr algn="just">
              <a:buNone/>
            </a:pPr>
            <a:r>
              <a:rPr lang="fr-FR" sz="1600" dirty="0">
                <a:solidFill>
                  <a:srgbClr val="7DB928"/>
                </a:solidFill>
                <a:ea typeface="Cambria"/>
                <a:cs typeface="Calibri"/>
              </a:rPr>
              <a:t>	</a:t>
            </a:r>
            <a:r>
              <a:rPr lang="fr-FR" sz="1730" dirty="0">
                <a:solidFill>
                  <a:srgbClr val="7DB928"/>
                </a:solidFill>
                <a:ea typeface="Cambria"/>
                <a:cs typeface="Calibri"/>
              </a:rPr>
              <a:t>- Entente sur prix équitables transparents</a:t>
            </a:r>
          </a:p>
          <a:p>
            <a:pPr algn="just">
              <a:buNone/>
            </a:pPr>
            <a:r>
              <a:rPr lang="fr-FR" sz="1730" dirty="0">
                <a:solidFill>
                  <a:srgbClr val="7DB928"/>
                </a:solidFill>
                <a:ea typeface="Cambria"/>
                <a:cs typeface="Calibri"/>
              </a:rPr>
              <a:t>	- Coûts d’achats/vente des produits ? Coûts de fonctionnement ?</a:t>
            </a:r>
          </a:p>
          <a:p>
            <a:pPr algn="just">
              <a:buNone/>
            </a:pPr>
            <a:r>
              <a:rPr lang="fr-FR" sz="1730" dirty="0">
                <a:solidFill>
                  <a:srgbClr val="7DB928"/>
                </a:solidFill>
                <a:ea typeface="Cambria"/>
                <a:cs typeface="Calibri"/>
              </a:rPr>
              <a:t> 	</a:t>
            </a:r>
            <a:r>
              <a:rPr lang="fr-FR" sz="1514" dirty="0">
                <a:solidFill>
                  <a:srgbClr val="7DB928"/>
                </a:solidFill>
                <a:latin typeface="Wingdings 3" charset="2"/>
                <a:ea typeface="Cambria"/>
                <a:cs typeface="Wingdings 3" charset="2"/>
              </a:rPr>
              <a:t>A</a:t>
            </a:r>
            <a:r>
              <a:rPr lang="fr-FR" sz="1514" dirty="0">
                <a:solidFill>
                  <a:srgbClr val="7DB928"/>
                </a:solidFill>
                <a:ea typeface="Cambria"/>
                <a:cs typeface="Calibri"/>
              </a:rPr>
              <a:t> %des ventes ? Fréquence utilisation ? </a:t>
            </a:r>
          </a:p>
          <a:p>
            <a:pPr>
              <a:buNone/>
            </a:pPr>
            <a:endParaRPr lang="fr-FR" sz="1297" dirty="0">
              <a:solidFill>
                <a:srgbClr val="7DB928"/>
              </a:solidFill>
              <a:ea typeface="Cambria"/>
              <a:cs typeface="Calibri"/>
            </a:endParaRPr>
          </a:p>
          <a:p>
            <a:pPr algn="just">
              <a:buNone/>
            </a:pPr>
            <a:r>
              <a:rPr lang="fr-FR" sz="1622" dirty="0">
                <a:solidFill>
                  <a:srgbClr val="7DB928"/>
                </a:solidFill>
                <a:ea typeface="Cambria"/>
                <a:cs typeface="Calibri"/>
              </a:rPr>
              <a:t>	</a:t>
            </a:r>
            <a:r>
              <a:rPr lang="fr-FR" sz="1946" dirty="0">
                <a:solidFill>
                  <a:srgbClr val="595959"/>
                </a:solidFill>
              </a:rPr>
              <a:t>Indicateurs de réussite</a:t>
            </a:r>
          </a:p>
          <a:p>
            <a:pPr algn="just">
              <a:buNone/>
            </a:pPr>
            <a:r>
              <a:rPr lang="fr-FR" sz="1730" dirty="0">
                <a:solidFill>
                  <a:srgbClr val="7DB928"/>
                </a:solidFill>
                <a:ea typeface="Cambria"/>
                <a:cs typeface="Calibri"/>
              </a:rPr>
              <a:t>	- Fréquence des menus locaux artisanaux dans les cantines</a:t>
            </a:r>
          </a:p>
          <a:p>
            <a:pPr algn="just">
              <a:buNone/>
            </a:pPr>
            <a:r>
              <a:rPr lang="fr-FR" sz="1730" dirty="0">
                <a:solidFill>
                  <a:srgbClr val="7DB928"/>
                </a:solidFill>
                <a:ea typeface="Cambria"/>
                <a:cs typeface="Calibri"/>
              </a:rPr>
              <a:t>	- Evolution croissante des volumes de vente</a:t>
            </a:r>
          </a:p>
          <a:p>
            <a:pPr algn="just">
              <a:buNone/>
            </a:pPr>
            <a:r>
              <a:rPr lang="fr-FR" sz="1730" dirty="0">
                <a:solidFill>
                  <a:srgbClr val="7DB928"/>
                </a:solidFill>
                <a:ea typeface="Cambria"/>
                <a:cs typeface="Calibri"/>
              </a:rPr>
              <a:t>	- Nombre de consommateurs impactés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P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erformances</a:t>
            </a:r>
            <a:r>
              <a:rPr kumimoji="0" lang="fr-FR" sz="3600" b="0" i="0" u="none" strike="noStrike" kern="1200" cap="none" spc="0" normalizeH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territoriales &amp; proximités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4" t="6224" r="572" b="56906"/>
          <a:stretch>
            <a:fillRect/>
          </a:stretch>
        </p:blipFill>
        <p:spPr bwMode="auto">
          <a:xfrm>
            <a:off x="267001" y="1647048"/>
            <a:ext cx="3430488" cy="18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5" y="1000907"/>
            <a:ext cx="7858374" cy="3873718"/>
          </a:xfrm>
        </p:spPr>
        <p:txBody>
          <a:bodyPr>
            <a:norm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Une dimension économique « incomplète »</a:t>
            </a:r>
            <a:r>
              <a:rPr lang="fr-BE" sz="1000" dirty="0">
                <a:solidFill>
                  <a:srgbClr val="595959"/>
                </a:solidFill>
              </a:rPr>
              <a:t/>
            </a:r>
            <a:br>
              <a:rPr lang="fr-BE" sz="1000" dirty="0">
                <a:solidFill>
                  <a:srgbClr val="595959"/>
                </a:solidFill>
              </a:rPr>
            </a:br>
            <a:r>
              <a:rPr lang="fr-BE" sz="1000" dirty="0">
                <a:solidFill>
                  <a:srgbClr val="595959"/>
                </a:solidFill>
              </a:rPr>
              <a:t/>
            </a:r>
            <a:br>
              <a:rPr lang="fr-BE" sz="1000" dirty="0">
                <a:solidFill>
                  <a:srgbClr val="595959"/>
                </a:solidFill>
              </a:rPr>
            </a:br>
            <a:endParaRPr lang="fr-FR" sz="1600" dirty="0">
              <a:solidFill>
                <a:srgbClr val="7DB928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1" t="20741" r="11171" b="58767"/>
          <a:stretch>
            <a:fillRect/>
          </a:stretch>
        </p:blipFill>
        <p:spPr bwMode="auto">
          <a:xfrm>
            <a:off x="1894135" y="3911642"/>
            <a:ext cx="2180631" cy="85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2647" y="4118040"/>
            <a:ext cx="131676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700" u="sng" dirty="0"/>
              <a:t>Sources </a:t>
            </a:r>
            <a:r>
              <a:rPr lang="fr-FR" sz="700" dirty="0"/>
              <a:t>: Ateliers Collectivités &amp; ,</a:t>
            </a:r>
            <a:r>
              <a:rPr lang="fr-FR" sz="700" dirty="0" err="1"/>
              <a:t>Traiteurs-Restaurateurs</a:t>
            </a:r>
            <a:r>
              <a:rPr lang="fr-FR" sz="700" dirty="0"/>
              <a:t>, Namur, 2019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rcRect l="74081" b="14524"/>
          <a:stretch>
            <a:fillRect/>
          </a:stretch>
        </p:blipFill>
        <p:spPr>
          <a:xfrm>
            <a:off x="7064824" y="1000907"/>
            <a:ext cx="1924661" cy="35429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724002" y="4670865"/>
            <a:ext cx="146507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700" u="sng" dirty="0"/>
              <a:t>Sources :</a:t>
            </a:r>
            <a:r>
              <a:rPr lang="fr-FR" sz="700" dirty="0"/>
              <a:t> Rencontres </a:t>
            </a:r>
            <a:r>
              <a:rPr lang="fr-FR" sz="700" dirty="0" err="1"/>
              <a:t>Crelan</a:t>
            </a:r>
            <a:r>
              <a:rPr lang="fr-FR" sz="700" dirty="0"/>
              <a:t>, 2018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780" y="1785469"/>
            <a:ext cx="1561712" cy="140224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0759" y="3637022"/>
            <a:ext cx="1503829" cy="794157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III.</a:t>
            </a:r>
            <a:r>
              <a:rPr lang="fr-FR" sz="3600" dirty="0">
                <a:solidFill>
                  <a:srgbClr val="7DB928"/>
                </a:solidFill>
                <a:latin typeface="+mj-lt"/>
                <a:ea typeface="+mj-ea"/>
                <a:cs typeface="+mj-cs"/>
              </a:rPr>
              <a:t> P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erformances</a:t>
            </a:r>
            <a:r>
              <a:rPr kumimoji="0" lang="fr-FR" sz="3600" b="0" i="0" u="none" strike="noStrike" kern="1200" cap="none" spc="0" normalizeH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territoriales &amp; proximités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7DB9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71503" y="1036368"/>
            <a:ext cx="7328339" cy="2213633"/>
          </a:xfrm>
        </p:spPr>
        <p:txBody>
          <a:bodyPr>
            <a:noAutofit/>
          </a:bodyPr>
          <a:lstStyle/>
          <a:p>
            <a:pPr algn="r"/>
            <a:r>
              <a:rPr lang="fr-FR" sz="4800" dirty="0"/>
              <a:t>IV. Conclusion </a:t>
            </a:r>
            <a:br>
              <a:rPr lang="fr-FR" sz="4800" dirty="0"/>
            </a:br>
            <a:r>
              <a:rPr lang="fr-FR" sz="4800" dirty="0"/>
              <a:t>Eléments de discussion</a:t>
            </a:r>
            <a:br>
              <a:rPr lang="fr-FR" sz="4800" dirty="0"/>
            </a:br>
            <a:r>
              <a:rPr lang="fr-FR" sz="4800" dirty="0"/>
              <a:t>&amp; perspectives </a:t>
            </a:r>
            <a:endParaRPr lang="fr-FR" sz="4800" i="1" dirty="0"/>
          </a:p>
        </p:txBody>
      </p:sp>
      <p:pic>
        <p:nvPicPr>
          <p:cNvPr id="6" name="Image 5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0"/>
          <a:stretch>
            <a:fillRect/>
          </a:stretch>
        </p:blipFill>
        <p:spPr>
          <a:xfrm>
            <a:off x="6253261" y="140384"/>
            <a:ext cx="898770" cy="467782"/>
          </a:xfrm>
          <a:prstGeom prst="rect">
            <a:avLst/>
          </a:prstGeom>
        </p:spPr>
      </p:pic>
      <p:sp>
        <p:nvSpPr>
          <p:cNvPr id="10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36705" y="4832367"/>
            <a:ext cx="4382513" cy="391884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J. Noel ; Th. Dogot ; K. Maréchal</a:t>
            </a:r>
          </a:p>
        </p:txBody>
      </p:sp>
      <p:sp>
        <p:nvSpPr>
          <p:cNvPr id="11" name="Espace réservé du texte 2"/>
          <p:cNvSpPr txBox="1">
            <a:spLocks/>
          </p:cNvSpPr>
          <p:nvPr/>
        </p:nvSpPr>
        <p:spPr>
          <a:xfrm>
            <a:off x="1" y="-7298"/>
            <a:ext cx="4754880" cy="518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BE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“Performances des circuits courts/proximité. Définitions et enjeux”</a:t>
            </a:r>
            <a:endParaRPr lang="fr-FR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</a:t>
            </a:r>
            <a:r>
              <a:rPr lang="fr-FR" sz="1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JRSS, Ecole d’Ingénieurs </a:t>
            </a:r>
            <a:r>
              <a:rPr kumimoji="0" lang="fr-FR" sz="1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Sciences Agro, Bordeaux, 12-13 déc.</a:t>
            </a: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0" lang="fr-FR" sz="1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2019 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4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6" y="1000909"/>
            <a:ext cx="8704247" cy="1742292"/>
          </a:xfrm>
        </p:spPr>
        <p:txBody>
          <a:bodyPr>
            <a:no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Une recherche-action centrée sur les circuits courts alimentaires de proximité</a:t>
            </a:r>
            <a:br>
              <a:rPr lang="fr-BE" sz="2000" dirty="0">
                <a:solidFill>
                  <a:srgbClr val="595959"/>
                </a:solidFill>
              </a:rPr>
            </a:br>
            <a:r>
              <a:rPr lang="fr-BE" sz="800" dirty="0">
                <a:solidFill>
                  <a:srgbClr val="7DB928"/>
                </a:solidFill>
              </a:rPr>
              <a:t/>
            </a:r>
            <a:br>
              <a:rPr lang="fr-BE" sz="800" dirty="0">
                <a:solidFill>
                  <a:srgbClr val="7DB928"/>
                </a:solidFill>
              </a:rPr>
            </a:br>
            <a:r>
              <a:rPr lang="fr-BE" sz="1800" dirty="0">
                <a:solidFill>
                  <a:srgbClr val="7DB928"/>
                </a:solidFill>
              </a:rPr>
              <a:t>- Structuration des dynamiques et initiatives en circuits courts</a:t>
            </a:r>
            <a:br>
              <a:rPr lang="fr-BE" sz="1800" dirty="0">
                <a:solidFill>
                  <a:srgbClr val="7DB928"/>
                </a:solidFill>
              </a:rPr>
            </a:br>
            <a:r>
              <a:rPr lang="fr-BE" sz="1800" dirty="0">
                <a:solidFill>
                  <a:srgbClr val="7DB928"/>
                </a:solidFill>
              </a:rPr>
              <a:t> alimentaires de proximité (CCAP) sur le territoire wallon ; </a:t>
            </a:r>
          </a:p>
          <a:p>
            <a:pPr>
              <a:buNone/>
            </a:pPr>
            <a:r>
              <a:rPr lang="fr-BE" sz="1800" dirty="0">
                <a:solidFill>
                  <a:srgbClr val="7DB928"/>
                </a:solidFill>
              </a:rPr>
              <a:t>	- Développement de modèles économiques organisationnels</a:t>
            </a:r>
            <a:br>
              <a:rPr lang="fr-BE" sz="1800" dirty="0">
                <a:solidFill>
                  <a:srgbClr val="7DB928"/>
                </a:solidFill>
              </a:rPr>
            </a:br>
            <a:r>
              <a:rPr lang="fr-BE" sz="1800" dirty="0">
                <a:solidFill>
                  <a:srgbClr val="7DB928"/>
                </a:solidFill>
              </a:rPr>
              <a:t> innovants, par et pour les acteurs des CCAP ; </a:t>
            </a:r>
          </a:p>
          <a:p>
            <a:pPr>
              <a:buNone/>
            </a:pPr>
            <a:endParaRPr lang="fr-BE" sz="1800" dirty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2400" b="1" dirty="0">
              <a:solidFill>
                <a:srgbClr val="595959"/>
              </a:solidFill>
            </a:endParaRPr>
          </a:p>
          <a:p>
            <a:endParaRPr lang="fr-BE" sz="2400" b="1" dirty="0">
              <a:solidFill>
                <a:srgbClr val="59595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0385" y="3773786"/>
            <a:ext cx="2374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BE" sz="900" u="sng" dirty="0"/>
              <a:t>Sources </a:t>
            </a:r>
            <a:r>
              <a:rPr lang="fr-BE" sz="900" dirty="0"/>
              <a:t>: Convention de mise en place de la Chaire Crelan, signée le 20 fevrier 2017</a:t>
            </a:r>
          </a:p>
        </p:txBody>
      </p:sp>
      <p:grpSp>
        <p:nvGrpSpPr>
          <p:cNvPr id="3" name="Grouper 11"/>
          <p:cNvGrpSpPr/>
          <p:nvPr/>
        </p:nvGrpSpPr>
        <p:grpSpPr>
          <a:xfrm>
            <a:off x="6661315" y="1522273"/>
            <a:ext cx="2487832" cy="2244776"/>
            <a:chOff x="6240782" y="1593002"/>
            <a:chExt cx="2735676" cy="2468407"/>
          </a:xfrm>
        </p:grpSpPr>
        <p:pic>
          <p:nvPicPr>
            <p:cNvPr id="13" name="Image 12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90"/>
            <a:stretch>
              <a:fillRect/>
            </a:stretch>
          </p:blipFill>
          <p:spPr>
            <a:xfrm>
              <a:off x="6477279" y="3458653"/>
              <a:ext cx="1053063" cy="548087"/>
            </a:xfrm>
            <a:prstGeom prst="rect">
              <a:avLst/>
            </a:prstGeom>
          </p:spPr>
        </p:pic>
        <p:pic>
          <p:nvPicPr>
            <p:cNvPr id="14" name="Image 13"/>
            <p:cNvPicPr preferRelativeResize="0"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875" y="3447780"/>
              <a:ext cx="1473929" cy="613629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0782" y="1593002"/>
              <a:ext cx="2735676" cy="1738218"/>
            </a:xfrm>
            <a:prstGeom prst="rect">
              <a:avLst/>
            </a:prstGeom>
          </p:spPr>
        </p:pic>
      </p:grpSp>
      <p:sp>
        <p:nvSpPr>
          <p:cNvPr id="9" name="Espace réservé du contenu 1"/>
          <p:cNvSpPr txBox="1">
            <a:spLocks/>
          </p:cNvSpPr>
          <p:nvPr/>
        </p:nvSpPr>
        <p:spPr>
          <a:xfrm>
            <a:off x="410736" y="3010766"/>
            <a:ext cx="6576660" cy="1863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DB928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dirty="0">
                <a:solidFill>
                  <a:srgbClr val="595959"/>
                </a:solidFill>
              </a:rPr>
              <a:t>Une méthodologie basée sur un dispositif de co-création</a:t>
            </a:r>
            <a:r>
              <a:rPr lang="fr-BE" sz="2400" dirty="0">
                <a:solidFill>
                  <a:srgbClr val="595959"/>
                </a:solidFill>
              </a:rPr>
              <a:t/>
            </a:r>
            <a:br>
              <a:rPr lang="fr-BE" sz="2400" dirty="0">
                <a:solidFill>
                  <a:srgbClr val="595959"/>
                </a:solidFill>
              </a:rPr>
            </a:br>
            <a:endParaRPr lang="fr-BE" sz="800" dirty="0">
              <a:solidFill>
                <a:srgbClr val="7DB928"/>
              </a:solidFill>
            </a:endParaRPr>
          </a:p>
          <a:p>
            <a:pPr>
              <a:buFont typeface="Lucida Grande"/>
              <a:buNone/>
            </a:pPr>
            <a:r>
              <a:rPr lang="fr-BE" sz="2000" dirty="0">
                <a:solidFill>
                  <a:srgbClr val="7DB928"/>
                </a:solidFill>
              </a:rPr>
              <a:t>	</a:t>
            </a:r>
            <a:r>
              <a:rPr lang="fr-BE" sz="1800" dirty="0">
                <a:solidFill>
                  <a:srgbClr val="7DB928"/>
                </a:solidFill>
              </a:rPr>
              <a:t>- Expérimenter des innovations méthodologiques </a:t>
            </a:r>
            <a:r>
              <a:rPr lang="fr-FR" sz="1800" dirty="0">
                <a:solidFill>
                  <a:srgbClr val="7DB928"/>
                </a:solidFill>
              </a:rPr>
              <a:t>dans des processus de réflexions </a:t>
            </a:r>
            <a:r>
              <a:rPr lang="fr-BE" sz="1800" dirty="0">
                <a:solidFill>
                  <a:srgbClr val="7DB928"/>
                </a:solidFill>
              </a:rPr>
              <a:t>transdisciplinaires</a:t>
            </a:r>
            <a:endParaRPr lang="fr-FR" sz="1800" dirty="0">
              <a:solidFill>
                <a:srgbClr val="7DB928"/>
              </a:solidFill>
            </a:endParaRPr>
          </a:p>
          <a:p>
            <a:pPr>
              <a:buFont typeface="Lucida Grande"/>
              <a:buNone/>
            </a:pPr>
            <a:r>
              <a:rPr lang="fr-BE" sz="1800" dirty="0">
                <a:solidFill>
                  <a:srgbClr val="7DB928"/>
                </a:solidFill>
              </a:rPr>
              <a:t>	- </a:t>
            </a:r>
            <a:r>
              <a:rPr lang="fr-FR" sz="1800" dirty="0">
                <a:solidFill>
                  <a:srgbClr val="7DB928"/>
                </a:solidFill>
              </a:rPr>
              <a:t>Reconnaître la légitimité et la pertinence des expertises</a:t>
            </a:r>
            <a:br>
              <a:rPr lang="fr-FR" sz="1800" dirty="0">
                <a:solidFill>
                  <a:srgbClr val="7DB928"/>
                </a:solidFill>
              </a:rPr>
            </a:br>
            <a:r>
              <a:rPr lang="fr-FR" sz="1800" dirty="0">
                <a:solidFill>
                  <a:srgbClr val="7DB928"/>
                </a:solidFill>
              </a:rPr>
              <a:t>et des savoirs issus des praticiens et des acteurs de terrain </a:t>
            </a:r>
          </a:p>
          <a:p>
            <a:endParaRPr lang="fr-FR" sz="1800" dirty="0"/>
          </a:p>
          <a:p>
            <a:pPr>
              <a:buFont typeface="Lucida Grande"/>
              <a:buNone/>
            </a:pPr>
            <a:endParaRPr lang="fr-BE" sz="1800" dirty="0">
              <a:solidFill>
                <a:srgbClr val="7DB928"/>
              </a:solidFill>
            </a:endParaRPr>
          </a:p>
          <a:p>
            <a:pPr>
              <a:buFont typeface="Lucida Grande"/>
              <a:buNone/>
            </a:pPr>
            <a:r>
              <a:rPr lang="fr-BE" sz="2400" dirty="0">
                <a:solidFill>
                  <a:srgbClr val="7DB928"/>
                </a:solidFill>
              </a:rPr>
              <a:t>	</a:t>
            </a:r>
            <a:endParaRPr lang="fr-BE" sz="2000" dirty="0">
              <a:solidFill>
                <a:srgbClr val="7DB928"/>
              </a:solidFill>
            </a:endParaRPr>
          </a:p>
          <a:p>
            <a:pPr marL="0" indent="0">
              <a:buFont typeface="Lucida Grande"/>
              <a:buNone/>
            </a:pPr>
            <a:endParaRPr lang="fr-BE" sz="2400" b="1" dirty="0">
              <a:solidFill>
                <a:srgbClr val="595959"/>
              </a:solidFill>
            </a:endParaRPr>
          </a:p>
          <a:p>
            <a:endParaRPr lang="fr-BE" sz="2400" b="1" dirty="0">
              <a:solidFill>
                <a:srgbClr val="595959"/>
              </a:solidFill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0" y="7745"/>
            <a:ext cx="9144000" cy="534288"/>
          </a:xfrm>
        </p:spPr>
        <p:txBody>
          <a:bodyPr>
            <a:noAutofit/>
          </a:bodyPr>
          <a:lstStyle/>
          <a:p>
            <a:pPr algn="ctr"/>
            <a:r>
              <a:rPr lang="fr-FR" sz="3600" dirty="0"/>
              <a:t>I. La Chaire </a:t>
            </a:r>
            <a:r>
              <a:rPr lang="fr-FR" sz="3600" dirty="0" err="1"/>
              <a:t>Crelan</a:t>
            </a:r>
            <a:r>
              <a:rPr lang="fr-FR" sz="3600" dirty="0"/>
              <a:t> : un double objectif</a:t>
            </a:r>
          </a:p>
        </p:txBody>
      </p:sp>
    </p:spTree>
    <p:extLst>
      <p:ext uri="{BB962C8B-B14F-4D97-AF65-F5344CB8AC3E}">
        <p14:creationId xmlns:p14="http://schemas.microsoft.com/office/powerpoint/2010/main" val="389667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378" y="1402190"/>
            <a:ext cx="5183138" cy="3573613"/>
          </a:xfrm>
          <a:prstGeom prst="rect">
            <a:avLst/>
          </a:prstGeom>
        </p:spPr>
      </p:pic>
      <p:sp>
        <p:nvSpPr>
          <p:cNvPr id="6" name="Espace réservé du contenu 1"/>
          <p:cNvSpPr>
            <a:spLocks noGrp="1"/>
          </p:cNvSpPr>
          <p:nvPr>
            <p:ph idx="1"/>
          </p:nvPr>
        </p:nvSpPr>
        <p:spPr>
          <a:xfrm>
            <a:off x="410736" y="1000905"/>
            <a:ext cx="6452999" cy="4042569"/>
          </a:xfrm>
        </p:spPr>
        <p:txBody>
          <a:bodyPr>
            <a:normAutofit fontScale="47500" lnSpcReduction="20000"/>
          </a:bodyPr>
          <a:lstStyle/>
          <a:p>
            <a:r>
              <a:rPr lang="fr-BE" sz="4211" dirty="0">
                <a:solidFill>
                  <a:srgbClr val="595959"/>
                </a:solidFill>
              </a:rPr>
              <a:t>Activation hétérogène des proximités alimentaires</a:t>
            </a:r>
            <a:endParaRPr lang="fr-FR" sz="4211" dirty="0">
              <a:solidFill>
                <a:srgbClr val="595959"/>
              </a:solidFill>
            </a:endParaRPr>
          </a:p>
          <a:p>
            <a:pPr marL="0" lvl="1" indent="0">
              <a:spcBef>
                <a:spcPts val="600"/>
              </a:spcBef>
              <a:buSzPct val="70000"/>
              <a:buNone/>
            </a:pPr>
            <a:endParaRPr lang="fr-FR" sz="3368" dirty="0">
              <a:solidFill>
                <a:srgbClr val="7DB928"/>
              </a:solidFill>
            </a:endParaRP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fr-BE" sz="3789" dirty="0">
                <a:solidFill>
                  <a:srgbClr val="595959"/>
                </a:solidFill>
              </a:rPr>
              <a:t>Similitudes des modèles : </a:t>
            </a:r>
          </a:p>
          <a:p>
            <a:pPr marL="400050" lvl="2" indent="0">
              <a:spcBef>
                <a:spcPts val="600"/>
              </a:spcBef>
              <a:buSzPct val="70000"/>
              <a:buNone/>
            </a:pPr>
            <a:r>
              <a:rPr lang="fr-BE" sz="3368" dirty="0">
                <a:solidFill>
                  <a:srgbClr val="7DB928"/>
                </a:solidFill>
              </a:rPr>
              <a:t>- </a:t>
            </a:r>
            <a:r>
              <a:rPr lang="fr-BE" sz="3368" i="1" dirty="0">
                <a:solidFill>
                  <a:srgbClr val="7DB928"/>
                </a:solidFill>
              </a:rPr>
              <a:t>Relationnel </a:t>
            </a:r>
            <a:r>
              <a:rPr lang="fr-BE" sz="3368" dirty="0">
                <a:solidFill>
                  <a:srgbClr val="7DB928"/>
                </a:solidFill>
              </a:rPr>
              <a:t>: communication, </a:t>
            </a:r>
            <a:br>
              <a:rPr lang="fr-BE" sz="3368" dirty="0">
                <a:solidFill>
                  <a:srgbClr val="7DB928"/>
                </a:solidFill>
              </a:rPr>
            </a:br>
            <a:r>
              <a:rPr lang="fr-BE" sz="3368" dirty="0">
                <a:solidFill>
                  <a:srgbClr val="7DB928"/>
                </a:solidFill>
              </a:rPr>
              <a:t>sensibilisation</a:t>
            </a:r>
          </a:p>
          <a:p>
            <a:pPr marL="400050" lvl="2" indent="0">
              <a:spcBef>
                <a:spcPts val="600"/>
              </a:spcBef>
              <a:buSzPct val="70000"/>
              <a:buNone/>
            </a:pPr>
            <a:r>
              <a:rPr lang="fr-BE" sz="3368" dirty="0">
                <a:solidFill>
                  <a:srgbClr val="7DB928"/>
                </a:solidFill>
              </a:rPr>
              <a:t>- </a:t>
            </a:r>
            <a:r>
              <a:rPr lang="fr-BE" sz="3368" i="1" dirty="0">
                <a:solidFill>
                  <a:srgbClr val="7DB928"/>
                </a:solidFill>
              </a:rPr>
              <a:t>Fonctionnel </a:t>
            </a:r>
            <a:r>
              <a:rPr lang="fr-BE" sz="3368" dirty="0">
                <a:solidFill>
                  <a:srgbClr val="7DB928"/>
                </a:solidFill>
              </a:rPr>
              <a:t>: administratives,</a:t>
            </a:r>
            <a:br>
              <a:rPr lang="fr-BE" sz="3368" dirty="0">
                <a:solidFill>
                  <a:srgbClr val="7DB928"/>
                </a:solidFill>
              </a:rPr>
            </a:br>
            <a:r>
              <a:rPr lang="fr-BE" sz="3368" dirty="0">
                <a:solidFill>
                  <a:srgbClr val="7DB928"/>
                </a:solidFill>
              </a:rPr>
              <a:t>logistiques</a:t>
            </a:r>
          </a:p>
          <a:p>
            <a:pPr marL="400050" lvl="2" indent="0">
              <a:spcBef>
                <a:spcPts val="600"/>
              </a:spcBef>
              <a:buSzPct val="70000"/>
              <a:buNone/>
            </a:pPr>
            <a:r>
              <a:rPr lang="fr-BE" sz="3368" dirty="0">
                <a:solidFill>
                  <a:srgbClr val="7DB928"/>
                </a:solidFill>
              </a:rPr>
              <a:t>- </a:t>
            </a:r>
            <a:r>
              <a:rPr lang="fr-BE" sz="3368" i="1" dirty="0">
                <a:solidFill>
                  <a:srgbClr val="7DB928"/>
                </a:solidFill>
              </a:rPr>
              <a:t>Spatial </a:t>
            </a:r>
            <a:r>
              <a:rPr lang="fr-BE" sz="3368" dirty="0">
                <a:solidFill>
                  <a:srgbClr val="7DB928"/>
                </a:solidFill>
              </a:rPr>
              <a:t>: échelle provinciale</a:t>
            </a:r>
          </a:p>
          <a:p>
            <a:pPr marL="400050" lvl="2" indent="0">
              <a:spcBef>
                <a:spcPts val="600"/>
              </a:spcBef>
              <a:buSzPct val="70000"/>
              <a:buNone/>
            </a:pPr>
            <a:endParaRPr lang="fr-BE" sz="3368" dirty="0">
              <a:solidFill>
                <a:srgbClr val="7DB928"/>
              </a:solidFill>
            </a:endParaRP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fr-BE" sz="3789" dirty="0">
                <a:solidFill>
                  <a:srgbClr val="595959"/>
                </a:solidFill>
              </a:rPr>
              <a:t>Divergences des modèles : </a:t>
            </a:r>
          </a:p>
          <a:p>
            <a:pPr marL="400050" lvl="2" indent="0">
              <a:spcBef>
                <a:spcPts val="600"/>
              </a:spcBef>
              <a:buSzPct val="70000"/>
              <a:buFontTx/>
              <a:buChar char="-"/>
            </a:pPr>
            <a:r>
              <a:rPr lang="fr-BE" sz="3400" i="1" dirty="0">
                <a:solidFill>
                  <a:srgbClr val="7DB928"/>
                </a:solidFill>
              </a:rPr>
              <a:t> Économique </a:t>
            </a:r>
            <a:r>
              <a:rPr lang="fr-BE" sz="3400" dirty="0">
                <a:solidFill>
                  <a:srgbClr val="7DB928"/>
                </a:solidFill>
              </a:rPr>
              <a:t>: sources financement ? </a:t>
            </a:r>
            <a:br>
              <a:rPr lang="fr-BE" sz="3400" dirty="0">
                <a:solidFill>
                  <a:srgbClr val="7DB928"/>
                </a:solidFill>
              </a:rPr>
            </a:br>
            <a:r>
              <a:rPr lang="fr-BE" sz="3400" dirty="0">
                <a:solidFill>
                  <a:srgbClr val="7DB928"/>
                </a:solidFill>
              </a:rPr>
              <a:t>structures &amp; répartition des coûts ? </a:t>
            </a:r>
          </a:p>
          <a:p>
            <a:pPr marL="400050" lvl="2" indent="0">
              <a:spcBef>
                <a:spcPts val="600"/>
              </a:spcBef>
              <a:buSzPct val="70000"/>
              <a:buNone/>
            </a:pPr>
            <a:r>
              <a:rPr lang="fr-BE" sz="3400" dirty="0">
                <a:solidFill>
                  <a:srgbClr val="7DB928"/>
                </a:solidFill>
              </a:rPr>
              <a:t>- </a:t>
            </a:r>
            <a:r>
              <a:rPr lang="fr-BE" sz="3400" i="1" dirty="0">
                <a:solidFill>
                  <a:srgbClr val="7DB928"/>
                </a:solidFill>
              </a:rPr>
              <a:t>Politique </a:t>
            </a:r>
            <a:r>
              <a:rPr lang="fr-BE" sz="3400" dirty="0">
                <a:solidFill>
                  <a:srgbClr val="7DB928"/>
                </a:solidFill>
              </a:rPr>
              <a:t>: partenariats ? conflits ? </a:t>
            </a:r>
            <a:br>
              <a:rPr lang="fr-BE" sz="3400" dirty="0">
                <a:solidFill>
                  <a:srgbClr val="7DB928"/>
                </a:solidFill>
              </a:rPr>
            </a:br>
            <a:r>
              <a:rPr lang="fr-BE" sz="3400" dirty="0">
                <a:solidFill>
                  <a:srgbClr val="7DB928"/>
                </a:solidFill>
              </a:rPr>
              <a:t>statut juridique ? réprésentativité ?</a:t>
            </a:r>
          </a:p>
          <a:p>
            <a:pPr marL="400050" lvl="2" indent="0">
              <a:spcBef>
                <a:spcPts val="600"/>
              </a:spcBef>
              <a:buSzPct val="70000"/>
              <a:buFontTx/>
              <a:buChar char="-"/>
            </a:pPr>
            <a:r>
              <a:rPr lang="fr-BE" sz="3400" i="1" dirty="0">
                <a:solidFill>
                  <a:srgbClr val="7DB928"/>
                </a:solidFill>
              </a:rPr>
              <a:t> Environnemental </a:t>
            </a:r>
            <a:r>
              <a:rPr lang="fr-BE" sz="3400" dirty="0">
                <a:solidFill>
                  <a:srgbClr val="7DB928"/>
                </a:solidFill>
              </a:rPr>
              <a:t>: ????? (bio ?)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191991" y="4897454"/>
            <a:ext cx="2001749" cy="2630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800" u="sng" dirty="0"/>
              <a:t>Sources </a:t>
            </a:r>
            <a:r>
              <a:rPr lang="fr-FR" sz="800" dirty="0"/>
              <a:t>: Rencontres offre </a:t>
            </a:r>
            <a:r>
              <a:rPr lang="fr-FR" sz="800" dirty="0" err="1"/>
              <a:t>Crelan</a:t>
            </a:r>
            <a:r>
              <a:rPr lang="fr-FR" sz="800" dirty="0"/>
              <a:t> 2018 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0" y="7745"/>
            <a:ext cx="9144000" cy="534288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 </a:t>
            </a:r>
            <a:r>
              <a:rPr lang="fr-FR" sz="3600" dirty="0"/>
              <a:t>IV. Des pistes de performances à creuser...</a:t>
            </a:r>
          </a:p>
        </p:txBody>
      </p:sp>
    </p:spTree>
    <p:extLst>
      <p:ext uri="{BB962C8B-B14F-4D97-AF65-F5344CB8AC3E}">
        <p14:creationId xmlns:p14="http://schemas.microsoft.com/office/powerpoint/2010/main" val="5640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1"/>
          <p:cNvSpPr>
            <a:spLocks noGrp="1"/>
          </p:cNvSpPr>
          <p:nvPr>
            <p:ph idx="1"/>
          </p:nvPr>
        </p:nvSpPr>
        <p:spPr>
          <a:xfrm>
            <a:off x="410736" y="1000905"/>
            <a:ext cx="8588484" cy="3814935"/>
          </a:xfrm>
        </p:spPr>
        <p:txBody>
          <a:bodyPr>
            <a:normAutofit fontScale="47500" lnSpcReduction="20000"/>
          </a:bodyPr>
          <a:lstStyle/>
          <a:p>
            <a:r>
              <a:rPr lang="fr-BE" sz="4211" dirty="0">
                <a:solidFill>
                  <a:srgbClr val="595959"/>
                </a:solidFill>
              </a:rPr>
              <a:t>Activation hétérogène des proximités alimentaires n dynamiques</a:t>
            </a:r>
            <a:endParaRPr lang="fr-FR" sz="4211" dirty="0">
              <a:solidFill>
                <a:srgbClr val="595959"/>
              </a:solidFill>
            </a:endParaRPr>
          </a:p>
          <a:p>
            <a:pPr marL="0" lvl="1" indent="0">
              <a:spcBef>
                <a:spcPts val="600"/>
              </a:spcBef>
              <a:buSzPct val="70000"/>
              <a:buNone/>
            </a:pPr>
            <a:endParaRPr lang="fr-FR" sz="3368" dirty="0">
              <a:solidFill>
                <a:srgbClr val="7DB928"/>
              </a:solidFill>
            </a:endParaRP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fr-BE" sz="3789" dirty="0">
                <a:solidFill>
                  <a:srgbClr val="595959"/>
                </a:solidFill>
              </a:rPr>
              <a:t>Dimension Spatiale : </a:t>
            </a:r>
          </a:p>
          <a:p>
            <a:pPr marL="0" lvl="1" indent="0">
              <a:spcBef>
                <a:spcPts val="600"/>
              </a:spcBef>
              <a:buSzPct val="70000"/>
              <a:buNone/>
            </a:pPr>
            <a:r>
              <a:rPr lang="fr-BE" sz="3400" dirty="0">
                <a:solidFill>
                  <a:srgbClr val="7DB928"/>
                </a:solidFill>
              </a:rPr>
              <a:t>	- Délimitation locale ? Territoire d’action ? Emboitement scalaire ? 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fr-BE" sz="3789" dirty="0">
                <a:solidFill>
                  <a:srgbClr val="595959"/>
                </a:solidFill>
              </a:rPr>
              <a:t>Dimension Relationnelle : </a:t>
            </a:r>
          </a:p>
          <a:p>
            <a:pPr marL="0" lvl="1" indent="0">
              <a:spcBef>
                <a:spcPts val="600"/>
              </a:spcBef>
              <a:buSzPct val="70000"/>
              <a:buNone/>
            </a:pPr>
            <a:r>
              <a:rPr lang="fr-BE" sz="4000" i="1" dirty="0">
                <a:solidFill>
                  <a:srgbClr val="7DB928"/>
                </a:solidFill>
              </a:rPr>
              <a:t>	</a:t>
            </a:r>
            <a:r>
              <a:rPr lang="fr-BE" sz="3400" dirty="0">
                <a:solidFill>
                  <a:srgbClr val="7DB928"/>
                </a:solidFill>
              </a:rPr>
              <a:t>- Affinage de missions et valeurs ? Modalités d’action ; d’interconnaissance ; d’adaptation ? 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fr-BE" sz="3789" dirty="0">
                <a:solidFill>
                  <a:srgbClr val="595959"/>
                </a:solidFill>
              </a:rPr>
              <a:t>Dimension Fonctionnelle : </a:t>
            </a:r>
          </a:p>
          <a:p>
            <a:pPr marL="0" lvl="1" indent="0">
              <a:spcBef>
                <a:spcPts val="600"/>
              </a:spcBef>
              <a:buSzPct val="70000"/>
              <a:buNone/>
            </a:pPr>
            <a:r>
              <a:rPr lang="fr-BE" sz="3368" dirty="0">
                <a:solidFill>
                  <a:srgbClr val="7DB928"/>
                </a:solidFill>
              </a:rPr>
              <a:t>	- </a:t>
            </a:r>
            <a:r>
              <a:rPr lang="fr-BE" sz="3400" dirty="0">
                <a:solidFill>
                  <a:srgbClr val="7DB928"/>
                </a:solidFill>
              </a:rPr>
              <a:t>Degrés &amp; formes de mutualisation ? Place de l’intermédiation ? Coopération logistique ?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fr-BE" sz="4000" dirty="0">
                <a:solidFill>
                  <a:srgbClr val="595959"/>
                </a:solidFill>
              </a:rPr>
              <a:t>Dimension E</a:t>
            </a:r>
            <a:r>
              <a:rPr lang="fr-BE" sz="3900" dirty="0">
                <a:solidFill>
                  <a:srgbClr val="595959"/>
                </a:solidFill>
              </a:rPr>
              <a:t>conomique : </a:t>
            </a:r>
          </a:p>
          <a:p>
            <a:pPr marL="0" lvl="1" indent="0">
              <a:spcBef>
                <a:spcPts val="600"/>
              </a:spcBef>
              <a:buSzPct val="70000"/>
              <a:buNone/>
            </a:pPr>
            <a:r>
              <a:rPr lang="fr-BE" sz="4000" i="1" dirty="0">
                <a:solidFill>
                  <a:srgbClr val="7DB928"/>
                </a:solidFill>
              </a:rPr>
              <a:t>	</a:t>
            </a:r>
            <a:r>
              <a:rPr lang="fr-BE" sz="3400" dirty="0">
                <a:solidFill>
                  <a:srgbClr val="7DB928"/>
                </a:solidFill>
              </a:rPr>
              <a:t>- Affinage construction prix &amp; coûts ? Viabilité temporelle des opérateurs ? Diversification ? 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fr-BE" sz="4000" dirty="0">
                <a:solidFill>
                  <a:srgbClr val="595959"/>
                </a:solidFill>
              </a:rPr>
              <a:t>Dimension </a:t>
            </a:r>
            <a:r>
              <a:rPr lang="fr-BE" sz="3900" dirty="0">
                <a:solidFill>
                  <a:srgbClr val="595959"/>
                </a:solidFill>
              </a:rPr>
              <a:t>Politique : </a:t>
            </a:r>
          </a:p>
          <a:p>
            <a:pPr marL="0" lvl="1" indent="0">
              <a:spcBef>
                <a:spcPts val="600"/>
              </a:spcBef>
              <a:buSzPct val="70000"/>
              <a:buNone/>
            </a:pPr>
            <a:r>
              <a:rPr lang="fr-BE" sz="3500" i="1" dirty="0">
                <a:solidFill>
                  <a:srgbClr val="7DB928"/>
                </a:solidFill>
              </a:rPr>
              <a:t>	</a:t>
            </a:r>
            <a:r>
              <a:rPr lang="fr-BE" sz="3400" dirty="0">
                <a:solidFill>
                  <a:srgbClr val="7DB928"/>
                </a:solidFill>
              </a:rPr>
              <a:t>- Capacité de participation </a:t>
            </a:r>
            <a:r>
              <a:rPr lang="fr-BE" sz="3400" dirty="0" err="1">
                <a:solidFill>
                  <a:srgbClr val="7DB928"/>
                </a:solidFill>
              </a:rPr>
              <a:t>actorielle</a:t>
            </a:r>
            <a:r>
              <a:rPr lang="fr-BE" sz="3400" dirty="0">
                <a:solidFill>
                  <a:srgbClr val="7DB928"/>
                </a:solidFill>
              </a:rPr>
              <a:t> </a:t>
            </a:r>
            <a:r>
              <a:rPr lang="fr-BE" sz="3400">
                <a:solidFill>
                  <a:srgbClr val="7DB928"/>
                </a:solidFill>
              </a:rPr>
              <a:t>(producteurs) ? </a:t>
            </a:r>
            <a:r>
              <a:rPr lang="fr-BE" sz="3400" dirty="0">
                <a:solidFill>
                  <a:srgbClr val="7DB928"/>
                </a:solidFill>
              </a:rPr>
              <a:t>Régulation conflits &amp; concurrences ? 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endParaRPr lang="fr-BE" sz="3400" dirty="0">
              <a:solidFill>
                <a:srgbClr val="7DB928"/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0" y="7745"/>
            <a:ext cx="9144000" cy="534288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 </a:t>
            </a:r>
            <a:r>
              <a:rPr lang="fr-FR" sz="3600" dirty="0"/>
              <a:t>IV. Des pistes de performances à creuser...</a:t>
            </a:r>
          </a:p>
        </p:txBody>
      </p:sp>
    </p:spTree>
    <p:extLst>
      <p:ext uri="{BB962C8B-B14F-4D97-AF65-F5344CB8AC3E}">
        <p14:creationId xmlns:p14="http://schemas.microsoft.com/office/powerpoint/2010/main" val="5640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rcRect t="9843" r="19931" b="2756"/>
          <a:stretch>
            <a:fillRect/>
          </a:stretch>
        </p:blipFill>
        <p:spPr>
          <a:xfrm>
            <a:off x="4729013" y="1871895"/>
            <a:ext cx="4400305" cy="2701869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6" y="1000907"/>
            <a:ext cx="8449722" cy="2251287"/>
          </a:xfrm>
        </p:spPr>
        <p:txBody>
          <a:bodyPr>
            <a:norm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Performance empirique des modèles organisationnels d’intermédiation</a:t>
            </a:r>
            <a:endParaRPr lang="fr-BE" sz="1500" dirty="0">
              <a:solidFill>
                <a:srgbClr val="595959"/>
              </a:solidFill>
            </a:endParaRPr>
          </a:p>
          <a:p>
            <a:endParaRPr lang="fr-BE" sz="10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BE" sz="1600" dirty="0">
                <a:solidFill>
                  <a:srgbClr val="7DB928"/>
                </a:solidFill>
              </a:rPr>
              <a:t>- 3 critères de classement </a:t>
            </a:r>
            <a:r>
              <a:rPr lang="fr-BE" sz="1600" dirty="0">
                <a:solidFill>
                  <a:srgbClr val="7DB928"/>
                </a:solidFill>
                <a:latin typeface="Wingdings 3" charset="2"/>
                <a:cs typeface="Wingdings 3" charset="2"/>
              </a:rPr>
              <a:t>n</a:t>
            </a:r>
            <a:r>
              <a:rPr lang="fr-BE" sz="1600" dirty="0">
                <a:solidFill>
                  <a:srgbClr val="7DB928"/>
                </a:solidFill>
              </a:rPr>
              <a:t> Offre : Efficacité / Faisabilité / Attractivité</a:t>
            </a:r>
          </a:p>
          <a:p>
            <a:endParaRPr lang="fr-BE" b="1" dirty="0">
              <a:solidFill>
                <a:srgbClr val="595959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rcRect r="6644" b="5906"/>
          <a:stretch>
            <a:fillRect/>
          </a:stretch>
        </p:blipFill>
        <p:spPr>
          <a:xfrm>
            <a:off x="22023" y="2487631"/>
            <a:ext cx="4490266" cy="254576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4142314" y="4880464"/>
            <a:ext cx="2852465" cy="2630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800" u="sng" dirty="0"/>
              <a:t>Sources </a:t>
            </a:r>
            <a:r>
              <a:rPr lang="fr-FR" sz="800" dirty="0"/>
              <a:t>: Rencontres décentralisées  </a:t>
            </a:r>
            <a:r>
              <a:rPr lang="fr-FR" sz="800" dirty="0" err="1"/>
              <a:t>Crelan</a:t>
            </a:r>
            <a:r>
              <a:rPr lang="fr-FR" sz="800" dirty="0"/>
              <a:t> 2018 </a:t>
            </a:r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0" y="7745"/>
            <a:ext cx="9144000" cy="534288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 </a:t>
            </a:r>
            <a:r>
              <a:rPr lang="fr-FR" sz="3600" dirty="0"/>
              <a:t>IV. Des pistes de performances à creuser...</a:t>
            </a:r>
          </a:p>
        </p:txBody>
      </p: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6" y="1000907"/>
            <a:ext cx="8449722" cy="2251287"/>
          </a:xfrm>
        </p:spPr>
        <p:txBody>
          <a:bodyPr>
            <a:norm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Performance empirique des modèles </a:t>
            </a:r>
            <a:br>
              <a:rPr lang="fr-BE" sz="2000" dirty="0">
                <a:solidFill>
                  <a:srgbClr val="595959"/>
                </a:solidFill>
              </a:rPr>
            </a:br>
            <a:r>
              <a:rPr lang="fr-BE" sz="2000" dirty="0">
                <a:solidFill>
                  <a:srgbClr val="595959"/>
                </a:solidFill>
              </a:rPr>
              <a:t>organisationnels d’intermédiation</a:t>
            </a:r>
            <a:endParaRPr lang="fr-BE" sz="1500" dirty="0">
              <a:solidFill>
                <a:srgbClr val="595959"/>
              </a:solidFill>
            </a:endParaRPr>
          </a:p>
          <a:p>
            <a:endParaRPr lang="fr-BE" sz="10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BE" sz="1600" dirty="0">
                <a:solidFill>
                  <a:srgbClr val="7DB928"/>
                </a:solidFill>
              </a:rPr>
              <a:t>- Pas de modèle unanime </a:t>
            </a:r>
            <a:r>
              <a:rPr lang="fr-BE" sz="1600" dirty="0">
                <a:solidFill>
                  <a:srgbClr val="7DB928"/>
                </a:solidFill>
                <a:latin typeface="Wingdings 3" charset="2"/>
                <a:cs typeface="Wingdings 3" charset="2"/>
              </a:rPr>
              <a:t>n</a:t>
            </a:r>
            <a:r>
              <a:rPr lang="fr-BE" sz="1600" dirty="0">
                <a:solidFill>
                  <a:srgbClr val="7DB928"/>
                </a:solidFill>
              </a:rPr>
              <a:t> offre </a:t>
            </a:r>
          </a:p>
          <a:p>
            <a:pPr>
              <a:buNone/>
            </a:pPr>
            <a:r>
              <a:rPr lang="fr-BE" sz="1400" dirty="0">
                <a:solidFill>
                  <a:srgbClr val="7DB928"/>
                </a:solidFill>
                <a:latin typeface="Wingdings 3" charset="2"/>
                <a:cs typeface="Wingdings 3" charset="2"/>
              </a:rPr>
              <a:t>A</a:t>
            </a:r>
            <a:r>
              <a:rPr lang="fr-BE" sz="1400" dirty="0">
                <a:solidFill>
                  <a:srgbClr val="7DB928"/>
                </a:solidFill>
              </a:rPr>
              <a:t> mise en tension des 3 critères </a:t>
            </a:r>
          </a:p>
          <a:p>
            <a:pPr>
              <a:buNone/>
            </a:pPr>
            <a:r>
              <a:rPr lang="fr-BE" sz="1400" dirty="0">
                <a:solidFill>
                  <a:srgbClr val="7DB928"/>
                </a:solidFill>
              </a:rPr>
              <a:t>(Efficacité / Faisabilité  vs. Attractivité)</a:t>
            </a:r>
          </a:p>
          <a:p>
            <a:endParaRPr lang="fr-BE" b="1" dirty="0">
              <a:solidFill>
                <a:srgbClr val="595959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32" y="2964409"/>
            <a:ext cx="5002100" cy="237333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753" y="3179274"/>
            <a:ext cx="5002100" cy="23733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201" y="631685"/>
            <a:ext cx="4924440" cy="257747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56095" y="4880464"/>
            <a:ext cx="2852465" cy="2630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800" u="sng" dirty="0"/>
              <a:t>Sources </a:t>
            </a:r>
            <a:r>
              <a:rPr lang="fr-FR" sz="800" dirty="0"/>
              <a:t>: Rencontres décentralisées  </a:t>
            </a:r>
            <a:r>
              <a:rPr lang="fr-FR" sz="800" dirty="0" err="1"/>
              <a:t>Crelan</a:t>
            </a:r>
            <a:r>
              <a:rPr lang="fr-FR" sz="800" dirty="0"/>
              <a:t> 2018 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0" y="7745"/>
            <a:ext cx="9144000" cy="534288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 </a:t>
            </a:r>
            <a:r>
              <a:rPr lang="fr-FR" sz="3600" dirty="0"/>
              <a:t>IV. Des pistes de performances à creuser...</a:t>
            </a:r>
          </a:p>
        </p:txBody>
      </p: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1"/>
          <p:cNvSpPr>
            <a:spLocks noGrp="1"/>
          </p:cNvSpPr>
          <p:nvPr>
            <p:ph idx="1"/>
          </p:nvPr>
        </p:nvSpPr>
        <p:spPr>
          <a:xfrm>
            <a:off x="410736" y="802508"/>
            <a:ext cx="8733264" cy="4127401"/>
          </a:xfrm>
        </p:spPr>
        <p:txBody>
          <a:bodyPr>
            <a:norm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Test d’outil d’appropriation opérationnel en ateliers participatifs</a:t>
            </a:r>
          </a:p>
          <a:p>
            <a:pPr>
              <a:buNone/>
            </a:pPr>
            <a:endParaRPr lang="fr-FR" sz="18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600" dirty="0">
                <a:solidFill>
                  <a:srgbClr val="595959"/>
                </a:solidFill>
              </a:rPr>
              <a:t>- Business model canevas (BMC)</a:t>
            </a:r>
          </a:p>
          <a:p>
            <a:pPr>
              <a:buNone/>
            </a:pPr>
            <a:endParaRPr lang="fr-FR" sz="800" dirty="0">
              <a:solidFill>
                <a:srgbClr val="7DB928"/>
              </a:solidFill>
            </a:endParaRPr>
          </a:p>
          <a:p>
            <a:pPr>
              <a:buNone/>
            </a:pPr>
            <a:endParaRPr lang="fr-FR" sz="8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  <a:latin typeface="Wingdings 3" charset="2"/>
                <a:cs typeface="Wingdings 3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Approche </a:t>
            </a:r>
            <a:r>
              <a:rPr lang="fr-FR" sz="1400" i="1" dirty="0">
                <a:solidFill>
                  <a:srgbClr val="7DB928"/>
                </a:solidFill>
              </a:rPr>
              <a:t>Filières (H1)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</a:rPr>
              <a:t>- Fruits et Légumes // Produits laitiers 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</a:rPr>
              <a:t>et Carnés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</a:rPr>
              <a:t>- Production / Consommation</a:t>
            </a:r>
          </a:p>
          <a:p>
            <a:pPr>
              <a:buNone/>
            </a:pPr>
            <a:endParaRPr lang="fr-FR" sz="14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  <a:latin typeface="Wingdings 3" charset="2"/>
                <a:cs typeface="Wingdings 3" charset="2"/>
              </a:rPr>
              <a:t>A</a:t>
            </a:r>
            <a:r>
              <a:rPr lang="fr-FR" sz="1400" dirty="0">
                <a:solidFill>
                  <a:srgbClr val="7DB928"/>
                </a:solidFill>
              </a:rPr>
              <a:t> Approche </a:t>
            </a:r>
            <a:r>
              <a:rPr lang="fr-FR" sz="1400" i="1" dirty="0">
                <a:solidFill>
                  <a:srgbClr val="7DB928"/>
                </a:solidFill>
              </a:rPr>
              <a:t>Territoires (H2)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</a:rPr>
              <a:t>- Agglomérations // Communes rurales</a:t>
            </a:r>
          </a:p>
          <a:p>
            <a:pPr>
              <a:buNone/>
            </a:pPr>
            <a:r>
              <a:rPr lang="fr-FR" sz="1400" dirty="0">
                <a:solidFill>
                  <a:srgbClr val="7DB928"/>
                </a:solidFill>
              </a:rPr>
              <a:t>- Production / Consommation</a:t>
            </a:r>
            <a:br>
              <a:rPr lang="fr-FR" sz="1400" dirty="0">
                <a:solidFill>
                  <a:srgbClr val="7DB928"/>
                </a:solidFill>
              </a:rPr>
            </a:br>
            <a:endParaRPr lang="fr-FR" sz="14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600" dirty="0">
                <a:solidFill>
                  <a:srgbClr val="7DB928"/>
                </a:solidFill>
              </a:rPr>
              <a:t>	</a:t>
            </a:r>
          </a:p>
          <a:p>
            <a:pPr algn="ctr">
              <a:spcAft>
                <a:spcPts val="0"/>
              </a:spcAft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0" y="7745"/>
            <a:ext cx="9144000" cy="534288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 </a:t>
            </a:r>
            <a:r>
              <a:rPr lang="fr-FR" sz="3600" dirty="0"/>
              <a:t>IV. Des pistes de performances à creuser...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64919" y="4904508"/>
            <a:ext cx="3067942" cy="2211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800" dirty="0"/>
              <a:t>Sources : Rencontre Crelan Offre-demande, Gembloux, 9 déc. 2019</a:t>
            </a:r>
            <a:endParaRPr lang="fr-BE" sz="800" dirty="0"/>
          </a:p>
        </p:txBody>
      </p:sp>
      <p:grpSp>
        <p:nvGrpSpPr>
          <p:cNvPr id="3" name="Groupe 2"/>
          <p:cNvGrpSpPr/>
          <p:nvPr/>
        </p:nvGrpSpPr>
        <p:grpSpPr>
          <a:xfrm>
            <a:off x="3332861" y="1164699"/>
            <a:ext cx="5794048" cy="3960932"/>
            <a:chOff x="3332861" y="1164699"/>
            <a:chExt cx="5794048" cy="3960932"/>
          </a:xfrm>
        </p:grpSpPr>
        <p:pic>
          <p:nvPicPr>
            <p:cNvPr id="4065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861" y="1164699"/>
              <a:ext cx="5794048" cy="3960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5732803" y="3617545"/>
              <a:ext cx="2001141" cy="221123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fr-FR" sz="800" dirty="0"/>
                <a:t>BMC n°7 (Territoires – Rural –  Production)</a:t>
              </a:r>
              <a:endParaRPr lang="fr-BE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980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1"/>
          <p:cNvSpPr>
            <a:spLocks noGrp="1"/>
          </p:cNvSpPr>
          <p:nvPr>
            <p:ph idx="1"/>
          </p:nvPr>
        </p:nvSpPr>
        <p:spPr>
          <a:xfrm>
            <a:off x="410736" y="1000906"/>
            <a:ext cx="8383654" cy="3822330"/>
          </a:xfrm>
        </p:spPr>
        <p:txBody>
          <a:bodyPr>
            <a:normAutofit fontScale="40000" lnSpcReduction="20000"/>
          </a:bodyPr>
          <a:lstStyle/>
          <a:p>
            <a:r>
              <a:rPr lang="fr-BE" sz="5000" dirty="0">
                <a:solidFill>
                  <a:srgbClr val="595959"/>
                </a:solidFill>
              </a:rPr>
              <a:t>Approche multi-critères de performance / viabilité</a:t>
            </a:r>
            <a:endParaRPr lang="fr-FR" sz="5000" dirty="0">
              <a:solidFill>
                <a:srgbClr val="595959"/>
              </a:solidFill>
            </a:endParaRPr>
          </a:p>
          <a:p>
            <a:pPr lvl="1"/>
            <a:endParaRPr lang="fr-FR" sz="4100" dirty="0">
              <a:solidFill>
                <a:srgbClr val="7DB928"/>
              </a:solidFill>
            </a:endParaRP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fr-FR" sz="4500" dirty="0">
                <a:solidFill>
                  <a:srgbClr val="595959"/>
                </a:solidFill>
              </a:rPr>
              <a:t>Bien-être / Qualité de vie </a:t>
            </a:r>
          </a:p>
          <a:p>
            <a:pPr marL="457200" lvl="1" indent="0">
              <a:buFontTx/>
              <a:buChar char="-"/>
            </a:pPr>
            <a:r>
              <a:rPr lang="fr-FR" sz="3750" dirty="0">
                <a:solidFill>
                  <a:srgbClr val="7DB928"/>
                </a:solidFill>
              </a:rPr>
              <a:t> </a:t>
            </a:r>
            <a:r>
              <a:rPr lang="fr-FR" sz="3750" i="1" dirty="0">
                <a:solidFill>
                  <a:srgbClr val="7DB928"/>
                </a:solidFill>
              </a:rPr>
              <a:t>Reconnaissance sociale &amp; </a:t>
            </a:r>
            <a:br>
              <a:rPr lang="fr-FR" sz="3750" i="1" dirty="0">
                <a:solidFill>
                  <a:srgbClr val="7DB928"/>
                </a:solidFill>
              </a:rPr>
            </a:br>
            <a:r>
              <a:rPr lang="fr-FR" sz="3750" i="1" dirty="0">
                <a:solidFill>
                  <a:srgbClr val="7DB928"/>
                </a:solidFill>
              </a:rPr>
              <a:t>professionnelle des acteurs</a:t>
            </a:r>
            <a:endParaRPr lang="fr-FR" sz="3750" dirty="0">
              <a:solidFill>
                <a:srgbClr val="7DB928"/>
              </a:solidFill>
            </a:endParaRPr>
          </a:p>
          <a:p>
            <a:pPr marL="457200" lvl="1" indent="0">
              <a:buNone/>
            </a:pPr>
            <a:r>
              <a:rPr lang="fr-FR" sz="3750" dirty="0">
                <a:solidFill>
                  <a:srgbClr val="7DB928"/>
                </a:solidFill>
              </a:rPr>
              <a:t>- </a:t>
            </a:r>
            <a:r>
              <a:rPr lang="fr-FR" sz="3750" i="1" dirty="0">
                <a:solidFill>
                  <a:srgbClr val="7DB928"/>
                </a:solidFill>
              </a:rPr>
              <a:t>Revalorisation économique</a:t>
            </a:r>
            <a:endParaRPr lang="fr-FR" sz="3750" dirty="0">
              <a:solidFill>
                <a:srgbClr val="7DB928"/>
              </a:solidFill>
            </a:endParaRPr>
          </a:p>
          <a:p>
            <a:pPr lvl="1">
              <a:buFontTx/>
              <a:buChar char="-"/>
            </a:pPr>
            <a:endParaRPr lang="fr-FR" sz="2500" dirty="0">
              <a:solidFill>
                <a:srgbClr val="7DB928"/>
              </a:solidFill>
            </a:endParaRP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fr-FR" sz="4500" dirty="0">
                <a:solidFill>
                  <a:srgbClr val="595959"/>
                </a:solidFill>
              </a:rPr>
              <a:t>Développement local</a:t>
            </a:r>
          </a:p>
          <a:p>
            <a:pPr marL="0" lvl="1" indent="0">
              <a:spcBef>
                <a:spcPts val="600"/>
              </a:spcBef>
              <a:buSzPct val="70000"/>
              <a:buNone/>
            </a:pPr>
            <a:r>
              <a:rPr lang="fr-FR" sz="4500" dirty="0">
                <a:solidFill>
                  <a:srgbClr val="7DB928"/>
                </a:solidFill>
              </a:rPr>
              <a:t>	</a:t>
            </a:r>
            <a:r>
              <a:rPr lang="fr-FR" sz="3750" dirty="0">
                <a:solidFill>
                  <a:srgbClr val="7DB928"/>
                </a:solidFill>
              </a:rPr>
              <a:t>- </a:t>
            </a:r>
            <a:r>
              <a:rPr lang="fr-FR" sz="3750" i="1" dirty="0">
                <a:solidFill>
                  <a:srgbClr val="7DB928"/>
                </a:solidFill>
              </a:rPr>
              <a:t>Tissu agricole</a:t>
            </a:r>
            <a:endParaRPr lang="fr-FR" sz="3750" dirty="0">
              <a:solidFill>
                <a:srgbClr val="7DB928"/>
              </a:solidFill>
            </a:endParaRPr>
          </a:p>
          <a:p>
            <a:pPr marL="0" lvl="1" indent="0">
              <a:spcBef>
                <a:spcPts val="600"/>
              </a:spcBef>
              <a:buSzPct val="70000"/>
              <a:buNone/>
            </a:pPr>
            <a:r>
              <a:rPr lang="fr-FR" sz="3750" dirty="0">
                <a:solidFill>
                  <a:srgbClr val="7DB928"/>
                </a:solidFill>
              </a:rPr>
              <a:t>	- </a:t>
            </a:r>
            <a:r>
              <a:rPr lang="fr-FR" sz="3750" i="1" dirty="0">
                <a:solidFill>
                  <a:srgbClr val="7DB928"/>
                </a:solidFill>
              </a:rPr>
              <a:t>Animation territoriale</a:t>
            </a:r>
          </a:p>
          <a:p>
            <a:pPr marL="0" lvl="1" indent="0">
              <a:spcBef>
                <a:spcPts val="600"/>
              </a:spcBef>
              <a:buSzPct val="70000"/>
              <a:buNone/>
            </a:pPr>
            <a:endParaRPr lang="fr-FR" sz="4000" i="1" dirty="0">
              <a:solidFill>
                <a:srgbClr val="7DB928"/>
              </a:solidFill>
            </a:endParaRPr>
          </a:p>
          <a:p>
            <a:pPr marL="274320" lvl="1">
              <a:lnSpc>
                <a:spcPct val="80000"/>
              </a:lnSpc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fr-FR" sz="4421" dirty="0">
                <a:solidFill>
                  <a:srgbClr val="595959"/>
                </a:solidFill>
              </a:rPr>
              <a:t> Respect environnement</a:t>
            </a:r>
          </a:p>
          <a:p>
            <a:pPr marL="274320" lvl="1">
              <a:spcBef>
                <a:spcPts val="600"/>
              </a:spcBef>
              <a:buSzPct val="70000"/>
              <a:buNone/>
            </a:pPr>
            <a:r>
              <a:rPr lang="fr-FR" sz="4000" i="1" dirty="0">
                <a:solidFill>
                  <a:srgbClr val="7DB928"/>
                </a:solidFill>
              </a:rPr>
              <a:t>	      </a:t>
            </a:r>
            <a:r>
              <a:rPr lang="fr-FR" sz="3750" i="1" dirty="0">
                <a:solidFill>
                  <a:srgbClr val="7DB928"/>
                </a:solidFill>
              </a:rPr>
              <a:t>- E</a:t>
            </a:r>
            <a:r>
              <a:rPr lang="fr-BE" sz="3750" i="1" dirty="0">
                <a:solidFill>
                  <a:srgbClr val="7DB928"/>
                </a:solidFill>
              </a:rPr>
              <a:t>fficience énergétique</a:t>
            </a:r>
            <a:endParaRPr lang="fr-BE" sz="3750" dirty="0">
              <a:solidFill>
                <a:srgbClr val="7DB928"/>
              </a:solidFill>
            </a:endParaRPr>
          </a:p>
          <a:p>
            <a:pPr marL="274320" lvl="1">
              <a:spcBef>
                <a:spcPts val="600"/>
              </a:spcBef>
              <a:buSzPct val="70000"/>
              <a:buNone/>
            </a:pPr>
            <a:r>
              <a:rPr lang="fr-BE" sz="3750" i="1" dirty="0">
                <a:solidFill>
                  <a:srgbClr val="7DB928"/>
                </a:solidFill>
              </a:rPr>
              <a:t>	      - Pratiques de qualité (bio</a:t>
            </a:r>
            <a:r>
              <a:rPr lang="fr-BE" sz="4000" i="1" dirty="0">
                <a:solidFill>
                  <a:srgbClr val="7DB928"/>
                </a:solidFill>
              </a:rPr>
              <a:t>)</a:t>
            </a:r>
          </a:p>
          <a:p>
            <a:pPr marL="274320" lvl="1">
              <a:spcBef>
                <a:spcPts val="600"/>
              </a:spcBef>
              <a:buSzPct val="70000"/>
              <a:buNone/>
            </a:pPr>
            <a:endParaRPr lang="fr-FR" sz="2750" dirty="0">
              <a:solidFill>
                <a:srgbClr val="7DB928"/>
              </a:solidFill>
            </a:endParaRPr>
          </a:p>
          <a:p>
            <a:pPr marL="0" lvl="1" indent="0">
              <a:spcBef>
                <a:spcPts val="600"/>
              </a:spcBef>
              <a:buSzPct val="70000"/>
              <a:buNone/>
            </a:pPr>
            <a:endParaRPr lang="fr-BE" sz="4000" dirty="0">
              <a:solidFill>
                <a:srgbClr val="7DB928"/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0" y="7745"/>
            <a:ext cx="9144000" cy="534288"/>
          </a:xfrm>
        </p:spPr>
        <p:txBody>
          <a:bodyPr>
            <a:noAutofit/>
          </a:bodyPr>
          <a:lstStyle/>
          <a:p>
            <a:r>
              <a:rPr lang="fr-FR" sz="3600" dirty="0"/>
              <a:t> IV. Des pistes de performances à creuser...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549" y="4873841"/>
            <a:ext cx="468498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SzPct val="70000"/>
              <a:buNone/>
            </a:pPr>
            <a:r>
              <a:rPr lang="fr-FR" sz="900" dirty="0">
                <a:solidFill>
                  <a:srgbClr val="7DB928"/>
                </a:solidFill>
              </a:rPr>
              <a:t>Cf. </a:t>
            </a:r>
            <a:r>
              <a:rPr lang="fr-FR" sz="900" dirty="0" err="1">
                <a:solidFill>
                  <a:srgbClr val="7DB928"/>
                </a:solidFill>
              </a:rPr>
              <a:t>Mundler</a:t>
            </a:r>
            <a:r>
              <a:rPr lang="fr-FR" sz="900" dirty="0">
                <a:solidFill>
                  <a:srgbClr val="7DB928"/>
                </a:solidFill>
              </a:rPr>
              <a:t> &amp; </a:t>
            </a:r>
            <a:r>
              <a:rPr lang="fr-FR" sz="900" dirty="0" err="1">
                <a:solidFill>
                  <a:srgbClr val="7DB928"/>
                </a:solidFill>
              </a:rPr>
              <a:t>Laughréa</a:t>
            </a:r>
            <a:r>
              <a:rPr lang="fr-FR" sz="900" dirty="0">
                <a:solidFill>
                  <a:srgbClr val="7DB928"/>
                </a:solidFill>
              </a:rPr>
              <a:t>, 2016 ; </a:t>
            </a:r>
            <a:r>
              <a:rPr lang="fr-FR" sz="900" dirty="0" err="1">
                <a:solidFill>
                  <a:srgbClr val="7DB928"/>
                </a:solidFill>
              </a:rPr>
              <a:t>Boutry</a:t>
            </a:r>
            <a:r>
              <a:rPr lang="fr-FR" sz="900" dirty="0">
                <a:solidFill>
                  <a:srgbClr val="7DB928"/>
                </a:solidFill>
              </a:rPr>
              <a:t> &amp; </a:t>
            </a:r>
            <a:r>
              <a:rPr lang="fr-FR" sz="900" dirty="0" err="1">
                <a:solidFill>
                  <a:srgbClr val="7DB928"/>
                </a:solidFill>
              </a:rPr>
              <a:t>Ferru</a:t>
            </a:r>
            <a:r>
              <a:rPr lang="fr-FR" sz="900" dirty="0">
                <a:solidFill>
                  <a:srgbClr val="7DB928"/>
                </a:solidFill>
              </a:rPr>
              <a:t>, 2016 ; </a:t>
            </a:r>
            <a:r>
              <a:rPr lang="fr-FR" sz="900" dirty="0" err="1">
                <a:solidFill>
                  <a:srgbClr val="7DB928"/>
                </a:solidFill>
              </a:rPr>
              <a:t>Chiffoleau</a:t>
            </a:r>
            <a:r>
              <a:rPr lang="fr-FR" sz="900" dirty="0">
                <a:solidFill>
                  <a:srgbClr val="7DB928"/>
                </a:solidFill>
              </a:rPr>
              <a:t>, 2018 ; Maréchal </a:t>
            </a:r>
            <a:r>
              <a:rPr lang="fr-FR" sz="900" i="1" dirty="0">
                <a:solidFill>
                  <a:srgbClr val="7DB928"/>
                </a:solidFill>
              </a:rPr>
              <a:t>et al</a:t>
            </a:r>
            <a:r>
              <a:rPr lang="fr-FR" sz="900" dirty="0">
                <a:solidFill>
                  <a:srgbClr val="7DB928"/>
                </a:solidFill>
              </a:rPr>
              <a:t>, 2019…</a:t>
            </a:r>
            <a:endParaRPr lang="fr-BE" sz="900" i="1" dirty="0">
              <a:solidFill>
                <a:srgbClr val="7DB928"/>
              </a:solidFill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3460867" y="1551026"/>
            <a:ext cx="5683133" cy="3129977"/>
            <a:chOff x="3460867" y="1551026"/>
            <a:chExt cx="5683133" cy="3129977"/>
          </a:xfrm>
        </p:grpSpPr>
        <p:pic>
          <p:nvPicPr>
            <p:cNvPr id="10" name="Image 9"/>
            <p:cNvPicPr/>
            <p:nvPr/>
          </p:nvPicPr>
          <p:blipFill rotWithShape="1">
            <a:blip r:embed="rId3"/>
            <a:srcRect l="1308" t="1865" r="1702" b="1848"/>
            <a:stretch/>
          </p:blipFill>
          <p:spPr bwMode="auto">
            <a:xfrm>
              <a:off x="3460867" y="1551026"/>
              <a:ext cx="5683133" cy="312997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2613" y="3778432"/>
              <a:ext cx="1225440" cy="78778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862613" y="1800412"/>
              <a:ext cx="137550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4320" lvl="1">
                <a:spcBef>
                  <a:spcPts val="600"/>
                </a:spcBef>
                <a:buSzPct val="70000"/>
                <a:buFont typeface="Wingdings"/>
                <a:buChar char=""/>
              </a:pPr>
              <a:r>
                <a:rPr lang="fr-FR" sz="1600" dirty="0">
                  <a:solidFill>
                    <a:srgbClr val="595959"/>
                  </a:solidFill>
                </a:rPr>
                <a:t> </a:t>
              </a:r>
              <a:r>
                <a:rPr lang="fr-FR" sz="1600" dirty="0">
                  <a:solidFill>
                    <a:srgbClr val="7DB928"/>
                  </a:solidFill>
                </a:rPr>
                <a:t>Enjeux</a:t>
              </a:r>
              <a:r>
                <a:rPr lang="fr-FR" sz="1600" dirty="0">
                  <a:solidFill>
                    <a:srgbClr val="595959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97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36706" y="4832367"/>
            <a:ext cx="4463262" cy="391884"/>
          </a:xfrm>
        </p:spPr>
        <p:txBody>
          <a:bodyPr/>
          <a:lstStyle/>
          <a:p>
            <a:pPr algn="l"/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J. Noel ; Th. Dogot ; K. Maréchal  (+ F.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Lanzi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E. Heymans)</a:t>
            </a:r>
          </a:p>
        </p:txBody>
      </p:sp>
      <p:grpSp>
        <p:nvGrpSpPr>
          <p:cNvPr id="4" name="Grouper 13"/>
          <p:cNvGrpSpPr/>
          <p:nvPr/>
        </p:nvGrpSpPr>
        <p:grpSpPr>
          <a:xfrm>
            <a:off x="6574600" y="13256"/>
            <a:ext cx="2575607" cy="1180440"/>
            <a:chOff x="6620320" y="58976"/>
            <a:chExt cx="2575607" cy="1180440"/>
          </a:xfrm>
        </p:grpSpPr>
        <p:sp>
          <p:nvSpPr>
            <p:cNvPr id="16" name="Rectangle 15"/>
            <p:cNvSpPr/>
            <p:nvPr/>
          </p:nvSpPr>
          <p:spPr>
            <a:xfrm>
              <a:off x="6620320" y="239547"/>
              <a:ext cx="2270035" cy="999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Image 16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90"/>
            <a:stretch>
              <a:fillRect/>
            </a:stretch>
          </p:blipFill>
          <p:spPr>
            <a:xfrm>
              <a:off x="8182455" y="685820"/>
              <a:ext cx="903344" cy="470163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4388" y="58976"/>
              <a:ext cx="1451539" cy="604306"/>
            </a:xfrm>
            <a:prstGeom prst="rect">
              <a:avLst/>
            </a:prstGeom>
          </p:spPr>
        </p:pic>
      </p:grpSp>
      <p:sp>
        <p:nvSpPr>
          <p:cNvPr id="19" name="Espace réservé du texte 2"/>
          <p:cNvSpPr txBox="1">
            <a:spLocks/>
          </p:cNvSpPr>
          <p:nvPr/>
        </p:nvSpPr>
        <p:spPr>
          <a:xfrm>
            <a:off x="1" y="-7298"/>
            <a:ext cx="4754880" cy="518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BE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“Performances des circuits courts/proximité. Définitions et enjeux”</a:t>
            </a:r>
            <a:endParaRPr lang="fr-FR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</a:t>
            </a:r>
            <a:r>
              <a:rPr lang="fr-FR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JRSS, Ecole d’Ingénieurs 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Sciences Agro, Bordeaux, 12-13 déc.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2019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3961575" y="3478341"/>
            <a:ext cx="5152370" cy="521302"/>
          </a:xfrm>
        </p:spPr>
        <p:txBody>
          <a:bodyPr>
            <a:noAutofit/>
          </a:bodyPr>
          <a:lstStyle/>
          <a:p>
            <a:r>
              <a:rPr lang="fr-FR" dirty="0"/>
              <a:t>Merci de votre attention…</a:t>
            </a:r>
          </a:p>
        </p:txBody>
      </p:sp>
    </p:spTree>
    <p:extLst>
      <p:ext uri="{BB962C8B-B14F-4D97-AF65-F5344CB8AC3E}">
        <p14:creationId xmlns:p14="http://schemas.microsoft.com/office/powerpoint/2010/main" val="27462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4" y="965232"/>
            <a:ext cx="8537924" cy="3987768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rgbClr val="595959"/>
                </a:solidFill>
              </a:rPr>
              <a:t>Une thématique centrale</a:t>
            </a:r>
          </a:p>
          <a:p>
            <a:pPr>
              <a:buNone/>
            </a:pPr>
            <a:r>
              <a:rPr lang="fr-FR" sz="2000" dirty="0">
                <a:solidFill>
                  <a:srgbClr val="595959"/>
                </a:solidFill>
              </a:rPr>
              <a:t>	</a:t>
            </a:r>
            <a:r>
              <a:rPr lang="fr-FR" sz="1800" dirty="0">
                <a:solidFill>
                  <a:srgbClr val="7DB928"/>
                </a:solidFill>
              </a:rPr>
              <a:t>Structuration et changement d’échelle des circuits courts alimentaires</a:t>
            </a:r>
          </a:p>
          <a:p>
            <a:pPr>
              <a:buNone/>
            </a:pPr>
            <a:endParaRPr lang="fr-FR" sz="2000" dirty="0">
              <a:solidFill>
                <a:srgbClr val="595959"/>
              </a:solidFill>
            </a:endParaRPr>
          </a:p>
          <a:p>
            <a:r>
              <a:rPr lang="fr-FR" sz="2000" dirty="0">
                <a:solidFill>
                  <a:srgbClr val="595959"/>
                </a:solidFill>
              </a:rPr>
              <a:t>Un questionnement terrain, centré sur l’intermédiation avec la RHD</a:t>
            </a:r>
          </a:p>
          <a:p>
            <a:pPr marL="342900" lvl="1" indent="-342900">
              <a:buSzPct val="55000"/>
              <a:buNone/>
            </a:pPr>
            <a:r>
              <a:rPr lang="fr-FR" sz="1800" dirty="0">
                <a:solidFill>
                  <a:srgbClr val="7DB928"/>
                </a:solidFill>
              </a:rPr>
              <a:t>	« </a:t>
            </a:r>
            <a:r>
              <a:rPr lang="fr-FR" sz="1800" i="1" dirty="0">
                <a:solidFill>
                  <a:srgbClr val="7DB928"/>
                </a:solidFill>
              </a:rPr>
              <a:t>Quels devraient être les contours d’un opérateur intermédiaire visant à faciliter la rencontre entre l’offre de produits en CCAP et la demande émanant des cuisines de collectivités et d’entreprises (RHD) ? »  `</a:t>
            </a:r>
          </a:p>
          <a:p>
            <a:pPr>
              <a:buNone/>
            </a:pPr>
            <a:endParaRPr lang="fr-FR" sz="2000" dirty="0">
              <a:solidFill>
                <a:srgbClr val="595959"/>
              </a:solidFill>
            </a:endParaRPr>
          </a:p>
          <a:p>
            <a:r>
              <a:rPr lang="fr-FR" sz="2000" dirty="0">
                <a:solidFill>
                  <a:srgbClr val="595959"/>
                </a:solidFill>
              </a:rPr>
              <a:t>Un questionnement scientifique, centré sur les proximités alimentaires</a:t>
            </a:r>
          </a:p>
          <a:p>
            <a:pPr marL="400050" lvl="1" indent="0">
              <a:buNone/>
            </a:pPr>
            <a:r>
              <a:rPr lang="fr-FR" sz="1800" i="1" dirty="0">
                <a:solidFill>
                  <a:srgbClr val="7DB928"/>
                </a:solidFill>
              </a:rPr>
              <a:t>« Rôle des proximités territoriales en termes de performances dans ce changement d’échelle des CCAP, et plus globalement sur les filières </a:t>
            </a:r>
            <a:r>
              <a:rPr lang="fr-FR" sz="1800" i="1" dirty="0" err="1">
                <a:solidFill>
                  <a:srgbClr val="7DB928"/>
                </a:solidFill>
              </a:rPr>
              <a:t>agri-alimentaires</a:t>
            </a:r>
            <a:r>
              <a:rPr lang="fr-FR" sz="1800" i="1" dirty="0">
                <a:solidFill>
                  <a:srgbClr val="7DB928"/>
                </a:solidFill>
              </a:rPr>
              <a:t> wallonnes ? »</a:t>
            </a:r>
          </a:p>
          <a:p>
            <a:pPr marL="400050" lvl="1" indent="0">
              <a:buNone/>
            </a:pPr>
            <a:endParaRPr lang="fr-FR" sz="2700" dirty="0">
              <a:solidFill>
                <a:srgbClr val="595959"/>
              </a:solidFill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7745"/>
            <a:ext cx="9144000" cy="534288"/>
          </a:xfrm>
        </p:spPr>
        <p:txBody>
          <a:bodyPr>
            <a:noAutofit/>
          </a:bodyPr>
          <a:lstStyle/>
          <a:p>
            <a:r>
              <a:rPr lang="fr-FR" sz="3600" dirty="0"/>
              <a:t>   I. Un questionnement de recherche-action</a:t>
            </a:r>
          </a:p>
        </p:txBody>
      </p:sp>
    </p:spTree>
    <p:extLst>
      <p:ext uri="{BB962C8B-B14F-4D97-AF65-F5344CB8AC3E}">
        <p14:creationId xmlns:p14="http://schemas.microsoft.com/office/powerpoint/2010/main" val="203002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6" y="969935"/>
            <a:ext cx="8471896" cy="2336463"/>
          </a:xfrm>
        </p:spPr>
        <p:txBody>
          <a:bodyPr>
            <a:no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Focus particulier sur interactions CCAP &amp; Restauration hors domicile (RHD)</a:t>
            </a:r>
            <a:br>
              <a:rPr lang="fr-BE" sz="2000" dirty="0">
                <a:solidFill>
                  <a:srgbClr val="595959"/>
                </a:solidFill>
              </a:rPr>
            </a:br>
            <a:r>
              <a:rPr lang="fr-BE" sz="2000" dirty="0">
                <a:solidFill>
                  <a:srgbClr val="7DB928"/>
                </a:solidFill>
              </a:rPr>
              <a:t/>
            </a:r>
            <a:br>
              <a:rPr lang="fr-BE" sz="2000" dirty="0">
                <a:solidFill>
                  <a:srgbClr val="7DB928"/>
                </a:solidFill>
              </a:rPr>
            </a:br>
            <a:endParaRPr lang="fr-FR" sz="2000" dirty="0">
              <a:solidFill>
                <a:srgbClr val="7DB928"/>
              </a:solidFill>
            </a:endParaRPr>
          </a:p>
          <a:p>
            <a:endParaRPr lang="fr-FR" sz="1000" dirty="0">
              <a:solidFill>
                <a:srgbClr val="7DB928"/>
              </a:solidFill>
            </a:endParaRPr>
          </a:p>
          <a:p>
            <a:pPr lvl="0">
              <a:buNone/>
            </a:pPr>
            <a:endParaRPr lang="fr-FR" sz="2000" dirty="0">
              <a:solidFill>
                <a:srgbClr val="7DB928"/>
              </a:solidFill>
            </a:endParaRPr>
          </a:p>
          <a:p>
            <a:endParaRPr lang="fr-FR" sz="20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000" dirty="0">
                <a:solidFill>
                  <a:srgbClr val="7DB928"/>
                </a:solidFill>
              </a:rPr>
              <a:t> </a:t>
            </a:r>
            <a:endParaRPr lang="fr-FR" sz="2000" dirty="0">
              <a:solidFill>
                <a:srgbClr val="7DB928"/>
              </a:solidFill>
            </a:endParaRPr>
          </a:p>
          <a:p>
            <a:pPr>
              <a:buNone/>
            </a:pPr>
            <a:endParaRPr lang="fr-FR" sz="10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2000" dirty="0">
                <a:solidFill>
                  <a:srgbClr val="7DB928"/>
                </a:solidFill>
              </a:rPr>
              <a:t>	</a:t>
            </a:r>
          </a:p>
          <a:p>
            <a:pPr>
              <a:buNone/>
            </a:pPr>
            <a:endParaRPr lang="fr-BE" sz="2000" dirty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2000" b="1" dirty="0">
              <a:solidFill>
                <a:srgbClr val="595959"/>
              </a:solidFill>
            </a:endParaRPr>
          </a:p>
          <a:p>
            <a:endParaRPr lang="fr-BE" sz="2000" b="1" dirty="0">
              <a:solidFill>
                <a:srgbClr val="595959"/>
              </a:solidFill>
            </a:endParaRPr>
          </a:p>
        </p:txBody>
      </p:sp>
      <p:grpSp>
        <p:nvGrpSpPr>
          <p:cNvPr id="3" name="Grouper 11"/>
          <p:cNvGrpSpPr/>
          <p:nvPr/>
        </p:nvGrpSpPr>
        <p:grpSpPr>
          <a:xfrm>
            <a:off x="862374" y="4676476"/>
            <a:ext cx="7604880" cy="271688"/>
            <a:chOff x="839142" y="4715191"/>
            <a:chExt cx="7604880" cy="271688"/>
          </a:xfrm>
        </p:grpSpPr>
        <p:pic>
          <p:nvPicPr>
            <p:cNvPr id="10" name="Picture 2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1" t="22362" r="37984" b="72441"/>
            <a:stretch>
              <a:fillRect/>
            </a:stretch>
          </p:blipFill>
          <p:spPr bwMode="auto">
            <a:xfrm>
              <a:off x="839142" y="4749097"/>
              <a:ext cx="4412271" cy="237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>
              <a:hlinkClick r:id="rId3" action="ppaction://hlinksldjump"/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83" t="85354" r="54815" b="9323"/>
            <a:stretch>
              <a:fillRect/>
            </a:stretch>
          </p:blipFill>
          <p:spPr bwMode="auto">
            <a:xfrm>
              <a:off x="5194915" y="4715191"/>
              <a:ext cx="3249107" cy="26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9" t="31024" r="17167" b="12472"/>
          <a:stretch>
            <a:fillRect/>
          </a:stretch>
        </p:blipFill>
        <p:spPr bwMode="auto">
          <a:xfrm>
            <a:off x="862374" y="1472366"/>
            <a:ext cx="7609814" cy="324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04933" y="3740753"/>
            <a:ext cx="959511" cy="32376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521138" y="4313417"/>
            <a:ext cx="983795" cy="404708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758130" y="3956838"/>
            <a:ext cx="858081" cy="518024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0" y="7745"/>
            <a:ext cx="9144000" cy="534288"/>
          </a:xfrm>
        </p:spPr>
        <p:txBody>
          <a:bodyPr>
            <a:noAutofit/>
          </a:bodyPr>
          <a:lstStyle/>
          <a:p>
            <a:r>
              <a:rPr lang="fr-FR" sz="3600" dirty="0"/>
              <a:t>   I. Un objet d’étude : l’intermédiation RHD</a:t>
            </a:r>
          </a:p>
        </p:txBody>
      </p: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6" y="962192"/>
            <a:ext cx="8471896" cy="2336463"/>
          </a:xfrm>
        </p:spPr>
        <p:txBody>
          <a:bodyPr>
            <a:noAutofit/>
          </a:bodyPr>
          <a:lstStyle/>
          <a:p>
            <a:r>
              <a:rPr lang="fr-BE" sz="2000" dirty="0">
                <a:solidFill>
                  <a:srgbClr val="595959"/>
                </a:solidFill>
              </a:rPr>
              <a:t>Focus particulier sur interactions CCPA &amp; RHD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7DB928"/>
                </a:solidFill>
              </a:rPr>
              <a:t>Stratégies d’approvisionnement en produits locaux de qualité des secteurs de la restauration collective publique et commerciale privée (RHD)</a:t>
            </a:r>
            <a:endParaRPr lang="fr-BE" sz="1800" dirty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1500" dirty="0">
              <a:solidFill>
                <a:srgbClr val="595959"/>
              </a:solidFill>
            </a:endParaRPr>
          </a:p>
          <a:p>
            <a:r>
              <a:rPr lang="fr-BE" sz="2000" dirty="0">
                <a:solidFill>
                  <a:srgbClr val="595959"/>
                </a:solidFill>
              </a:rPr>
              <a:t>Compréhension de l’Offre (2018), puis de la Demande (2019)</a:t>
            </a:r>
          </a:p>
          <a:p>
            <a:pPr marL="0" indent="0">
              <a:buNone/>
            </a:pPr>
            <a:r>
              <a:rPr lang="fr-BE" sz="1800" dirty="0">
                <a:solidFill>
                  <a:srgbClr val="7DB928"/>
                </a:solidFill>
              </a:rPr>
              <a:t>Scénarisations autour de structures / opérateurs d’intermédiation dédiés</a:t>
            </a:r>
          </a:p>
          <a:p>
            <a:pPr lvl="1">
              <a:buNone/>
            </a:pPr>
            <a:endParaRPr lang="fr-FR" sz="20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1000" dirty="0">
                <a:solidFill>
                  <a:srgbClr val="7DB928"/>
                </a:solidFill>
              </a:rPr>
              <a:t> </a:t>
            </a:r>
            <a:endParaRPr lang="fr-FR" sz="2000" dirty="0">
              <a:solidFill>
                <a:srgbClr val="7DB928"/>
              </a:solidFill>
            </a:endParaRPr>
          </a:p>
          <a:p>
            <a:pPr>
              <a:buNone/>
            </a:pPr>
            <a:endParaRPr lang="fr-FR" sz="10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FR" sz="2000" dirty="0">
                <a:solidFill>
                  <a:srgbClr val="7DB928"/>
                </a:solidFill>
              </a:rPr>
              <a:t>	</a:t>
            </a:r>
          </a:p>
          <a:p>
            <a:pPr>
              <a:buNone/>
            </a:pPr>
            <a:endParaRPr lang="fr-BE" sz="2000" dirty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sz="2000" b="1" dirty="0">
              <a:solidFill>
                <a:srgbClr val="595959"/>
              </a:solidFill>
            </a:endParaRPr>
          </a:p>
          <a:p>
            <a:endParaRPr lang="fr-BE" sz="2000" b="1" dirty="0">
              <a:solidFill>
                <a:srgbClr val="595959"/>
              </a:solidFill>
            </a:endParaRPr>
          </a:p>
        </p:txBody>
      </p:sp>
      <p:pic>
        <p:nvPicPr>
          <p:cNvPr id="15" name="Image 14"/>
          <p:cNvPicPr preferRelativeResize="0">
            <a:picLocks noChangeAspect="1"/>
          </p:cNvPicPr>
          <p:nvPr/>
        </p:nvPicPr>
        <p:blipFill>
          <a:blip r:embed="rId3">
            <a:lum bright="30000" contrast="30000"/>
          </a:blip>
          <a:srcRect l="2028" t="17816" r="254" b="330"/>
          <a:stretch>
            <a:fillRect/>
          </a:stretch>
        </p:blipFill>
        <p:spPr>
          <a:xfrm>
            <a:off x="5058188" y="2993016"/>
            <a:ext cx="3325243" cy="21407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rcRect l="1327" r="664"/>
          <a:stretch>
            <a:fillRect/>
          </a:stretch>
        </p:blipFill>
        <p:spPr>
          <a:xfrm>
            <a:off x="471120" y="3010268"/>
            <a:ext cx="3913789" cy="21125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5400000">
            <a:off x="-573361" y="4078345"/>
            <a:ext cx="17811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700" u="sng" dirty="0"/>
              <a:t>Sources </a:t>
            </a:r>
            <a:r>
              <a:rPr lang="fr-FR" sz="700" dirty="0"/>
              <a:t>: Atelier d’échange Collectivités,</a:t>
            </a:r>
          </a:p>
          <a:p>
            <a:r>
              <a:rPr lang="fr-FR" sz="700" dirty="0"/>
              <a:t> Namur, 25 janvier 2019 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7735480" y="4035358"/>
            <a:ext cx="1603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700" u="sng" dirty="0"/>
              <a:t>Sources </a:t>
            </a:r>
            <a:r>
              <a:rPr lang="fr-FR" sz="700" dirty="0"/>
              <a:t>: Rencontre décentralisée, </a:t>
            </a:r>
          </a:p>
          <a:p>
            <a:r>
              <a:rPr lang="fr-FR" sz="700" dirty="0"/>
              <a:t>Nassogne, 5 mars 2018  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0" y="7745"/>
            <a:ext cx="9144000" cy="534288"/>
          </a:xfrm>
        </p:spPr>
        <p:txBody>
          <a:bodyPr>
            <a:noAutofit/>
          </a:bodyPr>
          <a:lstStyle/>
          <a:p>
            <a:r>
              <a:rPr lang="fr-FR" sz="3600" dirty="0"/>
              <a:t>   I. Un objet d’étude : l’intermédiation RHD</a:t>
            </a:r>
          </a:p>
        </p:txBody>
      </p:sp>
    </p:spTree>
    <p:extLst>
      <p:ext uri="{BB962C8B-B14F-4D97-AF65-F5344CB8AC3E}">
        <p14:creationId xmlns:p14="http://schemas.microsoft.com/office/powerpoint/2010/main" val="2483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6" y="1000906"/>
            <a:ext cx="8301526" cy="2655668"/>
          </a:xfrm>
        </p:spPr>
        <p:txBody>
          <a:bodyPr>
            <a:normAutofit fontScale="77500" lnSpcReduction="20000"/>
          </a:bodyPr>
          <a:lstStyle/>
          <a:p>
            <a:r>
              <a:rPr lang="fr-BE" sz="2581" dirty="0">
                <a:solidFill>
                  <a:srgbClr val="595959"/>
                </a:solidFill>
              </a:rPr>
              <a:t>Les proximités : une école de pensée francophone</a:t>
            </a:r>
          </a:p>
          <a:p>
            <a:pPr>
              <a:buNone/>
            </a:pPr>
            <a:r>
              <a:rPr lang="fr-BE" sz="2600" dirty="0">
                <a:solidFill>
                  <a:srgbClr val="7DB928"/>
                </a:solidFill>
              </a:rPr>
              <a:t/>
            </a:r>
            <a:br>
              <a:rPr lang="fr-BE" sz="2600" dirty="0">
                <a:solidFill>
                  <a:srgbClr val="7DB928"/>
                </a:solidFill>
              </a:rPr>
            </a:br>
            <a:r>
              <a:rPr lang="fr-BE" sz="2323" dirty="0">
                <a:solidFill>
                  <a:srgbClr val="7DB928"/>
                </a:solidFill>
              </a:rPr>
              <a:t>Des proximités territoriales</a:t>
            </a:r>
            <a:endParaRPr lang="fr-BE" sz="1800" dirty="0">
              <a:solidFill>
                <a:srgbClr val="7DB928"/>
              </a:solidFill>
            </a:endParaRPr>
          </a:p>
          <a:p>
            <a:pPr>
              <a:buNone/>
            </a:pPr>
            <a:r>
              <a:rPr lang="fr-BE" sz="1290" dirty="0">
                <a:solidFill>
                  <a:srgbClr val="7DB928"/>
                </a:solidFill>
              </a:rPr>
              <a:t>	</a:t>
            </a:r>
            <a:r>
              <a:rPr lang="fr-BE" sz="2323" dirty="0">
                <a:solidFill>
                  <a:srgbClr val="7DB928"/>
                </a:solidFill>
              </a:rPr>
              <a:t>- </a:t>
            </a:r>
            <a:r>
              <a:rPr lang="fr-FR" sz="2286" i="1" dirty="0">
                <a:solidFill>
                  <a:srgbClr val="595959"/>
                </a:solidFill>
              </a:rPr>
              <a:t>géographique</a:t>
            </a:r>
            <a:r>
              <a:rPr lang="fr-FR" sz="2286" i="1" dirty="0">
                <a:solidFill>
                  <a:srgbClr val="7DB928"/>
                </a:solidFill>
              </a:rPr>
              <a:t> </a:t>
            </a:r>
            <a:r>
              <a:rPr lang="fr-FR" sz="2323" dirty="0">
                <a:solidFill>
                  <a:srgbClr val="7DB928"/>
                </a:solidFill>
                <a:latin typeface="Wingdings 3" charset="2"/>
                <a:cs typeface="Wingdings 3" charset="2"/>
              </a:rPr>
              <a:t>n</a:t>
            </a:r>
            <a:r>
              <a:rPr lang="fr-FR" sz="2323" dirty="0">
                <a:solidFill>
                  <a:srgbClr val="7DB928"/>
                </a:solidFill>
              </a:rPr>
              <a:t> distance spatiale</a:t>
            </a:r>
            <a:r>
              <a:rPr lang="fr-FR" sz="1290" dirty="0">
                <a:solidFill>
                  <a:srgbClr val="7DB928"/>
                </a:solidFill>
              </a:rPr>
              <a:t/>
            </a:r>
            <a:br>
              <a:rPr lang="fr-FR" sz="1290" dirty="0">
                <a:solidFill>
                  <a:srgbClr val="7DB928"/>
                </a:solidFill>
              </a:rPr>
            </a:br>
            <a:r>
              <a:rPr lang="fr-FR" sz="2323" dirty="0">
                <a:solidFill>
                  <a:srgbClr val="7DB928"/>
                </a:solidFill>
              </a:rPr>
              <a:t>- </a:t>
            </a:r>
            <a:r>
              <a:rPr lang="fr-FR" sz="2323" i="1" dirty="0">
                <a:solidFill>
                  <a:srgbClr val="595959"/>
                </a:solidFill>
              </a:rPr>
              <a:t>organisée</a:t>
            </a:r>
            <a:r>
              <a:rPr lang="fr-FR" sz="2323" dirty="0">
                <a:solidFill>
                  <a:srgbClr val="7DB928"/>
                </a:solidFill>
              </a:rPr>
              <a:t> </a:t>
            </a:r>
            <a:r>
              <a:rPr lang="fr-FR" sz="2323" dirty="0">
                <a:solidFill>
                  <a:srgbClr val="7DB928"/>
                </a:solidFill>
                <a:latin typeface="Wingdings 3" charset="2"/>
                <a:cs typeface="Wingdings 3" charset="2"/>
              </a:rPr>
              <a:t>n</a:t>
            </a:r>
            <a:r>
              <a:rPr lang="fr-FR" sz="2323" dirty="0">
                <a:solidFill>
                  <a:srgbClr val="7DB928"/>
                </a:solidFill>
              </a:rPr>
              <a:t> agencement socio-économique</a:t>
            </a:r>
            <a:br>
              <a:rPr lang="fr-FR" sz="2323" dirty="0">
                <a:solidFill>
                  <a:srgbClr val="7DB928"/>
                </a:solidFill>
              </a:rPr>
            </a:br>
            <a:r>
              <a:rPr lang="fr-FR" sz="2600" dirty="0">
                <a:solidFill>
                  <a:srgbClr val="7DB928"/>
                </a:solidFill>
              </a:rPr>
              <a:t/>
            </a:r>
            <a:br>
              <a:rPr lang="fr-FR" sz="2600" dirty="0">
                <a:solidFill>
                  <a:srgbClr val="7DB928"/>
                </a:solidFill>
              </a:rPr>
            </a:br>
            <a:r>
              <a:rPr lang="fr-FR" sz="2300" dirty="0">
                <a:solidFill>
                  <a:srgbClr val="7DB928"/>
                </a:solidFill>
              </a:rPr>
              <a:t>Couplée à d</a:t>
            </a:r>
            <a:r>
              <a:rPr lang="fr-BE" sz="2300" dirty="0">
                <a:solidFill>
                  <a:srgbClr val="7DB928"/>
                </a:solidFill>
              </a:rPr>
              <a:t>es préoccupations croisées sur le terrain  </a:t>
            </a:r>
            <a:endParaRPr lang="fr-FR" sz="2300" dirty="0"/>
          </a:p>
          <a:p>
            <a:pPr>
              <a:buNone/>
            </a:pPr>
            <a:r>
              <a:rPr lang="fr-FR" sz="1412" dirty="0"/>
              <a:t>											</a:t>
            </a:r>
            <a:endParaRPr lang="fr-FR" sz="1412" u="sng" dirty="0"/>
          </a:p>
          <a:p>
            <a:pPr>
              <a:buNone/>
            </a:pPr>
            <a:endParaRPr lang="fr-FR" sz="1412" u="sng" dirty="0"/>
          </a:p>
          <a:p>
            <a:pPr>
              <a:buNone/>
            </a:pPr>
            <a:r>
              <a:rPr lang="fr-FR" sz="1412" dirty="0"/>
              <a:t>															</a:t>
            </a:r>
          </a:p>
          <a:p>
            <a:pPr>
              <a:buNone/>
            </a:pPr>
            <a:r>
              <a:rPr lang="fr-FR" sz="1412" dirty="0"/>
              <a:t>												</a:t>
            </a:r>
          </a:p>
          <a:p>
            <a:pPr>
              <a:buNone/>
            </a:pPr>
            <a:r>
              <a:rPr lang="fr-FR" sz="1290" dirty="0"/>
              <a:t>												</a:t>
            </a:r>
            <a:endParaRPr lang="fr-BE" sz="2600" dirty="0">
              <a:solidFill>
                <a:srgbClr val="7DB928"/>
              </a:solidFill>
            </a:endParaRPr>
          </a:p>
          <a:p>
            <a:pPr marL="0" indent="0">
              <a:buNone/>
            </a:pPr>
            <a:endParaRPr lang="fr-BE" b="1" dirty="0">
              <a:solidFill>
                <a:srgbClr val="595959"/>
              </a:solidFill>
            </a:endParaRPr>
          </a:p>
          <a:p>
            <a:endParaRPr lang="fr-BE" b="1" dirty="0">
              <a:solidFill>
                <a:srgbClr val="595959"/>
              </a:solidFill>
            </a:endParaRPr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0" y="7745"/>
            <a:ext cx="9144000" cy="534288"/>
          </a:xfrm>
        </p:spPr>
        <p:txBody>
          <a:bodyPr>
            <a:noAutofit/>
          </a:bodyPr>
          <a:lstStyle/>
          <a:p>
            <a:pPr algn="ctr"/>
            <a:r>
              <a:rPr lang="fr-FR" sz="3600" dirty="0"/>
              <a:t>I. Un cadre conceptuel d’analyse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6437827" y="674424"/>
            <a:ext cx="2618126" cy="1742844"/>
            <a:chOff x="6498787" y="720144"/>
            <a:chExt cx="2618126" cy="1742844"/>
          </a:xfrm>
        </p:grpSpPr>
        <p:pic>
          <p:nvPicPr>
            <p:cNvPr id="4" name="Picture 9"/>
            <p:cNvPicPr>
              <a:picLocks noChangeAspect="1" noChangeArrowheads="1"/>
            </p:cNvPicPr>
            <p:nvPr/>
          </p:nvPicPr>
          <p:blipFill>
            <a:blip r:embed="rId3"/>
            <a:srcRect l="12966" t="21266" r="12966" b="6134"/>
            <a:stretch>
              <a:fillRect/>
            </a:stretch>
          </p:blipFill>
          <p:spPr bwMode="auto">
            <a:xfrm>
              <a:off x="6498787" y="720144"/>
              <a:ext cx="2618126" cy="1742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Rectangle 4"/>
            <p:cNvSpPr/>
            <p:nvPr/>
          </p:nvSpPr>
          <p:spPr>
            <a:xfrm>
              <a:off x="6540499" y="1899011"/>
              <a:ext cx="147574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fr-FR" sz="1100" u="sng" dirty="0"/>
                <a:t>Source </a:t>
              </a:r>
              <a:r>
                <a:rPr lang="fr-FR" sz="1100" dirty="0"/>
                <a:t>:</a:t>
              </a:r>
              <a:br>
                <a:rPr lang="fr-FR" sz="1100" dirty="0"/>
              </a:br>
              <a:r>
                <a:rPr lang="fr-FR" sz="1100" dirty="0"/>
                <a:t>Torre &amp; Beuret, 2012 </a:t>
              </a:r>
              <a:endParaRPr lang="fr-BE" sz="1100" dirty="0">
                <a:solidFill>
                  <a:srgbClr val="7DB928"/>
                </a:solidFill>
              </a:endParaRPr>
            </a:p>
          </p:txBody>
        </p:sp>
      </p:grpSp>
      <p:grpSp>
        <p:nvGrpSpPr>
          <p:cNvPr id="6" name="Grouper 20"/>
          <p:cNvGrpSpPr>
            <a:grpSpLocks/>
          </p:cNvGrpSpPr>
          <p:nvPr/>
        </p:nvGrpSpPr>
        <p:grpSpPr bwMode="auto">
          <a:xfrm>
            <a:off x="188273" y="3116735"/>
            <a:ext cx="2466975" cy="1924050"/>
            <a:chOff x="7034048" y="1752600"/>
            <a:chExt cx="2467640" cy="2565652"/>
          </a:xfrm>
        </p:grpSpPr>
        <p:pic>
          <p:nvPicPr>
            <p:cNvPr id="7" name="Image 18"/>
            <p:cNvPicPr>
              <a:picLocks noChangeAspect="1"/>
            </p:cNvPicPr>
            <p:nvPr/>
          </p:nvPicPr>
          <p:blipFill>
            <a:blip r:embed="rId4"/>
            <a:srcRect l="26332" t="12807" r="2290" b="11385"/>
            <a:stretch>
              <a:fillRect/>
            </a:stretch>
          </p:blipFill>
          <p:spPr bwMode="auto">
            <a:xfrm>
              <a:off x="7034048" y="2209800"/>
              <a:ext cx="2467640" cy="2108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Imag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01000" y="1752600"/>
              <a:ext cx="914400" cy="1016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er 14"/>
          <p:cNvGrpSpPr>
            <a:grpSpLocks/>
          </p:cNvGrpSpPr>
          <p:nvPr/>
        </p:nvGrpSpPr>
        <p:grpSpPr bwMode="auto">
          <a:xfrm>
            <a:off x="3347906" y="3164627"/>
            <a:ext cx="2362775" cy="1632347"/>
            <a:chOff x="3733800" y="2057400"/>
            <a:chExt cx="2810900" cy="2362200"/>
          </a:xfrm>
        </p:grpSpPr>
        <p:pic>
          <p:nvPicPr>
            <p:cNvPr id="10" name="Image 11"/>
            <p:cNvPicPr>
              <a:picLocks noChangeAspect="1"/>
            </p:cNvPicPr>
            <p:nvPr/>
          </p:nvPicPr>
          <p:blipFill>
            <a:blip r:embed="rId6"/>
            <a:srcRect t="25368" r="1570" b="2455"/>
            <a:stretch>
              <a:fillRect/>
            </a:stretch>
          </p:blipFill>
          <p:spPr bwMode="auto">
            <a:xfrm>
              <a:off x="3733800" y="2442867"/>
              <a:ext cx="2810900" cy="1976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 12"/>
            <p:cNvPicPr>
              <a:picLocks noChangeAspect="1"/>
            </p:cNvPicPr>
            <p:nvPr/>
          </p:nvPicPr>
          <p:blipFill>
            <a:blip r:embed="rId7"/>
            <a:srcRect t="5728" r="14127" b="71193"/>
            <a:stretch>
              <a:fillRect/>
            </a:stretch>
          </p:blipFill>
          <p:spPr bwMode="auto">
            <a:xfrm>
              <a:off x="3749786" y="2057400"/>
              <a:ext cx="2193814" cy="565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er 21"/>
          <p:cNvGrpSpPr>
            <a:grpSpLocks/>
          </p:cNvGrpSpPr>
          <p:nvPr/>
        </p:nvGrpSpPr>
        <p:grpSpPr bwMode="auto">
          <a:xfrm>
            <a:off x="6418579" y="2808887"/>
            <a:ext cx="2567150" cy="2272904"/>
            <a:chOff x="3200399" y="2834561"/>
            <a:chExt cx="3048001" cy="2819400"/>
          </a:xfrm>
        </p:grpSpPr>
        <p:pic>
          <p:nvPicPr>
            <p:cNvPr id="13" name="Image 16"/>
            <p:cNvPicPr>
              <a:picLocks noChangeAspect="1"/>
            </p:cNvPicPr>
            <p:nvPr/>
          </p:nvPicPr>
          <p:blipFill>
            <a:blip r:embed="rId8"/>
            <a:srcRect l="30118" t="23032" r="27461" b="38091"/>
            <a:stretch>
              <a:fillRect/>
            </a:stretch>
          </p:blipFill>
          <p:spPr bwMode="auto">
            <a:xfrm>
              <a:off x="3200399" y="2863481"/>
              <a:ext cx="3001001" cy="2750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mage 17"/>
            <p:cNvPicPr>
              <a:picLocks noChangeAspect="1"/>
            </p:cNvPicPr>
            <p:nvPr/>
          </p:nvPicPr>
          <p:blipFill>
            <a:blip r:embed="rId8"/>
            <a:srcRect l="30118" t="80611" r="27461" b="15945"/>
            <a:stretch>
              <a:fillRect/>
            </a:stretch>
          </p:blipFill>
          <p:spPr bwMode="auto">
            <a:xfrm>
              <a:off x="3239107" y="5410200"/>
              <a:ext cx="3000995" cy="243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age 18"/>
            <p:cNvPicPr>
              <a:picLocks noChangeAspect="1"/>
            </p:cNvPicPr>
            <p:nvPr/>
          </p:nvPicPr>
          <p:blipFill>
            <a:blip r:embed="rId8"/>
            <a:srcRect l="45177" t="15945" r="27461" b="82382"/>
            <a:stretch>
              <a:fillRect/>
            </a:stretch>
          </p:blipFill>
          <p:spPr bwMode="auto">
            <a:xfrm>
              <a:off x="3581400" y="2834561"/>
              <a:ext cx="2667000" cy="163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0736" y="965232"/>
            <a:ext cx="7882659" cy="1044486"/>
          </a:xfrm>
        </p:spPr>
        <p:txBody>
          <a:bodyPr>
            <a:normAutofit fontScale="92500" lnSpcReduction="10000"/>
          </a:bodyPr>
          <a:lstStyle/>
          <a:p>
            <a:r>
              <a:rPr lang="fr-BE" sz="2200" dirty="0">
                <a:solidFill>
                  <a:srgbClr val="595959"/>
                </a:solidFill>
              </a:rPr>
              <a:t>Une application aux circuits courts alimentaires</a:t>
            </a:r>
            <a:endParaRPr lang="fr-BE" sz="2200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900" dirty="0">
              <a:solidFill>
                <a:srgbClr val="595959"/>
              </a:solidFill>
            </a:endParaRPr>
          </a:p>
          <a:p>
            <a:pPr>
              <a:buNone/>
            </a:pPr>
            <a:r>
              <a:rPr lang="fr-BE" sz="1900" dirty="0">
                <a:solidFill>
                  <a:srgbClr val="7DB928"/>
                </a:solidFill>
              </a:rPr>
              <a:t>	6 dimensions de la proximité</a:t>
            </a:r>
          </a:p>
          <a:p>
            <a:pPr>
              <a:buNone/>
            </a:pPr>
            <a:endParaRPr lang="fr-BE" sz="2100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>
              <a:solidFill>
                <a:srgbClr val="7DB928"/>
              </a:solidFill>
            </a:endParaRPr>
          </a:p>
          <a:p>
            <a:pPr>
              <a:buNone/>
            </a:pPr>
            <a:endParaRPr lang="fr-BE" sz="1800" b="1" dirty="0">
              <a:solidFill>
                <a:srgbClr val="595959"/>
              </a:solidFill>
            </a:endParaRPr>
          </a:p>
          <a:p>
            <a:endParaRPr lang="fr-FR" sz="1800" dirty="0"/>
          </a:p>
          <a:p>
            <a:pPr marL="0" indent="0">
              <a:buNone/>
            </a:pPr>
            <a:endParaRPr lang="fr-FR" sz="7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rcRect l="15571"/>
          <a:stretch>
            <a:fillRect/>
          </a:stretch>
        </p:blipFill>
        <p:spPr>
          <a:xfrm>
            <a:off x="121921" y="2196070"/>
            <a:ext cx="5780870" cy="19804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988" y="4322317"/>
            <a:ext cx="79494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u="sng" dirty="0"/>
              <a:t>Sources </a:t>
            </a:r>
            <a:r>
              <a:rPr lang="fr-FR" sz="1200" dirty="0"/>
              <a:t>: </a:t>
            </a:r>
            <a:r>
              <a:rPr lang="fr-BE" sz="12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Praly </a:t>
            </a:r>
            <a:r>
              <a:rPr lang="fr-BE" sz="1200" i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et al, </a:t>
            </a:r>
            <a:r>
              <a:rPr lang="fr-BE" sz="12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2014; Prigent-Simonin &amp; Hérault-Fournier, 2012; Talbot, 2010; Avilés &amp; Roque, 2005</a:t>
            </a:r>
            <a:endParaRPr lang="fr-FR" sz="1200" dirty="0"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7745"/>
            <a:ext cx="9144000" cy="534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I. 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7DB9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 cadre conceptuel d’analyse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249622"/>
              </p:ext>
            </p:extLst>
          </p:nvPr>
        </p:nvGraphicFramePr>
        <p:xfrm>
          <a:off x="5821975" y="2231331"/>
          <a:ext cx="3179600" cy="188024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58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5822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/>
                        <a:t>Dimension</a:t>
                      </a:r>
                      <a:br>
                        <a:rPr lang="fr-FR" sz="1200" b="1" dirty="0"/>
                      </a:br>
                      <a:r>
                        <a:rPr lang="fr-FR" sz="1200" b="1" dirty="0"/>
                        <a:t> politique</a:t>
                      </a:r>
                    </a:p>
                  </a:txBody>
                  <a:tcPr marL="95847" marR="95847" marT="47923" marB="47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/>
                        <a:t>Dimension</a:t>
                      </a:r>
                      <a:r>
                        <a:rPr lang="fr-FR" sz="1200" b="1" baseline="0" dirty="0"/>
                        <a:t> </a:t>
                      </a:r>
                    </a:p>
                    <a:p>
                      <a:pPr algn="ctr"/>
                      <a:r>
                        <a:rPr lang="fr-FR" sz="1200" b="1" baseline="0" dirty="0"/>
                        <a:t>environnementale</a:t>
                      </a:r>
                      <a:endParaRPr lang="fr-FR" sz="1200" b="1" dirty="0"/>
                    </a:p>
                  </a:txBody>
                  <a:tcPr marL="95847" marR="95847" marT="47923" marB="47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442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/>
                        <a:t>Modes de coordination</a:t>
                      </a:r>
                      <a:r>
                        <a:rPr lang="fr-FR" sz="1100" b="0" baseline="0" dirty="0"/>
                        <a:t> partenariale 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/>
                        <a:t>Degré d’implication</a:t>
                      </a:r>
                      <a:r>
                        <a:rPr lang="fr-FR" sz="1100" b="0" baseline="0" dirty="0"/>
                        <a:t> des acteurs ; </a:t>
                      </a:r>
                    </a:p>
                    <a:p>
                      <a:r>
                        <a:rPr lang="fr-FR" sz="1100" b="0" dirty="0"/>
                        <a:t>Relations de pouvoir ;</a:t>
                      </a:r>
                      <a:r>
                        <a:rPr lang="fr-FR" sz="1100" b="0" baseline="0" dirty="0"/>
                        <a:t> </a:t>
                      </a:r>
                    </a:p>
                    <a:p>
                      <a:r>
                        <a:rPr lang="fr-FR" sz="1100" b="0" baseline="0" dirty="0"/>
                        <a:t>Gestion des conflits</a:t>
                      </a:r>
                    </a:p>
                  </a:txBody>
                  <a:tcPr marL="95847" marR="95847" marT="47923" marB="47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="0" dirty="0"/>
                        <a:t>Aménités</a:t>
                      </a:r>
                      <a:r>
                        <a:rPr lang="fr-FR" sz="1100" b="0" baseline="0" dirty="0"/>
                        <a:t> en termes de biodiversité, paysages;</a:t>
                      </a:r>
                    </a:p>
                    <a:p>
                      <a:r>
                        <a:rPr lang="fr-FR" sz="1100" b="0" baseline="0" dirty="0"/>
                        <a:t>Efficience énergétique;</a:t>
                      </a:r>
                    </a:p>
                    <a:p>
                      <a:r>
                        <a:rPr lang="fr-FR" sz="1100" b="0" baseline="0" dirty="0"/>
                        <a:t>Pratiques plus « écologiques » (AB)</a:t>
                      </a:r>
                      <a:endParaRPr lang="fr-FR" sz="1100" b="0" dirty="0"/>
                    </a:p>
                  </a:txBody>
                  <a:tcPr marL="95847" marR="95847" marT="47923" marB="479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3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365407" y="1178602"/>
            <a:ext cx="7766574" cy="2253306"/>
          </a:xfrm>
        </p:spPr>
        <p:txBody>
          <a:bodyPr>
            <a:noAutofit/>
          </a:bodyPr>
          <a:lstStyle/>
          <a:p>
            <a:pPr algn="r"/>
            <a:r>
              <a:rPr lang="fr-FR" sz="4800" dirty="0"/>
              <a:t>II. Démarche de recherche : une méthodologie </a:t>
            </a:r>
            <a:br>
              <a:rPr lang="fr-FR" sz="4800" dirty="0"/>
            </a:br>
            <a:r>
              <a:rPr lang="fr-FR" sz="4800" dirty="0"/>
              <a:t>d’enquêtes de terrain</a:t>
            </a:r>
          </a:p>
        </p:txBody>
      </p:sp>
      <p:pic>
        <p:nvPicPr>
          <p:cNvPr id="6" name="Image 5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0"/>
          <a:stretch>
            <a:fillRect/>
          </a:stretch>
        </p:blipFill>
        <p:spPr>
          <a:xfrm>
            <a:off x="6253261" y="140384"/>
            <a:ext cx="898770" cy="467782"/>
          </a:xfrm>
          <a:prstGeom prst="rect">
            <a:avLst/>
          </a:prstGeom>
        </p:spPr>
      </p:pic>
      <p:sp>
        <p:nvSpPr>
          <p:cNvPr id="7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36705" y="4832367"/>
            <a:ext cx="4382513" cy="391884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J. Noel ; Th. Dogot ; K. Maréchal</a:t>
            </a:r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>
          <a:xfrm>
            <a:off x="1" y="-7298"/>
            <a:ext cx="4754880" cy="518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BE" sz="1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“Performances des circuits courts/proximité. Définitions et enjeux”</a:t>
            </a:r>
            <a:endParaRPr lang="fr-FR" sz="1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spcBef>
                <a:spcPct val="20000"/>
              </a:spcBef>
              <a:buClr>
                <a:srgbClr val="7DB928"/>
              </a:buClr>
              <a:buSzPct val="55000"/>
              <a:defRPr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</a:t>
            </a:r>
            <a:r>
              <a:rPr lang="fr-FR" sz="1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JRSS, Ecole d’Ingénieurs </a:t>
            </a:r>
            <a:r>
              <a:rPr kumimoji="0" lang="fr-FR" sz="1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Sciences Agro, Bordeaux, 12-13 déc.</a:t>
            </a: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0" lang="fr-FR" sz="1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2019 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4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lnSpcReduction="10000"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8161</TotalTime>
  <Words>1215</Words>
  <Application>Microsoft Office PowerPoint</Application>
  <PresentationFormat>Affichage à l'écran (16:9)</PresentationFormat>
  <Paragraphs>400</Paragraphs>
  <Slides>36</Slides>
  <Notes>36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Liens</vt:lpstr>
      </vt:variant>
      <vt:variant>
        <vt:i4>12</vt:i4>
      </vt:variant>
      <vt:variant>
        <vt:lpstr>Titres des diapositives</vt:lpstr>
      </vt:variant>
      <vt:variant>
        <vt:i4>36</vt:i4>
      </vt:variant>
    </vt:vector>
  </HeadingPairs>
  <TitlesOfParts>
    <vt:vector size="56" baseType="lpstr">
      <vt:lpstr>Arial</vt:lpstr>
      <vt:lpstr>Calibri</vt:lpstr>
      <vt:lpstr>Cambria</vt:lpstr>
      <vt:lpstr>Lucida Grande</vt:lpstr>
      <vt:lpstr>Times New Roman</vt:lpstr>
      <vt:lpstr>Wingdings</vt:lpstr>
      <vt:lpstr>Wingdings 3</vt:lpstr>
      <vt:lpstr>Thème Office</vt:lpstr>
      <vt:lpstr>???</vt:lpstr>
      <vt:lpstr>???</vt:lpstr>
      <vt:lpstr>???</vt:lpstr>
      <vt:lpstr>???</vt:lpstr>
      <vt:lpstr>???</vt:lpstr>
      <vt:lpstr>???</vt:lpstr>
      <vt:lpstr>???</vt:lpstr>
      <vt:lpstr>???</vt:lpstr>
      <vt:lpstr>???</vt:lpstr>
      <vt:lpstr>???</vt:lpstr>
      <vt:lpstr>???</vt:lpstr>
      <vt:lpstr>???</vt:lpstr>
      <vt:lpstr>Approvisionnement  local de la RHD,  structures d’intermédiation  &amp; circuits courts de proximité  Une triade performante ?     Perspectives de réflexions wallonnes…</vt:lpstr>
      <vt:lpstr>I. Démarche de recherche :  objet d’étude &amp;  concepts-clés</vt:lpstr>
      <vt:lpstr>I. La Chaire Crelan : un double objectif</vt:lpstr>
      <vt:lpstr>   I. Un questionnement de recherche-action</vt:lpstr>
      <vt:lpstr>   I. Un objet d’étude : l’intermédiation RHD</vt:lpstr>
      <vt:lpstr>   I. Un objet d’étude : l’intermédiation RHD</vt:lpstr>
      <vt:lpstr>I. Un cadre conceptuel d’analyse</vt:lpstr>
      <vt:lpstr>Présentation PowerPoint</vt:lpstr>
      <vt:lpstr>II. Démarche de recherche : une méthodologie  d’enquêtes de terrain</vt:lpstr>
      <vt:lpstr>II. Une démarche méthodo. de terrain</vt:lpstr>
      <vt:lpstr>II. Une démarche méthodo. de terrain</vt:lpstr>
      <vt:lpstr>    II. Analyse interactions CCPA–RHD : Offre</vt:lpstr>
      <vt:lpstr>Présentation PowerPoint</vt:lpstr>
      <vt:lpstr>II. Analyse interactions CCPA–RHD: Demande</vt:lpstr>
      <vt:lpstr>Présentation PowerPoint</vt:lpstr>
      <vt:lpstr>III. Les performances territoriales d’opérateur(s)  intermédiaire(s) dans les  filières CCPA – RHD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IV. Conclusion  Eléments de discussion &amp; perspectives </vt:lpstr>
      <vt:lpstr> IV. Des pistes de performances à creuser...</vt:lpstr>
      <vt:lpstr> IV. Des pistes de performances à creuser...</vt:lpstr>
      <vt:lpstr> IV. Des pistes de performances à creuser...</vt:lpstr>
      <vt:lpstr> IV. Des pistes de performances à creuser...</vt:lpstr>
      <vt:lpstr> IV. Des pistes de performances à creuser...</vt:lpstr>
      <vt:lpstr> IV. Des pistes de performances à creuser...</vt:lpstr>
      <vt:lpstr>Merci de votre attention…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Minon</dc:creator>
  <cp:lastModifiedBy>Marie Lemarié-Boutry</cp:lastModifiedBy>
  <cp:revision>338</cp:revision>
  <cp:lastPrinted>2019-06-18T08:23:19Z</cp:lastPrinted>
  <dcterms:created xsi:type="dcterms:W3CDTF">2019-12-07T16:05:32Z</dcterms:created>
  <dcterms:modified xsi:type="dcterms:W3CDTF">2019-12-13T09:20:08Z</dcterms:modified>
</cp:coreProperties>
</file>