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sldIdLst>
    <p:sldId id="306" r:id="rId2"/>
    <p:sldId id="346" r:id="rId3"/>
    <p:sldId id="356" r:id="rId4"/>
    <p:sldId id="354" r:id="rId5"/>
    <p:sldId id="347" r:id="rId6"/>
    <p:sldId id="348" r:id="rId7"/>
    <p:sldId id="370" r:id="rId8"/>
    <p:sldId id="372" r:id="rId9"/>
    <p:sldId id="382" r:id="rId10"/>
    <p:sldId id="371" r:id="rId11"/>
    <p:sldId id="373" r:id="rId12"/>
    <p:sldId id="377" r:id="rId13"/>
    <p:sldId id="376" r:id="rId14"/>
    <p:sldId id="375" r:id="rId15"/>
    <p:sldId id="380" r:id="rId16"/>
    <p:sldId id="374" r:id="rId17"/>
    <p:sldId id="379" r:id="rId18"/>
    <p:sldId id="381" r:id="rId19"/>
    <p:sldId id="353" r:id="rId20"/>
    <p:sldId id="366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33CC"/>
    <a:srgbClr val="F0B702"/>
    <a:srgbClr val="DCC181"/>
    <a:srgbClr val="8F165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168" autoAdjust="0"/>
    <p:restoredTop sz="94585" autoAdjust="0"/>
  </p:normalViewPr>
  <p:slideViewPr>
    <p:cSldViewPr showGuides="1">
      <p:cViewPr varScale="1">
        <p:scale>
          <a:sx n="126" d="100"/>
          <a:sy n="126" d="100"/>
        </p:scale>
        <p:origin x="-1912" y="-280"/>
      </p:cViewPr>
      <p:guideLst>
        <p:guide orient="horz" pos="2160"/>
        <p:guide orient="horz" pos="22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5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4%20pages%20VR1%20-%20note%20m&#233;thodo\M&#233;thodo_consommation_reprisPG-M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4%20pages%20VR1%20-%20note%20m&#233;thodo\M&#233;thodo_consommation_reprisPG-M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tx>
        <c:rich>
          <a:bodyPr/>
          <a:lstStyle/>
          <a:p>
            <a:pPr>
              <a:defRPr sz="1000"/>
            </a:pPr>
            <a:r>
              <a:rPr lang="en-US" sz="1000" dirty="0"/>
              <a:t>Budgets </a:t>
            </a:r>
            <a:r>
              <a:rPr lang="en-US" sz="1000" dirty="0" err="1"/>
              <a:t>totaux</a:t>
            </a:r>
            <a:r>
              <a:rPr lang="en-US" sz="1000" dirty="0"/>
              <a:t> </a:t>
            </a:r>
            <a:r>
              <a:rPr lang="en-US" sz="1000" dirty="0" err="1"/>
              <a:t>dépensés</a:t>
            </a:r>
            <a:r>
              <a:rPr lang="en-US" sz="1000" dirty="0"/>
              <a:t> </a:t>
            </a:r>
            <a:r>
              <a:rPr lang="en-US" sz="1000" dirty="0" err="1"/>
              <a:t>sur</a:t>
            </a:r>
            <a:r>
              <a:rPr lang="en-US" sz="1000" dirty="0"/>
              <a:t> </a:t>
            </a:r>
            <a:r>
              <a:rPr lang="en-US" sz="1000" dirty="0" err="1"/>
              <a:t>l'AU</a:t>
            </a:r>
            <a:r>
              <a:rPr lang="en-US" sz="1000" baseline="0" dirty="0"/>
              <a:t> de Lorient</a:t>
            </a:r>
          </a:p>
          <a:p>
            <a:pPr>
              <a:defRPr sz="1000"/>
            </a:pPr>
            <a:r>
              <a:rPr lang="en-US" sz="1000" baseline="0" dirty="0"/>
              <a:t>en </a:t>
            </a:r>
            <a:r>
              <a:rPr lang="en-US" sz="1000" baseline="0" dirty="0" err="1"/>
              <a:t>fonction</a:t>
            </a:r>
            <a:r>
              <a:rPr lang="en-US" sz="1000" baseline="0" dirty="0"/>
              <a:t> des </a:t>
            </a:r>
            <a:r>
              <a:rPr lang="en-US" sz="1000" baseline="0" dirty="0" err="1"/>
              <a:t>catégories</a:t>
            </a:r>
            <a:r>
              <a:rPr lang="en-US" sz="1000" baseline="0" dirty="0"/>
              <a:t> de </a:t>
            </a:r>
            <a:r>
              <a:rPr lang="en-US" sz="1000" baseline="0" dirty="0" err="1"/>
              <a:t>produits</a:t>
            </a:r>
            <a:r>
              <a:rPr lang="en-US" sz="1000" baseline="0" dirty="0"/>
              <a:t> et </a:t>
            </a:r>
            <a:r>
              <a:rPr lang="en-US" sz="1000" baseline="0" dirty="0" err="1"/>
              <a:t>repartis</a:t>
            </a:r>
            <a:r>
              <a:rPr lang="en-US" sz="1000" baseline="0" dirty="0"/>
              <a:t> </a:t>
            </a:r>
            <a:r>
              <a:rPr lang="en-US" sz="1000" baseline="0" dirty="0" err="1"/>
              <a:t>selon</a:t>
            </a:r>
            <a:r>
              <a:rPr lang="en-US" sz="1000" baseline="0" dirty="0"/>
              <a:t> les CSP des pers. </a:t>
            </a:r>
            <a:r>
              <a:rPr lang="en-US" sz="1000" baseline="0" dirty="0" err="1"/>
              <a:t>référentes</a:t>
            </a:r>
            <a:r>
              <a:rPr lang="en-US" sz="1000" baseline="0" dirty="0"/>
              <a:t> des ménages (en </a:t>
            </a:r>
            <a:r>
              <a:rPr lang="en-US" sz="1000" baseline="0" dirty="0" err="1"/>
              <a:t>kE</a:t>
            </a:r>
            <a:r>
              <a:rPr lang="en-US" sz="1000" baseline="0" dirty="0"/>
              <a:t>/an)</a:t>
            </a:r>
            <a:endParaRPr lang="en-US" sz="1000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tableau_conso_Lorient!$A$58</c:f>
              <c:strCache>
                <c:ptCount val="1"/>
                <c:pt idx="0">
                  <c:v>Fruits et Légumes</c:v>
                </c:pt>
              </c:strCache>
            </c:strRef>
          </c:tx>
          <c:cat>
            <c:strRef>
              <c:f>tableau_conso_Lorient!$B$4:$B$11</c:f>
              <c:strCache>
                <c:ptCount val="8"/>
                <c:pt idx="0">
                  <c:v>Agriculteurs</c:v>
                </c:pt>
                <c:pt idx="1">
                  <c:v>Artisants et commerçants</c:v>
                </c:pt>
                <c:pt idx="2">
                  <c:v>Cadres</c:v>
                </c:pt>
                <c:pt idx="3">
                  <c:v>Professions intermédiaires</c:v>
                </c:pt>
                <c:pt idx="4">
                  <c:v>Employés</c:v>
                </c:pt>
                <c:pt idx="5">
                  <c:v>Ouvriers</c:v>
                </c:pt>
                <c:pt idx="6">
                  <c:v>Retraités</c:v>
                </c:pt>
                <c:pt idx="7">
                  <c:v>Autres inactifs</c:v>
                </c:pt>
              </c:strCache>
            </c:strRef>
          </c:cat>
          <c:val>
            <c:numRef>
              <c:f>tableau_conso_Lorient!$L$4:$L$11</c:f>
              <c:numCache>
                <c:formatCode>0</c:formatCode>
                <c:ptCount val="8"/>
                <c:pt idx="0">
                  <c:v>307.152</c:v>
                </c:pt>
                <c:pt idx="1">
                  <c:v>2486.53</c:v>
                </c:pt>
                <c:pt idx="2">
                  <c:v>5548.039</c:v>
                </c:pt>
                <c:pt idx="3">
                  <c:v>6554.394</c:v>
                </c:pt>
                <c:pt idx="4">
                  <c:v>4178.573</c:v>
                </c:pt>
                <c:pt idx="5">
                  <c:v>6070.855</c:v>
                </c:pt>
                <c:pt idx="6">
                  <c:v>21448.56</c:v>
                </c:pt>
                <c:pt idx="7">
                  <c:v>2040.515</c:v>
                </c:pt>
              </c:numCache>
            </c:numRef>
          </c:val>
        </c:ser>
        <c:ser>
          <c:idx val="1"/>
          <c:order val="1"/>
          <c:tx>
            <c:strRef>
              <c:f>tableau_conso_Lorient!$A$59</c:f>
              <c:strCache>
                <c:ptCount val="1"/>
                <c:pt idx="0">
                  <c:v>Produits laitiers </c:v>
                </c:pt>
              </c:strCache>
            </c:strRef>
          </c:tx>
          <c:cat>
            <c:strRef>
              <c:f>tableau_conso_Lorient!$B$4:$B$11</c:f>
              <c:strCache>
                <c:ptCount val="8"/>
                <c:pt idx="0">
                  <c:v>Agriculteurs</c:v>
                </c:pt>
                <c:pt idx="1">
                  <c:v>Artisants et commerçants</c:v>
                </c:pt>
                <c:pt idx="2">
                  <c:v>Cadres</c:v>
                </c:pt>
                <c:pt idx="3">
                  <c:v>Professions intermédiaires</c:v>
                </c:pt>
                <c:pt idx="4">
                  <c:v>Employés</c:v>
                </c:pt>
                <c:pt idx="5">
                  <c:v>Ouvriers</c:v>
                </c:pt>
                <c:pt idx="6">
                  <c:v>Retraités</c:v>
                </c:pt>
                <c:pt idx="7">
                  <c:v>Autres inactifs</c:v>
                </c:pt>
              </c:strCache>
            </c:strRef>
          </c:cat>
          <c:val>
            <c:numRef>
              <c:f>tableau_conso_Lorient!$L$14:$L$21</c:f>
              <c:numCache>
                <c:formatCode>0</c:formatCode>
                <c:ptCount val="8"/>
                <c:pt idx="0">
                  <c:v>867.024</c:v>
                </c:pt>
                <c:pt idx="1">
                  <c:v>5868.91</c:v>
                </c:pt>
                <c:pt idx="2">
                  <c:v>11593.876</c:v>
                </c:pt>
                <c:pt idx="3">
                  <c:v>18102.612</c:v>
                </c:pt>
                <c:pt idx="4">
                  <c:v>11251.737</c:v>
                </c:pt>
                <c:pt idx="5">
                  <c:v>19016.312</c:v>
                </c:pt>
                <c:pt idx="6">
                  <c:v>41556.58500000001</c:v>
                </c:pt>
                <c:pt idx="7">
                  <c:v>4772.73</c:v>
                </c:pt>
              </c:numCache>
            </c:numRef>
          </c:val>
        </c:ser>
        <c:ser>
          <c:idx val="2"/>
          <c:order val="2"/>
          <c:tx>
            <c:strRef>
              <c:f>tableau_conso_Lorient!$A$60</c:f>
              <c:strCache>
                <c:ptCount val="1"/>
                <c:pt idx="0">
                  <c:v>Viande</c:v>
                </c:pt>
              </c:strCache>
            </c:strRef>
          </c:tx>
          <c:cat>
            <c:strRef>
              <c:f>tableau_conso_Lorient!$B$4:$B$11</c:f>
              <c:strCache>
                <c:ptCount val="8"/>
                <c:pt idx="0">
                  <c:v>Agriculteurs</c:v>
                </c:pt>
                <c:pt idx="1">
                  <c:v>Artisants et commerçants</c:v>
                </c:pt>
                <c:pt idx="2">
                  <c:v>Cadres</c:v>
                </c:pt>
                <c:pt idx="3">
                  <c:v>Professions intermédiaires</c:v>
                </c:pt>
                <c:pt idx="4">
                  <c:v>Employés</c:v>
                </c:pt>
                <c:pt idx="5">
                  <c:v>Ouvriers</c:v>
                </c:pt>
                <c:pt idx="6">
                  <c:v>Retraités</c:v>
                </c:pt>
                <c:pt idx="7">
                  <c:v>Autres inactifs</c:v>
                </c:pt>
              </c:strCache>
            </c:strRef>
          </c:cat>
          <c:val>
            <c:numRef>
              <c:f>tableau_conso_Lorient!$L$24:$L$31</c:f>
              <c:numCache>
                <c:formatCode>0</c:formatCode>
                <c:ptCount val="8"/>
                <c:pt idx="0">
                  <c:v>783.4319999999996</c:v>
                </c:pt>
                <c:pt idx="1">
                  <c:v>4706.49</c:v>
                </c:pt>
                <c:pt idx="2">
                  <c:v>8029.0</c:v>
                </c:pt>
                <c:pt idx="3">
                  <c:v>13193.91</c:v>
                </c:pt>
                <c:pt idx="4">
                  <c:v>8413.460999999985</c:v>
                </c:pt>
                <c:pt idx="5">
                  <c:v>14741.062</c:v>
                </c:pt>
                <c:pt idx="6">
                  <c:v>35505.027</c:v>
                </c:pt>
                <c:pt idx="7">
                  <c:v>3410.081</c:v>
                </c:pt>
              </c:numCache>
            </c:numRef>
          </c:val>
        </c:ser>
        <c:ser>
          <c:idx val="3"/>
          <c:order val="3"/>
          <c:tx>
            <c:strRef>
              <c:f>tableau_conso_Lorient!$A$61</c:f>
              <c:strCache>
                <c:ptCount val="1"/>
                <c:pt idx="0">
                  <c:v>produits à base de céréales </c:v>
                </c:pt>
              </c:strCache>
            </c:strRef>
          </c:tx>
          <c:cat>
            <c:strRef>
              <c:f>tableau_conso_Lorient!$B$4:$B$11</c:f>
              <c:strCache>
                <c:ptCount val="8"/>
                <c:pt idx="0">
                  <c:v>Agriculteurs</c:v>
                </c:pt>
                <c:pt idx="1">
                  <c:v>Artisants et commerçants</c:v>
                </c:pt>
                <c:pt idx="2">
                  <c:v>Cadres</c:v>
                </c:pt>
                <c:pt idx="3">
                  <c:v>Professions intermédiaires</c:v>
                </c:pt>
                <c:pt idx="4">
                  <c:v>Employés</c:v>
                </c:pt>
                <c:pt idx="5">
                  <c:v>Ouvriers</c:v>
                </c:pt>
                <c:pt idx="6">
                  <c:v>Retraités</c:v>
                </c:pt>
                <c:pt idx="7">
                  <c:v>Autres inactifs</c:v>
                </c:pt>
              </c:strCache>
            </c:strRef>
          </c:cat>
          <c:val>
            <c:numRef>
              <c:f>tableau_conso_Lorient!$L$34:$L$41</c:f>
              <c:numCache>
                <c:formatCode>0</c:formatCode>
                <c:ptCount val="8"/>
                <c:pt idx="0">
                  <c:v>572.8319999999995</c:v>
                </c:pt>
                <c:pt idx="1">
                  <c:v>3412.97</c:v>
                </c:pt>
                <c:pt idx="2">
                  <c:v>6254.591</c:v>
                </c:pt>
                <c:pt idx="3">
                  <c:v>10001.835</c:v>
                </c:pt>
                <c:pt idx="4">
                  <c:v>6847.904</c:v>
                </c:pt>
                <c:pt idx="5">
                  <c:v>11953.599</c:v>
                </c:pt>
                <c:pt idx="6">
                  <c:v>21448.56</c:v>
                </c:pt>
                <c:pt idx="7">
                  <c:v>2766.8</c:v>
                </c:pt>
              </c:numCache>
            </c:numRef>
          </c:val>
        </c:ser>
        <c:gapWidth val="75"/>
        <c:overlap val="100"/>
        <c:axId val="481556088"/>
        <c:axId val="481559400"/>
      </c:barChart>
      <c:catAx>
        <c:axId val="481556088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481559400"/>
        <c:crosses val="autoZero"/>
        <c:auto val="1"/>
        <c:lblAlgn val="ctr"/>
        <c:lblOffset val="100"/>
      </c:catAx>
      <c:valAx>
        <c:axId val="481559400"/>
        <c:scaling>
          <c:orientation val="minMax"/>
          <c:max val="120000.0"/>
        </c:scaling>
        <c:axPos val="l"/>
        <c:majorGridlines>
          <c:spPr>
            <a:ln>
              <a:prstDash val="dash"/>
            </a:ln>
          </c:spPr>
        </c:majorGridlines>
        <c:numFmt formatCode="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fr-FR"/>
          </a:p>
        </c:txPr>
        <c:crossAx val="48155608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tx>
        <c:rich>
          <a:bodyPr/>
          <a:lstStyle/>
          <a:p>
            <a:pPr>
              <a:defRPr sz="1000"/>
            </a:pPr>
            <a:r>
              <a:rPr lang="fr-FR" sz="1000"/>
              <a:t>Quantités totales consommées sur</a:t>
            </a:r>
            <a:r>
              <a:rPr lang="fr-FR" sz="1000" baseline="0"/>
              <a:t> l'AU de Lorient en fonction des catégories de produits et réparties selon les CSP des pers. référentes des ménages (en t/an)</a:t>
            </a:r>
            <a:endParaRPr lang="fr-FR" sz="100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tableau_conso_Lorient!$A$58</c:f>
              <c:strCache>
                <c:ptCount val="1"/>
                <c:pt idx="0">
                  <c:v>Fruits et Légumes</c:v>
                </c:pt>
              </c:strCache>
            </c:strRef>
          </c:tx>
          <c:cat>
            <c:strRef>
              <c:f>tableau_conso_Lorient!$B$4:$B$11</c:f>
              <c:strCache>
                <c:ptCount val="8"/>
                <c:pt idx="0">
                  <c:v>Agriculteurs</c:v>
                </c:pt>
                <c:pt idx="1">
                  <c:v>Artisants et commerçants</c:v>
                </c:pt>
                <c:pt idx="2">
                  <c:v>Cadres</c:v>
                </c:pt>
                <c:pt idx="3">
                  <c:v>Professions intermédiaires</c:v>
                </c:pt>
                <c:pt idx="4">
                  <c:v>Employés</c:v>
                </c:pt>
                <c:pt idx="5">
                  <c:v>Ouvriers</c:v>
                </c:pt>
                <c:pt idx="6">
                  <c:v>Retraités</c:v>
                </c:pt>
                <c:pt idx="7">
                  <c:v>Autres inactifs</c:v>
                </c:pt>
              </c:strCache>
            </c:strRef>
          </c:cat>
          <c:val>
            <c:numRef>
              <c:f>tableau_conso_Lorient!$I$4:$I$11</c:f>
              <c:numCache>
                <c:formatCode>0</c:formatCode>
                <c:ptCount val="8"/>
                <c:pt idx="0">
                  <c:v>183.383811</c:v>
                </c:pt>
                <c:pt idx="1">
                  <c:v>1131.373929</c:v>
                </c:pt>
                <c:pt idx="2">
                  <c:v>2189.11378</c:v>
                </c:pt>
                <c:pt idx="3">
                  <c:v>3358.273312000001</c:v>
                </c:pt>
                <c:pt idx="4">
                  <c:v>2044.179872</c:v>
                </c:pt>
                <c:pt idx="5">
                  <c:v>3191.8049515</c:v>
                </c:pt>
                <c:pt idx="6">
                  <c:v>4156.999307999999</c:v>
                </c:pt>
                <c:pt idx="7">
                  <c:v>747.772872</c:v>
                </c:pt>
              </c:numCache>
            </c:numRef>
          </c:val>
        </c:ser>
        <c:ser>
          <c:idx val="1"/>
          <c:order val="1"/>
          <c:tx>
            <c:strRef>
              <c:f>tableau_conso_Lorient!$A$59</c:f>
              <c:strCache>
                <c:ptCount val="1"/>
                <c:pt idx="0">
                  <c:v>Produits laitiers </c:v>
                </c:pt>
              </c:strCache>
            </c:strRef>
          </c:tx>
          <c:cat>
            <c:strRef>
              <c:f>tableau_conso_Lorient!$B$4:$B$11</c:f>
              <c:strCache>
                <c:ptCount val="8"/>
                <c:pt idx="0">
                  <c:v>Agriculteurs</c:v>
                </c:pt>
                <c:pt idx="1">
                  <c:v>Artisants et commerçants</c:v>
                </c:pt>
                <c:pt idx="2">
                  <c:v>Cadres</c:v>
                </c:pt>
                <c:pt idx="3">
                  <c:v>Professions intermédiaires</c:v>
                </c:pt>
                <c:pt idx="4">
                  <c:v>Employés</c:v>
                </c:pt>
                <c:pt idx="5">
                  <c:v>Ouvriers</c:v>
                </c:pt>
                <c:pt idx="6">
                  <c:v>Retraités</c:v>
                </c:pt>
                <c:pt idx="7">
                  <c:v>Autres inactifs</c:v>
                </c:pt>
              </c:strCache>
            </c:strRef>
          </c:cat>
          <c:val>
            <c:numRef>
              <c:f>tableau_conso_Lorient!$I$14:$I$21</c:f>
              <c:numCache>
                <c:formatCode>0</c:formatCode>
                <c:ptCount val="8"/>
                <c:pt idx="0">
                  <c:v>84.7586493</c:v>
                </c:pt>
                <c:pt idx="1">
                  <c:v>522.9127126999995</c:v>
                </c:pt>
                <c:pt idx="2">
                  <c:v>931.5974878000001</c:v>
                </c:pt>
                <c:pt idx="3">
                  <c:v>1508.6839616</c:v>
                </c:pt>
                <c:pt idx="4">
                  <c:v>1014.8003684</c:v>
                </c:pt>
                <c:pt idx="5">
                  <c:v>1794.686725700001</c:v>
                </c:pt>
                <c:pt idx="6">
                  <c:v>2356.3046973</c:v>
                </c:pt>
                <c:pt idx="7">
                  <c:v>423.8587982</c:v>
                </c:pt>
              </c:numCache>
            </c:numRef>
          </c:val>
        </c:ser>
        <c:ser>
          <c:idx val="2"/>
          <c:order val="2"/>
          <c:tx>
            <c:strRef>
              <c:f>tableau_conso_Lorient!$A$60</c:f>
              <c:strCache>
                <c:ptCount val="1"/>
                <c:pt idx="0">
                  <c:v>Viande</c:v>
                </c:pt>
              </c:strCache>
            </c:strRef>
          </c:tx>
          <c:cat>
            <c:strRef>
              <c:f>tableau_conso_Lorient!$B$4:$B$11</c:f>
              <c:strCache>
                <c:ptCount val="8"/>
                <c:pt idx="0">
                  <c:v>Agriculteurs</c:v>
                </c:pt>
                <c:pt idx="1">
                  <c:v>Artisants et commerçants</c:v>
                </c:pt>
                <c:pt idx="2">
                  <c:v>Cadres</c:v>
                </c:pt>
                <c:pt idx="3">
                  <c:v>Professions intermédiaires</c:v>
                </c:pt>
                <c:pt idx="4">
                  <c:v>Employés</c:v>
                </c:pt>
                <c:pt idx="5">
                  <c:v>Ouvriers</c:v>
                </c:pt>
                <c:pt idx="6">
                  <c:v>Retraités</c:v>
                </c:pt>
                <c:pt idx="7">
                  <c:v>Autres inactifs</c:v>
                </c:pt>
              </c:strCache>
            </c:strRef>
          </c:cat>
          <c:val>
            <c:numRef>
              <c:f>tableau_conso_Lorient!$I$24:$I$31</c:f>
              <c:numCache>
                <c:formatCode>0</c:formatCode>
                <c:ptCount val="8"/>
                <c:pt idx="0">
                  <c:v>90.02213999999998</c:v>
                </c:pt>
                <c:pt idx="1">
                  <c:v>555.38546</c:v>
                </c:pt>
                <c:pt idx="2">
                  <c:v>936.9080245</c:v>
                </c:pt>
                <c:pt idx="3">
                  <c:v>1532.757056000001</c:v>
                </c:pt>
                <c:pt idx="4">
                  <c:v>850.598336</c:v>
                </c:pt>
                <c:pt idx="5">
                  <c:v>2367.8030705</c:v>
                </c:pt>
                <c:pt idx="6">
                  <c:v>2384.42601</c:v>
                </c:pt>
                <c:pt idx="7">
                  <c:v>428.9173399999996</c:v>
                </c:pt>
              </c:numCache>
            </c:numRef>
          </c:val>
        </c:ser>
        <c:ser>
          <c:idx val="3"/>
          <c:order val="3"/>
          <c:tx>
            <c:strRef>
              <c:f>tableau_conso_Lorient!$A$61</c:f>
              <c:strCache>
                <c:ptCount val="1"/>
                <c:pt idx="0">
                  <c:v>produits à base de céréales </c:v>
                </c:pt>
              </c:strCache>
            </c:strRef>
          </c:tx>
          <c:cat>
            <c:strRef>
              <c:f>tableau_conso_Lorient!$B$4:$B$11</c:f>
              <c:strCache>
                <c:ptCount val="8"/>
                <c:pt idx="0">
                  <c:v>Agriculteurs</c:v>
                </c:pt>
                <c:pt idx="1">
                  <c:v>Artisants et commerçants</c:v>
                </c:pt>
                <c:pt idx="2">
                  <c:v>Cadres</c:v>
                </c:pt>
                <c:pt idx="3">
                  <c:v>Professions intermédiaires</c:v>
                </c:pt>
                <c:pt idx="4">
                  <c:v>Employés</c:v>
                </c:pt>
                <c:pt idx="5">
                  <c:v>Ouvriers</c:v>
                </c:pt>
                <c:pt idx="6">
                  <c:v>Retraités</c:v>
                </c:pt>
                <c:pt idx="7">
                  <c:v>Autres inactifs</c:v>
                </c:pt>
              </c:strCache>
            </c:strRef>
          </c:cat>
          <c:val>
            <c:numRef>
              <c:f>tableau_conso_Lorient!$I$34:$I$41</c:f>
              <c:numCache>
                <c:formatCode>0</c:formatCode>
                <c:ptCount val="8"/>
                <c:pt idx="0">
                  <c:v>154.1266155</c:v>
                </c:pt>
                <c:pt idx="1">
                  <c:v>950.8736545</c:v>
                </c:pt>
                <c:pt idx="2">
                  <c:v>1633.667</c:v>
                </c:pt>
                <c:pt idx="3">
                  <c:v>2446.16576</c:v>
                </c:pt>
                <c:pt idx="4">
                  <c:v>1485.974714</c:v>
                </c:pt>
                <c:pt idx="5">
                  <c:v>3294.404407500001</c:v>
                </c:pt>
                <c:pt idx="6">
                  <c:v>3950.049126</c:v>
                </c:pt>
                <c:pt idx="7">
                  <c:v>710.5460839999995</c:v>
                </c:pt>
              </c:numCache>
            </c:numRef>
          </c:val>
        </c:ser>
        <c:gapWidth val="75"/>
        <c:overlap val="100"/>
        <c:axId val="481624696"/>
        <c:axId val="481628056"/>
      </c:barChart>
      <c:catAx>
        <c:axId val="481624696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481628056"/>
        <c:crosses val="autoZero"/>
        <c:auto val="1"/>
        <c:lblAlgn val="ctr"/>
        <c:lblOffset val="100"/>
      </c:catAx>
      <c:valAx>
        <c:axId val="481628056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800"/>
            </a:pPr>
            <a:endParaRPr lang="fr-FR"/>
          </a:p>
        </c:txPr>
        <c:crossAx val="481624696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53E4A-80B9-324A-8BFE-45D35316445F}" type="datetimeFigureOut">
              <a:rPr lang="fr-FR" smtClean="0"/>
              <a:pPr/>
              <a:t>19/06/18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8EB06-2188-F641-89FE-C526437CED8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754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rme PSDR JAUNE-01.png"/>
          <p:cNvPicPr>
            <a:picLocks noChangeAspect="1"/>
          </p:cNvPicPr>
          <p:nvPr userDrawn="1"/>
        </p:nvPicPr>
        <p:blipFill>
          <a:blip r:embed="rId2" cstate="print"/>
          <a:srcRect r="70833"/>
          <a:stretch>
            <a:fillRect/>
          </a:stretch>
        </p:blipFill>
        <p:spPr>
          <a:xfrm>
            <a:off x="0" y="0"/>
            <a:ext cx="2829332" cy="6858000"/>
          </a:xfrm>
          <a:prstGeom prst="rect">
            <a:avLst/>
          </a:prstGeom>
          <a:effectLst>
            <a:outerShdw blurRad="228600" dist="25400" dir="2700000" algn="br">
              <a:srgbClr val="000000">
                <a:alpha val="34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81400" y="914400"/>
            <a:ext cx="5334000" cy="2286000"/>
          </a:xfrm>
        </p:spPr>
        <p:txBody>
          <a:bodyPr anchor="t" anchorCtr="0">
            <a:noAutofit/>
          </a:bodyPr>
          <a:lstStyle>
            <a:lvl1pPr algn="l">
              <a:defRPr sz="6600" b="1" i="0" cap="none">
                <a:ln>
                  <a:noFill/>
                </a:ln>
                <a:solidFill>
                  <a:srgbClr val="8F1656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81400" y="3352800"/>
            <a:ext cx="4622736" cy="1295400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F0B7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" y="6343062"/>
            <a:ext cx="838200" cy="347096"/>
          </a:xfrm>
          <a:prstGeom prst="rect">
            <a:avLst/>
          </a:prstGeom>
        </p:spPr>
      </p:pic>
      <p:pic>
        <p:nvPicPr>
          <p:cNvPr id="9" name="Image 8" descr="PSDR-NATIONA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86600" y="5181600"/>
            <a:ext cx="1752600" cy="1752600"/>
          </a:xfrm>
          <a:prstGeom prst="rect">
            <a:avLst/>
          </a:prstGeom>
        </p:spPr>
      </p:pic>
      <p:pic>
        <p:nvPicPr>
          <p:cNvPr id="11" name="Image 10" descr="forme PSDR VIOLET-01.png"/>
          <p:cNvPicPr>
            <a:picLocks noChangeAspect="1"/>
          </p:cNvPicPr>
          <p:nvPr userDrawn="1"/>
        </p:nvPicPr>
        <p:blipFill>
          <a:blip r:embed="rId5" cstate="print"/>
          <a:srcRect r="65833"/>
          <a:stretch>
            <a:fillRect/>
          </a:stretch>
        </p:blipFill>
        <p:spPr>
          <a:xfrm rot="2512852">
            <a:off x="-1764196" y="-1861460"/>
            <a:ext cx="3528392" cy="8358138"/>
          </a:xfrm>
          <a:prstGeom prst="rect">
            <a:avLst/>
          </a:prstGeom>
        </p:spPr>
      </p:pic>
      <p:pic>
        <p:nvPicPr>
          <p:cNvPr id="13" name="Image 12" descr="forme PSDR VIOLET-01.png"/>
          <p:cNvPicPr>
            <a:picLocks noChangeAspect="1"/>
          </p:cNvPicPr>
          <p:nvPr userDrawn="1"/>
        </p:nvPicPr>
        <p:blipFill>
          <a:blip r:embed="rId5" cstate="print"/>
          <a:srcRect r="65833"/>
          <a:stretch>
            <a:fillRect/>
          </a:stretch>
        </p:blipFill>
        <p:spPr>
          <a:xfrm rot="17596186">
            <a:off x="8254375" y="-2745760"/>
            <a:ext cx="2794320" cy="656482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947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rme PSDR JAUNE-01.png"/>
          <p:cNvPicPr>
            <a:picLocks noChangeAspect="1"/>
          </p:cNvPicPr>
          <p:nvPr userDrawn="1"/>
        </p:nvPicPr>
        <p:blipFill>
          <a:blip r:embed="rId2" cstate="print"/>
          <a:srcRect r="70833"/>
          <a:stretch>
            <a:fillRect/>
          </a:stretch>
        </p:blipFill>
        <p:spPr>
          <a:xfrm rot="16200000">
            <a:off x="2685778" y="2038622"/>
            <a:ext cx="3772445" cy="9144002"/>
          </a:xfrm>
          <a:prstGeom prst="rect">
            <a:avLst/>
          </a:prstGeom>
          <a:effectLst>
            <a:outerShdw blurRad="228600" dist="25400" dir="660000" algn="br">
              <a:srgbClr val="000000">
                <a:alpha val="3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6781800" cy="2286000"/>
          </a:xfrm>
        </p:spPr>
        <p:txBody>
          <a:bodyPr anchor="b" anchorCtr="0">
            <a:noAutofit/>
          </a:bodyPr>
          <a:lstStyle>
            <a:lvl1pPr algn="ctr">
              <a:defRPr sz="6000" b="1" i="0" cap="none">
                <a:ln>
                  <a:noFill/>
                </a:ln>
                <a:solidFill>
                  <a:srgbClr val="8F1656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3352800"/>
            <a:ext cx="6781800" cy="12954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F0B70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 descr="PSDR-NATION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295400" y="4724400"/>
            <a:ext cx="1752600" cy="1752600"/>
          </a:xfrm>
          <a:prstGeom prst="rect">
            <a:avLst/>
          </a:prstGeom>
        </p:spPr>
      </p:pic>
      <p:pic>
        <p:nvPicPr>
          <p:cNvPr id="7" name="Image 6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14479658">
            <a:off x="5572985" y="3883432"/>
            <a:ext cx="2794320" cy="6564824"/>
          </a:xfrm>
          <a:prstGeom prst="rect">
            <a:avLst/>
          </a:prstGeom>
        </p:spPr>
      </p:pic>
      <p:pic>
        <p:nvPicPr>
          <p:cNvPr id="8" name="Image 7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17596186">
            <a:off x="8254375" y="-2745760"/>
            <a:ext cx="2794320" cy="6564824"/>
          </a:xfrm>
          <a:prstGeom prst="rect">
            <a:avLst/>
          </a:prstGeom>
        </p:spPr>
      </p:pic>
      <p:pic>
        <p:nvPicPr>
          <p:cNvPr id="10" name="Image 9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512852">
            <a:off x="-1764196" y="-1861460"/>
            <a:ext cx="3528392" cy="835813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9478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477962"/>
          </a:xfrm>
        </p:spPr>
        <p:txBody>
          <a:bodyPr anchor="b"/>
          <a:lstStyle>
            <a:lvl1pPr>
              <a:defRPr b="1">
                <a:solidFill>
                  <a:srgbClr val="8F165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>
                <a:solidFill>
                  <a:srgbClr val="F0B702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8809"/>
          <a:stretch/>
        </p:blipFill>
        <p:spPr>
          <a:xfrm>
            <a:off x="0" y="5867400"/>
            <a:ext cx="566125" cy="563391"/>
          </a:xfrm>
          <a:prstGeom prst="rect">
            <a:avLst/>
          </a:prstGeom>
        </p:spPr>
      </p:pic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00600" y="6553200"/>
            <a:ext cx="387346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0B702"/>
                </a:solidFill>
              </a:defRPr>
            </a:lvl1pPr>
          </a:lstStyle>
          <a:p>
            <a:r>
              <a:rPr lang="fr-FR" dirty="0" err="1" smtClean="0"/>
              <a:t>Xxxxxxxxxxxxxx</a:t>
            </a:r>
            <a:r>
              <a:rPr lang="fr-FR" dirty="0" smtClean="0"/>
              <a:t> 2014 - XX et XX </a:t>
            </a:r>
            <a:r>
              <a:rPr lang="fr-FR" dirty="0" err="1" smtClean="0"/>
              <a:t>xxxxxxxxx</a:t>
            </a:r>
            <a:endParaRPr lang="fr-FR" dirty="0"/>
          </a:p>
        </p:txBody>
      </p:sp>
      <p:pic>
        <p:nvPicPr>
          <p:cNvPr id="19" name="Image 18" descr="forme PSDR JAUNE-VIOLET-01.png"/>
          <p:cNvPicPr>
            <a:picLocks noChangeAspect="1"/>
          </p:cNvPicPr>
          <p:nvPr userDrawn="1"/>
        </p:nvPicPr>
        <p:blipFill>
          <a:blip r:embed="rId3" cstate="print"/>
          <a:srcRect r="70747"/>
          <a:stretch>
            <a:fillRect/>
          </a:stretch>
        </p:blipFill>
        <p:spPr>
          <a:xfrm rot="16893989">
            <a:off x="1367223" y="3422892"/>
            <a:ext cx="2193522" cy="6125739"/>
          </a:xfrm>
          <a:prstGeom prst="rect">
            <a:avLst/>
          </a:prstGeom>
        </p:spPr>
      </p:pic>
      <p:pic>
        <p:nvPicPr>
          <p:cNvPr id="21" name="Image 20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257258">
            <a:off x="7809865" y="5598769"/>
            <a:ext cx="2093066" cy="4330924"/>
          </a:xfrm>
          <a:prstGeom prst="rect">
            <a:avLst/>
          </a:prstGeom>
        </p:spPr>
      </p:pic>
      <p:pic>
        <p:nvPicPr>
          <p:cNvPr id="10" name="Image 9" descr="forme PSDR JAUNE-VIOLET-01.png"/>
          <p:cNvPicPr>
            <a:picLocks noChangeAspect="1"/>
          </p:cNvPicPr>
          <p:nvPr userDrawn="1"/>
        </p:nvPicPr>
        <p:blipFill>
          <a:blip r:embed="rId3" cstate="print"/>
          <a:srcRect r="70747"/>
          <a:stretch>
            <a:fillRect/>
          </a:stretch>
        </p:blipFill>
        <p:spPr>
          <a:xfrm rot="6217016">
            <a:off x="7145679" y="-1773481"/>
            <a:ext cx="1498371" cy="4473620"/>
          </a:xfrm>
          <a:prstGeom prst="rect">
            <a:avLst/>
          </a:prstGeom>
        </p:spPr>
      </p:pic>
      <p:pic>
        <p:nvPicPr>
          <p:cNvPr id="13" name="Image 12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14897258">
            <a:off x="6681844" y="5145823"/>
            <a:ext cx="1517492" cy="4330924"/>
          </a:xfrm>
          <a:prstGeom prst="rect">
            <a:avLst/>
          </a:prstGeom>
        </p:spPr>
      </p:pic>
      <p:pic>
        <p:nvPicPr>
          <p:cNvPr id="14" name="Image 13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0031472">
            <a:off x="-2056258" y="1961245"/>
            <a:ext cx="2794320" cy="5535739"/>
          </a:xfrm>
          <a:prstGeom prst="rect">
            <a:avLst/>
          </a:prstGeom>
        </p:spPr>
      </p:pic>
      <p:pic>
        <p:nvPicPr>
          <p:cNvPr id="15" name="Image 14" descr="forme PSDR VIOLET-01.png"/>
          <p:cNvPicPr>
            <a:picLocks noChangeAspect="1"/>
          </p:cNvPicPr>
          <p:nvPr userDrawn="1"/>
        </p:nvPicPr>
        <p:blipFill>
          <a:blip r:embed="rId4" cstate="print"/>
          <a:srcRect r="65833"/>
          <a:stretch>
            <a:fillRect/>
          </a:stretch>
        </p:blipFill>
        <p:spPr>
          <a:xfrm rot="20432028">
            <a:off x="8850671" y="-834417"/>
            <a:ext cx="1517492" cy="433092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548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eux conten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 b="0" i="0">
                <a:solidFill>
                  <a:srgbClr val="F0B702"/>
                </a:solidFill>
                <a:latin typeface="+mj-lt"/>
                <a:cs typeface="Arial Bold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 b="0">
                <a:solidFill>
                  <a:srgbClr val="F0B70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00600" y="6553200"/>
            <a:ext cx="387346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0B702"/>
                </a:solidFill>
              </a:defRPr>
            </a:lvl1pPr>
          </a:lstStyle>
          <a:p>
            <a:r>
              <a:rPr lang="fr-FR" dirty="0" err="1" smtClean="0"/>
              <a:t>Xxxxxxxxxxxxxx</a:t>
            </a:r>
            <a:r>
              <a:rPr lang="fr-FR" dirty="0" smtClean="0"/>
              <a:t> 2014 - XX et XX </a:t>
            </a:r>
            <a:r>
              <a:rPr lang="fr-FR" dirty="0" err="1" smtClean="0"/>
              <a:t>xxxxxxxxx</a:t>
            </a:r>
            <a:endParaRPr lang="fr-FR" dirty="0"/>
          </a:p>
        </p:txBody>
      </p:sp>
      <p:sp>
        <p:nvSpPr>
          <p:cNvPr id="19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477962"/>
          </a:xfrm>
        </p:spPr>
        <p:txBody>
          <a:bodyPr anchor="b"/>
          <a:lstStyle>
            <a:lvl1pPr>
              <a:defRPr b="1">
                <a:solidFill>
                  <a:srgbClr val="8F1656"/>
                </a:solidFill>
                <a:latin typeface="+mj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6" name="Image 15" descr="forme PSDR JAUNE-VIOLET-01.png"/>
          <p:cNvPicPr>
            <a:picLocks noChangeAspect="1"/>
          </p:cNvPicPr>
          <p:nvPr userDrawn="1"/>
        </p:nvPicPr>
        <p:blipFill>
          <a:blip r:embed="rId2" cstate="print"/>
          <a:srcRect r="70747"/>
          <a:stretch>
            <a:fillRect/>
          </a:stretch>
        </p:blipFill>
        <p:spPr>
          <a:xfrm rot="16893989">
            <a:off x="1367223" y="3422892"/>
            <a:ext cx="2193522" cy="6125739"/>
          </a:xfrm>
          <a:prstGeom prst="rect">
            <a:avLst/>
          </a:prstGeom>
        </p:spPr>
      </p:pic>
      <p:pic>
        <p:nvPicPr>
          <p:cNvPr id="18" name="Image 17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2257258">
            <a:off x="7809865" y="5598769"/>
            <a:ext cx="2093066" cy="4330924"/>
          </a:xfrm>
          <a:prstGeom prst="rect">
            <a:avLst/>
          </a:prstGeom>
        </p:spPr>
      </p:pic>
      <p:pic>
        <p:nvPicPr>
          <p:cNvPr id="20" name="Image 19" descr="forme PSDR JAUNE-VIOLET-01.png"/>
          <p:cNvPicPr>
            <a:picLocks noChangeAspect="1"/>
          </p:cNvPicPr>
          <p:nvPr userDrawn="1"/>
        </p:nvPicPr>
        <p:blipFill>
          <a:blip r:embed="rId2" cstate="print"/>
          <a:srcRect r="70747"/>
          <a:stretch>
            <a:fillRect/>
          </a:stretch>
        </p:blipFill>
        <p:spPr>
          <a:xfrm rot="6217016">
            <a:off x="7145679" y="-1773481"/>
            <a:ext cx="1498371" cy="4473620"/>
          </a:xfrm>
          <a:prstGeom prst="rect">
            <a:avLst/>
          </a:prstGeom>
        </p:spPr>
      </p:pic>
      <p:pic>
        <p:nvPicPr>
          <p:cNvPr id="21" name="Image 20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14897258">
            <a:off x="6681844" y="5145823"/>
            <a:ext cx="1517492" cy="4330924"/>
          </a:xfrm>
          <a:prstGeom prst="rect">
            <a:avLst/>
          </a:prstGeom>
        </p:spPr>
      </p:pic>
      <p:pic>
        <p:nvPicPr>
          <p:cNvPr id="22" name="Image 21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20031472">
            <a:off x="-2056258" y="1961245"/>
            <a:ext cx="2794320" cy="5535739"/>
          </a:xfrm>
          <a:prstGeom prst="rect">
            <a:avLst/>
          </a:prstGeom>
        </p:spPr>
      </p:pic>
      <p:pic>
        <p:nvPicPr>
          <p:cNvPr id="23" name="Image 22" descr="forme PSDR VIOLET-01.png"/>
          <p:cNvPicPr>
            <a:picLocks noChangeAspect="1"/>
          </p:cNvPicPr>
          <p:nvPr userDrawn="1"/>
        </p:nvPicPr>
        <p:blipFill>
          <a:blip r:embed="rId3" cstate="print"/>
          <a:srcRect r="65833"/>
          <a:stretch>
            <a:fillRect/>
          </a:stretch>
        </p:blipFill>
        <p:spPr>
          <a:xfrm rot="20432028">
            <a:off x="8850671" y="-834417"/>
            <a:ext cx="1517492" cy="433092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8047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2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11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hyperlink" Target="http://projetfrugal.fr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990600" y="872432"/>
            <a:ext cx="8382000" cy="1794568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fr-FR" sz="4400" dirty="0" smtClean="0"/>
              <a:t>Premiers retours d’expériences sur la recherche-action </a:t>
            </a:r>
            <a:r>
              <a:rPr lang="fr-FR" sz="4000" dirty="0" smtClean="0"/>
              <a:t>FRUGAL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3000" dirty="0" smtClean="0"/>
              <a:t>(</a:t>
            </a:r>
            <a:r>
              <a:rPr lang="fr-FR" sz="3000" dirty="0" err="1" smtClean="0"/>
              <a:t>FoRmes</a:t>
            </a:r>
            <a:r>
              <a:rPr lang="fr-FR" sz="3000" dirty="0" smtClean="0"/>
              <a:t> Urbaines &amp; Gouvernance Alimentaire</a:t>
            </a:r>
            <a:br>
              <a:rPr lang="fr-FR" sz="3000" dirty="0" smtClean="0"/>
            </a:br>
            <a:r>
              <a:rPr lang="fr-FR" sz="3000" dirty="0" smtClean="0"/>
              <a:t>PSDR4, 2015-2020)</a:t>
            </a:r>
            <a:endParaRPr lang="fr-FR" sz="3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67000" y="4419600"/>
            <a:ext cx="4419600" cy="838200"/>
          </a:xfrm>
        </p:spPr>
        <p:txBody>
          <a:bodyPr>
            <a:normAutofit/>
          </a:bodyPr>
          <a:lstStyle/>
          <a:p>
            <a:pPr lvl="0">
              <a:lnSpc>
                <a:spcPct val="140000"/>
              </a:lnSpc>
            </a:pPr>
            <a:r>
              <a:rPr lang="fr-FR" sz="2400" dirty="0" smtClean="0"/>
              <a:t>Julien Noel et Catherine </a:t>
            </a:r>
            <a:r>
              <a:rPr lang="fr-FR" sz="2400" dirty="0" err="1" smtClean="0"/>
              <a:t>Darrot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84318" y="6362537"/>
            <a:ext cx="1285793" cy="4422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23933" y="6328328"/>
            <a:ext cx="1074961" cy="43969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99881" y="6390499"/>
            <a:ext cx="1313950" cy="3153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3785" y="6210252"/>
            <a:ext cx="635112" cy="5944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2080" y="6174923"/>
            <a:ext cx="590878" cy="59087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921944" y="58865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029200"/>
            <a:ext cx="1055473" cy="1041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52600" y="-23574"/>
            <a:ext cx="579893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500" dirty="0" smtClean="0">
                <a:latin typeface="Cambria-Bold"/>
              </a:rPr>
              <a:t>3</a:t>
            </a:r>
            <a:r>
              <a:rPr lang="fr-FR" sz="1500" baseline="30000" dirty="0" smtClean="0">
                <a:latin typeface="Cambria-Bold"/>
              </a:rPr>
              <a:t>e</a:t>
            </a:r>
            <a:r>
              <a:rPr lang="fr-FR" sz="1500" dirty="0" smtClean="0">
                <a:latin typeface="Cambria-Bold"/>
              </a:rPr>
              <a:t> Rencontre nationale de l’Agora des Colibris</a:t>
            </a:r>
          </a:p>
          <a:p>
            <a:pPr algn="ctr">
              <a:spcAft>
                <a:spcPts val="600"/>
              </a:spcAft>
            </a:pPr>
            <a:r>
              <a:rPr lang="fr-FR" sz="1500" i="1" dirty="0" smtClean="0">
                <a:latin typeface="Cambria-Bold"/>
              </a:rPr>
              <a:t>Comment nourrir la ville de façon durable ?, </a:t>
            </a:r>
            <a:r>
              <a:rPr lang="fr-FR" sz="1500" dirty="0" err="1" smtClean="0">
                <a:latin typeface="Cambria-Bold"/>
              </a:rPr>
              <a:t>Piriac</a:t>
            </a:r>
            <a:r>
              <a:rPr lang="fr-FR" sz="1500" dirty="0" smtClean="0">
                <a:latin typeface="Cambria-Bold"/>
              </a:rPr>
              <a:t>, 8-10 juin 2018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6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0950"/>
          <a:stretch>
            <a:fillRect/>
          </a:stretch>
        </p:blipFill>
        <p:spPr>
          <a:xfrm>
            <a:off x="1752600" y="5715000"/>
            <a:ext cx="2616340" cy="165633"/>
          </a:xfrm>
          <a:prstGeom prst="rect">
            <a:avLst/>
          </a:prstGeom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4722052"/>
              </p:ext>
            </p:extLst>
          </p:nvPr>
        </p:nvGraphicFramePr>
        <p:xfrm>
          <a:off x="4756724" y="4114800"/>
          <a:ext cx="43872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8875389"/>
              </p:ext>
            </p:extLst>
          </p:nvPr>
        </p:nvGraphicFramePr>
        <p:xfrm>
          <a:off x="4763313" y="609600"/>
          <a:ext cx="4380687" cy="3542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G:\PSDR 4 - Frugal\Terrain Lorient\Groupe local Lorient\lorient_RPG [Converti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267200" cy="491789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1" y="762000"/>
            <a:ext cx="228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ambria Math" pitchFamily="18" charset="0"/>
                <a:ea typeface="Cambria Math" pitchFamily="18" charset="0"/>
              </a:rPr>
              <a:t>Les cultures de légumes dans le Pays de Lorient en 2014</a:t>
            </a:r>
            <a:endParaRPr lang="fr-FR" sz="1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50950"/>
          <a:stretch>
            <a:fillRect/>
          </a:stretch>
        </p:blipFill>
        <p:spPr>
          <a:xfrm>
            <a:off x="1752600" y="6019800"/>
            <a:ext cx="2616405" cy="1656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07159" y="3810000"/>
            <a:ext cx="2736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/>
              <a:t>Etudiants M2, </a:t>
            </a:r>
            <a:r>
              <a:rPr lang="fr-FR" sz="1100" dirty="0" err="1" smtClean="0"/>
              <a:t>Univ</a:t>
            </a:r>
            <a:r>
              <a:rPr lang="fr-FR" sz="1100" dirty="0" smtClean="0"/>
              <a:t>. Caen + Guillemin, </a:t>
            </a:r>
            <a:r>
              <a:rPr lang="fr-FR" sz="1100" dirty="0" smtClean="0"/>
              <a:t>2017 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849213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VR2 « Acteurs &amp; gouvernance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alimentaire »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dirty="0" smtClean="0"/>
              <a:t>Enjeux : débats et controverses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dirty="0" smtClean="0"/>
              <a:t>Acteurs : définition et évolution du périmètre de gouvernance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dirty="0" smtClean="0"/>
              <a:t>Processus : modes de régulation de ces acteurs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dirty="0" smtClean="0"/>
              <a:t>Impacts : question des modèles politiques, économiques et sociaux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2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Image 6" descr="http://www.jardin-cocagne-angers.org/userfiles/les%20filets%20solidai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43464" y="2743200"/>
            <a:ext cx="3024336" cy="169745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5510" t="1349" r="25905" b="-2998"/>
          <a:stretch/>
        </p:blipFill>
        <p:spPr>
          <a:xfrm>
            <a:off x="11205" y="3124200"/>
            <a:ext cx="1969995" cy="206075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304" b="54834"/>
          <a:stretch/>
        </p:blipFill>
        <p:spPr>
          <a:xfrm>
            <a:off x="2971800" y="3200400"/>
            <a:ext cx="2590800" cy="1464336"/>
          </a:xfrm>
          <a:prstGeom prst="rect">
            <a:avLst/>
          </a:prstGeom>
        </p:spPr>
      </p:pic>
      <p:pic>
        <p:nvPicPr>
          <p:cNvPr id="16" name="Image 19" descr="http://epiceries-solidaires.viabloga.com/images/uniterre_QUADR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509" t="11565" r="-2554" b="14197"/>
          <a:stretch/>
        </p:blipFill>
        <p:spPr bwMode="auto">
          <a:xfrm>
            <a:off x="3352800" y="5181600"/>
            <a:ext cx="2245460" cy="80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/>
          <a:srcRect l="-5240" t="4369" r="-2166" b="9327"/>
          <a:stretch/>
        </p:blipFill>
        <p:spPr>
          <a:xfrm>
            <a:off x="5791200" y="4800600"/>
            <a:ext cx="3166786" cy="190903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23808"/>
            <a:ext cx="1650488" cy="157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2743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</a:pPr>
            <a:r>
              <a:rPr lang="fr-FR" i="1" dirty="0" smtClean="0"/>
              <a:t>=&gt; Focus sur l’accessibilité alimentaire plus juste pour tous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62400" y="6274713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err="1" smtClean="0"/>
              <a:t>Lohier-</a:t>
            </a:r>
            <a:r>
              <a:rPr lang="fr-FR" sz="1100" dirty="0" err="1" smtClean="0"/>
              <a:t>Fanchini</a:t>
            </a:r>
            <a:r>
              <a:rPr lang="fr-FR" sz="1100" dirty="0" smtClean="0"/>
              <a:t>, 2017 ; </a:t>
            </a:r>
            <a:r>
              <a:rPr lang="fr-FR" sz="1100" dirty="0" err="1" smtClean="0"/>
              <a:t>Hérail</a:t>
            </a:r>
            <a:r>
              <a:rPr lang="fr-FR" sz="1100" dirty="0" smtClean="0"/>
              <a:t>, 2017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2"/>
          <p:cNvSpPr txBox="1">
            <a:spLocks/>
          </p:cNvSpPr>
          <p:nvPr/>
        </p:nvSpPr>
        <p:spPr>
          <a:xfrm>
            <a:off x="5791200" y="3085522"/>
            <a:ext cx="3352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VR2 « Acteurs &amp; </a:t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gouvernance alimentaire »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 l="838" t="5547" r="12565" b="2774"/>
          <a:stretch>
            <a:fillRect/>
          </a:stretch>
        </p:blipFill>
        <p:spPr>
          <a:xfrm>
            <a:off x="76200" y="838200"/>
            <a:ext cx="6096000" cy="51975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29200" y="61722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Maréchal, 2018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rcRect l="4013" t="9708" r="3210" b="1213"/>
          <a:stretch>
            <a:fillRect/>
          </a:stretch>
        </p:blipFill>
        <p:spPr>
          <a:xfrm>
            <a:off x="0" y="762000"/>
            <a:ext cx="9144000" cy="58064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rcRect l="8026" r="12038" b="95863"/>
          <a:stretch>
            <a:fillRect/>
          </a:stretch>
        </p:blipFill>
        <p:spPr>
          <a:xfrm>
            <a:off x="1066800" y="639966"/>
            <a:ext cx="5791200" cy="19823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934200" y="64008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Cormery</a:t>
            </a:r>
            <a:r>
              <a:rPr lang="fr-FR" sz="1100" dirty="0" smtClean="0"/>
              <a:t>, 2017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740" t="3375" r="1479"/>
          <a:stretch>
            <a:fillRect/>
          </a:stretch>
        </p:blipFill>
        <p:spPr>
          <a:xfrm>
            <a:off x="280195" y="690162"/>
            <a:ext cx="8787605" cy="57106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" y="7620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Rochard</a:t>
            </a:r>
            <a:r>
              <a:rPr lang="fr-FR" sz="1100" dirty="0" smtClean="0"/>
              <a:t> &amp; </a:t>
            </a:r>
            <a:r>
              <a:rPr lang="fr-FR" sz="1100" dirty="0" err="1" smtClean="0"/>
              <a:t>Bodiguel</a:t>
            </a:r>
            <a:r>
              <a:rPr lang="fr-FR" sz="1100" dirty="0" smtClean="0"/>
              <a:t>, 2017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471338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VR3 « Formes </a:t>
            </a:r>
            <a:r>
              <a:rPr lang="fr-FR" sz="2000" dirty="0" err="1" smtClean="0"/>
              <a:t>agri-urbaines</a:t>
            </a:r>
            <a:r>
              <a:rPr lang="fr-FR" sz="2000" dirty="0" smtClean="0"/>
              <a:t> »</a:t>
            </a:r>
          </a:p>
          <a:p>
            <a:pPr lvl="1"/>
            <a:r>
              <a:rPr lang="fr-FR" sz="1800" dirty="0"/>
              <a:t>F</a:t>
            </a:r>
            <a:r>
              <a:rPr lang="fr-FR" sz="1800" dirty="0" smtClean="0">
                <a:solidFill>
                  <a:schemeClr val="tx1"/>
                </a:solidFill>
              </a:rPr>
              <a:t>ormes </a:t>
            </a:r>
            <a:r>
              <a:rPr lang="fr-FR" sz="1800" dirty="0">
                <a:solidFill>
                  <a:schemeClr val="tx1"/>
                </a:solidFill>
              </a:rPr>
              <a:t>urbaines et de leurs évolutions sur chacun des terrains </a:t>
            </a:r>
            <a:endParaRPr lang="fr-FR" sz="1800" dirty="0" smtClean="0">
              <a:solidFill>
                <a:schemeClr val="tx1"/>
              </a:solidFill>
            </a:endParaRPr>
          </a:p>
          <a:p>
            <a:pPr lvl="1"/>
            <a:r>
              <a:rPr lang="fr-FR" sz="1800" dirty="0" smtClean="0"/>
              <a:t>Formes </a:t>
            </a:r>
            <a:r>
              <a:rPr lang="fr-FR" sz="1800" dirty="0"/>
              <a:t>agricoles et productives et de leurs </a:t>
            </a:r>
            <a:r>
              <a:rPr lang="fr-FR" sz="1800" dirty="0" smtClean="0"/>
              <a:t>évolutions</a:t>
            </a:r>
          </a:p>
          <a:p>
            <a:pPr lvl="1"/>
            <a:r>
              <a:rPr lang="fr-FR" sz="1800" dirty="0"/>
              <a:t>I</a:t>
            </a:r>
            <a:r>
              <a:rPr lang="fr-FR" sz="1800" dirty="0" smtClean="0"/>
              <a:t>nteractions des formes </a:t>
            </a:r>
            <a:r>
              <a:rPr lang="fr-FR" sz="1800" dirty="0"/>
              <a:t>urbaines et agricoles sur chaque </a:t>
            </a:r>
            <a:r>
              <a:rPr lang="fr-FR" sz="1800" dirty="0" smtClean="0"/>
              <a:t>terrain, comparaisons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alphaModFix/>
          </a:blip>
          <a:srcRect l="3710" t="5289"/>
          <a:stretch>
            <a:fillRect/>
          </a:stretch>
        </p:blipFill>
        <p:spPr>
          <a:xfrm>
            <a:off x="0" y="2286000"/>
            <a:ext cx="5631605" cy="2590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rcRect l="3474" t="3041" r="49792" b="3041"/>
          <a:stretch>
            <a:fillRect/>
          </a:stretch>
        </p:blipFill>
        <p:spPr>
          <a:xfrm>
            <a:off x="5359111" y="3850299"/>
            <a:ext cx="3632489" cy="27791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743200"/>
            <a:ext cx="2470150" cy="51429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09600" y="48006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Sbiti</a:t>
            </a:r>
            <a:r>
              <a:rPr lang="fr-FR" sz="1100" dirty="0" smtClean="0"/>
              <a:t> &amp; Le </a:t>
            </a:r>
            <a:r>
              <a:rPr lang="fr-FR" sz="1100" dirty="0" err="1" smtClean="0"/>
              <a:t>Villain</a:t>
            </a:r>
            <a:r>
              <a:rPr lang="fr-FR" sz="1100" dirty="0" smtClean="0"/>
              <a:t>, 2018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4191000"/>
            <a:ext cx="2209800" cy="83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000" dirty="0" smtClean="0"/>
              <a:t>VR3 « Formes </a:t>
            </a:r>
            <a:r>
              <a:rPr lang="fr-FR" sz="2000" dirty="0" err="1" smtClean="0"/>
              <a:t>agri-urbaines</a:t>
            </a:r>
            <a:r>
              <a:rPr lang="fr-FR" sz="2000" dirty="0" smtClean="0"/>
              <a:t>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12789" t="6847" r="11284" b="17117"/>
          <a:stretch>
            <a:fillRect/>
          </a:stretch>
        </p:blipFill>
        <p:spPr>
          <a:xfrm>
            <a:off x="2895600" y="3016635"/>
            <a:ext cx="6156386" cy="3612765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 val="0"/>
              </a:ext>
            </a:extLst>
          </a:blip>
          <a:srcRect t="3937" b="2953"/>
          <a:stretch>
            <a:fillRect/>
          </a:stretch>
        </p:blipFill>
        <p:spPr>
          <a:xfrm>
            <a:off x="76200" y="609600"/>
            <a:ext cx="37338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/>
          <p:cNvPicPr/>
          <p:nvPr/>
        </p:nvPicPr>
        <p:blipFill rotWithShape="1"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 val="0"/>
              </a:ext>
            </a:extLst>
          </a:blip>
          <a:srcRect l="31476" t="26339" r="27224" b="22126"/>
          <a:stretch/>
        </p:blipFill>
        <p:spPr bwMode="auto">
          <a:xfrm>
            <a:off x="3962400" y="838200"/>
            <a:ext cx="2057400" cy="191900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/>
            </a:ext>
          </a:extLst>
        </p:spPr>
      </p:pic>
      <p:pic>
        <p:nvPicPr>
          <p:cNvPr id="14" name="Image 13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p="http://schemas.openxmlformats.org/presentationml/2006/main" xmlns:mv="urn:schemas-microsoft-com:mac:vml" val="0"/>
              </a:ext>
            </a:extLst>
          </a:blip>
          <a:srcRect l="1749" t="19819" r="1749"/>
          <a:stretch>
            <a:fillRect/>
          </a:stretch>
        </p:blipFill>
        <p:spPr>
          <a:xfrm>
            <a:off x="6248400" y="562714"/>
            <a:ext cx="2724646" cy="22566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7467600" y="63246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Maréchal, 2018</a:t>
            </a:r>
            <a:endParaRPr lang="fr-FR" sz="1100" dirty="0"/>
          </a:p>
        </p:txBody>
      </p:sp>
      <p:sp>
        <p:nvSpPr>
          <p:cNvPr id="9" name="ZoneTexte 8"/>
          <p:cNvSpPr txBox="1"/>
          <p:nvPr/>
        </p:nvSpPr>
        <p:spPr>
          <a:xfrm>
            <a:off x="3886200" y="28194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Etudiants M1 Angers, 2017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rcRect l="2439" r="2439"/>
          <a:stretch>
            <a:fillRect/>
          </a:stretch>
        </p:blipFill>
        <p:spPr>
          <a:xfrm>
            <a:off x="333064" y="685800"/>
            <a:ext cx="8277536" cy="55118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0" y="6191310"/>
            <a:ext cx="2470150" cy="5142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76400" y="6019800"/>
            <a:ext cx="1905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Sbiti</a:t>
            </a:r>
            <a:r>
              <a:rPr lang="fr-FR" sz="1100" dirty="0" smtClean="0"/>
              <a:t> &amp; Le </a:t>
            </a:r>
            <a:r>
              <a:rPr lang="fr-FR" sz="1100" dirty="0" err="1" smtClean="0"/>
              <a:t>Villain</a:t>
            </a:r>
            <a:r>
              <a:rPr lang="fr-FR" sz="1100" dirty="0" smtClean="0"/>
              <a:t>, 2018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pic>
        <p:nvPicPr>
          <p:cNvPr id="1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878" t="15930" r="1878"/>
          <a:stretch>
            <a:fillRect/>
          </a:stretch>
        </p:blipFill>
        <p:spPr>
          <a:xfrm>
            <a:off x="4724400" y="1371600"/>
            <a:ext cx="4318119" cy="5334000"/>
          </a:xfr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18382"/>
          <a:stretch>
            <a:fillRect/>
          </a:stretch>
        </p:blipFill>
        <p:spPr>
          <a:xfrm>
            <a:off x="174292" y="1260715"/>
            <a:ext cx="4321508" cy="4987685"/>
          </a:xfrm>
          <a:prstGeom prst="rect">
            <a:avLst/>
          </a:prstGeom>
        </p:spPr>
      </p:pic>
      <p:sp>
        <p:nvSpPr>
          <p:cNvPr id="18" name="Espace réservé du contenu 2"/>
          <p:cNvSpPr txBox="1">
            <a:spLocks/>
          </p:cNvSpPr>
          <p:nvPr/>
        </p:nvSpPr>
        <p:spPr>
          <a:xfrm>
            <a:off x="152400" y="685800"/>
            <a:ext cx="4800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Répartition du profil 4 et localisation des magasins généraux au sein de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l’aire urbaine de Caen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4800600" y="685800"/>
            <a:ext cx="4343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Répartition du profil 3 et localisation des restaurants rapides au sein de </a:t>
            </a: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l’IRIS de 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Caen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75581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100" b="1" dirty="0" smtClean="0">
                <a:solidFill>
                  <a:schemeClr val="accent1"/>
                </a:solidFill>
              </a:rPr>
              <a:t>SYNTHESE et ANALYSE</a:t>
            </a:r>
          </a:p>
          <a:p>
            <a:r>
              <a:rPr lang="fr-FR" sz="2100" dirty="0" smtClean="0">
                <a:solidFill>
                  <a:schemeClr val="tx1"/>
                </a:solidFill>
              </a:rPr>
              <a:t>Synthèse systémique des apports des 3 VR au sein du VR4</a:t>
            </a:r>
          </a:p>
          <a:p>
            <a:r>
              <a:rPr lang="fr-FR" sz="2100" dirty="0" smtClean="0">
                <a:solidFill>
                  <a:schemeClr val="tx1"/>
                </a:solidFill>
              </a:rPr>
              <a:t>Lecture d’ensemble des systèmes alimentaires métropolitains dans les cas étudiés</a:t>
            </a:r>
            <a:endParaRPr lang="fr-FR" sz="2100" b="1" dirty="0" smtClean="0">
              <a:solidFill>
                <a:schemeClr val="accent1"/>
              </a:solidFill>
            </a:endParaRPr>
          </a:p>
          <a:p>
            <a:r>
              <a:rPr lang="fr-FR" sz="2100" dirty="0" smtClean="0">
                <a:solidFill>
                  <a:schemeClr val="tx1"/>
                </a:solidFill>
              </a:rPr>
              <a:t>Typologie des situations rencontrées : grille d’indicateurs / matrice de 200 variables</a:t>
            </a:r>
          </a:p>
          <a:p>
            <a:pPr lvl="0"/>
            <a:endParaRPr lang="fr-FR" sz="21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sz="2100" b="1" dirty="0" smtClean="0">
                <a:solidFill>
                  <a:schemeClr val="accent1"/>
                </a:solidFill>
              </a:rPr>
              <a:t>PISTES DE TRAVAIL / REFLEXIONS</a:t>
            </a:r>
            <a:endParaRPr lang="fr-FR" sz="2100" dirty="0" smtClean="0">
              <a:solidFill>
                <a:schemeClr val="tx1"/>
              </a:solidFill>
            </a:endParaRPr>
          </a:p>
          <a:p>
            <a:pPr lvl="0"/>
            <a:r>
              <a:rPr lang="fr-FR" sz="2100" dirty="0" smtClean="0">
                <a:solidFill>
                  <a:schemeClr val="tx1"/>
                </a:solidFill>
              </a:rPr>
              <a:t>Autonomisation / souveraineté alimentaire des villes : diversifier les productions, modifier les techniques de production, </a:t>
            </a:r>
          </a:p>
          <a:p>
            <a:pPr lvl="0"/>
            <a:r>
              <a:rPr lang="fr-FR" sz="2100" dirty="0" smtClean="0">
                <a:solidFill>
                  <a:schemeClr val="tx1"/>
                </a:solidFill>
              </a:rPr>
              <a:t>Capacitation à la </a:t>
            </a:r>
            <a:r>
              <a:rPr lang="fr-FR" sz="2100" dirty="0">
                <a:solidFill>
                  <a:schemeClr val="tx1"/>
                </a:solidFill>
              </a:rPr>
              <a:t>démocratie</a:t>
            </a:r>
            <a:r>
              <a:rPr lang="fr-FR" sz="2100" dirty="0" smtClean="0">
                <a:solidFill>
                  <a:schemeClr val="tx1"/>
                </a:solidFill>
              </a:rPr>
              <a:t> /justice : formes d’accessibilité (sociale) à l’alimentation locale de qualité</a:t>
            </a:r>
          </a:p>
          <a:p>
            <a:pPr lvl="0"/>
            <a:r>
              <a:rPr lang="fr-FR" sz="2100" dirty="0" err="1" smtClean="0">
                <a:solidFill>
                  <a:schemeClr val="tx1"/>
                </a:solidFill>
              </a:rPr>
              <a:t>Systémisation</a:t>
            </a:r>
            <a:r>
              <a:rPr lang="fr-FR" sz="2100" dirty="0" smtClean="0">
                <a:solidFill>
                  <a:schemeClr val="tx1"/>
                </a:solidFill>
              </a:rPr>
              <a:t> / coordination des actions : acteurs manquants (IAA, logistique) ; échelles </a:t>
            </a:r>
            <a:r>
              <a:rPr lang="fr-FR" sz="2100" dirty="0" err="1" smtClean="0">
                <a:solidFill>
                  <a:schemeClr val="tx1"/>
                </a:solidFill>
              </a:rPr>
              <a:t>inter-territoriales</a:t>
            </a:r>
            <a:r>
              <a:rPr lang="fr-FR" sz="2100" dirty="0" smtClean="0">
                <a:solidFill>
                  <a:schemeClr val="tx1"/>
                </a:solidFill>
              </a:rPr>
              <a:t>   </a:t>
            </a:r>
          </a:p>
          <a:p>
            <a:endParaRPr lang="fr-FR" sz="2100" dirty="0">
              <a:solidFill>
                <a:schemeClr val="tx1"/>
              </a:solidFill>
            </a:endParaRPr>
          </a:p>
          <a:p>
            <a:endParaRPr lang="fr-FR" sz="2100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705600" y="990600"/>
            <a:ext cx="2286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(actuellement…)</a:t>
            </a:r>
            <a:endParaRPr kumimoji="0" lang="fr-FR" sz="2200" b="1" i="1" u="none" strike="noStrike" kern="1200" cap="none" spc="0" normalizeH="0" baseline="0" noProof="0" dirty="0">
              <a:ln>
                <a:noFill/>
              </a:ln>
              <a:solidFill>
                <a:srgbClr val="F0B70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fr-FR" dirty="0" smtClean="0"/>
              <a:t>Objectifs du projet FRUGAL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18356" y="1916832"/>
            <a:ext cx="8597044" cy="42211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Analyse des rapports ville &amp; alimentation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Enjeux de </a:t>
            </a:r>
            <a:r>
              <a:rPr lang="fr-FR" dirty="0">
                <a:solidFill>
                  <a:schemeClr val="accent2"/>
                </a:solidFill>
              </a:rPr>
              <a:t>l’alimentation territoriale de métropoles donnant lieu à une gouvernance spatiale</a:t>
            </a:r>
            <a:r>
              <a:rPr lang="fr-FR" dirty="0" smtClean="0">
                <a:solidFill>
                  <a:schemeClr val="accent2"/>
                </a:solidFill>
              </a:rPr>
              <a:t>, sociale </a:t>
            </a:r>
            <a:br>
              <a:rPr lang="fr-FR" dirty="0" smtClean="0">
                <a:solidFill>
                  <a:schemeClr val="accent2"/>
                </a:solidFill>
              </a:rPr>
            </a:br>
            <a:r>
              <a:rPr lang="fr-FR" dirty="0" smtClean="0">
                <a:solidFill>
                  <a:schemeClr val="accent2"/>
                </a:solidFill>
              </a:rPr>
              <a:t>et </a:t>
            </a:r>
            <a:r>
              <a:rPr lang="fr-FR" dirty="0">
                <a:solidFill>
                  <a:schemeClr val="accent2"/>
                </a:solidFill>
              </a:rPr>
              <a:t>économique</a:t>
            </a:r>
            <a:r>
              <a:rPr lang="fr-FR" dirty="0" smtClean="0">
                <a:solidFill>
                  <a:schemeClr val="accent2"/>
                </a:solidFill>
              </a:rPr>
              <a:t> complexe</a:t>
            </a:r>
            <a:r>
              <a:rPr lang="fr-FR" dirty="0">
                <a:solidFill>
                  <a:schemeClr val="accent2"/>
                </a:solidFill>
              </a:rPr>
              <a:t>. </a:t>
            </a:r>
            <a:endParaRPr lang="fr-FR" dirty="0" smtClean="0">
              <a:solidFill>
                <a:schemeClr val="accent2"/>
              </a:solidFill>
            </a:endParaRPr>
          </a:p>
          <a:p>
            <a:endParaRPr lang="fr-FR" dirty="0" smtClean="0"/>
          </a:p>
          <a:p>
            <a:r>
              <a:rPr lang="fr-FR" dirty="0" smtClean="0">
                <a:solidFill>
                  <a:schemeClr val="tx1"/>
                </a:solidFill>
              </a:rPr>
              <a:t>L’objectif </a:t>
            </a:r>
            <a:r>
              <a:rPr lang="fr-FR" dirty="0">
                <a:solidFill>
                  <a:schemeClr val="tx1"/>
                </a:solidFill>
              </a:rPr>
              <a:t>est de rendre cet enjeu plus </a:t>
            </a:r>
            <a:r>
              <a:rPr lang="fr-FR" dirty="0" smtClean="0">
                <a:solidFill>
                  <a:schemeClr val="tx1"/>
                </a:solidFill>
              </a:rPr>
              <a:t>opérationnel</a:t>
            </a:r>
            <a:endParaRPr lang="fr-FR" dirty="0" smtClean="0"/>
          </a:p>
          <a:p>
            <a:pPr lvl="1"/>
            <a:r>
              <a:rPr lang="fr-FR" dirty="0" smtClean="0"/>
              <a:t>Offrir </a:t>
            </a:r>
            <a:r>
              <a:rPr lang="fr-FR" dirty="0"/>
              <a:t>des données </a:t>
            </a:r>
            <a:r>
              <a:rPr lang="fr-FR" dirty="0" smtClean="0"/>
              <a:t>inédites et des </a:t>
            </a:r>
            <a:r>
              <a:rPr lang="fr-FR" dirty="0"/>
              <a:t>cadres </a:t>
            </a:r>
            <a:r>
              <a:rPr lang="fr-FR" dirty="0" smtClean="0"/>
              <a:t>d’analyse</a:t>
            </a:r>
          </a:p>
          <a:p>
            <a:pPr lvl="1"/>
            <a:r>
              <a:rPr lang="fr-FR" dirty="0" smtClean="0"/>
              <a:t>Produire des </a:t>
            </a:r>
            <a:r>
              <a:rPr lang="fr-FR" dirty="0"/>
              <a:t>outils d’aide à la </a:t>
            </a:r>
            <a:r>
              <a:rPr lang="fr-FR" dirty="0" smtClean="0"/>
              <a:t>décision pour accompagner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4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67000" y="3657600"/>
            <a:ext cx="4419600" cy="838200"/>
          </a:xfrm>
        </p:spPr>
        <p:txBody>
          <a:bodyPr>
            <a:normAutofit/>
          </a:bodyPr>
          <a:lstStyle/>
          <a:p>
            <a:pPr lvl="0">
              <a:lnSpc>
                <a:spcPct val="140000"/>
              </a:lnSpc>
            </a:pPr>
            <a:r>
              <a:rPr lang="fr-FR" sz="2400" dirty="0" smtClean="0"/>
              <a:t>Julien Noel et Catherine </a:t>
            </a:r>
            <a:r>
              <a:rPr lang="fr-FR" sz="2400" dirty="0" err="1" smtClean="0"/>
              <a:t>Darrot</a:t>
            </a:r>
            <a:endParaRPr lang="fr-FR" sz="2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84318" y="6362537"/>
            <a:ext cx="1285793" cy="4422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23933" y="6328328"/>
            <a:ext cx="1074961" cy="43969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99881" y="6390499"/>
            <a:ext cx="1313950" cy="3153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3785" y="6210252"/>
            <a:ext cx="635112" cy="59448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2080" y="6174923"/>
            <a:ext cx="590878" cy="59087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921944" y="58865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5029200"/>
            <a:ext cx="1055473" cy="1041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52600" y="-23574"/>
            <a:ext cx="579893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500" dirty="0" smtClean="0">
                <a:latin typeface="Cambria-Bold"/>
              </a:rPr>
              <a:t>3</a:t>
            </a:r>
            <a:r>
              <a:rPr lang="fr-FR" sz="1500" baseline="30000" dirty="0" smtClean="0">
                <a:latin typeface="Cambria-Bold"/>
              </a:rPr>
              <a:t>e</a:t>
            </a:r>
            <a:r>
              <a:rPr lang="fr-FR" sz="1500" dirty="0" smtClean="0">
                <a:latin typeface="Cambria-Bold"/>
              </a:rPr>
              <a:t> Rencontre nationale de l’Agora des Colibris</a:t>
            </a:r>
          </a:p>
          <a:p>
            <a:pPr algn="ctr">
              <a:spcAft>
                <a:spcPts val="600"/>
              </a:spcAft>
            </a:pPr>
            <a:r>
              <a:rPr lang="fr-FR" sz="1500" i="1" dirty="0" smtClean="0">
                <a:latin typeface="Cambria-Bold"/>
              </a:rPr>
              <a:t>Comment nourrir la ville de façon durable ?, </a:t>
            </a:r>
            <a:r>
              <a:rPr lang="fr-FR" sz="1500" dirty="0" err="1" smtClean="0">
                <a:latin typeface="Cambria-Bold"/>
              </a:rPr>
              <a:t>Piriac</a:t>
            </a:r>
            <a:r>
              <a:rPr lang="fr-FR" sz="1500" dirty="0" smtClean="0">
                <a:latin typeface="Cambria-Bold"/>
              </a:rPr>
              <a:t>, 8-10 juin 2018</a:t>
            </a:r>
          </a:p>
        </p:txBody>
      </p:sp>
      <p:sp>
        <p:nvSpPr>
          <p:cNvPr id="18" name="Titre 3"/>
          <p:cNvSpPr>
            <a:spLocks noGrp="1"/>
          </p:cNvSpPr>
          <p:nvPr>
            <p:ph type="ctrTitle"/>
          </p:nvPr>
        </p:nvSpPr>
        <p:spPr>
          <a:xfrm>
            <a:off x="1223120" y="1066800"/>
            <a:ext cx="7920880" cy="1794568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fr-FR" sz="4500" dirty="0" smtClean="0"/>
              <a:t>Merci de votre attention…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4500" dirty="0" smtClean="0"/>
              <a:t>Place aux échanges…</a:t>
            </a:r>
            <a:endParaRPr lang="fr-FR" sz="4500" dirty="0"/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2209800" y="4572000"/>
            <a:ext cx="5867400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0">
              <a:lnSpc>
                <a:spcPct val="140000"/>
              </a:lnSpc>
              <a:spcBef>
                <a:spcPct val="20000"/>
              </a:spcBef>
            </a:pPr>
            <a:r>
              <a:rPr lang="fr-FR" sz="2400" dirty="0" smtClean="0">
                <a:solidFill>
                  <a:srgbClr val="F0B702"/>
                </a:solidFill>
              </a:rPr>
              <a:t>Plus d’informations sur : </a:t>
            </a:r>
            <a:r>
              <a:rPr lang="fr-FR" sz="2400" dirty="0" smtClean="0">
                <a:solidFill>
                  <a:srgbClr val="F0B702"/>
                </a:solidFill>
                <a:hlinkClick r:id="rId8"/>
              </a:rPr>
              <a:t>http</a:t>
            </a:r>
            <a:r>
              <a:rPr lang="fr-FR" sz="2400" dirty="0" smtClean="0">
                <a:solidFill>
                  <a:srgbClr val="F0B702"/>
                </a:solidFill>
                <a:hlinkClick r:id="rId8"/>
              </a:rPr>
              <a:t>://</a:t>
            </a:r>
            <a:r>
              <a:rPr lang="fr-FR" sz="2400" dirty="0" smtClean="0">
                <a:solidFill>
                  <a:srgbClr val="F0B702"/>
                </a:solidFill>
                <a:hlinkClick r:id="rId8"/>
              </a:rPr>
              <a:t>projetfrugal.fr</a:t>
            </a:r>
            <a:r>
              <a:rPr lang="fr-FR" sz="2400" dirty="0" smtClean="0">
                <a:solidFill>
                  <a:srgbClr val="F0B702"/>
                </a:solidFill>
              </a:rPr>
              <a:t>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0B70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16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18356" y="1916832"/>
            <a:ext cx="8597044" cy="4221163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0000"/>
                </a:solidFill>
              </a:rPr>
              <a:t>Autres projets de recherche-action antérieurs en GO </a:t>
            </a:r>
          </a:p>
          <a:p>
            <a:pPr>
              <a:buFontTx/>
              <a:buChar char="-"/>
            </a:pPr>
            <a:endParaRPr lang="fr-FR" sz="800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FAFU &amp; RVV en 2011</a:t>
            </a:r>
          </a:p>
          <a:p>
            <a:pPr>
              <a:buFontTx/>
              <a:buChar char="-"/>
            </a:pPr>
            <a:endParaRPr lang="fr-FR" sz="800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0000"/>
                </a:solidFill>
              </a:rPr>
              <a:t>LIPROCO (circuits courts), </a:t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>DYTEFORT (foncier), </a:t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>SOLALTER (solidarités </a:t>
            </a:r>
            <a:br>
              <a:rPr lang="fr-FR" sz="2400" dirty="0" smtClean="0">
                <a:solidFill>
                  <a:srgbClr val="000000"/>
                </a:solidFill>
              </a:rPr>
            </a:br>
            <a:r>
              <a:rPr lang="fr-FR" sz="2400" dirty="0" smtClean="0">
                <a:solidFill>
                  <a:srgbClr val="000000"/>
                </a:solidFill>
              </a:rPr>
              <a:t>alimentaires), </a:t>
            </a:r>
          </a:p>
          <a:p>
            <a:pPr>
              <a:buFontTx/>
              <a:buChar char="-"/>
            </a:pPr>
            <a:r>
              <a:rPr lang="fr-FR" sz="2400" dirty="0" err="1" smtClean="0">
                <a:solidFill>
                  <a:srgbClr val="000000"/>
                </a:solidFill>
              </a:rPr>
              <a:t>Etc</a:t>
            </a:r>
            <a:r>
              <a:rPr lang="fr-FR" sz="2400" dirty="0" smtClean="0">
                <a:solidFill>
                  <a:srgbClr val="000000"/>
                </a:solidFill>
              </a:rPr>
              <a:t>…</a:t>
            </a:r>
          </a:p>
          <a:p>
            <a:endParaRPr lang="fr-FR" sz="2800" dirty="0" smtClean="0">
              <a:solidFill>
                <a:srgbClr val="00000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749"/>
          <a:stretch>
            <a:fillRect/>
          </a:stretch>
        </p:blipFill>
        <p:spPr>
          <a:xfrm>
            <a:off x="4038600" y="2498944"/>
            <a:ext cx="5029200" cy="3749456"/>
          </a:xfrm>
          <a:prstGeom prst="rect">
            <a:avLst/>
          </a:prstGeom>
          <a:noFill/>
        </p:spPr>
      </p:pic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fr-FR" dirty="0" smtClean="0"/>
              <a:t>Origines du projet FRUGAL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696200" y="63246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 smtClean="0"/>
              <a:t>Darrot</a:t>
            </a:r>
            <a:r>
              <a:rPr lang="fr-FR" sz="1100" dirty="0" smtClean="0"/>
              <a:t>, 2011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64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207" t="3782" r="5879" b="13614"/>
          <a:stretch>
            <a:fillRect/>
          </a:stretch>
        </p:blipFill>
        <p:spPr bwMode="auto">
          <a:xfrm>
            <a:off x="685800" y="1295400"/>
            <a:ext cx="7602093" cy="488101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-228600" y="533400"/>
            <a:ext cx="92964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F165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FRUGAL : 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F165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FoRmes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F165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Urbaines &amp; Gouvernance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F165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ALimentaire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8F165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96200" y="63246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Frugal, 2015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63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572000" y="1238224"/>
            <a:ext cx="4114800" cy="3672407"/>
          </a:xfrm>
        </p:spPr>
        <p:txBody>
          <a:bodyPr>
            <a:normAutofit/>
          </a:bodyPr>
          <a:lstStyle/>
          <a:p>
            <a:r>
              <a:rPr lang="fr-FR" dirty="0" smtClean="0"/>
              <a:t>Rhône-Alpes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altLang="fr-FR" sz="18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  <a:buClr>
                <a:srgbClr val="7DB2E3"/>
              </a:buClr>
              <a:buNone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28596" y="1276400"/>
            <a:ext cx="4038600" cy="3752800"/>
          </a:xfrm>
        </p:spPr>
        <p:txBody>
          <a:bodyPr>
            <a:normAutofit/>
          </a:bodyPr>
          <a:lstStyle/>
          <a:p>
            <a:r>
              <a:rPr lang="fr-FR" dirty="0" smtClean="0"/>
              <a:t>Grand Ouest</a:t>
            </a:r>
          </a:p>
          <a:p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3408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Collectif de chercheurs et d’acteurs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4726360" y="213360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Coord</a:t>
            </a:r>
            <a:r>
              <a:rPr lang="fr-FR" dirty="0">
                <a:solidFill>
                  <a:schemeClr val="accent1"/>
                </a:solidFill>
              </a:rPr>
              <a:t>. </a:t>
            </a:r>
            <a:r>
              <a:rPr lang="fr-FR" dirty="0" smtClean="0">
                <a:solidFill>
                  <a:schemeClr val="accent1"/>
                </a:solidFill>
              </a:rPr>
              <a:t>scientifique</a:t>
            </a:r>
            <a:endParaRPr lang="fr-FR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Clr>
                <a:srgbClr val="7DB2E3"/>
              </a:buClr>
              <a:buNone/>
              <a:defRPr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Bernard PECQUEUR, </a:t>
            </a:r>
          </a:p>
          <a:p>
            <a:pPr>
              <a:spcBef>
                <a:spcPts val="0"/>
              </a:spcBef>
              <a:buClr>
                <a:srgbClr val="7DB2E3"/>
              </a:buClr>
              <a:buNone/>
              <a:defRPr/>
            </a:pPr>
            <a:r>
              <a:rPr lang="fr-FR" altLang="fr-FR" dirty="0">
                <a:latin typeface="Calibri" pitchFamily="34" charset="0"/>
                <a:cs typeface="Calibri" pitchFamily="34" charset="0"/>
              </a:rPr>
              <a:t>Université Grenoble-Alpes, UMR PACTE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213360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Coord</a:t>
            </a:r>
            <a:r>
              <a:rPr lang="fr-FR" dirty="0">
                <a:solidFill>
                  <a:schemeClr val="accent1"/>
                </a:solidFill>
              </a:rPr>
              <a:t>. </a:t>
            </a:r>
            <a:r>
              <a:rPr lang="fr-FR" dirty="0" smtClean="0">
                <a:solidFill>
                  <a:schemeClr val="accent1"/>
                </a:solidFill>
              </a:rPr>
              <a:t>scientifique</a:t>
            </a:r>
          </a:p>
          <a:p>
            <a:pPr>
              <a:spcBef>
                <a:spcPts val="0"/>
              </a:spcBef>
              <a:buClr>
                <a:srgbClr val="7DB2E3"/>
              </a:buClr>
              <a:buNone/>
              <a:defRPr/>
            </a:pPr>
            <a:r>
              <a:rPr lang="fr-FR" altLang="fr-FR" dirty="0" smtClean="0">
                <a:latin typeface="Calibri" pitchFamily="34" charset="0"/>
                <a:cs typeface="Calibri" pitchFamily="34" charset="0"/>
              </a:rPr>
              <a:t>Catherine DARROT</a:t>
            </a:r>
          </a:p>
          <a:p>
            <a:pPr>
              <a:spcBef>
                <a:spcPts val="0"/>
              </a:spcBef>
              <a:buClr>
                <a:srgbClr val="7DB2E3"/>
              </a:buClr>
              <a:buNone/>
              <a:defRPr/>
            </a:pPr>
            <a:r>
              <a:rPr lang="fr-FR" dirty="0" smtClean="0">
                <a:latin typeface="Calibri" pitchFamily="34" charset="0"/>
              </a:rPr>
              <a:t>Agrocampus Ouest, UMR ESO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3352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=&gt; 30 chercheurs sur 8 disciplines : géographes, juristes, économistes, </a:t>
            </a:r>
            <a:br>
              <a:rPr lang="fr-FR" dirty="0" smtClean="0"/>
            </a:br>
            <a:r>
              <a:rPr lang="fr-FR" dirty="0" smtClean="0"/>
              <a:t>agronomes, sociologues, architectes, urbanistes</a:t>
            </a:r>
            <a:endParaRPr lang="fr-FR" alt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Espace réservé du contenu 5"/>
          <p:cNvSpPr txBox="1">
            <a:spLocks/>
          </p:cNvSpPr>
          <p:nvPr/>
        </p:nvSpPr>
        <p:spPr>
          <a:xfrm>
            <a:off x="2324100" y="4509446"/>
            <a:ext cx="403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F0B70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52704" y="506184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Coord</a:t>
            </a:r>
            <a:r>
              <a:rPr lang="fr-FR" dirty="0">
                <a:solidFill>
                  <a:schemeClr val="accent1"/>
                </a:solidFill>
              </a:rPr>
              <a:t>.</a:t>
            </a:r>
            <a:r>
              <a:rPr lang="fr-FR" dirty="0" smtClean="0">
                <a:solidFill>
                  <a:schemeClr val="accent1"/>
                </a:solidFill>
              </a:rPr>
              <a:t> Acteur terrain.</a:t>
            </a:r>
          </a:p>
          <a:p>
            <a:pPr>
              <a:spcBef>
                <a:spcPts val="0"/>
              </a:spcBef>
              <a:buClr>
                <a:srgbClr val="7DB2E3"/>
              </a:buClr>
              <a:buNone/>
              <a:defRPr/>
            </a:pPr>
            <a:r>
              <a:rPr lang="fr-FR" altLang="fr-FR" dirty="0" smtClean="0">
                <a:latin typeface="Calibri" pitchFamily="34" charset="0"/>
                <a:cs typeface="Calibri" pitchFamily="34" charset="0"/>
              </a:rPr>
              <a:t>Serge Bonnefoy</a:t>
            </a:r>
          </a:p>
          <a:p>
            <a:pPr>
              <a:spcBef>
                <a:spcPts val="0"/>
              </a:spcBef>
              <a:buClr>
                <a:srgbClr val="7DB2E3"/>
              </a:buClr>
              <a:buNone/>
              <a:defRPr/>
            </a:pPr>
            <a:r>
              <a:rPr lang="fr-FR" altLang="fr-FR" dirty="0" smtClean="0">
                <a:latin typeface="Calibri" pitchFamily="34" charset="0"/>
                <a:cs typeface="Calibri" pitchFamily="34" charset="0"/>
              </a:rPr>
              <a:t>Terres en Ville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360" y="1600200"/>
            <a:ext cx="1524000" cy="9464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524000"/>
            <a:ext cx="1055473" cy="10414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4738046"/>
            <a:ext cx="2019300" cy="128175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50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fr-FR" sz="3200" dirty="0" smtClean="0"/>
              <a:t>Terrains Grand Ouest et Rhône-Alpes</a:t>
            </a:r>
            <a:endParaRPr lang="fr-FR" sz="3200" dirty="0"/>
          </a:p>
        </p:txBody>
      </p:sp>
      <p:pic>
        <p:nvPicPr>
          <p:cNvPr id="7" name="Espace réservé du conten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698" r="30191" b="5698"/>
          <a:stretch>
            <a:fillRect/>
          </a:stretch>
        </p:blipFill>
        <p:spPr>
          <a:xfrm>
            <a:off x="0" y="1905000"/>
            <a:ext cx="4075722" cy="3915989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73322" t="68373" b="11396"/>
          <a:stretch>
            <a:fillRect/>
          </a:stretch>
        </p:blipFill>
        <p:spPr>
          <a:xfrm>
            <a:off x="152400" y="1295400"/>
            <a:ext cx="1557604" cy="894135"/>
          </a:xfrm>
          <a:prstGeom prst="rect">
            <a:avLst/>
          </a:prstGeom>
        </p:spPr>
      </p:pic>
      <p:sp>
        <p:nvSpPr>
          <p:cNvPr id="12" name="Espace réservé du texte 4"/>
          <p:cNvSpPr txBox="1">
            <a:spLocks/>
          </p:cNvSpPr>
          <p:nvPr/>
        </p:nvSpPr>
        <p:spPr>
          <a:xfrm>
            <a:off x="4876800" y="1066800"/>
            <a:ext cx="3868340" cy="506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Métropoles « Laboratoires »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5"/>
          <p:cNvSpPr>
            <a:spLocks noGrp="1"/>
          </p:cNvSpPr>
          <p:nvPr>
            <p:ph sz="half" idx="4294967295"/>
          </p:nvPr>
        </p:nvSpPr>
        <p:spPr>
          <a:xfrm>
            <a:off x="4114800" y="1524000"/>
            <a:ext cx="50292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162" dirty="0" smtClean="0"/>
              <a:t>Mise au point des méthodes</a:t>
            </a:r>
            <a:r>
              <a:rPr lang="fr-FR" sz="2162" dirty="0"/>
              <a:t> </a:t>
            </a:r>
            <a:r>
              <a:rPr lang="fr-FR" sz="2162" dirty="0" smtClean="0"/>
              <a:t>du projet</a:t>
            </a:r>
          </a:p>
          <a:p>
            <a:r>
              <a:rPr lang="fr-FR" sz="2162" dirty="0" smtClean="0"/>
              <a:t>Densité de données collectées</a:t>
            </a:r>
          </a:p>
          <a:p>
            <a:pPr lvl="1">
              <a:buNone/>
            </a:pPr>
            <a:r>
              <a:rPr lang="fr-FR" sz="1882" dirty="0" smtClean="0"/>
              <a:t>- Caen                - Lorient             - Lyon</a:t>
            </a:r>
          </a:p>
          <a:p>
            <a:pPr lvl="1">
              <a:buNone/>
            </a:pPr>
            <a:r>
              <a:rPr lang="fr-FR" sz="1882" dirty="0" smtClean="0"/>
              <a:t>- Rennes            - Grenoble</a:t>
            </a:r>
          </a:p>
          <a:p>
            <a:pPr lvl="1">
              <a:buNone/>
            </a:pPr>
            <a:endParaRPr lang="fr-FR" sz="1882" dirty="0" smtClean="0"/>
          </a:p>
          <a:p>
            <a:pPr lvl="1">
              <a:buNone/>
            </a:pPr>
            <a:endParaRPr lang="fr-FR" sz="645" dirty="0" smtClean="0"/>
          </a:p>
        </p:txBody>
      </p:sp>
      <p:sp>
        <p:nvSpPr>
          <p:cNvPr id="14" name="Espace réservé du texte 6"/>
          <p:cNvSpPr txBox="1">
            <a:spLocks/>
          </p:cNvSpPr>
          <p:nvPr/>
        </p:nvSpPr>
        <p:spPr>
          <a:xfrm>
            <a:off x="4857750" y="3505200"/>
            <a:ext cx="4210050" cy="4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Métropoles complémentaires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Espace réservé du contenu 7"/>
          <p:cNvSpPr>
            <a:spLocks noGrp="1"/>
          </p:cNvSpPr>
          <p:nvPr>
            <p:ph sz="quarter" idx="4294967295"/>
          </p:nvPr>
        </p:nvSpPr>
        <p:spPr>
          <a:xfrm>
            <a:off x="4857750" y="3962400"/>
            <a:ext cx="3887391" cy="12423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 smtClean="0"/>
              <a:t>Transposition méthodologique</a:t>
            </a:r>
          </a:p>
          <a:p>
            <a:r>
              <a:rPr lang="fr-FR" sz="2000" dirty="0" smtClean="0"/>
              <a:t>Données plus ciblées (selon les choix locaux)</a:t>
            </a:r>
          </a:p>
        </p:txBody>
      </p:sp>
      <p:sp>
        <p:nvSpPr>
          <p:cNvPr id="16" name="Espace réservé du texte 6"/>
          <p:cNvSpPr txBox="1">
            <a:spLocks/>
          </p:cNvSpPr>
          <p:nvPr/>
        </p:nvSpPr>
        <p:spPr>
          <a:xfrm>
            <a:off x="5010150" y="5387093"/>
            <a:ext cx="4210050" cy="4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Méthodes</a:t>
            </a:r>
          </a:p>
        </p:txBody>
      </p:sp>
      <p:sp>
        <p:nvSpPr>
          <p:cNvPr id="17" name="Espace réservé du contenu 7"/>
          <p:cNvSpPr>
            <a:spLocks noGrp="1"/>
          </p:cNvSpPr>
          <p:nvPr>
            <p:ph sz="quarter" idx="4294967295"/>
          </p:nvPr>
        </p:nvSpPr>
        <p:spPr>
          <a:xfrm>
            <a:off x="5010150" y="5844293"/>
            <a:ext cx="3887391" cy="124230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2000" dirty="0" smtClean="0"/>
              <a:t>Approches participatives </a:t>
            </a:r>
          </a:p>
          <a:p>
            <a:r>
              <a:rPr lang="fr-FR" sz="2000" dirty="0" smtClean="0"/>
              <a:t>Études de cas, comparables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2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r 12"/>
          <p:cNvGrpSpPr/>
          <p:nvPr/>
        </p:nvGrpSpPr>
        <p:grpSpPr>
          <a:xfrm>
            <a:off x="838200" y="2362200"/>
            <a:ext cx="6934200" cy="3810000"/>
            <a:chOff x="3927200" y="2140860"/>
            <a:chExt cx="4853940" cy="2667000"/>
          </a:xfrm>
        </p:grpSpPr>
        <p:pic>
          <p:nvPicPr>
            <p:cNvPr id="6" name="image14.jpg" descr="F:\FRUGAL 6 décembre\schémaFlux\schémaFlux-conso.jpg"/>
            <p:cNvPicPr/>
            <p:nvPr/>
          </p:nvPicPr>
          <p:blipFill>
            <a:blip r:embed="rId2"/>
            <a:srcRect r="32707"/>
            <a:stretch>
              <a:fillRect/>
            </a:stretch>
          </p:blipFill>
          <p:spPr>
            <a:xfrm>
              <a:off x="3927200" y="2140860"/>
              <a:ext cx="2888898" cy="2667000"/>
            </a:xfrm>
            <a:prstGeom prst="rect">
              <a:avLst/>
            </a:prstGeom>
            <a:ln/>
          </p:spPr>
        </p:pic>
        <p:pic>
          <p:nvPicPr>
            <p:cNvPr id="5" name="image14.jpg" descr="F:\FRUGAL 6 décembre\schémaFlux\schémaFlux-conso.jpg"/>
            <p:cNvPicPr/>
            <p:nvPr/>
          </p:nvPicPr>
          <p:blipFill>
            <a:blip r:embed="rId2"/>
            <a:srcRect l="70503" t="10525" b="15202"/>
            <a:stretch>
              <a:fillRect/>
            </a:stretch>
          </p:blipFill>
          <p:spPr>
            <a:xfrm>
              <a:off x="7180940" y="2270400"/>
              <a:ext cx="1600200" cy="2291398"/>
            </a:xfrm>
            <a:prstGeom prst="rect">
              <a:avLst/>
            </a:prstGeom>
            <a:ln/>
          </p:spPr>
        </p:pic>
      </p:grp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457200" y="849213"/>
            <a:ext cx="8229600" cy="4713387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VR1 « Flux alimentaires »</a:t>
            </a:r>
          </a:p>
          <a:p>
            <a:pPr lvl="1"/>
            <a:r>
              <a:rPr lang="fr-FR" sz="1800" dirty="0" smtClean="0">
                <a:solidFill>
                  <a:schemeClr val="tx1"/>
                </a:solidFill>
              </a:rPr>
              <a:t>Evaluation </a:t>
            </a:r>
            <a:r>
              <a:rPr lang="fr-FR" sz="1800" dirty="0">
                <a:solidFill>
                  <a:schemeClr val="tx1"/>
                </a:solidFill>
              </a:rPr>
              <a:t>des flux </a:t>
            </a:r>
            <a:r>
              <a:rPr lang="fr-FR" sz="1800" dirty="0" smtClean="0">
                <a:solidFill>
                  <a:schemeClr val="tx1"/>
                </a:solidFill>
              </a:rPr>
              <a:t>alimentaires dans chaque agglomération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Caractérisation de la production alimentaire locale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De la production à la consommation locale : quelle piste d’autonomie ?</a:t>
            </a:r>
            <a:endParaRPr lang="fr-FR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 l="7392" t="4321" r="924" b="2881"/>
          <a:stretch>
            <a:fillRect/>
          </a:stretch>
        </p:blipFill>
        <p:spPr>
          <a:xfrm>
            <a:off x="2133600" y="672305"/>
            <a:ext cx="6705600" cy="5804695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-381000" y="3581400"/>
            <a:ext cx="3200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VR1 « Flux </a:t>
            </a:r>
            <a:b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0B70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alimentaires »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467600" y="632460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Maréchal, 2018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09600" y="-457200"/>
            <a:ext cx="8229600" cy="1066130"/>
          </a:xfrm>
        </p:spPr>
        <p:txBody>
          <a:bodyPr/>
          <a:lstStyle/>
          <a:p>
            <a:r>
              <a:rPr lang="fr-FR" dirty="0" smtClean="0"/>
              <a:t>Méthodes de travail</a:t>
            </a:r>
            <a:endParaRPr lang="fr-FR" dirty="0"/>
          </a:p>
        </p:txBody>
      </p:sp>
      <p:pic>
        <p:nvPicPr>
          <p:cNvPr id="13" name="Picture 2" descr="G:\PSDR 4 - Frugal\Terrain Lorient\Groupe local Lorient\lorient_RPG [Converti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4267200" cy="491789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1" y="762000"/>
            <a:ext cx="228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ambria Math" pitchFamily="18" charset="0"/>
                <a:ea typeface="Cambria Math" pitchFamily="18" charset="0"/>
              </a:rPr>
              <a:t>Les cultures de légumes dans le Pays de Lorient en 2014</a:t>
            </a:r>
            <a:endParaRPr lang="fr-FR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715000"/>
            <a:ext cx="2736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/>
              <a:t>Etudiants M2, </a:t>
            </a:r>
            <a:r>
              <a:rPr lang="fr-FR" sz="1100" dirty="0" err="1" smtClean="0"/>
              <a:t>Univ</a:t>
            </a:r>
            <a:r>
              <a:rPr lang="fr-FR" sz="1100" dirty="0" smtClean="0"/>
              <a:t>. Caen + Guillemin, </a:t>
            </a:r>
            <a:r>
              <a:rPr lang="fr-FR" sz="1100" dirty="0" smtClean="0"/>
              <a:t>2017 </a:t>
            </a:r>
            <a:endParaRPr lang="fr-FR" sz="11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13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SD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B70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étal">
      <a:majorFont>
        <a:latin typeface="Eurostile"/>
        <a:ea typeface=""/>
        <a:cs typeface=""/>
        <a:font script="Jpan" typeface="メイリオ"/>
      </a:majorFont>
      <a:minorFont>
        <a:latin typeface="Eurostile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11433</TotalTime>
  <Words>789</Words>
  <Application>Microsoft Macintosh PowerPoint</Application>
  <PresentationFormat>Présentation à l'écran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Premiers retours d’expériences sur la recherche-action FRUGAL   (FoRmes Urbaines &amp; Gouvernance Alimentaire PSDR4, 2015-2020)</vt:lpstr>
      <vt:lpstr>Objectifs du projet FRUGAL</vt:lpstr>
      <vt:lpstr>Origines du projet FRUGAL</vt:lpstr>
      <vt:lpstr>Diapositive 4</vt:lpstr>
      <vt:lpstr>Collectif de chercheurs et d’acteurs</vt:lpstr>
      <vt:lpstr>Terrains Grand Ouest et Rhône-Alpes</vt:lpstr>
      <vt:lpstr>Méthodes de travail</vt:lpstr>
      <vt:lpstr>Méthodes de travail</vt:lpstr>
      <vt:lpstr>Méthodes de travail</vt:lpstr>
      <vt:lpstr>Méthodes de travail</vt:lpstr>
      <vt:lpstr>Méthodes de travail</vt:lpstr>
      <vt:lpstr>Méthodes de travail</vt:lpstr>
      <vt:lpstr>Méthodes de travail</vt:lpstr>
      <vt:lpstr>Méthodes de travail</vt:lpstr>
      <vt:lpstr>Méthodes de travail</vt:lpstr>
      <vt:lpstr>Méthodes de travail</vt:lpstr>
      <vt:lpstr>Méthodes de travail</vt:lpstr>
      <vt:lpstr>Méthodes de travail</vt:lpstr>
      <vt:lpstr>Méthodes de travail</vt:lpstr>
      <vt:lpstr>Merci de votre attention…   Place aux échanges…</vt:lpstr>
    </vt:vector>
  </TitlesOfParts>
  <Company>INRA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mmartignon</dc:creator>
  <cp:lastModifiedBy>Juliette Desfrançois</cp:lastModifiedBy>
  <cp:revision>255</cp:revision>
  <dcterms:created xsi:type="dcterms:W3CDTF">2018-06-19T07:17:57Z</dcterms:created>
  <dcterms:modified xsi:type="dcterms:W3CDTF">2018-06-19T07:29:16Z</dcterms:modified>
</cp:coreProperties>
</file>