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9" r:id="rId2"/>
    <p:sldId id="313" r:id="rId3"/>
    <p:sldId id="325" r:id="rId4"/>
    <p:sldId id="293" r:id="rId5"/>
    <p:sldId id="294" r:id="rId6"/>
    <p:sldId id="326" r:id="rId7"/>
    <p:sldId id="332" r:id="rId8"/>
    <p:sldId id="327" r:id="rId9"/>
    <p:sldId id="303" r:id="rId10"/>
    <p:sldId id="336" r:id="rId11"/>
    <p:sldId id="337" r:id="rId12"/>
    <p:sldId id="338" r:id="rId13"/>
    <p:sldId id="339" r:id="rId14"/>
    <p:sldId id="331" r:id="rId15"/>
    <p:sldId id="333" r:id="rId16"/>
    <p:sldId id="334" r:id="rId17"/>
    <p:sldId id="330" r:id="rId18"/>
    <p:sldId id="324" r:id="rId19"/>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SAUX Matthieu 211490" initials="LSM2" lastIdx="19" clrIdx="0">
    <p:extLst>
      <p:ext uri="{19B8F6BF-5375-455C-9EA6-DF929625EA0E}">
        <p15:presenceInfo xmlns:p15="http://schemas.microsoft.com/office/powerpoint/2012/main" userId="S-1-5-21-1801674531-299502267-839522115-691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DC0528"/>
    <a:srgbClr val="B2B2B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8" autoAdjust="0"/>
    <p:restoredTop sz="89903" autoAdjust="0"/>
  </p:normalViewPr>
  <p:slideViewPr>
    <p:cSldViewPr>
      <p:cViewPr varScale="1">
        <p:scale>
          <a:sx n="85" d="100"/>
          <a:sy n="85" d="100"/>
        </p:scale>
        <p:origin x="1685" y="53"/>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22"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6332"/>
          </a:xfrm>
          <a:prstGeom prst="rect">
            <a:avLst/>
          </a:prstGeom>
        </p:spPr>
        <p:txBody>
          <a:bodyPr vert="horz" lIns="95254" tIns="47627" rIns="95254" bIns="47627" rtlCol="0"/>
          <a:lstStyle>
            <a:lvl1pPr algn="l">
              <a:defRPr sz="1300"/>
            </a:lvl1pPr>
          </a:lstStyle>
          <a:p>
            <a:endParaRPr lang="fr-FR"/>
          </a:p>
        </p:txBody>
      </p:sp>
      <p:sp>
        <p:nvSpPr>
          <p:cNvPr id="3" name="Espace réservé de la date 2"/>
          <p:cNvSpPr>
            <a:spLocks noGrp="1"/>
          </p:cNvSpPr>
          <p:nvPr>
            <p:ph type="dt" sz="quarter" idx="1"/>
          </p:nvPr>
        </p:nvSpPr>
        <p:spPr>
          <a:xfrm>
            <a:off x="3777607" y="1"/>
            <a:ext cx="2889938" cy="496332"/>
          </a:xfrm>
          <a:prstGeom prst="rect">
            <a:avLst/>
          </a:prstGeom>
        </p:spPr>
        <p:txBody>
          <a:bodyPr vert="horz" lIns="95254" tIns="47627" rIns="95254" bIns="47627" rtlCol="0"/>
          <a:lstStyle>
            <a:lvl1pPr algn="r">
              <a:defRPr sz="1300"/>
            </a:lvl1pPr>
          </a:lstStyle>
          <a:p>
            <a:fld id="{8C4C6CB0-81C9-49BC-8C36-6EBE3920A565}" type="datetimeFigureOut">
              <a:rPr lang="fr-FR" smtClean="0"/>
              <a:pPr/>
              <a:t>04/01/2017</a:t>
            </a:fld>
            <a:endParaRPr lang="fr-FR"/>
          </a:p>
        </p:txBody>
      </p:sp>
      <p:sp>
        <p:nvSpPr>
          <p:cNvPr id="4" name="Espace réservé du pied de page 3"/>
          <p:cNvSpPr>
            <a:spLocks noGrp="1"/>
          </p:cNvSpPr>
          <p:nvPr>
            <p:ph type="ftr" sz="quarter" idx="2"/>
          </p:nvPr>
        </p:nvSpPr>
        <p:spPr>
          <a:xfrm>
            <a:off x="0" y="9428584"/>
            <a:ext cx="2889938" cy="496332"/>
          </a:xfrm>
          <a:prstGeom prst="rect">
            <a:avLst/>
          </a:prstGeom>
        </p:spPr>
        <p:txBody>
          <a:bodyPr vert="horz" lIns="95254" tIns="47627" rIns="95254" bIns="4762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777607" y="9428584"/>
            <a:ext cx="2889938" cy="496332"/>
          </a:xfrm>
          <a:prstGeom prst="rect">
            <a:avLst/>
          </a:prstGeom>
        </p:spPr>
        <p:txBody>
          <a:bodyPr vert="horz" lIns="95254" tIns="47627" rIns="95254" bIns="47627" rtlCol="0" anchor="b"/>
          <a:lstStyle>
            <a:lvl1pPr algn="r">
              <a:defRPr sz="1300"/>
            </a:lvl1pPr>
          </a:lstStyle>
          <a:p>
            <a:fld id="{112001F7-BA12-4BF8-9F11-5AFA7E3E2822}" type="slidenum">
              <a:rPr lang="fr-FR" smtClean="0"/>
              <a:pPr/>
              <a:t>‹N°›</a:t>
            </a:fld>
            <a:endParaRPr lang="fr-FR"/>
          </a:p>
        </p:txBody>
      </p:sp>
    </p:spTree>
    <p:extLst>
      <p:ext uri="{BB962C8B-B14F-4D97-AF65-F5344CB8AC3E}">
        <p14:creationId xmlns:p14="http://schemas.microsoft.com/office/powerpoint/2010/main" val="465470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6332"/>
          </a:xfrm>
          <a:prstGeom prst="rect">
            <a:avLst/>
          </a:prstGeom>
        </p:spPr>
        <p:txBody>
          <a:bodyPr vert="horz" lIns="95254" tIns="47627" rIns="95254" bIns="47627" rtlCol="0"/>
          <a:lstStyle>
            <a:lvl1pPr algn="l">
              <a:defRPr sz="1300"/>
            </a:lvl1pPr>
          </a:lstStyle>
          <a:p>
            <a:endParaRPr lang="fr-FR"/>
          </a:p>
        </p:txBody>
      </p:sp>
      <p:sp>
        <p:nvSpPr>
          <p:cNvPr id="3" name="Espace réservé de la date 2"/>
          <p:cNvSpPr>
            <a:spLocks noGrp="1"/>
          </p:cNvSpPr>
          <p:nvPr>
            <p:ph type="dt" idx="1"/>
          </p:nvPr>
        </p:nvSpPr>
        <p:spPr>
          <a:xfrm>
            <a:off x="3777607" y="1"/>
            <a:ext cx="2889938" cy="496332"/>
          </a:xfrm>
          <a:prstGeom prst="rect">
            <a:avLst/>
          </a:prstGeom>
        </p:spPr>
        <p:txBody>
          <a:bodyPr vert="horz" lIns="95254" tIns="47627" rIns="95254" bIns="47627" rtlCol="0"/>
          <a:lstStyle>
            <a:lvl1pPr algn="r">
              <a:defRPr sz="1300"/>
            </a:lvl1pPr>
          </a:lstStyle>
          <a:p>
            <a:fld id="{4F3AFE2C-5007-4057-8DFB-EC24DF7E4136}" type="datetimeFigureOut">
              <a:rPr lang="fr-FR" smtClean="0"/>
              <a:pPr/>
              <a:t>04/01/2017</a:t>
            </a:fld>
            <a:endParaRPr lang="fr-FR"/>
          </a:p>
        </p:txBody>
      </p:sp>
      <p:sp>
        <p:nvSpPr>
          <p:cNvPr id="4" name="Espace réservé de l'image des diapositives 3"/>
          <p:cNvSpPr>
            <a:spLocks noGrp="1" noRot="1" noChangeAspect="1"/>
          </p:cNvSpPr>
          <p:nvPr>
            <p:ph type="sldImg" idx="2"/>
          </p:nvPr>
        </p:nvSpPr>
        <p:spPr>
          <a:xfrm>
            <a:off x="855663" y="746125"/>
            <a:ext cx="4957762" cy="3719513"/>
          </a:xfrm>
          <a:prstGeom prst="rect">
            <a:avLst/>
          </a:prstGeom>
          <a:noFill/>
          <a:ln w="12700">
            <a:solidFill>
              <a:prstClr val="black"/>
            </a:solidFill>
          </a:ln>
        </p:spPr>
        <p:txBody>
          <a:bodyPr vert="horz" lIns="95254" tIns="47627" rIns="95254" bIns="47627"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5254" tIns="47627" rIns="95254" bIns="47627"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889938" cy="496332"/>
          </a:xfrm>
          <a:prstGeom prst="rect">
            <a:avLst/>
          </a:prstGeom>
        </p:spPr>
        <p:txBody>
          <a:bodyPr vert="horz" lIns="95254" tIns="47627" rIns="95254" bIns="4762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777607" y="9428584"/>
            <a:ext cx="2889938" cy="496332"/>
          </a:xfrm>
          <a:prstGeom prst="rect">
            <a:avLst/>
          </a:prstGeom>
        </p:spPr>
        <p:txBody>
          <a:bodyPr vert="horz" lIns="95254" tIns="47627" rIns="95254" bIns="47627" rtlCol="0" anchor="b"/>
          <a:lstStyle>
            <a:lvl1pPr algn="r">
              <a:defRPr sz="13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97378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pPr marL="164883" indent="-164883">
              <a:buFontTx/>
              <a:buChar char="-"/>
            </a:pPr>
            <a:endParaRPr lang="fr-FR" baseline="0" dirty="0" smtClean="0"/>
          </a:p>
          <a:p>
            <a:pPr marL="164883" indent="-164883">
              <a:buFontTx/>
              <a:buChar char="-"/>
            </a:pP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a:t>
            </a:fld>
            <a:endParaRPr lang="fr-FR"/>
          </a:p>
        </p:txBody>
      </p:sp>
    </p:spTree>
    <p:extLst>
      <p:ext uri="{BB962C8B-B14F-4D97-AF65-F5344CB8AC3E}">
        <p14:creationId xmlns:p14="http://schemas.microsoft.com/office/powerpoint/2010/main" val="124965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10</a:t>
            </a:fld>
            <a:endParaRPr lang="fr-FR"/>
          </a:p>
        </p:txBody>
      </p:sp>
    </p:spTree>
    <p:extLst>
      <p:ext uri="{BB962C8B-B14F-4D97-AF65-F5344CB8AC3E}">
        <p14:creationId xmlns:p14="http://schemas.microsoft.com/office/powerpoint/2010/main" val="174553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11</a:t>
            </a:fld>
            <a:endParaRPr lang="fr-FR"/>
          </a:p>
        </p:txBody>
      </p:sp>
    </p:spTree>
    <p:extLst>
      <p:ext uri="{BB962C8B-B14F-4D97-AF65-F5344CB8AC3E}">
        <p14:creationId xmlns:p14="http://schemas.microsoft.com/office/powerpoint/2010/main" val="3192148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12</a:t>
            </a:fld>
            <a:endParaRPr lang="fr-FR"/>
          </a:p>
        </p:txBody>
      </p:sp>
    </p:spTree>
    <p:extLst>
      <p:ext uri="{BB962C8B-B14F-4D97-AF65-F5344CB8AC3E}">
        <p14:creationId xmlns:p14="http://schemas.microsoft.com/office/powerpoint/2010/main" val="344884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13</a:t>
            </a:fld>
            <a:endParaRPr lang="fr-FR"/>
          </a:p>
        </p:txBody>
      </p:sp>
    </p:spTree>
    <p:extLst>
      <p:ext uri="{BB962C8B-B14F-4D97-AF65-F5344CB8AC3E}">
        <p14:creationId xmlns:p14="http://schemas.microsoft.com/office/powerpoint/2010/main" val="341374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14</a:t>
            </a:fld>
            <a:endParaRPr lang="fr-FR"/>
          </a:p>
        </p:txBody>
      </p:sp>
    </p:spTree>
    <p:extLst>
      <p:ext uri="{BB962C8B-B14F-4D97-AF65-F5344CB8AC3E}">
        <p14:creationId xmlns:p14="http://schemas.microsoft.com/office/powerpoint/2010/main" val="1574767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15</a:t>
            </a:fld>
            <a:endParaRPr lang="fr-FR"/>
          </a:p>
        </p:txBody>
      </p:sp>
    </p:spTree>
    <p:extLst>
      <p:ext uri="{BB962C8B-B14F-4D97-AF65-F5344CB8AC3E}">
        <p14:creationId xmlns:p14="http://schemas.microsoft.com/office/powerpoint/2010/main" val="125440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16</a:t>
            </a:fld>
            <a:endParaRPr lang="fr-FR"/>
          </a:p>
        </p:txBody>
      </p:sp>
    </p:spTree>
    <p:extLst>
      <p:ext uri="{BB962C8B-B14F-4D97-AF65-F5344CB8AC3E}">
        <p14:creationId xmlns:p14="http://schemas.microsoft.com/office/powerpoint/2010/main" val="333034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a:t>
            </a:fld>
            <a:endParaRPr lang="fr-FR"/>
          </a:p>
        </p:txBody>
      </p:sp>
    </p:spTree>
    <p:extLst>
      <p:ext uri="{BB962C8B-B14F-4D97-AF65-F5344CB8AC3E}">
        <p14:creationId xmlns:p14="http://schemas.microsoft.com/office/powerpoint/2010/main" val="284818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a:t>
            </a:fld>
            <a:endParaRPr lang="fr-FR"/>
          </a:p>
        </p:txBody>
      </p:sp>
    </p:spTree>
    <p:extLst>
      <p:ext uri="{BB962C8B-B14F-4D97-AF65-F5344CB8AC3E}">
        <p14:creationId xmlns:p14="http://schemas.microsoft.com/office/powerpoint/2010/main" val="18593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a:t>
            </a:fld>
            <a:endParaRPr lang="fr-FR"/>
          </a:p>
        </p:txBody>
      </p:sp>
    </p:spTree>
    <p:extLst>
      <p:ext uri="{BB962C8B-B14F-4D97-AF65-F5344CB8AC3E}">
        <p14:creationId xmlns:p14="http://schemas.microsoft.com/office/powerpoint/2010/main" val="144466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a:t>
            </a:fld>
            <a:endParaRPr lang="fr-FR"/>
          </a:p>
        </p:txBody>
      </p:sp>
    </p:spTree>
    <p:extLst>
      <p:ext uri="{BB962C8B-B14F-4D97-AF65-F5344CB8AC3E}">
        <p14:creationId xmlns:p14="http://schemas.microsoft.com/office/powerpoint/2010/main" val="3735302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a:t>
            </a:fld>
            <a:endParaRPr lang="fr-FR"/>
          </a:p>
        </p:txBody>
      </p:sp>
    </p:spTree>
    <p:extLst>
      <p:ext uri="{BB962C8B-B14F-4D97-AF65-F5344CB8AC3E}">
        <p14:creationId xmlns:p14="http://schemas.microsoft.com/office/powerpoint/2010/main" val="351729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a:t>
            </a:fld>
            <a:endParaRPr lang="fr-FR"/>
          </a:p>
        </p:txBody>
      </p:sp>
    </p:spTree>
    <p:extLst>
      <p:ext uri="{BB962C8B-B14F-4D97-AF65-F5344CB8AC3E}">
        <p14:creationId xmlns:p14="http://schemas.microsoft.com/office/powerpoint/2010/main" val="406679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8</a:t>
            </a:fld>
            <a:endParaRPr lang="fr-FR"/>
          </a:p>
        </p:txBody>
      </p:sp>
    </p:spTree>
    <p:extLst>
      <p:ext uri="{BB962C8B-B14F-4D97-AF65-F5344CB8AC3E}">
        <p14:creationId xmlns:p14="http://schemas.microsoft.com/office/powerpoint/2010/main" val="281916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9</a:t>
            </a:fld>
            <a:endParaRPr lang="fr-FR"/>
          </a:p>
        </p:txBody>
      </p:sp>
    </p:spTree>
    <p:extLst>
      <p:ext uri="{BB962C8B-B14F-4D97-AF65-F5344CB8AC3E}">
        <p14:creationId xmlns:p14="http://schemas.microsoft.com/office/powerpoint/2010/main" val="2874643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fld id="{E9C34552-8A38-45F0-87E3-93F0A490D14E}" type="datetime4">
              <a:rPr lang="fr-FR" smtClean="0"/>
              <a:t>4 janvier 2017</a:t>
            </a:fld>
            <a:endParaRPr lang="fr-FR" dirty="0"/>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en-US" smtClean="0"/>
              <a:t>RAV THESES GAINE RIA &amp; APRP, CEA SACLAY, 02 AVRIL 2015</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E862DB01-CA5E-4142-A412-2C9448827D61}" type="datetime4">
              <a:rPr lang="fr-FR" smtClean="0"/>
              <a:t>4 janvier 2017</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en-US" smtClean="0"/>
              <a:t>RAV THESES GAINE RIA &amp; APRP, CEA SACLAY, 02 AVRIL 2015</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24E81976-C3FA-482F-9D05-854C1934D1DE}" type="datetime4">
              <a:rPr lang="fr-FR" smtClean="0"/>
              <a:t>4 janvier 2017</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en-US" smtClean="0"/>
              <a:t>RAV THESES GAINE RIA &amp; APRP, CEA SACLAY, 02 AVRIL 2015</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9"/>
          <p:cNvSpPr>
            <a:spLocks noGrp="1"/>
          </p:cNvSpPr>
          <p:nvPr>
            <p:ph type="dt" sz="half" idx="10"/>
          </p:nvPr>
        </p:nvSpPr>
        <p:spPr/>
        <p:txBody>
          <a:bodyPr/>
          <a:lstStyle/>
          <a:p>
            <a:fld id="{29B1ED41-D1C0-4CD4-B07B-66CF67BD893D}" type="datetime4">
              <a:rPr lang="fr-FR" smtClean="0"/>
              <a:t>4 janvier 2017</a:t>
            </a:fld>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en-US" smtClean="0"/>
              <a:t>RAV THESES GAINE RIA &amp; APRP, CEA SACLAY, 02 AVRIL 2015</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305192"/>
            <a:ext cx="1450504" cy="365125"/>
          </a:xfrm>
        </p:spPr>
        <p:txBody>
          <a:bodyPr/>
          <a:lstStyle/>
          <a:p>
            <a:fld id="{27BE2D07-2072-4E0B-BC84-EA7D518D7C95}" type="datetime4">
              <a:rPr lang="fr-FR" smtClean="0"/>
              <a:t>4 janvier 2017</a:t>
            </a:fld>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5" name="Espace réservé du pied de page 14"/>
          <p:cNvSpPr>
            <a:spLocks noGrp="1"/>
          </p:cNvSpPr>
          <p:nvPr>
            <p:ph type="ftr" sz="quarter" idx="17"/>
          </p:nvPr>
        </p:nvSpPr>
        <p:spPr>
          <a:xfrm>
            <a:off x="5436096" y="6305192"/>
            <a:ext cx="2555448" cy="365125"/>
          </a:xfrm>
        </p:spPr>
        <p:txBody>
          <a:bodyPr/>
          <a:lstStyle>
            <a:lvl1pPr>
              <a:defRPr>
                <a:solidFill>
                  <a:schemeClr val="bg1"/>
                </a:solidFill>
              </a:defRPr>
            </a:lvl1pPr>
          </a:lstStyle>
          <a:p>
            <a:r>
              <a:rPr lang="en-US" smtClean="0"/>
              <a:t>RAV THESES GAINE RIA &amp; APRP, CEA SACLAY, 02 AVRIL 2015</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305192"/>
            <a:ext cx="1450504" cy="365125"/>
          </a:xfrm>
        </p:spPr>
        <p:txBody>
          <a:bodyPr/>
          <a:lstStyle/>
          <a:p>
            <a:fld id="{71E9FC84-AEDD-482E-864C-8E4C5DC59A4C}" type="datetime4">
              <a:rPr lang="fr-FR" smtClean="0"/>
              <a:t>4 janvier 2017</a:t>
            </a:fld>
            <a:endParaRPr lang="fr-FR" dirty="0"/>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6" name="Espace réservé du pied de page 15"/>
          <p:cNvSpPr>
            <a:spLocks noGrp="1"/>
          </p:cNvSpPr>
          <p:nvPr>
            <p:ph type="ftr" sz="quarter" idx="19"/>
          </p:nvPr>
        </p:nvSpPr>
        <p:spPr>
          <a:xfrm>
            <a:off x="5436096" y="6305192"/>
            <a:ext cx="2555448" cy="365125"/>
          </a:xfrm>
        </p:spPr>
        <p:txBody>
          <a:bodyPr/>
          <a:lstStyle>
            <a:lvl1pPr>
              <a:defRPr>
                <a:solidFill>
                  <a:schemeClr val="bg1"/>
                </a:solidFill>
              </a:defRPr>
            </a:lvl1pPr>
          </a:lstStyle>
          <a:p>
            <a:r>
              <a:rPr lang="en-US" smtClean="0"/>
              <a:t>RAV THESES GAINE RIA &amp; APRP, CEA SACLAY, 02 AVRIL 2015</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7" name="Espace réservé de la date 6"/>
          <p:cNvSpPr>
            <a:spLocks noGrp="1"/>
          </p:cNvSpPr>
          <p:nvPr>
            <p:ph type="dt" sz="half" idx="10"/>
          </p:nvPr>
        </p:nvSpPr>
        <p:spPr/>
        <p:txBody>
          <a:bodyPr/>
          <a:lstStyle/>
          <a:p>
            <a:fld id="{8F17204A-9543-4AFC-88AC-57589F60BE35}" type="datetime4">
              <a:rPr lang="fr-FR" smtClean="0"/>
              <a:t>4 janvier 2017</a:t>
            </a:fld>
            <a:endParaRPr lang="fr-FR" dirty="0"/>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en-US" smtClean="0"/>
              <a:t>RAV THESES GAINE RIA &amp; APRP, CEA SACLAY, 02 AVRIL 2015</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9"/>
          <p:cNvSpPr>
            <a:spLocks noGrp="1"/>
          </p:cNvSpPr>
          <p:nvPr>
            <p:ph type="dt" sz="half" idx="10"/>
          </p:nvPr>
        </p:nvSpPr>
        <p:spPr/>
        <p:txBody>
          <a:bodyPr/>
          <a:lstStyle/>
          <a:p>
            <a:fld id="{969418B1-0F93-4E06-A457-BA4953840377}" type="datetime4">
              <a:rPr lang="fr-FR" smtClean="0"/>
              <a:t>4 janvier 2017</a:t>
            </a:fld>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en-US" smtClean="0"/>
              <a:t>RAV THESES GAINE RIA &amp; APRP, CEA SACLAY, 02 AVRIL 2015</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D13DDD12-0203-43B6-8A80-E8EDE65866AB}" type="datetime4">
              <a:rPr lang="fr-FR" smtClean="0"/>
              <a:t>4 janvier 2017</a:t>
            </a:fld>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en-US" smtClean="0"/>
              <a:t>RAV THESES GAINE RIA &amp; APRP, CEA SACLAY, 02 AVRIL 2015</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e la date 11"/>
          <p:cNvSpPr>
            <a:spLocks noGrp="1"/>
          </p:cNvSpPr>
          <p:nvPr>
            <p:ph type="dt" sz="half" idx="16"/>
          </p:nvPr>
        </p:nvSpPr>
        <p:spPr/>
        <p:txBody>
          <a:bodyPr/>
          <a:lstStyle/>
          <a:p>
            <a:fld id="{546E91A8-1380-4B4A-B8BC-F3C5EAF22851}" type="datetime4">
              <a:rPr lang="fr-FR" smtClean="0"/>
              <a:t>4 janvier 2017</a:t>
            </a:fld>
            <a:endParaRPr lang="fr-FR" dirty="0"/>
          </a:p>
        </p:txBody>
      </p:sp>
      <p:sp>
        <p:nvSpPr>
          <p:cNvPr id="13" name="Espace réservé du numéro de diapositive 12"/>
          <p:cNvSpPr>
            <a:spLocks noGrp="1"/>
          </p:cNvSpPr>
          <p:nvPr>
            <p:ph type="sldNum" sz="quarter" idx="17"/>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en-US" smtClean="0"/>
              <a:t>RAV THESES GAINE RIA &amp; APRP, CEA SACLAY, 02 AVRIL 2015</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0" name="Espace réservé de la date 9"/>
          <p:cNvSpPr>
            <a:spLocks noGrp="1"/>
          </p:cNvSpPr>
          <p:nvPr>
            <p:ph type="dt" sz="half" idx="24"/>
          </p:nvPr>
        </p:nvSpPr>
        <p:spPr/>
        <p:txBody>
          <a:bodyPr/>
          <a:lstStyle/>
          <a:p>
            <a:fld id="{B599DBC4-7E69-43A7-BF20-D76DF41071D7}" type="datetime4">
              <a:rPr lang="fr-FR" smtClean="0"/>
              <a:t>4 janvier 2017</a:t>
            </a:fld>
            <a:endParaRPr lang="fr-FR" dirty="0"/>
          </a:p>
        </p:txBody>
      </p:sp>
      <p:sp>
        <p:nvSpPr>
          <p:cNvPr id="11" name="Espace réservé du numéro de diapositive 10"/>
          <p:cNvSpPr>
            <a:spLocks noGrp="1"/>
          </p:cNvSpPr>
          <p:nvPr/>
        </p:nvSpPr>
        <p:spPr/>
        <p:txBody>
          <a:bodyPr/>
          <a:lstStyle/>
          <a:p>
            <a:r>
              <a:rPr lang="fr-FR" smtClean="0"/>
              <a:t>| PAGE </a:t>
            </a:r>
            <a:fld id="{AEFB9B6D-867A-40B8-ACB0-35CC9F272C9C}" type="slidenum">
              <a:rPr lang="fr-FR" smtClean="0"/>
              <a:pPr/>
              <a:t>‹N°›</a:t>
            </a:fld>
            <a:endParaRPr lang="fr-FR" dirty="0"/>
          </a:p>
        </p:txBody>
      </p:sp>
      <p:sp>
        <p:nvSpPr>
          <p:cNvPr id="18" name="Espace réservé du pied de page 17"/>
          <p:cNvSpPr>
            <a:spLocks noGrp="1"/>
          </p:cNvSpPr>
          <p:nvPr/>
        </p:nvSpPr>
        <p:spPr/>
        <p:txBody>
          <a:bodyPr/>
          <a:lstStyle/>
          <a:p>
            <a:r>
              <a:rPr lang="fr-FR" dirty="0" smtClean="0"/>
              <a:t>CEA | 10 AVRIL 2012</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9"/>
          <p:cNvSpPr>
            <a:spLocks noGrp="1"/>
          </p:cNvSpPr>
          <p:nvPr>
            <p:ph type="dt" sz="half" idx="10"/>
          </p:nvPr>
        </p:nvSpPr>
        <p:spPr/>
        <p:txBody>
          <a:bodyPr/>
          <a:lstStyle/>
          <a:p>
            <a:fld id="{F9EA790A-3E2B-4A97-B055-AF85566314C3}" type="datetime4">
              <a:rPr lang="fr-FR" smtClean="0"/>
              <a:t>4 janvier 2017</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en-US" smtClean="0"/>
              <a:t>RAV THESES GAINE RIA &amp; APRP, CEA SACLAY, 02 AVRIL 2015</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userDrawn="1"/>
        </p:nvPicPr>
        <p:blipFill>
          <a:blip r:embed="rId1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0"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305192"/>
            <a:ext cx="1450504" cy="365125"/>
          </a:xfrm>
          <a:prstGeom prst="rect">
            <a:avLst/>
          </a:prstGeom>
        </p:spPr>
        <p:txBody>
          <a:bodyPr vert="horz" lIns="0" tIns="0" rIns="0" bIns="0" rtlCol="0" anchor="ctr"/>
          <a:lstStyle>
            <a:lvl1pPr algn="l">
              <a:defRPr sz="1000" cap="all" baseline="0">
                <a:solidFill>
                  <a:schemeClr val="bg1"/>
                </a:solidFill>
              </a:defRPr>
            </a:lvl1pPr>
          </a:lstStyle>
          <a:p>
            <a:fld id="{D2F86176-6DDD-4DC8-9347-3C2C09B4D6DC}" type="datetime4">
              <a:rPr lang="fr-FR" smtClean="0"/>
              <a:t>4 janvier 2017</a:t>
            </a:fld>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en-US" smtClean="0"/>
              <a:t>RAV THESES GAINE RIA &amp; APRP, CEA SACLAY, 02 AVRIL 2015</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6" r:id="rId5"/>
    <p:sldLayoutId id="2147483650" r:id="rId6"/>
    <p:sldLayoutId id="2147483662" r:id="rId7"/>
    <p:sldLayoutId id="2147483663" r:id="rId8"/>
    <p:sldLayoutId id="2147483664" r:id="rId9"/>
    <p:sldLayoutId id="2147483667" r:id="rId10"/>
    <p:sldLayoutId id="2147483654" r:id="rId11"/>
    <p:sldLayoutId id="2147483668" r:id="rId12"/>
  </p:sldLayoutIdLst>
  <p:hf hdr="0" ftr="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5"/>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6"/>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3898738" y="908720"/>
            <a:ext cx="4860472" cy="2658574"/>
          </a:xfrm>
        </p:spPr>
        <p:txBody>
          <a:bodyPr/>
          <a:lstStyle/>
          <a:p>
            <a:pPr algn="ctr">
              <a:spcBef>
                <a:spcPts val="0"/>
              </a:spcBef>
            </a:pPr>
            <a:r>
              <a:rPr lang="fr-FR" sz="1800" dirty="0" smtClean="0">
                <a:solidFill>
                  <a:schemeClr val="tx1"/>
                </a:solidFill>
              </a:rPr>
              <a:t/>
            </a:r>
            <a:br>
              <a:rPr lang="fr-FR" sz="1800" dirty="0" smtClean="0">
                <a:solidFill>
                  <a:schemeClr val="tx1"/>
                </a:solidFill>
              </a:rPr>
            </a:br>
            <a:r>
              <a:rPr lang="en-GB" sz="1800" b="1" dirty="0" smtClean="0">
                <a:solidFill>
                  <a:schemeClr val="tx1"/>
                </a:solidFill>
              </a:rPr>
              <a:t>Structural </a:t>
            </a:r>
            <a:r>
              <a:rPr lang="en-GB" sz="1800" b="1" dirty="0">
                <a:solidFill>
                  <a:schemeClr val="tx1"/>
                </a:solidFill>
              </a:rPr>
              <a:t>evolutions in </a:t>
            </a:r>
            <a:r>
              <a:rPr lang="en-GB" sz="1800" b="1" dirty="0" err="1" smtClean="0">
                <a:solidFill>
                  <a:schemeClr val="tx1"/>
                </a:solidFill>
              </a:rPr>
              <a:t>Zr</a:t>
            </a:r>
            <a:r>
              <a:rPr lang="en-GB" sz="1800" b="1" dirty="0" smtClean="0">
                <a:solidFill>
                  <a:schemeClr val="tx1"/>
                </a:solidFill>
              </a:rPr>
              <a:t> </a:t>
            </a:r>
            <a:r>
              <a:rPr lang="en-GB" sz="1800" b="1" dirty="0">
                <a:solidFill>
                  <a:schemeClr val="tx1"/>
                </a:solidFill>
              </a:rPr>
              <a:t>alloys during oxidation at high temperature and subsequent </a:t>
            </a:r>
            <a:r>
              <a:rPr lang="en-GB" sz="1800" b="1" dirty="0" smtClean="0">
                <a:solidFill>
                  <a:schemeClr val="tx1"/>
                </a:solidFill>
              </a:rPr>
              <a:t>cooling</a:t>
            </a:r>
            <a:r>
              <a:rPr lang="fr-FR" sz="1800" dirty="0"/>
              <a:t/>
            </a:r>
            <a:br>
              <a:rPr lang="fr-FR" sz="1800" dirty="0"/>
            </a:br>
            <a:endParaRPr lang="fr-FR" sz="1800" dirty="0"/>
          </a:p>
        </p:txBody>
      </p:sp>
      <p:sp>
        <p:nvSpPr>
          <p:cNvPr id="11" name="Espace réservé du texte 10"/>
          <p:cNvSpPr>
            <a:spLocks noGrp="1"/>
          </p:cNvSpPr>
          <p:nvPr>
            <p:ph type="body" sz="quarter" idx="13"/>
          </p:nvPr>
        </p:nvSpPr>
        <p:spPr>
          <a:xfrm>
            <a:off x="3469530" y="3567294"/>
            <a:ext cx="5718888" cy="2232248"/>
          </a:xfrm>
        </p:spPr>
        <p:txBody>
          <a:bodyPr/>
          <a:lstStyle/>
          <a:p>
            <a:r>
              <a:rPr lang="fr-FR" sz="1600" b="1" i="1" dirty="0">
                <a:solidFill>
                  <a:schemeClr val="tx1"/>
                </a:solidFill>
              </a:rPr>
              <a:t>R. GUILLOU </a:t>
            </a:r>
            <a:r>
              <a:rPr lang="fr-FR" sz="1600" b="1" i="1" baseline="30000" dirty="0">
                <a:solidFill>
                  <a:schemeClr val="tx1"/>
                </a:solidFill>
              </a:rPr>
              <a:t>1*</a:t>
            </a:r>
            <a:r>
              <a:rPr lang="fr-FR" sz="1600" b="1" i="1" dirty="0">
                <a:solidFill>
                  <a:schemeClr val="tx1"/>
                </a:solidFill>
              </a:rPr>
              <a:t>; M. LE SAUX </a:t>
            </a:r>
            <a:r>
              <a:rPr lang="fr-FR" sz="1600" b="1" i="1" baseline="30000" dirty="0">
                <a:solidFill>
                  <a:schemeClr val="tx1"/>
                </a:solidFill>
              </a:rPr>
              <a:t>1</a:t>
            </a:r>
            <a:r>
              <a:rPr lang="fr-FR" sz="1600" b="1" i="1" dirty="0">
                <a:solidFill>
                  <a:schemeClr val="tx1"/>
                </a:solidFill>
              </a:rPr>
              <a:t>; J.C. BRACHET </a:t>
            </a:r>
            <a:r>
              <a:rPr lang="fr-FR" sz="1600" b="1" i="1" baseline="30000" dirty="0">
                <a:solidFill>
                  <a:schemeClr val="tx1"/>
                </a:solidFill>
              </a:rPr>
              <a:t>1</a:t>
            </a:r>
            <a:r>
              <a:rPr lang="fr-FR" sz="1600" b="1" i="1" dirty="0">
                <a:solidFill>
                  <a:schemeClr val="tx1"/>
                </a:solidFill>
              </a:rPr>
              <a:t>; T. GUILBERT </a:t>
            </a:r>
            <a:r>
              <a:rPr lang="fr-FR" sz="1600" b="1" i="1" baseline="30000" dirty="0">
                <a:solidFill>
                  <a:schemeClr val="tx1"/>
                </a:solidFill>
              </a:rPr>
              <a:t>1</a:t>
            </a:r>
            <a:r>
              <a:rPr lang="fr-FR" sz="1600" b="1" i="1" dirty="0">
                <a:solidFill>
                  <a:schemeClr val="tx1"/>
                </a:solidFill>
              </a:rPr>
              <a:t>; E. ROUESNE </a:t>
            </a:r>
            <a:r>
              <a:rPr lang="fr-FR" sz="1600" b="1" i="1" baseline="30000" dirty="0">
                <a:solidFill>
                  <a:schemeClr val="tx1"/>
                </a:solidFill>
              </a:rPr>
              <a:t>1</a:t>
            </a:r>
            <a:r>
              <a:rPr lang="fr-FR" sz="1600" b="1" i="1" dirty="0">
                <a:solidFill>
                  <a:schemeClr val="tx1"/>
                </a:solidFill>
              </a:rPr>
              <a:t>, D. MENUT </a:t>
            </a:r>
            <a:r>
              <a:rPr lang="fr-FR" sz="1600" b="1" i="1" baseline="30000" dirty="0">
                <a:solidFill>
                  <a:schemeClr val="tx1"/>
                </a:solidFill>
              </a:rPr>
              <a:t>2</a:t>
            </a:r>
            <a:r>
              <a:rPr lang="fr-FR" sz="1600" b="1" i="1" dirty="0">
                <a:solidFill>
                  <a:schemeClr val="tx1"/>
                </a:solidFill>
              </a:rPr>
              <a:t>; C. TOFFOLON-MASCLET </a:t>
            </a:r>
            <a:r>
              <a:rPr lang="fr-FR" sz="1600" b="1" i="1" baseline="30000" dirty="0">
                <a:solidFill>
                  <a:schemeClr val="tx1"/>
                </a:solidFill>
              </a:rPr>
              <a:t>1</a:t>
            </a:r>
            <a:r>
              <a:rPr lang="fr-FR" sz="1600" b="1" i="1" dirty="0">
                <a:solidFill>
                  <a:schemeClr val="tx1"/>
                </a:solidFill>
              </a:rPr>
              <a:t>; D. THIAUDIERE </a:t>
            </a:r>
            <a:r>
              <a:rPr lang="fr-FR" sz="1600" b="1" i="1" baseline="30000" dirty="0">
                <a:solidFill>
                  <a:schemeClr val="tx1"/>
                </a:solidFill>
              </a:rPr>
              <a:t>2</a:t>
            </a:r>
          </a:p>
          <a:p>
            <a:r>
              <a:rPr lang="fr-FR" sz="1600" baseline="30000" dirty="0"/>
              <a:t>*</a:t>
            </a:r>
            <a:r>
              <a:rPr lang="fr-FR" sz="1600" dirty="0" err="1"/>
              <a:t>Corresponding</a:t>
            </a:r>
            <a:r>
              <a:rPr lang="fr-FR" sz="1600" dirty="0"/>
              <a:t> </a:t>
            </a:r>
            <a:r>
              <a:rPr lang="fr-FR" sz="1600" dirty="0" err="1"/>
              <a:t>author</a:t>
            </a:r>
            <a:r>
              <a:rPr lang="fr-FR" sz="1600" dirty="0"/>
              <a:t>: raphaelle.guillou@cea.fr</a:t>
            </a:r>
          </a:p>
          <a:p>
            <a:r>
              <a:rPr lang="fr-FR" sz="1600" i="1" baseline="30000" dirty="0"/>
              <a:t>1 </a:t>
            </a:r>
            <a:r>
              <a:rPr lang="fr-FR" sz="1600" i="1" dirty="0"/>
              <a:t>DEN-Service de Recherches Métallurgiques Appliquées (SRMA), CEA, Université Paris-Saclay, F-91191, Gif-sur-Yvette, France</a:t>
            </a:r>
            <a:endParaRPr lang="fr-FR" sz="1600" dirty="0"/>
          </a:p>
          <a:p>
            <a:r>
              <a:rPr lang="fr-FR" sz="1600" baseline="30000" dirty="0"/>
              <a:t>2 </a:t>
            </a:r>
            <a:r>
              <a:rPr lang="fr-FR" sz="1600" i="1" dirty="0"/>
              <a:t>Synchrotron SOLEIL, Gif-sur-Yvette, France</a:t>
            </a:r>
          </a:p>
        </p:txBody>
      </p:sp>
      <p:sp>
        <p:nvSpPr>
          <p:cNvPr id="6" name="Espace réservé de la date 5"/>
          <p:cNvSpPr>
            <a:spLocks noGrp="1"/>
          </p:cNvSpPr>
          <p:nvPr>
            <p:ph type="dt" sz="half" idx="14"/>
          </p:nvPr>
        </p:nvSpPr>
        <p:spPr/>
        <p:txBody>
          <a:bodyPr/>
          <a:lstStyle/>
          <a:p>
            <a:fld id="{1F9020A0-B62E-4352-A02B-E7FAAA3D4654}" type="datetime4">
              <a:rPr lang="fr-FR" smtClean="0"/>
              <a:t>4 janvier 2017</a:t>
            </a:fld>
            <a:endParaRPr lang="fr-FR" dirty="0"/>
          </a:p>
        </p:txBody>
      </p:sp>
      <p:sp>
        <p:nvSpPr>
          <p:cNvPr id="7" name="Espace réservé du numéro de diapositive 6"/>
          <p:cNvSpPr>
            <a:spLocks noGrp="1"/>
          </p:cNvSpPr>
          <p:nvPr>
            <p:ph type="sldNum" sz="quarter" idx="15"/>
          </p:nvPr>
        </p:nvSpPr>
        <p:spPr/>
        <p:txBody>
          <a:bodyPr/>
          <a:lstStyle/>
          <a:p>
            <a:r>
              <a:rPr lang="fr-FR" dirty="0" smtClean="0"/>
              <a:t>|  PAGE </a:t>
            </a:r>
            <a:fld id="{AEFB9B6D-867A-40B8-ACB0-35CC9F272C9C}" type="slidenum">
              <a:rPr lang="fr-FR" smtClean="0"/>
              <a:pPr/>
              <a:t>1</a:t>
            </a:fld>
            <a:endParaRPr lang="fr-FR" dirty="0"/>
          </a:p>
        </p:txBody>
      </p:sp>
      <p:sp>
        <p:nvSpPr>
          <p:cNvPr id="3" name="ZoneTexte 2"/>
          <p:cNvSpPr txBox="1"/>
          <p:nvPr/>
        </p:nvSpPr>
        <p:spPr>
          <a:xfrm>
            <a:off x="3898738" y="332656"/>
            <a:ext cx="4849726" cy="369332"/>
          </a:xfrm>
          <a:prstGeom prst="rect">
            <a:avLst/>
          </a:prstGeom>
          <a:noFill/>
          <a:ln>
            <a:solidFill>
              <a:schemeClr val="tx2"/>
            </a:solidFill>
          </a:ln>
        </p:spPr>
        <p:txBody>
          <a:bodyPr wrap="square" rtlCol="0">
            <a:spAutoFit/>
          </a:bodyPr>
          <a:lstStyle/>
          <a:p>
            <a:pPr algn="ctr"/>
            <a:r>
              <a:rPr lang="fr-FR" dirty="0" smtClean="0">
                <a:solidFill>
                  <a:srgbClr val="FF0000"/>
                </a:solidFill>
              </a:rPr>
              <a:t>ICNMNE, London, </a:t>
            </a:r>
            <a:r>
              <a:rPr lang="fr-FR" dirty="0" err="1" smtClean="0">
                <a:solidFill>
                  <a:srgbClr val="FF0000"/>
                </a:solidFill>
              </a:rPr>
              <a:t>January</a:t>
            </a:r>
            <a:r>
              <a:rPr lang="fr-FR" dirty="0" smtClean="0">
                <a:solidFill>
                  <a:srgbClr val="FF0000"/>
                </a:solidFill>
              </a:rPr>
              <a:t> 19 and 20th, 2017 </a:t>
            </a:r>
          </a:p>
        </p:txBody>
      </p:sp>
      <p:pic>
        <p:nvPicPr>
          <p:cNvPr id="1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21914"/>
          <a:stretch/>
        </p:blipFill>
        <p:spPr bwMode="auto">
          <a:xfrm>
            <a:off x="5208601" y="5998833"/>
            <a:ext cx="1594244" cy="828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291" y="6113700"/>
            <a:ext cx="2109506" cy="744919"/>
          </a:xfrm>
          <a:prstGeom prst="rect">
            <a:avLst/>
          </a:prstGeom>
        </p:spPr>
      </p:pic>
      <p:pic>
        <p:nvPicPr>
          <p:cNvPr id="13" name="Picture 5" descr="RVB_AREVA_GB_10CM"/>
          <p:cNvPicPr>
            <a:picLocks noChangeAspect="1"/>
          </p:cNvPicPr>
          <p:nvPr/>
        </p:nvPicPr>
        <p:blipFill rotWithShape="1">
          <a:blip r:embed="rId5" cstate="screen">
            <a:extLst>
              <a:ext uri="{28A0092B-C50C-407E-A947-70E740481C1C}">
                <a14:useLocalDpi xmlns:a14="http://schemas.microsoft.com/office/drawing/2010/main"/>
              </a:ext>
            </a:extLst>
          </a:blip>
          <a:srcRect l="-5883" t="-7930" r="-5880" b="-7047"/>
          <a:stretch/>
        </p:blipFill>
        <p:spPr bwMode="auto">
          <a:xfrm>
            <a:off x="3782352" y="6021288"/>
            <a:ext cx="1077680" cy="822519"/>
          </a:xfrm>
          <a:prstGeom prst="rect">
            <a:avLst/>
          </a:prstGeom>
          <a:solidFill>
            <a:schemeClr val="bg1"/>
          </a:solidFill>
          <a:ln>
            <a:noFill/>
          </a:ln>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a:t>X-ray </a:t>
            </a:r>
            <a:r>
              <a:rPr lang="fr-FR" dirty="0" smtClean="0"/>
              <a:t>diffraction</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10</a:t>
            </a:fld>
            <a:endParaRPr lang="fr-FR" dirty="0"/>
          </a:p>
        </p:txBody>
      </p:sp>
      <p:sp>
        <p:nvSpPr>
          <p:cNvPr id="4" name="ZoneTexte 3"/>
          <p:cNvSpPr txBox="1"/>
          <p:nvPr/>
        </p:nvSpPr>
        <p:spPr>
          <a:xfrm>
            <a:off x="191080" y="996656"/>
            <a:ext cx="7405256" cy="400110"/>
          </a:xfrm>
          <a:prstGeom prst="rect">
            <a:avLst/>
          </a:prstGeom>
          <a:noFill/>
        </p:spPr>
        <p:txBody>
          <a:bodyPr wrap="square" rtlCol="0">
            <a:spAutoFit/>
          </a:bodyPr>
          <a:lstStyle/>
          <a:p>
            <a:r>
              <a:rPr lang="fr-FR" sz="2000" b="1" u="sng" dirty="0" smtClean="0">
                <a:solidFill>
                  <a:schemeClr val="bg2"/>
                </a:solidFill>
              </a:rPr>
              <a:t>Structural </a:t>
            </a:r>
            <a:r>
              <a:rPr lang="fr-FR" sz="2000" b="1" u="sng" dirty="0" err="1" smtClean="0">
                <a:solidFill>
                  <a:schemeClr val="bg2"/>
                </a:solidFill>
              </a:rPr>
              <a:t>evolutions</a:t>
            </a:r>
            <a:r>
              <a:rPr lang="fr-FR" sz="2000" b="1" u="sng" dirty="0" smtClean="0">
                <a:solidFill>
                  <a:schemeClr val="bg2"/>
                </a:solidFill>
              </a:rPr>
              <a:t> </a:t>
            </a:r>
            <a:r>
              <a:rPr lang="fr-FR" sz="2000" b="1" u="sng" dirty="0" err="1" smtClean="0">
                <a:solidFill>
                  <a:schemeClr val="bg2"/>
                </a:solidFill>
              </a:rPr>
              <a:t>analysis</a:t>
            </a:r>
            <a:r>
              <a:rPr lang="fr-FR" sz="2000" b="1" u="sng" dirty="0" smtClean="0">
                <a:solidFill>
                  <a:schemeClr val="bg2"/>
                </a:solidFill>
              </a:rPr>
              <a:t> by XRD</a:t>
            </a:r>
            <a:endParaRPr lang="fr-FR" sz="2000" b="1" u="sng" strike="sngStrike" dirty="0">
              <a:solidFill>
                <a:schemeClr val="bg2"/>
              </a:solidFill>
            </a:endParaRPr>
          </a:p>
        </p:txBody>
      </p:sp>
      <p:pic>
        <p:nvPicPr>
          <p:cNvPr id="3" name="Image 2"/>
          <p:cNvPicPr>
            <a:picLocks noChangeAspect="1"/>
          </p:cNvPicPr>
          <p:nvPr/>
        </p:nvPicPr>
        <p:blipFill>
          <a:blip r:embed="rId3"/>
          <a:stretch>
            <a:fillRect/>
          </a:stretch>
        </p:blipFill>
        <p:spPr>
          <a:xfrm>
            <a:off x="107504" y="2307978"/>
            <a:ext cx="2271473" cy="3211391"/>
          </a:xfrm>
          <a:prstGeom prst="rect">
            <a:avLst/>
          </a:prstGeom>
        </p:spPr>
      </p:pic>
      <p:pic>
        <p:nvPicPr>
          <p:cNvPr id="6" name="Image 5"/>
          <p:cNvPicPr>
            <a:picLocks noChangeAspect="1"/>
          </p:cNvPicPr>
          <p:nvPr/>
        </p:nvPicPr>
        <p:blipFill>
          <a:blip r:embed="rId4"/>
          <a:stretch>
            <a:fillRect/>
          </a:stretch>
        </p:blipFill>
        <p:spPr>
          <a:xfrm>
            <a:off x="390471" y="1396766"/>
            <a:ext cx="3517697" cy="969348"/>
          </a:xfrm>
          <a:prstGeom prst="rect">
            <a:avLst/>
          </a:prstGeom>
        </p:spPr>
      </p:pic>
      <p:pic>
        <p:nvPicPr>
          <p:cNvPr id="7" name="Image 6"/>
          <p:cNvPicPr>
            <a:picLocks noChangeAspect="1"/>
          </p:cNvPicPr>
          <p:nvPr/>
        </p:nvPicPr>
        <p:blipFill>
          <a:blip r:embed="rId5"/>
          <a:stretch>
            <a:fillRect/>
          </a:stretch>
        </p:blipFill>
        <p:spPr>
          <a:xfrm>
            <a:off x="3131840" y="2322742"/>
            <a:ext cx="5693700" cy="3240000"/>
          </a:xfrm>
          <a:prstGeom prst="rect">
            <a:avLst/>
          </a:prstGeom>
          <a:ln w="19050">
            <a:solidFill>
              <a:schemeClr val="tx1"/>
            </a:solidFill>
          </a:ln>
        </p:spPr>
      </p:pic>
      <p:sp>
        <p:nvSpPr>
          <p:cNvPr id="20" name="ZoneTexte 19"/>
          <p:cNvSpPr txBox="1"/>
          <p:nvPr/>
        </p:nvSpPr>
        <p:spPr>
          <a:xfrm>
            <a:off x="539552" y="5726609"/>
            <a:ext cx="7344816" cy="1138773"/>
          </a:xfrm>
          <a:prstGeom prst="rect">
            <a:avLst/>
          </a:prstGeom>
          <a:noFill/>
        </p:spPr>
        <p:txBody>
          <a:bodyPr wrap="square" rtlCol="0">
            <a:spAutoFit/>
          </a:bodyPr>
          <a:lstStyle/>
          <a:p>
            <a:r>
              <a:rPr lang="en-US" sz="1600" dirty="0" smtClean="0"/>
              <a:t>At 550°C</a:t>
            </a:r>
            <a:r>
              <a:rPr lang="en-US" sz="1600" dirty="0">
                <a:solidFill>
                  <a:srgbClr val="FF0000"/>
                </a:solidFill>
              </a:rPr>
              <a:t> </a:t>
            </a:r>
            <a:r>
              <a:rPr lang="en-US" sz="1600" dirty="0" smtClean="0"/>
              <a:t>: a thin oxide layer is detected and both </a:t>
            </a:r>
            <a:r>
              <a:rPr lang="en-US" sz="1600" dirty="0"/>
              <a:t>ZrO</a:t>
            </a:r>
            <a:r>
              <a:rPr lang="en-US" sz="1100" dirty="0"/>
              <a:t>2</a:t>
            </a:r>
            <a:r>
              <a:rPr lang="en-US" sz="1600" dirty="0"/>
              <a:t> monoclinic and tetragonal phases are present</a:t>
            </a:r>
          </a:p>
          <a:p>
            <a:endParaRPr lang="en-US" dirty="0">
              <a:solidFill>
                <a:srgbClr val="FF0000"/>
              </a:solidFill>
            </a:endParaRPr>
          </a:p>
          <a:p>
            <a:endParaRPr lang="fr-FR" dirty="0"/>
          </a:p>
        </p:txBody>
      </p:sp>
      <p:sp>
        <p:nvSpPr>
          <p:cNvPr id="8" name="ZoneTexte 7"/>
          <p:cNvSpPr txBox="1"/>
          <p:nvPr/>
        </p:nvSpPr>
        <p:spPr>
          <a:xfrm>
            <a:off x="3851920" y="1700808"/>
            <a:ext cx="3888432" cy="369332"/>
          </a:xfrm>
          <a:prstGeom prst="rect">
            <a:avLst/>
          </a:prstGeom>
          <a:noFill/>
        </p:spPr>
        <p:txBody>
          <a:bodyPr wrap="square" rtlCol="0">
            <a:spAutoFit/>
          </a:bodyPr>
          <a:lstStyle/>
          <a:p>
            <a:pPr algn="ctr"/>
            <a:r>
              <a:rPr lang="en-US">
                <a:solidFill>
                  <a:srgbClr val="FF0000"/>
                </a:solidFill>
              </a:rPr>
              <a:t>During heating at 550°C</a:t>
            </a:r>
            <a:endParaRPr lang="en-US" dirty="0">
              <a:solidFill>
                <a:srgbClr val="FF0000"/>
              </a:solidFill>
            </a:endParaRPr>
          </a:p>
        </p:txBody>
      </p:sp>
    </p:spTree>
    <p:extLst>
      <p:ext uri="{BB962C8B-B14F-4D97-AF65-F5344CB8AC3E}">
        <p14:creationId xmlns:p14="http://schemas.microsoft.com/office/powerpoint/2010/main" val="2007566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a:t>X-ray </a:t>
            </a:r>
            <a:r>
              <a:rPr lang="fr-FR" dirty="0" smtClean="0"/>
              <a:t>diffraction</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11</a:t>
            </a:fld>
            <a:endParaRPr lang="fr-FR" dirty="0"/>
          </a:p>
        </p:txBody>
      </p:sp>
      <p:sp>
        <p:nvSpPr>
          <p:cNvPr id="4" name="ZoneTexte 3"/>
          <p:cNvSpPr txBox="1"/>
          <p:nvPr/>
        </p:nvSpPr>
        <p:spPr>
          <a:xfrm>
            <a:off x="191080" y="996656"/>
            <a:ext cx="7405256" cy="400110"/>
          </a:xfrm>
          <a:prstGeom prst="rect">
            <a:avLst/>
          </a:prstGeom>
          <a:noFill/>
        </p:spPr>
        <p:txBody>
          <a:bodyPr wrap="square" rtlCol="0">
            <a:spAutoFit/>
          </a:bodyPr>
          <a:lstStyle/>
          <a:p>
            <a:r>
              <a:rPr lang="fr-FR" sz="2000" b="1" u="sng" dirty="0" smtClean="0">
                <a:solidFill>
                  <a:schemeClr val="bg2"/>
                </a:solidFill>
              </a:rPr>
              <a:t>Structural </a:t>
            </a:r>
            <a:r>
              <a:rPr lang="fr-FR" sz="2000" b="1" u="sng" dirty="0" err="1" smtClean="0">
                <a:solidFill>
                  <a:schemeClr val="bg2"/>
                </a:solidFill>
              </a:rPr>
              <a:t>evolutions</a:t>
            </a:r>
            <a:r>
              <a:rPr lang="fr-FR" sz="2000" b="1" u="sng" dirty="0" smtClean="0">
                <a:solidFill>
                  <a:schemeClr val="bg2"/>
                </a:solidFill>
              </a:rPr>
              <a:t> </a:t>
            </a:r>
            <a:r>
              <a:rPr lang="fr-FR" sz="2000" b="1" u="sng" dirty="0" err="1" smtClean="0">
                <a:solidFill>
                  <a:schemeClr val="bg2"/>
                </a:solidFill>
              </a:rPr>
              <a:t>analysis</a:t>
            </a:r>
            <a:r>
              <a:rPr lang="fr-FR" sz="2000" b="1" u="sng" dirty="0" smtClean="0">
                <a:solidFill>
                  <a:schemeClr val="bg2"/>
                </a:solidFill>
              </a:rPr>
              <a:t> by XRD</a:t>
            </a:r>
            <a:endParaRPr lang="fr-FR" sz="2000" b="1" u="sng" strike="sngStrike" dirty="0">
              <a:solidFill>
                <a:schemeClr val="bg2"/>
              </a:solidFill>
            </a:endParaRPr>
          </a:p>
        </p:txBody>
      </p:sp>
      <p:pic>
        <p:nvPicPr>
          <p:cNvPr id="3" name="Image 2"/>
          <p:cNvPicPr>
            <a:picLocks noChangeAspect="1"/>
          </p:cNvPicPr>
          <p:nvPr/>
        </p:nvPicPr>
        <p:blipFill>
          <a:blip r:embed="rId3"/>
          <a:stretch>
            <a:fillRect/>
          </a:stretch>
        </p:blipFill>
        <p:spPr>
          <a:xfrm>
            <a:off x="107504" y="2307978"/>
            <a:ext cx="2271473" cy="3211391"/>
          </a:xfrm>
          <a:prstGeom prst="rect">
            <a:avLst/>
          </a:prstGeom>
        </p:spPr>
      </p:pic>
      <p:pic>
        <p:nvPicPr>
          <p:cNvPr id="6" name="Image 5"/>
          <p:cNvPicPr>
            <a:picLocks noChangeAspect="1"/>
          </p:cNvPicPr>
          <p:nvPr/>
        </p:nvPicPr>
        <p:blipFill>
          <a:blip r:embed="rId4"/>
          <a:stretch>
            <a:fillRect/>
          </a:stretch>
        </p:blipFill>
        <p:spPr>
          <a:xfrm>
            <a:off x="390471" y="1396766"/>
            <a:ext cx="3517697" cy="969348"/>
          </a:xfrm>
          <a:prstGeom prst="rect">
            <a:avLst/>
          </a:prstGeom>
        </p:spPr>
      </p:pic>
      <p:sp>
        <p:nvSpPr>
          <p:cNvPr id="20" name="ZoneTexte 19"/>
          <p:cNvSpPr txBox="1"/>
          <p:nvPr/>
        </p:nvSpPr>
        <p:spPr>
          <a:xfrm>
            <a:off x="539552" y="5726609"/>
            <a:ext cx="7344816" cy="1384995"/>
          </a:xfrm>
          <a:prstGeom prst="rect">
            <a:avLst/>
          </a:prstGeom>
          <a:noFill/>
        </p:spPr>
        <p:txBody>
          <a:bodyPr wrap="square" rtlCol="0">
            <a:spAutoFit/>
          </a:bodyPr>
          <a:lstStyle/>
          <a:p>
            <a:r>
              <a:rPr lang="en-US" sz="1600" dirty="0" smtClean="0"/>
              <a:t>Metallurgical evolutions </a:t>
            </a:r>
            <a:r>
              <a:rPr lang="en-US" sz="1600" dirty="0"/>
              <a:t>of the metallic substrate (disappearance of the diffraction peak) + increasing of the ZrO</a:t>
            </a:r>
            <a:r>
              <a:rPr lang="en-US" sz="1100" dirty="0"/>
              <a:t>2 </a:t>
            </a:r>
            <a:r>
              <a:rPr lang="en-US" sz="1600" dirty="0"/>
              <a:t>tetragonal phase proportion </a:t>
            </a:r>
            <a:r>
              <a:rPr lang="en-US" sz="1600" dirty="0" smtClean="0"/>
              <a:t>when </a:t>
            </a:r>
            <a:r>
              <a:rPr lang="en-US" sz="1600" dirty="0"/>
              <a:t>the oxidation temperature increases</a:t>
            </a:r>
          </a:p>
          <a:p>
            <a:endParaRPr lang="en-US" dirty="0">
              <a:solidFill>
                <a:srgbClr val="FF0000"/>
              </a:solidFill>
            </a:endParaRPr>
          </a:p>
          <a:p>
            <a:endParaRPr lang="fr-FR" dirty="0"/>
          </a:p>
        </p:txBody>
      </p:sp>
      <p:sp>
        <p:nvSpPr>
          <p:cNvPr id="8" name="ZoneTexte 7"/>
          <p:cNvSpPr txBox="1"/>
          <p:nvPr/>
        </p:nvSpPr>
        <p:spPr>
          <a:xfrm>
            <a:off x="2771800" y="1700808"/>
            <a:ext cx="5666040" cy="369332"/>
          </a:xfrm>
          <a:prstGeom prst="rect">
            <a:avLst/>
          </a:prstGeom>
          <a:noFill/>
        </p:spPr>
        <p:txBody>
          <a:bodyPr wrap="square" rtlCol="0">
            <a:spAutoFit/>
          </a:bodyPr>
          <a:lstStyle/>
          <a:p>
            <a:pPr algn="ctr"/>
            <a:r>
              <a:rPr lang="en-US" dirty="0" smtClean="0">
                <a:solidFill>
                  <a:srgbClr val="FF0000"/>
                </a:solidFill>
              </a:rPr>
              <a:t>At the </a:t>
            </a:r>
            <a:r>
              <a:rPr lang="en-US" dirty="0">
                <a:solidFill>
                  <a:srgbClr val="FF0000"/>
                </a:solidFill>
              </a:rPr>
              <a:t>end of oxidation </a:t>
            </a:r>
            <a:r>
              <a:rPr lang="en-US" dirty="0" smtClean="0">
                <a:solidFill>
                  <a:srgbClr val="FF0000"/>
                </a:solidFill>
              </a:rPr>
              <a:t>at </a:t>
            </a:r>
            <a:r>
              <a:rPr lang="en-US" dirty="0">
                <a:solidFill>
                  <a:srgbClr val="FF0000"/>
                </a:solidFill>
              </a:rPr>
              <a:t>700, 800 et 900°C</a:t>
            </a:r>
          </a:p>
        </p:txBody>
      </p:sp>
      <p:pic>
        <p:nvPicPr>
          <p:cNvPr id="9" name="Image 8"/>
          <p:cNvPicPr>
            <a:picLocks noChangeAspect="1"/>
          </p:cNvPicPr>
          <p:nvPr/>
        </p:nvPicPr>
        <p:blipFill>
          <a:blip r:embed="rId5"/>
          <a:stretch>
            <a:fillRect/>
          </a:stretch>
        </p:blipFill>
        <p:spPr>
          <a:xfrm>
            <a:off x="3131840" y="2341991"/>
            <a:ext cx="5674168" cy="3240000"/>
          </a:xfrm>
          <a:prstGeom prst="rect">
            <a:avLst/>
          </a:prstGeom>
          <a:ln w="19050">
            <a:solidFill>
              <a:schemeClr val="tx1"/>
            </a:solidFill>
          </a:ln>
        </p:spPr>
      </p:pic>
    </p:spTree>
    <p:extLst>
      <p:ext uri="{BB962C8B-B14F-4D97-AF65-F5344CB8AC3E}">
        <p14:creationId xmlns:p14="http://schemas.microsoft.com/office/powerpoint/2010/main" val="144741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a:t>X-ray </a:t>
            </a:r>
            <a:r>
              <a:rPr lang="fr-FR" dirty="0" smtClean="0"/>
              <a:t>diffraction</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12</a:t>
            </a:fld>
            <a:endParaRPr lang="fr-FR" dirty="0"/>
          </a:p>
        </p:txBody>
      </p:sp>
      <p:sp>
        <p:nvSpPr>
          <p:cNvPr id="4" name="ZoneTexte 3"/>
          <p:cNvSpPr txBox="1"/>
          <p:nvPr/>
        </p:nvSpPr>
        <p:spPr>
          <a:xfrm>
            <a:off x="191080" y="996656"/>
            <a:ext cx="7405256" cy="400110"/>
          </a:xfrm>
          <a:prstGeom prst="rect">
            <a:avLst/>
          </a:prstGeom>
          <a:noFill/>
        </p:spPr>
        <p:txBody>
          <a:bodyPr wrap="square" rtlCol="0">
            <a:spAutoFit/>
          </a:bodyPr>
          <a:lstStyle/>
          <a:p>
            <a:r>
              <a:rPr lang="fr-FR" sz="2000" b="1" u="sng" dirty="0" smtClean="0">
                <a:solidFill>
                  <a:schemeClr val="bg2"/>
                </a:solidFill>
              </a:rPr>
              <a:t>Structural </a:t>
            </a:r>
            <a:r>
              <a:rPr lang="fr-FR" sz="2000" b="1" u="sng" dirty="0" err="1" smtClean="0">
                <a:solidFill>
                  <a:schemeClr val="bg2"/>
                </a:solidFill>
              </a:rPr>
              <a:t>evolutions</a:t>
            </a:r>
            <a:r>
              <a:rPr lang="fr-FR" sz="2000" b="1" u="sng" dirty="0" smtClean="0">
                <a:solidFill>
                  <a:schemeClr val="bg2"/>
                </a:solidFill>
              </a:rPr>
              <a:t> </a:t>
            </a:r>
            <a:r>
              <a:rPr lang="fr-FR" sz="2000" b="1" u="sng" dirty="0" err="1" smtClean="0">
                <a:solidFill>
                  <a:schemeClr val="bg2"/>
                </a:solidFill>
              </a:rPr>
              <a:t>analysis</a:t>
            </a:r>
            <a:r>
              <a:rPr lang="fr-FR" sz="2000" b="1" u="sng" dirty="0" smtClean="0">
                <a:solidFill>
                  <a:schemeClr val="bg2"/>
                </a:solidFill>
              </a:rPr>
              <a:t> by XRD</a:t>
            </a:r>
            <a:endParaRPr lang="fr-FR" sz="2000" b="1" u="sng" strike="sngStrike" dirty="0">
              <a:solidFill>
                <a:schemeClr val="bg2"/>
              </a:solidFill>
            </a:endParaRPr>
          </a:p>
        </p:txBody>
      </p:sp>
      <p:pic>
        <p:nvPicPr>
          <p:cNvPr id="3" name="Image 2"/>
          <p:cNvPicPr>
            <a:picLocks noChangeAspect="1"/>
          </p:cNvPicPr>
          <p:nvPr/>
        </p:nvPicPr>
        <p:blipFill>
          <a:blip r:embed="rId3"/>
          <a:stretch>
            <a:fillRect/>
          </a:stretch>
        </p:blipFill>
        <p:spPr>
          <a:xfrm>
            <a:off x="107504" y="2307978"/>
            <a:ext cx="2271473" cy="3211391"/>
          </a:xfrm>
          <a:prstGeom prst="rect">
            <a:avLst/>
          </a:prstGeom>
        </p:spPr>
      </p:pic>
      <p:pic>
        <p:nvPicPr>
          <p:cNvPr id="6" name="Image 5"/>
          <p:cNvPicPr>
            <a:picLocks noChangeAspect="1"/>
          </p:cNvPicPr>
          <p:nvPr/>
        </p:nvPicPr>
        <p:blipFill>
          <a:blip r:embed="rId4"/>
          <a:stretch>
            <a:fillRect/>
          </a:stretch>
        </p:blipFill>
        <p:spPr>
          <a:xfrm>
            <a:off x="390471" y="1396766"/>
            <a:ext cx="3517697" cy="969348"/>
          </a:xfrm>
          <a:prstGeom prst="rect">
            <a:avLst/>
          </a:prstGeom>
        </p:spPr>
      </p:pic>
      <p:sp>
        <p:nvSpPr>
          <p:cNvPr id="20" name="ZoneTexte 19"/>
          <p:cNvSpPr txBox="1"/>
          <p:nvPr/>
        </p:nvSpPr>
        <p:spPr>
          <a:xfrm>
            <a:off x="539552" y="5726609"/>
            <a:ext cx="7344816" cy="1384995"/>
          </a:xfrm>
          <a:prstGeom prst="rect">
            <a:avLst/>
          </a:prstGeom>
          <a:noFill/>
        </p:spPr>
        <p:txBody>
          <a:bodyPr wrap="square" rtlCol="0">
            <a:spAutoFit/>
          </a:bodyPr>
          <a:lstStyle/>
          <a:p>
            <a:r>
              <a:rPr lang="en-US" sz="1600" dirty="0"/>
              <a:t>During cooling: ZrO</a:t>
            </a:r>
            <a:r>
              <a:rPr lang="en-US" sz="1100" dirty="0"/>
              <a:t>2 </a:t>
            </a:r>
            <a:r>
              <a:rPr lang="en-US" sz="1600" dirty="0"/>
              <a:t>tetragonal phase transforms into monoclinic phase. For the 900°C case, this transformation is accompanied by the apparition of the (111) diffraction peak of the monoclinic phase</a:t>
            </a:r>
          </a:p>
          <a:p>
            <a:endParaRPr lang="en-US" dirty="0">
              <a:solidFill>
                <a:srgbClr val="FF0000"/>
              </a:solidFill>
            </a:endParaRPr>
          </a:p>
          <a:p>
            <a:endParaRPr lang="fr-FR" dirty="0"/>
          </a:p>
        </p:txBody>
      </p:sp>
      <p:sp>
        <p:nvSpPr>
          <p:cNvPr id="8" name="ZoneTexte 7"/>
          <p:cNvSpPr txBox="1"/>
          <p:nvPr/>
        </p:nvSpPr>
        <p:spPr>
          <a:xfrm>
            <a:off x="2771800" y="1700808"/>
            <a:ext cx="5666040" cy="369332"/>
          </a:xfrm>
          <a:prstGeom prst="rect">
            <a:avLst/>
          </a:prstGeom>
          <a:noFill/>
        </p:spPr>
        <p:txBody>
          <a:bodyPr wrap="square" rtlCol="0">
            <a:spAutoFit/>
          </a:bodyPr>
          <a:lstStyle/>
          <a:p>
            <a:pPr algn="ctr"/>
            <a:r>
              <a:rPr lang="en-US" dirty="0">
                <a:solidFill>
                  <a:srgbClr val="FF0000"/>
                </a:solidFill>
              </a:rPr>
              <a:t>At the end of cooling (300°C)</a:t>
            </a:r>
            <a:endParaRPr lang="en-US" dirty="0"/>
          </a:p>
        </p:txBody>
      </p:sp>
      <p:pic>
        <p:nvPicPr>
          <p:cNvPr id="7" name="Image 6"/>
          <p:cNvPicPr>
            <a:picLocks noChangeAspect="1"/>
          </p:cNvPicPr>
          <p:nvPr/>
        </p:nvPicPr>
        <p:blipFill>
          <a:blip r:embed="rId5"/>
          <a:stretch>
            <a:fillRect/>
          </a:stretch>
        </p:blipFill>
        <p:spPr>
          <a:xfrm>
            <a:off x="3131840" y="2334890"/>
            <a:ext cx="5664451" cy="3240000"/>
          </a:xfrm>
          <a:prstGeom prst="rect">
            <a:avLst/>
          </a:prstGeom>
          <a:ln w="19050">
            <a:solidFill>
              <a:schemeClr val="tx1"/>
            </a:solidFill>
          </a:ln>
        </p:spPr>
      </p:pic>
    </p:spTree>
    <p:extLst>
      <p:ext uri="{BB962C8B-B14F-4D97-AF65-F5344CB8AC3E}">
        <p14:creationId xmlns:p14="http://schemas.microsoft.com/office/powerpoint/2010/main" val="78576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a:t>X-ray </a:t>
            </a:r>
            <a:r>
              <a:rPr lang="fr-FR" dirty="0" smtClean="0"/>
              <a:t>diffraction</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13</a:t>
            </a:fld>
            <a:endParaRPr lang="fr-FR" dirty="0"/>
          </a:p>
        </p:txBody>
      </p:sp>
      <p:pic>
        <p:nvPicPr>
          <p:cNvPr id="8" name="Image 7"/>
          <p:cNvPicPr>
            <a:picLocks noChangeAspect="1"/>
          </p:cNvPicPr>
          <p:nvPr/>
        </p:nvPicPr>
        <p:blipFill>
          <a:blip r:embed="rId3"/>
          <a:stretch>
            <a:fillRect/>
          </a:stretch>
        </p:blipFill>
        <p:spPr>
          <a:xfrm>
            <a:off x="3929575" y="4607155"/>
            <a:ext cx="3312368" cy="1892163"/>
          </a:xfrm>
          <a:prstGeom prst="rect">
            <a:avLst/>
          </a:prstGeom>
        </p:spPr>
      </p:pic>
      <p:pic>
        <p:nvPicPr>
          <p:cNvPr id="9" name="Image 8"/>
          <p:cNvPicPr>
            <a:picLocks noChangeAspect="1"/>
          </p:cNvPicPr>
          <p:nvPr/>
        </p:nvPicPr>
        <p:blipFill>
          <a:blip r:embed="rId4"/>
          <a:stretch>
            <a:fillRect/>
          </a:stretch>
        </p:blipFill>
        <p:spPr>
          <a:xfrm>
            <a:off x="4072848" y="6499318"/>
            <a:ext cx="2336121" cy="411039"/>
          </a:xfrm>
          <a:prstGeom prst="rect">
            <a:avLst/>
          </a:prstGeom>
        </p:spPr>
      </p:pic>
      <p:pic>
        <p:nvPicPr>
          <p:cNvPr id="10" name="Image 9"/>
          <p:cNvPicPr>
            <a:picLocks noChangeAspect="1"/>
          </p:cNvPicPr>
          <p:nvPr/>
        </p:nvPicPr>
        <p:blipFill>
          <a:blip r:embed="rId5"/>
          <a:stretch>
            <a:fillRect/>
          </a:stretch>
        </p:blipFill>
        <p:spPr>
          <a:xfrm>
            <a:off x="5846819" y="1447045"/>
            <a:ext cx="3252095" cy="479978"/>
          </a:xfrm>
          <a:prstGeom prst="rect">
            <a:avLst/>
          </a:prstGeom>
        </p:spPr>
      </p:pic>
      <p:sp>
        <p:nvSpPr>
          <p:cNvPr id="17" name="ZoneTexte 16"/>
          <p:cNvSpPr txBox="1"/>
          <p:nvPr/>
        </p:nvSpPr>
        <p:spPr>
          <a:xfrm>
            <a:off x="3752612" y="1981619"/>
            <a:ext cx="4803204" cy="1077218"/>
          </a:xfrm>
          <a:prstGeom prst="rect">
            <a:avLst/>
          </a:prstGeom>
          <a:noFill/>
        </p:spPr>
        <p:txBody>
          <a:bodyPr wrap="square" rtlCol="0">
            <a:spAutoFit/>
          </a:bodyPr>
          <a:lstStyle/>
          <a:p>
            <a:r>
              <a:rPr lang="fr-FR" sz="1600" dirty="0" err="1" smtClean="0"/>
              <a:t>During</a:t>
            </a:r>
            <a:r>
              <a:rPr lang="fr-FR" sz="1600" dirty="0" smtClean="0"/>
              <a:t> oxidation: </a:t>
            </a:r>
            <a:r>
              <a:rPr lang="fr-FR" sz="1600" dirty="0" err="1" smtClean="0"/>
              <a:t>decrease</a:t>
            </a:r>
            <a:r>
              <a:rPr lang="fr-FR" sz="1600" dirty="0" smtClean="0"/>
              <a:t> by </a:t>
            </a:r>
            <a:r>
              <a:rPr lang="fr-FR" sz="1600" dirty="0"/>
              <a:t>30% </a:t>
            </a:r>
            <a:r>
              <a:rPr lang="fr-FR" sz="1600" dirty="0" smtClean="0"/>
              <a:t>of the </a:t>
            </a:r>
            <a:r>
              <a:rPr lang="en-US" sz="1600" dirty="0"/>
              <a:t>ZrO</a:t>
            </a:r>
            <a:r>
              <a:rPr lang="en-US" sz="1100" dirty="0"/>
              <a:t>2</a:t>
            </a:r>
            <a:r>
              <a:rPr lang="fr-FR" sz="1600" dirty="0" smtClean="0"/>
              <a:t> </a:t>
            </a:r>
            <a:r>
              <a:rPr lang="fr-FR" sz="1600" dirty="0" err="1" smtClean="0"/>
              <a:t>tetragonal</a:t>
            </a:r>
            <a:r>
              <a:rPr lang="fr-FR" sz="1600" dirty="0" smtClean="0"/>
              <a:t> phase volume fraction</a:t>
            </a:r>
          </a:p>
          <a:p>
            <a:endParaRPr lang="fr-FR" sz="1600" dirty="0"/>
          </a:p>
          <a:p>
            <a:endParaRPr lang="fr-FR" sz="1600" dirty="0"/>
          </a:p>
        </p:txBody>
      </p:sp>
      <p:sp>
        <p:nvSpPr>
          <p:cNvPr id="19" name="ZoneTexte 18"/>
          <p:cNvSpPr txBox="1"/>
          <p:nvPr/>
        </p:nvSpPr>
        <p:spPr>
          <a:xfrm>
            <a:off x="3752612" y="2707181"/>
            <a:ext cx="4975212" cy="2062103"/>
          </a:xfrm>
          <a:prstGeom prst="rect">
            <a:avLst/>
          </a:prstGeom>
          <a:noFill/>
        </p:spPr>
        <p:txBody>
          <a:bodyPr wrap="square" rtlCol="0">
            <a:spAutoFit/>
          </a:bodyPr>
          <a:lstStyle/>
          <a:p>
            <a:r>
              <a:rPr lang="en-US" sz="1600" dirty="0" smtClean="0"/>
              <a:t>During cooling:</a:t>
            </a:r>
          </a:p>
          <a:p>
            <a:r>
              <a:rPr lang="en-US" sz="1600" dirty="0" smtClean="0"/>
              <a:t>For </a:t>
            </a:r>
            <a:r>
              <a:rPr lang="en-US" sz="1600" dirty="0"/>
              <a:t>an oxide formed at 900°C: </a:t>
            </a:r>
            <a:r>
              <a:rPr lang="en-US" sz="1600" dirty="0" smtClean="0"/>
              <a:t>transformation </a:t>
            </a:r>
            <a:r>
              <a:rPr lang="en-US" sz="1600" dirty="0"/>
              <a:t>into </a:t>
            </a:r>
            <a:r>
              <a:rPr lang="en-US" sz="1600" dirty="0" smtClean="0"/>
              <a:t>the</a:t>
            </a:r>
            <a:r>
              <a:rPr lang="en-US" sz="1600" dirty="0"/>
              <a:t> ZrO</a:t>
            </a:r>
            <a:r>
              <a:rPr lang="en-US" sz="1100" dirty="0"/>
              <a:t>2</a:t>
            </a:r>
            <a:r>
              <a:rPr lang="en-US" sz="1600" dirty="0" smtClean="0"/>
              <a:t> </a:t>
            </a:r>
            <a:r>
              <a:rPr lang="en-US" sz="1600" dirty="0"/>
              <a:t>monoclinic phase of most of the tetragonal phase</a:t>
            </a:r>
          </a:p>
          <a:p>
            <a:r>
              <a:rPr lang="en-US" sz="1600" dirty="0"/>
              <a:t>For oxides formed at 700 and 800 °</a:t>
            </a:r>
            <a:r>
              <a:rPr lang="en-US" sz="1600" dirty="0" smtClean="0"/>
              <a:t>C: smoother transformation</a:t>
            </a:r>
            <a:r>
              <a:rPr lang="en-US" sz="1600" strike="sngStrike" dirty="0" smtClean="0"/>
              <a:t> </a:t>
            </a:r>
            <a:endParaRPr lang="en-US" sz="1600" strike="sngStrike" dirty="0"/>
          </a:p>
          <a:p>
            <a:r>
              <a:rPr lang="en-US" sz="1600" dirty="0">
                <a:sym typeface="Wingdings" panose="05000000000000000000" pitchFamily="2" charset="2"/>
              </a:rPr>
              <a:t>       </a:t>
            </a:r>
            <a:r>
              <a:rPr lang="en-US" sz="1600" dirty="0">
                <a:solidFill>
                  <a:schemeClr val="accent4"/>
                </a:solidFill>
                <a:sym typeface="Wingdings" panose="05000000000000000000" pitchFamily="2" charset="2"/>
              </a:rPr>
              <a:t> In agreement with literature</a:t>
            </a:r>
            <a:endParaRPr lang="en-US" sz="1600" dirty="0">
              <a:solidFill>
                <a:schemeClr val="accent4"/>
              </a:solidFill>
            </a:endParaRPr>
          </a:p>
          <a:p>
            <a:endParaRPr lang="fr-FR" sz="1600" dirty="0"/>
          </a:p>
        </p:txBody>
      </p:sp>
      <p:sp>
        <p:nvSpPr>
          <p:cNvPr id="21" name="ZoneTexte 20"/>
          <p:cNvSpPr txBox="1"/>
          <p:nvPr/>
        </p:nvSpPr>
        <p:spPr>
          <a:xfrm>
            <a:off x="293936" y="1500081"/>
            <a:ext cx="3312368" cy="646331"/>
          </a:xfrm>
          <a:prstGeom prst="rect">
            <a:avLst/>
          </a:prstGeom>
          <a:noFill/>
        </p:spPr>
        <p:txBody>
          <a:bodyPr wrap="square" rtlCol="0">
            <a:spAutoFit/>
          </a:bodyPr>
          <a:lstStyle/>
          <a:p>
            <a:r>
              <a:rPr lang="fr-FR" sz="1200" dirty="0"/>
              <a:t>Synchrotron XRD </a:t>
            </a:r>
          </a:p>
          <a:p>
            <a:r>
              <a:rPr lang="fr-FR" sz="1200" dirty="0"/>
              <a:t>X-Ray </a:t>
            </a:r>
            <a:r>
              <a:rPr lang="fr-FR" sz="1200" dirty="0" err="1"/>
              <a:t>penetration</a:t>
            </a:r>
            <a:r>
              <a:rPr lang="fr-FR" sz="1200" dirty="0"/>
              <a:t> </a:t>
            </a:r>
            <a:r>
              <a:rPr lang="en-US" sz="1200" dirty="0">
                <a:sym typeface="Wingdings" panose="05000000000000000000" pitchFamily="2" charset="2"/>
              </a:rPr>
              <a:t>≈ </a:t>
            </a:r>
            <a:r>
              <a:rPr lang="en-US" sz="1200" dirty="0" smtClean="0">
                <a:sym typeface="Wingdings" panose="05000000000000000000" pitchFamily="2" charset="2"/>
              </a:rPr>
              <a:t>100µm</a:t>
            </a:r>
            <a:r>
              <a:rPr lang="fr-FR" sz="1200" dirty="0" smtClean="0"/>
              <a:t> </a:t>
            </a:r>
            <a:endParaRPr lang="fr-FR" sz="1200" dirty="0"/>
          </a:p>
          <a:p>
            <a:endParaRPr lang="fr-FR" sz="1200" dirty="0"/>
          </a:p>
        </p:txBody>
      </p:sp>
      <p:sp>
        <p:nvSpPr>
          <p:cNvPr id="31" name="ZoneTexte 30"/>
          <p:cNvSpPr txBox="1"/>
          <p:nvPr/>
        </p:nvSpPr>
        <p:spPr>
          <a:xfrm>
            <a:off x="7248603" y="4594685"/>
            <a:ext cx="3312368" cy="646331"/>
          </a:xfrm>
          <a:prstGeom prst="rect">
            <a:avLst/>
          </a:prstGeom>
          <a:noFill/>
        </p:spPr>
        <p:txBody>
          <a:bodyPr wrap="square" rtlCol="0">
            <a:spAutoFit/>
          </a:bodyPr>
          <a:lstStyle/>
          <a:p>
            <a:r>
              <a:rPr lang="fr-FR" sz="1200" dirty="0" err="1" smtClean="0"/>
              <a:t>Laboratory</a:t>
            </a:r>
            <a:r>
              <a:rPr lang="fr-FR" sz="1200" dirty="0" smtClean="0"/>
              <a:t> </a:t>
            </a:r>
            <a:r>
              <a:rPr lang="fr-FR" sz="1200" dirty="0"/>
              <a:t>XRD </a:t>
            </a:r>
          </a:p>
          <a:p>
            <a:r>
              <a:rPr lang="fr-FR" sz="1200" dirty="0"/>
              <a:t>X-Ray </a:t>
            </a:r>
            <a:r>
              <a:rPr lang="fr-FR" sz="1200" dirty="0" err="1"/>
              <a:t>penetration</a:t>
            </a:r>
            <a:r>
              <a:rPr lang="fr-FR" sz="1200" dirty="0"/>
              <a:t> </a:t>
            </a:r>
            <a:r>
              <a:rPr lang="en-US" sz="1200" dirty="0">
                <a:sym typeface="Wingdings" panose="05000000000000000000" pitchFamily="2" charset="2"/>
              </a:rPr>
              <a:t>≈ 5</a:t>
            </a:r>
            <a:r>
              <a:rPr lang="en-US" sz="1200" dirty="0" smtClean="0">
                <a:sym typeface="Wingdings" panose="05000000000000000000" pitchFamily="2" charset="2"/>
              </a:rPr>
              <a:t>µm</a:t>
            </a:r>
            <a:r>
              <a:rPr lang="fr-FR" sz="1200" dirty="0" smtClean="0"/>
              <a:t> </a:t>
            </a:r>
            <a:endParaRPr lang="fr-FR" sz="1200" dirty="0"/>
          </a:p>
          <a:p>
            <a:endParaRPr lang="fr-FR" sz="1200" dirty="0"/>
          </a:p>
        </p:txBody>
      </p:sp>
      <p:sp>
        <p:nvSpPr>
          <p:cNvPr id="14" name="ZoneTexte 13"/>
          <p:cNvSpPr txBox="1"/>
          <p:nvPr/>
        </p:nvSpPr>
        <p:spPr>
          <a:xfrm>
            <a:off x="191080" y="1048432"/>
            <a:ext cx="7405256" cy="400110"/>
          </a:xfrm>
          <a:prstGeom prst="rect">
            <a:avLst/>
          </a:prstGeom>
          <a:noFill/>
        </p:spPr>
        <p:txBody>
          <a:bodyPr wrap="square" rtlCol="0">
            <a:spAutoFit/>
          </a:bodyPr>
          <a:lstStyle/>
          <a:p>
            <a:r>
              <a:rPr lang="fr-FR" sz="2000" b="1" u="sng" dirty="0" smtClean="0">
                <a:solidFill>
                  <a:schemeClr val="bg2"/>
                </a:solidFill>
              </a:rPr>
              <a:t>Structural </a:t>
            </a:r>
            <a:r>
              <a:rPr lang="fr-FR" sz="2000" b="1" u="sng" dirty="0" err="1" smtClean="0">
                <a:solidFill>
                  <a:schemeClr val="bg2"/>
                </a:solidFill>
              </a:rPr>
              <a:t>evolutions</a:t>
            </a:r>
            <a:r>
              <a:rPr lang="fr-FR" sz="2000" b="1" u="sng" dirty="0" smtClean="0">
                <a:solidFill>
                  <a:schemeClr val="bg2"/>
                </a:solidFill>
              </a:rPr>
              <a:t> </a:t>
            </a:r>
            <a:r>
              <a:rPr lang="fr-FR" sz="2000" b="1" u="sng" dirty="0" err="1" smtClean="0">
                <a:solidFill>
                  <a:schemeClr val="bg2"/>
                </a:solidFill>
              </a:rPr>
              <a:t>analysis</a:t>
            </a:r>
            <a:r>
              <a:rPr lang="fr-FR" sz="2000" b="1" u="sng" dirty="0" smtClean="0">
                <a:solidFill>
                  <a:schemeClr val="bg2"/>
                </a:solidFill>
              </a:rPr>
              <a:t> </a:t>
            </a:r>
            <a:r>
              <a:rPr lang="fr-FR" sz="2000" b="1" u="sng" dirty="0" err="1" smtClean="0">
                <a:solidFill>
                  <a:schemeClr val="bg2"/>
                </a:solidFill>
              </a:rPr>
              <a:t>by</a:t>
            </a:r>
            <a:r>
              <a:rPr lang="fr-FR" sz="2000" b="1" u="sng" strike="sngStrike" dirty="0" err="1" smtClean="0">
                <a:solidFill>
                  <a:schemeClr val="bg2"/>
                </a:solidFill>
              </a:rPr>
              <a:t>thanks</a:t>
            </a:r>
            <a:r>
              <a:rPr lang="fr-FR" sz="2000" b="1" u="sng" strike="sngStrike" dirty="0" smtClean="0">
                <a:solidFill>
                  <a:schemeClr val="bg2"/>
                </a:solidFill>
              </a:rPr>
              <a:t> to</a:t>
            </a:r>
            <a:r>
              <a:rPr lang="fr-FR" sz="2000" b="1" u="sng" dirty="0" smtClean="0">
                <a:solidFill>
                  <a:schemeClr val="bg2"/>
                </a:solidFill>
              </a:rPr>
              <a:t> XRD </a:t>
            </a:r>
            <a:r>
              <a:rPr lang="fr-FR" sz="2000" b="1" u="sng" strike="sngStrike" dirty="0" smtClean="0">
                <a:solidFill>
                  <a:schemeClr val="bg2"/>
                </a:solidFill>
              </a:rPr>
              <a:t>technique</a:t>
            </a:r>
            <a:endParaRPr lang="fr-FR" sz="2000" b="1" u="sng" strike="sngStrike" dirty="0">
              <a:solidFill>
                <a:schemeClr val="bg2"/>
              </a:solidFill>
            </a:endParaRPr>
          </a:p>
        </p:txBody>
      </p:sp>
      <p:pic>
        <p:nvPicPr>
          <p:cNvPr id="3" name="Image 2"/>
          <p:cNvPicPr>
            <a:picLocks noChangeAspect="1"/>
          </p:cNvPicPr>
          <p:nvPr/>
        </p:nvPicPr>
        <p:blipFill>
          <a:blip r:embed="rId6"/>
          <a:stretch>
            <a:fillRect/>
          </a:stretch>
        </p:blipFill>
        <p:spPr>
          <a:xfrm>
            <a:off x="191080" y="2146412"/>
            <a:ext cx="3224760" cy="2232000"/>
          </a:xfrm>
          <a:prstGeom prst="rect">
            <a:avLst/>
          </a:prstGeom>
          <a:ln w="19050">
            <a:solidFill>
              <a:schemeClr val="tx1"/>
            </a:solidFill>
          </a:ln>
        </p:spPr>
      </p:pic>
      <p:pic>
        <p:nvPicPr>
          <p:cNvPr id="4" name="Image 3"/>
          <p:cNvPicPr>
            <a:picLocks noChangeAspect="1"/>
          </p:cNvPicPr>
          <p:nvPr/>
        </p:nvPicPr>
        <p:blipFill>
          <a:blip r:embed="rId7"/>
          <a:stretch>
            <a:fillRect/>
          </a:stretch>
        </p:blipFill>
        <p:spPr>
          <a:xfrm>
            <a:off x="191080" y="4492780"/>
            <a:ext cx="3224760" cy="2232000"/>
          </a:xfrm>
          <a:prstGeom prst="rect">
            <a:avLst/>
          </a:prstGeom>
          <a:ln w="19050">
            <a:solidFill>
              <a:schemeClr val="tx1"/>
            </a:solidFill>
          </a:ln>
        </p:spPr>
      </p:pic>
    </p:spTree>
    <p:extLst>
      <p:ext uri="{BB962C8B-B14F-4D97-AF65-F5344CB8AC3E}">
        <p14:creationId xmlns:p14="http://schemas.microsoft.com/office/powerpoint/2010/main" val="2493549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err="1" smtClean="0"/>
              <a:t>Dilatometry</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14</a:t>
            </a:fld>
            <a:endParaRPr lang="fr-FR" dirty="0"/>
          </a:p>
        </p:txBody>
      </p:sp>
      <p:sp>
        <p:nvSpPr>
          <p:cNvPr id="4" name="ZoneTexte 3"/>
          <p:cNvSpPr txBox="1"/>
          <p:nvPr/>
        </p:nvSpPr>
        <p:spPr>
          <a:xfrm>
            <a:off x="191080" y="1048432"/>
            <a:ext cx="5821080" cy="400110"/>
          </a:xfrm>
          <a:prstGeom prst="rect">
            <a:avLst/>
          </a:prstGeom>
          <a:noFill/>
        </p:spPr>
        <p:txBody>
          <a:bodyPr wrap="square" rtlCol="0">
            <a:spAutoFit/>
          </a:bodyPr>
          <a:lstStyle/>
          <a:p>
            <a:r>
              <a:rPr lang="fr-FR" sz="2000" b="1" u="sng" dirty="0" err="1" smtClean="0">
                <a:solidFill>
                  <a:schemeClr val="bg2"/>
                </a:solidFill>
              </a:rPr>
              <a:t>Dilatometry</a:t>
            </a:r>
            <a:r>
              <a:rPr lang="fr-FR" sz="2000" b="1" u="sng" dirty="0" smtClean="0">
                <a:solidFill>
                  <a:schemeClr val="bg2"/>
                </a:solidFill>
              </a:rPr>
              <a:t> </a:t>
            </a:r>
            <a:r>
              <a:rPr lang="fr-FR" sz="2000" b="1" i="1" u="sng" dirty="0" smtClean="0">
                <a:solidFill>
                  <a:schemeClr val="bg2"/>
                </a:solidFill>
              </a:rPr>
              <a:t>in-situ</a:t>
            </a:r>
            <a:r>
              <a:rPr lang="fr-FR" sz="2000" b="1" u="sng" dirty="0" smtClean="0">
                <a:solidFill>
                  <a:schemeClr val="bg2"/>
                </a:solidFill>
              </a:rPr>
              <a:t> oxidation experiment</a:t>
            </a:r>
            <a:endParaRPr lang="fr-FR" sz="2000" b="1" u="sng" dirty="0">
              <a:solidFill>
                <a:schemeClr val="bg2"/>
              </a:solidFill>
            </a:endParaRPr>
          </a:p>
        </p:txBody>
      </p:sp>
      <p:sp>
        <p:nvSpPr>
          <p:cNvPr id="66" name="ZoneTexte 65"/>
          <p:cNvSpPr txBox="1"/>
          <p:nvPr/>
        </p:nvSpPr>
        <p:spPr>
          <a:xfrm>
            <a:off x="127243" y="1552515"/>
            <a:ext cx="8987921" cy="646331"/>
          </a:xfrm>
          <a:prstGeom prst="rect">
            <a:avLst/>
          </a:prstGeom>
          <a:noFill/>
        </p:spPr>
        <p:txBody>
          <a:bodyPr wrap="square" rtlCol="0">
            <a:spAutoFit/>
          </a:bodyPr>
          <a:lstStyle/>
          <a:p>
            <a:r>
              <a:rPr lang="en-US" dirty="0" smtClean="0"/>
              <a:t>Experiments done on Zy-4 sheet samples in a dilatometer DT1000 (CEA </a:t>
            </a:r>
            <a:r>
              <a:rPr lang="en-US" dirty="0" err="1" smtClean="0"/>
              <a:t>Saclay</a:t>
            </a:r>
            <a:r>
              <a:rPr lang="en-US" dirty="0"/>
              <a:t>) </a:t>
            </a:r>
            <a:r>
              <a:rPr lang="en-US" dirty="0" smtClean="0"/>
              <a:t>with 100% He and 90 </a:t>
            </a:r>
            <a:r>
              <a:rPr lang="en-US" dirty="0"/>
              <a:t>% He / 10% </a:t>
            </a:r>
            <a:r>
              <a:rPr lang="en-US" dirty="0" smtClean="0"/>
              <a:t>O</a:t>
            </a:r>
            <a:r>
              <a:rPr lang="en-US" sz="1200" dirty="0" smtClean="0"/>
              <a:t>2</a:t>
            </a:r>
            <a:r>
              <a:rPr lang="en-US" dirty="0"/>
              <a:t> </a:t>
            </a:r>
            <a:r>
              <a:rPr lang="en-US" dirty="0" smtClean="0"/>
              <a:t>mixture atmospheres</a:t>
            </a:r>
            <a:endParaRPr lang="en-US" sz="1200" dirty="0"/>
          </a:p>
        </p:txBody>
      </p:sp>
      <p:sp>
        <p:nvSpPr>
          <p:cNvPr id="9" name="ZoneTexte 8"/>
          <p:cNvSpPr txBox="1"/>
          <p:nvPr/>
        </p:nvSpPr>
        <p:spPr>
          <a:xfrm>
            <a:off x="135555" y="2302819"/>
            <a:ext cx="2788573" cy="369332"/>
          </a:xfrm>
          <a:prstGeom prst="rect">
            <a:avLst/>
          </a:prstGeom>
          <a:noFill/>
        </p:spPr>
        <p:txBody>
          <a:bodyPr wrap="square" rtlCol="0">
            <a:spAutoFit/>
          </a:bodyPr>
          <a:lstStyle/>
          <a:p>
            <a:r>
              <a:rPr lang="fr-FR" i="1" u="sng" dirty="0" err="1" smtClean="0"/>
              <a:t>Principle</a:t>
            </a:r>
            <a:r>
              <a:rPr lang="fr-FR" i="1" u="sng" dirty="0" smtClean="0"/>
              <a:t> of the technique</a:t>
            </a:r>
            <a:endParaRPr lang="fr-FR" i="1" u="sng" dirty="0"/>
          </a:p>
        </p:txBody>
      </p:sp>
      <p:sp>
        <p:nvSpPr>
          <p:cNvPr id="10" name="ZoneTexte 9"/>
          <p:cNvSpPr txBox="1"/>
          <p:nvPr/>
        </p:nvSpPr>
        <p:spPr>
          <a:xfrm>
            <a:off x="136972" y="2954135"/>
            <a:ext cx="8791636" cy="369332"/>
          </a:xfrm>
          <a:prstGeom prst="rect">
            <a:avLst/>
          </a:prstGeom>
          <a:noFill/>
        </p:spPr>
        <p:txBody>
          <a:bodyPr wrap="square" rtlCol="0">
            <a:spAutoFit/>
          </a:bodyPr>
          <a:lstStyle/>
          <a:p>
            <a:r>
              <a:rPr lang="en-US" i="1" dirty="0" smtClean="0"/>
              <a:t>In-situ</a:t>
            </a:r>
            <a:r>
              <a:rPr lang="en-US" dirty="0" smtClean="0"/>
              <a:t> measurement of </a:t>
            </a:r>
            <a:r>
              <a:rPr lang="en-US" dirty="0"/>
              <a:t>the sample </a:t>
            </a:r>
            <a:r>
              <a:rPr lang="en-US" dirty="0" smtClean="0"/>
              <a:t>length variation</a:t>
            </a:r>
            <a:endParaRPr lang="fr-FR" strike="sngStrike" dirty="0"/>
          </a:p>
        </p:txBody>
      </p:sp>
      <p:cxnSp>
        <p:nvCxnSpPr>
          <p:cNvPr id="12" name="Connecteur droit avec flèche 11"/>
          <p:cNvCxnSpPr/>
          <p:nvPr/>
        </p:nvCxnSpPr>
        <p:spPr>
          <a:xfrm>
            <a:off x="3783894" y="4882311"/>
            <a:ext cx="122413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ZoneTexte 12"/>
          <p:cNvSpPr txBox="1"/>
          <p:nvPr/>
        </p:nvSpPr>
        <p:spPr>
          <a:xfrm>
            <a:off x="3361161" y="3501008"/>
            <a:ext cx="2343257" cy="2462213"/>
          </a:xfrm>
          <a:prstGeom prst="rect">
            <a:avLst/>
          </a:prstGeom>
          <a:noFill/>
        </p:spPr>
        <p:txBody>
          <a:bodyPr wrap="square" rtlCol="0">
            <a:spAutoFit/>
          </a:bodyPr>
          <a:lstStyle/>
          <a:p>
            <a:pPr algn="ctr"/>
            <a:r>
              <a:rPr lang="en-US" sz="1400" dirty="0" smtClean="0"/>
              <a:t>Length variation obtained under neutral atmosphere (resulting from thermal strain and phase transformation of the metal) </a:t>
            </a:r>
          </a:p>
          <a:p>
            <a:pPr algn="ctr"/>
            <a:endParaRPr lang="en-US" sz="1400" dirty="0"/>
          </a:p>
          <a:p>
            <a:pPr algn="ctr"/>
            <a:r>
              <a:rPr lang="en-US" sz="1400" dirty="0" err="1" smtClean="0"/>
              <a:t>substracted</a:t>
            </a:r>
            <a:endParaRPr lang="en-US" sz="1400" dirty="0" smtClean="0"/>
          </a:p>
          <a:p>
            <a:pPr algn="ctr"/>
            <a:r>
              <a:rPr lang="en-US" sz="1400" dirty="0" smtClean="0"/>
              <a:t> from the one measured under the oxidizing</a:t>
            </a:r>
            <a:r>
              <a:rPr lang="en-US" sz="1400" strike="sngStrike" dirty="0" smtClean="0"/>
              <a:t> </a:t>
            </a:r>
            <a:r>
              <a:rPr lang="en-US" sz="1400" dirty="0" smtClean="0"/>
              <a:t>atmosphere</a:t>
            </a:r>
            <a:endParaRPr lang="fr-FR" sz="1400" dirty="0"/>
          </a:p>
        </p:txBody>
      </p:sp>
      <p:sp>
        <p:nvSpPr>
          <p:cNvPr id="23" name="ZoneTexte 22"/>
          <p:cNvSpPr txBox="1"/>
          <p:nvPr/>
        </p:nvSpPr>
        <p:spPr>
          <a:xfrm>
            <a:off x="5683326" y="5674305"/>
            <a:ext cx="3069824" cy="338554"/>
          </a:xfrm>
          <a:prstGeom prst="rect">
            <a:avLst/>
          </a:prstGeom>
          <a:noFill/>
        </p:spPr>
        <p:txBody>
          <a:bodyPr wrap="square" rtlCol="0">
            <a:spAutoFit/>
          </a:bodyPr>
          <a:lstStyle/>
          <a:p>
            <a:r>
              <a:rPr lang="en-US" sz="1600" dirty="0">
                <a:solidFill>
                  <a:srgbClr val="FF0000"/>
                </a:solidFill>
                <a:sym typeface="Wingdings" panose="05000000000000000000" pitchFamily="2" charset="2"/>
              </a:rPr>
              <a:t></a:t>
            </a:r>
            <a:r>
              <a:rPr lang="fr-FR" sz="1600" dirty="0" smtClean="0">
                <a:solidFill>
                  <a:schemeClr val="tx2"/>
                </a:solidFill>
                <a:sym typeface="Wingdings" panose="05000000000000000000" pitchFamily="2" charset="2"/>
              </a:rPr>
              <a:t> </a:t>
            </a:r>
            <a:r>
              <a:rPr lang="fr-FR" sz="1600" dirty="0" err="1" smtClean="0">
                <a:solidFill>
                  <a:srgbClr val="FF0000"/>
                </a:solidFill>
              </a:rPr>
              <a:t>Strain</a:t>
            </a:r>
            <a:r>
              <a:rPr lang="fr-FR" sz="1600" dirty="0" smtClean="0">
                <a:solidFill>
                  <a:srgbClr val="FF0000"/>
                </a:solidFill>
              </a:rPr>
              <a:t> due to </a:t>
            </a:r>
            <a:r>
              <a:rPr lang="fr-FR" sz="1600" dirty="0" err="1" smtClean="0">
                <a:solidFill>
                  <a:srgbClr val="FF0000"/>
                </a:solidFill>
              </a:rPr>
              <a:t>oxidation</a:t>
            </a:r>
            <a:r>
              <a:rPr lang="fr-FR" sz="1600" dirty="0" smtClean="0">
                <a:solidFill>
                  <a:srgbClr val="FF0000"/>
                </a:solidFill>
              </a:rPr>
              <a:t>?</a:t>
            </a:r>
            <a:r>
              <a:rPr lang="fr-FR" sz="1600" strike="sngStrike" dirty="0" smtClean="0">
                <a:solidFill>
                  <a:srgbClr val="FF0000"/>
                </a:solidFill>
              </a:rPr>
              <a:t> </a:t>
            </a:r>
            <a:endParaRPr lang="fr-FR" sz="1600" dirty="0">
              <a:solidFill>
                <a:srgbClr val="FF0000"/>
              </a:solidFill>
            </a:endParaRPr>
          </a:p>
        </p:txBody>
      </p:sp>
      <p:pic>
        <p:nvPicPr>
          <p:cNvPr id="6" name="Image 5"/>
          <p:cNvPicPr>
            <a:picLocks noChangeAspect="1"/>
          </p:cNvPicPr>
          <p:nvPr/>
        </p:nvPicPr>
        <p:blipFill>
          <a:blip r:embed="rId3"/>
          <a:stretch>
            <a:fillRect/>
          </a:stretch>
        </p:blipFill>
        <p:spPr>
          <a:xfrm>
            <a:off x="187010" y="4013561"/>
            <a:ext cx="3189885" cy="1656000"/>
          </a:xfrm>
          <a:prstGeom prst="rect">
            <a:avLst/>
          </a:prstGeom>
          <a:ln w="19050">
            <a:solidFill>
              <a:schemeClr val="tx1"/>
            </a:solidFill>
          </a:ln>
        </p:spPr>
      </p:pic>
      <p:pic>
        <p:nvPicPr>
          <p:cNvPr id="7" name="Image 6"/>
          <p:cNvPicPr>
            <a:picLocks noChangeAspect="1"/>
          </p:cNvPicPr>
          <p:nvPr/>
        </p:nvPicPr>
        <p:blipFill>
          <a:blip r:embed="rId4"/>
          <a:stretch>
            <a:fillRect/>
          </a:stretch>
        </p:blipFill>
        <p:spPr>
          <a:xfrm>
            <a:off x="5774603" y="4013561"/>
            <a:ext cx="3189885" cy="1656000"/>
          </a:xfrm>
          <a:prstGeom prst="rect">
            <a:avLst/>
          </a:prstGeom>
          <a:ln w="19050">
            <a:solidFill>
              <a:schemeClr val="tx1"/>
            </a:solidFill>
          </a:ln>
        </p:spPr>
      </p:pic>
    </p:spTree>
    <p:extLst>
      <p:ext uri="{BB962C8B-B14F-4D97-AF65-F5344CB8AC3E}">
        <p14:creationId xmlns:p14="http://schemas.microsoft.com/office/powerpoint/2010/main" val="5713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err="1" smtClean="0"/>
              <a:t>Dilatometry</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15</a:t>
            </a:fld>
            <a:endParaRPr lang="fr-FR" dirty="0"/>
          </a:p>
        </p:txBody>
      </p:sp>
      <p:sp>
        <p:nvSpPr>
          <p:cNvPr id="17" name="ZoneTexte 16"/>
          <p:cNvSpPr txBox="1"/>
          <p:nvPr/>
        </p:nvSpPr>
        <p:spPr>
          <a:xfrm rot="16200000">
            <a:off x="-128287" y="1638847"/>
            <a:ext cx="936104" cy="36933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dirty="0" smtClean="0">
                <a:solidFill>
                  <a:schemeClr val="accent4"/>
                </a:solidFill>
              </a:rPr>
              <a:t>700°C</a:t>
            </a:r>
            <a:endParaRPr lang="fr-FR" dirty="0">
              <a:solidFill>
                <a:schemeClr val="accent4"/>
              </a:solidFill>
            </a:endParaRPr>
          </a:p>
        </p:txBody>
      </p:sp>
      <p:sp>
        <p:nvSpPr>
          <p:cNvPr id="18" name="ZoneTexte 17"/>
          <p:cNvSpPr txBox="1"/>
          <p:nvPr/>
        </p:nvSpPr>
        <p:spPr>
          <a:xfrm rot="16200000">
            <a:off x="-128287" y="3184185"/>
            <a:ext cx="936104" cy="36933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dirty="0">
                <a:solidFill>
                  <a:schemeClr val="accent4"/>
                </a:solidFill>
              </a:rPr>
              <a:t>8</a:t>
            </a:r>
            <a:r>
              <a:rPr lang="fr-FR" dirty="0" smtClean="0">
                <a:solidFill>
                  <a:schemeClr val="accent4"/>
                </a:solidFill>
              </a:rPr>
              <a:t>00°C</a:t>
            </a:r>
            <a:endParaRPr lang="fr-FR" dirty="0">
              <a:solidFill>
                <a:schemeClr val="accent4"/>
              </a:solidFill>
            </a:endParaRPr>
          </a:p>
        </p:txBody>
      </p:sp>
      <p:sp>
        <p:nvSpPr>
          <p:cNvPr id="19" name="ZoneTexte 18"/>
          <p:cNvSpPr txBox="1"/>
          <p:nvPr/>
        </p:nvSpPr>
        <p:spPr>
          <a:xfrm rot="16200000">
            <a:off x="-128287" y="4878892"/>
            <a:ext cx="936104" cy="36933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fr-FR" dirty="0" smtClean="0">
                <a:solidFill>
                  <a:schemeClr val="accent4"/>
                </a:solidFill>
              </a:rPr>
              <a:t>900°C</a:t>
            </a:r>
            <a:endParaRPr lang="fr-FR" dirty="0">
              <a:solidFill>
                <a:schemeClr val="accent4"/>
              </a:solidFill>
            </a:endParaRPr>
          </a:p>
        </p:txBody>
      </p:sp>
      <p:pic>
        <p:nvPicPr>
          <p:cNvPr id="24" name="Image 23"/>
          <p:cNvPicPr>
            <a:picLocks noChangeAspect="1"/>
          </p:cNvPicPr>
          <p:nvPr/>
        </p:nvPicPr>
        <p:blipFill>
          <a:blip r:embed="rId3"/>
          <a:stretch>
            <a:fillRect/>
          </a:stretch>
        </p:blipFill>
        <p:spPr>
          <a:xfrm>
            <a:off x="3779912" y="1222054"/>
            <a:ext cx="1820086" cy="1357200"/>
          </a:xfrm>
          <a:prstGeom prst="rect">
            <a:avLst/>
          </a:prstGeom>
        </p:spPr>
      </p:pic>
      <p:sp>
        <p:nvSpPr>
          <p:cNvPr id="25" name="ZoneTexte 24"/>
          <p:cNvSpPr txBox="1"/>
          <p:nvPr/>
        </p:nvSpPr>
        <p:spPr>
          <a:xfrm>
            <a:off x="3779912" y="2291564"/>
            <a:ext cx="1209543" cy="261610"/>
          </a:xfrm>
          <a:prstGeom prst="rect">
            <a:avLst/>
          </a:prstGeom>
          <a:noFill/>
          <a:ln>
            <a:solidFill>
              <a:schemeClr val="tx2"/>
            </a:solidFill>
          </a:ln>
        </p:spPr>
        <p:txBody>
          <a:bodyPr wrap="square" rtlCol="0">
            <a:spAutoFit/>
          </a:bodyPr>
          <a:lstStyle/>
          <a:p>
            <a:r>
              <a:rPr lang="fr-FR" sz="1100" dirty="0" smtClean="0">
                <a:solidFill>
                  <a:schemeClr val="tx2"/>
                </a:solidFill>
              </a:rPr>
              <a:t>eZrO</a:t>
            </a:r>
            <a:r>
              <a:rPr lang="fr-FR" sz="800" dirty="0" smtClean="0">
                <a:solidFill>
                  <a:schemeClr val="tx2"/>
                </a:solidFill>
              </a:rPr>
              <a:t>2</a:t>
            </a:r>
            <a:r>
              <a:rPr lang="fr-FR" sz="1100" dirty="0" smtClean="0">
                <a:solidFill>
                  <a:schemeClr val="tx2"/>
                </a:solidFill>
              </a:rPr>
              <a:t> ≈ 8 µm </a:t>
            </a:r>
            <a:endParaRPr lang="fr-FR" sz="1100" dirty="0">
              <a:solidFill>
                <a:schemeClr val="tx2"/>
              </a:solidFill>
            </a:endParaRPr>
          </a:p>
        </p:txBody>
      </p:sp>
      <p:pic>
        <p:nvPicPr>
          <p:cNvPr id="26" name="Image 25"/>
          <p:cNvPicPr>
            <a:picLocks noChangeAspect="1"/>
          </p:cNvPicPr>
          <p:nvPr/>
        </p:nvPicPr>
        <p:blipFill>
          <a:blip r:embed="rId3"/>
          <a:stretch>
            <a:fillRect/>
          </a:stretch>
        </p:blipFill>
        <p:spPr>
          <a:xfrm>
            <a:off x="3782045" y="2875831"/>
            <a:ext cx="1820086" cy="1357200"/>
          </a:xfrm>
          <a:prstGeom prst="rect">
            <a:avLst/>
          </a:prstGeom>
        </p:spPr>
      </p:pic>
      <p:sp>
        <p:nvSpPr>
          <p:cNvPr id="27" name="ZoneTexte 26"/>
          <p:cNvSpPr txBox="1"/>
          <p:nvPr/>
        </p:nvSpPr>
        <p:spPr>
          <a:xfrm>
            <a:off x="3779912" y="3971421"/>
            <a:ext cx="1209543" cy="261610"/>
          </a:xfrm>
          <a:prstGeom prst="rect">
            <a:avLst/>
          </a:prstGeom>
          <a:noFill/>
          <a:ln>
            <a:solidFill>
              <a:schemeClr val="tx2"/>
            </a:solidFill>
          </a:ln>
        </p:spPr>
        <p:txBody>
          <a:bodyPr wrap="square" rtlCol="0">
            <a:spAutoFit/>
          </a:bodyPr>
          <a:lstStyle/>
          <a:p>
            <a:r>
              <a:rPr lang="fr-FR" sz="1100" dirty="0" smtClean="0">
                <a:solidFill>
                  <a:schemeClr val="tx2"/>
                </a:solidFill>
              </a:rPr>
              <a:t>eZrO</a:t>
            </a:r>
            <a:r>
              <a:rPr lang="fr-FR" sz="800" dirty="0" smtClean="0">
                <a:solidFill>
                  <a:schemeClr val="tx2"/>
                </a:solidFill>
              </a:rPr>
              <a:t>2</a:t>
            </a:r>
            <a:r>
              <a:rPr lang="fr-FR" sz="1100" dirty="0" smtClean="0">
                <a:solidFill>
                  <a:schemeClr val="tx2"/>
                </a:solidFill>
              </a:rPr>
              <a:t> ≈ 12 µm </a:t>
            </a:r>
            <a:endParaRPr lang="fr-FR" sz="1100" dirty="0">
              <a:solidFill>
                <a:schemeClr val="tx2"/>
              </a:solidFill>
            </a:endParaRPr>
          </a:p>
        </p:txBody>
      </p:sp>
      <p:pic>
        <p:nvPicPr>
          <p:cNvPr id="28" name="Image 27"/>
          <p:cNvPicPr>
            <a:picLocks noChangeAspect="1"/>
          </p:cNvPicPr>
          <p:nvPr/>
        </p:nvPicPr>
        <p:blipFill>
          <a:blip r:embed="rId4"/>
          <a:stretch>
            <a:fillRect/>
          </a:stretch>
        </p:blipFill>
        <p:spPr>
          <a:xfrm>
            <a:off x="3751758" y="4461524"/>
            <a:ext cx="1831472" cy="1357815"/>
          </a:xfrm>
          <a:prstGeom prst="rect">
            <a:avLst/>
          </a:prstGeom>
        </p:spPr>
      </p:pic>
      <p:sp>
        <p:nvSpPr>
          <p:cNvPr id="29" name="ZoneTexte 28"/>
          <p:cNvSpPr txBox="1"/>
          <p:nvPr/>
        </p:nvSpPr>
        <p:spPr>
          <a:xfrm>
            <a:off x="3751758" y="5554409"/>
            <a:ext cx="1193843" cy="264929"/>
          </a:xfrm>
          <a:prstGeom prst="rect">
            <a:avLst/>
          </a:prstGeom>
          <a:noFill/>
          <a:ln>
            <a:solidFill>
              <a:schemeClr val="tx2"/>
            </a:solidFill>
          </a:ln>
        </p:spPr>
        <p:txBody>
          <a:bodyPr wrap="square" rtlCol="0">
            <a:spAutoFit/>
          </a:bodyPr>
          <a:lstStyle/>
          <a:p>
            <a:r>
              <a:rPr lang="fr-FR" sz="1100" dirty="0" smtClean="0">
                <a:solidFill>
                  <a:schemeClr val="tx2"/>
                </a:solidFill>
              </a:rPr>
              <a:t>eZrO</a:t>
            </a:r>
            <a:r>
              <a:rPr lang="fr-FR" sz="800" dirty="0" smtClean="0">
                <a:solidFill>
                  <a:schemeClr val="tx2"/>
                </a:solidFill>
              </a:rPr>
              <a:t>2</a:t>
            </a:r>
            <a:r>
              <a:rPr lang="fr-FR" sz="1100" dirty="0" smtClean="0">
                <a:solidFill>
                  <a:schemeClr val="tx2"/>
                </a:solidFill>
              </a:rPr>
              <a:t> ≈ 15 µm </a:t>
            </a:r>
            <a:endParaRPr lang="fr-FR" sz="1100" dirty="0">
              <a:solidFill>
                <a:schemeClr val="tx2"/>
              </a:solidFill>
            </a:endParaRPr>
          </a:p>
        </p:txBody>
      </p:sp>
      <p:sp>
        <p:nvSpPr>
          <p:cNvPr id="14" name="Flèche droite 13"/>
          <p:cNvSpPr/>
          <p:nvPr/>
        </p:nvSpPr>
        <p:spPr>
          <a:xfrm>
            <a:off x="49056" y="6355519"/>
            <a:ext cx="648072" cy="30970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765519" y="6070031"/>
            <a:ext cx="7848872" cy="1077218"/>
          </a:xfrm>
          <a:prstGeom prst="rect">
            <a:avLst/>
          </a:prstGeom>
          <a:noFill/>
        </p:spPr>
        <p:txBody>
          <a:bodyPr wrap="square" rtlCol="0">
            <a:spAutoFit/>
          </a:bodyPr>
          <a:lstStyle/>
          <a:p>
            <a:r>
              <a:rPr lang="en-US" sz="1600" dirty="0">
                <a:solidFill>
                  <a:srgbClr val="FF0000"/>
                </a:solidFill>
              </a:rPr>
              <a:t>The oxide layers obtained have characteristics close to those formed </a:t>
            </a:r>
            <a:r>
              <a:rPr lang="en-US" sz="1600" dirty="0" smtClean="0">
                <a:solidFill>
                  <a:srgbClr val="FF0000"/>
                </a:solidFill>
              </a:rPr>
              <a:t>during synchrotron XRD experiments (</a:t>
            </a:r>
            <a:r>
              <a:rPr lang="en-US" sz="1600" dirty="0">
                <a:solidFill>
                  <a:srgbClr val="FF0000"/>
                </a:solidFill>
              </a:rPr>
              <a:t>thickness, morphology and phases </a:t>
            </a:r>
            <a:r>
              <a:rPr lang="en-US" sz="1600" dirty="0" smtClean="0">
                <a:solidFill>
                  <a:srgbClr val="FF0000"/>
                </a:solidFill>
              </a:rPr>
              <a:t>at </a:t>
            </a:r>
            <a:r>
              <a:rPr lang="en-US" sz="1600" dirty="0">
                <a:solidFill>
                  <a:srgbClr val="FF0000"/>
                </a:solidFill>
              </a:rPr>
              <a:t>room temperature)</a:t>
            </a:r>
          </a:p>
          <a:p>
            <a:endParaRPr lang="en-US" sz="1600" dirty="0">
              <a:solidFill>
                <a:srgbClr val="FF0000"/>
              </a:solidFill>
            </a:endParaRPr>
          </a:p>
        </p:txBody>
      </p:sp>
      <p:pic>
        <p:nvPicPr>
          <p:cNvPr id="32" name="Image 31"/>
          <p:cNvPicPr>
            <a:picLocks noChangeAspect="1"/>
          </p:cNvPicPr>
          <p:nvPr/>
        </p:nvPicPr>
        <p:blipFill>
          <a:blip r:embed="rId5"/>
          <a:stretch>
            <a:fillRect/>
          </a:stretch>
        </p:blipFill>
        <p:spPr>
          <a:xfrm>
            <a:off x="5963528" y="1210570"/>
            <a:ext cx="2780339" cy="1440000"/>
          </a:xfrm>
          <a:prstGeom prst="rect">
            <a:avLst/>
          </a:prstGeom>
          <a:ln w="19050">
            <a:solidFill>
              <a:schemeClr val="tx1"/>
            </a:solidFill>
          </a:ln>
        </p:spPr>
      </p:pic>
      <p:pic>
        <p:nvPicPr>
          <p:cNvPr id="34" name="Image 33"/>
          <p:cNvPicPr>
            <a:picLocks noChangeAspect="1"/>
          </p:cNvPicPr>
          <p:nvPr/>
        </p:nvPicPr>
        <p:blipFill>
          <a:blip r:embed="rId6"/>
          <a:stretch>
            <a:fillRect/>
          </a:stretch>
        </p:blipFill>
        <p:spPr>
          <a:xfrm>
            <a:off x="5963528" y="2782894"/>
            <a:ext cx="2780339" cy="1440000"/>
          </a:xfrm>
          <a:prstGeom prst="rect">
            <a:avLst/>
          </a:prstGeom>
          <a:ln w="19050">
            <a:solidFill>
              <a:schemeClr val="tx1"/>
            </a:solidFill>
          </a:ln>
        </p:spPr>
      </p:pic>
      <p:pic>
        <p:nvPicPr>
          <p:cNvPr id="36" name="Image 35"/>
          <p:cNvPicPr>
            <a:picLocks noChangeAspect="1"/>
          </p:cNvPicPr>
          <p:nvPr/>
        </p:nvPicPr>
        <p:blipFill>
          <a:blip r:embed="rId7"/>
          <a:stretch>
            <a:fillRect/>
          </a:stretch>
        </p:blipFill>
        <p:spPr>
          <a:xfrm>
            <a:off x="5963527" y="4420431"/>
            <a:ext cx="2780339" cy="1440000"/>
          </a:xfrm>
          <a:prstGeom prst="rect">
            <a:avLst/>
          </a:prstGeom>
          <a:ln w="19050">
            <a:solidFill>
              <a:schemeClr val="tx1"/>
            </a:solidFill>
          </a:ln>
        </p:spPr>
      </p:pic>
      <p:pic>
        <p:nvPicPr>
          <p:cNvPr id="3" name="Image 2"/>
          <p:cNvPicPr>
            <a:picLocks noChangeAspect="1"/>
          </p:cNvPicPr>
          <p:nvPr/>
        </p:nvPicPr>
        <p:blipFill>
          <a:blip r:embed="rId8"/>
          <a:stretch>
            <a:fillRect/>
          </a:stretch>
        </p:blipFill>
        <p:spPr>
          <a:xfrm>
            <a:off x="703489" y="1116602"/>
            <a:ext cx="2773813" cy="1440000"/>
          </a:xfrm>
          <a:prstGeom prst="rect">
            <a:avLst/>
          </a:prstGeom>
          <a:ln w="19050">
            <a:solidFill>
              <a:schemeClr val="tx1"/>
            </a:solidFill>
          </a:ln>
        </p:spPr>
      </p:pic>
      <p:pic>
        <p:nvPicPr>
          <p:cNvPr id="4" name="Image 3"/>
          <p:cNvPicPr>
            <a:picLocks noChangeAspect="1"/>
          </p:cNvPicPr>
          <p:nvPr/>
        </p:nvPicPr>
        <p:blipFill>
          <a:blip r:embed="rId9"/>
          <a:stretch>
            <a:fillRect/>
          </a:stretch>
        </p:blipFill>
        <p:spPr>
          <a:xfrm>
            <a:off x="703489" y="2798227"/>
            <a:ext cx="2773813" cy="1440000"/>
          </a:xfrm>
          <a:prstGeom prst="rect">
            <a:avLst/>
          </a:prstGeom>
          <a:ln w="19050">
            <a:solidFill>
              <a:schemeClr val="tx1"/>
            </a:solidFill>
          </a:ln>
        </p:spPr>
      </p:pic>
      <p:pic>
        <p:nvPicPr>
          <p:cNvPr id="8" name="Image 7"/>
          <p:cNvPicPr>
            <a:picLocks noChangeAspect="1"/>
          </p:cNvPicPr>
          <p:nvPr/>
        </p:nvPicPr>
        <p:blipFill>
          <a:blip r:embed="rId10"/>
          <a:stretch>
            <a:fillRect/>
          </a:stretch>
        </p:blipFill>
        <p:spPr>
          <a:xfrm>
            <a:off x="703488" y="4386513"/>
            <a:ext cx="2773813" cy="1440000"/>
          </a:xfrm>
          <a:prstGeom prst="rect">
            <a:avLst/>
          </a:prstGeom>
          <a:ln w="19050">
            <a:solidFill>
              <a:schemeClr val="tx1"/>
            </a:solidFill>
          </a:ln>
        </p:spPr>
      </p:pic>
    </p:spTree>
    <p:extLst>
      <p:ext uri="{BB962C8B-B14F-4D97-AF65-F5344CB8AC3E}">
        <p14:creationId xmlns:p14="http://schemas.microsoft.com/office/powerpoint/2010/main" val="28713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err="1" smtClean="0"/>
              <a:t>Dilatometry</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16</a:t>
            </a:fld>
            <a:endParaRPr lang="fr-FR" dirty="0"/>
          </a:p>
        </p:txBody>
      </p:sp>
      <p:sp>
        <p:nvSpPr>
          <p:cNvPr id="14" name="Flèche droite 13"/>
          <p:cNvSpPr/>
          <p:nvPr/>
        </p:nvSpPr>
        <p:spPr>
          <a:xfrm>
            <a:off x="179512" y="5836601"/>
            <a:ext cx="1116464" cy="365125"/>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522319" y="5697931"/>
            <a:ext cx="6264696" cy="1477328"/>
          </a:xfrm>
          <a:prstGeom prst="rect">
            <a:avLst/>
          </a:prstGeom>
          <a:noFill/>
        </p:spPr>
        <p:txBody>
          <a:bodyPr wrap="square" rtlCol="0">
            <a:spAutoFit/>
          </a:bodyPr>
          <a:lstStyle/>
          <a:p>
            <a:r>
              <a:rPr lang="en-US" dirty="0">
                <a:solidFill>
                  <a:srgbClr val="FF0000"/>
                </a:solidFill>
              </a:rPr>
              <a:t>Oxidation at high T ° </a:t>
            </a:r>
            <a:r>
              <a:rPr lang="en-US" dirty="0" smtClean="0">
                <a:solidFill>
                  <a:srgbClr val="FF0000"/>
                </a:solidFill>
                <a:sym typeface="Wingdings" panose="05000000000000000000" pitchFamily="2" charset="2"/>
              </a:rPr>
              <a:t></a:t>
            </a:r>
            <a:r>
              <a:rPr lang="en-US" dirty="0" smtClean="0">
                <a:solidFill>
                  <a:srgbClr val="FF0000"/>
                </a:solidFill>
              </a:rPr>
              <a:t> </a:t>
            </a:r>
            <a:r>
              <a:rPr lang="en-US" dirty="0">
                <a:solidFill>
                  <a:srgbClr val="FF0000"/>
                </a:solidFill>
              </a:rPr>
              <a:t>significant </a:t>
            </a:r>
            <a:r>
              <a:rPr lang="en-US" dirty="0" smtClean="0">
                <a:solidFill>
                  <a:srgbClr val="FF0000"/>
                </a:solidFill>
              </a:rPr>
              <a:t>strains</a:t>
            </a:r>
          </a:p>
          <a:p>
            <a:r>
              <a:rPr lang="en-US" dirty="0" smtClean="0">
                <a:solidFill>
                  <a:srgbClr val="FF0000"/>
                </a:solidFill>
              </a:rPr>
              <a:t> </a:t>
            </a:r>
            <a:r>
              <a:rPr lang="en-US" dirty="0" smtClean="0">
                <a:solidFill>
                  <a:srgbClr val="FF0000"/>
                </a:solidFill>
                <a:sym typeface="Wingdings" panose="05000000000000000000" pitchFamily="2" charset="2"/>
              </a:rPr>
              <a:t> </a:t>
            </a:r>
            <a:r>
              <a:rPr lang="en-US" dirty="0" smtClean="0">
                <a:solidFill>
                  <a:srgbClr val="FF0000"/>
                </a:solidFill>
              </a:rPr>
              <a:t>internal </a:t>
            </a:r>
            <a:r>
              <a:rPr lang="en-US" dirty="0">
                <a:solidFill>
                  <a:srgbClr val="FF0000"/>
                </a:solidFill>
              </a:rPr>
              <a:t>stresses that have </a:t>
            </a:r>
            <a:r>
              <a:rPr lang="en-US" dirty="0" smtClean="0">
                <a:solidFill>
                  <a:srgbClr val="FF0000"/>
                </a:solidFill>
              </a:rPr>
              <a:t>developed</a:t>
            </a:r>
          </a:p>
          <a:p>
            <a:r>
              <a:rPr lang="fr-FR" dirty="0" smtClean="0">
                <a:solidFill>
                  <a:srgbClr val="FF0000"/>
                </a:solidFill>
              </a:rPr>
              <a:t>Dilatation at </a:t>
            </a:r>
            <a:r>
              <a:rPr lang="fr-FR" dirty="0">
                <a:solidFill>
                  <a:srgbClr val="FF0000"/>
                </a:solidFill>
              </a:rPr>
              <a:t>700°C &lt; 800°C &lt; 900°C</a:t>
            </a:r>
          </a:p>
          <a:p>
            <a:endParaRPr lang="en-US" dirty="0" smtClean="0">
              <a:solidFill>
                <a:srgbClr val="FF0000"/>
              </a:solidFill>
            </a:endParaRPr>
          </a:p>
          <a:p>
            <a:endParaRPr lang="en-US" dirty="0">
              <a:solidFill>
                <a:srgbClr val="FF0000"/>
              </a:solidFill>
            </a:endParaRPr>
          </a:p>
        </p:txBody>
      </p:sp>
      <p:pic>
        <p:nvPicPr>
          <p:cNvPr id="4" name="Image 3"/>
          <p:cNvPicPr>
            <a:picLocks noChangeAspect="1"/>
          </p:cNvPicPr>
          <p:nvPr/>
        </p:nvPicPr>
        <p:blipFill>
          <a:blip r:embed="rId3"/>
          <a:stretch>
            <a:fillRect/>
          </a:stretch>
        </p:blipFill>
        <p:spPr>
          <a:xfrm>
            <a:off x="562838" y="1205465"/>
            <a:ext cx="8183657" cy="4248472"/>
          </a:xfrm>
          <a:prstGeom prst="rect">
            <a:avLst/>
          </a:prstGeom>
          <a:ln w="19050">
            <a:solidFill>
              <a:schemeClr val="tx1"/>
            </a:solidFill>
          </a:ln>
        </p:spPr>
      </p:pic>
    </p:spTree>
    <p:extLst>
      <p:ext uri="{BB962C8B-B14F-4D97-AF65-F5344CB8AC3E}">
        <p14:creationId xmlns:p14="http://schemas.microsoft.com/office/powerpoint/2010/main" val="252912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4" name="Espace réservé de la date 3"/>
          <p:cNvSpPr>
            <a:spLocks noGrp="1"/>
          </p:cNvSpPr>
          <p:nvPr>
            <p:ph type="dt" sz="half" idx="10"/>
          </p:nvPr>
        </p:nvSpPr>
        <p:spPr/>
        <p:txBody>
          <a:bodyPr/>
          <a:lstStyle/>
          <a:p>
            <a:fld id="{D13DDD12-0203-43B6-8A80-E8EDE65866AB}" type="datetime4">
              <a:rPr lang="fr-FR" smtClean="0"/>
              <a:t>4 janvier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17</a:t>
            </a:fld>
            <a:endParaRPr lang="fr-FR" dirty="0"/>
          </a:p>
        </p:txBody>
      </p:sp>
      <p:sp>
        <p:nvSpPr>
          <p:cNvPr id="6" name="ZoneTexte 5"/>
          <p:cNvSpPr txBox="1"/>
          <p:nvPr/>
        </p:nvSpPr>
        <p:spPr>
          <a:xfrm>
            <a:off x="107504" y="1237052"/>
            <a:ext cx="8640960" cy="4770537"/>
          </a:xfrm>
          <a:prstGeom prst="rect">
            <a:avLst/>
          </a:prstGeom>
          <a:noFill/>
        </p:spPr>
        <p:txBody>
          <a:bodyPr wrap="square" rtlCol="0">
            <a:spAutoFit/>
          </a:bodyPr>
          <a:lstStyle/>
          <a:p>
            <a:pPr marL="457200" indent="-457200">
              <a:buFont typeface="Wingdings" panose="05000000000000000000" pitchFamily="2" charset="2"/>
              <a:buChar char="ü"/>
            </a:pPr>
            <a:r>
              <a:rPr lang="en-US" sz="1600" dirty="0"/>
              <a:t>Realization of the first </a:t>
            </a:r>
            <a:r>
              <a:rPr lang="en-US" sz="1600" i="1" dirty="0"/>
              <a:t>in-situ</a:t>
            </a:r>
            <a:r>
              <a:rPr lang="en-US" sz="1600" dirty="0"/>
              <a:t> high temperature oxidation experiments under synchrotron X-Ray Diffraction (XRD</a:t>
            </a:r>
            <a:r>
              <a:rPr lang="en-US" sz="1600" dirty="0" smtClean="0"/>
              <a:t>) on Zircaloy-4 sheet samples: </a:t>
            </a:r>
            <a:r>
              <a:rPr lang="en-US" sz="1600" dirty="0"/>
              <a:t>For the 3 studied temperatures (700, 800, 900°C) good control of the temperature and oxidation atmosphere (90 % He / 10% O</a:t>
            </a:r>
            <a:r>
              <a:rPr lang="en-US" sz="1100" dirty="0"/>
              <a:t>2</a:t>
            </a:r>
            <a:r>
              <a:rPr lang="en-US" sz="1600" dirty="0"/>
              <a:t>)</a:t>
            </a:r>
            <a:r>
              <a:rPr lang="en-US" sz="1100" dirty="0"/>
              <a:t> </a:t>
            </a:r>
            <a:r>
              <a:rPr lang="en-US" sz="1600" dirty="0">
                <a:sym typeface="Wingdings" panose="05000000000000000000" pitchFamily="2" charset="2"/>
              </a:rPr>
              <a:t> Desired oxide layer thickness obtained.</a:t>
            </a:r>
          </a:p>
          <a:p>
            <a:endParaRPr lang="fr-FR" sz="1600" dirty="0"/>
          </a:p>
          <a:p>
            <a:endParaRPr lang="fr-FR" sz="1600" dirty="0"/>
          </a:p>
          <a:p>
            <a:pPr marL="457200" indent="-457200">
              <a:buFont typeface="Wingdings" panose="05000000000000000000" pitchFamily="2" charset="2"/>
              <a:buChar char="ü"/>
            </a:pPr>
            <a:r>
              <a:rPr lang="en-US" sz="1600" dirty="0" smtClean="0"/>
              <a:t>XRD analyses have shown metallic </a:t>
            </a:r>
            <a:r>
              <a:rPr lang="en-US" sz="1600" dirty="0"/>
              <a:t>substrate evolutions </a:t>
            </a:r>
            <a:r>
              <a:rPr lang="en-US" sz="1600" dirty="0" smtClean="0"/>
              <a:t>(grain </a:t>
            </a:r>
            <a:r>
              <a:rPr lang="en-US" sz="1600" dirty="0"/>
              <a:t>size </a:t>
            </a:r>
            <a:r>
              <a:rPr lang="en-US" sz="1600" dirty="0" smtClean="0"/>
              <a:t>increase and </a:t>
            </a:r>
            <a:r>
              <a:rPr lang="en-US" sz="1600" dirty="0"/>
              <a:t>phase and texture changes), </a:t>
            </a:r>
            <a:r>
              <a:rPr lang="en-US" sz="1600" dirty="0" smtClean="0"/>
              <a:t>oxide </a:t>
            </a:r>
            <a:r>
              <a:rPr lang="en-US" sz="1600" dirty="0"/>
              <a:t>layer growth </a:t>
            </a:r>
            <a:r>
              <a:rPr lang="en-US" sz="1600" dirty="0" smtClean="0"/>
              <a:t>and evolution (monoclinic </a:t>
            </a:r>
            <a:r>
              <a:rPr lang="en-US" sz="1600" dirty="0"/>
              <a:t>and tetragonal phases) </a:t>
            </a:r>
            <a:r>
              <a:rPr lang="en-US" sz="1600" dirty="0" smtClean="0"/>
              <a:t>during oxidation and </a:t>
            </a:r>
            <a:r>
              <a:rPr lang="en-US" sz="1600" dirty="0"/>
              <a:t>ZrO</a:t>
            </a:r>
            <a:r>
              <a:rPr lang="en-US" sz="1100" dirty="0"/>
              <a:t>2 </a:t>
            </a:r>
            <a:r>
              <a:rPr lang="en-US" sz="1600" dirty="0"/>
              <a:t>tetragonal phase transformation into the monoclinic phase during cooling</a:t>
            </a:r>
            <a:r>
              <a:rPr lang="en-US" sz="1600" dirty="0" smtClean="0"/>
              <a:t>.</a:t>
            </a:r>
          </a:p>
          <a:p>
            <a:pPr marL="457200" indent="-457200">
              <a:buFont typeface="Wingdings" panose="05000000000000000000" pitchFamily="2" charset="2"/>
              <a:buChar char="ü"/>
            </a:pPr>
            <a:endParaRPr lang="en-US" sz="1600" dirty="0" smtClean="0"/>
          </a:p>
          <a:p>
            <a:pPr marL="457200" indent="-457200">
              <a:buFont typeface="Wingdings" panose="05000000000000000000" pitchFamily="2" charset="2"/>
              <a:buChar char="ü"/>
            </a:pPr>
            <a:r>
              <a:rPr lang="en-US" sz="1600" dirty="0"/>
              <a:t>Highlight of the significant influence of </a:t>
            </a:r>
            <a:r>
              <a:rPr lang="en-US" sz="1600" dirty="0" smtClean="0"/>
              <a:t>the oxidation temperature on the </a:t>
            </a:r>
            <a:r>
              <a:rPr lang="en-US" sz="1600" dirty="0"/>
              <a:t>ZrO</a:t>
            </a:r>
            <a:r>
              <a:rPr lang="en-US" sz="1100" dirty="0"/>
              <a:t>2 </a:t>
            </a:r>
            <a:r>
              <a:rPr lang="en-US" sz="1600" dirty="0"/>
              <a:t>tetragonal phase volume </a:t>
            </a:r>
            <a:r>
              <a:rPr lang="en-US" sz="1600" dirty="0" smtClean="0"/>
              <a:t>fraction during oxidation and after cooling</a:t>
            </a:r>
          </a:p>
          <a:p>
            <a:endParaRPr lang="en-US" sz="1600" dirty="0"/>
          </a:p>
          <a:p>
            <a:pPr marL="457200" indent="-457200">
              <a:buFont typeface="Wingdings" panose="05000000000000000000" pitchFamily="2" charset="2"/>
              <a:buChar char="ü"/>
            </a:pPr>
            <a:r>
              <a:rPr lang="en-US" sz="1600" dirty="0" smtClean="0"/>
              <a:t>Measurement by dilatometry of </a:t>
            </a:r>
            <a:r>
              <a:rPr lang="en-US" sz="1600" dirty="0"/>
              <a:t>the deformation of </a:t>
            </a:r>
            <a:r>
              <a:rPr lang="en-US" sz="1600" dirty="0" smtClean="0"/>
              <a:t>Zircaloy-4 </a:t>
            </a:r>
            <a:r>
              <a:rPr lang="en-US" sz="1600" dirty="0"/>
              <a:t>sheet samples </a:t>
            </a:r>
            <a:r>
              <a:rPr lang="en-US" sz="1600" i="1" dirty="0" smtClean="0"/>
              <a:t>in-situ</a:t>
            </a:r>
            <a:r>
              <a:rPr lang="en-US" sz="1600" dirty="0" smtClean="0"/>
              <a:t> during oxidation at 700, 800 and 900°C (conditions similar to those of the synchrotron XRD experiments) and cooling </a:t>
            </a:r>
            <a:r>
              <a:rPr lang="en-US" sz="1600" dirty="0" smtClean="0">
                <a:sym typeface="Wingdings" panose="05000000000000000000" pitchFamily="2" charset="2"/>
              </a:rPr>
              <a:t> Oxidation induces significant macroscopic strains associated with internal stresses</a:t>
            </a:r>
            <a:endParaRPr lang="en-US" sz="1600" dirty="0"/>
          </a:p>
          <a:p>
            <a:endParaRPr lang="fr-FR" sz="1600" dirty="0" smtClean="0"/>
          </a:p>
        </p:txBody>
      </p:sp>
    </p:spTree>
    <p:extLst>
      <p:ext uri="{BB962C8B-B14F-4D97-AF65-F5344CB8AC3E}">
        <p14:creationId xmlns:p14="http://schemas.microsoft.com/office/powerpoint/2010/main" val="196818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13DDD12-0203-43B6-8A80-E8EDE65866AB}" type="datetime4">
              <a:rPr lang="fr-FR" smtClean="0"/>
              <a:t>4 janvier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18</a:t>
            </a:fld>
            <a:endParaRPr lang="fr-FR" dirty="0"/>
          </a:p>
        </p:txBody>
      </p:sp>
      <p:sp>
        <p:nvSpPr>
          <p:cNvPr id="7" name="ZoneTexte 6"/>
          <p:cNvSpPr txBox="1"/>
          <p:nvPr/>
        </p:nvSpPr>
        <p:spPr>
          <a:xfrm>
            <a:off x="971600" y="2204864"/>
            <a:ext cx="8405338" cy="830997"/>
          </a:xfrm>
          <a:prstGeom prst="rect">
            <a:avLst/>
          </a:prstGeom>
          <a:noFill/>
        </p:spPr>
        <p:txBody>
          <a:bodyPr wrap="square" rtlCol="0">
            <a:spAutoFit/>
          </a:bodyPr>
          <a:lstStyle/>
          <a:p>
            <a:r>
              <a:rPr lang="fr-FR" sz="4800" dirty="0" err="1" smtClean="0"/>
              <a:t>Thank</a:t>
            </a:r>
            <a:r>
              <a:rPr lang="fr-FR" sz="4800" dirty="0" smtClean="0"/>
              <a:t> </a:t>
            </a:r>
            <a:r>
              <a:rPr lang="fr-FR" sz="4800" dirty="0" err="1" smtClean="0"/>
              <a:t>you</a:t>
            </a:r>
            <a:r>
              <a:rPr lang="fr-FR" sz="4800" dirty="0" smtClean="0"/>
              <a:t> for </a:t>
            </a:r>
            <a:r>
              <a:rPr lang="fr-FR" sz="4800" dirty="0" err="1" smtClean="0"/>
              <a:t>your</a:t>
            </a:r>
            <a:r>
              <a:rPr lang="fr-FR" sz="4800" dirty="0" smtClean="0"/>
              <a:t> attention</a:t>
            </a:r>
            <a:endParaRPr lang="fr-FR" sz="48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3270" y="3264158"/>
            <a:ext cx="2857500" cy="2857500"/>
          </a:xfrm>
          <a:prstGeom prst="rect">
            <a:avLst/>
          </a:prstGeom>
        </p:spPr>
      </p:pic>
    </p:spTree>
    <p:extLst>
      <p:ext uri="{BB962C8B-B14F-4D97-AF65-F5344CB8AC3E}">
        <p14:creationId xmlns:p14="http://schemas.microsoft.com/office/powerpoint/2010/main" val="7810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outline</a:t>
            </a:r>
            <a:endParaRPr lang="fr-FR" dirty="0"/>
          </a:p>
        </p:txBody>
      </p:sp>
      <p:sp>
        <p:nvSpPr>
          <p:cNvPr id="5" name="Espace réservé du numéro de diapositive 4"/>
          <p:cNvSpPr>
            <a:spLocks noGrp="1"/>
          </p:cNvSpPr>
          <p:nvPr>
            <p:ph type="sldNum" sz="quarter" idx="11"/>
          </p:nvPr>
        </p:nvSpPr>
        <p:spPr>
          <a:xfrm>
            <a:off x="7823936" y="6047222"/>
            <a:ext cx="1118696" cy="365125"/>
          </a:xfrm>
        </p:spPr>
        <p:txBody>
          <a:bodyPr/>
          <a:lstStyle/>
          <a:p>
            <a:r>
              <a:rPr lang="fr-FR" dirty="0" smtClean="0"/>
              <a:t>|  PAGE </a:t>
            </a:r>
            <a:fld id="{AEFB9B6D-867A-40B8-ACB0-35CC9F272C9C}" type="slidenum">
              <a:rPr lang="fr-FR" smtClean="0"/>
              <a:pPr/>
              <a:t>2</a:t>
            </a:fld>
            <a:endParaRPr lang="fr-FR" dirty="0"/>
          </a:p>
        </p:txBody>
      </p:sp>
      <p:sp>
        <p:nvSpPr>
          <p:cNvPr id="3" name="ZoneTexte 2"/>
          <p:cNvSpPr txBox="1"/>
          <p:nvPr/>
        </p:nvSpPr>
        <p:spPr>
          <a:xfrm>
            <a:off x="179512" y="1412776"/>
            <a:ext cx="11017224" cy="2862322"/>
          </a:xfrm>
          <a:prstGeom prst="rect">
            <a:avLst/>
          </a:prstGeom>
          <a:noFill/>
        </p:spPr>
        <p:txBody>
          <a:bodyPr wrap="square" rtlCol="0">
            <a:spAutoFit/>
          </a:bodyPr>
          <a:lstStyle/>
          <a:p>
            <a:pPr marL="342900" indent="-342900">
              <a:buFont typeface="Wingdings" panose="05000000000000000000" pitchFamily="2" charset="2"/>
              <a:buChar char="ü"/>
            </a:pPr>
            <a:r>
              <a:rPr lang="fr-FR" sz="2000" dirty="0" smtClean="0"/>
              <a:t>Background of the </a:t>
            </a:r>
            <a:r>
              <a:rPr lang="fr-FR" sz="2000" dirty="0" err="1" smtClean="0"/>
              <a:t>study</a:t>
            </a:r>
            <a:r>
              <a:rPr lang="fr-FR" sz="2000" dirty="0" smtClean="0"/>
              <a:t> : Fuel </a:t>
            </a:r>
            <a:r>
              <a:rPr lang="fr-FR" sz="2000" dirty="0" err="1" smtClean="0"/>
              <a:t>cladding</a:t>
            </a:r>
            <a:r>
              <a:rPr lang="fr-FR" sz="2000" dirty="0" smtClean="0"/>
              <a:t> tube and LOCA</a:t>
            </a:r>
          </a:p>
          <a:p>
            <a:endParaRPr lang="fr-FR" sz="2000" dirty="0"/>
          </a:p>
          <a:p>
            <a:pPr marL="342900" indent="-342900">
              <a:buFont typeface="Wingdings" panose="05000000000000000000" pitchFamily="2" charset="2"/>
              <a:buChar char="ü"/>
            </a:pPr>
            <a:r>
              <a:rPr lang="fr-FR" sz="2000" dirty="0" smtClean="0"/>
              <a:t>Objectives of the </a:t>
            </a:r>
            <a:r>
              <a:rPr lang="fr-FR" sz="2000" dirty="0" err="1" smtClean="0"/>
              <a:t>study</a:t>
            </a:r>
            <a:endParaRPr lang="fr-FR" sz="2000" dirty="0" smtClean="0"/>
          </a:p>
          <a:p>
            <a:endParaRPr lang="fr-FR" sz="2000" dirty="0"/>
          </a:p>
          <a:p>
            <a:pPr marL="342900" indent="-342900">
              <a:buFont typeface="Wingdings" panose="05000000000000000000" pitchFamily="2" charset="2"/>
              <a:buChar char="ü"/>
            </a:pPr>
            <a:r>
              <a:rPr lang="fr-FR" sz="2000" dirty="0" smtClean="0"/>
              <a:t>X-ray diffraction</a:t>
            </a:r>
            <a:endParaRPr lang="fr-FR" sz="2000" dirty="0" smtClean="0">
              <a:solidFill>
                <a:srgbClr val="FF0000"/>
              </a:solidFill>
            </a:endParaRPr>
          </a:p>
          <a:p>
            <a:pPr lvl="2"/>
            <a:endParaRPr lang="fr-FR" sz="2000" dirty="0" smtClean="0"/>
          </a:p>
          <a:p>
            <a:pPr marL="342900" indent="-342900">
              <a:buFont typeface="Wingdings" panose="05000000000000000000" pitchFamily="2" charset="2"/>
              <a:buChar char="ü"/>
            </a:pPr>
            <a:r>
              <a:rPr lang="fr-FR" sz="2000" dirty="0" err="1" smtClean="0"/>
              <a:t>Dilatometry</a:t>
            </a:r>
            <a:endParaRPr lang="fr-FR" sz="2000" dirty="0" smtClean="0"/>
          </a:p>
          <a:p>
            <a:endParaRPr lang="fr-FR" sz="2000" dirty="0"/>
          </a:p>
          <a:p>
            <a:pPr marL="342900" indent="-342900">
              <a:buFont typeface="Wingdings" panose="05000000000000000000" pitchFamily="2" charset="2"/>
              <a:buChar char="ü"/>
            </a:pPr>
            <a:r>
              <a:rPr lang="fr-FR" sz="2000" dirty="0" smtClean="0"/>
              <a:t>Conclusions</a:t>
            </a:r>
          </a:p>
        </p:txBody>
      </p:sp>
    </p:spTree>
    <p:extLst>
      <p:ext uri="{BB962C8B-B14F-4D97-AF65-F5344CB8AC3E}">
        <p14:creationId xmlns:p14="http://schemas.microsoft.com/office/powerpoint/2010/main" val="386207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A8C4BD51-2113-4E80-82BC-88B56063EE94}" type="datetime4">
              <a:rPr lang="fr-FR" smtClean="0"/>
              <a:t>4 janvier 2017</a:t>
            </a:fld>
            <a:endParaRPr lang="fr-FR" dirty="0"/>
          </a:p>
        </p:txBody>
      </p:sp>
      <p:sp>
        <p:nvSpPr>
          <p:cNvPr id="9" name="Espace réservé du numéro de diapositive 8"/>
          <p:cNvSpPr>
            <a:spLocks noGrp="1"/>
          </p:cNvSpPr>
          <p:nvPr>
            <p:ph type="sldNum" sz="quarter" idx="11"/>
          </p:nvPr>
        </p:nvSpPr>
        <p:spPr/>
        <p:txBody>
          <a:bodyPr/>
          <a:lstStyle/>
          <a:p>
            <a:r>
              <a:rPr lang="fr-FR" dirty="0" smtClean="0"/>
              <a:t>|  PAGE </a:t>
            </a:r>
            <a:fld id="{AEFB9B6D-867A-40B8-ACB0-35CC9F272C9C}" type="slidenum">
              <a:rPr lang="fr-FR" smtClean="0"/>
              <a:pPr/>
              <a:t>3</a:t>
            </a:fld>
            <a:endParaRPr lang="fr-FR" dirty="0"/>
          </a:p>
        </p:txBody>
      </p:sp>
      <p:sp>
        <p:nvSpPr>
          <p:cNvPr id="19" name="Titre 10"/>
          <p:cNvSpPr>
            <a:spLocks noGrp="1"/>
          </p:cNvSpPr>
          <p:nvPr>
            <p:ph type="title"/>
          </p:nvPr>
        </p:nvSpPr>
        <p:spPr>
          <a:xfrm>
            <a:off x="1512000" y="52752"/>
            <a:ext cx="7632000" cy="908720"/>
          </a:xfrm>
        </p:spPr>
        <p:txBody>
          <a:bodyPr/>
          <a:lstStyle/>
          <a:p>
            <a:pPr algn="ctr"/>
            <a:r>
              <a:rPr lang="fr-FR" dirty="0"/>
              <a:t>Background of the </a:t>
            </a:r>
            <a:r>
              <a:rPr lang="fr-FR" dirty="0" err="1"/>
              <a:t>study</a:t>
            </a:r>
            <a:r>
              <a:rPr lang="fr-FR" dirty="0"/>
              <a:t>: Fuel </a:t>
            </a:r>
            <a:r>
              <a:rPr lang="fr-FR" dirty="0" err="1"/>
              <a:t>cladding</a:t>
            </a:r>
            <a:r>
              <a:rPr lang="fr-FR" dirty="0"/>
              <a:t> tube</a:t>
            </a:r>
          </a:p>
        </p:txBody>
      </p:sp>
      <p:sp>
        <p:nvSpPr>
          <p:cNvPr id="3" name="ZoneTexte 2"/>
          <p:cNvSpPr txBox="1"/>
          <p:nvPr/>
        </p:nvSpPr>
        <p:spPr>
          <a:xfrm>
            <a:off x="2843808" y="1196752"/>
            <a:ext cx="4608512" cy="369332"/>
          </a:xfrm>
          <a:prstGeom prst="rect">
            <a:avLst/>
          </a:prstGeom>
          <a:noFill/>
        </p:spPr>
        <p:txBody>
          <a:bodyPr wrap="square" rtlCol="0">
            <a:spAutoFit/>
          </a:bodyPr>
          <a:lstStyle/>
          <a:p>
            <a:r>
              <a:rPr lang="fr-FR" b="1" u="sng" dirty="0" err="1" smtClean="0"/>
              <a:t>Pressurized</a:t>
            </a:r>
            <a:r>
              <a:rPr lang="fr-FR" b="1" u="sng" dirty="0" smtClean="0"/>
              <a:t> Water </a:t>
            </a:r>
            <a:r>
              <a:rPr lang="fr-FR" b="1" u="sng" dirty="0" err="1" smtClean="0"/>
              <a:t>Reactor</a:t>
            </a:r>
            <a:endParaRPr lang="fr-FR" b="1" u="sng" dirty="0"/>
          </a:p>
        </p:txBody>
      </p:sp>
      <p:pic>
        <p:nvPicPr>
          <p:cNvPr id="7" name="Imag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223" y="2049287"/>
            <a:ext cx="5472608" cy="2304673"/>
          </a:xfrm>
          <a:prstGeom prst="rect">
            <a:avLst/>
          </a:prstGeom>
        </p:spPr>
      </p:pic>
      <p:pic>
        <p:nvPicPr>
          <p:cNvPr id="5" name="Image 4"/>
          <p:cNvPicPr>
            <a:picLocks noChangeAspect="1"/>
          </p:cNvPicPr>
          <p:nvPr/>
        </p:nvPicPr>
        <p:blipFill>
          <a:blip r:embed="rId4"/>
          <a:stretch>
            <a:fillRect/>
          </a:stretch>
        </p:blipFill>
        <p:spPr>
          <a:xfrm>
            <a:off x="5508104" y="2348880"/>
            <a:ext cx="3384376" cy="1493821"/>
          </a:xfrm>
          <a:prstGeom prst="rect">
            <a:avLst/>
          </a:prstGeom>
        </p:spPr>
      </p:pic>
      <p:pic>
        <p:nvPicPr>
          <p:cNvPr id="6" name="Image 5"/>
          <p:cNvPicPr>
            <a:picLocks noChangeAspect="1"/>
          </p:cNvPicPr>
          <p:nvPr/>
        </p:nvPicPr>
        <p:blipFill>
          <a:blip r:embed="rId5"/>
          <a:stretch>
            <a:fillRect/>
          </a:stretch>
        </p:blipFill>
        <p:spPr>
          <a:xfrm>
            <a:off x="1187624" y="4711701"/>
            <a:ext cx="6785436" cy="1664352"/>
          </a:xfrm>
          <a:prstGeom prst="rect">
            <a:avLst/>
          </a:prstGeom>
        </p:spPr>
      </p:pic>
    </p:spTree>
    <p:extLst>
      <p:ext uri="{BB962C8B-B14F-4D97-AF65-F5344CB8AC3E}">
        <p14:creationId xmlns:p14="http://schemas.microsoft.com/office/powerpoint/2010/main" val="562915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A8C4BD51-2113-4E80-82BC-88B56063EE94}" type="datetime4">
              <a:rPr lang="fr-FR" smtClean="0"/>
              <a:t>4 janvier 2017</a:t>
            </a:fld>
            <a:endParaRPr lang="fr-FR" dirty="0"/>
          </a:p>
        </p:txBody>
      </p:sp>
      <p:sp>
        <p:nvSpPr>
          <p:cNvPr id="9" name="Espace réservé du numéro de diapositive 8"/>
          <p:cNvSpPr>
            <a:spLocks noGrp="1"/>
          </p:cNvSpPr>
          <p:nvPr>
            <p:ph type="sldNum" sz="quarter" idx="11"/>
          </p:nvPr>
        </p:nvSpPr>
        <p:spPr/>
        <p:txBody>
          <a:bodyPr/>
          <a:lstStyle/>
          <a:p>
            <a:r>
              <a:rPr lang="fr-FR" dirty="0" smtClean="0"/>
              <a:t>|  PAGE </a:t>
            </a:r>
            <a:fld id="{AEFB9B6D-867A-40B8-ACB0-35CC9F272C9C}" type="slidenum">
              <a:rPr lang="fr-FR" smtClean="0"/>
              <a:pPr/>
              <a:t>4</a:t>
            </a:fld>
            <a:endParaRPr lang="fr-FR" dirty="0"/>
          </a:p>
        </p:txBody>
      </p:sp>
      <p:sp>
        <p:nvSpPr>
          <p:cNvPr id="19" name="Titre 10"/>
          <p:cNvSpPr>
            <a:spLocks noGrp="1"/>
          </p:cNvSpPr>
          <p:nvPr>
            <p:ph type="title"/>
          </p:nvPr>
        </p:nvSpPr>
        <p:spPr>
          <a:xfrm>
            <a:off x="1512000" y="52752"/>
            <a:ext cx="7632000" cy="908720"/>
          </a:xfrm>
        </p:spPr>
        <p:txBody>
          <a:bodyPr/>
          <a:lstStyle/>
          <a:p>
            <a:r>
              <a:rPr lang="fr-FR" dirty="0"/>
              <a:t>Background of the </a:t>
            </a:r>
            <a:r>
              <a:rPr lang="fr-FR" dirty="0" err="1"/>
              <a:t>study</a:t>
            </a:r>
            <a:r>
              <a:rPr lang="fr-FR" dirty="0"/>
              <a:t>: </a:t>
            </a:r>
            <a:r>
              <a:rPr lang="fr-FR" dirty="0" smtClean="0"/>
              <a:t/>
            </a:r>
            <a:br>
              <a:rPr lang="fr-FR" dirty="0" smtClean="0"/>
            </a:br>
            <a:r>
              <a:rPr lang="fr-FR" dirty="0" err="1" smtClean="0"/>
              <a:t>Loss</a:t>
            </a:r>
            <a:r>
              <a:rPr lang="fr-FR" dirty="0" smtClean="0"/>
              <a:t> </a:t>
            </a:r>
            <a:r>
              <a:rPr lang="fr-FR" dirty="0"/>
              <a:t>Of </a:t>
            </a:r>
            <a:r>
              <a:rPr lang="fr-FR" dirty="0" err="1"/>
              <a:t>Coolant</a:t>
            </a:r>
            <a:r>
              <a:rPr lang="fr-FR" dirty="0"/>
              <a:t> Accident (LOCA)</a:t>
            </a:r>
          </a:p>
        </p:txBody>
      </p:sp>
      <p:pic>
        <p:nvPicPr>
          <p:cNvPr id="28" name="Image 27"/>
          <p:cNvPicPr>
            <a:picLocks noChangeAspect="1"/>
          </p:cNvPicPr>
          <p:nvPr/>
        </p:nvPicPr>
        <p:blipFill>
          <a:blip r:embed="rId3"/>
          <a:stretch>
            <a:fillRect/>
          </a:stretch>
        </p:blipFill>
        <p:spPr>
          <a:xfrm>
            <a:off x="1301252" y="961493"/>
            <a:ext cx="5643722" cy="4276404"/>
          </a:xfrm>
          <a:prstGeom prst="rect">
            <a:avLst/>
          </a:prstGeom>
        </p:spPr>
      </p:pic>
      <p:sp>
        <p:nvSpPr>
          <p:cNvPr id="29" name="ZoneTexte 28"/>
          <p:cNvSpPr txBox="1"/>
          <p:nvPr/>
        </p:nvSpPr>
        <p:spPr>
          <a:xfrm>
            <a:off x="395536" y="5267547"/>
            <a:ext cx="6180364" cy="2246769"/>
          </a:xfrm>
          <a:prstGeom prst="rect">
            <a:avLst/>
          </a:prstGeom>
          <a:noFill/>
        </p:spPr>
        <p:txBody>
          <a:bodyPr wrap="square" rtlCol="0">
            <a:spAutoFit/>
          </a:bodyPr>
          <a:lstStyle/>
          <a:p>
            <a:pPr marL="571500" indent="-571500">
              <a:buFont typeface="Wingdings" panose="05000000000000000000" pitchFamily="2" charset="2"/>
              <a:buChar char="à"/>
            </a:pPr>
            <a:r>
              <a:rPr lang="en-US" sz="2000" dirty="0" smtClean="0"/>
              <a:t>Formation </a:t>
            </a:r>
            <a:r>
              <a:rPr lang="en-US" sz="2000" dirty="0"/>
              <a:t>of a breach in the primary </a:t>
            </a:r>
            <a:r>
              <a:rPr lang="en-US" sz="2000" dirty="0" smtClean="0"/>
              <a:t>circuit, </a:t>
            </a:r>
            <a:r>
              <a:rPr lang="en-US" sz="2000" dirty="0"/>
              <a:t>pressure </a:t>
            </a:r>
            <a:r>
              <a:rPr lang="en-US" sz="2000" dirty="0" smtClean="0"/>
              <a:t>drop</a:t>
            </a:r>
          </a:p>
          <a:p>
            <a:pPr marL="571500" indent="-571500">
              <a:buFont typeface="Wingdings" panose="05000000000000000000" pitchFamily="2" charset="2"/>
              <a:buChar char="à"/>
            </a:pPr>
            <a:endParaRPr lang="en-US" sz="2000" dirty="0"/>
          </a:p>
          <a:p>
            <a:pPr marL="571500" indent="-571500">
              <a:buFont typeface="Wingdings" panose="05000000000000000000" pitchFamily="2" charset="2"/>
              <a:buChar char="à"/>
            </a:pPr>
            <a:r>
              <a:rPr lang="en-US" sz="2000" dirty="0" smtClean="0"/>
              <a:t>Loss of water in the primary circuit, vaporization of water…</a:t>
            </a:r>
          </a:p>
          <a:p>
            <a:endParaRPr lang="fr-FR" sz="2000" dirty="0" smtClean="0"/>
          </a:p>
          <a:p>
            <a:r>
              <a:rPr lang="fr-FR" sz="2000" dirty="0" smtClean="0"/>
              <a:t> </a:t>
            </a:r>
            <a:endParaRPr lang="fr-FR" sz="2000" dirty="0"/>
          </a:p>
        </p:txBody>
      </p:sp>
    </p:spTree>
    <p:extLst>
      <p:ext uri="{BB962C8B-B14F-4D97-AF65-F5344CB8AC3E}">
        <p14:creationId xmlns:p14="http://schemas.microsoft.com/office/powerpoint/2010/main" val="615137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65DC2668-70D9-49EC-94D2-144A6E3F0C65}" type="datetime4">
              <a:rPr lang="fr-FR" smtClean="0"/>
              <a:t>4 janvier 2017</a:t>
            </a:fld>
            <a:endParaRPr lang="fr-FR" dirty="0"/>
          </a:p>
        </p:txBody>
      </p:sp>
      <p:sp>
        <p:nvSpPr>
          <p:cNvPr id="9" name="Espace réservé du numéro de diapositive 8"/>
          <p:cNvSpPr>
            <a:spLocks noGrp="1"/>
          </p:cNvSpPr>
          <p:nvPr>
            <p:ph type="sldNum" sz="quarter" idx="11"/>
          </p:nvPr>
        </p:nvSpPr>
        <p:spPr/>
        <p:txBody>
          <a:bodyPr/>
          <a:lstStyle/>
          <a:p>
            <a:r>
              <a:rPr lang="fr-FR" dirty="0" smtClean="0"/>
              <a:t>|  PAGE </a:t>
            </a:r>
            <a:fld id="{AEFB9B6D-867A-40B8-ACB0-35CC9F272C9C}" type="slidenum">
              <a:rPr lang="fr-FR" smtClean="0"/>
              <a:pPr/>
              <a:t>5</a:t>
            </a:fld>
            <a:endParaRPr lang="fr-FR" dirty="0"/>
          </a:p>
        </p:txBody>
      </p:sp>
      <p:sp>
        <p:nvSpPr>
          <p:cNvPr id="19" name="Titre 10"/>
          <p:cNvSpPr>
            <a:spLocks noGrp="1"/>
          </p:cNvSpPr>
          <p:nvPr>
            <p:ph type="title"/>
          </p:nvPr>
        </p:nvSpPr>
        <p:spPr>
          <a:xfrm>
            <a:off x="1512000" y="52752"/>
            <a:ext cx="7632000" cy="908720"/>
          </a:xfrm>
        </p:spPr>
        <p:txBody>
          <a:bodyPr/>
          <a:lstStyle/>
          <a:p>
            <a:r>
              <a:rPr lang="fr-FR" dirty="0" smtClean="0"/>
              <a:t>Objectives of the </a:t>
            </a:r>
            <a:r>
              <a:rPr lang="fr-FR" dirty="0" err="1" smtClean="0"/>
              <a:t>study</a:t>
            </a:r>
            <a:endParaRPr lang="fr-FR" dirty="0" smtClean="0"/>
          </a:p>
        </p:txBody>
      </p:sp>
      <p:sp>
        <p:nvSpPr>
          <p:cNvPr id="2" name="ZoneTexte 1"/>
          <p:cNvSpPr txBox="1"/>
          <p:nvPr/>
        </p:nvSpPr>
        <p:spPr>
          <a:xfrm>
            <a:off x="396463" y="961472"/>
            <a:ext cx="8215204" cy="2700739"/>
          </a:xfrm>
          <a:prstGeom prst="rect">
            <a:avLst/>
          </a:prstGeom>
          <a:noFill/>
        </p:spPr>
        <p:txBody>
          <a:bodyPr wrap="square" rtlCol="0">
            <a:spAutoFit/>
          </a:bodyPr>
          <a:lstStyle/>
          <a:p>
            <a:pPr marL="0" lvl="1" indent="0" algn="ctr">
              <a:spcBef>
                <a:spcPts val="600"/>
              </a:spcBef>
              <a:buNone/>
              <a:defRPr/>
            </a:pPr>
            <a:r>
              <a:rPr lang="fr-FR" i="1" u="sng" dirty="0" err="1" smtClean="0">
                <a:ea typeface="굴림" charset="-127"/>
              </a:rPr>
              <a:t>Why</a:t>
            </a:r>
            <a:r>
              <a:rPr lang="fr-FR" i="1" u="sng" dirty="0" smtClean="0">
                <a:ea typeface="굴림" charset="-127"/>
              </a:rPr>
              <a:t>?</a:t>
            </a:r>
            <a:endParaRPr lang="fr-FR" i="1" u="sng" dirty="0">
              <a:ea typeface="굴림" charset="-127"/>
            </a:endParaRPr>
          </a:p>
          <a:p>
            <a:endParaRPr lang="fr-FR" dirty="0">
              <a:ea typeface="굴림" charset="-127"/>
            </a:endParaRPr>
          </a:p>
          <a:p>
            <a:r>
              <a:rPr lang="fr-FR" i="1" u="sng" dirty="0" err="1" smtClean="0"/>
              <a:t>During</a:t>
            </a:r>
            <a:r>
              <a:rPr lang="fr-FR" i="1" u="sng" dirty="0" smtClean="0"/>
              <a:t> </a:t>
            </a:r>
            <a:r>
              <a:rPr lang="fr-FR" i="1" u="sng" dirty="0"/>
              <a:t>oxidation</a:t>
            </a:r>
            <a:r>
              <a:rPr lang="fr-FR" dirty="0"/>
              <a:t>: </a:t>
            </a:r>
            <a:r>
              <a:rPr lang="en-US" dirty="0"/>
              <a:t>internal stresses may result from the formation of the oxide layer, the diffusion of oxygen into the underlying metal, the β</a:t>
            </a:r>
            <a:r>
              <a:rPr lang="en-US" baseline="-25000" dirty="0" err="1"/>
              <a:t>Zr</a:t>
            </a:r>
            <a:r>
              <a:rPr lang="en-US" baseline="-25000" dirty="0"/>
              <a:t> </a:t>
            </a:r>
            <a:r>
              <a:rPr lang="en-US" dirty="0"/>
              <a:t>to α</a:t>
            </a:r>
            <a:r>
              <a:rPr lang="en-US" baseline="-25000" dirty="0" err="1"/>
              <a:t>Zr</a:t>
            </a:r>
            <a:r>
              <a:rPr lang="en-US" dirty="0"/>
              <a:t>(O) phase transformation </a:t>
            </a:r>
            <a:r>
              <a:rPr lang="en-US" dirty="0">
                <a:sym typeface="Wingdings" panose="05000000000000000000" pitchFamily="2" charset="2"/>
              </a:rPr>
              <a:t> potential </a:t>
            </a:r>
            <a:r>
              <a:rPr lang="en-US" dirty="0"/>
              <a:t>effect on the oxide structure and the oxidation kinetics of the material</a:t>
            </a:r>
            <a:endParaRPr lang="fr-FR" dirty="0"/>
          </a:p>
          <a:p>
            <a:pPr marL="0" lvl="1" indent="0">
              <a:spcBef>
                <a:spcPts val="600"/>
              </a:spcBef>
              <a:buNone/>
              <a:defRPr/>
            </a:pPr>
            <a:endParaRPr lang="fr-FR" dirty="0"/>
          </a:p>
          <a:p>
            <a:pPr lvl="3">
              <a:spcBef>
                <a:spcPts val="300"/>
              </a:spcBef>
            </a:pPr>
            <a:endParaRPr lang="fr-FR" dirty="0"/>
          </a:p>
          <a:p>
            <a:endParaRPr lang="fr-FR" dirty="0"/>
          </a:p>
        </p:txBody>
      </p:sp>
      <p:sp>
        <p:nvSpPr>
          <p:cNvPr id="3" name="ZoneTexte 2"/>
          <p:cNvSpPr txBox="1"/>
          <p:nvPr/>
        </p:nvSpPr>
        <p:spPr>
          <a:xfrm>
            <a:off x="395536" y="5386187"/>
            <a:ext cx="8748464" cy="1477328"/>
          </a:xfrm>
          <a:prstGeom prst="rect">
            <a:avLst/>
          </a:prstGeom>
          <a:noFill/>
        </p:spPr>
        <p:txBody>
          <a:bodyPr wrap="square" rtlCol="0">
            <a:spAutoFit/>
          </a:bodyPr>
          <a:lstStyle/>
          <a:p>
            <a:r>
              <a:rPr lang="fr-FR" i="1" u="sng" dirty="0" err="1"/>
              <a:t>During</a:t>
            </a:r>
            <a:r>
              <a:rPr lang="fr-FR" i="1" u="sng" dirty="0"/>
              <a:t> </a:t>
            </a:r>
            <a:r>
              <a:rPr lang="fr-FR" i="1" u="sng" dirty="0" err="1"/>
              <a:t>cooling</a:t>
            </a:r>
            <a:r>
              <a:rPr lang="fr-FR" dirty="0"/>
              <a:t>: </a:t>
            </a:r>
            <a:r>
              <a:rPr lang="fr-FR" dirty="0" err="1"/>
              <a:t>internal</a:t>
            </a:r>
            <a:r>
              <a:rPr lang="fr-FR" dirty="0"/>
              <a:t> </a:t>
            </a:r>
            <a:r>
              <a:rPr lang="en-US" dirty="0"/>
              <a:t>stresses are due to differences between the thermal expansion coefficients of the various phases / layers, phase transformations of the metal and the oxide... These stresses may result in the failure of the oxidized cladding during quenching.</a:t>
            </a:r>
            <a:endParaRPr lang="fr-FR" dirty="0"/>
          </a:p>
          <a:p>
            <a:endParaRPr lang="fr-FR" dirty="0"/>
          </a:p>
        </p:txBody>
      </p:sp>
      <p:pic>
        <p:nvPicPr>
          <p:cNvPr id="36" name="Image 35"/>
          <p:cNvPicPr>
            <a:picLocks noChangeAspect="1"/>
          </p:cNvPicPr>
          <p:nvPr/>
        </p:nvPicPr>
        <p:blipFill>
          <a:blip r:embed="rId3"/>
          <a:stretch>
            <a:fillRect/>
          </a:stretch>
        </p:blipFill>
        <p:spPr>
          <a:xfrm>
            <a:off x="1512000" y="2780928"/>
            <a:ext cx="5278432" cy="2498388"/>
          </a:xfrm>
          <a:prstGeom prst="rect">
            <a:avLst/>
          </a:prstGeom>
        </p:spPr>
      </p:pic>
    </p:spTree>
    <p:extLst>
      <p:ext uri="{BB962C8B-B14F-4D97-AF65-F5344CB8AC3E}">
        <p14:creationId xmlns:p14="http://schemas.microsoft.com/office/powerpoint/2010/main" val="228579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65DC2668-70D9-49EC-94D2-144A6E3F0C65}" type="datetime4">
              <a:rPr lang="fr-FR" smtClean="0"/>
              <a:t>4 janvier 2017</a:t>
            </a:fld>
            <a:endParaRPr lang="fr-FR" dirty="0"/>
          </a:p>
        </p:txBody>
      </p:sp>
      <p:sp>
        <p:nvSpPr>
          <p:cNvPr id="9" name="Espace réservé du numéro de diapositive 8"/>
          <p:cNvSpPr>
            <a:spLocks noGrp="1"/>
          </p:cNvSpPr>
          <p:nvPr>
            <p:ph type="sldNum" sz="quarter" idx="11"/>
          </p:nvPr>
        </p:nvSpPr>
        <p:spPr/>
        <p:txBody>
          <a:bodyPr/>
          <a:lstStyle/>
          <a:p>
            <a:r>
              <a:rPr lang="fr-FR" dirty="0" smtClean="0"/>
              <a:t>|  PAGE </a:t>
            </a:r>
            <a:fld id="{AEFB9B6D-867A-40B8-ACB0-35CC9F272C9C}" type="slidenum">
              <a:rPr lang="fr-FR" smtClean="0"/>
              <a:pPr/>
              <a:t>6</a:t>
            </a:fld>
            <a:endParaRPr lang="fr-FR" dirty="0"/>
          </a:p>
        </p:txBody>
      </p:sp>
      <p:sp>
        <p:nvSpPr>
          <p:cNvPr id="2" name="ZoneTexte 1"/>
          <p:cNvSpPr txBox="1"/>
          <p:nvPr/>
        </p:nvSpPr>
        <p:spPr>
          <a:xfrm>
            <a:off x="396463" y="961472"/>
            <a:ext cx="8215204" cy="2700739"/>
          </a:xfrm>
          <a:prstGeom prst="rect">
            <a:avLst/>
          </a:prstGeom>
          <a:noFill/>
        </p:spPr>
        <p:txBody>
          <a:bodyPr wrap="square" rtlCol="0">
            <a:spAutoFit/>
          </a:bodyPr>
          <a:lstStyle/>
          <a:p>
            <a:pPr marL="0" lvl="1" indent="0" algn="ctr">
              <a:spcBef>
                <a:spcPts val="600"/>
              </a:spcBef>
              <a:buNone/>
              <a:defRPr/>
            </a:pPr>
            <a:r>
              <a:rPr lang="fr-FR" i="1" u="sng" dirty="0" err="1" smtClean="0">
                <a:ea typeface="굴림" charset="-127"/>
              </a:rPr>
              <a:t>Why</a:t>
            </a:r>
            <a:r>
              <a:rPr lang="fr-FR" i="1" u="sng" dirty="0" smtClean="0">
                <a:ea typeface="굴림" charset="-127"/>
              </a:rPr>
              <a:t>?</a:t>
            </a:r>
            <a:endParaRPr lang="fr-FR" i="1" u="sng" dirty="0">
              <a:ea typeface="굴림" charset="-127"/>
            </a:endParaRPr>
          </a:p>
          <a:p>
            <a:endParaRPr lang="fr-FR" dirty="0">
              <a:ea typeface="굴림" charset="-127"/>
            </a:endParaRPr>
          </a:p>
          <a:p>
            <a:r>
              <a:rPr lang="fr-FR" i="1" u="sng" dirty="0" err="1" smtClean="0"/>
              <a:t>During</a:t>
            </a:r>
            <a:r>
              <a:rPr lang="fr-FR" i="1" u="sng" dirty="0" smtClean="0"/>
              <a:t> </a:t>
            </a:r>
            <a:r>
              <a:rPr lang="fr-FR" i="1" u="sng" dirty="0"/>
              <a:t>oxidation</a:t>
            </a:r>
            <a:r>
              <a:rPr lang="fr-FR" dirty="0"/>
              <a:t>: </a:t>
            </a:r>
            <a:r>
              <a:rPr lang="en-US" dirty="0"/>
              <a:t>internal stresses may result from the formation of the oxide layer, the diffusion of oxygen into the underlying metal, the β</a:t>
            </a:r>
            <a:r>
              <a:rPr lang="en-US" baseline="-25000" dirty="0" err="1"/>
              <a:t>Zr</a:t>
            </a:r>
            <a:r>
              <a:rPr lang="en-US" baseline="-25000" dirty="0"/>
              <a:t> </a:t>
            </a:r>
            <a:r>
              <a:rPr lang="en-US" dirty="0"/>
              <a:t>to α</a:t>
            </a:r>
            <a:r>
              <a:rPr lang="en-US" baseline="-25000" dirty="0" err="1"/>
              <a:t>Zr</a:t>
            </a:r>
            <a:r>
              <a:rPr lang="en-US" dirty="0"/>
              <a:t>(O) phase transformation </a:t>
            </a:r>
            <a:r>
              <a:rPr lang="en-US" dirty="0">
                <a:sym typeface="Wingdings" panose="05000000000000000000" pitchFamily="2" charset="2"/>
              </a:rPr>
              <a:t> potential </a:t>
            </a:r>
            <a:r>
              <a:rPr lang="en-US" dirty="0"/>
              <a:t>effect on the oxide structure and the oxidation kinetics of the material</a:t>
            </a:r>
            <a:endParaRPr lang="fr-FR" dirty="0"/>
          </a:p>
          <a:p>
            <a:pPr marL="0" lvl="1" indent="0">
              <a:spcBef>
                <a:spcPts val="600"/>
              </a:spcBef>
              <a:buNone/>
              <a:defRPr/>
            </a:pPr>
            <a:endParaRPr lang="fr-FR" dirty="0"/>
          </a:p>
          <a:p>
            <a:pPr lvl="3">
              <a:spcBef>
                <a:spcPts val="300"/>
              </a:spcBef>
            </a:pPr>
            <a:endParaRPr lang="fr-FR" dirty="0"/>
          </a:p>
          <a:p>
            <a:endParaRPr lang="fr-FR" dirty="0"/>
          </a:p>
        </p:txBody>
      </p:sp>
      <p:sp>
        <p:nvSpPr>
          <p:cNvPr id="3" name="ZoneTexte 2"/>
          <p:cNvSpPr txBox="1"/>
          <p:nvPr/>
        </p:nvSpPr>
        <p:spPr>
          <a:xfrm>
            <a:off x="396463" y="2765821"/>
            <a:ext cx="8748464" cy="1477328"/>
          </a:xfrm>
          <a:prstGeom prst="rect">
            <a:avLst/>
          </a:prstGeom>
          <a:noFill/>
        </p:spPr>
        <p:txBody>
          <a:bodyPr wrap="square" rtlCol="0">
            <a:spAutoFit/>
          </a:bodyPr>
          <a:lstStyle/>
          <a:p>
            <a:r>
              <a:rPr lang="fr-FR" i="1" u="sng" dirty="0" err="1"/>
              <a:t>During</a:t>
            </a:r>
            <a:r>
              <a:rPr lang="fr-FR" i="1" u="sng" dirty="0"/>
              <a:t> </a:t>
            </a:r>
            <a:r>
              <a:rPr lang="fr-FR" i="1" u="sng" dirty="0" err="1"/>
              <a:t>cooling</a:t>
            </a:r>
            <a:r>
              <a:rPr lang="fr-FR" dirty="0"/>
              <a:t>: </a:t>
            </a:r>
            <a:r>
              <a:rPr lang="fr-FR" dirty="0" err="1"/>
              <a:t>internal</a:t>
            </a:r>
            <a:r>
              <a:rPr lang="fr-FR" dirty="0"/>
              <a:t> </a:t>
            </a:r>
            <a:r>
              <a:rPr lang="en-US" dirty="0"/>
              <a:t>stresses are due to differences between the thermal expansion coefficients of the various phases / layers, phase transformations of the metal and the oxide... These stresses may result in the failure of the oxidized cladding during quenching.</a:t>
            </a:r>
            <a:endParaRPr lang="fr-FR" dirty="0"/>
          </a:p>
          <a:p>
            <a:endParaRPr lang="fr-FR" dirty="0"/>
          </a:p>
        </p:txBody>
      </p:sp>
      <p:pic>
        <p:nvPicPr>
          <p:cNvPr id="4" name="Image 3"/>
          <p:cNvPicPr>
            <a:picLocks noChangeAspect="1"/>
          </p:cNvPicPr>
          <p:nvPr/>
        </p:nvPicPr>
        <p:blipFill>
          <a:blip r:embed="rId3"/>
          <a:stretch>
            <a:fillRect/>
          </a:stretch>
        </p:blipFill>
        <p:spPr>
          <a:xfrm>
            <a:off x="2043185" y="4081696"/>
            <a:ext cx="4921760" cy="2587027"/>
          </a:xfrm>
          <a:prstGeom prst="rect">
            <a:avLst/>
          </a:prstGeom>
        </p:spPr>
      </p:pic>
      <p:sp>
        <p:nvSpPr>
          <p:cNvPr id="10" name="Titre 10"/>
          <p:cNvSpPr>
            <a:spLocks noGrp="1"/>
          </p:cNvSpPr>
          <p:nvPr>
            <p:ph type="title"/>
          </p:nvPr>
        </p:nvSpPr>
        <p:spPr>
          <a:xfrm>
            <a:off x="1512000" y="52752"/>
            <a:ext cx="7632000" cy="908720"/>
          </a:xfrm>
        </p:spPr>
        <p:txBody>
          <a:bodyPr/>
          <a:lstStyle/>
          <a:p>
            <a:r>
              <a:rPr lang="fr-FR" dirty="0" smtClean="0"/>
              <a:t>Objectives of the </a:t>
            </a:r>
            <a:r>
              <a:rPr lang="fr-FR" dirty="0" err="1" smtClean="0"/>
              <a:t>study</a:t>
            </a:r>
            <a:endParaRPr lang="fr-FR" dirty="0" smtClean="0"/>
          </a:p>
        </p:txBody>
      </p:sp>
    </p:spTree>
    <p:extLst>
      <p:ext uri="{BB962C8B-B14F-4D97-AF65-F5344CB8AC3E}">
        <p14:creationId xmlns:p14="http://schemas.microsoft.com/office/powerpoint/2010/main" val="12174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uble flèche horizontale 13"/>
          <p:cNvSpPr/>
          <p:nvPr/>
        </p:nvSpPr>
        <p:spPr>
          <a:xfrm>
            <a:off x="4266058" y="2671565"/>
            <a:ext cx="1152128" cy="447429"/>
          </a:xfrm>
          <a:prstGeom prst="lef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7</a:t>
            </a:fld>
            <a:endParaRPr lang="fr-FR" dirty="0"/>
          </a:p>
        </p:txBody>
      </p:sp>
      <p:sp>
        <p:nvSpPr>
          <p:cNvPr id="6" name="ZoneTexte 5"/>
          <p:cNvSpPr txBox="1"/>
          <p:nvPr/>
        </p:nvSpPr>
        <p:spPr>
          <a:xfrm>
            <a:off x="2129214" y="1639931"/>
            <a:ext cx="542581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i="1" dirty="0" smtClean="0">
                <a:solidFill>
                  <a:schemeClr val="bg1"/>
                </a:solidFill>
              </a:rPr>
              <a:t>In-situ high temperature oxidation and cooling </a:t>
            </a:r>
            <a:r>
              <a:rPr lang="en-US" dirty="0" smtClean="0">
                <a:solidFill>
                  <a:schemeClr val="bg1"/>
                </a:solidFill>
              </a:rPr>
              <a:t>experiments on </a:t>
            </a:r>
            <a:r>
              <a:rPr lang="en-US" dirty="0" err="1" smtClean="0">
                <a:solidFill>
                  <a:schemeClr val="bg1"/>
                </a:solidFill>
              </a:rPr>
              <a:t>Zr</a:t>
            </a:r>
            <a:r>
              <a:rPr lang="en-US" dirty="0" smtClean="0">
                <a:solidFill>
                  <a:schemeClr val="bg1"/>
                </a:solidFill>
              </a:rPr>
              <a:t> alloys samples</a:t>
            </a:r>
            <a:endParaRPr lang="en-US" i="1" dirty="0">
              <a:solidFill>
                <a:schemeClr val="bg1"/>
              </a:solidFill>
            </a:endParaRPr>
          </a:p>
        </p:txBody>
      </p:sp>
      <p:sp>
        <p:nvSpPr>
          <p:cNvPr id="7" name="ZoneTexte 6"/>
          <p:cNvSpPr txBox="1"/>
          <p:nvPr/>
        </p:nvSpPr>
        <p:spPr>
          <a:xfrm>
            <a:off x="400981" y="2472663"/>
            <a:ext cx="3384376" cy="1908215"/>
          </a:xfrm>
          <a:prstGeom prst="rect">
            <a:avLst/>
          </a:prstGeom>
          <a:noFill/>
        </p:spPr>
        <p:txBody>
          <a:bodyPr wrap="square" rtlCol="0">
            <a:spAutoFit/>
          </a:bodyPr>
          <a:lstStyle/>
          <a:p>
            <a:pPr algn="ctr"/>
            <a:r>
              <a:rPr lang="en-US" sz="2000" dirty="0" smtClean="0">
                <a:solidFill>
                  <a:schemeClr val="accent2"/>
                </a:solidFill>
              </a:rPr>
              <a:t>Synchrotron </a:t>
            </a:r>
            <a:r>
              <a:rPr lang="en-US" sz="2000" dirty="0" smtClean="0">
                <a:solidFill>
                  <a:schemeClr val="accent3">
                    <a:lumMod val="75000"/>
                  </a:schemeClr>
                </a:solidFill>
              </a:rPr>
              <a:t>X-Ray Diffraction (XRD) experiments on </a:t>
            </a:r>
            <a:r>
              <a:rPr lang="en-US" sz="2000" dirty="0">
                <a:solidFill>
                  <a:schemeClr val="accent3">
                    <a:lumMod val="75000"/>
                  </a:schemeClr>
                </a:solidFill>
              </a:rPr>
              <a:t>the </a:t>
            </a:r>
            <a:r>
              <a:rPr lang="en-US" sz="2000" dirty="0" err="1">
                <a:solidFill>
                  <a:schemeClr val="accent3">
                    <a:lumMod val="75000"/>
                  </a:schemeClr>
                </a:solidFill>
              </a:rPr>
              <a:t>DiffAbs</a:t>
            </a:r>
            <a:r>
              <a:rPr lang="en-US" sz="2000" dirty="0">
                <a:solidFill>
                  <a:schemeClr val="accent3">
                    <a:lumMod val="75000"/>
                  </a:schemeClr>
                </a:solidFill>
              </a:rPr>
              <a:t> </a:t>
            </a:r>
            <a:r>
              <a:rPr lang="en-US" sz="2000" dirty="0" smtClean="0">
                <a:solidFill>
                  <a:schemeClr val="accent3">
                    <a:lumMod val="75000"/>
                  </a:schemeClr>
                </a:solidFill>
              </a:rPr>
              <a:t>beamline of the SOLEIL </a:t>
            </a:r>
            <a:r>
              <a:rPr lang="en-US" sz="2000" dirty="0" smtClean="0">
                <a:solidFill>
                  <a:schemeClr val="accent2"/>
                </a:solidFill>
              </a:rPr>
              <a:t>synchrotron</a:t>
            </a:r>
            <a:endParaRPr lang="en-US" sz="2000" dirty="0" smtClean="0">
              <a:solidFill>
                <a:schemeClr val="accent2"/>
              </a:solidFill>
              <a:sym typeface="Wingdings" panose="05000000000000000000" pitchFamily="2" charset="2"/>
            </a:endParaRPr>
          </a:p>
          <a:p>
            <a:pPr algn="ctr"/>
            <a:endParaRPr lang="en-US" dirty="0"/>
          </a:p>
        </p:txBody>
      </p:sp>
      <p:sp>
        <p:nvSpPr>
          <p:cNvPr id="8" name="ZoneTexte 7"/>
          <p:cNvSpPr txBox="1"/>
          <p:nvPr/>
        </p:nvSpPr>
        <p:spPr>
          <a:xfrm>
            <a:off x="5580112" y="2618280"/>
            <a:ext cx="3384376" cy="984885"/>
          </a:xfrm>
          <a:prstGeom prst="rect">
            <a:avLst/>
          </a:prstGeom>
          <a:noFill/>
        </p:spPr>
        <p:txBody>
          <a:bodyPr wrap="square" rtlCol="0">
            <a:spAutoFit/>
          </a:bodyPr>
          <a:lstStyle/>
          <a:p>
            <a:pPr algn="ctr"/>
            <a:r>
              <a:rPr lang="en-US" sz="2000" dirty="0" smtClean="0">
                <a:solidFill>
                  <a:schemeClr val="bg1">
                    <a:lumMod val="65000"/>
                  </a:schemeClr>
                </a:solidFill>
              </a:rPr>
              <a:t>Dilatometry experiments at CEA </a:t>
            </a:r>
            <a:r>
              <a:rPr lang="en-US" sz="2000" dirty="0" err="1" smtClean="0">
                <a:solidFill>
                  <a:schemeClr val="bg1">
                    <a:lumMod val="65000"/>
                  </a:schemeClr>
                </a:solidFill>
              </a:rPr>
              <a:t>Saclay</a:t>
            </a:r>
            <a:endParaRPr lang="en-US" sz="2000" dirty="0" smtClean="0">
              <a:solidFill>
                <a:schemeClr val="bg1">
                  <a:lumMod val="65000"/>
                </a:schemeClr>
              </a:solidFill>
              <a:sym typeface="Wingdings" panose="05000000000000000000" pitchFamily="2" charset="2"/>
            </a:endParaRPr>
          </a:p>
          <a:p>
            <a:endParaRPr lang="en-US" dirty="0"/>
          </a:p>
        </p:txBody>
      </p:sp>
      <p:sp>
        <p:nvSpPr>
          <p:cNvPr id="9" name="ZoneTexte 8"/>
          <p:cNvSpPr txBox="1"/>
          <p:nvPr/>
        </p:nvSpPr>
        <p:spPr>
          <a:xfrm>
            <a:off x="4554090" y="2710613"/>
            <a:ext cx="576064" cy="369332"/>
          </a:xfrm>
          <a:prstGeom prst="rect">
            <a:avLst/>
          </a:prstGeom>
          <a:noFill/>
        </p:spPr>
        <p:txBody>
          <a:bodyPr wrap="square" rtlCol="0">
            <a:spAutoFit/>
          </a:bodyPr>
          <a:lstStyle/>
          <a:p>
            <a:pPr algn="ctr"/>
            <a:r>
              <a:rPr lang="fr-FR" dirty="0" smtClean="0"/>
              <a:t>+</a:t>
            </a:r>
            <a:endParaRPr lang="fr-FR" dirty="0"/>
          </a:p>
        </p:txBody>
      </p:sp>
      <p:sp>
        <p:nvSpPr>
          <p:cNvPr id="3" name="ZoneTexte 2"/>
          <p:cNvSpPr txBox="1"/>
          <p:nvPr/>
        </p:nvSpPr>
        <p:spPr>
          <a:xfrm>
            <a:off x="107504" y="1101706"/>
            <a:ext cx="8448312" cy="369332"/>
          </a:xfrm>
          <a:prstGeom prst="rect">
            <a:avLst/>
          </a:prstGeom>
          <a:noFill/>
        </p:spPr>
        <p:txBody>
          <a:bodyPr wrap="square" rtlCol="0">
            <a:spAutoFit/>
          </a:bodyPr>
          <a:lstStyle/>
          <a:p>
            <a:pPr algn="ctr"/>
            <a:r>
              <a:rPr lang="fr-FR" i="1" u="sng" dirty="0" smtClean="0"/>
              <a:t>How?</a:t>
            </a:r>
            <a:endParaRPr lang="fr-FR" i="1" u="sng" dirty="0"/>
          </a:p>
        </p:txBody>
      </p:sp>
      <p:sp>
        <p:nvSpPr>
          <p:cNvPr id="10" name="ZoneTexte 9"/>
          <p:cNvSpPr txBox="1"/>
          <p:nvPr/>
        </p:nvSpPr>
        <p:spPr>
          <a:xfrm>
            <a:off x="521642" y="4405119"/>
            <a:ext cx="8064896" cy="1200329"/>
          </a:xfrm>
          <a:prstGeom prst="rect">
            <a:avLst/>
          </a:prstGeom>
          <a:noFill/>
        </p:spPr>
        <p:txBody>
          <a:bodyPr wrap="square" rtlCol="0">
            <a:spAutoFit/>
          </a:bodyPr>
          <a:lstStyle/>
          <a:p>
            <a:r>
              <a:rPr lang="en-US" dirty="0" smtClean="0"/>
              <a:t>The aim of these coupled experiments is to determine, at two different scales (microscopic for XRD and macroscopic for dilatometry), strains and then internal stresses developed during the oxidation at high temperature and subsequent cooling. </a:t>
            </a:r>
            <a:endParaRPr lang="en-US" dirty="0"/>
          </a:p>
        </p:txBody>
      </p:sp>
      <p:sp>
        <p:nvSpPr>
          <p:cNvPr id="12" name="Titre 10"/>
          <p:cNvSpPr>
            <a:spLocks noGrp="1"/>
          </p:cNvSpPr>
          <p:nvPr>
            <p:ph type="title"/>
          </p:nvPr>
        </p:nvSpPr>
        <p:spPr>
          <a:xfrm>
            <a:off x="1512000" y="52752"/>
            <a:ext cx="7632000" cy="908720"/>
          </a:xfrm>
        </p:spPr>
        <p:txBody>
          <a:bodyPr/>
          <a:lstStyle/>
          <a:p>
            <a:r>
              <a:rPr lang="fr-FR" dirty="0" smtClean="0"/>
              <a:t>Objectives of the </a:t>
            </a:r>
            <a:r>
              <a:rPr lang="fr-FR" dirty="0" err="1" smtClean="0"/>
              <a:t>study</a:t>
            </a:r>
            <a:endParaRPr lang="fr-FR" dirty="0" smtClean="0"/>
          </a:p>
        </p:txBody>
      </p:sp>
    </p:spTree>
    <p:extLst>
      <p:ext uri="{BB962C8B-B14F-4D97-AF65-F5344CB8AC3E}">
        <p14:creationId xmlns:p14="http://schemas.microsoft.com/office/powerpoint/2010/main" val="5997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a:t>X-ray </a:t>
            </a:r>
            <a:r>
              <a:rPr lang="fr-FR" dirty="0" smtClean="0"/>
              <a:t>diffraction</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8</a:t>
            </a:fld>
            <a:endParaRPr lang="fr-FR" dirty="0"/>
          </a:p>
        </p:txBody>
      </p:sp>
      <p:sp>
        <p:nvSpPr>
          <p:cNvPr id="4" name="ZoneTexte 3"/>
          <p:cNvSpPr txBox="1"/>
          <p:nvPr/>
        </p:nvSpPr>
        <p:spPr>
          <a:xfrm>
            <a:off x="0" y="904741"/>
            <a:ext cx="9144000" cy="707886"/>
          </a:xfrm>
          <a:prstGeom prst="rect">
            <a:avLst/>
          </a:prstGeom>
          <a:noFill/>
        </p:spPr>
        <p:txBody>
          <a:bodyPr wrap="square" rtlCol="0">
            <a:spAutoFit/>
          </a:bodyPr>
          <a:lstStyle/>
          <a:p>
            <a:r>
              <a:rPr lang="fr-FR" sz="2000" b="1" u="sng" dirty="0" smtClean="0">
                <a:solidFill>
                  <a:schemeClr val="bg2"/>
                </a:solidFill>
              </a:rPr>
              <a:t>XRD </a:t>
            </a:r>
            <a:r>
              <a:rPr lang="fr-FR" sz="2000" b="1" u="sng" dirty="0" err="1" smtClean="0">
                <a:solidFill>
                  <a:schemeClr val="bg2"/>
                </a:solidFill>
              </a:rPr>
              <a:t>under</a:t>
            </a:r>
            <a:r>
              <a:rPr lang="fr-FR" sz="2000" b="1" u="sng" dirty="0" smtClean="0">
                <a:solidFill>
                  <a:schemeClr val="bg2"/>
                </a:solidFill>
              </a:rPr>
              <a:t> Synchrotron radiation </a:t>
            </a:r>
            <a:r>
              <a:rPr lang="fr-FR" sz="2000" b="1" i="1" u="sng" dirty="0" smtClean="0">
                <a:solidFill>
                  <a:schemeClr val="bg2"/>
                </a:solidFill>
              </a:rPr>
              <a:t>in-situ</a:t>
            </a:r>
            <a:r>
              <a:rPr lang="fr-FR" sz="2000" b="1" u="sng" dirty="0" smtClean="0">
                <a:solidFill>
                  <a:schemeClr val="bg2"/>
                </a:solidFill>
              </a:rPr>
              <a:t> </a:t>
            </a:r>
            <a:r>
              <a:rPr lang="fr-FR" sz="2000" b="1" u="sng" dirty="0" err="1" smtClean="0">
                <a:solidFill>
                  <a:schemeClr val="bg2"/>
                </a:solidFill>
              </a:rPr>
              <a:t>during</a:t>
            </a:r>
            <a:r>
              <a:rPr lang="fr-FR" sz="2000" b="1" u="sng" dirty="0" smtClean="0">
                <a:solidFill>
                  <a:schemeClr val="bg2"/>
                </a:solidFill>
              </a:rPr>
              <a:t> </a:t>
            </a:r>
            <a:r>
              <a:rPr lang="fr-FR" sz="2000" b="1" u="sng" dirty="0" err="1" smtClean="0">
                <a:solidFill>
                  <a:schemeClr val="bg2"/>
                </a:solidFill>
              </a:rPr>
              <a:t>oxidation</a:t>
            </a:r>
            <a:r>
              <a:rPr lang="fr-FR" sz="2000" b="1" u="sng" dirty="0" smtClean="0">
                <a:solidFill>
                  <a:schemeClr val="bg2"/>
                </a:solidFill>
              </a:rPr>
              <a:t> and </a:t>
            </a:r>
            <a:r>
              <a:rPr lang="fr-FR" sz="2000" b="1" u="sng" dirty="0" err="1" smtClean="0">
                <a:solidFill>
                  <a:schemeClr val="bg2"/>
                </a:solidFill>
              </a:rPr>
              <a:t>subsequent</a:t>
            </a:r>
            <a:r>
              <a:rPr lang="fr-FR" sz="2000" b="1" u="sng" dirty="0" smtClean="0">
                <a:solidFill>
                  <a:schemeClr val="bg2"/>
                </a:solidFill>
              </a:rPr>
              <a:t> </a:t>
            </a:r>
            <a:r>
              <a:rPr lang="fr-FR" sz="2000" b="1" u="sng" dirty="0" err="1" smtClean="0">
                <a:solidFill>
                  <a:schemeClr val="bg2"/>
                </a:solidFill>
              </a:rPr>
              <a:t>cooling</a:t>
            </a:r>
            <a:endParaRPr lang="fr-FR" sz="2000" b="1" u="sng" dirty="0">
              <a:solidFill>
                <a:schemeClr val="bg2"/>
              </a:solidFill>
            </a:endParaRPr>
          </a:p>
        </p:txBody>
      </p:sp>
      <p:sp>
        <p:nvSpPr>
          <p:cNvPr id="56" name="ZoneTexte 55"/>
          <p:cNvSpPr txBox="1"/>
          <p:nvPr/>
        </p:nvSpPr>
        <p:spPr>
          <a:xfrm>
            <a:off x="-21685" y="3708227"/>
            <a:ext cx="6015870" cy="400110"/>
          </a:xfrm>
          <a:prstGeom prst="rect">
            <a:avLst/>
          </a:prstGeom>
          <a:noFill/>
        </p:spPr>
        <p:txBody>
          <a:bodyPr wrap="square" rtlCol="0">
            <a:spAutoFit/>
          </a:bodyPr>
          <a:lstStyle/>
          <a:p>
            <a:r>
              <a:rPr lang="en-US" sz="2000" dirty="0" smtClean="0"/>
              <a:t>Oxidant mixture : 90 % He / 10% O</a:t>
            </a:r>
            <a:r>
              <a:rPr lang="en-US" sz="1400" dirty="0" smtClean="0"/>
              <a:t>2</a:t>
            </a:r>
            <a:endParaRPr lang="en-US" sz="1400" dirty="0"/>
          </a:p>
        </p:txBody>
      </p:sp>
      <p:sp>
        <p:nvSpPr>
          <p:cNvPr id="57" name="ZoneTexte 56"/>
          <p:cNvSpPr txBox="1"/>
          <p:nvPr/>
        </p:nvSpPr>
        <p:spPr>
          <a:xfrm>
            <a:off x="0" y="2692564"/>
            <a:ext cx="5381732" cy="1015663"/>
          </a:xfrm>
          <a:prstGeom prst="rect">
            <a:avLst/>
          </a:prstGeom>
          <a:noFill/>
        </p:spPr>
        <p:txBody>
          <a:bodyPr wrap="square" rtlCol="0">
            <a:spAutoFit/>
          </a:bodyPr>
          <a:lstStyle/>
          <a:p>
            <a:r>
              <a:rPr lang="en-US" sz="2000" dirty="0" smtClean="0"/>
              <a:t>Target oxide layer thickness at the end of the oxidation </a:t>
            </a:r>
            <a:r>
              <a:rPr lang="en-US" sz="2000" dirty="0" smtClean="0">
                <a:sym typeface="Wingdings" panose="05000000000000000000" pitchFamily="2" charset="2"/>
              </a:rPr>
              <a:t> </a:t>
            </a:r>
            <a:r>
              <a:rPr lang="en-US" sz="2000" b="1" dirty="0" smtClean="0">
                <a:solidFill>
                  <a:srgbClr val="FF0000"/>
                </a:solidFill>
                <a:sym typeface="Wingdings" panose="05000000000000000000" pitchFamily="2" charset="2"/>
              </a:rPr>
              <a:t>10µm</a:t>
            </a:r>
          </a:p>
          <a:p>
            <a:r>
              <a:rPr lang="en-US" sz="2000" dirty="0" smtClean="0">
                <a:sym typeface="Wingdings" panose="05000000000000000000" pitchFamily="2" charset="2"/>
              </a:rPr>
              <a:t>Penetration of the X-Ray ≈ 100µm</a:t>
            </a:r>
            <a:endParaRPr lang="en-US" sz="2000" dirty="0"/>
          </a:p>
        </p:txBody>
      </p:sp>
      <p:sp>
        <p:nvSpPr>
          <p:cNvPr id="58" name="ZoneTexte 57"/>
          <p:cNvSpPr txBox="1"/>
          <p:nvPr/>
        </p:nvSpPr>
        <p:spPr>
          <a:xfrm>
            <a:off x="4184328" y="5321192"/>
            <a:ext cx="7624279" cy="400110"/>
          </a:xfrm>
          <a:prstGeom prst="rect">
            <a:avLst/>
          </a:prstGeom>
          <a:noFill/>
        </p:spPr>
        <p:txBody>
          <a:bodyPr wrap="square" rtlCol="0">
            <a:spAutoFit/>
          </a:bodyPr>
          <a:lstStyle/>
          <a:p>
            <a:r>
              <a:rPr lang="en-US" sz="2000" dirty="0" smtClean="0">
                <a:solidFill>
                  <a:schemeClr val="accent3">
                    <a:lumMod val="50000"/>
                  </a:schemeClr>
                </a:solidFill>
              </a:rPr>
              <a:t>3 temperatures studied: 700 / 800 / 900°C</a:t>
            </a:r>
            <a:endParaRPr lang="en-US" sz="2000" dirty="0">
              <a:solidFill>
                <a:schemeClr val="accent3">
                  <a:lumMod val="50000"/>
                </a:schemeClr>
              </a:solidFill>
            </a:endParaRPr>
          </a:p>
        </p:txBody>
      </p:sp>
      <p:pic>
        <p:nvPicPr>
          <p:cNvPr id="59" name="Image 58"/>
          <p:cNvPicPr>
            <a:picLocks noChangeAspect="1"/>
          </p:cNvPicPr>
          <p:nvPr/>
        </p:nvPicPr>
        <p:blipFill>
          <a:blip r:embed="rId3"/>
          <a:stretch>
            <a:fillRect/>
          </a:stretch>
        </p:blipFill>
        <p:spPr>
          <a:xfrm>
            <a:off x="5379536" y="2458274"/>
            <a:ext cx="3475651" cy="2224565"/>
          </a:xfrm>
          <a:prstGeom prst="rect">
            <a:avLst/>
          </a:prstGeom>
        </p:spPr>
      </p:pic>
      <p:pic>
        <p:nvPicPr>
          <p:cNvPr id="62" name="Image 61"/>
          <p:cNvPicPr>
            <a:picLocks noChangeAspect="1"/>
          </p:cNvPicPr>
          <p:nvPr/>
        </p:nvPicPr>
        <p:blipFill>
          <a:blip r:embed="rId4"/>
          <a:stretch>
            <a:fillRect/>
          </a:stretch>
        </p:blipFill>
        <p:spPr>
          <a:xfrm>
            <a:off x="5724128" y="4466412"/>
            <a:ext cx="2469094" cy="432854"/>
          </a:xfrm>
          <a:prstGeom prst="rect">
            <a:avLst/>
          </a:prstGeom>
        </p:spPr>
      </p:pic>
      <p:pic>
        <p:nvPicPr>
          <p:cNvPr id="6" name="Image 5"/>
          <p:cNvPicPr>
            <a:picLocks noChangeAspect="1"/>
          </p:cNvPicPr>
          <p:nvPr/>
        </p:nvPicPr>
        <p:blipFill>
          <a:blip r:embed="rId5"/>
          <a:stretch>
            <a:fillRect/>
          </a:stretch>
        </p:blipFill>
        <p:spPr>
          <a:xfrm>
            <a:off x="127243" y="4387013"/>
            <a:ext cx="3705831" cy="1703382"/>
          </a:xfrm>
          <a:prstGeom prst="rect">
            <a:avLst/>
          </a:prstGeom>
        </p:spPr>
      </p:pic>
      <p:pic>
        <p:nvPicPr>
          <p:cNvPr id="7" name="Image 6"/>
          <p:cNvPicPr>
            <a:picLocks noChangeAspect="1"/>
          </p:cNvPicPr>
          <p:nvPr/>
        </p:nvPicPr>
        <p:blipFill>
          <a:blip r:embed="rId6"/>
          <a:stretch>
            <a:fillRect/>
          </a:stretch>
        </p:blipFill>
        <p:spPr>
          <a:xfrm>
            <a:off x="877511" y="5238704"/>
            <a:ext cx="2130424" cy="1400126"/>
          </a:xfrm>
          <a:prstGeom prst="rect">
            <a:avLst/>
          </a:prstGeom>
        </p:spPr>
      </p:pic>
      <p:sp>
        <p:nvSpPr>
          <p:cNvPr id="66" name="ZoneTexte 65"/>
          <p:cNvSpPr txBox="1"/>
          <p:nvPr/>
        </p:nvSpPr>
        <p:spPr>
          <a:xfrm>
            <a:off x="4517" y="1676901"/>
            <a:ext cx="8987921" cy="1015663"/>
          </a:xfrm>
          <a:prstGeom prst="rect">
            <a:avLst/>
          </a:prstGeom>
          <a:noFill/>
        </p:spPr>
        <p:txBody>
          <a:bodyPr wrap="square" rtlCol="0">
            <a:spAutoFit/>
          </a:bodyPr>
          <a:lstStyle/>
          <a:p>
            <a:r>
              <a:rPr lang="en-US" sz="2000" dirty="0" smtClean="0"/>
              <a:t>Experiments performed on Zy-4 sheet samples on the DiffAbs beamline of the SOLEIL synchrotron (France) </a:t>
            </a:r>
            <a:r>
              <a:rPr lang="en-US" sz="2000" dirty="0" smtClean="0">
                <a:sym typeface="Wingdings" panose="05000000000000000000" pitchFamily="2" charset="2"/>
              </a:rPr>
              <a:t> heating with a Anton Paar DHS </a:t>
            </a:r>
            <a:r>
              <a:rPr lang="en-US" sz="2000" dirty="0">
                <a:sym typeface="Wingdings" panose="05000000000000000000" pitchFamily="2" charset="2"/>
              </a:rPr>
              <a:t>900 domed hot stage</a:t>
            </a:r>
            <a:endParaRPr lang="en-US" sz="2000" dirty="0"/>
          </a:p>
        </p:txBody>
      </p:sp>
    </p:spTree>
    <p:extLst>
      <p:ext uri="{BB962C8B-B14F-4D97-AF65-F5344CB8AC3E}">
        <p14:creationId xmlns:p14="http://schemas.microsoft.com/office/powerpoint/2010/main" val="10498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03164" cy="908720"/>
          </a:xfrm>
        </p:spPr>
        <p:txBody>
          <a:bodyPr/>
          <a:lstStyle/>
          <a:p>
            <a:r>
              <a:rPr lang="fr-FR" dirty="0"/>
              <a:t>X-ray </a:t>
            </a:r>
            <a:r>
              <a:rPr lang="fr-FR" dirty="0" smtClean="0"/>
              <a:t>diffraction</a:t>
            </a:r>
            <a:endParaRPr lang="fr-FR" strike="sngStrike" dirty="0">
              <a:solidFill>
                <a:srgbClr val="FF0000"/>
              </a:solidFill>
            </a:endParaRP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9</a:t>
            </a:fld>
            <a:endParaRPr lang="fr-FR" dirty="0"/>
          </a:p>
        </p:txBody>
      </p:sp>
      <p:sp>
        <p:nvSpPr>
          <p:cNvPr id="4" name="ZoneTexte 3"/>
          <p:cNvSpPr txBox="1"/>
          <p:nvPr/>
        </p:nvSpPr>
        <p:spPr>
          <a:xfrm>
            <a:off x="191080" y="1048432"/>
            <a:ext cx="8557384" cy="707886"/>
          </a:xfrm>
          <a:prstGeom prst="rect">
            <a:avLst/>
          </a:prstGeom>
          <a:noFill/>
        </p:spPr>
        <p:txBody>
          <a:bodyPr wrap="square" rtlCol="0">
            <a:spAutoFit/>
          </a:bodyPr>
          <a:lstStyle/>
          <a:p>
            <a:r>
              <a:rPr lang="fr-FR" sz="2000" b="1" u="sng" dirty="0" smtClean="0">
                <a:solidFill>
                  <a:schemeClr val="bg2"/>
                </a:solidFill>
              </a:rPr>
              <a:t>Microstructure analyses </a:t>
            </a:r>
            <a:r>
              <a:rPr lang="fr-FR" sz="2000" b="1" u="sng" dirty="0" err="1" smtClean="0">
                <a:solidFill>
                  <a:schemeClr val="bg2"/>
                </a:solidFill>
              </a:rPr>
              <a:t>after</a:t>
            </a:r>
            <a:r>
              <a:rPr lang="fr-FR" sz="2000" b="1" u="sng" dirty="0" smtClean="0">
                <a:solidFill>
                  <a:schemeClr val="bg2"/>
                </a:solidFill>
              </a:rPr>
              <a:t> </a:t>
            </a:r>
            <a:r>
              <a:rPr lang="fr-FR" sz="2000" b="1" u="sng" dirty="0" err="1" smtClean="0">
                <a:solidFill>
                  <a:schemeClr val="bg2"/>
                </a:solidFill>
              </a:rPr>
              <a:t>cooling</a:t>
            </a:r>
            <a:r>
              <a:rPr lang="fr-FR" sz="2000" b="1" u="sng" dirty="0" smtClean="0">
                <a:solidFill>
                  <a:schemeClr val="bg2"/>
                </a:solidFill>
              </a:rPr>
              <a:t> by SEM and EBSD techniques </a:t>
            </a:r>
            <a:r>
              <a:rPr lang="en-US" sz="2000" dirty="0" smtClean="0">
                <a:solidFill>
                  <a:srgbClr val="FF0000"/>
                </a:solidFill>
                <a:sym typeface="Wingdings" panose="05000000000000000000" pitchFamily="2" charset="2"/>
              </a:rPr>
              <a:t> microstructure and </a:t>
            </a:r>
            <a:r>
              <a:rPr lang="en-US" sz="2000" dirty="0" smtClean="0">
                <a:solidFill>
                  <a:srgbClr val="FF0000"/>
                </a:solidFill>
              </a:rPr>
              <a:t>crystallographic </a:t>
            </a:r>
            <a:r>
              <a:rPr lang="en-US" sz="2000" dirty="0">
                <a:solidFill>
                  <a:srgbClr val="FF0000"/>
                </a:solidFill>
              </a:rPr>
              <a:t>texture</a:t>
            </a:r>
            <a:endParaRPr lang="fr-FR" sz="2000" b="1" u="sng" dirty="0">
              <a:solidFill>
                <a:srgbClr val="FF0000"/>
              </a:solidFill>
            </a:endParaRPr>
          </a:p>
        </p:txBody>
      </p:sp>
      <p:pic>
        <p:nvPicPr>
          <p:cNvPr id="10" name="Image 9"/>
          <p:cNvPicPr>
            <a:picLocks noChangeAspect="1"/>
          </p:cNvPicPr>
          <p:nvPr/>
        </p:nvPicPr>
        <p:blipFill>
          <a:blip r:embed="rId3"/>
          <a:stretch>
            <a:fillRect/>
          </a:stretch>
        </p:blipFill>
        <p:spPr>
          <a:xfrm>
            <a:off x="0" y="2053782"/>
            <a:ext cx="9264489" cy="3763930"/>
          </a:xfrm>
          <a:prstGeom prst="rect">
            <a:avLst/>
          </a:prstGeom>
        </p:spPr>
      </p:pic>
      <p:pic>
        <p:nvPicPr>
          <p:cNvPr id="11" name="Image 10"/>
          <p:cNvPicPr>
            <a:picLocks noChangeAspect="1"/>
          </p:cNvPicPr>
          <p:nvPr/>
        </p:nvPicPr>
        <p:blipFill>
          <a:blip r:embed="rId4"/>
          <a:stretch>
            <a:fillRect/>
          </a:stretch>
        </p:blipFill>
        <p:spPr>
          <a:xfrm>
            <a:off x="467544" y="5464016"/>
            <a:ext cx="8208912" cy="707392"/>
          </a:xfrm>
          <a:prstGeom prst="rect">
            <a:avLst/>
          </a:prstGeom>
        </p:spPr>
      </p:pic>
    </p:spTree>
    <p:extLst>
      <p:ext uri="{BB962C8B-B14F-4D97-AF65-F5344CB8AC3E}">
        <p14:creationId xmlns:p14="http://schemas.microsoft.com/office/powerpoint/2010/main" val="2769043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10903</TotalTime>
  <Words>1083</Words>
  <Application>Microsoft Office PowerPoint</Application>
  <PresentationFormat>Affichage à l'écran (4:3)</PresentationFormat>
  <Paragraphs>149</Paragraphs>
  <Slides>18</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굴림</vt:lpstr>
      <vt:lpstr>Arial</vt:lpstr>
      <vt:lpstr>Calibri</vt:lpstr>
      <vt:lpstr>Wingdings</vt:lpstr>
      <vt:lpstr>Masque principal</vt:lpstr>
      <vt:lpstr> Structural evolutions in Zr alloys during oxidation at high temperature and subsequent cooling </vt:lpstr>
      <vt:lpstr>outline</vt:lpstr>
      <vt:lpstr>Background of the study: Fuel cladding tube</vt:lpstr>
      <vt:lpstr>Background of the study:  Loss Of Coolant Accident (LOCA)</vt:lpstr>
      <vt:lpstr>Objectives of the study</vt:lpstr>
      <vt:lpstr>Objectives of the study</vt:lpstr>
      <vt:lpstr>Objectives of the study</vt:lpstr>
      <vt:lpstr>X-ray diffraction</vt:lpstr>
      <vt:lpstr>X-ray diffraction</vt:lpstr>
      <vt:lpstr>X-ray diffraction</vt:lpstr>
      <vt:lpstr>X-ray diffraction</vt:lpstr>
      <vt:lpstr>X-ray diffraction</vt:lpstr>
      <vt:lpstr>X-ray diffraction</vt:lpstr>
      <vt:lpstr>Dilatometry</vt:lpstr>
      <vt:lpstr>Dilatometry</vt:lpstr>
      <vt:lpstr>Dilatometry</vt:lpstr>
      <vt:lpstr>Conclusions</vt:lpstr>
      <vt:lpstr>Présentation PowerPoint</vt:lpstr>
    </vt:vector>
  </TitlesOfParts>
  <Company>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dc:creator>
  <cp:lastModifiedBy>GUILLOU Raphaelle</cp:lastModifiedBy>
  <cp:revision>522</cp:revision>
  <cp:lastPrinted>2016-07-29T06:26:02Z</cp:lastPrinted>
  <dcterms:created xsi:type="dcterms:W3CDTF">2012-05-16T13:45:41Z</dcterms:created>
  <dcterms:modified xsi:type="dcterms:W3CDTF">2017-01-04T07:29:19Z</dcterms:modified>
</cp:coreProperties>
</file>