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9" r:id="rId2"/>
    <p:sldId id="382" r:id="rId3"/>
    <p:sldId id="400" r:id="rId4"/>
    <p:sldId id="407" r:id="rId5"/>
    <p:sldId id="408" r:id="rId6"/>
    <p:sldId id="401" r:id="rId7"/>
    <p:sldId id="341" r:id="rId8"/>
    <p:sldId id="342" r:id="rId9"/>
    <p:sldId id="376" r:id="rId10"/>
    <p:sldId id="398" r:id="rId11"/>
    <p:sldId id="392" r:id="rId12"/>
    <p:sldId id="350" r:id="rId13"/>
    <p:sldId id="377" r:id="rId14"/>
    <p:sldId id="367" r:id="rId15"/>
    <p:sldId id="394" r:id="rId16"/>
    <p:sldId id="405" r:id="rId17"/>
    <p:sldId id="406" r:id="rId18"/>
    <p:sldId id="386" r:id="rId19"/>
    <p:sldId id="324" r:id="rId20"/>
  </p:sldIdLst>
  <p:sldSz cx="9144000" cy="6858000" type="screen4x3"/>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SAUX Matthieu 211490" initials="LSM2" lastIdx="168" clrIdx="0">
    <p:extLst>
      <p:ext uri="{19B8F6BF-5375-455C-9EA6-DF929625EA0E}">
        <p15:presenceInfo xmlns="" xmlns:p15="http://schemas.microsoft.com/office/powerpoint/2012/main" userId="S-1-5-21-1801674531-299502267-839522115-69119" providerId="AD"/>
      </p:ext>
    </p:extLst>
  </p:cmAuthor>
  <p:cmAuthor id="2" name="raphie" initials="r"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E9A31"/>
    <a:srgbClr val="666666"/>
    <a:srgbClr val="DC0528"/>
    <a:srgbClr val="B2B2B2"/>
    <a:srgbClr val="80808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95987" autoAdjust="0"/>
  </p:normalViewPr>
  <p:slideViewPr>
    <p:cSldViewPr>
      <p:cViewPr varScale="1">
        <p:scale>
          <a:sx n="85" d="100"/>
          <a:sy n="85" d="100"/>
        </p:scale>
        <p:origin x="-1670" y="-67"/>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96"/>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fr-FR"/>
          </a:p>
        </p:txBody>
      </p:sp>
      <p:sp>
        <p:nvSpPr>
          <p:cNvPr id="3" name="Espace réservé de la date 2"/>
          <p:cNvSpPr>
            <a:spLocks noGrp="1"/>
          </p:cNvSpPr>
          <p:nvPr>
            <p:ph type="dt" sz="quarter" idx="1"/>
          </p:nvPr>
        </p:nvSpPr>
        <p:spPr>
          <a:xfrm>
            <a:off x="3777607" y="1"/>
            <a:ext cx="2889938" cy="496332"/>
          </a:xfrm>
          <a:prstGeom prst="rect">
            <a:avLst/>
          </a:prstGeom>
        </p:spPr>
        <p:txBody>
          <a:bodyPr vert="horz" lIns="95254" tIns="47627" rIns="95254" bIns="47627" rtlCol="0"/>
          <a:lstStyle>
            <a:lvl1pPr algn="r">
              <a:defRPr sz="1300"/>
            </a:lvl1pPr>
          </a:lstStyle>
          <a:p>
            <a:fld id="{8C4C6CB0-81C9-49BC-8C36-6EBE3920A565}" type="datetimeFigureOut">
              <a:rPr lang="fr-FR" smtClean="0"/>
              <a:pPr/>
              <a:t>31/10/2017</a:t>
            </a:fld>
            <a:endParaRPr lang="fr-FR"/>
          </a:p>
        </p:txBody>
      </p:sp>
      <p:sp>
        <p:nvSpPr>
          <p:cNvPr id="4" name="Espace réservé du pied de page 3"/>
          <p:cNvSpPr>
            <a:spLocks noGrp="1"/>
          </p:cNvSpPr>
          <p:nvPr>
            <p:ph type="ftr" sz="quarter" idx="2"/>
          </p:nvPr>
        </p:nvSpPr>
        <p:spPr>
          <a:xfrm>
            <a:off x="0" y="9428584"/>
            <a:ext cx="2889938" cy="496332"/>
          </a:xfrm>
          <a:prstGeom prst="rect">
            <a:avLst/>
          </a:prstGeom>
        </p:spPr>
        <p:txBody>
          <a:bodyPr vert="horz" lIns="95254" tIns="47627" rIns="95254" bIns="4762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777607" y="9428584"/>
            <a:ext cx="2889938" cy="496332"/>
          </a:xfrm>
          <a:prstGeom prst="rect">
            <a:avLst/>
          </a:prstGeom>
        </p:spPr>
        <p:txBody>
          <a:bodyPr vert="horz" lIns="95254" tIns="47627" rIns="95254" bIns="47627" rtlCol="0" anchor="b"/>
          <a:lstStyle>
            <a:lvl1pPr algn="r">
              <a:defRPr sz="1300"/>
            </a:lvl1pPr>
          </a:lstStyle>
          <a:p>
            <a:fld id="{112001F7-BA12-4BF8-9F11-5AFA7E3E2822}" type="slidenum">
              <a:rPr lang="fr-FR" smtClean="0"/>
              <a:pPr/>
              <a:t>‹#›</a:t>
            </a:fld>
            <a:endParaRPr lang="fr-FR"/>
          </a:p>
        </p:txBody>
      </p:sp>
    </p:spTree>
    <p:extLst>
      <p:ext uri="{BB962C8B-B14F-4D97-AF65-F5344CB8AC3E}">
        <p14:creationId xmlns="" xmlns:p14="http://schemas.microsoft.com/office/powerpoint/2010/main" val="465470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889938" cy="496332"/>
          </a:xfrm>
          <a:prstGeom prst="rect">
            <a:avLst/>
          </a:prstGeom>
        </p:spPr>
        <p:txBody>
          <a:bodyPr vert="horz" lIns="95254" tIns="47627" rIns="95254" bIns="47627" rtlCol="0"/>
          <a:lstStyle>
            <a:lvl1pPr algn="l">
              <a:defRPr sz="1300"/>
            </a:lvl1pPr>
          </a:lstStyle>
          <a:p>
            <a:endParaRPr lang="fr-FR"/>
          </a:p>
        </p:txBody>
      </p:sp>
      <p:sp>
        <p:nvSpPr>
          <p:cNvPr id="3" name="Espace réservé de la date 2"/>
          <p:cNvSpPr>
            <a:spLocks noGrp="1"/>
          </p:cNvSpPr>
          <p:nvPr>
            <p:ph type="dt" idx="1"/>
          </p:nvPr>
        </p:nvSpPr>
        <p:spPr>
          <a:xfrm>
            <a:off x="3777607" y="1"/>
            <a:ext cx="2889938" cy="496332"/>
          </a:xfrm>
          <a:prstGeom prst="rect">
            <a:avLst/>
          </a:prstGeom>
        </p:spPr>
        <p:txBody>
          <a:bodyPr vert="horz" lIns="95254" tIns="47627" rIns="95254" bIns="47627" rtlCol="0"/>
          <a:lstStyle>
            <a:lvl1pPr algn="r">
              <a:defRPr sz="1300"/>
            </a:lvl1pPr>
          </a:lstStyle>
          <a:p>
            <a:fld id="{4F3AFE2C-5007-4057-8DFB-EC24DF7E4136}" type="datetimeFigureOut">
              <a:rPr lang="fr-FR" smtClean="0"/>
              <a:pPr/>
              <a:t>31/10/2017</a:t>
            </a:fld>
            <a:endParaRPr lang="fr-FR"/>
          </a:p>
        </p:txBody>
      </p:sp>
      <p:sp>
        <p:nvSpPr>
          <p:cNvPr id="4" name="Espace réservé de l'image des diapositives 3"/>
          <p:cNvSpPr>
            <a:spLocks noGrp="1" noRot="1" noChangeAspect="1"/>
          </p:cNvSpPr>
          <p:nvPr>
            <p:ph type="sldImg" idx="2"/>
          </p:nvPr>
        </p:nvSpPr>
        <p:spPr>
          <a:xfrm>
            <a:off x="855663" y="746125"/>
            <a:ext cx="4957762" cy="3719513"/>
          </a:xfrm>
          <a:prstGeom prst="rect">
            <a:avLst/>
          </a:prstGeom>
          <a:noFill/>
          <a:ln w="12700">
            <a:solidFill>
              <a:prstClr val="black"/>
            </a:solidFill>
          </a:ln>
        </p:spPr>
        <p:txBody>
          <a:bodyPr vert="horz" lIns="95254" tIns="47627" rIns="95254" bIns="47627" rtlCol="0" anchor="ctr"/>
          <a:lstStyle/>
          <a:p>
            <a:endParaRPr lang="fr-FR"/>
          </a:p>
        </p:txBody>
      </p:sp>
      <p:sp>
        <p:nvSpPr>
          <p:cNvPr id="5" name="Espace réservé des commentaires 4"/>
          <p:cNvSpPr>
            <a:spLocks noGrp="1"/>
          </p:cNvSpPr>
          <p:nvPr>
            <p:ph type="body" sz="quarter" idx="3"/>
          </p:nvPr>
        </p:nvSpPr>
        <p:spPr>
          <a:xfrm>
            <a:off x="666909" y="4715153"/>
            <a:ext cx="5335270" cy="4466987"/>
          </a:xfrm>
          <a:prstGeom prst="rect">
            <a:avLst/>
          </a:prstGeom>
        </p:spPr>
        <p:txBody>
          <a:bodyPr vert="horz" lIns="95254" tIns="47627" rIns="95254" bIns="4762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889938" cy="496332"/>
          </a:xfrm>
          <a:prstGeom prst="rect">
            <a:avLst/>
          </a:prstGeom>
        </p:spPr>
        <p:txBody>
          <a:bodyPr vert="horz" lIns="95254" tIns="47627" rIns="95254" bIns="4762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777607" y="9428584"/>
            <a:ext cx="2889938" cy="496332"/>
          </a:xfrm>
          <a:prstGeom prst="rect">
            <a:avLst/>
          </a:prstGeom>
        </p:spPr>
        <p:txBody>
          <a:bodyPr vert="horz" lIns="95254" tIns="47627" rIns="95254" bIns="47627" rtlCol="0" anchor="b"/>
          <a:lstStyle>
            <a:lvl1pPr algn="r">
              <a:defRPr sz="1300"/>
            </a:lvl1pPr>
          </a:lstStyle>
          <a:p>
            <a:fld id="{C625FE0B-B3A6-4AF6-B265-A109385ED237}" type="slidenum">
              <a:rPr lang="fr-FR" smtClean="0"/>
              <a:pPr/>
              <a:t>‹#›</a:t>
            </a:fld>
            <a:endParaRPr lang="fr-FR"/>
          </a:p>
        </p:txBody>
      </p:sp>
    </p:spTree>
    <p:extLst>
      <p:ext uri="{BB962C8B-B14F-4D97-AF65-F5344CB8AC3E}">
        <p14:creationId xmlns="" xmlns:p14="http://schemas.microsoft.com/office/powerpoint/2010/main" val="297378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a:p>
            <a:pPr marL="164883" indent="-164883">
              <a:buFontTx/>
              <a:buChar char="-"/>
            </a:pPr>
            <a:endParaRPr lang="fr-FR" baseline="0" dirty="0" smtClean="0"/>
          </a:p>
          <a:p>
            <a:pPr marL="164883" indent="-164883">
              <a:buFontTx/>
              <a:buChar char="-"/>
            </a:pPr>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a:t>
            </a:fld>
            <a:endParaRPr lang="fr-FR"/>
          </a:p>
        </p:txBody>
      </p:sp>
    </p:spTree>
    <p:extLst>
      <p:ext uri="{BB962C8B-B14F-4D97-AF65-F5344CB8AC3E}">
        <p14:creationId xmlns="" xmlns:p14="http://schemas.microsoft.com/office/powerpoint/2010/main" val="124965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13</a:t>
            </a:fld>
            <a:endParaRPr lang="fr-FR"/>
          </a:p>
        </p:txBody>
      </p:sp>
    </p:spTree>
    <p:extLst>
      <p:ext uri="{BB962C8B-B14F-4D97-AF65-F5344CB8AC3E}">
        <p14:creationId xmlns="" xmlns:p14="http://schemas.microsoft.com/office/powerpoint/2010/main" val="224504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14</a:t>
            </a:fld>
            <a:endParaRPr lang="fr-FR"/>
          </a:p>
        </p:txBody>
      </p:sp>
    </p:spTree>
    <p:extLst>
      <p:ext uri="{BB962C8B-B14F-4D97-AF65-F5344CB8AC3E}">
        <p14:creationId xmlns="" xmlns:p14="http://schemas.microsoft.com/office/powerpoint/2010/main" val="3384229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15</a:t>
            </a:fld>
            <a:endParaRPr lang="fr-FR"/>
          </a:p>
        </p:txBody>
      </p:sp>
    </p:spTree>
    <p:extLst>
      <p:ext uri="{BB962C8B-B14F-4D97-AF65-F5344CB8AC3E}">
        <p14:creationId xmlns="" xmlns:p14="http://schemas.microsoft.com/office/powerpoint/2010/main" val="18284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16</a:t>
            </a:fld>
            <a:endParaRPr lang="fr-FR"/>
          </a:p>
        </p:txBody>
      </p:sp>
    </p:spTree>
    <p:extLst>
      <p:ext uri="{BB962C8B-B14F-4D97-AF65-F5344CB8AC3E}">
        <p14:creationId xmlns="" xmlns:p14="http://schemas.microsoft.com/office/powerpoint/2010/main" val="821539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17</a:t>
            </a:fld>
            <a:endParaRPr lang="fr-FR"/>
          </a:p>
        </p:txBody>
      </p:sp>
    </p:spTree>
    <p:extLst>
      <p:ext uri="{BB962C8B-B14F-4D97-AF65-F5344CB8AC3E}">
        <p14:creationId xmlns="" xmlns:p14="http://schemas.microsoft.com/office/powerpoint/2010/main" val="119011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18</a:t>
            </a:fld>
            <a:endParaRPr lang="fr-FR"/>
          </a:p>
        </p:txBody>
      </p:sp>
    </p:spTree>
    <p:extLst>
      <p:ext uri="{BB962C8B-B14F-4D97-AF65-F5344CB8AC3E}">
        <p14:creationId xmlns="" xmlns:p14="http://schemas.microsoft.com/office/powerpoint/2010/main" val="26510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5</a:t>
            </a:fld>
            <a:endParaRPr lang="fr-FR"/>
          </a:p>
        </p:txBody>
      </p:sp>
    </p:spTree>
    <p:extLst>
      <p:ext uri="{BB962C8B-B14F-4D97-AF65-F5344CB8AC3E}">
        <p14:creationId xmlns="" xmlns:p14="http://schemas.microsoft.com/office/powerpoint/2010/main" val="375703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6</a:t>
            </a:fld>
            <a:endParaRPr lang="fr-FR"/>
          </a:p>
        </p:txBody>
      </p:sp>
    </p:spTree>
    <p:extLst>
      <p:ext uri="{BB962C8B-B14F-4D97-AF65-F5344CB8AC3E}">
        <p14:creationId xmlns="" xmlns:p14="http://schemas.microsoft.com/office/powerpoint/2010/main" val="996191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7</a:t>
            </a:fld>
            <a:endParaRPr lang="fr-FR"/>
          </a:p>
        </p:txBody>
      </p:sp>
    </p:spTree>
    <p:extLst>
      <p:ext uri="{BB962C8B-B14F-4D97-AF65-F5344CB8AC3E}">
        <p14:creationId xmlns="" xmlns:p14="http://schemas.microsoft.com/office/powerpoint/2010/main" val="8991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8</a:t>
            </a:fld>
            <a:endParaRPr lang="fr-FR"/>
          </a:p>
        </p:txBody>
      </p:sp>
    </p:spTree>
    <p:extLst>
      <p:ext uri="{BB962C8B-B14F-4D97-AF65-F5344CB8AC3E}">
        <p14:creationId xmlns="" xmlns:p14="http://schemas.microsoft.com/office/powerpoint/2010/main" val="3887606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9</a:t>
            </a:fld>
            <a:endParaRPr lang="fr-FR"/>
          </a:p>
        </p:txBody>
      </p:sp>
    </p:spTree>
    <p:extLst>
      <p:ext uri="{BB962C8B-B14F-4D97-AF65-F5344CB8AC3E}">
        <p14:creationId xmlns="" xmlns:p14="http://schemas.microsoft.com/office/powerpoint/2010/main" val="377851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10</a:t>
            </a:fld>
            <a:endParaRPr lang="fr-FR"/>
          </a:p>
        </p:txBody>
      </p:sp>
    </p:spTree>
    <p:extLst>
      <p:ext uri="{BB962C8B-B14F-4D97-AF65-F5344CB8AC3E}">
        <p14:creationId xmlns="" xmlns:p14="http://schemas.microsoft.com/office/powerpoint/2010/main" val="980889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11</a:t>
            </a:fld>
            <a:endParaRPr lang="fr-FR"/>
          </a:p>
        </p:txBody>
      </p:sp>
    </p:spTree>
    <p:extLst>
      <p:ext uri="{BB962C8B-B14F-4D97-AF65-F5344CB8AC3E}">
        <p14:creationId xmlns="" xmlns:p14="http://schemas.microsoft.com/office/powerpoint/2010/main" val="277951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625FE0B-B3A6-4AF6-B265-A109385ED237}" type="slidenum">
              <a:rPr lang="fr-FR" smtClean="0"/>
              <a:pPr/>
              <a:t>12</a:t>
            </a:fld>
            <a:endParaRPr lang="fr-FR"/>
          </a:p>
        </p:txBody>
      </p:sp>
    </p:spTree>
    <p:extLst>
      <p:ext uri="{BB962C8B-B14F-4D97-AF65-F5344CB8AC3E}">
        <p14:creationId xmlns="" xmlns:p14="http://schemas.microsoft.com/office/powerpoint/2010/main" val="2228724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2653832"/>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4509120"/>
            <a:ext cx="4788464" cy="1224136"/>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1" name="Espace réservé de la date 10"/>
          <p:cNvSpPr>
            <a:spLocks noGrp="1"/>
          </p:cNvSpPr>
          <p:nvPr>
            <p:ph type="dt" sz="half" idx="14"/>
          </p:nvPr>
        </p:nvSpPr>
        <p:spPr>
          <a:xfrm>
            <a:off x="3960000" y="6305192"/>
            <a:ext cx="1450504" cy="365125"/>
          </a:xfrm>
        </p:spPr>
        <p:txBody>
          <a:bodyPr/>
          <a:lstStyle/>
          <a:p>
            <a:fld id="{E9C34552-8A38-45F0-87E3-93F0A490D14E}" type="datetime4">
              <a:rPr lang="fr-FR" smtClean="0"/>
              <a:pPr/>
              <a:t>31 octobre 2017</a:t>
            </a:fld>
            <a:endParaRPr lang="fr-FR" dirty="0"/>
          </a:p>
        </p:txBody>
      </p:sp>
      <p:sp>
        <p:nvSpPr>
          <p:cNvPr id="12" name="Espace réservé du numéro de diapositive 11"/>
          <p:cNvSpPr>
            <a:spLocks noGrp="1"/>
          </p:cNvSpPr>
          <p:nvPr>
            <p:ph type="sldNum" sz="quarter" idx="15"/>
          </p:nvPr>
        </p:nvSpPr>
        <p:spPr/>
        <p:txBody>
          <a:bodyPr/>
          <a:lstStyle>
            <a:lvl1pPr>
              <a:defRPr>
                <a:solidFill>
                  <a:schemeClr val="bg1"/>
                </a:solidFill>
              </a:defRPr>
            </a:lvl1pPr>
          </a:lstStyle>
          <a:p>
            <a:r>
              <a:rPr lang="fr-FR" dirty="0" smtClean="0"/>
              <a:t>|  PAGE </a:t>
            </a:r>
            <a:fld id="{AEFB9B6D-867A-40B8-ACB0-35CC9F272C9C}" type="slidenum">
              <a:rPr lang="fr-FR" smtClean="0"/>
              <a:pPr/>
              <a:t>‹#›</a:t>
            </a:fld>
            <a:endParaRPr lang="fr-FR" dirty="0"/>
          </a:p>
        </p:txBody>
      </p:sp>
      <p:sp>
        <p:nvSpPr>
          <p:cNvPr id="13" name="Espace réservé du pied de page 12"/>
          <p:cNvSpPr>
            <a:spLocks noGrp="1"/>
          </p:cNvSpPr>
          <p:nvPr>
            <p:ph type="ftr" sz="quarter" idx="16"/>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age vierge">
    <p:spTree>
      <p:nvGrpSpPr>
        <p:cNvPr id="1" name=""/>
        <p:cNvGrpSpPr/>
        <p:nvPr/>
      </p:nvGrpSpPr>
      <p:grpSpPr>
        <a:xfrm>
          <a:off x="0" y="0"/>
          <a:ext cx="0" cy="0"/>
          <a:chOff x="0" y="0"/>
          <a:chExt cx="0" cy="0"/>
        </a:xfrm>
      </p:grpSpPr>
      <p:pic>
        <p:nvPicPr>
          <p:cNvPr id="9" name="Image 8" descr="bandeau_page_carte.png"/>
          <p:cNvPicPr>
            <a:picLocks noChangeAspect="1"/>
          </p:cNvPicPr>
          <p:nvPr userDrawn="1"/>
        </p:nvPicPr>
        <p:blipFill>
          <a:blip r:embed="rId2"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E862DB01-CA5E-4142-A412-2C9448827D61}" type="datetime4">
              <a:rPr lang="fr-FR" smtClean="0"/>
              <a:pPr/>
              <a:t>31 octobre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a:t>
            </a:fld>
            <a:endParaRPr lang="fr-FR" dirty="0"/>
          </a:p>
        </p:txBody>
      </p:sp>
      <p:sp>
        <p:nvSpPr>
          <p:cNvPr id="8" name="Espace réservé du pied de page 7"/>
          <p:cNvSpPr>
            <a:spLocks noGrp="1"/>
          </p:cNvSpPr>
          <p:nvPr>
            <p:ph type="ftr" sz="quarter" idx="12"/>
          </p:nvPr>
        </p:nvSpPr>
        <p:spPr/>
        <p:txBody>
          <a:bodyPr/>
          <a:lstStyle/>
          <a:p>
            <a:r>
              <a:rPr lang="en-US" smtClean="0"/>
              <a:t>RAV THESES GAINE RIA &amp; APRP, CEA SACLAY, 02 AVRIL 2015</a:t>
            </a:r>
            <a:endParaRPr lang="fr-FR" dirty="0"/>
          </a:p>
        </p:txBody>
      </p:sp>
      <p:sp>
        <p:nvSpPr>
          <p:cNvPr id="17" name="Espace réservé du contenu 15"/>
          <p:cNvSpPr>
            <a:spLocks noGrp="1"/>
          </p:cNvSpPr>
          <p:nvPr>
            <p:ph sz="quarter" idx="15"/>
          </p:nvPr>
        </p:nvSpPr>
        <p:spPr>
          <a:xfrm>
            <a:off x="378000" y="836613"/>
            <a:ext cx="8460000" cy="51847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arte">
    <p:spTree>
      <p:nvGrpSpPr>
        <p:cNvPr id="1" name=""/>
        <p:cNvGrpSpPr/>
        <p:nvPr/>
      </p:nvGrpSpPr>
      <p:grpSpPr>
        <a:xfrm>
          <a:off x="0" y="0"/>
          <a:ext cx="0" cy="0"/>
          <a:chOff x="0" y="0"/>
          <a:chExt cx="0" cy="0"/>
        </a:xfrm>
      </p:grpSpPr>
      <p:pic>
        <p:nvPicPr>
          <p:cNvPr id="10" name="Image 9" descr="carte.png"/>
          <p:cNvPicPr>
            <a:picLocks noChangeAspect="1"/>
          </p:cNvPicPr>
          <p:nvPr userDrawn="1"/>
        </p:nvPicPr>
        <p:blipFill>
          <a:blip r:embed="rId2" cstate="print"/>
          <a:stretch>
            <a:fillRect/>
          </a:stretch>
        </p:blipFill>
        <p:spPr>
          <a:xfrm>
            <a:off x="376486" y="846237"/>
            <a:ext cx="8460000" cy="4156911"/>
          </a:xfrm>
          <a:prstGeom prst="rect">
            <a:avLst/>
          </a:prstGeom>
        </p:spPr>
      </p:pic>
      <p:pic>
        <p:nvPicPr>
          <p:cNvPr id="9" name="Image 8" descr="bandeau_page_carte.png"/>
          <p:cNvPicPr>
            <a:picLocks noChangeAspect="1"/>
          </p:cNvPicPr>
          <p:nvPr userDrawn="1"/>
        </p:nvPicPr>
        <p:blipFill>
          <a:blip r:embed="rId3" cstate="print"/>
          <a:stretch>
            <a:fillRect/>
          </a:stretch>
        </p:blipFill>
        <p:spPr>
          <a:xfrm>
            <a:off x="0" y="0"/>
            <a:ext cx="9144000" cy="251460"/>
          </a:xfrm>
          <a:prstGeom prst="rect">
            <a:avLst/>
          </a:prstGeom>
        </p:spPr>
      </p:pic>
      <p:sp>
        <p:nvSpPr>
          <p:cNvPr id="6" name="Espace réservé de la date 5"/>
          <p:cNvSpPr>
            <a:spLocks noGrp="1"/>
          </p:cNvSpPr>
          <p:nvPr>
            <p:ph type="dt" sz="half" idx="10"/>
          </p:nvPr>
        </p:nvSpPr>
        <p:spPr/>
        <p:txBody>
          <a:bodyPr/>
          <a:lstStyle/>
          <a:p>
            <a:fld id="{24E81976-C3FA-482F-9D05-854C1934D1DE}" type="datetime4">
              <a:rPr lang="fr-FR" smtClean="0"/>
              <a:pPr/>
              <a:t>31 octobre 2017</a:t>
            </a:fld>
            <a:endParaRPr lang="fr-FR" dirty="0"/>
          </a:p>
        </p:txBody>
      </p:sp>
      <p:sp>
        <p:nvSpPr>
          <p:cNvPr id="7" name="Espace réservé du numéro de diapositive 6"/>
          <p:cNvSpPr>
            <a:spLocks noGrp="1"/>
          </p:cNvSpPr>
          <p:nvPr>
            <p:ph type="sldNum" sz="quarter" idx="11"/>
          </p:nvPr>
        </p:nvSpPr>
        <p:spPr/>
        <p:txBody>
          <a:bodyPr/>
          <a:lstStyle/>
          <a:p>
            <a:r>
              <a:rPr lang="fr-FR" smtClean="0"/>
              <a:t>|  PAGE </a:t>
            </a:r>
            <a:fld id="{AEFB9B6D-867A-40B8-ACB0-35CC9F272C9C}" type="slidenum">
              <a:rPr lang="fr-FR" smtClean="0"/>
              <a:pPr/>
              <a:t>‹#›</a:t>
            </a:fld>
            <a:endParaRPr lang="fr-FR" dirty="0"/>
          </a:p>
        </p:txBody>
      </p:sp>
      <p:sp>
        <p:nvSpPr>
          <p:cNvPr id="8" name="Espace réservé du pied de page 7"/>
          <p:cNvSpPr>
            <a:spLocks noGrp="1"/>
          </p:cNvSpPr>
          <p:nvPr>
            <p:ph type="ftr" sz="quarter" idx="12"/>
          </p:nvPr>
        </p:nvSpPr>
        <p:spPr/>
        <p:txBody>
          <a:bodyPr/>
          <a:lstStyle/>
          <a:p>
            <a:r>
              <a:rPr lang="en-US" smtClean="0"/>
              <a:t>RAV THESES GAINE RIA &amp; APRP, CEA SACLAY, 02 AVRIL 2015</a:t>
            </a:r>
            <a:endParaRPr lang="fr-FR" dirty="0"/>
          </a:p>
        </p:txBody>
      </p:sp>
      <p:sp>
        <p:nvSpPr>
          <p:cNvPr id="33" name="Espace réservé du graphique 32"/>
          <p:cNvSpPr>
            <a:spLocks noGrp="1"/>
          </p:cNvSpPr>
          <p:nvPr>
            <p:ph type="chart" sz="quarter" idx="13" hasCustomPrompt="1"/>
          </p:nvPr>
        </p:nvSpPr>
        <p:spPr>
          <a:xfrm>
            <a:off x="899592" y="5157788"/>
            <a:ext cx="3240360" cy="863600"/>
          </a:xfrm>
        </p:spPr>
        <p:txBody>
          <a:bodyPr anchor="ctr"/>
          <a:lstStyle>
            <a:lvl1pPr marL="0" indent="0" algn="ctr">
              <a:defRPr sz="1200"/>
            </a:lvl1pPr>
          </a:lstStyle>
          <a:p>
            <a:r>
              <a:rPr lang="fr-FR" dirty="0" smtClean="0"/>
              <a:t> Graphique</a:t>
            </a:r>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1_Texte">
    <p:spTree>
      <p:nvGrpSpPr>
        <p:cNvPr id="1" name=""/>
        <p:cNvGrpSpPr/>
        <p:nvPr/>
      </p:nvGrpSpPr>
      <p:grpSpPr>
        <a:xfrm>
          <a:off x="0" y="0"/>
          <a:ext cx="0" cy="0"/>
          <a:chOff x="0" y="0"/>
          <a:chExt cx="0" cy="0"/>
        </a:xfrm>
      </p:grpSpPr>
      <p:pic>
        <p:nvPicPr>
          <p:cNvPr id="8" name="Image 7"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pic>
        <p:nvPicPr>
          <p:cNvPr id="7" name="Image 6" descr="bandeau_dernière.png"/>
          <p:cNvPicPr>
            <a:picLocks noChangeAspect="1"/>
          </p:cNvPicPr>
          <p:nvPr userDrawn="1"/>
        </p:nvPicPr>
        <p:blipFill>
          <a:blip r:embed="rId3" cstate="print"/>
          <a:srcRect b="15350"/>
          <a:stretch>
            <a:fillRect/>
          </a:stretch>
        </p:blipFill>
        <p:spPr>
          <a:xfrm>
            <a:off x="3310128" y="0"/>
            <a:ext cx="5833872" cy="5805264"/>
          </a:xfrm>
          <a:prstGeom prst="rect">
            <a:avLst/>
          </a:prstGeom>
        </p:spPr>
      </p:pic>
      <p:sp>
        <p:nvSpPr>
          <p:cNvPr id="2" name="Titre 1"/>
          <p:cNvSpPr>
            <a:spLocks noGrp="1"/>
          </p:cNvSpPr>
          <p:nvPr>
            <p:ph type="title"/>
          </p:nvPr>
        </p:nvSpPr>
        <p:spPr>
          <a:xfrm>
            <a:off x="7138800" y="5799600"/>
            <a:ext cx="1897200" cy="943200"/>
          </a:xfrm>
        </p:spPr>
        <p:txBody>
          <a:bodyPr anchor="t" anchorCtr="0"/>
          <a:lstStyle>
            <a:lvl1pPr>
              <a:lnSpc>
                <a:spcPts val="1200"/>
              </a:lnSpc>
              <a:defRPr sz="850" b="0" cap="none" baseline="0">
                <a:solidFill>
                  <a:schemeClr val="bg2"/>
                </a:solidFill>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a:xfrm>
            <a:off x="3539505" y="5799600"/>
            <a:ext cx="3552775" cy="943200"/>
          </a:xfrm>
        </p:spPr>
        <p:txBody>
          <a:bodyPr/>
          <a:lstStyle>
            <a:lvl1pPr marL="0" indent="0">
              <a:lnSpc>
                <a:spcPts val="1200"/>
              </a:lnSpc>
              <a:spcAft>
                <a:spcPts val="0"/>
              </a:spcAft>
              <a:buFont typeface="Arial" pitchFamily="34" charset="0"/>
              <a:buNone/>
              <a:defRPr sz="800">
                <a:solidFill>
                  <a:schemeClr val="bg1"/>
                </a:solidFill>
              </a:defRPr>
            </a:lvl1pPr>
            <a:lvl2pPr marL="0" indent="0">
              <a:lnSpc>
                <a:spcPts val="1200"/>
              </a:lnSpc>
              <a:spcBef>
                <a:spcPts val="800"/>
              </a:spcBef>
              <a:buFont typeface="Arial" pitchFamily="34" charset="0"/>
              <a:buNone/>
              <a:defRPr sz="650">
                <a:solidFill>
                  <a:schemeClr val="bg1"/>
                </a:solidFill>
              </a:defRPr>
            </a:lvl2pPr>
            <a:lvl3pPr marL="0" indent="0">
              <a:lnSpc>
                <a:spcPts val="1200"/>
              </a:lnSpc>
              <a:buFont typeface="Arial" pitchFamily="34" charset="0"/>
              <a:buNone/>
              <a:defRPr sz="650">
                <a:solidFill>
                  <a:schemeClr val="bg1"/>
                </a:solidFill>
              </a:defRPr>
            </a:lvl3pPr>
            <a:lvl4pPr marL="0" indent="0">
              <a:lnSpc>
                <a:spcPts val="1200"/>
              </a:lnSpc>
              <a:buFont typeface="Arial" pitchFamily="34" charset="0"/>
              <a:buNone/>
              <a:defRPr sz="650">
                <a:solidFill>
                  <a:schemeClr val="bg1"/>
                </a:solidFill>
              </a:defRPr>
            </a:lvl4pPr>
            <a:lvl5pPr marL="0" indent="0">
              <a:lnSpc>
                <a:spcPts val="1200"/>
              </a:lnSpc>
              <a:buFont typeface="Arial" pitchFamily="34" charset="0"/>
              <a:buNone/>
              <a:defRPr sz="650">
                <a:solidFill>
                  <a:schemeClr val="bg1"/>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29B1ED41-D1C0-4CD4-B07B-66CF67BD893D}" type="datetime4">
              <a:rPr lang="fr-FR" smtClean="0"/>
              <a:pPr/>
              <a:t>31 octobre 2017</a:t>
            </a:fld>
            <a:endParaRPr lang="fr-FR" dirty="0"/>
          </a:p>
        </p:txBody>
      </p:sp>
      <p:sp>
        <p:nvSpPr>
          <p:cNvPr id="11" name="Espace réservé du numéro de diapositive 10"/>
          <p:cNvSpPr>
            <a:spLocks noGrp="1"/>
          </p:cNvSpPr>
          <p:nvPr>
            <p:ph type="sldNum" sz="quarter" idx="11"/>
          </p:nvPr>
        </p:nvSpPr>
        <p:spPr>
          <a:xfrm>
            <a:off x="576000" y="5445224"/>
            <a:ext cx="1118696" cy="365125"/>
          </a:xfrm>
        </p:spPr>
        <p:txBody>
          <a:bodyPr/>
          <a:lstStyle>
            <a:lvl1pPr algn="l">
              <a:defRPr>
                <a:solidFill>
                  <a:schemeClr val="bg1"/>
                </a:solidFill>
              </a:defRPr>
            </a:lvl1pPr>
          </a:lstStyle>
          <a:p>
            <a:r>
              <a:rPr lang="fr-FR" dirty="0" smtClean="0"/>
              <a:t>|  PAGE </a:t>
            </a:r>
            <a:fld id="{AEFB9B6D-867A-40B8-ACB0-35CC9F272C9C}" type="slidenum">
              <a:rPr lang="fr-FR" smtClean="0"/>
              <a:pPr/>
              <a:t>‹#›</a:t>
            </a:fld>
            <a:endParaRPr lang="fr-FR" dirty="0"/>
          </a:p>
        </p:txBody>
      </p:sp>
      <p:sp>
        <p:nvSpPr>
          <p:cNvPr id="12" name="Espace réservé du pied de page 11"/>
          <p:cNvSpPr>
            <a:spLocks noGrp="1"/>
          </p:cNvSpPr>
          <p:nvPr>
            <p:ph type="ftr" sz="quarter" idx="12"/>
          </p:nvPr>
        </p:nvSpPr>
        <p:spPr>
          <a:xfrm>
            <a:off x="576000" y="5877272"/>
            <a:ext cx="2664296" cy="365125"/>
          </a:xfrm>
        </p:spPr>
        <p:txBody>
          <a:bodyPr/>
          <a:lstStyle>
            <a:lvl1pPr algn="l">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1 visuel">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2" name="Espace réservé pour une image  11"/>
          <p:cNvSpPr>
            <a:spLocks noGrp="1"/>
          </p:cNvSpPr>
          <p:nvPr>
            <p:ph type="pic" sz="quarter" idx="14" hasCustomPrompt="1"/>
          </p:nvPr>
        </p:nvSpPr>
        <p:spPr>
          <a:xfrm>
            <a:off x="3311999" y="3311999"/>
            <a:ext cx="5832000" cy="2124000"/>
          </a:xfrm>
          <a:solidFill>
            <a:srgbClr val="666666"/>
          </a:solidFill>
        </p:spPr>
        <p:txBody>
          <a:bodyPr anchor="ctr"/>
          <a:lstStyle>
            <a:lvl1pPr marL="0" indent="0" algn="ctr">
              <a:defRPr sz="1200">
                <a:solidFill>
                  <a:schemeClr val="bg1"/>
                </a:solidFill>
              </a:defRPr>
            </a:lvl1pPr>
          </a:lstStyle>
          <a:p>
            <a:r>
              <a:rPr lang="fr-FR" dirty="0" smtClean="0"/>
              <a:t> Visuel</a:t>
            </a:r>
            <a:endParaRPr lang="fr-FR" dirty="0"/>
          </a:p>
        </p:txBody>
      </p:sp>
      <p:sp>
        <p:nvSpPr>
          <p:cNvPr id="13" name="Espace réservé de la date 12"/>
          <p:cNvSpPr>
            <a:spLocks noGrp="1"/>
          </p:cNvSpPr>
          <p:nvPr>
            <p:ph type="dt" sz="half" idx="15"/>
          </p:nvPr>
        </p:nvSpPr>
        <p:spPr>
          <a:xfrm>
            <a:off x="3960000" y="6305192"/>
            <a:ext cx="1450504" cy="365125"/>
          </a:xfrm>
        </p:spPr>
        <p:txBody>
          <a:bodyPr/>
          <a:lstStyle/>
          <a:p>
            <a:fld id="{27BE2D07-2072-4E0B-BC84-EA7D518D7C95}" type="datetime4">
              <a:rPr lang="fr-FR" smtClean="0"/>
              <a:pPr/>
              <a:t>31 octobre 2017</a:t>
            </a:fld>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r>
              <a:rPr lang="fr-FR" dirty="0" smtClean="0"/>
              <a:t>|  PAGE </a:t>
            </a:r>
            <a:fld id="{AEFB9B6D-867A-40B8-ACB0-35CC9F272C9C}" type="slidenum">
              <a:rPr lang="fr-FR" smtClean="0"/>
              <a:pPr/>
              <a:t>‹#›</a:t>
            </a:fld>
            <a:endParaRPr lang="fr-FR" dirty="0"/>
          </a:p>
        </p:txBody>
      </p:sp>
      <p:sp>
        <p:nvSpPr>
          <p:cNvPr id="15" name="Espace réservé du pied de page 14"/>
          <p:cNvSpPr>
            <a:spLocks noGrp="1"/>
          </p:cNvSpPr>
          <p:nvPr>
            <p:ph type="ftr" sz="quarter" idx="17"/>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3 visuels">
    <p:spTree>
      <p:nvGrpSpPr>
        <p:cNvPr id="1" name=""/>
        <p:cNvGrpSpPr/>
        <p:nvPr/>
      </p:nvGrpSpPr>
      <p:grpSpPr>
        <a:xfrm>
          <a:off x="0" y="0"/>
          <a:ext cx="0" cy="0"/>
          <a:chOff x="0" y="0"/>
          <a:chExt cx="0" cy="0"/>
        </a:xfrm>
      </p:grpSpPr>
      <p:pic>
        <p:nvPicPr>
          <p:cNvPr id="10" name="Image 9" descr="bandeau_titre.png"/>
          <p:cNvPicPr>
            <a:picLocks noChangeAspect="1"/>
          </p:cNvPicPr>
          <p:nvPr userDrawn="1"/>
        </p:nvPicPr>
        <p:blipFill>
          <a:blip r:embed="rId2" cstate="print"/>
          <a:stretch>
            <a:fillRect/>
          </a:stretch>
        </p:blipFill>
        <p:spPr>
          <a:xfrm>
            <a:off x="0" y="0"/>
            <a:ext cx="3310128" cy="6858000"/>
          </a:xfrm>
          <a:prstGeom prst="rect">
            <a:avLst/>
          </a:prstGeom>
        </p:spPr>
      </p:pic>
      <p:sp>
        <p:nvSpPr>
          <p:cNvPr id="2" name="Titre 1"/>
          <p:cNvSpPr>
            <a:spLocks noGrp="1"/>
          </p:cNvSpPr>
          <p:nvPr>
            <p:ph type="ctrTitle"/>
          </p:nvPr>
        </p:nvSpPr>
        <p:spPr>
          <a:xfrm>
            <a:off x="3960000" y="1855288"/>
            <a:ext cx="4788464" cy="1429696"/>
          </a:xfrm>
        </p:spPr>
        <p:txBody>
          <a:bodyPr anchor="t" anchorCtr="0"/>
          <a:lstStyle>
            <a:lvl1pPr>
              <a:lnSpc>
                <a:spcPts val="3800"/>
              </a:lnSpc>
              <a:defRPr sz="2800" b="0" cap="all" baseline="0">
                <a:solidFill>
                  <a:srgbClr val="666666"/>
                </a:solidFill>
              </a:defRPr>
            </a:lvl1pPr>
          </a:lstStyle>
          <a:p>
            <a:r>
              <a:rPr lang="fr-FR" dirty="0" smtClean="0"/>
              <a:t>Cliquez pour modifier le style du titre</a:t>
            </a:r>
            <a:endParaRPr lang="fr-FR" dirty="0"/>
          </a:p>
        </p:txBody>
      </p:sp>
      <p:sp>
        <p:nvSpPr>
          <p:cNvPr id="3" name="Sous-titre 2"/>
          <p:cNvSpPr>
            <a:spLocks noGrp="1"/>
          </p:cNvSpPr>
          <p:nvPr>
            <p:ph type="subTitle" idx="1"/>
          </p:nvPr>
        </p:nvSpPr>
        <p:spPr>
          <a:xfrm>
            <a:off x="3960000" y="5805264"/>
            <a:ext cx="4788464" cy="504056"/>
          </a:xfrm>
        </p:spPr>
        <p:txBody>
          <a:bodyPr anchor="b" anchorCtr="0"/>
          <a:lstStyle>
            <a:lvl1pPr marL="0" indent="0" algn="l">
              <a:buNone/>
              <a:defRPr sz="1550" cap="all"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9" name="Espace réservé du texte 8"/>
          <p:cNvSpPr>
            <a:spLocks noGrp="1"/>
          </p:cNvSpPr>
          <p:nvPr>
            <p:ph type="body" sz="quarter" idx="13" hasCustomPrompt="1"/>
          </p:nvPr>
        </p:nvSpPr>
        <p:spPr>
          <a:xfrm>
            <a:off x="3960000" y="5445224"/>
            <a:ext cx="4788464" cy="288032"/>
          </a:xfrm>
        </p:spPr>
        <p:txBody>
          <a:bodyPr anchor="b" anchorCtr="0"/>
          <a:lstStyle>
            <a:lvl1pPr marL="0" indent="0">
              <a:buFont typeface="Arial" pitchFamily="34" charset="0"/>
              <a:buNone/>
              <a:defRPr sz="850" b="0">
                <a:solidFill>
                  <a:srgbClr val="666666"/>
                </a:solidFill>
              </a:defRPr>
            </a:lvl1pPr>
          </a:lstStyle>
          <a:p>
            <a:pPr lvl="0"/>
            <a:r>
              <a:rPr lang="fr-FR" dirty="0" smtClean="0"/>
              <a:t>Nom événement | Prénom Nom</a:t>
            </a:r>
            <a:endParaRPr lang="fr-FR" dirty="0"/>
          </a:p>
        </p:txBody>
      </p:sp>
      <p:sp>
        <p:nvSpPr>
          <p:cNvPr id="14" name="Espace réservé de la date 13"/>
          <p:cNvSpPr>
            <a:spLocks noGrp="1"/>
          </p:cNvSpPr>
          <p:nvPr>
            <p:ph type="dt" sz="half" idx="17"/>
          </p:nvPr>
        </p:nvSpPr>
        <p:spPr>
          <a:xfrm>
            <a:off x="3960000" y="6305192"/>
            <a:ext cx="1450504" cy="365125"/>
          </a:xfrm>
        </p:spPr>
        <p:txBody>
          <a:bodyPr/>
          <a:lstStyle/>
          <a:p>
            <a:fld id="{71E9FC84-AEDD-482E-864C-8E4C5DC59A4C}" type="datetime4">
              <a:rPr lang="fr-FR" smtClean="0"/>
              <a:pPr/>
              <a:t>31 octobre 2017</a:t>
            </a:fld>
            <a:endParaRPr lang="fr-FR" dirty="0"/>
          </a:p>
        </p:txBody>
      </p:sp>
      <p:sp>
        <p:nvSpPr>
          <p:cNvPr id="15" name="Espace réservé du numéro de diapositive 14"/>
          <p:cNvSpPr>
            <a:spLocks noGrp="1"/>
          </p:cNvSpPr>
          <p:nvPr>
            <p:ph type="sldNum" sz="quarter" idx="18"/>
          </p:nvPr>
        </p:nvSpPr>
        <p:spPr/>
        <p:txBody>
          <a:bodyPr/>
          <a:lstStyle>
            <a:lvl1pPr>
              <a:defRPr>
                <a:solidFill>
                  <a:schemeClr val="bg1"/>
                </a:solidFill>
              </a:defRPr>
            </a:lvl1pPr>
          </a:lstStyle>
          <a:p>
            <a:r>
              <a:rPr lang="fr-FR" dirty="0" smtClean="0"/>
              <a:t>|  PAGE </a:t>
            </a:r>
            <a:fld id="{AEFB9B6D-867A-40B8-ACB0-35CC9F272C9C}" type="slidenum">
              <a:rPr lang="fr-FR" smtClean="0"/>
              <a:pPr/>
              <a:t>‹#›</a:t>
            </a:fld>
            <a:endParaRPr lang="fr-FR" dirty="0"/>
          </a:p>
        </p:txBody>
      </p:sp>
      <p:sp>
        <p:nvSpPr>
          <p:cNvPr id="16" name="Espace réservé du pied de page 15"/>
          <p:cNvSpPr>
            <a:spLocks noGrp="1"/>
          </p:cNvSpPr>
          <p:nvPr>
            <p:ph type="ftr" sz="quarter" idx="19"/>
          </p:nvPr>
        </p:nvSpPr>
        <p:spPr>
          <a:xfrm>
            <a:off x="5436096" y="6305192"/>
            <a:ext cx="2555448" cy="365125"/>
          </a:xfrm>
        </p:spPr>
        <p:txBody>
          <a:bodyPr/>
          <a:lstStyle>
            <a:lvl1pPr>
              <a:defRPr>
                <a:solidFill>
                  <a:schemeClr val="bg1"/>
                </a:solidFill>
              </a:defRPr>
            </a:lvl1pPr>
          </a:lstStyle>
          <a:p>
            <a:r>
              <a:rPr lang="en-US" smtClean="0"/>
              <a:t>RAV THESES GAINE RIA &amp; APRP, CEA SACLAY, 02 AVRIL 2015</a:t>
            </a:r>
            <a:endParaRPr lang="fr-FR" dirty="0"/>
          </a:p>
        </p:txBody>
      </p:sp>
      <p:sp>
        <p:nvSpPr>
          <p:cNvPr id="21" name="Espace réservé du contenu 20"/>
          <p:cNvSpPr>
            <a:spLocks noGrp="1"/>
          </p:cNvSpPr>
          <p:nvPr>
            <p:ph sz="quarter" idx="20" hasCustomPrompt="1"/>
          </p:nvPr>
        </p:nvSpPr>
        <p:spPr>
          <a:xfrm>
            <a:off x="3312000" y="3312000"/>
            <a:ext cx="1944000" cy="2124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2" name="Espace réservé du contenu 20"/>
          <p:cNvSpPr>
            <a:spLocks noGrp="1"/>
          </p:cNvSpPr>
          <p:nvPr>
            <p:ph sz="quarter" idx="21" hasCustomPrompt="1"/>
          </p:nvPr>
        </p:nvSpPr>
        <p:spPr>
          <a:xfrm>
            <a:off x="5256000" y="3312000"/>
            <a:ext cx="1944000" cy="21240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23" name="Espace réservé du contenu 20"/>
          <p:cNvSpPr>
            <a:spLocks noGrp="1"/>
          </p:cNvSpPr>
          <p:nvPr>
            <p:ph sz="quarter" idx="22" hasCustomPrompt="1"/>
          </p:nvPr>
        </p:nvSpPr>
        <p:spPr>
          <a:xfrm>
            <a:off x="7200000" y="3312000"/>
            <a:ext cx="1944000" cy="21240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rcalaires">
    <p:spTree>
      <p:nvGrpSpPr>
        <p:cNvPr id="1" name=""/>
        <p:cNvGrpSpPr/>
        <p:nvPr/>
      </p:nvGrpSpPr>
      <p:grpSpPr>
        <a:xfrm>
          <a:off x="0" y="0"/>
          <a:ext cx="0" cy="0"/>
          <a:chOff x="0" y="0"/>
          <a:chExt cx="0" cy="0"/>
        </a:xfrm>
      </p:grpSpPr>
      <p:pic>
        <p:nvPicPr>
          <p:cNvPr id="12" name="Image 11" descr="bandeau_intercalaire.png"/>
          <p:cNvPicPr>
            <a:picLocks noChangeAspect="1"/>
          </p:cNvPicPr>
          <p:nvPr userDrawn="1"/>
        </p:nvPicPr>
        <p:blipFill>
          <a:blip r:embed="rId2" cstate="print"/>
          <a:stretch>
            <a:fillRect/>
          </a:stretch>
        </p:blipFill>
        <p:spPr>
          <a:xfrm>
            <a:off x="3310128" y="0"/>
            <a:ext cx="5833872" cy="6858000"/>
          </a:xfrm>
          <a:prstGeom prst="rect">
            <a:avLst/>
          </a:prstGeom>
        </p:spPr>
      </p:pic>
      <p:sp>
        <p:nvSpPr>
          <p:cNvPr id="2" name="Titre 1"/>
          <p:cNvSpPr>
            <a:spLocks noGrp="1"/>
          </p:cNvSpPr>
          <p:nvPr>
            <p:ph type="title"/>
          </p:nvPr>
        </p:nvSpPr>
        <p:spPr>
          <a:xfrm>
            <a:off x="3672000" y="1949598"/>
            <a:ext cx="5364496" cy="4719761"/>
          </a:xfrm>
        </p:spPr>
        <p:txBody>
          <a:bodyPr anchor="t"/>
          <a:lstStyle>
            <a:lvl1pPr algn="l">
              <a:lnSpc>
                <a:spcPts val="2800"/>
              </a:lnSpc>
              <a:defRPr sz="2200" b="1" cap="all"/>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3672000" y="260649"/>
            <a:ext cx="5292488" cy="1584176"/>
          </a:xfrm>
        </p:spPr>
        <p:txBody>
          <a:bodyPr anchor="t" anchorCtr="0"/>
          <a:lstStyle>
            <a:lvl1pPr marL="0" indent="0">
              <a:lnSpc>
                <a:spcPts val="1200"/>
              </a:lnSpc>
              <a:spcAft>
                <a:spcPts val="0"/>
              </a:spcAft>
              <a:buNone/>
              <a:defRPr sz="85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7" name="Espace réservé de la date 6"/>
          <p:cNvSpPr>
            <a:spLocks noGrp="1"/>
          </p:cNvSpPr>
          <p:nvPr>
            <p:ph type="dt" sz="half" idx="10"/>
          </p:nvPr>
        </p:nvSpPr>
        <p:spPr/>
        <p:txBody>
          <a:bodyPr/>
          <a:lstStyle/>
          <a:p>
            <a:fld id="{8F17204A-9543-4AFC-88AC-57589F60BE35}" type="datetime4">
              <a:rPr lang="fr-FR" smtClean="0"/>
              <a:pPr/>
              <a:t>31 octobre 2017</a:t>
            </a:fld>
            <a:endParaRPr lang="fr-FR" dirty="0"/>
          </a:p>
        </p:txBody>
      </p:sp>
      <p:sp>
        <p:nvSpPr>
          <p:cNvPr id="8" name="Espace réservé du numéro de diapositive 7"/>
          <p:cNvSpPr>
            <a:spLocks noGrp="1"/>
          </p:cNvSpPr>
          <p:nvPr>
            <p:ph type="sldNum" sz="quarter" idx="11"/>
          </p:nvPr>
        </p:nvSpPr>
        <p:spPr>
          <a:xfrm>
            <a:off x="576000" y="5877272"/>
            <a:ext cx="2699856" cy="365125"/>
          </a:xfrm>
        </p:spPr>
        <p:txBody>
          <a:bodyPr/>
          <a:lstStyle>
            <a:lvl1pPr>
              <a:defRPr>
                <a:solidFill>
                  <a:schemeClr val="bg1"/>
                </a:solidFill>
              </a:defRPr>
            </a:lvl1pPr>
          </a:lstStyle>
          <a:p>
            <a:r>
              <a:rPr lang="fr-FR" dirty="0" smtClean="0"/>
              <a:t>|  PAGE </a:t>
            </a:r>
            <a:fld id="{AEFB9B6D-867A-40B8-ACB0-35CC9F272C9C}" type="slidenum">
              <a:rPr lang="fr-FR" smtClean="0"/>
              <a:pPr/>
              <a:t>‹#›</a:t>
            </a:fld>
            <a:endParaRPr lang="fr-FR" dirty="0"/>
          </a:p>
        </p:txBody>
      </p:sp>
      <p:sp>
        <p:nvSpPr>
          <p:cNvPr id="9" name="Espace réservé du pied de page 8"/>
          <p:cNvSpPr>
            <a:spLocks noGrp="1"/>
          </p:cNvSpPr>
          <p:nvPr>
            <p:ph type="ftr" sz="quarter" idx="12"/>
          </p:nvPr>
        </p:nvSpPr>
        <p:spPr>
          <a:xfrm>
            <a:off x="576000" y="5445224"/>
            <a:ext cx="2699856" cy="365125"/>
          </a:xfrm>
        </p:spPr>
        <p:txBody>
          <a:bodyPr/>
          <a:lstStyle>
            <a:lvl1pPr>
              <a:defRPr>
                <a:solidFill>
                  <a:schemeClr val="bg1"/>
                </a:solidFill>
              </a:defRPr>
            </a:lvl1pPr>
          </a:lstStyle>
          <a:p>
            <a:pPr algn="l"/>
            <a:r>
              <a:rPr lang="en-US" smtClean="0"/>
              <a:t>RAV THESES GAINE RIA &amp; APRP, CEA SACLAY, 02 AVRIL 2015</a:t>
            </a:r>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a:spcBef>
                <a:spcPts val="2000"/>
              </a:spcBef>
              <a:spcAft>
                <a:spcPts val="1500"/>
              </a:spcAft>
              <a:defRPr/>
            </a:lvl1pPr>
            <a:lvl2pPr marL="361950" indent="0">
              <a:lnSpc>
                <a:spcPts val="2800"/>
              </a:lnSpc>
              <a:buFont typeface="Arial" pitchFamily="34" charset="0"/>
              <a:buNone/>
              <a:tabLst>
                <a:tab pos="8077200" algn="r"/>
              </a:tabLst>
              <a:defRPr sz="2200"/>
            </a:lvl2pPr>
            <a:lvl3pPr marL="361950" indent="0">
              <a:lnSpc>
                <a:spcPts val="2800"/>
              </a:lnSpc>
              <a:buFont typeface="Arial" pitchFamily="34" charset="0"/>
              <a:buNone/>
              <a:tabLst>
                <a:tab pos="8077200" algn="r"/>
              </a:tabLst>
              <a:defRPr sz="2200"/>
            </a:lvl3pPr>
            <a:lvl4pPr marL="361950" indent="0">
              <a:lnSpc>
                <a:spcPts val="2800"/>
              </a:lnSpc>
              <a:buFont typeface="Arial" pitchFamily="34" charset="0"/>
              <a:buNone/>
              <a:tabLst>
                <a:tab pos="8077200" algn="r"/>
              </a:tabLst>
              <a:defRPr sz="2200"/>
            </a:lvl4pPr>
            <a:lvl5pPr marL="361950" indent="0">
              <a:lnSpc>
                <a:spcPts val="2800"/>
              </a:lnSpc>
              <a:buNone/>
              <a:tabLst>
                <a:tab pos="8077200" algn="r"/>
              </a:tabLst>
              <a:defRPr sz="22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969418B1-0F93-4E06-A457-BA4953840377}" type="datetime4">
              <a:rPr lang="fr-FR" smtClean="0"/>
              <a:pPr/>
              <a:t>31 octobre 2017</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0" name="Espace réservé de la date 9"/>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11" name="Espace réservé du numéro de diapositive 10"/>
          <p:cNvSpPr>
            <a:spLocks noGrp="1"/>
          </p:cNvSpPr>
          <p:nvPr>
            <p:ph type="sldNum" sz="quarter" idx="11"/>
          </p:nvPr>
        </p:nvSpPr>
        <p:spPr/>
        <p:txBody>
          <a:bodyPr/>
          <a:lstStyle/>
          <a:p>
            <a:r>
              <a:rPr lang="fr-FR" dirty="0" smtClean="0"/>
              <a:t>|  PAGE </a:t>
            </a:r>
            <a:fld id="{AEFB9B6D-867A-40B8-ACB0-35CC9F272C9C}" type="slidenum">
              <a:rPr lang="fr-FR" smtClean="0"/>
              <a:pPr/>
              <a:t>‹#›</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1 visue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2" name="Espace réservé de la date 11"/>
          <p:cNvSpPr>
            <a:spLocks noGrp="1"/>
          </p:cNvSpPr>
          <p:nvPr>
            <p:ph type="dt" sz="half" idx="16"/>
          </p:nvPr>
        </p:nvSpPr>
        <p:spPr/>
        <p:txBody>
          <a:bodyPr/>
          <a:lstStyle/>
          <a:p>
            <a:fld id="{546E91A8-1380-4B4A-B8BC-F3C5EAF22851}" type="datetime4">
              <a:rPr lang="fr-FR" smtClean="0"/>
              <a:pPr/>
              <a:t>31 octobre 2017</a:t>
            </a:fld>
            <a:endParaRPr lang="fr-FR" dirty="0"/>
          </a:p>
        </p:txBody>
      </p:sp>
      <p:sp>
        <p:nvSpPr>
          <p:cNvPr id="13" name="Espace réservé du numéro de diapositive 12"/>
          <p:cNvSpPr>
            <a:spLocks noGrp="1"/>
          </p:cNvSpPr>
          <p:nvPr>
            <p:ph type="sldNum" sz="quarter" idx="17"/>
          </p:nvPr>
        </p:nvSpPr>
        <p:spPr/>
        <p:txBody>
          <a:bodyPr/>
          <a:lstStyle/>
          <a:p>
            <a:r>
              <a:rPr lang="fr-FR" smtClean="0"/>
              <a:t>|  PAGE </a:t>
            </a:r>
            <a:fld id="{AEFB9B6D-867A-40B8-ACB0-35CC9F272C9C}" type="slidenum">
              <a:rPr lang="fr-FR" smtClean="0"/>
              <a:pPr/>
              <a:t>‹#›</a:t>
            </a:fld>
            <a:endParaRPr lang="fr-FR" dirty="0"/>
          </a:p>
        </p:txBody>
      </p:sp>
      <p:sp>
        <p:nvSpPr>
          <p:cNvPr id="14" name="Espace réservé du pied de page 13"/>
          <p:cNvSpPr>
            <a:spLocks noGrp="1"/>
          </p:cNvSpPr>
          <p:nvPr>
            <p:ph type="ftr" sz="quarter" idx="18"/>
          </p:nvPr>
        </p:nvSpPr>
        <p:spPr/>
        <p:txBody>
          <a:bodyPr/>
          <a:lstStyle/>
          <a:p>
            <a:r>
              <a:rPr lang="en-US" smtClean="0"/>
              <a:t>RAV THESES GAINE RIA &amp; APRP, CEA SACLAY, 02 AVRIL 2015</a:t>
            </a:r>
            <a:endParaRPr lang="fr-FR" dirty="0"/>
          </a:p>
        </p:txBody>
      </p:sp>
      <p:sp>
        <p:nvSpPr>
          <p:cNvPr id="11" name="Espace réservé du contenu 20"/>
          <p:cNvSpPr>
            <a:spLocks noGrp="1"/>
          </p:cNvSpPr>
          <p:nvPr>
            <p:ph sz="quarter" idx="20" hasCustomPrompt="1"/>
          </p:nvPr>
        </p:nvSpPr>
        <p:spPr>
          <a:xfrm>
            <a:off x="5148000" y="2016000"/>
            <a:ext cx="3492000" cy="369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3 visuel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1268760"/>
            <a:ext cx="4428048" cy="4968552"/>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contenu 20"/>
          <p:cNvSpPr>
            <a:spLocks noGrp="1"/>
          </p:cNvSpPr>
          <p:nvPr>
            <p:ph sz="quarter" idx="21" hasCustomPrompt="1"/>
          </p:nvPr>
        </p:nvSpPr>
        <p:spPr>
          <a:xfrm>
            <a:off x="5148000" y="2016000"/>
            <a:ext cx="3492000" cy="1980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6" name="Espace réservé du contenu 20"/>
          <p:cNvSpPr>
            <a:spLocks noGrp="1"/>
          </p:cNvSpPr>
          <p:nvPr>
            <p:ph sz="quarter" idx="22" hasCustomPrompt="1"/>
          </p:nvPr>
        </p:nvSpPr>
        <p:spPr>
          <a:xfrm>
            <a:off x="5148000" y="3999600"/>
            <a:ext cx="1746000" cy="1695600"/>
          </a:xfrm>
          <a:solidFill>
            <a:srgbClr val="808080"/>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7" name="Espace réservé du contenu 20"/>
          <p:cNvSpPr>
            <a:spLocks noGrp="1"/>
          </p:cNvSpPr>
          <p:nvPr>
            <p:ph sz="quarter" idx="23" hasCustomPrompt="1"/>
          </p:nvPr>
        </p:nvSpPr>
        <p:spPr>
          <a:xfrm>
            <a:off x="6894000" y="3999600"/>
            <a:ext cx="1746000" cy="1695600"/>
          </a:xfrm>
          <a:solidFill>
            <a:srgbClr val="B2B2B2"/>
          </a:solidFill>
        </p:spPr>
        <p:txBody>
          <a:bodyPr anchor="ctr"/>
          <a:lstStyle>
            <a:lvl1pPr marL="0" indent="0" algn="ctr">
              <a:defRPr sz="1200">
                <a:solidFill>
                  <a:schemeClr val="bg1"/>
                </a:solidFill>
              </a:defRPr>
            </a:lvl1pPr>
          </a:lstStyle>
          <a:p>
            <a:r>
              <a:rPr lang="fr-FR" dirty="0" smtClean="0"/>
              <a:t>Visuel</a:t>
            </a:r>
            <a:endParaRPr lang="fr-FR" dirty="0"/>
          </a:p>
        </p:txBody>
      </p:sp>
      <p:sp>
        <p:nvSpPr>
          <p:cNvPr id="10" name="Espace réservé de la date 9"/>
          <p:cNvSpPr>
            <a:spLocks noGrp="1"/>
          </p:cNvSpPr>
          <p:nvPr>
            <p:ph type="dt" sz="half" idx="24"/>
          </p:nvPr>
        </p:nvSpPr>
        <p:spPr/>
        <p:txBody>
          <a:bodyPr/>
          <a:lstStyle/>
          <a:p>
            <a:fld id="{B599DBC4-7E69-43A7-BF20-D76DF41071D7}" type="datetime4">
              <a:rPr lang="fr-FR" smtClean="0"/>
              <a:pPr/>
              <a:t>31 octobre 2017</a:t>
            </a:fld>
            <a:endParaRPr lang="fr-FR" dirty="0"/>
          </a:p>
        </p:txBody>
      </p:sp>
      <p:sp>
        <p:nvSpPr>
          <p:cNvPr id="11" name="Espace réservé du numéro de diapositive 10"/>
          <p:cNvSpPr>
            <a:spLocks noGrp="1"/>
          </p:cNvSpPr>
          <p:nvPr/>
        </p:nvSpPr>
        <p:spPr/>
        <p:txBody>
          <a:bodyPr/>
          <a:lstStyle/>
          <a:p>
            <a:r>
              <a:rPr lang="fr-FR" smtClean="0"/>
              <a:t>| PAGE </a:t>
            </a:r>
            <a:fld id="{AEFB9B6D-867A-40B8-ACB0-35CC9F272C9C}" type="slidenum">
              <a:rPr lang="fr-FR" smtClean="0"/>
              <a:pPr/>
              <a:t>‹#›</a:t>
            </a:fld>
            <a:endParaRPr lang="fr-FR" dirty="0"/>
          </a:p>
        </p:txBody>
      </p:sp>
      <p:sp>
        <p:nvSpPr>
          <p:cNvPr id="18" name="Espace réservé du pied de page 17"/>
          <p:cNvSpPr>
            <a:spLocks noGrp="1"/>
          </p:cNvSpPr>
          <p:nvPr/>
        </p:nvSpPr>
        <p:spPr/>
        <p:txBody>
          <a:bodyPr/>
          <a:lstStyle/>
          <a:p>
            <a:r>
              <a:rPr lang="fr-FR" dirty="0" smtClean="0"/>
              <a:t>CEA | 10 AVRIL 2012</a:t>
            </a:r>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graphiqu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76000" y="3707506"/>
            <a:ext cx="8172464" cy="2529805"/>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9"/>
          <p:cNvSpPr>
            <a:spLocks noGrp="1"/>
          </p:cNvSpPr>
          <p:nvPr>
            <p:ph type="dt" sz="half" idx="10"/>
          </p:nvPr>
        </p:nvSpPr>
        <p:spPr/>
        <p:txBody>
          <a:bodyPr/>
          <a:lstStyle/>
          <a:p>
            <a:fld id="{F9EA790A-3E2B-4A97-B055-AF85566314C3}" type="datetime4">
              <a:rPr lang="fr-FR" smtClean="0"/>
              <a:pPr/>
              <a:t>31 octobre 2017</a:t>
            </a:fld>
            <a:endParaRPr lang="fr-FR" dirty="0"/>
          </a:p>
        </p:txBody>
      </p:sp>
      <p:sp>
        <p:nvSpPr>
          <p:cNvPr id="11" name="Espace réservé du numéro de diapositive 10"/>
          <p:cNvSpPr>
            <a:spLocks noGrp="1"/>
          </p:cNvSpPr>
          <p:nvPr>
            <p:ph type="sldNum" sz="quarter" idx="11"/>
          </p:nvPr>
        </p:nvSpPr>
        <p:spPr/>
        <p:txBody>
          <a:bodyPr/>
          <a:lstStyle/>
          <a:p>
            <a:r>
              <a:rPr lang="fr-FR" smtClean="0"/>
              <a:t>|  PAGE </a:t>
            </a:r>
            <a:fld id="{AEFB9B6D-867A-40B8-ACB0-35CC9F272C9C}" type="slidenum">
              <a:rPr lang="fr-FR" smtClean="0"/>
              <a:pPr/>
              <a:t>‹#›</a:t>
            </a:fld>
            <a:endParaRPr lang="fr-FR" dirty="0"/>
          </a:p>
        </p:txBody>
      </p:sp>
      <p:sp>
        <p:nvSpPr>
          <p:cNvPr id="12" name="Espace réservé du pied de page 11"/>
          <p:cNvSpPr>
            <a:spLocks noGrp="1"/>
          </p:cNvSpPr>
          <p:nvPr>
            <p:ph type="ftr" sz="quarter" idx="12"/>
          </p:nvPr>
        </p:nvSpPr>
        <p:spPr/>
        <p:txBody>
          <a:bodyPr/>
          <a:lstStyle/>
          <a:p>
            <a:r>
              <a:rPr lang="en-US" smtClean="0"/>
              <a:t>RAV THESES GAINE RIA &amp; APRP, CEA SACLAY, 02 AVRIL 2015</a:t>
            </a:r>
            <a:endParaRPr lang="fr-FR" dirty="0"/>
          </a:p>
        </p:txBody>
      </p:sp>
      <p:sp>
        <p:nvSpPr>
          <p:cNvPr id="9" name="Espace réservé du contenu 20"/>
          <p:cNvSpPr>
            <a:spLocks noGrp="1"/>
          </p:cNvSpPr>
          <p:nvPr>
            <p:ph sz="quarter" idx="21" hasCustomPrompt="1"/>
          </p:nvPr>
        </p:nvSpPr>
        <p:spPr>
          <a:xfrm>
            <a:off x="576000" y="1458000"/>
            <a:ext cx="8064000" cy="1908000"/>
          </a:xfrm>
          <a:solidFill>
            <a:srgbClr val="666666"/>
          </a:solidFill>
        </p:spPr>
        <p:txBody>
          <a:bodyPr anchor="ctr"/>
          <a:lstStyle>
            <a:lvl1pPr marL="0" indent="0" algn="ctr">
              <a:defRPr sz="1200">
                <a:solidFill>
                  <a:schemeClr val="bg1"/>
                </a:solidFill>
              </a:defRPr>
            </a:lvl1pPr>
          </a:lstStyle>
          <a:p>
            <a:r>
              <a:rPr lang="fr-FR" dirty="0" smtClean="0"/>
              <a:t>Visuel</a:t>
            </a:r>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descr="bandeau_texte.png"/>
          <p:cNvPicPr>
            <a:picLocks noChangeAspect="1"/>
          </p:cNvPicPr>
          <p:nvPr userDrawn="1"/>
        </p:nvPicPr>
        <p:blipFill>
          <a:blip r:embed="rId14" cstate="print"/>
          <a:stretch>
            <a:fillRect/>
          </a:stretch>
        </p:blipFill>
        <p:spPr>
          <a:xfrm>
            <a:off x="0" y="0"/>
            <a:ext cx="9144000" cy="955548"/>
          </a:xfrm>
          <a:prstGeom prst="rect">
            <a:avLst/>
          </a:prstGeom>
        </p:spPr>
      </p:pic>
      <p:sp>
        <p:nvSpPr>
          <p:cNvPr id="2" name="Espace réservé du titre 1"/>
          <p:cNvSpPr>
            <a:spLocks noGrp="1"/>
          </p:cNvSpPr>
          <p:nvPr>
            <p:ph type="title"/>
          </p:nvPr>
        </p:nvSpPr>
        <p:spPr>
          <a:xfrm>
            <a:off x="1512000" y="52752"/>
            <a:ext cx="7236464" cy="908720"/>
          </a:xfrm>
          <a:prstGeom prst="rect">
            <a:avLst/>
          </a:prstGeom>
        </p:spPr>
        <p:txBody>
          <a:bodyPr vert="horz" lIns="0" tIns="0" rIns="0" bIns="0" rtlCol="0" anchor="ctr" anchorCtr="0">
            <a:no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576000" y="1268760"/>
            <a:ext cx="8172464" cy="4968552"/>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576000" y="6305192"/>
            <a:ext cx="1450504" cy="365125"/>
          </a:xfrm>
          <a:prstGeom prst="rect">
            <a:avLst/>
          </a:prstGeom>
        </p:spPr>
        <p:txBody>
          <a:bodyPr vert="horz" lIns="0" tIns="0" rIns="0" bIns="0" rtlCol="0" anchor="ctr"/>
          <a:lstStyle>
            <a:lvl1pPr algn="l">
              <a:defRPr sz="1000" cap="all" baseline="0">
                <a:solidFill>
                  <a:schemeClr val="bg1"/>
                </a:solidFill>
              </a:defRPr>
            </a:lvl1pPr>
          </a:lstStyle>
          <a:p>
            <a:fld id="{D2F86176-6DDD-4DC8-9347-3C2C09B4D6DC}" type="datetime4">
              <a:rPr lang="fr-FR" smtClean="0"/>
              <a:pPr/>
              <a:t>31 octobre 2017</a:t>
            </a:fld>
            <a:endParaRPr lang="fr-FR" dirty="0"/>
          </a:p>
        </p:txBody>
      </p:sp>
      <p:sp>
        <p:nvSpPr>
          <p:cNvPr id="5" name="Espace réservé du pied de page 4"/>
          <p:cNvSpPr>
            <a:spLocks noGrp="1"/>
          </p:cNvSpPr>
          <p:nvPr>
            <p:ph type="ftr" sz="quarter" idx="3"/>
          </p:nvPr>
        </p:nvSpPr>
        <p:spPr>
          <a:xfrm>
            <a:off x="2051720" y="6305192"/>
            <a:ext cx="5939824" cy="365125"/>
          </a:xfrm>
          <a:prstGeom prst="rect">
            <a:avLst/>
          </a:prstGeom>
        </p:spPr>
        <p:txBody>
          <a:bodyPr vert="horz" lIns="0" tIns="0" rIns="0" bIns="0" rtlCol="0" anchor="ctr"/>
          <a:lstStyle>
            <a:lvl1pPr algn="r">
              <a:defRPr sz="1000">
                <a:solidFill>
                  <a:srgbClr val="666666"/>
                </a:solidFill>
              </a:defRPr>
            </a:lvl1pPr>
          </a:lstStyle>
          <a:p>
            <a:r>
              <a:rPr lang="en-US" smtClean="0"/>
              <a:t>RAV THESES GAINE RIA &amp; APRP, CEA SACLAY, 02 AVRIL 2015</a:t>
            </a:r>
            <a:endParaRPr lang="fr-FR" dirty="0"/>
          </a:p>
        </p:txBody>
      </p:sp>
      <p:sp>
        <p:nvSpPr>
          <p:cNvPr id="6" name="Espace réservé du numéro de diapositive 5"/>
          <p:cNvSpPr>
            <a:spLocks noGrp="1"/>
          </p:cNvSpPr>
          <p:nvPr>
            <p:ph type="sldNum" sz="quarter" idx="4"/>
          </p:nvPr>
        </p:nvSpPr>
        <p:spPr>
          <a:xfrm>
            <a:off x="8025304" y="6303598"/>
            <a:ext cx="1118696" cy="365125"/>
          </a:xfrm>
          <a:prstGeom prst="rect">
            <a:avLst/>
          </a:prstGeom>
        </p:spPr>
        <p:txBody>
          <a:bodyPr vert="horz" lIns="0" tIns="0" rIns="0" bIns="0" rtlCol="0" anchor="ctr"/>
          <a:lstStyle>
            <a:lvl1pPr algn="l">
              <a:defRPr sz="1000">
                <a:solidFill>
                  <a:srgbClr val="666666"/>
                </a:solidFill>
              </a:defRPr>
            </a:lvl1pPr>
          </a:lstStyle>
          <a:p>
            <a:r>
              <a:rPr lang="fr-FR" dirty="0" smtClean="0"/>
              <a:t>|  PAGE </a:t>
            </a:r>
            <a:fld id="{AEFB9B6D-867A-40B8-ACB0-35CC9F272C9C}" type="slidenum">
              <a:rPr lang="fr-FR" smtClean="0"/>
              <a:pPr/>
              <a:t>‹#›</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66" r:id="rId5"/>
    <p:sldLayoutId id="2147483650" r:id="rId6"/>
    <p:sldLayoutId id="2147483662" r:id="rId7"/>
    <p:sldLayoutId id="2147483663" r:id="rId8"/>
    <p:sldLayoutId id="2147483664" r:id="rId9"/>
    <p:sldLayoutId id="2147483667" r:id="rId10"/>
    <p:sldLayoutId id="2147483654" r:id="rId11"/>
    <p:sldLayoutId id="2147483668" r:id="rId12"/>
  </p:sldLayoutIdLst>
  <p:hf hdr="0" ftr="0"/>
  <p:txStyles>
    <p:titleStyle>
      <a:lvl1pPr algn="l" defTabSz="914400" rtl="0" eaLnBrk="1" latinLnBrk="0" hangingPunct="1">
        <a:spcBef>
          <a:spcPct val="0"/>
        </a:spcBef>
        <a:buNone/>
        <a:defRPr sz="2200" b="1" kern="1200" cap="all" baseline="0">
          <a:solidFill>
            <a:schemeClr val="bg1"/>
          </a:solidFill>
          <a:latin typeface="+mj-lt"/>
          <a:ea typeface="+mj-ea"/>
          <a:cs typeface="+mj-cs"/>
        </a:defRPr>
      </a:lvl1pPr>
    </p:titleStyle>
    <p:body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15"/>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16"/>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3851700" y="1139573"/>
            <a:ext cx="4860472" cy="3456384"/>
          </a:xfrm>
        </p:spPr>
        <p:txBody>
          <a:bodyPr/>
          <a:lstStyle/>
          <a:p>
            <a:pPr algn="ctr">
              <a:spcBef>
                <a:spcPts val="0"/>
              </a:spcBef>
            </a:pPr>
            <a:r>
              <a:rPr lang="fr-FR" dirty="0" smtClean="0">
                <a:solidFill>
                  <a:schemeClr val="tx1">
                    <a:lumMod val="50000"/>
                    <a:lumOff val="50000"/>
                  </a:schemeClr>
                </a:solidFill>
              </a:rPr>
              <a:t>« </a:t>
            </a:r>
            <a:r>
              <a:rPr lang="fr-FR" b="1" dirty="0"/>
              <a:t>Evolution des contraintes internes générées au sein d’un alliage de Zr oxydé à haute température puis refroidi</a:t>
            </a:r>
            <a:r>
              <a:rPr lang="fr-FR" dirty="0" smtClean="0">
                <a:solidFill>
                  <a:schemeClr val="tx1">
                    <a:lumMod val="50000"/>
                    <a:lumOff val="50000"/>
                  </a:schemeClr>
                </a:solidFill>
              </a:rPr>
              <a:t> »</a:t>
            </a:r>
            <a:r>
              <a:rPr lang="fr-FR" dirty="0"/>
              <a:t/>
            </a:r>
            <a:br>
              <a:rPr lang="fr-FR" dirty="0"/>
            </a:br>
            <a:endParaRPr lang="fr-FR" dirty="0"/>
          </a:p>
        </p:txBody>
      </p:sp>
      <p:sp>
        <p:nvSpPr>
          <p:cNvPr id="11" name="Espace réservé du texte 10"/>
          <p:cNvSpPr>
            <a:spLocks noGrp="1"/>
          </p:cNvSpPr>
          <p:nvPr>
            <p:ph type="body" sz="quarter" idx="13"/>
          </p:nvPr>
        </p:nvSpPr>
        <p:spPr>
          <a:xfrm>
            <a:off x="3347864" y="4365105"/>
            <a:ext cx="5843270" cy="1921586"/>
          </a:xfrm>
        </p:spPr>
        <p:txBody>
          <a:bodyPr/>
          <a:lstStyle/>
          <a:p>
            <a:r>
              <a:rPr lang="fr-FR" sz="1400" b="1" i="1" dirty="0">
                <a:solidFill>
                  <a:schemeClr val="tx2"/>
                </a:solidFill>
              </a:rPr>
              <a:t>R. GUILLOU </a:t>
            </a:r>
            <a:r>
              <a:rPr lang="fr-FR" sz="1400" b="1" i="1" baseline="30000" dirty="0">
                <a:solidFill>
                  <a:schemeClr val="tx2"/>
                </a:solidFill>
              </a:rPr>
              <a:t>1*</a:t>
            </a:r>
            <a:r>
              <a:rPr lang="fr-FR" sz="1400" b="1" i="1" dirty="0">
                <a:solidFill>
                  <a:schemeClr val="tx1"/>
                </a:solidFill>
              </a:rPr>
              <a:t>; M. LE SAUX </a:t>
            </a:r>
            <a:r>
              <a:rPr lang="fr-FR" sz="1400" b="1" i="1" baseline="30000" dirty="0">
                <a:solidFill>
                  <a:schemeClr val="tx1"/>
                </a:solidFill>
              </a:rPr>
              <a:t>1</a:t>
            </a:r>
            <a:r>
              <a:rPr lang="fr-FR" sz="1400" b="1" i="1" dirty="0">
                <a:solidFill>
                  <a:schemeClr val="tx1"/>
                </a:solidFill>
              </a:rPr>
              <a:t>; J.C. BRACHET </a:t>
            </a:r>
            <a:r>
              <a:rPr lang="fr-FR" sz="1400" b="1" i="1" baseline="30000" dirty="0">
                <a:solidFill>
                  <a:schemeClr val="tx1"/>
                </a:solidFill>
              </a:rPr>
              <a:t>1</a:t>
            </a:r>
            <a:r>
              <a:rPr lang="fr-FR" sz="1400" b="1" i="1" dirty="0">
                <a:solidFill>
                  <a:schemeClr val="tx1"/>
                </a:solidFill>
              </a:rPr>
              <a:t>; </a:t>
            </a:r>
            <a:r>
              <a:rPr lang="fr-FR" sz="1400" b="1" i="1" dirty="0" smtClean="0">
                <a:solidFill>
                  <a:schemeClr val="tx1"/>
                </a:solidFill>
              </a:rPr>
              <a:t>E</a:t>
            </a:r>
            <a:r>
              <a:rPr lang="fr-FR" sz="1400" b="1" i="1" dirty="0">
                <a:solidFill>
                  <a:schemeClr val="tx1"/>
                </a:solidFill>
              </a:rPr>
              <a:t>. ROUESNE </a:t>
            </a:r>
            <a:r>
              <a:rPr lang="fr-FR" sz="1400" b="1" i="1" baseline="30000" dirty="0">
                <a:solidFill>
                  <a:schemeClr val="tx1"/>
                </a:solidFill>
              </a:rPr>
              <a:t>1</a:t>
            </a:r>
            <a:r>
              <a:rPr lang="fr-FR" sz="1400" b="1" i="1" dirty="0">
                <a:solidFill>
                  <a:schemeClr val="tx1"/>
                </a:solidFill>
              </a:rPr>
              <a:t>, </a:t>
            </a:r>
            <a:r>
              <a:rPr lang="fr-FR" sz="1400" b="1" i="1" dirty="0" smtClean="0">
                <a:solidFill>
                  <a:schemeClr val="tx1"/>
                </a:solidFill>
              </a:rPr>
              <a:t>D. HAMON </a:t>
            </a:r>
            <a:r>
              <a:rPr lang="fr-FR" sz="1400" b="1" i="1" baseline="30000" dirty="0">
                <a:solidFill>
                  <a:schemeClr val="tx1"/>
                </a:solidFill>
              </a:rPr>
              <a:t>1</a:t>
            </a:r>
            <a:r>
              <a:rPr lang="fr-FR" sz="1400" b="1" i="1" dirty="0">
                <a:solidFill>
                  <a:schemeClr val="tx1"/>
                </a:solidFill>
              </a:rPr>
              <a:t>; </a:t>
            </a:r>
            <a:r>
              <a:rPr lang="fr-FR" sz="1400" b="1" i="1" dirty="0" smtClean="0">
                <a:solidFill>
                  <a:schemeClr val="tx1"/>
                </a:solidFill>
              </a:rPr>
              <a:t>C</a:t>
            </a:r>
            <a:r>
              <a:rPr lang="fr-FR" sz="1400" b="1" i="1" dirty="0">
                <a:solidFill>
                  <a:schemeClr val="tx1"/>
                </a:solidFill>
              </a:rPr>
              <a:t>. TOFFOLON-MASCLET </a:t>
            </a:r>
            <a:r>
              <a:rPr lang="fr-FR" sz="1400" b="1" i="1" baseline="30000" dirty="0">
                <a:solidFill>
                  <a:schemeClr val="tx1"/>
                </a:solidFill>
              </a:rPr>
              <a:t>1</a:t>
            </a:r>
            <a:r>
              <a:rPr lang="fr-FR" sz="1400" b="1" i="1" dirty="0">
                <a:solidFill>
                  <a:schemeClr val="tx1"/>
                </a:solidFill>
              </a:rPr>
              <a:t>; </a:t>
            </a:r>
            <a:r>
              <a:rPr lang="fr-FR" sz="1400" b="1" i="1" dirty="0" smtClean="0">
                <a:solidFill>
                  <a:schemeClr val="tx1"/>
                </a:solidFill>
              </a:rPr>
              <a:t>J.L. BECHADE</a:t>
            </a:r>
            <a:r>
              <a:rPr lang="fr-FR" sz="1400" b="1" i="1" baseline="30000" dirty="0" smtClean="0">
                <a:solidFill>
                  <a:schemeClr val="tx1"/>
                </a:solidFill>
              </a:rPr>
              <a:t>1</a:t>
            </a:r>
            <a:r>
              <a:rPr lang="fr-FR" sz="1400" b="1" i="1" dirty="0">
                <a:solidFill>
                  <a:schemeClr val="tx1"/>
                </a:solidFill>
              </a:rPr>
              <a:t>; </a:t>
            </a:r>
            <a:r>
              <a:rPr lang="fr-FR" sz="1400" b="1" i="1" dirty="0" smtClean="0">
                <a:solidFill>
                  <a:schemeClr val="tx1"/>
                </a:solidFill>
              </a:rPr>
              <a:t>D</a:t>
            </a:r>
            <a:r>
              <a:rPr lang="fr-FR" sz="1400" b="1" i="1" dirty="0">
                <a:solidFill>
                  <a:schemeClr val="tx1"/>
                </a:solidFill>
              </a:rPr>
              <a:t>. MENUT </a:t>
            </a:r>
            <a:r>
              <a:rPr lang="fr-FR" sz="1400" b="1" i="1" baseline="30000" dirty="0">
                <a:solidFill>
                  <a:schemeClr val="tx1"/>
                </a:solidFill>
              </a:rPr>
              <a:t>2</a:t>
            </a:r>
            <a:r>
              <a:rPr lang="fr-FR" sz="1400" b="1" i="1" dirty="0" smtClean="0">
                <a:solidFill>
                  <a:schemeClr val="tx1"/>
                </a:solidFill>
              </a:rPr>
              <a:t>; D</a:t>
            </a:r>
            <a:r>
              <a:rPr lang="fr-FR" sz="1400" b="1" i="1" dirty="0">
                <a:solidFill>
                  <a:schemeClr val="tx1"/>
                </a:solidFill>
              </a:rPr>
              <a:t>. THIAUDIERE </a:t>
            </a:r>
            <a:r>
              <a:rPr lang="fr-FR" sz="1400" b="1" i="1" baseline="30000" dirty="0">
                <a:solidFill>
                  <a:schemeClr val="tx1"/>
                </a:solidFill>
              </a:rPr>
              <a:t>2</a:t>
            </a:r>
          </a:p>
          <a:p>
            <a:r>
              <a:rPr lang="fr-FR" sz="1400" baseline="30000" dirty="0"/>
              <a:t>*</a:t>
            </a:r>
            <a:r>
              <a:rPr lang="fr-FR" sz="1400" dirty="0" err="1"/>
              <a:t>Corresponding</a:t>
            </a:r>
            <a:r>
              <a:rPr lang="fr-FR" sz="1400" dirty="0"/>
              <a:t> </a:t>
            </a:r>
            <a:r>
              <a:rPr lang="fr-FR" sz="1400" dirty="0" err="1"/>
              <a:t>author</a:t>
            </a:r>
            <a:r>
              <a:rPr lang="fr-FR" sz="1400" dirty="0"/>
              <a:t>: raphaelle.guillou@cea.fr</a:t>
            </a:r>
          </a:p>
          <a:p>
            <a:r>
              <a:rPr lang="fr-FR" sz="1400" i="1" baseline="30000" dirty="0"/>
              <a:t>1 </a:t>
            </a:r>
            <a:r>
              <a:rPr lang="fr-FR" sz="1400" i="1" dirty="0"/>
              <a:t>DEN-Service de Recherches Métallurgiques Appliquées (SRMA), CEA, Université Paris-Saclay, F-91191, Gif-sur-Yvette, France</a:t>
            </a:r>
            <a:endParaRPr lang="fr-FR" sz="1400" dirty="0"/>
          </a:p>
          <a:p>
            <a:r>
              <a:rPr lang="fr-FR" sz="1400" baseline="30000" dirty="0"/>
              <a:t>2 </a:t>
            </a:r>
            <a:r>
              <a:rPr lang="fr-FR" sz="1400" i="1" dirty="0"/>
              <a:t>Synchrotron SOLEIL, Gif-sur-Yvette, France</a:t>
            </a:r>
          </a:p>
          <a:p>
            <a:pPr algn="ctr" defTabSz="903288">
              <a:tabLst>
                <a:tab pos="1435100" algn="l"/>
              </a:tabLst>
            </a:pPr>
            <a:endParaRPr lang="fr-FR" sz="800" dirty="0" smtClean="0">
              <a:solidFill>
                <a:schemeClr val="tx1"/>
              </a:solidFill>
            </a:endParaRPr>
          </a:p>
        </p:txBody>
      </p:sp>
      <p:sp>
        <p:nvSpPr>
          <p:cNvPr id="6" name="Espace réservé de la date 5"/>
          <p:cNvSpPr>
            <a:spLocks noGrp="1"/>
          </p:cNvSpPr>
          <p:nvPr>
            <p:ph type="dt" sz="half" idx="14"/>
          </p:nvPr>
        </p:nvSpPr>
        <p:spPr/>
        <p:txBody>
          <a:bodyPr/>
          <a:lstStyle/>
          <a:p>
            <a:fld id="{1F9020A0-B62E-4352-A02B-E7FAAA3D4654}" type="datetime4">
              <a:rPr lang="fr-FR" smtClean="0"/>
              <a:pPr/>
              <a:t>31 octobre 2017</a:t>
            </a:fld>
            <a:endParaRPr lang="fr-FR" dirty="0"/>
          </a:p>
        </p:txBody>
      </p:sp>
      <p:sp>
        <p:nvSpPr>
          <p:cNvPr id="7" name="Espace réservé du numéro de diapositive 6"/>
          <p:cNvSpPr>
            <a:spLocks noGrp="1"/>
          </p:cNvSpPr>
          <p:nvPr>
            <p:ph type="sldNum" sz="quarter" idx="15"/>
          </p:nvPr>
        </p:nvSpPr>
        <p:spPr/>
        <p:txBody>
          <a:bodyPr/>
          <a:lstStyle/>
          <a:p>
            <a:r>
              <a:rPr lang="fr-FR" dirty="0" smtClean="0"/>
              <a:t>|  PAGE </a:t>
            </a:r>
            <a:fld id="{AEFB9B6D-867A-40B8-ACB0-35CC9F272C9C}" type="slidenum">
              <a:rPr lang="fr-FR" smtClean="0"/>
              <a:pPr/>
              <a:t>1</a:t>
            </a:fld>
            <a:endParaRPr lang="fr-FR" dirty="0"/>
          </a:p>
        </p:txBody>
      </p:sp>
      <p:sp>
        <p:nvSpPr>
          <p:cNvPr id="3" name="ZoneTexte 2"/>
          <p:cNvSpPr txBox="1"/>
          <p:nvPr/>
        </p:nvSpPr>
        <p:spPr>
          <a:xfrm>
            <a:off x="4067944" y="332656"/>
            <a:ext cx="4680520" cy="369332"/>
          </a:xfrm>
          <a:prstGeom prst="rect">
            <a:avLst/>
          </a:prstGeom>
          <a:noFill/>
          <a:ln>
            <a:solidFill>
              <a:schemeClr val="tx2"/>
            </a:solidFill>
          </a:ln>
        </p:spPr>
        <p:txBody>
          <a:bodyPr wrap="square" rtlCol="0">
            <a:spAutoFit/>
          </a:bodyPr>
          <a:lstStyle/>
          <a:p>
            <a:pPr algn="ctr"/>
            <a:r>
              <a:rPr lang="fr-FR" dirty="0" smtClean="0">
                <a:solidFill>
                  <a:srgbClr val="FF0000"/>
                </a:solidFill>
              </a:rPr>
              <a:t>RX et Matière, Lille, 14/11/17 au 17/11/17</a:t>
            </a:r>
          </a:p>
        </p:txBody>
      </p:sp>
      <p:sp>
        <p:nvSpPr>
          <p:cNvPr id="4" name="ZoneTexte 3"/>
          <p:cNvSpPr txBox="1"/>
          <p:nvPr/>
        </p:nvSpPr>
        <p:spPr>
          <a:xfrm>
            <a:off x="4067944" y="6303598"/>
            <a:ext cx="4536504" cy="338554"/>
          </a:xfrm>
          <a:prstGeom prst="rect">
            <a:avLst/>
          </a:prstGeom>
          <a:noFill/>
        </p:spPr>
        <p:txBody>
          <a:bodyPr wrap="square" rtlCol="0">
            <a:spAutoFit/>
          </a:bodyPr>
          <a:lstStyle/>
          <a:p>
            <a:endParaRPr lang="fr-FR" sz="1600" dirty="0"/>
          </a:p>
        </p:txBody>
      </p:sp>
      <p:pic>
        <p:nvPicPr>
          <p:cNvPr id="10" name="Picture 6"/>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b="21914"/>
          <a:stretch/>
        </p:blipFill>
        <p:spPr bwMode="auto">
          <a:xfrm>
            <a:off x="877079" y="4595957"/>
            <a:ext cx="1620000" cy="8417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Image 1" descr="cid:image001.png@01D26DC8.957EFD20"/>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7560" t="9742" r="7401" b="22420"/>
          <a:stretch/>
        </p:blipFill>
        <p:spPr bwMode="auto">
          <a:xfrm>
            <a:off x="877079" y="3525000"/>
            <a:ext cx="1620000" cy="1008000"/>
          </a:xfrm>
          <a:prstGeom prst="rect">
            <a:avLst/>
          </a:prstGeom>
          <a:solidFill>
            <a:schemeClr val="bg1"/>
          </a:solid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a:xfrm>
            <a:off x="528811" y="6178898"/>
            <a:ext cx="1450504" cy="365125"/>
          </a:xfrm>
        </p:spPr>
        <p:txBody>
          <a:bodyPr/>
          <a:lstStyle/>
          <a:p>
            <a:fld id="{65DC2668-70D9-49EC-94D2-144A6E3F0C65}" type="datetime4">
              <a:rPr lang="fr-FR" smtClean="0"/>
              <a:pPr/>
              <a:t>31 octobre 2017</a:t>
            </a:fld>
            <a:endParaRPr lang="fr-FR" dirty="0"/>
          </a:p>
        </p:txBody>
      </p:sp>
      <p:sp>
        <p:nvSpPr>
          <p:cNvPr id="9" name="Espace réservé du numéro de diapositive 8"/>
          <p:cNvSpPr>
            <a:spLocks noGrp="1"/>
          </p:cNvSpPr>
          <p:nvPr>
            <p:ph type="sldNum" sz="quarter" idx="11"/>
          </p:nvPr>
        </p:nvSpPr>
        <p:spPr>
          <a:xfrm>
            <a:off x="7978115" y="6177304"/>
            <a:ext cx="1118696" cy="365125"/>
          </a:xfrm>
        </p:spPr>
        <p:txBody>
          <a:bodyPr/>
          <a:lstStyle/>
          <a:p>
            <a:r>
              <a:rPr lang="fr-FR" dirty="0" smtClean="0"/>
              <a:t>|  PAGE </a:t>
            </a:r>
            <a:fld id="{AEFB9B6D-867A-40B8-ACB0-35CC9F272C9C}" type="slidenum">
              <a:rPr lang="fr-FR" smtClean="0"/>
              <a:pPr/>
              <a:t>10</a:t>
            </a:fld>
            <a:endParaRPr lang="fr-FR" dirty="0"/>
          </a:p>
        </p:txBody>
      </p:sp>
      <p:sp>
        <p:nvSpPr>
          <p:cNvPr id="19" name="Titre 10"/>
          <p:cNvSpPr>
            <a:spLocks noGrp="1"/>
          </p:cNvSpPr>
          <p:nvPr>
            <p:ph type="title"/>
          </p:nvPr>
        </p:nvSpPr>
        <p:spPr>
          <a:xfrm>
            <a:off x="1512000" y="52752"/>
            <a:ext cx="7632000" cy="908720"/>
          </a:xfrm>
        </p:spPr>
        <p:txBody>
          <a:bodyPr/>
          <a:lstStyle/>
          <a:p>
            <a:r>
              <a:rPr lang="fr-FR" sz="2000" dirty="0"/>
              <a:t>Protocole expérimental pour les essais de DRX sous rayonnement synchrotron </a:t>
            </a:r>
            <a:r>
              <a:rPr lang="fr-FR" sz="2000" i="1" dirty="0"/>
              <a:t>in-situ</a:t>
            </a:r>
            <a:r>
              <a:rPr lang="fr-FR" sz="2000" dirty="0"/>
              <a:t> en cours d’oxydation et de refroidissement</a:t>
            </a:r>
            <a:endParaRPr lang="fr-FR" sz="2000" dirty="0" smtClean="0"/>
          </a:p>
        </p:txBody>
      </p:sp>
      <p:sp>
        <p:nvSpPr>
          <p:cNvPr id="2" name="ZoneTexte 1"/>
          <p:cNvSpPr txBox="1"/>
          <p:nvPr/>
        </p:nvSpPr>
        <p:spPr>
          <a:xfrm>
            <a:off x="107504" y="994310"/>
            <a:ext cx="8869663" cy="369332"/>
          </a:xfrm>
          <a:prstGeom prst="rect">
            <a:avLst/>
          </a:prstGeom>
          <a:noFill/>
        </p:spPr>
        <p:txBody>
          <a:bodyPr wrap="square" rtlCol="0">
            <a:spAutoFit/>
          </a:bodyPr>
          <a:lstStyle/>
          <a:p>
            <a:r>
              <a:rPr lang="fr-FR" u="sng" dirty="0">
                <a:solidFill>
                  <a:srgbClr val="2E9A31"/>
                </a:solidFill>
              </a:rPr>
              <a:t>Caractérisation des échantillons par </a:t>
            </a:r>
            <a:r>
              <a:rPr lang="fr-FR" u="sng" dirty="0" smtClean="0">
                <a:solidFill>
                  <a:srgbClr val="2E9A31"/>
                </a:solidFill>
              </a:rPr>
              <a:t>microsonde de </a:t>
            </a:r>
            <a:r>
              <a:rPr lang="fr-FR" u="sng" dirty="0" err="1" smtClean="0">
                <a:solidFill>
                  <a:srgbClr val="2E9A31"/>
                </a:solidFill>
              </a:rPr>
              <a:t>Castaing</a:t>
            </a:r>
            <a:endParaRPr lang="fr-FR" u="sng" dirty="0">
              <a:solidFill>
                <a:srgbClr val="2E9A31"/>
              </a:solidFill>
            </a:endParaRPr>
          </a:p>
        </p:txBody>
      </p:sp>
      <p:cxnSp>
        <p:nvCxnSpPr>
          <p:cNvPr id="61" name="Connecteur droit 60"/>
          <p:cNvCxnSpPr/>
          <p:nvPr/>
        </p:nvCxnSpPr>
        <p:spPr>
          <a:xfrm>
            <a:off x="3275856" y="1572761"/>
            <a:ext cx="0" cy="5095962"/>
          </a:xfrm>
          <a:prstGeom prst="line">
            <a:avLst/>
          </a:prstGeom>
          <a:ln w="28575">
            <a:solidFill>
              <a:srgbClr val="77B800"/>
            </a:solidFill>
            <a:prstDash val="dash"/>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162212" y="1453708"/>
            <a:ext cx="936104" cy="369332"/>
          </a:xfrm>
          <a:prstGeom prst="rect">
            <a:avLst/>
          </a:prstGeom>
          <a:noFill/>
        </p:spPr>
        <p:txBody>
          <a:bodyPr wrap="square" rtlCol="0">
            <a:spAutoFit/>
          </a:bodyPr>
          <a:lstStyle/>
          <a:p>
            <a:r>
              <a:rPr lang="fr-FR" b="1" dirty="0" smtClean="0">
                <a:solidFill>
                  <a:srgbClr val="FF0000"/>
                </a:solidFill>
              </a:rPr>
              <a:t>700°C</a:t>
            </a:r>
            <a:endParaRPr lang="fr-FR" b="1" dirty="0">
              <a:solidFill>
                <a:srgbClr val="FF0000"/>
              </a:solidFill>
            </a:endParaRPr>
          </a:p>
        </p:txBody>
      </p:sp>
      <p:sp>
        <p:nvSpPr>
          <p:cNvPr id="62" name="ZoneTexte 61"/>
          <p:cNvSpPr txBox="1"/>
          <p:nvPr/>
        </p:nvSpPr>
        <p:spPr>
          <a:xfrm>
            <a:off x="4330564" y="1463239"/>
            <a:ext cx="936104" cy="369332"/>
          </a:xfrm>
          <a:prstGeom prst="rect">
            <a:avLst/>
          </a:prstGeom>
          <a:noFill/>
        </p:spPr>
        <p:txBody>
          <a:bodyPr wrap="square" rtlCol="0">
            <a:spAutoFit/>
          </a:bodyPr>
          <a:lstStyle/>
          <a:p>
            <a:r>
              <a:rPr lang="fr-FR" b="1" dirty="0">
                <a:solidFill>
                  <a:srgbClr val="FF0000"/>
                </a:solidFill>
              </a:rPr>
              <a:t>8</a:t>
            </a:r>
            <a:r>
              <a:rPr lang="fr-FR" b="1" dirty="0" smtClean="0">
                <a:solidFill>
                  <a:srgbClr val="FF0000"/>
                </a:solidFill>
              </a:rPr>
              <a:t>00°C</a:t>
            </a:r>
            <a:endParaRPr lang="fr-FR" b="1" dirty="0">
              <a:solidFill>
                <a:srgbClr val="FF0000"/>
              </a:solidFill>
            </a:endParaRPr>
          </a:p>
        </p:txBody>
      </p:sp>
      <p:cxnSp>
        <p:nvCxnSpPr>
          <p:cNvPr id="65" name="Connecteur droit 64"/>
          <p:cNvCxnSpPr/>
          <p:nvPr/>
        </p:nvCxnSpPr>
        <p:spPr>
          <a:xfrm>
            <a:off x="6372200" y="1572761"/>
            <a:ext cx="0" cy="5095962"/>
          </a:xfrm>
          <a:prstGeom prst="line">
            <a:avLst/>
          </a:prstGeom>
          <a:ln w="28575">
            <a:solidFill>
              <a:srgbClr val="77B800"/>
            </a:solidFill>
            <a:prstDash val="dash"/>
          </a:ln>
        </p:spPr>
        <p:style>
          <a:lnRef idx="1">
            <a:schemeClr val="accent1"/>
          </a:lnRef>
          <a:fillRef idx="0">
            <a:schemeClr val="accent1"/>
          </a:fillRef>
          <a:effectRef idx="0">
            <a:schemeClr val="accent1"/>
          </a:effectRef>
          <a:fontRef idx="minor">
            <a:schemeClr val="tx1"/>
          </a:fontRef>
        </p:style>
      </p:cxnSp>
      <p:sp>
        <p:nvSpPr>
          <p:cNvPr id="66" name="ZoneTexte 65"/>
          <p:cNvSpPr txBox="1"/>
          <p:nvPr/>
        </p:nvSpPr>
        <p:spPr>
          <a:xfrm>
            <a:off x="7282892" y="1457039"/>
            <a:ext cx="936104" cy="369332"/>
          </a:xfrm>
          <a:prstGeom prst="rect">
            <a:avLst/>
          </a:prstGeom>
          <a:noFill/>
        </p:spPr>
        <p:txBody>
          <a:bodyPr wrap="square" rtlCol="0">
            <a:spAutoFit/>
          </a:bodyPr>
          <a:lstStyle/>
          <a:p>
            <a:r>
              <a:rPr lang="fr-FR" b="1" dirty="0" smtClean="0">
                <a:solidFill>
                  <a:srgbClr val="FF0000"/>
                </a:solidFill>
              </a:rPr>
              <a:t>900°C</a:t>
            </a:r>
            <a:endParaRPr lang="fr-FR" b="1" dirty="0">
              <a:solidFill>
                <a:srgbClr val="FF0000"/>
              </a:solidFill>
            </a:endParaRPr>
          </a:p>
        </p:txBody>
      </p:sp>
      <p:sp>
        <p:nvSpPr>
          <p:cNvPr id="3" name="ZoneTexte 2"/>
          <p:cNvSpPr txBox="1"/>
          <p:nvPr/>
        </p:nvSpPr>
        <p:spPr>
          <a:xfrm>
            <a:off x="3525453" y="4089647"/>
            <a:ext cx="2661355" cy="2062103"/>
          </a:xfrm>
          <a:prstGeom prst="rect">
            <a:avLst/>
          </a:prstGeom>
          <a:noFill/>
        </p:spPr>
        <p:txBody>
          <a:bodyPr wrap="square" rtlCol="0">
            <a:spAutoFit/>
          </a:bodyPr>
          <a:lstStyle/>
          <a:p>
            <a:r>
              <a:rPr lang="fr-FR" sz="1600" dirty="0" smtClean="0"/>
              <a:t>&gt; 100 premiers µm : quelques fluctuations </a:t>
            </a:r>
            <a:r>
              <a:rPr lang="fr-FR" sz="1600" dirty="0"/>
              <a:t>des teneurs en Fe et </a:t>
            </a:r>
            <a:r>
              <a:rPr lang="fr-FR" sz="1600" dirty="0" smtClean="0"/>
              <a:t>Cr </a:t>
            </a:r>
            <a:r>
              <a:rPr lang="fr-FR" sz="1600" dirty="0" smtClean="0">
                <a:sym typeface="Wingdings" panose="05000000000000000000" pitchFamily="2" charset="2"/>
              </a:rPr>
              <a:t> </a:t>
            </a:r>
            <a:r>
              <a:rPr lang="fr-FR" sz="1600" dirty="0" smtClean="0"/>
              <a:t>quelques </a:t>
            </a:r>
            <a:r>
              <a:rPr lang="fr-FR" sz="1600" dirty="0"/>
              <a:t>zones transformées en phase βZr lors du traitement à 800°C </a:t>
            </a:r>
            <a:r>
              <a:rPr lang="fr-FR" sz="1600" u="sng" dirty="0" smtClean="0">
                <a:sym typeface="Wingdings" panose="05000000000000000000" pitchFamily="2" charset="2"/>
              </a:rPr>
              <a:t> T° </a:t>
            </a:r>
            <a:r>
              <a:rPr lang="fr-FR" sz="1600" u="sng" dirty="0">
                <a:sym typeface="Wingdings" panose="05000000000000000000" pitchFamily="2" charset="2"/>
              </a:rPr>
              <a:t>effectivement proche </a:t>
            </a:r>
            <a:r>
              <a:rPr lang="fr-FR" sz="1600" u="sng" dirty="0" smtClean="0">
                <a:sym typeface="Wingdings" panose="05000000000000000000" pitchFamily="2" charset="2"/>
              </a:rPr>
              <a:t>de 800°C</a:t>
            </a:r>
            <a:endParaRPr lang="fr-FR" sz="1600" u="sng" dirty="0"/>
          </a:p>
        </p:txBody>
      </p:sp>
      <p:sp>
        <p:nvSpPr>
          <p:cNvPr id="25" name="ZoneTexte 24"/>
          <p:cNvSpPr txBox="1"/>
          <p:nvPr/>
        </p:nvSpPr>
        <p:spPr>
          <a:xfrm>
            <a:off x="181322" y="4085468"/>
            <a:ext cx="2661355" cy="2062103"/>
          </a:xfrm>
          <a:prstGeom prst="rect">
            <a:avLst/>
          </a:prstGeom>
          <a:noFill/>
        </p:spPr>
        <p:txBody>
          <a:bodyPr wrap="square" rtlCol="0">
            <a:spAutoFit/>
          </a:bodyPr>
          <a:lstStyle/>
          <a:p>
            <a:r>
              <a:rPr lang="fr-FR" sz="1600" dirty="0" smtClean="0"/>
              <a:t>&gt; 100 premiers µm : </a:t>
            </a:r>
            <a:r>
              <a:rPr lang="fr-FR" sz="1600" dirty="0" smtClean="0"/>
              <a:t>les répartitions de Fe et Cr (</a:t>
            </a:r>
            <a:r>
              <a:rPr lang="fr-FR" sz="1600" dirty="0" err="1" smtClean="0"/>
              <a:t>élements</a:t>
            </a:r>
            <a:r>
              <a:rPr lang="fr-FR" sz="1600" dirty="0" smtClean="0"/>
              <a:t> β-gênes) suggèrent que le zirconium est resté en phase </a:t>
            </a:r>
            <a:r>
              <a:rPr lang="fr-FR" sz="1600" dirty="0" err="1" smtClean="0"/>
              <a:t>αZr</a:t>
            </a:r>
            <a:endParaRPr lang="fr-FR" sz="1600" dirty="0" smtClean="0"/>
          </a:p>
          <a:p>
            <a:r>
              <a:rPr lang="fr-FR" sz="1600" u="sng" dirty="0">
                <a:sym typeface="Wingdings" panose="05000000000000000000" pitchFamily="2" charset="2"/>
              </a:rPr>
              <a:t> T° </a:t>
            </a:r>
            <a:r>
              <a:rPr lang="fr-FR" sz="1600" u="sng" dirty="0" smtClean="0">
                <a:sym typeface="Wingdings" panose="05000000000000000000" pitchFamily="2" charset="2"/>
              </a:rPr>
              <a:t>effectivement proche </a:t>
            </a:r>
            <a:r>
              <a:rPr lang="fr-FR" sz="1600" u="sng" dirty="0">
                <a:sym typeface="Wingdings" panose="05000000000000000000" pitchFamily="2" charset="2"/>
              </a:rPr>
              <a:t>de </a:t>
            </a:r>
            <a:r>
              <a:rPr lang="fr-FR" sz="1600" u="sng" dirty="0" smtClean="0">
                <a:sym typeface="Wingdings" panose="05000000000000000000" pitchFamily="2" charset="2"/>
              </a:rPr>
              <a:t>700°C</a:t>
            </a:r>
            <a:endParaRPr lang="fr-FR" sz="1600" u="sng" dirty="0"/>
          </a:p>
          <a:p>
            <a:pPr marL="285750" indent="-285750">
              <a:buFont typeface="Wingdings" panose="05000000000000000000" pitchFamily="2" charset="2"/>
              <a:buChar char="Ø"/>
            </a:pPr>
            <a:endParaRPr lang="fr-FR" sz="1600" dirty="0"/>
          </a:p>
        </p:txBody>
      </p:sp>
      <p:sp>
        <p:nvSpPr>
          <p:cNvPr id="28" name="ZoneTexte 27"/>
          <p:cNvSpPr txBox="1"/>
          <p:nvPr/>
        </p:nvSpPr>
        <p:spPr>
          <a:xfrm>
            <a:off x="6482645" y="4085468"/>
            <a:ext cx="2661355" cy="2062103"/>
          </a:xfrm>
          <a:prstGeom prst="rect">
            <a:avLst/>
          </a:prstGeom>
          <a:noFill/>
        </p:spPr>
        <p:txBody>
          <a:bodyPr wrap="square" rtlCol="0">
            <a:spAutoFit/>
          </a:bodyPr>
          <a:lstStyle/>
          <a:p>
            <a:r>
              <a:rPr lang="fr-FR" sz="1600" dirty="0" smtClean="0"/>
              <a:t>&gt; 100 premiers µm : enrichissements locaux de Fe (20% mass) et Cr (12 % mass) </a:t>
            </a:r>
            <a:r>
              <a:rPr lang="fr-FR" sz="1600" dirty="0" smtClean="0">
                <a:sym typeface="Wingdings" panose="05000000000000000000" pitchFamily="2" charset="2"/>
              </a:rPr>
              <a:t> </a:t>
            </a:r>
            <a:r>
              <a:rPr lang="fr-FR" sz="1600" dirty="0"/>
              <a:t>zirconium s’est partiellement transformé en phase βZr </a:t>
            </a:r>
            <a:endParaRPr lang="fr-FR" sz="1600" dirty="0" smtClean="0"/>
          </a:p>
          <a:p>
            <a:r>
              <a:rPr lang="fr-FR" sz="1600" u="sng" dirty="0" smtClean="0">
                <a:sym typeface="Wingdings" panose="05000000000000000000" pitchFamily="2" charset="2"/>
              </a:rPr>
              <a:t> T° </a:t>
            </a:r>
            <a:r>
              <a:rPr lang="fr-FR" sz="1600" u="sng" dirty="0">
                <a:sym typeface="Wingdings" panose="05000000000000000000" pitchFamily="2" charset="2"/>
              </a:rPr>
              <a:t>effectivement proche </a:t>
            </a:r>
            <a:r>
              <a:rPr lang="fr-FR" sz="1600" u="sng" dirty="0" smtClean="0">
                <a:sym typeface="Wingdings" panose="05000000000000000000" pitchFamily="2" charset="2"/>
              </a:rPr>
              <a:t>de 900°C</a:t>
            </a:r>
            <a:endParaRPr lang="fr-FR" sz="1600" u="sng" dirty="0"/>
          </a:p>
        </p:txBody>
      </p:sp>
      <p:pic>
        <p:nvPicPr>
          <p:cNvPr id="5" name="Image 4"/>
          <p:cNvPicPr>
            <a:picLocks noChangeAspect="1"/>
          </p:cNvPicPr>
          <p:nvPr/>
        </p:nvPicPr>
        <p:blipFill>
          <a:blip r:embed="rId3" cstate="print"/>
          <a:stretch>
            <a:fillRect/>
          </a:stretch>
        </p:blipFill>
        <p:spPr>
          <a:xfrm>
            <a:off x="443042" y="1906778"/>
            <a:ext cx="2328885" cy="2069715"/>
          </a:xfrm>
          <a:prstGeom prst="rect">
            <a:avLst/>
          </a:prstGeom>
        </p:spPr>
      </p:pic>
      <p:pic>
        <p:nvPicPr>
          <p:cNvPr id="6" name="Image 5"/>
          <p:cNvPicPr>
            <a:picLocks noChangeAspect="1"/>
          </p:cNvPicPr>
          <p:nvPr/>
        </p:nvPicPr>
        <p:blipFill>
          <a:blip r:embed="rId4" cstate="print"/>
          <a:stretch>
            <a:fillRect/>
          </a:stretch>
        </p:blipFill>
        <p:spPr>
          <a:xfrm>
            <a:off x="3661250" y="1900695"/>
            <a:ext cx="2325556" cy="2070000"/>
          </a:xfrm>
          <a:prstGeom prst="rect">
            <a:avLst/>
          </a:prstGeom>
        </p:spPr>
      </p:pic>
      <p:pic>
        <p:nvPicPr>
          <p:cNvPr id="11" name="Image 10"/>
          <p:cNvPicPr>
            <a:picLocks noChangeAspect="1"/>
          </p:cNvPicPr>
          <p:nvPr/>
        </p:nvPicPr>
        <p:blipFill>
          <a:blip r:embed="rId5" cstate="print"/>
          <a:stretch>
            <a:fillRect/>
          </a:stretch>
        </p:blipFill>
        <p:spPr>
          <a:xfrm>
            <a:off x="6695648" y="1900695"/>
            <a:ext cx="2333322" cy="2070000"/>
          </a:xfrm>
          <a:prstGeom prst="rect">
            <a:avLst/>
          </a:prstGeom>
        </p:spPr>
      </p:pic>
    </p:spTree>
    <p:extLst>
      <p:ext uri="{BB962C8B-B14F-4D97-AF65-F5344CB8AC3E}">
        <p14:creationId xmlns="" xmlns:p14="http://schemas.microsoft.com/office/powerpoint/2010/main" val="426492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6" grpId="0"/>
      <p:bldP spid="3"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46169" y="3678970"/>
            <a:ext cx="5035315" cy="2832364"/>
          </a:xfrm>
          <a:prstGeom prst="rect">
            <a:avLst/>
          </a:prstGeom>
        </p:spPr>
      </p:pic>
      <p:sp>
        <p:nvSpPr>
          <p:cNvPr id="2" name="Titre 1"/>
          <p:cNvSpPr>
            <a:spLocks noGrp="1"/>
          </p:cNvSpPr>
          <p:nvPr>
            <p:ph type="title"/>
          </p:nvPr>
        </p:nvSpPr>
        <p:spPr>
          <a:xfrm>
            <a:off x="1512000" y="52752"/>
            <a:ext cx="7632000" cy="908720"/>
          </a:xfrm>
        </p:spPr>
        <p:txBody>
          <a:bodyPr/>
          <a:lstStyle/>
          <a:p>
            <a:r>
              <a:rPr lang="fr-FR" sz="2000" dirty="0"/>
              <a:t>Protocole expérimental pour les essais de DRX sous rayonnement synchrotron </a:t>
            </a:r>
            <a:r>
              <a:rPr lang="fr-FR" sz="2000" i="1" dirty="0"/>
              <a:t>in-situ</a:t>
            </a:r>
            <a:r>
              <a:rPr lang="fr-FR" sz="2000" dirty="0"/>
              <a:t> en cours d’oxydation et de refroidissement</a:t>
            </a:r>
          </a:p>
        </p:txBody>
      </p:sp>
      <p:sp>
        <p:nvSpPr>
          <p:cNvPr id="3" name="Espace réservé du contenu 2"/>
          <p:cNvSpPr>
            <a:spLocks noGrp="1"/>
          </p:cNvSpPr>
          <p:nvPr>
            <p:ph idx="1"/>
          </p:nvPr>
        </p:nvSpPr>
        <p:spPr>
          <a:xfrm>
            <a:off x="-821298" y="976173"/>
            <a:ext cx="8316480" cy="427144"/>
          </a:xfrm>
        </p:spPr>
        <p:txBody>
          <a:bodyPr/>
          <a:lstStyle/>
          <a:p>
            <a:r>
              <a:rPr lang="fr-FR" sz="2000" dirty="0" smtClean="0"/>
              <a:t>Conditions d’expériences à SOLEIL :</a:t>
            </a:r>
          </a:p>
          <a:p>
            <a:endParaRPr lang="fr-FR" sz="2000" dirty="0"/>
          </a:p>
          <a:p>
            <a:endParaRPr lang="fr-FR" sz="2000" dirty="0" smtClean="0">
              <a:solidFill>
                <a:schemeClr val="tx1"/>
              </a:solidFill>
            </a:endParaRPr>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11</a:t>
            </a:fld>
            <a:endParaRPr lang="fr-FR" dirty="0"/>
          </a:p>
        </p:txBody>
      </p:sp>
      <p:sp>
        <p:nvSpPr>
          <p:cNvPr id="6" name="ZoneTexte 5"/>
          <p:cNvSpPr txBox="1"/>
          <p:nvPr/>
        </p:nvSpPr>
        <p:spPr>
          <a:xfrm>
            <a:off x="42708" y="1324211"/>
            <a:ext cx="9001000" cy="2062103"/>
          </a:xfrm>
          <a:prstGeom prst="rect">
            <a:avLst/>
          </a:prstGeom>
          <a:noFill/>
        </p:spPr>
        <p:txBody>
          <a:bodyPr wrap="square" rtlCol="0">
            <a:spAutoFit/>
          </a:bodyPr>
          <a:lstStyle/>
          <a:p>
            <a:r>
              <a:rPr lang="fr-FR" sz="1600" dirty="0" smtClean="0"/>
              <a:t>Energie en dessous du seuil d’absorption du Zr (18 </a:t>
            </a:r>
            <a:r>
              <a:rPr lang="fr-FR" sz="1600" dirty="0" err="1" smtClean="0"/>
              <a:t>keV</a:t>
            </a:r>
            <a:r>
              <a:rPr lang="fr-FR" sz="1600" dirty="0" smtClean="0"/>
              <a:t>) </a:t>
            </a:r>
            <a:r>
              <a:rPr lang="fr-FR" sz="1600" dirty="0" smtClean="0">
                <a:sym typeface="Wingdings" panose="05000000000000000000" pitchFamily="2" charset="2"/>
              </a:rPr>
              <a:t> on évite la fluorescence</a:t>
            </a:r>
          </a:p>
          <a:p>
            <a:endParaRPr lang="fr-FR" sz="1600" dirty="0" smtClean="0"/>
          </a:p>
          <a:p>
            <a:r>
              <a:rPr lang="fr-FR" sz="1600" dirty="0" smtClean="0"/>
              <a:t>Energie </a:t>
            </a:r>
            <a:r>
              <a:rPr lang="fr-FR" sz="1600" dirty="0"/>
              <a:t>élevée </a:t>
            </a:r>
            <a:r>
              <a:rPr lang="fr-FR" sz="1600" dirty="0">
                <a:sym typeface="Wingdings" panose="05000000000000000000" pitchFamily="2" charset="2"/>
              </a:rPr>
              <a:t> grande pénétration des </a:t>
            </a:r>
            <a:r>
              <a:rPr lang="fr-FR" sz="1600" dirty="0" smtClean="0">
                <a:sym typeface="Wingdings" panose="05000000000000000000" pitchFamily="2" charset="2"/>
              </a:rPr>
              <a:t>RX </a:t>
            </a:r>
            <a:r>
              <a:rPr lang="fr-FR" sz="1600" dirty="0" smtClean="0">
                <a:latin typeface="+mj-lt"/>
                <a:sym typeface="Wingdings" panose="05000000000000000000" pitchFamily="2" charset="2"/>
              </a:rPr>
              <a:t>(≈ 50 µm) </a:t>
            </a:r>
            <a:r>
              <a:rPr lang="fr-FR" sz="1600" dirty="0" smtClean="0">
                <a:sym typeface="Wingdings" panose="05000000000000000000" pitchFamily="2" charset="2"/>
              </a:rPr>
              <a:t>: </a:t>
            </a:r>
            <a:r>
              <a:rPr lang="fr-FR" sz="1600" dirty="0">
                <a:sym typeface="Wingdings" panose="05000000000000000000" pitchFamily="2" charset="2"/>
              </a:rPr>
              <a:t>on sonde l’oxyde et le métal</a:t>
            </a:r>
          </a:p>
          <a:p>
            <a:endParaRPr lang="fr-FR" sz="1600" dirty="0" smtClean="0">
              <a:sym typeface="Wingdings" panose="05000000000000000000" pitchFamily="2" charset="2"/>
            </a:endParaRPr>
          </a:p>
          <a:p>
            <a:r>
              <a:rPr lang="fr-FR" sz="1600" dirty="0" smtClean="0">
                <a:sym typeface="Wingdings" panose="05000000000000000000" pitchFamily="2" charset="2"/>
              </a:rPr>
              <a:t>Détecteur XPAD S140  portions d’anneaux de Debye Scherrer et détecteur rapide et très bien résolu angulairement</a:t>
            </a:r>
          </a:p>
          <a:p>
            <a:endParaRPr lang="fr-FR" sz="1600" dirty="0">
              <a:sym typeface="Wingdings" panose="05000000000000000000" pitchFamily="2" charset="2"/>
            </a:endParaRPr>
          </a:p>
          <a:p>
            <a:r>
              <a:rPr lang="fr-FR" sz="1600" dirty="0" smtClean="0">
                <a:sym typeface="Wingdings" panose="05000000000000000000" pitchFamily="2" charset="2"/>
              </a:rPr>
              <a:t>Grande distance détecteur échantillon : meilleure résolution</a:t>
            </a:r>
            <a:endParaRPr lang="fr-FR" sz="1600" dirty="0"/>
          </a:p>
        </p:txBody>
      </p:sp>
      <p:sp>
        <p:nvSpPr>
          <p:cNvPr id="8" name="ZoneTexte 7"/>
          <p:cNvSpPr txBox="1"/>
          <p:nvPr/>
        </p:nvSpPr>
        <p:spPr>
          <a:xfrm>
            <a:off x="2125600" y="5677031"/>
            <a:ext cx="1629474" cy="584775"/>
          </a:xfrm>
          <a:prstGeom prst="rect">
            <a:avLst/>
          </a:prstGeom>
          <a:solidFill>
            <a:schemeClr val="bg1"/>
          </a:solidFill>
          <a:ln>
            <a:solidFill>
              <a:schemeClr val="accent2"/>
            </a:solidFill>
          </a:ln>
        </p:spPr>
        <p:txBody>
          <a:bodyPr wrap="square" rtlCol="0">
            <a:spAutoFit/>
          </a:bodyPr>
          <a:lstStyle/>
          <a:p>
            <a:pPr algn="ctr"/>
            <a:r>
              <a:rPr lang="fr-FR" sz="1600" dirty="0">
                <a:solidFill>
                  <a:schemeClr val="accent2"/>
                </a:solidFill>
              </a:rPr>
              <a:t>D</a:t>
            </a:r>
            <a:r>
              <a:rPr lang="fr-FR" sz="1600" dirty="0" smtClean="0">
                <a:solidFill>
                  <a:schemeClr val="accent2"/>
                </a:solidFill>
              </a:rPr>
              <a:t>étecteur S140 placé à 640 mm</a:t>
            </a:r>
            <a:endParaRPr lang="fr-FR" sz="1600" dirty="0">
              <a:solidFill>
                <a:schemeClr val="accent2"/>
              </a:solidFill>
            </a:endParaRPr>
          </a:p>
        </p:txBody>
      </p:sp>
      <p:cxnSp>
        <p:nvCxnSpPr>
          <p:cNvPr id="10" name="Connecteur droit avec flèche 9"/>
          <p:cNvCxnSpPr/>
          <p:nvPr/>
        </p:nvCxnSpPr>
        <p:spPr>
          <a:xfrm flipH="1" flipV="1">
            <a:off x="5652121" y="5647045"/>
            <a:ext cx="1329363" cy="826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1" name="ZoneTexte 10"/>
          <p:cNvSpPr txBox="1"/>
          <p:nvPr/>
        </p:nvSpPr>
        <p:spPr>
          <a:xfrm>
            <a:off x="5361608" y="4941418"/>
            <a:ext cx="1910387" cy="584775"/>
          </a:xfrm>
          <a:prstGeom prst="rect">
            <a:avLst/>
          </a:prstGeom>
          <a:solidFill>
            <a:schemeClr val="bg1"/>
          </a:solidFill>
          <a:ln>
            <a:solidFill>
              <a:srgbClr val="FF0000"/>
            </a:solidFill>
          </a:ln>
        </p:spPr>
        <p:txBody>
          <a:bodyPr wrap="square" rtlCol="0">
            <a:spAutoFit/>
          </a:bodyPr>
          <a:lstStyle/>
          <a:p>
            <a:pPr algn="ctr"/>
            <a:r>
              <a:rPr lang="fr-FR" sz="1600" dirty="0" smtClean="0">
                <a:solidFill>
                  <a:srgbClr val="FF0000"/>
                </a:solidFill>
              </a:rPr>
              <a:t>Faisceau de RX</a:t>
            </a:r>
          </a:p>
          <a:p>
            <a:pPr algn="ctr"/>
            <a:r>
              <a:rPr lang="fr-FR" sz="1600" dirty="0" smtClean="0">
                <a:solidFill>
                  <a:srgbClr val="FF0000"/>
                </a:solidFill>
              </a:rPr>
              <a:t>E = 17,6 </a:t>
            </a:r>
            <a:r>
              <a:rPr lang="fr-FR" sz="1600" dirty="0" err="1" smtClean="0">
                <a:solidFill>
                  <a:srgbClr val="FF0000"/>
                </a:solidFill>
              </a:rPr>
              <a:t>keV</a:t>
            </a:r>
            <a:r>
              <a:rPr lang="fr-FR" sz="1600" dirty="0" smtClean="0">
                <a:solidFill>
                  <a:srgbClr val="FF0000"/>
                </a:solidFill>
              </a:rPr>
              <a:t> </a:t>
            </a:r>
          </a:p>
        </p:txBody>
      </p:sp>
      <p:cxnSp>
        <p:nvCxnSpPr>
          <p:cNvPr id="12" name="Connecteur droit avec flèche 11"/>
          <p:cNvCxnSpPr/>
          <p:nvPr/>
        </p:nvCxnSpPr>
        <p:spPr>
          <a:xfrm flipV="1">
            <a:off x="4093828" y="5677031"/>
            <a:ext cx="699648" cy="216162"/>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3" name="ZoneTexte 12"/>
          <p:cNvSpPr txBox="1"/>
          <p:nvPr/>
        </p:nvSpPr>
        <p:spPr>
          <a:xfrm>
            <a:off x="3788627" y="5981848"/>
            <a:ext cx="2149037" cy="584775"/>
          </a:xfrm>
          <a:prstGeom prst="rect">
            <a:avLst/>
          </a:prstGeom>
          <a:solidFill>
            <a:schemeClr val="bg1"/>
          </a:solidFill>
          <a:ln>
            <a:solidFill>
              <a:schemeClr val="bg1"/>
            </a:solidFill>
          </a:ln>
        </p:spPr>
        <p:txBody>
          <a:bodyPr wrap="square" rtlCol="0">
            <a:spAutoFit/>
          </a:bodyPr>
          <a:lstStyle/>
          <a:p>
            <a:r>
              <a:rPr lang="fr-FR" sz="1600" dirty="0" smtClean="0">
                <a:solidFill>
                  <a:schemeClr val="accent4"/>
                </a:solidFill>
              </a:rPr>
              <a:t>Anton Paar Max 900°C</a:t>
            </a:r>
            <a:endParaRPr lang="fr-FR" sz="1600" dirty="0">
              <a:solidFill>
                <a:schemeClr val="accent4"/>
              </a:solidFill>
            </a:endParaRPr>
          </a:p>
        </p:txBody>
      </p:sp>
      <p:cxnSp>
        <p:nvCxnSpPr>
          <p:cNvPr id="18" name="Connecteur droit avec flèche 17"/>
          <p:cNvCxnSpPr/>
          <p:nvPr/>
        </p:nvCxnSpPr>
        <p:spPr>
          <a:xfrm>
            <a:off x="2555776" y="4542126"/>
            <a:ext cx="288032" cy="116791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20946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a:t>
            </a:r>
            <a:r>
              <a:rPr lang="fr-FR" sz="2000" dirty="0" err="1" smtClean="0"/>
              <a:t>Zircaloy</a:t>
            </a:r>
            <a:r>
              <a:rPr lang="fr-FR" sz="2000" dirty="0" smtClean="0"/>
              <a:t>-4 : évolutions structurales</a:t>
            </a:r>
            <a:endParaRPr lang="fr-FR" sz="2000" dirty="0"/>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12</a:t>
            </a:fld>
            <a:endParaRPr lang="fr-FR" dirty="0"/>
          </a:p>
        </p:txBody>
      </p:sp>
      <p:sp>
        <p:nvSpPr>
          <p:cNvPr id="10" name="ZoneTexte 9"/>
          <p:cNvSpPr txBox="1"/>
          <p:nvPr/>
        </p:nvSpPr>
        <p:spPr>
          <a:xfrm>
            <a:off x="144016" y="4941168"/>
            <a:ext cx="8999984" cy="2092881"/>
          </a:xfrm>
          <a:prstGeom prst="rect">
            <a:avLst/>
          </a:prstGeom>
          <a:noFill/>
        </p:spPr>
        <p:txBody>
          <a:bodyPr wrap="square" rtlCol="0">
            <a:spAutoFit/>
          </a:bodyPr>
          <a:lstStyle/>
          <a:p>
            <a:r>
              <a:rPr lang="fr-FR" sz="1600" dirty="0"/>
              <a:t>Pdt l’oxydation : </a:t>
            </a:r>
          </a:p>
          <a:p>
            <a:r>
              <a:rPr lang="fr-FR" sz="1600" dirty="0"/>
              <a:t>	- proportion moyenne de phase </a:t>
            </a:r>
            <a:r>
              <a:rPr lang="fr-FR" sz="1600" dirty="0" smtClean="0"/>
              <a:t>quadratique de la zircone </a:t>
            </a:r>
            <a:r>
              <a:rPr lang="fr-FR" sz="1600" dirty="0"/>
              <a:t>plus importante à 900°C qu’à 700 et </a:t>
            </a:r>
            <a:r>
              <a:rPr lang="fr-FR" sz="1600" dirty="0" smtClean="0"/>
              <a:t>800°C pour une même épaisseur d’oxyde</a:t>
            </a:r>
          </a:p>
          <a:p>
            <a:endParaRPr lang="fr-FR" dirty="0"/>
          </a:p>
          <a:p>
            <a:r>
              <a:rPr lang="fr-FR" sz="1600" dirty="0"/>
              <a:t> 	- diminution de </a:t>
            </a:r>
            <a:r>
              <a:rPr lang="fr-FR" sz="1600" dirty="0" smtClean="0"/>
              <a:t>~20 - 30% </a:t>
            </a:r>
            <a:r>
              <a:rPr lang="fr-FR" sz="1600" dirty="0"/>
              <a:t>de la fraction volumique moyenne de phase quadratique de l’oxyde dans le cas des plaquettes </a:t>
            </a:r>
            <a:r>
              <a:rPr lang="fr-FR" sz="1600" dirty="0" smtClean="0"/>
              <a:t>oxydées</a:t>
            </a:r>
            <a:endParaRPr lang="fr-FR" sz="1600" dirty="0"/>
          </a:p>
          <a:p>
            <a:r>
              <a:rPr lang="fr-FR" sz="1600" dirty="0"/>
              <a:t>	</a:t>
            </a:r>
          </a:p>
          <a:p>
            <a:endParaRPr lang="fr-FR" sz="1600" dirty="0"/>
          </a:p>
        </p:txBody>
      </p:sp>
      <mc:AlternateContent xmlns:mc="http://schemas.openxmlformats.org/markup-compatibility/2006">
        <mc:Choice xmlns="" xmlns:a14="http://schemas.microsoft.com/office/drawing/2010/main" Requires="a14">
          <p:sp>
            <p:nvSpPr>
              <p:cNvPr id="13" name="ZoneTexte 12"/>
              <p:cNvSpPr txBox="1"/>
              <p:nvPr/>
            </p:nvSpPr>
            <p:spPr>
              <a:xfrm>
                <a:off x="5436096" y="1030722"/>
                <a:ext cx="3707904" cy="541430"/>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1400" i="1" smtClean="0">
                              <a:solidFill>
                                <a:schemeClr val="tx1">
                                  <a:lumMod val="65000"/>
                                  <a:lumOff val="35000"/>
                                </a:schemeClr>
                              </a:solidFill>
                              <a:latin typeface="Cambria Math" panose="02040503050406030204" pitchFamily="18" charset="0"/>
                            </a:rPr>
                          </m:ctrlPr>
                        </m:fPr>
                        <m:num>
                          <m:r>
                            <a:rPr lang="fr-FR" sz="1400" b="0" i="1" smtClean="0">
                              <a:solidFill>
                                <a:schemeClr val="tx1">
                                  <a:lumMod val="65000"/>
                                  <a:lumOff val="35000"/>
                                </a:schemeClr>
                              </a:solidFill>
                              <a:latin typeface="Cambria Math" panose="02040503050406030204" pitchFamily="18" charset="0"/>
                            </a:rPr>
                            <m:t>𝑇</m:t>
                          </m:r>
                        </m:num>
                        <m:den>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𝑇</m:t>
                          </m:r>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𝑀</m:t>
                          </m:r>
                          <m:r>
                            <a:rPr lang="fr-FR" sz="1400" b="0" i="1" smtClean="0">
                              <a:solidFill>
                                <a:schemeClr val="tx1">
                                  <a:lumMod val="65000"/>
                                  <a:lumOff val="35000"/>
                                </a:schemeClr>
                              </a:solidFill>
                              <a:latin typeface="Cambria Math" panose="02040503050406030204" pitchFamily="18" charset="0"/>
                            </a:rPr>
                            <m:t>)</m:t>
                          </m:r>
                        </m:den>
                      </m:f>
                      <m:r>
                        <a:rPr lang="fr-FR" sz="1400" b="0" i="1" smtClean="0">
                          <a:solidFill>
                            <a:schemeClr val="tx1">
                              <a:lumMod val="65000"/>
                              <a:lumOff val="35000"/>
                            </a:schemeClr>
                          </a:solidFill>
                          <a:latin typeface="Cambria Math" panose="02040503050406030204" pitchFamily="18" charset="0"/>
                        </a:rPr>
                        <m:t>= </m:t>
                      </m:r>
                      <m:f>
                        <m:fPr>
                          <m:ctrlPr>
                            <a:rPr lang="fr-FR" sz="1400" b="0" i="1" smtClean="0">
                              <a:solidFill>
                                <a:schemeClr val="tx1">
                                  <a:lumMod val="65000"/>
                                  <a:lumOff val="35000"/>
                                </a:schemeClr>
                              </a:solidFill>
                              <a:latin typeface="Cambria Math" panose="02040503050406030204" pitchFamily="18" charset="0"/>
                            </a:rPr>
                          </m:ctrlPr>
                        </m:fPr>
                        <m:num>
                          <m:r>
                            <a:rPr lang="fr-FR" sz="1400" b="0" i="1" smtClean="0">
                              <a:solidFill>
                                <a:schemeClr val="tx1">
                                  <a:lumMod val="65000"/>
                                  <a:lumOff val="35000"/>
                                </a:schemeClr>
                              </a:solidFill>
                              <a:latin typeface="Cambria Math" panose="02040503050406030204" pitchFamily="18" charset="0"/>
                            </a:rPr>
                            <m:t>𝑇</m:t>
                          </m:r>
                          <m:r>
                            <a:rPr lang="fr-FR" sz="1400" b="0" i="1" smtClean="0">
                              <a:solidFill>
                                <a:schemeClr val="tx1">
                                  <a:lumMod val="65000"/>
                                  <a:lumOff val="35000"/>
                                </a:schemeClr>
                              </a:solidFill>
                              <a:latin typeface="Cambria Math" panose="02040503050406030204" pitchFamily="18" charset="0"/>
                            </a:rPr>
                            <m:t>(101)</m:t>
                          </m:r>
                        </m:num>
                        <m:den>
                          <m:r>
                            <a:rPr lang="fr-FR" sz="1400" b="0" i="1" smtClean="0">
                              <a:solidFill>
                                <a:schemeClr val="tx1">
                                  <a:lumMod val="65000"/>
                                  <a:lumOff val="35000"/>
                                </a:schemeClr>
                              </a:solidFill>
                              <a:latin typeface="Cambria Math" panose="02040503050406030204" pitchFamily="18" charset="0"/>
                            </a:rPr>
                            <m:t>[ </m:t>
                          </m:r>
                          <m:r>
                            <a:rPr lang="fr-FR" sz="1400" b="0" i="1" smtClean="0">
                              <a:solidFill>
                                <a:schemeClr val="tx1">
                                  <a:lumMod val="65000"/>
                                  <a:lumOff val="35000"/>
                                </a:schemeClr>
                              </a:solidFill>
                              <a:latin typeface="Cambria Math" panose="02040503050406030204" pitchFamily="18" charset="0"/>
                            </a:rPr>
                            <m:t>𝑀</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−111</m:t>
                              </m:r>
                            </m:e>
                          </m:d>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𝑀</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111</m:t>
                              </m:r>
                            </m:e>
                          </m:d>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𝑇</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101</m:t>
                              </m:r>
                            </m:e>
                          </m:d>
                          <m:r>
                            <a:rPr lang="fr-FR" sz="1400" b="0" i="1" smtClean="0">
                              <a:solidFill>
                                <a:schemeClr val="tx1">
                                  <a:lumMod val="65000"/>
                                  <a:lumOff val="35000"/>
                                </a:schemeClr>
                              </a:solidFill>
                              <a:latin typeface="Cambria Math" panose="02040503050406030204" pitchFamily="18" charset="0"/>
                            </a:rPr>
                            <m:t>]</m:t>
                          </m:r>
                        </m:den>
                      </m:f>
                    </m:oMath>
                  </m:oMathPara>
                </a14:m>
                <a:endParaRPr lang="fr-FR" sz="1400" dirty="0">
                  <a:solidFill>
                    <a:schemeClr val="tx1">
                      <a:lumMod val="65000"/>
                      <a:lumOff val="35000"/>
                    </a:schemeClr>
                  </a:solidFill>
                </a:endParaRPr>
              </a:p>
            </p:txBody>
          </p:sp>
        </mc:Choice>
        <mc:Fallback>
          <p:sp>
            <p:nvSpPr>
              <p:cNvPr id="13" name="ZoneTexte 12"/>
              <p:cNvSpPr txBox="1">
                <a:spLocks noRot="1" noChangeAspect="1" noMove="1" noResize="1" noEditPoints="1" noAdjustHandles="1" noChangeArrowheads="1" noChangeShapeType="1" noTextEdit="1"/>
              </p:cNvSpPr>
              <p:nvPr/>
            </p:nvSpPr>
            <p:spPr>
              <a:xfrm>
                <a:off x="5436096" y="1030722"/>
                <a:ext cx="3707904" cy="541430"/>
              </a:xfrm>
              <a:prstGeom prst="rect">
                <a:avLst/>
              </a:prstGeom>
              <a:blipFill rotWithShape="0">
                <a:blip r:embed="rId3" cstate="print"/>
                <a:stretch>
                  <a:fillRect b="-4396"/>
                </a:stretch>
              </a:blipFill>
              <a:ln>
                <a:solidFill>
                  <a:schemeClr val="tx1"/>
                </a:solidFill>
              </a:ln>
            </p:spPr>
            <p:txBody>
              <a:bodyPr/>
              <a:lstStyle/>
              <a:p>
                <a:r>
                  <a:rPr lang="fr-FR">
                    <a:noFill/>
                  </a:rPr>
                  <a:t> </a:t>
                </a:r>
              </a:p>
            </p:txBody>
          </p:sp>
        </mc:Fallback>
      </mc:AlternateContent>
      <p:sp>
        <p:nvSpPr>
          <p:cNvPr id="8" name="ZoneTexte 7"/>
          <p:cNvSpPr txBox="1"/>
          <p:nvPr/>
        </p:nvSpPr>
        <p:spPr>
          <a:xfrm>
            <a:off x="107504" y="994310"/>
            <a:ext cx="8869663" cy="369332"/>
          </a:xfrm>
          <a:prstGeom prst="rect">
            <a:avLst/>
          </a:prstGeom>
          <a:noFill/>
        </p:spPr>
        <p:txBody>
          <a:bodyPr wrap="square" rtlCol="0">
            <a:spAutoFit/>
          </a:bodyPr>
          <a:lstStyle/>
          <a:p>
            <a:r>
              <a:rPr lang="fr-FR" u="sng" dirty="0" smtClean="0">
                <a:solidFill>
                  <a:schemeClr val="accent2">
                    <a:lumMod val="50000"/>
                  </a:schemeClr>
                </a:solidFill>
              </a:rPr>
              <a:t>Analyse pendant l’oxydation</a:t>
            </a:r>
            <a:endParaRPr lang="fr-FR" u="sng" dirty="0">
              <a:solidFill>
                <a:schemeClr val="accent2">
                  <a:lumMod val="50000"/>
                </a:schemeClr>
              </a:solidFill>
            </a:endParaRPr>
          </a:p>
        </p:txBody>
      </p:sp>
      <p:sp>
        <p:nvSpPr>
          <p:cNvPr id="49" name="ZoneTexte 48"/>
          <p:cNvSpPr txBox="1"/>
          <p:nvPr/>
        </p:nvSpPr>
        <p:spPr>
          <a:xfrm>
            <a:off x="5436096" y="1586670"/>
            <a:ext cx="3674901" cy="253916"/>
          </a:xfrm>
          <a:prstGeom prst="rect">
            <a:avLst/>
          </a:prstGeom>
          <a:noFill/>
        </p:spPr>
        <p:txBody>
          <a:bodyPr wrap="square" rtlCol="0">
            <a:spAutoFit/>
          </a:bodyPr>
          <a:lstStyle/>
          <a:p>
            <a:r>
              <a:rPr lang="fr-FR" sz="1050" dirty="0">
                <a:solidFill>
                  <a:schemeClr val="tx1">
                    <a:lumMod val="65000"/>
                    <a:lumOff val="35000"/>
                  </a:schemeClr>
                </a:solidFill>
              </a:rPr>
              <a:t>Ne prend pas en compte </a:t>
            </a:r>
            <a:r>
              <a:rPr lang="fr-FR" sz="1050" dirty="0" smtClean="0">
                <a:solidFill>
                  <a:schemeClr val="tx1">
                    <a:lumMod val="65000"/>
                    <a:lumOff val="35000"/>
                  </a:schemeClr>
                </a:solidFill>
              </a:rPr>
              <a:t>un </a:t>
            </a:r>
            <a:r>
              <a:rPr lang="fr-FR" sz="1050" dirty="0">
                <a:solidFill>
                  <a:schemeClr val="tx1">
                    <a:lumMod val="65000"/>
                    <a:lumOff val="35000"/>
                  </a:schemeClr>
                </a:solidFill>
              </a:rPr>
              <a:t>éventuel effet de texture</a:t>
            </a:r>
          </a:p>
        </p:txBody>
      </p:sp>
      <p:pic>
        <p:nvPicPr>
          <p:cNvPr id="12" name="Image 2"/>
          <p:cNvPicPr>
            <a:picLocks noChangeAspect="1"/>
          </p:cNvPicPr>
          <p:nvPr/>
        </p:nvPicPr>
        <p:blipFill>
          <a:blip r:embed="rId4" cstate="print"/>
          <a:stretch>
            <a:fillRect/>
          </a:stretch>
        </p:blipFill>
        <p:spPr>
          <a:xfrm>
            <a:off x="1691680" y="1989160"/>
            <a:ext cx="5259131" cy="2880000"/>
          </a:xfrm>
          <a:prstGeom prst="rect">
            <a:avLst/>
          </a:prstGeom>
        </p:spPr>
      </p:pic>
      <p:pic>
        <p:nvPicPr>
          <p:cNvPr id="14" name="Image 5"/>
          <p:cNvPicPr>
            <a:picLocks noChangeAspect="1"/>
          </p:cNvPicPr>
          <p:nvPr/>
        </p:nvPicPr>
        <p:blipFill>
          <a:blip r:embed="rId5" cstate="print"/>
          <a:stretch>
            <a:fillRect/>
          </a:stretch>
        </p:blipFill>
        <p:spPr>
          <a:xfrm>
            <a:off x="1691679" y="1989160"/>
            <a:ext cx="5259131" cy="2880000"/>
          </a:xfrm>
          <a:prstGeom prst="rect">
            <a:avLst/>
          </a:prstGeom>
        </p:spPr>
      </p:pic>
      <p:pic>
        <p:nvPicPr>
          <p:cNvPr id="15" name="Image 6"/>
          <p:cNvPicPr>
            <a:picLocks noChangeAspect="1"/>
          </p:cNvPicPr>
          <p:nvPr/>
        </p:nvPicPr>
        <p:blipFill>
          <a:blip r:embed="rId6" cstate="print"/>
          <a:stretch>
            <a:fillRect/>
          </a:stretch>
        </p:blipFill>
        <p:spPr>
          <a:xfrm>
            <a:off x="1689133" y="1989160"/>
            <a:ext cx="5259131" cy="2880000"/>
          </a:xfrm>
          <a:prstGeom prst="rect">
            <a:avLst/>
          </a:prstGeom>
        </p:spPr>
      </p:pic>
    </p:spTree>
    <p:extLst>
      <p:ext uri="{BB962C8B-B14F-4D97-AF65-F5344CB8AC3E}">
        <p14:creationId xmlns="" xmlns:p14="http://schemas.microsoft.com/office/powerpoint/2010/main" val="229150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Zircaloy-4 </a:t>
            </a:r>
            <a:r>
              <a:rPr lang="fr-FR" sz="2000" dirty="0" smtClean="0"/>
              <a:t>: </a:t>
            </a:r>
            <a:r>
              <a:rPr lang="fr-FR" sz="2000" dirty="0"/>
              <a:t>évolutions structurales</a:t>
            </a:r>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13</a:t>
            </a:fld>
            <a:endParaRPr lang="fr-FR" dirty="0"/>
          </a:p>
        </p:txBody>
      </p:sp>
      <p:sp>
        <p:nvSpPr>
          <p:cNvPr id="9" name="Rectangle 8"/>
          <p:cNvSpPr/>
          <p:nvPr/>
        </p:nvSpPr>
        <p:spPr>
          <a:xfrm>
            <a:off x="0" y="5042118"/>
            <a:ext cx="8964488" cy="1815882"/>
          </a:xfrm>
          <a:prstGeom prst="rect">
            <a:avLst/>
          </a:prstGeom>
        </p:spPr>
        <p:txBody>
          <a:bodyPr wrap="square">
            <a:spAutoFit/>
          </a:bodyPr>
          <a:lstStyle/>
          <a:p>
            <a:endParaRPr lang="fr-FR" sz="1600" dirty="0"/>
          </a:p>
          <a:p>
            <a:r>
              <a:rPr lang="fr-FR" sz="1600" dirty="0" smtClean="0"/>
              <a:t>Augmentation</a:t>
            </a:r>
            <a:r>
              <a:rPr lang="fr-FR" sz="1600" dirty="0" smtClean="0">
                <a:solidFill>
                  <a:srgbClr val="FFC000"/>
                </a:solidFill>
              </a:rPr>
              <a:t> </a:t>
            </a:r>
            <a:r>
              <a:rPr lang="fr-FR" sz="1600" dirty="0" smtClean="0"/>
              <a:t>relativement </a:t>
            </a:r>
            <a:r>
              <a:rPr lang="fr-FR" sz="1600" dirty="0"/>
              <a:t>faible de « l’épaisseur équivalente » de zircone quadratique pendant l’oxydation</a:t>
            </a:r>
          </a:p>
          <a:p>
            <a:r>
              <a:rPr lang="fr-FR" sz="1600" dirty="0"/>
              <a:t>	- soit la zircone quadratique se développe essentiellement au tout début de l’oxydation puis ensuite c’est la zircone monoclinique qui se développe majoritairement</a:t>
            </a:r>
          </a:p>
          <a:p>
            <a:r>
              <a:rPr lang="fr-FR" sz="1600" dirty="0"/>
              <a:t>	- soit l’oxyde qui se forme à l’interface oxyde/métal est un mélange des 2 phases et la phase quadratique se transforme en monoclinique au cours de l’oxydation</a:t>
            </a:r>
          </a:p>
        </p:txBody>
      </p:sp>
      <p:sp>
        <p:nvSpPr>
          <p:cNvPr id="15" name="ZoneTexte 14"/>
          <p:cNvSpPr txBox="1"/>
          <p:nvPr/>
        </p:nvSpPr>
        <p:spPr>
          <a:xfrm>
            <a:off x="107504" y="994310"/>
            <a:ext cx="8869663" cy="369332"/>
          </a:xfrm>
          <a:prstGeom prst="rect">
            <a:avLst/>
          </a:prstGeom>
          <a:noFill/>
        </p:spPr>
        <p:txBody>
          <a:bodyPr wrap="square" rtlCol="0">
            <a:spAutoFit/>
          </a:bodyPr>
          <a:lstStyle/>
          <a:p>
            <a:r>
              <a:rPr lang="fr-FR" u="sng" dirty="0" smtClean="0">
                <a:solidFill>
                  <a:schemeClr val="accent2">
                    <a:lumMod val="50000"/>
                  </a:schemeClr>
                </a:solidFill>
              </a:rPr>
              <a:t>Analyse pendant l’oxydation</a:t>
            </a:r>
            <a:endParaRPr lang="fr-FR" u="sng" dirty="0">
              <a:solidFill>
                <a:schemeClr val="accent2">
                  <a:lumMod val="50000"/>
                </a:schemeClr>
              </a:solidFill>
            </a:endParaRPr>
          </a:p>
        </p:txBody>
      </p:sp>
      <p:sp>
        <p:nvSpPr>
          <p:cNvPr id="26" name="ZoneTexte 25"/>
          <p:cNvSpPr txBox="1"/>
          <p:nvPr/>
        </p:nvSpPr>
        <p:spPr>
          <a:xfrm>
            <a:off x="4211960" y="994310"/>
            <a:ext cx="4886406" cy="646331"/>
          </a:xfrm>
          <a:prstGeom prst="rect">
            <a:avLst/>
          </a:prstGeom>
          <a:noFill/>
        </p:spPr>
        <p:txBody>
          <a:bodyPr wrap="square" rtlCol="0">
            <a:spAutoFit/>
          </a:bodyPr>
          <a:lstStyle/>
          <a:p>
            <a:r>
              <a:rPr lang="fr-FR" sz="1200" dirty="0">
                <a:solidFill>
                  <a:schemeClr val="tx1">
                    <a:lumMod val="65000"/>
                    <a:lumOff val="35000"/>
                  </a:schemeClr>
                </a:solidFill>
              </a:rPr>
              <a:t>l'épaisseur "équivalente" de zircone Q a été évaluée à partir de l’épaisseur d’oxyde totale « instantanée » attendue et de la proportion « instantanée » de phase quadratique déduite des analyses par DRX</a:t>
            </a:r>
          </a:p>
        </p:txBody>
      </p:sp>
      <p:grpSp>
        <p:nvGrpSpPr>
          <p:cNvPr id="34" name="Groupe 33"/>
          <p:cNvGrpSpPr/>
          <p:nvPr/>
        </p:nvGrpSpPr>
        <p:grpSpPr>
          <a:xfrm>
            <a:off x="5250951" y="1556792"/>
            <a:ext cx="3893049" cy="1584175"/>
            <a:chOff x="4324788" y="2142479"/>
            <a:chExt cx="4569129" cy="1963367"/>
          </a:xfrm>
        </p:grpSpPr>
        <p:grpSp>
          <p:nvGrpSpPr>
            <p:cNvPr id="25" name="Groupe 24"/>
            <p:cNvGrpSpPr/>
            <p:nvPr/>
          </p:nvGrpSpPr>
          <p:grpSpPr>
            <a:xfrm>
              <a:off x="4324788" y="2142479"/>
              <a:ext cx="2839500" cy="1963367"/>
              <a:chOff x="4324788" y="2142479"/>
              <a:chExt cx="2839500" cy="1963367"/>
            </a:xfrm>
          </p:grpSpPr>
          <p:sp>
            <p:nvSpPr>
              <p:cNvPr id="6" name="Rectangle 5"/>
              <p:cNvSpPr/>
              <p:nvPr/>
            </p:nvSpPr>
            <p:spPr>
              <a:xfrm>
                <a:off x="4324788" y="2518673"/>
                <a:ext cx="1152128" cy="1152128"/>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orme libre 9"/>
              <p:cNvSpPr/>
              <p:nvPr/>
            </p:nvSpPr>
            <p:spPr>
              <a:xfrm>
                <a:off x="4328602" y="3166745"/>
                <a:ext cx="284218" cy="506449"/>
              </a:xfrm>
              <a:custGeom>
                <a:avLst/>
                <a:gdLst>
                  <a:gd name="connsiteX0" fmla="*/ 0 w 389614"/>
                  <a:gd name="connsiteY0" fmla="*/ 373711 h 381662"/>
                  <a:gd name="connsiteX1" fmla="*/ 0 w 389614"/>
                  <a:gd name="connsiteY1" fmla="*/ 55659 h 381662"/>
                  <a:gd name="connsiteX2" fmla="*/ 63611 w 389614"/>
                  <a:gd name="connsiteY2" fmla="*/ 0 h 381662"/>
                  <a:gd name="connsiteX3" fmla="*/ 182880 w 389614"/>
                  <a:gd name="connsiteY3" fmla="*/ 15902 h 381662"/>
                  <a:gd name="connsiteX4" fmla="*/ 206734 w 389614"/>
                  <a:gd name="connsiteY4" fmla="*/ 31805 h 381662"/>
                  <a:gd name="connsiteX5" fmla="*/ 230588 w 389614"/>
                  <a:gd name="connsiteY5" fmla="*/ 87464 h 381662"/>
                  <a:gd name="connsiteX6" fmla="*/ 246491 w 389614"/>
                  <a:gd name="connsiteY6" fmla="*/ 135172 h 381662"/>
                  <a:gd name="connsiteX7" fmla="*/ 318052 w 389614"/>
                  <a:gd name="connsiteY7" fmla="*/ 190831 h 381662"/>
                  <a:gd name="connsiteX8" fmla="*/ 341906 w 389614"/>
                  <a:gd name="connsiteY8" fmla="*/ 222636 h 381662"/>
                  <a:gd name="connsiteX9" fmla="*/ 389614 w 389614"/>
                  <a:gd name="connsiteY9" fmla="*/ 254442 h 381662"/>
                  <a:gd name="connsiteX10" fmla="*/ 389614 w 389614"/>
                  <a:gd name="connsiteY10" fmla="*/ 381662 h 381662"/>
                  <a:gd name="connsiteX11" fmla="*/ 0 w 389614"/>
                  <a:gd name="connsiteY11" fmla="*/ 373711 h 38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614" h="381662">
                    <a:moveTo>
                      <a:pt x="0" y="373711"/>
                    </a:moveTo>
                    <a:lnTo>
                      <a:pt x="0" y="55659"/>
                    </a:lnTo>
                    <a:lnTo>
                      <a:pt x="63611" y="0"/>
                    </a:lnTo>
                    <a:cubicBezTo>
                      <a:pt x="76659" y="1186"/>
                      <a:pt x="154515" y="3746"/>
                      <a:pt x="182880" y="15902"/>
                    </a:cubicBezTo>
                    <a:cubicBezTo>
                      <a:pt x="191664" y="19666"/>
                      <a:pt x="198783" y="26504"/>
                      <a:pt x="206734" y="31805"/>
                    </a:cubicBezTo>
                    <a:cubicBezTo>
                      <a:pt x="231965" y="69651"/>
                      <a:pt x="216584" y="40786"/>
                      <a:pt x="230588" y="87464"/>
                    </a:cubicBezTo>
                    <a:cubicBezTo>
                      <a:pt x="235405" y="103520"/>
                      <a:pt x="232543" y="125874"/>
                      <a:pt x="246491" y="135172"/>
                    </a:cubicBezTo>
                    <a:cubicBezTo>
                      <a:pt x="282388" y="159103"/>
                      <a:pt x="293138" y="161764"/>
                      <a:pt x="318052" y="190831"/>
                    </a:cubicBezTo>
                    <a:cubicBezTo>
                      <a:pt x="326676" y="200893"/>
                      <a:pt x="332001" y="213832"/>
                      <a:pt x="341906" y="222636"/>
                    </a:cubicBezTo>
                    <a:cubicBezTo>
                      <a:pt x="356191" y="235334"/>
                      <a:pt x="389614" y="235329"/>
                      <a:pt x="389614" y="254442"/>
                    </a:cubicBezTo>
                    <a:lnTo>
                      <a:pt x="389614" y="381662"/>
                    </a:lnTo>
                    <a:lnTo>
                      <a:pt x="0" y="373711"/>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4932901" y="3291070"/>
                <a:ext cx="319638" cy="374173"/>
              </a:xfrm>
              <a:custGeom>
                <a:avLst/>
                <a:gdLst>
                  <a:gd name="connsiteX0" fmla="*/ 39757 w 319638"/>
                  <a:gd name="connsiteY0" fmla="*/ 374173 h 374173"/>
                  <a:gd name="connsiteX1" fmla="*/ 294199 w 319638"/>
                  <a:gd name="connsiteY1" fmla="*/ 374173 h 374173"/>
                  <a:gd name="connsiteX2" fmla="*/ 294199 w 319638"/>
                  <a:gd name="connsiteY2" fmla="*/ 350319 h 374173"/>
                  <a:gd name="connsiteX3" fmla="*/ 310101 w 319638"/>
                  <a:gd name="connsiteY3" fmla="*/ 231050 h 374173"/>
                  <a:gd name="connsiteX4" fmla="*/ 286247 w 319638"/>
                  <a:gd name="connsiteY4" fmla="*/ 215147 h 374173"/>
                  <a:gd name="connsiteX5" fmla="*/ 262393 w 319638"/>
                  <a:gd name="connsiteY5" fmla="*/ 167439 h 374173"/>
                  <a:gd name="connsiteX6" fmla="*/ 246491 w 319638"/>
                  <a:gd name="connsiteY6" fmla="*/ 143585 h 374173"/>
                  <a:gd name="connsiteX7" fmla="*/ 222637 w 319638"/>
                  <a:gd name="connsiteY7" fmla="*/ 95877 h 374173"/>
                  <a:gd name="connsiteX8" fmla="*/ 214686 w 319638"/>
                  <a:gd name="connsiteY8" fmla="*/ 72024 h 374173"/>
                  <a:gd name="connsiteX9" fmla="*/ 174929 w 319638"/>
                  <a:gd name="connsiteY9" fmla="*/ 32267 h 374173"/>
                  <a:gd name="connsiteX10" fmla="*/ 127221 w 319638"/>
                  <a:gd name="connsiteY10" fmla="*/ 24316 h 374173"/>
                  <a:gd name="connsiteX11" fmla="*/ 79513 w 319638"/>
                  <a:gd name="connsiteY11" fmla="*/ 462 h 374173"/>
                  <a:gd name="connsiteX12" fmla="*/ 63611 w 319638"/>
                  <a:gd name="connsiteY12" fmla="*/ 24316 h 374173"/>
                  <a:gd name="connsiteX13" fmla="*/ 39757 w 319638"/>
                  <a:gd name="connsiteY13" fmla="*/ 72024 h 374173"/>
                  <a:gd name="connsiteX14" fmla="*/ 31806 w 319638"/>
                  <a:gd name="connsiteY14" fmla="*/ 135634 h 374173"/>
                  <a:gd name="connsiteX15" fmla="*/ 15903 w 319638"/>
                  <a:gd name="connsiteY15" fmla="*/ 183342 h 374173"/>
                  <a:gd name="connsiteX16" fmla="*/ 7952 w 319638"/>
                  <a:gd name="connsiteY16" fmla="*/ 207196 h 374173"/>
                  <a:gd name="connsiteX17" fmla="*/ 0 w 319638"/>
                  <a:gd name="connsiteY17" fmla="*/ 246952 h 374173"/>
                  <a:gd name="connsiteX18" fmla="*/ 31806 w 319638"/>
                  <a:gd name="connsiteY18" fmla="*/ 318514 h 374173"/>
                  <a:gd name="connsiteX19" fmla="*/ 39757 w 319638"/>
                  <a:gd name="connsiteY19" fmla="*/ 374173 h 37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638" h="374173">
                    <a:moveTo>
                      <a:pt x="39757" y="374173"/>
                    </a:moveTo>
                    <a:lnTo>
                      <a:pt x="294199" y="374173"/>
                    </a:lnTo>
                    <a:lnTo>
                      <a:pt x="294199" y="350319"/>
                    </a:lnTo>
                    <a:cubicBezTo>
                      <a:pt x="311614" y="303881"/>
                      <a:pt x="332031" y="280392"/>
                      <a:pt x="310101" y="231050"/>
                    </a:cubicBezTo>
                    <a:cubicBezTo>
                      <a:pt x="306220" y="222317"/>
                      <a:pt x="294198" y="220448"/>
                      <a:pt x="286247" y="215147"/>
                    </a:cubicBezTo>
                    <a:cubicBezTo>
                      <a:pt x="240675" y="146786"/>
                      <a:pt x="295313" y="233278"/>
                      <a:pt x="262393" y="167439"/>
                    </a:cubicBezTo>
                    <a:cubicBezTo>
                      <a:pt x="258119" y="158892"/>
                      <a:pt x="250765" y="152132"/>
                      <a:pt x="246491" y="143585"/>
                    </a:cubicBezTo>
                    <a:cubicBezTo>
                      <a:pt x="213577" y="77753"/>
                      <a:pt x="268207" y="164230"/>
                      <a:pt x="222637" y="95877"/>
                    </a:cubicBezTo>
                    <a:cubicBezTo>
                      <a:pt x="219987" y="87926"/>
                      <a:pt x="218434" y="79520"/>
                      <a:pt x="214686" y="72024"/>
                    </a:cubicBezTo>
                    <a:cubicBezTo>
                      <a:pt x="206205" y="55062"/>
                      <a:pt x="194012" y="38628"/>
                      <a:pt x="174929" y="32267"/>
                    </a:cubicBezTo>
                    <a:cubicBezTo>
                      <a:pt x="159634" y="27169"/>
                      <a:pt x="143124" y="26966"/>
                      <a:pt x="127221" y="24316"/>
                    </a:cubicBezTo>
                    <a:cubicBezTo>
                      <a:pt x="122198" y="20967"/>
                      <a:pt x="89801" y="-3653"/>
                      <a:pt x="79513" y="462"/>
                    </a:cubicBezTo>
                    <a:cubicBezTo>
                      <a:pt x="70640" y="4011"/>
                      <a:pt x="67885" y="15769"/>
                      <a:pt x="63611" y="24316"/>
                    </a:cubicBezTo>
                    <a:cubicBezTo>
                      <a:pt x="30697" y="90148"/>
                      <a:pt x="85327" y="3671"/>
                      <a:pt x="39757" y="72024"/>
                    </a:cubicBezTo>
                    <a:cubicBezTo>
                      <a:pt x="37107" y="93227"/>
                      <a:pt x="36283" y="114740"/>
                      <a:pt x="31806" y="135634"/>
                    </a:cubicBezTo>
                    <a:cubicBezTo>
                      <a:pt x="28294" y="152025"/>
                      <a:pt x="21204" y="167439"/>
                      <a:pt x="15903" y="183342"/>
                    </a:cubicBezTo>
                    <a:cubicBezTo>
                      <a:pt x="13253" y="191293"/>
                      <a:pt x="9596" y="198977"/>
                      <a:pt x="7952" y="207196"/>
                    </a:cubicBezTo>
                    <a:lnTo>
                      <a:pt x="0" y="246952"/>
                    </a:lnTo>
                    <a:cubicBezTo>
                      <a:pt x="18925" y="303726"/>
                      <a:pt x="6604" y="280712"/>
                      <a:pt x="31806" y="318514"/>
                    </a:cubicBezTo>
                    <a:cubicBezTo>
                      <a:pt x="42271" y="349911"/>
                      <a:pt x="39757" y="333987"/>
                      <a:pt x="39757" y="37417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Forme libre 11"/>
              <p:cNvSpPr/>
              <p:nvPr/>
            </p:nvSpPr>
            <p:spPr>
              <a:xfrm>
                <a:off x="4665163" y="3180214"/>
                <a:ext cx="164667" cy="286246"/>
              </a:xfrm>
              <a:custGeom>
                <a:avLst/>
                <a:gdLst>
                  <a:gd name="connsiteX0" fmla="*/ 37151 w 164667"/>
                  <a:gd name="connsiteY0" fmla="*/ 214685 h 286246"/>
                  <a:gd name="connsiteX1" fmla="*/ 37151 w 164667"/>
                  <a:gd name="connsiteY1" fmla="*/ 214685 h 286246"/>
                  <a:gd name="connsiteX2" fmla="*/ 13297 w 164667"/>
                  <a:gd name="connsiteY2" fmla="*/ 15902 h 286246"/>
                  <a:gd name="connsiteX3" fmla="*/ 61004 w 164667"/>
                  <a:gd name="connsiteY3" fmla="*/ 0 h 286246"/>
                  <a:gd name="connsiteX4" fmla="*/ 156420 w 164667"/>
                  <a:gd name="connsiteY4" fmla="*/ 7951 h 286246"/>
                  <a:gd name="connsiteX5" fmla="*/ 164371 w 164667"/>
                  <a:gd name="connsiteY5" fmla="*/ 31805 h 286246"/>
                  <a:gd name="connsiteX6" fmla="*/ 148469 w 164667"/>
                  <a:gd name="connsiteY6" fmla="*/ 182880 h 286246"/>
                  <a:gd name="connsiteX7" fmla="*/ 140518 w 164667"/>
                  <a:gd name="connsiteY7" fmla="*/ 214685 h 286246"/>
                  <a:gd name="connsiteX8" fmla="*/ 124615 w 164667"/>
                  <a:gd name="connsiteY8" fmla="*/ 238539 h 286246"/>
                  <a:gd name="connsiteX9" fmla="*/ 116664 w 164667"/>
                  <a:gd name="connsiteY9" fmla="*/ 262393 h 286246"/>
                  <a:gd name="connsiteX10" fmla="*/ 68956 w 164667"/>
                  <a:gd name="connsiteY10" fmla="*/ 286246 h 286246"/>
                  <a:gd name="connsiteX11" fmla="*/ 37151 w 164667"/>
                  <a:gd name="connsiteY11" fmla="*/ 214685 h 286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667" h="286246">
                    <a:moveTo>
                      <a:pt x="37151" y="214685"/>
                    </a:moveTo>
                    <a:lnTo>
                      <a:pt x="37151" y="214685"/>
                    </a:lnTo>
                    <a:cubicBezTo>
                      <a:pt x="15968" y="151137"/>
                      <a:pt x="-19441" y="86054"/>
                      <a:pt x="13297" y="15902"/>
                    </a:cubicBezTo>
                    <a:cubicBezTo>
                      <a:pt x="20386" y="712"/>
                      <a:pt x="61004" y="0"/>
                      <a:pt x="61004" y="0"/>
                    </a:cubicBezTo>
                    <a:cubicBezTo>
                      <a:pt x="92809" y="2650"/>
                      <a:pt x="125916" y="-1435"/>
                      <a:pt x="156420" y="7951"/>
                    </a:cubicBezTo>
                    <a:cubicBezTo>
                      <a:pt x="164431" y="10416"/>
                      <a:pt x="164371" y="23424"/>
                      <a:pt x="164371" y="31805"/>
                    </a:cubicBezTo>
                    <a:cubicBezTo>
                      <a:pt x="164371" y="191943"/>
                      <a:pt x="168184" y="113874"/>
                      <a:pt x="148469" y="182880"/>
                    </a:cubicBezTo>
                    <a:cubicBezTo>
                      <a:pt x="145467" y="193387"/>
                      <a:pt x="144823" y="204641"/>
                      <a:pt x="140518" y="214685"/>
                    </a:cubicBezTo>
                    <a:cubicBezTo>
                      <a:pt x="136754" y="223469"/>
                      <a:pt x="129916" y="230588"/>
                      <a:pt x="124615" y="238539"/>
                    </a:cubicBezTo>
                    <a:cubicBezTo>
                      <a:pt x="121965" y="246490"/>
                      <a:pt x="121900" y="255848"/>
                      <a:pt x="116664" y="262393"/>
                    </a:cubicBezTo>
                    <a:cubicBezTo>
                      <a:pt x="105454" y="276405"/>
                      <a:pt x="84669" y="281008"/>
                      <a:pt x="68956" y="286246"/>
                    </a:cubicBezTo>
                    <a:cubicBezTo>
                      <a:pt x="34211" y="234128"/>
                      <a:pt x="42452" y="226612"/>
                      <a:pt x="37151" y="21468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5004463" y="2915852"/>
                <a:ext cx="166978" cy="208702"/>
              </a:xfrm>
              <a:custGeom>
                <a:avLst/>
                <a:gdLst>
                  <a:gd name="connsiteX0" fmla="*/ 0 w 166978"/>
                  <a:gd name="connsiteY0" fmla="*/ 160995 h 208702"/>
                  <a:gd name="connsiteX1" fmla="*/ 0 w 166978"/>
                  <a:gd name="connsiteY1" fmla="*/ 160995 h 208702"/>
                  <a:gd name="connsiteX2" fmla="*/ 111318 w 166978"/>
                  <a:gd name="connsiteY2" fmla="*/ 9920 h 208702"/>
                  <a:gd name="connsiteX3" fmla="*/ 135172 w 166978"/>
                  <a:gd name="connsiteY3" fmla="*/ 25822 h 208702"/>
                  <a:gd name="connsiteX4" fmla="*/ 151075 w 166978"/>
                  <a:gd name="connsiteY4" fmla="*/ 57628 h 208702"/>
                  <a:gd name="connsiteX5" fmla="*/ 166978 w 166978"/>
                  <a:gd name="connsiteY5" fmla="*/ 113287 h 208702"/>
                  <a:gd name="connsiteX6" fmla="*/ 159026 w 166978"/>
                  <a:gd name="connsiteY6" fmla="*/ 153043 h 208702"/>
                  <a:gd name="connsiteX7" fmla="*/ 111318 w 166978"/>
                  <a:gd name="connsiteY7" fmla="*/ 192800 h 208702"/>
                  <a:gd name="connsiteX8" fmla="*/ 63611 w 166978"/>
                  <a:gd name="connsiteY8" fmla="*/ 208702 h 208702"/>
                  <a:gd name="connsiteX9" fmla="*/ 39757 w 166978"/>
                  <a:gd name="connsiteY9" fmla="*/ 192800 h 208702"/>
                  <a:gd name="connsiteX10" fmla="*/ 0 w 166978"/>
                  <a:gd name="connsiteY10" fmla="*/ 160995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978" h="208702">
                    <a:moveTo>
                      <a:pt x="0" y="160995"/>
                    </a:moveTo>
                    <a:lnTo>
                      <a:pt x="0" y="160995"/>
                    </a:lnTo>
                    <a:cubicBezTo>
                      <a:pt x="36214" y="16140"/>
                      <a:pt x="-10436" y="-20519"/>
                      <a:pt x="111318" y="9920"/>
                    </a:cubicBezTo>
                    <a:cubicBezTo>
                      <a:pt x="120589" y="12238"/>
                      <a:pt x="127221" y="20521"/>
                      <a:pt x="135172" y="25822"/>
                    </a:cubicBezTo>
                    <a:cubicBezTo>
                      <a:pt x="140473" y="36424"/>
                      <a:pt x="146406" y="46733"/>
                      <a:pt x="151075" y="57628"/>
                    </a:cubicBezTo>
                    <a:cubicBezTo>
                      <a:pt x="157917" y="73593"/>
                      <a:pt x="162944" y="97154"/>
                      <a:pt x="166978" y="113287"/>
                    </a:cubicBezTo>
                    <a:cubicBezTo>
                      <a:pt x="164327" y="126539"/>
                      <a:pt x="165070" y="140955"/>
                      <a:pt x="159026" y="153043"/>
                    </a:cubicBezTo>
                    <a:cubicBezTo>
                      <a:pt x="153676" y="163743"/>
                      <a:pt x="123060" y="187581"/>
                      <a:pt x="111318" y="192800"/>
                    </a:cubicBezTo>
                    <a:cubicBezTo>
                      <a:pt x="96000" y="199608"/>
                      <a:pt x="63611" y="208702"/>
                      <a:pt x="63611" y="208702"/>
                    </a:cubicBezTo>
                    <a:cubicBezTo>
                      <a:pt x="55660" y="203401"/>
                      <a:pt x="48541" y="196564"/>
                      <a:pt x="39757" y="192800"/>
                    </a:cubicBezTo>
                    <a:cubicBezTo>
                      <a:pt x="-6760" y="172865"/>
                      <a:pt x="6626" y="166296"/>
                      <a:pt x="0" y="160995"/>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13"/>
              <p:cNvSpPr/>
              <p:nvPr/>
            </p:nvSpPr>
            <p:spPr>
              <a:xfrm>
                <a:off x="5394077" y="3287081"/>
                <a:ext cx="79559" cy="386113"/>
              </a:xfrm>
              <a:custGeom>
                <a:avLst/>
                <a:gdLst>
                  <a:gd name="connsiteX0" fmla="*/ 0 w 79559"/>
                  <a:gd name="connsiteY0" fmla="*/ 386113 h 386113"/>
                  <a:gd name="connsiteX1" fmla="*/ 0 w 79559"/>
                  <a:gd name="connsiteY1" fmla="*/ 386113 h 386113"/>
                  <a:gd name="connsiteX2" fmla="*/ 7951 w 79559"/>
                  <a:gd name="connsiteY2" fmla="*/ 163477 h 386113"/>
                  <a:gd name="connsiteX3" fmla="*/ 39757 w 79559"/>
                  <a:gd name="connsiteY3" fmla="*/ 115769 h 386113"/>
                  <a:gd name="connsiteX4" fmla="*/ 47708 w 79559"/>
                  <a:gd name="connsiteY4" fmla="*/ 91915 h 386113"/>
                  <a:gd name="connsiteX5" fmla="*/ 55659 w 79559"/>
                  <a:gd name="connsiteY5" fmla="*/ 28305 h 386113"/>
                  <a:gd name="connsiteX6" fmla="*/ 79513 w 79559"/>
                  <a:gd name="connsiteY6" fmla="*/ 4451 h 386113"/>
                  <a:gd name="connsiteX7" fmla="*/ 79513 w 79559"/>
                  <a:gd name="connsiteY7" fmla="*/ 386113 h 386113"/>
                  <a:gd name="connsiteX8" fmla="*/ 0 w 79559"/>
                  <a:gd name="connsiteY8" fmla="*/ 386113 h 386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559" h="386113">
                    <a:moveTo>
                      <a:pt x="0" y="386113"/>
                    </a:moveTo>
                    <a:lnTo>
                      <a:pt x="0" y="386113"/>
                    </a:lnTo>
                    <a:cubicBezTo>
                      <a:pt x="2650" y="311901"/>
                      <a:pt x="-2853" y="236946"/>
                      <a:pt x="7951" y="163477"/>
                    </a:cubicBezTo>
                    <a:cubicBezTo>
                      <a:pt x="10732" y="144568"/>
                      <a:pt x="39757" y="115769"/>
                      <a:pt x="39757" y="115769"/>
                    </a:cubicBezTo>
                    <a:cubicBezTo>
                      <a:pt x="42407" y="107818"/>
                      <a:pt x="46209" y="100161"/>
                      <a:pt x="47708" y="91915"/>
                    </a:cubicBezTo>
                    <a:cubicBezTo>
                      <a:pt x="51530" y="70891"/>
                      <a:pt x="47723" y="48145"/>
                      <a:pt x="55659" y="28305"/>
                    </a:cubicBezTo>
                    <a:cubicBezTo>
                      <a:pt x="81718" y="-36843"/>
                      <a:pt x="79513" y="35208"/>
                      <a:pt x="79513" y="4451"/>
                    </a:cubicBezTo>
                    <a:lnTo>
                      <a:pt x="79513" y="386113"/>
                    </a:lnTo>
                    <a:lnTo>
                      <a:pt x="0" y="386113"/>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4503531" y="2963952"/>
                <a:ext cx="107854" cy="148704"/>
              </a:xfrm>
              <a:custGeom>
                <a:avLst/>
                <a:gdLst>
                  <a:gd name="connsiteX0" fmla="*/ 0 w 107854"/>
                  <a:gd name="connsiteY0" fmla="*/ 104943 h 148704"/>
                  <a:gd name="connsiteX1" fmla="*/ 0 w 107854"/>
                  <a:gd name="connsiteY1" fmla="*/ 104943 h 148704"/>
                  <a:gd name="connsiteX2" fmla="*/ 71562 w 107854"/>
                  <a:gd name="connsiteY2" fmla="*/ 9528 h 148704"/>
                  <a:gd name="connsiteX3" fmla="*/ 95416 w 107854"/>
                  <a:gd name="connsiteY3" fmla="*/ 33382 h 148704"/>
                  <a:gd name="connsiteX4" fmla="*/ 95416 w 107854"/>
                  <a:gd name="connsiteY4" fmla="*/ 144700 h 148704"/>
                  <a:gd name="connsiteX5" fmla="*/ 55659 w 107854"/>
                  <a:gd name="connsiteY5" fmla="*/ 136748 h 148704"/>
                  <a:gd name="connsiteX6" fmla="*/ 0 w 107854"/>
                  <a:gd name="connsiteY6" fmla="*/ 104943 h 14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54" h="148704">
                    <a:moveTo>
                      <a:pt x="0" y="104943"/>
                    </a:moveTo>
                    <a:lnTo>
                      <a:pt x="0" y="104943"/>
                    </a:lnTo>
                    <a:cubicBezTo>
                      <a:pt x="19753" y="40746"/>
                      <a:pt x="2464" y="-25022"/>
                      <a:pt x="71562" y="9528"/>
                    </a:cubicBezTo>
                    <a:cubicBezTo>
                      <a:pt x="81620" y="14557"/>
                      <a:pt x="87465" y="25431"/>
                      <a:pt x="95416" y="33382"/>
                    </a:cubicBezTo>
                    <a:cubicBezTo>
                      <a:pt x="104096" y="68104"/>
                      <a:pt x="118423" y="110190"/>
                      <a:pt x="95416" y="144700"/>
                    </a:cubicBezTo>
                    <a:cubicBezTo>
                      <a:pt x="87919" y="155945"/>
                      <a:pt x="68698" y="140304"/>
                      <a:pt x="55659" y="136748"/>
                    </a:cubicBezTo>
                    <a:cubicBezTo>
                      <a:pt x="39487" y="132337"/>
                      <a:pt x="9277" y="110244"/>
                      <a:pt x="0" y="104943"/>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470711" y="3798069"/>
                <a:ext cx="970137" cy="307777"/>
              </a:xfrm>
              <a:prstGeom prst="rect">
                <a:avLst/>
              </a:prstGeom>
              <a:noFill/>
            </p:spPr>
            <p:txBody>
              <a:bodyPr wrap="none" rtlCol="0">
                <a:spAutoFit/>
              </a:bodyPr>
              <a:lstStyle/>
              <a:p>
                <a:r>
                  <a:rPr lang="fr-FR" sz="1400" dirty="0" smtClean="0">
                    <a:solidFill>
                      <a:schemeClr val="bg1">
                        <a:lumMod val="50000"/>
                      </a:schemeClr>
                    </a:solidFill>
                  </a:rPr>
                  <a:t>Zircone Q</a:t>
                </a:r>
                <a:endParaRPr lang="fr-FR" sz="1400" dirty="0">
                  <a:solidFill>
                    <a:schemeClr val="bg1">
                      <a:lumMod val="50000"/>
                    </a:schemeClr>
                  </a:solidFill>
                </a:endParaRPr>
              </a:p>
            </p:txBody>
          </p:sp>
          <p:sp>
            <p:nvSpPr>
              <p:cNvPr id="19" name="ZoneTexte 18"/>
              <p:cNvSpPr txBox="1"/>
              <p:nvPr/>
            </p:nvSpPr>
            <p:spPr>
              <a:xfrm>
                <a:off x="4397643" y="2142479"/>
                <a:ext cx="979755" cy="307777"/>
              </a:xfrm>
              <a:prstGeom prst="rect">
                <a:avLst/>
              </a:prstGeom>
              <a:noFill/>
            </p:spPr>
            <p:txBody>
              <a:bodyPr wrap="none" rtlCol="0">
                <a:spAutoFit/>
              </a:bodyPr>
              <a:lstStyle/>
              <a:p>
                <a:r>
                  <a:rPr lang="fr-FR" sz="1400" dirty="0" smtClean="0">
                    <a:solidFill>
                      <a:srgbClr val="00B0F0"/>
                    </a:solidFill>
                  </a:rPr>
                  <a:t>Zircone M</a:t>
                </a:r>
                <a:endParaRPr lang="fr-FR" sz="1400" dirty="0">
                  <a:solidFill>
                    <a:srgbClr val="00B0F0"/>
                  </a:solidFill>
                </a:endParaRPr>
              </a:p>
            </p:txBody>
          </p:sp>
          <p:cxnSp>
            <p:nvCxnSpPr>
              <p:cNvPr id="20" name="Connecteur droit avec flèche 19"/>
              <p:cNvCxnSpPr/>
              <p:nvPr/>
            </p:nvCxnSpPr>
            <p:spPr>
              <a:xfrm flipV="1">
                <a:off x="5023959" y="3569834"/>
                <a:ext cx="76965" cy="2619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4829830" y="2420107"/>
                <a:ext cx="69170" cy="29257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012160" y="2537320"/>
                <a:ext cx="1152128" cy="8600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5527134" y="2900659"/>
                <a:ext cx="431528" cy="369332"/>
              </a:xfrm>
              <a:prstGeom prst="rect">
                <a:avLst/>
              </a:prstGeom>
              <a:noFill/>
            </p:spPr>
            <p:txBody>
              <a:bodyPr wrap="none" rtlCol="0">
                <a:spAutoFit/>
              </a:bodyPr>
              <a:lstStyle/>
              <a:p>
                <a:r>
                  <a:rPr lang="fr-FR" dirty="0" smtClean="0">
                    <a:sym typeface="Wingdings" panose="05000000000000000000" pitchFamily="2" charset="2"/>
                  </a:rPr>
                  <a:t></a:t>
                </a:r>
                <a:endParaRPr lang="fr-FR" dirty="0"/>
              </a:p>
            </p:txBody>
          </p:sp>
          <p:sp>
            <p:nvSpPr>
              <p:cNvPr id="29" name="Rectangle 28"/>
              <p:cNvSpPr/>
              <p:nvPr/>
            </p:nvSpPr>
            <p:spPr>
              <a:xfrm>
                <a:off x="6005600" y="3373175"/>
                <a:ext cx="1152128" cy="3086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p:nvSpPr>
            <p:spPr>
              <a:xfrm>
                <a:off x="6012160" y="2528119"/>
                <a:ext cx="1152128" cy="11521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ZoneTexte 30"/>
            <p:cNvSpPr txBox="1"/>
            <p:nvPr/>
          </p:nvSpPr>
          <p:spPr>
            <a:xfrm>
              <a:off x="7404590" y="3279134"/>
              <a:ext cx="1489327" cy="743821"/>
            </a:xfrm>
            <a:prstGeom prst="rect">
              <a:avLst/>
            </a:prstGeom>
            <a:noFill/>
          </p:spPr>
          <p:txBody>
            <a:bodyPr wrap="square" rtlCol="0">
              <a:spAutoFit/>
            </a:bodyPr>
            <a:lstStyle/>
            <a:p>
              <a:r>
                <a:rPr lang="fr-FR" sz="1100" dirty="0" smtClean="0"/>
                <a:t>Epaisseur « équivalente »</a:t>
              </a:r>
            </a:p>
            <a:p>
              <a:r>
                <a:rPr lang="fr-FR" sz="1100" dirty="0" smtClean="0"/>
                <a:t>de zircone Q</a:t>
              </a:r>
              <a:endParaRPr lang="fr-FR" sz="1100" dirty="0"/>
            </a:p>
          </p:txBody>
        </p:sp>
        <p:cxnSp>
          <p:nvCxnSpPr>
            <p:cNvPr id="33" name="Connecteur droit avec flèche 32"/>
            <p:cNvCxnSpPr/>
            <p:nvPr/>
          </p:nvCxnSpPr>
          <p:spPr>
            <a:xfrm>
              <a:off x="7369089" y="3376934"/>
              <a:ext cx="0" cy="327621"/>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pic>
        <p:nvPicPr>
          <p:cNvPr id="32" name="Image 22"/>
          <p:cNvPicPr>
            <a:picLocks noChangeAspect="1"/>
          </p:cNvPicPr>
          <p:nvPr/>
        </p:nvPicPr>
        <p:blipFill>
          <a:blip r:embed="rId3" cstate="print"/>
          <a:stretch>
            <a:fillRect/>
          </a:stretch>
        </p:blipFill>
        <p:spPr>
          <a:xfrm>
            <a:off x="395536" y="2276872"/>
            <a:ext cx="5259130" cy="2880000"/>
          </a:xfrm>
          <a:prstGeom prst="rect">
            <a:avLst/>
          </a:prstGeom>
        </p:spPr>
      </p:pic>
      <p:pic>
        <p:nvPicPr>
          <p:cNvPr id="35" name="Image 24"/>
          <p:cNvPicPr>
            <a:picLocks noChangeAspect="1"/>
          </p:cNvPicPr>
          <p:nvPr/>
        </p:nvPicPr>
        <p:blipFill>
          <a:blip r:embed="rId4" cstate="print"/>
          <a:stretch>
            <a:fillRect/>
          </a:stretch>
        </p:blipFill>
        <p:spPr>
          <a:xfrm>
            <a:off x="401144" y="2276552"/>
            <a:ext cx="5250976" cy="2880000"/>
          </a:xfrm>
          <a:prstGeom prst="rect">
            <a:avLst/>
          </a:prstGeom>
        </p:spPr>
      </p:pic>
      <p:pic>
        <p:nvPicPr>
          <p:cNvPr id="36" name="Image 5"/>
          <p:cNvPicPr>
            <a:picLocks noChangeAspect="1"/>
          </p:cNvPicPr>
          <p:nvPr/>
        </p:nvPicPr>
        <p:blipFill>
          <a:blip r:embed="rId5" cstate="print"/>
          <a:stretch>
            <a:fillRect/>
          </a:stretch>
        </p:blipFill>
        <p:spPr>
          <a:xfrm>
            <a:off x="395536" y="2276872"/>
            <a:ext cx="5259131" cy="2880000"/>
          </a:xfrm>
          <a:prstGeom prst="rect">
            <a:avLst/>
          </a:prstGeom>
        </p:spPr>
      </p:pic>
      <p:sp>
        <p:nvSpPr>
          <p:cNvPr id="37" name="TextBox 36"/>
          <p:cNvSpPr txBox="1"/>
          <p:nvPr/>
        </p:nvSpPr>
        <p:spPr>
          <a:xfrm rot="16200000">
            <a:off x="-577151" y="3537593"/>
            <a:ext cx="2376264" cy="430887"/>
          </a:xfrm>
          <a:prstGeom prst="rect">
            <a:avLst/>
          </a:prstGeom>
          <a:solidFill>
            <a:schemeClr val="bg1"/>
          </a:solidFill>
        </p:spPr>
        <p:txBody>
          <a:bodyPr wrap="square" rtlCol="0">
            <a:spAutoFit/>
          </a:bodyPr>
          <a:lstStyle/>
          <a:p>
            <a:r>
              <a:rPr lang="fr-FR" sz="1100" b="1" dirty="0" smtClean="0">
                <a:latin typeface="Calibri" pitchFamily="34" charset="0"/>
              </a:rPr>
              <a:t>Epaisseur estimée calculée de zircone quadratique équivalente (µm)</a:t>
            </a:r>
            <a:endParaRPr lang="fr-FR" sz="1100" b="1" dirty="0">
              <a:latin typeface="Calibri" pitchFamily="34" charset="0"/>
            </a:endParaRPr>
          </a:p>
        </p:txBody>
      </p:sp>
    </p:spTree>
    <p:extLst>
      <p:ext uri="{BB962C8B-B14F-4D97-AF65-F5344CB8AC3E}">
        <p14:creationId xmlns="" xmlns:p14="http://schemas.microsoft.com/office/powerpoint/2010/main" val="5893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Zircaloy-4 </a:t>
            </a:r>
            <a:r>
              <a:rPr lang="fr-FR" sz="2000" dirty="0" smtClean="0"/>
              <a:t>: </a:t>
            </a:r>
            <a:r>
              <a:rPr lang="fr-FR" sz="2000" dirty="0"/>
              <a:t>évolutions structurales</a:t>
            </a:r>
          </a:p>
        </p:txBody>
      </p:sp>
      <p:sp>
        <p:nvSpPr>
          <p:cNvPr id="4" name="Espace réservé de la date 3"/>
          <p:cNvSpPr>
            <a:spLocks noGrp="1"/>
          </p:cNvSpPr>
          <p:nvPr>
            <p:ph type="dt" sz="half" idx="10"/>
          </p:nvPr>
        </p:nvSpPr>
        <p:spPr>
          <a:xfrm>
            <a:off x="576000" y="6046102"/>
            <a:ext cx="1450504" cy="365125"/>
          </a:xfrm>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14</a:t>
            </a:fld>
            <a:endParaRPr lang="fr-FR" dirty="0"/>
          </a:p>
        </p:txBody>
      </p:sp>
      <p:sp>
        <p:nvSpPr>
          <p:cNvPr id="10" name="ZoneTexte 9"/>
          <p:cNvSpPr txBox="1"/>
          <p:nvPr/>
        </p:nvSpPr>
        <p:spPr>
          <a:xfrm>
            <a:off x="0" y="5042118"/>
            <a:ext cx="5887180" cy="1815882"/>
          </a:xfrm>
          <a:prstGeom prst="rect">
            <a:avLst/>
          </a:prstGeom>
          <a:noFill/>
        </p:spPr>
        <p:txBody>
          <a:bodyPr wrap="square" rtlCol="0">
            <a:spAutoFit/>
          </a:bodyPr>
          <a:lstStyle/>
          <a:p>
            <a:r>
              <a:rPr lang="fr-FR" sz="1600" dirty="0" smtClean="0">
                <a:solidFill>
                  <a:schemeClr val="accent2">
                    <a:lumMod val="50000"/>
                  </a:schemeClr>
                </a:solidFill>
              </a:rPr>
              <a:t>À 900°C </a:t>
            </a:r>
            <a:r>
              <a:rPr lang="fr-FR" sz="1600" dirty="0" smtClean="0"/>
              <a:t>: l’essentiel de la zircone quadratique se transforme en zircone monoclinique, fraction résiduelle de zircone quadra. à 20°C faible</a:t>
            </a:r>
            <a:endParaRPr lang="fr-FR" sz="1600" dirty="0" smtClean="0">
              <a:solidFill>
                <a:schemeClr val="accent2">
                  <a:lumMod val="50000"/>
                </a:schemeClr>
              </a:solidFill>
            </a:endParaRPr>
          </a:p>
          <a:p>
            <a:r>
              <a:rPr lang="fr-FR" sz="1600" dirty="0" smtClean="0">
                <a:solidFill>
                  <a:schemeClr val="accent2">
                    <a:lumMod val="50000"/>
                  </a:schemeClr>
                </a:solidFill>
              </a:rPr>
              <a:t>Pour </a:t>
            </a:r>
            <a:r>
              <a:rPr lang="fr-FR" sz="1600" dirty="0">
                <a:solidFill>
                  <a:schemeClr val="accent2">
                    <a:lumMod val="50000"/>
                  </a:schemeClr>
                </a:solidFill>
              </a:rPr>
              <a:t>700 et 800 °C </a:t>
            </a:r>
            <a:r>
              <a:rPr lang="fr-FR" sz="1600" dirty="0"/>
              <a:t>: décroissance plus « douce » mais existante de la fraction de phase quadra., fraction résiduelle de zircone quadra. à </a:t>
            </a:r>
            <a:r>
              <a:rPr lang="fr-FR" sz="1600" dirty="0" err="1"/>
              <a:t>Tamb</a:t>
            </a:r>
            <a:r>
              <a:rPr lang="fr-FR" sz="1600" dirty="0"/>
              <a:t> plus importante qu’à </a:t>
            </a:r>
            <a:r>
              <a:rPr lang="fr-FR" sz="1600" dirty="0" smtClean="0"/>
              <a:t>900°C</a:t>
            </a:r>
            <a:endParaRPr lang="fr-FR" sz="1600" dirty="0" smtClean="0">
              <a:solidFill>
                <a:schemeClr val="accent2">
                  <a:lumMod val="50000"/>
                </a:schemeClr>
              </a:solidFill>
            </a:endParaRPr>
          </a:p>
          <a:p>
            <a:endParaRPr lang="fr-FR" sz="1600" dirty="0"/>
          </a:p>
        </p:txBody>
      </p:sp>
      <p:sp>
        <p:nvSpPr>
          <p:cNvPr id="15" name="Flèche droite 14"/>
          <p:cNvSpPr/>
          <p:nvPr/>
        </p:nvSpPr>
        <p:spPr>
          <a:xfrm>
            <a:off x="5953481" y="5944328"/>
            <a:ext cx="517993" cy="231926"/>
          </a:xfrm>
          <a:prstGeom prst="right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502279" y="5724536"/>
            <a:ext cx="2608718" cy="830997"/>
          </a:xfrm>
          <a:prstGeom prst="rect">
            <a:avLst/>
          </a:prstGeom>
          <a:noFill/>
        </p:spPr>
        <p:txBody>
          <a:bodyPr wrap="square" rtlCol="0">
            <a:spAutoFit/>
          </a:bodyPr>
          <a:lstStyle/>
          <a:p>
            <a:r>
              <a:rPr lang="fr-FR" sz="1600" dirty="0" smtClean="0"/>
              <a:t>En accord avec ce qu’avaient vu D. Gosset </a:t>
            </a:r>
            <a:r>
              <a:rPr lang="fr-FR" sz="1600" i="1" dirty="0" smtClean="0"/>
              <a:t>et </a:t>
            </a:r>
            <a:r>
              <a:rPr lang="fr-FR" sz="1600" i="1" dirty="0"/>
              <a:t>al.</a:t>
            </a:r>
            <a:r>
              <a:rPr lang="fr-FR" sz="1600" dirty="0"/>
              <a:t> en DRX labo</a:t>
            </a:r>
            <a:r>
              <a:rPr lang="fr-FR" sz="1600" dirty="0" smtClean="0"/>
              <a:t>.</a:t>
            </a:r>
            <a:endParaRPr lang="fr-FR" sz="1600" dirty="0"/>
          </a:p>
        </p:txBody>
      </p:sp>
      <p:pic>
        <p:nvPicPr>
          <p:cNvPr id="17" name="Image 16"/>
          <p:cNvPicPr>
            <a:picLocks noChangeAspect="1"/>
          </p:cNvPicPr>
          <p:nvPr/>
        </p:nvPicPr>
        <p:blipFill>
          <a:blip r:embed="rId3" cstate="print"/>
          <a:stretch>
            <a:fillRect/>
          </a:stretch>
        </p:blipFill>
        <p:spPr>
          <a:xfrm>
            <a:off x="4944353" y="2810154"/>
            <a:ext cx="3640299" cy="2074303"/>
          </a:xfrm>
          <a:prstGeom prst="rect">
            <a:avLst/>
          </a:prstGeom>
          <a:ln>
            <a:noFill/>
          </a:ln>
        </p:spPr>
      </p:pic>
      <p:sp>
        <p:nvSpPr>
          <p:cNvPr id="23" name="ZoneTexte 22"/>
          <p:cNvSpPr txBox="1"/>
          <p:nvPr/>
        </p:nvSpPr>
        <p:spPr>
          <a:xfrm>
            <a:off x="7236296" y="5008141"/>
            <a:ext cx="2023440" cy="276999"/>
          </a:xfrm>
          <a:prstGeom prst="rect">
            <a:avLst/>
          </a:prstGeom>
          <a:noFill/>
        </p:spPr>
        <p:txBody>
          <a:bodyPr wrap="square" rtlCol="0">
            <a:spAutoFit/>
          </a:bodyPr>
          <a:lstStyle/>
          <a:p>
            <a:r>
              <a:rPr lang="fr-FR" sz="1200" i="1" dirty="0" smtClean="0">
                <a:solidFill>
                  <a:srgbClr val="666666"/>
                </a:solidFill>
              </a:rPr>
              <a:t>Gosset et al, JNM (2015)</a:t>
            </a:r>
            <a:endParaRPr lang="fr-FR" sz="1200" i="1" dirty="0">
              <a:solidFill>
                <a:srgbClr val="666666"/>
              </a:solidFill>
            </a:endParaRPr>
          </a:p>
        </p:txBody>
      </p:sp>
      <p:sp>
        <p:nvSpPr>
          <p:cNvPr id="24" name="ZoneTexte 23"/>
          <p:cNvSpPr txBox="1"/>
          <p:nvPr/>
        </p:nvSpPr>
        <p:spPr>
          <a:xfrm>
            <a:off x="212107" y="1920297"/>
            <a:ext cx="3096344" cy="276999"/>
          </a:xfrm>
          <a:prstGeom prst="rect">
            <a:avLst/>
          </a:prstGeom>
          <a:noFill/>
        </p:spPr>
        <p:txBody>
          <a:bodyPr wrap="square" rtlCol="0">
            <a:spAutoFit/>
          </a:bodyPr>
          <a:lstStyle/>
          <a:p>
            <a:r>
              <a:rPr lang="fr-FR" sz="1200" dirty="0" smtClean="0"/>
              <a:t>DRX synchrotron : pénétration ≈ 50 µm</a:t>
            </a:r>
            <a:endParaRPr lang="fr-FR" sz="1200" dirty="0"/>
          </a:p>
        </p:txBody>
      </p:sp>
      <p:sp>
        <p:nvSpPr>
          <p:cNvPr id="25" name="ZoneTexte 24"/>
          <p:cNvSpPr txBox="1"/>
          <p:nvPr/>
        </p:nvSpPr>
        <p:spPr>
          <a:xfrm>
            <a:off x="5544306" y="2501047"/>
            <a:ext cx="3096344" cy="276999"/>
          </a:xfrm>
          <a:prstGeom prst="rect">
            <a:avLst/>
          </a:prstGeom>
          <a:noFill/>
        </p:spPr>
        <p:txBody>
          <a:bodyPr wrap="square" rtlCol="0">
            <a:spAutoFit/>
          </a:bodyPr>
          <a:lstStyle/>
          <a:p>
            <a:r>
              <a:rPr lang="fr-FR" sz="1200" dirty="0" smtClean="0"/>
              <a:t>DRX laboratoire : pénétration ≈ 5 µm</a:t>
            </a:r>
            <a:endParaRPr lang="fr-FR" sz="1200" dirty="0"/>
          </a:p>
        </p:txBody>
      </p:sp>
      <mc:AlternateContent xmlns:mc="http://schemas.openxmlformats.org/markup-compatibility/2006">
        <mc:Choice xmlns="" xmlns:a14="http://schemas.microsoft.com/office/drawing/2010/main" Requires="a14">
          <p:sp>
            <p:nvSpPr>
              <p:cNvPr id="18" name="ZoneTexte 17"/>
              <p:cNvSpPr txBox="1"/>
              <p:nvPr/>
            </p:nvSpPr>
            <p:spPr>
              <a:xfrm>
                <a:off x="5436096" y="1030722"/>
                <a:ext cx="3707904" cy="541430"/>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1400" i="1" smtClean="0">
                              <a:solidFill>
                                <a:schemeClr val="tx1">
                                  <a:lumMod val="65000"/>
                                  <a:lumOff val="35000"/>
                                </a:schemeClr>
                              </a:solidFill>
                              <a:latin typeface="Cambria Math" panose="02040503050406030204" pitchFamily="18" charset="0"/>
                            </a:rPr>
                          </m:ctrlPr>
                        </m:fPr>
                        <m:num>
                          <m:r>
                            <a:rPr lang="fr-FR" sz="1400" b="0" i="1" smtClean="0">
                              <a:solidFill>
                                <a:schemeClr val="tx1">
                                  <a:lumMod val="65000"/>
                                  <a:lumOff val="35000"/>
                                </a:schemeClr>
                              </a:solidFill>
                              <a:latin typeface="Cambria Math" panose="02040503050406030204" pitchFamily="18" charset="0"/>
                            </a:rPr>
                            <m:t>𝑇</m:t>
                          </m:r>
                        </m:num>
                        <m:den>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𝑇</m:t>
                          </m:r>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𝑀</m:t>
                          </m:r>
                          <m:r>
                            <a:rPr lang="fr-FR" sz="1400" b="0" i="1" smtClean="0">
                              <a:solidFill>
                                <a:schemeClr val="tx1">
                                  <a:lumMod val="65000"/>
                                  <a:lumOff val="35000"/>
                                </a:schemeClr>
                              </a:solidFill>
                              <a:latin typeface="Cambria Math" panose="02040503050406030204" pitchFamily="18" charset="0"/>
                            </a:rPr>
                            <m:t>)</m:t>
                          </m:r>
                        </m:den>
                      </m:f>
                      <m:r>
                        <a:rPr lang="fr-FR" sz="1400" b="0" i="1" smtClean="0">
                          <a:solidFill>
                            <a:schemeClr val="tx1">
                              <a:lumMod val="65000"/>
                              <a:lumOff val="35000"/>
                            </a:schemeClr>
                          </a:solidFill>
                          <a:latin typeface="Cambria Math" panose="02040503050406030204" pitchFamily="18" charset="0"/>
                        </a:rPr>
                        <m:t>= </m:t>
                      </m:r>
                      <m:f>
                        <m:fPr>
                          <m:ctrlPr>
                            <a:rPr lang="fr-FR" sz="1400" b="0" i="1" smtClean="0">
                              <a:solidFill>
                                <a:schemeClr val="tx1">
                                  <a:lumMod val="65000"/>
                                  <a:lumOff val="35000"/>
                                </a:schemeClr>
                              </a:solidFill>
                              <a:latin typeface="Cambria Math" panose="02040503050406030204" pitchFamily="18" charset="0"/>
                            </a:rPr>
                          </m:ctrlPr>
                        </m:fPr>
                        <m:num>
                          <m:r>
                            <a:rPr lang="fr-FR" sz="1400" b="0" i="1" smtClean="0">
                              <a:solidFill>
                                <a:schemeClr val="tx1">
                                  <a:lumMod val="65000"/>
                                  <a:lumOff val="35000"/>
                                </a:schemeClr>
                              </a:solidFill>
                              <a:latin typeface="Cambria Math" panose="02040503050406030204" pitchFamily="18" charset="0"/>
                            </a:rPr>
                            <m:t>𝑇</m:t>
                          </m:r>
                          <m:r>
                            <a:rPr lang="fr-FR" sz="1400" b="0" i="1" smtClean="0">
                              <a:solidFill>
                                <a:schemeClr val="tx1">
                                  <a:lumMod val="65000"/>
                                  <a:lumOff val="35000"/>
                                </a:schemeClr>
                              </a:solidFill>
                              <a:latin typeface="Cambria Math" panose="02040503050406030204" pitchFamily="18" charset="0"/>
                            </a:rPr>
                            <m:t>(101)</m:t>
                          </m:r>
                        </m:num>
                        <m:den>
                          <m:r>
                            <a:rPr lang="fr-FR" sz="1400" b="0" i="1" smtClean="0">
                              <a:solidFill>
                                <a:schemeClr val="tx1">
                                  <a:lumMod val="65000"/>
                                  <a:lumOff val="35000"/>
                                </a:schemeClr>
                              </a:solidFill>
                              <a:latin typeface="Cambria Math" panose="02040503050406030204" pitchFamily="18" charset="0"/>
                            </a:rPr>
                            <m:t>[ </m:t>
                          </m:r>
                          <m:r>
                            <a:rPr lang="fr-FR" sz="1400" b="0" i="1" smtClean="0">
                              <a:solidFill>
                                <a:schemeClr val="tx1">
                                  <a:lumMod val="65000"/>
                                  <a:lumOff val="35000"/>
                                </a:schemeClr>
                              </a:solidFill>
                              <a:latin typeface="Cambria Math" panose="02040503050406030204" pitchFamily="18" charset="0"/>
                            </a:rPr>
                            <m:t>𝑀</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−111</m:t>
                              </m:r>
                            </m:e>
                          </m:d>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𝑀</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111</m:t>
                              </m:r>
                            </m:e>
                          </m:d>
                          <m:r>
                            <a:rPr lang="fr-FR" sz="1400" b="0" i="1" smtClean="0">
                              <a:solidFill>
                                <a:schemeClr val="tx1">
                                  <a:lumMod val="65000"/>
                                  <a:lumOff val="35000"/>
                                </a:schemeClr>
                              </a:solidFill>
                              <a:latin typeface="Cambria Math" panose="02040503050406030204" pitchFamily="18" charset="0"/>
                            </a:rPr>
                            <m:t>+</m:t>
                          </m:r>
                          <m:r>
                            <a:rPr lang="fr-FR" sz="1400" b="0" i="1" smtClean="0">
                              <a:solidFill>
                                <a:schemeClr val="tx1">
                                  <a:lumMod val="65000"/>
                                  <a:lumOff val="35000"/>
                                </a:schemeClr>
                              </a:solidFill>
                              <a:latin typeface="Cambria Math" panose="02040503050406030204" pitchFamily="18" charset="0"/>
                            </a:rPr>
                            <m:t>𝑇</m:t>
                          </m:r>
                          <m:d>
                            <m:dPr>
                              <m:ctrlPr>
                                <a:rPr lang="fr-FR" sz="1400" b="0" i="1" smtClean="0">
                                  <a:solidFill>
                                    <a:schemeClr val="tx1">
                                      <a:lumMod val="65000"/>
                                      <a:lumOff val="35000"/>
                                    </a:schemeClr>
                                  </a:solidFill>
                                  <a:latin typeface="Cambria Math" panose="02040503050406030204" pitchFamily="18" charset="0"/>
                                </a:rPr>
                              </m:ctrlPr>
                            </m:dPr>
                            <m:e>
                              <m:r>
                                <a:rPr lang="fr-FR" sz="1400" b="0" i="1" smtClean="0">
                                  <a:solidFill>
                                    <a:schemeClr val="tx1">
                                      <a:lumMod val="65000"/>
                                      <a:lumOff val="35000"/>
                                    </a:schemeClr>
                                  </a:solidFill>
                                  <a:latin typeface="Cambria Math" panose="02040503050406030204" pitchFamily="18" charset="0"/>
                                </a:rPr>
                                <m:t>101</m:t>
                              </m:r>
                            </m:e>
                          </m:d>
                          <m:r>
                            <a:rPr lang="fr-FR" sz="1400" b="0" i="1" smtClean="0">
                              <a:solidFill>
                                <a:schemeClr val="tx1">
                                  <a:lumMod val="65000"/>
                                  <a:lumOff val="35000"/>
                                </a:schemeClr>
                              </a:solidFill>
                              <a:latin typeface="Cambria Math" panose="02040503050406030204" pitchFamily="18" charset="0"/>
                            </a:rPr>
                            <m:t>]</m:t>
                          </m:r>
                        </m:den>
                      </m:f>
                    </m:oMath>
                  </m:oMathPara>
                </a14:m>
                <a:endParaRPr lang="fr-FR" sz="1400" dirty="0">
                  <a:solidFill>
                    <a:schemeClr val="tx1">
                      <a:lumMod val="65000"/>
                      <a:lumOff val="35000"/>
                    </a:schemeClr>
                  </a:solidFill>
                </a:endParaRPr>
              </a:p>
            </p:txBody>
          </p:sp>
        </mc:Choice>
        <mc:Fallback>
          <p:sp>
            <p:nvSpPr>
              <p:cNvPr id="18" name="ZoneTexte 17"/>
              <p:cNvSpPr txBox="1">
                <a:spLocks noRot="1" noChangeAspect="1" noMove="1" noResize="1" noEditPoints="1" noAdjustHandles="1" noChangeArrowheads="1" noChangeShapeType="1" noTextEdit="1"/>
              </p:cNvSpPr>
              <p:nvPr/>
            </p:nvSpPr>
            <p:spPr>
              <a:xfrm>
                <a:off x="5436096" y="1030722"/>
                <a:ext cx="3707904" cy="541430"/>
              </a:xfrm>
              <a:prstGeom prst="rect">
                <a:avLst/>
              </a:prstGeom>
              <a:blipFill rotWithShape="0">
                <a:blip r:embed="rId4" cstate="print"/>
                <a:stretch>
                  <a:fillRect b="-4396"/>
                </a:stretch>
              </a:blipFill>
              <a:ln>
                <a:solidFill>
                  <a:schemeClr val="tx1"/>
                </a:solidFill>
              </a:ln>
            </p:spPr>
            <p:txBody>
              <a:bodyPr/>
              <a:lstStyle/>
              <a:p>
                <a:r>
                  <a:rPr lang="fr-FR">
                    <a:noFill/>
                  </a:rPr>
                  <a:t> </a:t>
                </a:r>
              </a:p>
            </p:txBody>
          </p:sp>
        </mc:Fallback>
      </mc:AlternateContent>
      <p:sp>
        <p:nvSpPr>
          <p:cNvPr id="20" name="ZoneTexte 19"/>
          <p:cNvSpPr txBox="1"/>
          <p:nvPr/>
        </p:nvSpPr>
        <p:spPr>
          <a:xfrm>
            <a:off x="212107" y="1028696"/>
            <a:ext cx="4248472" cy="338554"/>
          </a:xfrm>
          <a:prstGeom prst="rect">
            <a:avLst/>
          </a:prstGeom>
          <a:noFill/>
        </p:spPr>
        <p:txBody>
          <a:bodyPr wrap="square" rtlCol="0">
            <a:spAutoFit/>
          </a:bodyPr>
          <a:lstStyle/>
          <a:p>
            <a:r>
              <a:rPr lang="fr-FR" sz="1600" dirty="0" smtClean="0">
                <a:solidFill>
                  <a:schemeClr val="accent2">
                    <a:lumMod val="50000"/>
                  </a:schemeClr>
                </a:solidFill>
              </a:rPr>
              <a:t>Au cours du refroidissement après oxydation</a:t>
            </a:r>
            <a:endParaRPr lang="fr-FR" sz="1600" dirty="0">
              <a:solidFill>
                <a:schemeClr val="accent2">
                  <a:lumMod val="50000"/>
                </a:schemeClr>
              </a:solidFill>
            </a:endParaRPr>
          </a:p>
        </p:txBody>
      </p:sp>
      <p:sp>
        <p:nvSpPr>
          <p:cNvPr id="19" name="ZoneTexte 18"/>
          <p:cNvSpPr txBox="1"/>
          <p:nvPr/>
        </p:nvSpPr>
        <p:spPr>
          <a:xfrm>
            <a:off x="5436096" y="1586670"/>
            <a:ext cx="3674901" cy="253916"/>
          </a:xfrm>
          <a:prstGeom prst="rect">
            <a:avLst/>
          </a:prstGeom>
          <a:noFill/>
        </p:spPr>
        <p:txBody>
          <a:bodyPr wrap="square" rtlCol="0">
            <a:spAutoFit/>
          </a:bodyPr>
          <a:lstStyle/>
          <a:p>
            <a:r>
              <a:rPr lang="fr-FR" sz="1050" dirty="0">
                <a:solidFill>
                  <a:schemeClr val="tx1">
                    <a:lumMod val="65000"/>
                    <a:lumOff val="35000"/>
                  </a:schemeClr>
                </a:solidFill>
              </a:rPr>
              <a:t>Ne prend pas en compte </a:t>
            </a:r>
            <a:r>
              <a:rPr lang="fr-FR" sz="1050" dirty="0" smtClean="0">
                <a:solidFill>
                  <a:schemeClr val="tx1">
                    <a:lumMod val="65000"/>
                    <a:lumOff val="35000"/>
                  </a:schemeClr>
                </a:solidFill>
              </a:rPr>
              <a:t>un </a:t>
            </a:r>
            <a:r>
              <a:rPr lang="fr-FR" sz="1050" dirty="0">
                <a:solidFill>
                  <a:schemeClr val="tx1">
                    <a:lumMod val="65000"/>
                    <a:lumOff val="35000"/>
                  </a:schemeClr>
                </a:solidFill>
              </a:rPr>
              <a:t>éventuel effet de texture</a:t>
            </a:r>
          </a:p>
        </p:txBody>
      </p:sp>
      <p:pic>
        <p:nvPicPr>
          <p:cNvPr id="22" name="Image 2"/>
          <p:cNvPicPr>
            <a:picLocks noChangeAspect="1"/>
          </p:cNvPicPr>
          <p:nvPr/>
        </p:nvPicPr>
        <p:blipFill>
          <a:blip r:embed="rId5" cstate="print"/>
          <a:stretch>
            <a:fillRect/>
          </a:stretch>
        </p:blipFill>
        <p:spPr>
          <a:xfrm>
            <a:off x="272031" y="2448569"/>
            <a:ext cx="4732017" cy="2593549"/>
          </a:xfrm>
          <a:prstGeom prst="rect">
            <a:avLst/>
          </a:prstGeom>
        </p:spPr>
      </p:pic>
      <p:pic>
        <p:nvPicPr>
          <p:cNvPr id="26" name="Image 7"/>
          <p:cNvPicPr>
            <a:picLocks noChangeAspect="1"/>
          </p:cNvPicPr>
          <p:nvPr/>
        </p:nvPicPr>
        <p:blipFill>
          <a:blip r:embed="rId6" cstate="print"/>
          <a:stretch>
            <a:fillRect/>
          </a:stretch>
        </p:blipFill>
        <p:spPr>
          <a:xfrm>
            <a:off x="251520" y="2449830"/>
            <a:ext cx="4733218" cy="2592000"/>
          </a:xfrm>
          <a:prstGeom prst="rect">
            <a:avLst/>
          </a:prstGeom>
        </p:spPr>
      </p:pic>
      <p:pic>
        <p:nvPicPr>
          <p:cNvPr id="27" name="Image 8"/>
          <p:cNvPicPr>
            <a:picLocks noChangeAspect="1"/>
          </p:cNvPicPr>
          <p:nvPr/>
        </p:nvPicPr>
        <p:blipFill>
          <a:blip r:embed="rId7" cstate="print"/>
          <a:stretch>
            <a:fillRect/>
          </a:stretch>
        </p:blipFill>
        <p:spPr>
          <a:xfrm>
            <a:off x="251520" y="2449830"/>
            <a:ext cx="4729193" cy="2592000"/>
          </a:xfrm>
          <a:prstGeom prst="rect">
            <a:avLst/>
          </a:prstGeom>
        </p:spPr>
      </p:pic>
    </p:spTree>
    <p:extLst>
      <p:ext uri="{BB962C8B-B14F-4D97-AF65-F5344CB8AC3E}">
        <p14:creationId xmlns="" xmlns:p14="http://schemas.microsoft.com/office/powerpoint/2010/main" val="14790939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3"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cstate="print"/>
          <a:stretch>
            <a:fillRect/>
          </a:stretch>
        </p:blipFill>
        <p:spPr>
          <a:xfrm>
            <a:off x="102948" y="1163435"/>
            <a:ext cx="4860179" cy="2682415"/>
          </a:xfrm>
          <a:prstGeom prst="rect">
            <a:avLst/>
          </a:prstGeom>
        </p:spPr>
      </p:pic>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Zircaloy-4 </a:t>
            </a:r>
            <a:r>
              <a:rPr lang="fr-FR" sz="2000" dirty="0" smtClean="0"/>
              <a:t>: Analyses des contraintes internes</a:t>
            </a:r>
            <a:endParaRPr lang="fr-FR" sz="2000" dirty="0"/>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15</a:t>
            </a:fld>
            <a:endParaRPr lang="fr-FR" dirty="0"/>
          </a:p>
        </p:txBody>
      </p:sp>
      <p:pic>
        <p:nvPicPr>
          <p:cNvPr id="9" name="Image 8"/>
          <p:cNvPicPr>
            <a:picLocks noChangeAspect="1"/>
          </p:cNvPicPr>
          <p:nvPr/>
        </p:nvPicPr>
        <p:blipFill>
          <a:blip r:embed="rId4" cstate="print"/>
          <a:stretch>
            <a:fillRect/>
          </a:stretch>
        </p:blipFill>
        <p:spPr>
          <a:xfrm>
            <a:off x="953701" y="2627963"/>
            <a:ext cx="2134928" cy="1631705"/>
          </a:xfrm>
          <a:prstGeom prst="rect">
            <a:avLst/>
          </a:prstGeom>
        </p:spPr>
      </p:pic>
      <p:sp>
        <p:nvSpPr>
          <p:cNvPr id="12" name="Ellipse 11"/>
          <p:cNvSpPr/>
          <p:nvPr/>
        </p:nvSpPr>
        <p:spPr>
          <a:xfrm>
            <a:off x="679456" y="1085723"/>
            <a:ext cx="938088" cy="1400261"/>
          </a:xfrm>
          <a:prstGeom prst="ellips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endParaRPr lang="fr-FR" dirty="0"/>
          </a:p>
        </p:txBody>
      </p:sp>
      <p:sp>
        <p:nvSpPr>
          <p:cNvPr id="18" name="Forme libre 17"/>
          <p:cNvSpPr/>
          <p:nvPr/>
        </p:nvSpPr>
        <p:spPr>
          <a:xfrm>
            <a:off x="895036" y="1452626"/>
            <a:ext cx="3456384" cy="2090534"/>
          </a:xfrm>
          <a:custGeom>
            <a:avLst/>
            <a:gdLst>
              <a:gd name="connsiteX0" fmla="*/ 0 w 3886200"/>
              <a:gd name="connsiteY0" fmla="*/ 0 h 2308860"/>
              <a:gd name="connsiteX1" fmla="*/ 358140 w 3886200"/>
              <a:gd name="connsiteY1" fmla="*/ 22860 h 2308860"/>
              <a:gd name="connsiteX2" fmla="*/ 906780 w 3886200"/>
              <a:gd name="connsiteY2" fmla="*/ 228600 h 2308860"/>
              <a:gd name="connsiteX3" fmla="*/ 1943100 w 3886200"/>
              <a:gd name="connsiteY3" fmla="*/ 792480 h 2308860"/>
              <a:gd name="connsiteX4" fmla="*/ 2743200 w 3886200"/>
              <a:gd name="connsiteY4" fmla="*/ 1348740 h 2308860"/>
              <a:gd name="connsiteX5" fmla="*/ 3680460 w 3886200"/>
              <a:gd name="connsiteY5" fmla="*/ 2049780 h 2308860"/>
              <a:gd name="connsiteX6" fmla="*/ 3886200 w 3886200"/>
              <a:gd name="connsiteY6" fmla="*/ 2308860 h 23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0" h="2308860">
                <a:moveTo>
                  <a:pt x="0" y="0"/>
                </a:moveTo>
                <a:lnTo>
                  <a:pt x="358140" y="22860"/>
                </a:lnTo>
                <a:cubicBezTo>
                  <a:pt x="509270" y="60960"/>
                  <a:pt x="642620" y="100330"/>
                  <a:pt x="906780" y="228600"/>
                </a:cubicBezTo>
                <a:cubicBezTo>
                  <a:pt x="1170940" y="356870"/>
                  <a:pt x="1637030" y="605790"/>
                  <a:pt x="1943100" y="792480"/>
                </a:cubicBezTo>
                <a:cubicBezTo>
                  <a:pt x="2249170" y="979170"/>
                  <a:pt x="2453640" y="1139190"/>
                  <a:pt x="2743200" y="1348740"/>
                </a:cubicBezTo>
                <a:cubicBezTo>
                  <a:pt x="3032760" y="1558290"/>
                  <a:pt x="3489960" y="1889760"/>
                  <a:pt x="3680460" y="2049780"/>
                </a:cubicBezTo>
                <a:cubicBezTo>
                  <a:pt x="3870960" y="2209800"/>
                  <a:pt x="3850640" y="2266950"/>
                  <a:pt x="3886200" y="2308860"/>
                </a:cubicBezTo>
              </a:path>
            </a:pathLst>
          </a:custGeom>
          <a:ln w="19050">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24" name="ZoneTexte 23"/>
          <p:cNvSpPr txBox="1"/>
          <p:nvPr/>
        </p:nvSpPr>
        <p:spPr>
          <a:xfrm>
            <a:off x="5973076" y="982055"/>
            <a:ext cx="4104456" cy="1569660"/>
          </a:xfrm>
          <a:prstGeom prst="rect">
            <a:avLst/>
          </a:prstGeom>
          <a:noFill/>
        </p:spPr>
        <p:txBody>
          <a:bodyPr wrap="square" rtlCol="0">
            <a:spAutoFit/>
          </a:bodyPr>
          <a:lstStyle/>
          <a:p>
            <a:pPr marL="285750" indent="-285750">
              <a:buFontTx/>
              <a:buChar char="-"/>
            </a:pPr>
            <a:r>
              <a:rPr lang="fr-FR" sz="1600" dirty="0" smtClean="0"/>
              <a:t>Gradient de microstructure </a:t>
            </a:r>
          </a:p>
          <a:p>
            <a:pPr marL="285750" indent="-285750">
              <a:buFontTx/>
              <a:buChar char="-"/>
            </a:pPr>
            <a:endParaRPr lang="fr-FR" sz="1600" dirty="0" smtClean="0"/>
          </a:p>
          <a:p>
            <a:pPr marL="285750" indent="-285750">
              <a:buFontTx/>
              <a:buChar char="-"/>
            </a:pPr>
            <a:r>
              <a:rPr lang="fr-FR" sz="1600" dirty="0" smtClean="0"/>
              <a:t>Anisotropie de texture</a:t>
            </a:r>
          </a:p>
          <a:p>
            <a:pPr marL="285750" indent="-285750">
              <a:buFontTx/>
              <a:buChar char="-"/>
            </a:pPr>
            <a:endParaRPr lang="fr-FR" sz="1600" dirty="0"/>
          </a:p>
          <a:p>
            <a:pPr marL="285750" indent="-285750">
              <a:buFontTx/>
              <a:buChar char="-"/>
            </a:pPr>
            <a:r>
              <a:rPr lang="fr-FR" sz="1600" dirty="0" smtClean="0"/>
              <a:t>…</a:t>
            </a:r>
          </a:p>
          <a:p>
            <a:endParaRPr lang="fr-FR" sz="1600" dirty="0"/>
          </a:p>
        </p:txBody>
      </p:sp>
      <p:cxnSp>
        <p:nvCxnSpPr>
          <p:cNvPr id="26" name="Connecteur droit avec flèche 25"/>
          <p:cNvCxnSpPr/>
          <p:nvPr/>
        </p:nvCxnSpPr>
        <p:spPr>
          <a:xfrm>
            <a:off x="7276013" y="2185368"/>
            <a:ext cx="0" cy="93610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7" name="ZoneTexte 26"/>
          <p:cNvSpPr txBox="1"/>
          <p:nvPr/>
        </p:nvSpPr>
        <p:spPr>
          <a:xfrm>
            <a:off x="5508192" y="3105254"/>
            <a:ext cx="3852936" cy="1077218"/>
          </a:xfrm>
          <a:prstGeom prst="rect">
            <a:avLst/>
          </a:prstGeom>
          <a:noFill/>
        </p:spPr>
        <p:txBody>
          <a:bodyPr wrap="square" rtlCol="0">
            <a:spAutoFit/>
          </a:bodyPr>
          <a:lstStyle/>
          <a:p>
            <a:r>
              <a:rPr lang="fr-FR" sz="1600" dirty="0" smtClean="0"/>
              <a:t>Pas de modèle mécanique dans la littérature pour extraire les déformations / contraintes pour des structures monoclinique / quadratique texturées</a:t>
            </a:r>
            <a:endParaRPr lang="fr-FR" sz="1600" dirty="0"/>
          </a:p>
        </p:txBody>
      </p:sp>
      <p:sp>
        <p:nvSpPr>
          <p:cNvPr id="3" name="Accolade fermante 2"/>
          <p:cNvSpPr/>
          <p:nvPr/>
        </p:nvSpPr>
        <p:spPr>
          <a:xfrm>
            <a:off x="4451241" y="3212976"/>
            <a:ext cx="216024" cy="330184"/>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fr-FR"/>
          </a:p>
        </p:txBody>
      </p:sp>
      <p:sp>
        <p:nvSpPr>
          <p:cNvPr id="7" name="ZoneTexte 6"/>
          <p:cNvSpPr txBox="1"/>
          <p:nvPr/>
        </p:nvSpPr>
        <p:spPr>
          <a:xfrm>
            <a:off x="4671289" y="3212976"/>
            <a:ext cx="840839" cy="430887"/>
          </a:xfrm>
          <a:prstGeom prst="rect">
            <a:avLst/>
          </a:prstGeom>
          <a:noFill/>
        </p:spPr>
        <p:txBody>
          <a:bodyPr wrap="square" rtlCol="0">
            <a:spAutoFit/>
          </a:bodyPr>
          <a:lstStyle/>
          <a:p>
            <a:r>
              <a:rPr lang="fr-FR" sz="1100" dirty="0" smtClean="0">
                <a:solidFill>
                  <a:schemeClr val="accent2"/>
                </a:solidFill>
              </a:rPr>
              <a:t>≠ instants oxydation </a:t>
            </a:r>
            <a:endParaRPr lang="fr-FR" sz="1100" dirty="0">
              <a:solidFill>
                <a:schemeClr val="accent2"/>
              </a:solidFill>
            </a:endParaRPr>
          </a:p>
        </p:txBody>
      </p:sp>
      <p:sp>
        <p:nvSpPr>
          <p:cNvPr id="17" name="Accolade fermante 16"/>
          <p:cNvSpPr/>
          <p:nvPr/>
        </p:nvSpPr>
        <p:spPr>
          <a:xfrm>
            <a:off x="4458267" y="2843936"/>
            <a:ext cx="216024" cy="330184"/>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19" name="ZoneTexte 18"/>
          <p:cNvSpPr txBox="1"/>
          <p:nvPr/>
        </p:nvSpPr>
        <p:spPr>
          <a:xfrm>
            <a:off x="4690864" y="2799542"/>
            <a:ext cx="1172724" cy="430887"/>
          </a:xfrm>
          <a:prstGeom prst="rect">
            <a:avLst/>
          </a:prstGeom>
          <a:noFill/>
        </p:spPr>
        <p:txBody>
          <a:bodyPr wrap="square" rtlCol="0">
            <a:spAutoFit/>
          </a:bodyPr>
          <a:lstStyle/>
          <a:p>
            <a:r>
              <a:rPr lang="fr-FR" sz="1100" dirty="0" smtClean="0">
                <a:solidFill>
                  <a:schemeClr val="accent5"/>
                </a:solidFill>
              </a:rPr>
              <a:t>≠ T° de refroidissement</a:t>
            </a:r>
            <a:endParaRPr lang="fr-FR" sz="1100" dirty="0">
              <a:solidFill>
                <a:schemeClr val="accent5"/>
              </a:solidFill>
            </a:endParaRPr>
          </a:p>
        </p:txBody>
      </p:sp>
      <p:cxnSp>
        <p:nvCxnSpPr>
          <p:cNvPr id="13" name="Connecteur droit avec flèche 12"/>
          <p:cNvCxnSpPr>
            <a:stCxn id="23" idx="1"/>
          </p:cNvCxnSpPr>
          <p:nvPr/>
        </p:nvCxnSpPr>
        <p:spPr>
          <a:xfrm flipH="1">
            <a:off x="4446857" y="1588949"/>
            <a:ext cx="316326" cy="33608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23" name="ZoneTexte 22"/>
          <p:cNvSpPr txBox="1"/>
          <p:nvPr/>
        </p:nvSpPr>
        <p:spPr>
          <a:xfrm>
            <a:off x="4763183" y="1458144"/>
            <a:ext cx="1172724" cy="261610"/>
          </a:xfrm>
          <a:prstGeom prst="rect">
            <a:avLst/>
          </a:prstGeom>
          <a:noFill/>
        </p:spPr>
        <p:txBody>
          <a:bodyPr wrap="square" rtlCol="0">
            <a:spAutoFit/>
          </a:bodyPr>
          <a:lstStyle/>
          <a:p>
            <a:r>
              <a:rPr lang="fr-FR" sz="1100" dirty="0" smtClean="0">
                <a:solidFill>
                  <a:schemeClr val="accent4"/>
                </a:solidFill>
              </a:rPr>
              <a:t>retour à T° </a:t>
            </a:r>
            <a:r>
              <a:rPr lang="fr-FR" sz="1100" dirty="0" err="1" smtClean="0">
                <a:solidFill>
                  <a:schemeClr val="accent4"/>
                </a:solidFill>
              </a:rPr>
              <a:t>amb</a:t>
            </a:r>
            <a:endParaRPr lang="fr-FR" sz="1100" dirty="0">
              <a:solidFill>
                <a:schemeClr val="accent4"/>
              </a:solidFill>
            </a:endParaRPr>
          </a:p>
        </p:txBody>
      </p:sp>
      <p:pic>
        <p:nvPicPr>
          <p:cNvPr id="20" name="Image 19"/>
          <p:cNvPicPr>
            <a:picLocks noChangeAspect="1"/>
          </p:cNvPicPr>
          <p:nvPr/>
        </p:nvPicPr>
        <p:blipFill>
          <a:blip r:embed="rId5" cstate="print"/>
          <a:stretch>
            <a:fillRect/>
          </a:stretch>
        </p:blipFill>
        <p:spPr>
          <a:xfrm>
            <a:off x="783291" y="5615321"/>
            <a:ext cx="2206151" cy="1215634"/>
          </a:xfrm>
          <a:prstGeom prst="rect">
            <a:avLst/>
          </a:prstGeom>
        </p:spPr>
      </p:pic>
      <p:sp>
        <p:nvSpPr>
          <p:cNvPr id="21" name="Espace réservé de la date 3"/>
          <p:cNvSpPr txBox="1">
            <a:spLocks/>
          </p:cNvSpPr>
          <p:nvPr/>
        </p:nvSpPr>
        <p:spPr>
          <a:xfrm>
            <a:off x="576000" y="6305192"/>
            <a:ext cx="1450504" cy="365125"/>
          </a:xfrm>
          <a:prstGeom prst="rect">
            <a:avLst/>
          </a:prstGeom>
        </p:spPr>
        <p:txBody>
          <a:bodyPr vert="horz" lIns="0" tIns="0" rIns="0" bIns="0" rtlCol="0" anchor="ctr"/>
          <a:lstStyle>
            <a:defPPr>
              <a:defRPr lang="fr-FR"/>
            </a:defPPr>
            <a:lvl1pPr marL="0" algn="l" defTabSz="914400" rtl="0" eaLnBrk="1" latinLnBrk="0" hangingPunct="1">
              <a:defRPr sz="1000" kern="1200" cap="all"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13DDD12-0203-43B6-8A80-E8EDE65866AB}" type="datetime4">
              <a:rPr lang="fr-FR" smtClean="0"/>
              <a:pPr/>
              <a:t>31 octobre 2017</a:t>
            </a:fld>
            <a:endParaRPr lang="fr-FR" dirty="0"/>
          </a:p>
        </p:txBody>
      </p:sp>
      <p:sp>
        <p:nvSpPr>
          <p:cNvPr id="25" name="ZoneTexte 24"/>
          <p:cNvSpPr txBox="1"/>
          <p:nvPr/>
        </p:nvSpPr>
        <p:spPr>
          <a:xfrm>
            <a:off x="9568" y="4774811"/>
            <a:ext cx="3035086" cy="1384995"/>
          </a:xfrm>
          <a:prstGeom prst="rect">
            <a:avLst/>
          </a:prstGeom>
          <a:noFill/>
        </p:spPr>
        <p:txBody>
          <a:bodyPr wrap="square" rtlCol="0">
            <a:spAutoFit/>
          </a:bodyPr>
          <a:lstStyle/>
          <a:p>
            <a:r>
              <a:rPr lang="fr-FR" sz="1400" i="1" u="sng" dirty="0" smtClean="0"/>
              <a:t>Hypothèses : </a:t>
            </a:r>
          </a:p>
          <a:p>
            <a:r>
              <a:rPr lang="fr-FR" sz="1400" dirty="0" smtClean="0"/>
              <a:t>contraintes planes et </a:t>
            </a:r>
            <a:r>
              <a:rPr lang="fr-FR" sz="1400" dirty="0" err="1" smtClean="0"/>
              <a:t>équibiaxiales</a:t>
            </a:r>
            <a:r>
              <a:rPr lang="fr-FR" sz="1400" dirty="0" smtClean="0"/>
              <a:t> </a:t>
            </a:r>
            <a:r>
              <a:rPr lang="fr-FR" sz="1400" dirty="0"/>
              <a:t>σ</a:t>
            </a:r>
            <a:r>
              <a:rPr lang="fr-FR" sz="1400" baseline="-25000" dirty="0"/>
              <a:t>11</a:t>
            </a:r>
            <a:r>
              <a:rPr lang="fr-FR" sz="1400" dirty="0"/>
              <a:t> = σ</a:t>
            </a:r>
            <a:r>
              <a:rPr lang="fr-FR" sz="1400" baseline="-25000" dirty="0"/>
              <a:t>22 = </a:t>
            </a:r>
            <a:r>
              <a:rPr lang="fr-FR" sz="1400" dirty="0" err="1" smtClean="0"/>
              <a:t>σ</a:t>
            </a:r>
            <a:r>
              <a:rPr lang="fr-FR" sz="1400" baseline="-25000" dirty="0" err="1" smtClean="0"/>
              <a:t>r</a:t>
            </a:r>
            <a:endParaRPr lang="fr-FR" sz="1400" dirty="0"/>
          </a:p>
          <a:p>
            <a:r>
              <a:rPr lang="fr-FR" sz="1400" dirty="0"/>
              <a:t>σ</a:t>
            </a:r>
            <a:r>
              <a:rPr lang="fr-FR" sz="1400" baseline="-25000" dirty="0"/>
              <a:t>33 </a:t>
            </a:r>
            <a:r>
              <a:rPr lang="fr-FR" sz="1400" dirty="0"/>
              <a:t>= </a:t>
            </a:r>
            <a:r>
              <a:rPr lang="fr-FR" sz="1400" dirty="0" smtClean="0"/>
              <a:t>0</a:t>
            </a:r>
          </a:p>
          <a:p>
            <a:r>
              <a:rPr lang="el-GR" sz="1400" dirty="0" smtClean="0"/>
              <a:t>ν</a:t>
            </a:r>
            <a:r>
              <a:rPr lang="fr-FR" sz="1400" dirty="0" smtClean="0"/>
              <a:t> = 0,3</a:t>
            </a:r>
          </a:p>
          <a:p>
            <a:r>
              <a:rPr lang="fr-FR" sz="1400" dirty="0" smtClean="0"/>
              <a:t>E= f(T)</a:t>
            </a:r>
          </a:p>
        </p:txBody>
      </p:sp>
      <mc:AlternateContent xmlns:mc="http://schemas.openxmlformats.org/markup-compatibility/2006">
        <mc:Choice xmlns="" xmlns:a14="http://schemas.microsoft.com/office/drawing/2010/main" Requires="a14">
          <p:sp>
            <p:nvSpPr>
              <p:cNvPr id="30" name="Rectangle 29"/>
              <p:cNvSpPr/>
              <p:nvPr/>
            </p:nvSpPr>
            <p:spPr>
              <a:xfrm>
                <a:off x="2965382" y="5101763"/>
                <a:ext cx="3201793" cy="553357"/>
              </a:xfrm>
              <a:prstGeom prst="rect">
                <a:avLst/>
              </a:prstGeom>
              <a:ln>
                <a:solidFill>
                  <a:schemeClr val="tx2"/>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i="1" smtClean="0">
                              <a:latin typeface="Cambria Math" panose="02040503050406030204" pitchFamily="18" charset="0"/>
                              <a:ea typeface="Cambria Math" panose="02040503050406030204" pitchFamily="18" charset="0"/>
                            </a:rPr>
                            <m:t>𝜀</m:t>
                          </m:r>
                        </m:e>
                        <m:sub>
                          <m:r>
                            <a:rPr lang="fr-FR" sz="1600" i="1" smtClean="0">
                              <a:latin typeface="Cambria Math" panose="02040503050406030204" pitchFamily="18" charset="0"/>
                              <a:ea typeface="Cambria Math" panose="02040503050406030204" pitchFamily="18" charset="0"/>
                            </a:rPr>
                            <m:t>𝜙𝜓</m:t>
                          </m:r>
                        </m:sub>
                      </m:sSub>
                      <m:r>
                        <m:rPr>
                          <m:nor/>
                        </m:rPr>
                        <a:rPr lang="fr-FR" sz="1600" i="1">
                          <a:latin typeface="+mj-lt"/>
                        </a:rPr>
                        <m:t> =  </m:t>
                      </m:r>
                      <m:r>
                        <m:rPr>
                          <m:nor/>
                        </m:rPr>
                        <a:rPr lang="fr-FR" sz="1600" b="0" i="1" smtClean="0">
                          <a:latin typeface="+mj-lt"/>
                        </a:rPr>
                        <m:t>(</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𝜎</m:t>
                          </m:r>
                        </m:e>
                        <m:sub>
                          <m:r>
                            <a:rPr lang="fr-FR" sz="1600" b="0" i="1" smtClean="0">
                              <a:latin typeface="Cambria Math" panose="02040503050406030204" pitchFamily="18" charset="0"/>
                            </a:rPr>
                            <m:t>𝑟</m:t>
                          </m:r>
                        </m:sub>
                      </m:sSub>
                      <m:r>
                        <a:rPr lang="fr-FR" sz="1600" b="0" i="1" smtClean="0">
                          <a:latin typeface="Cambria Math" panose="02040503050406030204" pitchFamily="18" charset="0"/>
                        </a:rPr>
                        <m:t> </m:t>
                      </m:r>
                      <m:f>
                        <m:fPr>
                          <m:ctrlPr>
                            <a:rPr lang="fr-FR" sz="1600" b="0" i="1" smtClean="0">
                              <a:latin typeface="Cambria Math" panose="02040503050406030204" pitchFamily="18" charset="0"/>
                            </a:rPr>
                          </m:ctrlPr>
                        </m:fPr>
                        <m:num>
                          <m:r>
                            <a:rPr lang="fr-FR" sz="1600" b="0" i="1" smtClean="0">
                              <a:latin typeface="Cambria Math" panose="02040503050406030204" pitchFamily="18" charset="0"/>
                            </a:rPr>
                            <m:t>1+</m:t>
                          </m:r>
                          <m:r>
                            <a:rPr lang="fr-FR" sz="1600" b="0" i="1" smtClean="0">
                              <a:latin typeface="Cambria Math" panose="02040503050406030204" pitchFamily="18" charset="0"/>
                              <a:ea typeface="Cambria Math" panose="02040503050406030204" pitchFamily="18" charset="0"/>
                            </a:rPr>
                            <m:t>𝜈</m:t>
                          </m:r>
                        </m:num>
                        <m:den>
                          <m:r>
                            <a:rPr lang="fr-FR" sz="1600" b="0" i="1" smtClean="0">
                              <a:latin typeface="Cambria Math" panose="02040503050406030204" pitchFamily="18" charset="0"/>
                            </a:rPr>
                            <m:t>𝐸</m:t>
                          </m:r>
                        </m:den>
                      </m:f>
                      <m:r>
                        <a:rPr lang="fr-FR" sz="1600" b="0" i="1" smtClean="0">
                          <a:latin typeface="Cambria Math" panose="02040503050406030204" pitchFamily="18" charset="0"/>
                        </a:rPr>
                        <m:t>)</m:t>
                      </m:r>
                      <m:r>
                        <a:rPr lang="fr-FR" sz="1600" b="0" i="1" smtClean="0">
                          <a:latin typeface="Cambria Math" panose="02040503050406030204" pitchFamily="18" charset="0"/>
                        </a:rPr>
                        <m:t>𝑠𝑖𝑛</m:t>
                      </m:r>
                      <m:r>
                        <a:rPr lang="fr-FR" sz="1600" b="0" i="1" smtClean="0">
                          <a:latin typeface="Cambria Math" panose="02040503050406030204" pitchFamily="18" charset="0"/>
                        </a:rPr>
                        <m:t>²</m:t>
                      </m:r>
                      <m:r>
                        <a:rPr lang="fr-FR" sz="1600" b="0" i="1" smtClean="0">
                          <a:latin typeface="Cambria Math" panose="02040503050406030204" pitchFamily="18" charset="0"/>
                          <a:ea typeface="Cambria Math" panose="02040503050406030204" pitchFamily="18" charset="0"/>
                        </a:rPr>
                        <m:t>𝜓</m:t>
                      </m:r>
                      <m:r>
                        <m:rPr>
                          <m:nor/>
                        </m:rPr>
                        <a:rPr lang="fr-FR" sz="1600" b="0" i="1" smtClean="0">
                          <a:latin typeface="Cambria Math" panose="02040503050406030204" pitchFamily="18" charset="0"/>
                          <a:ea typeface="Cambria Math" panose="02040503050406030204" pitchFamily="18" charset="0"/>
                        </a:rPr>
                        <m:t> </m:t>
                      </m:r>
                      <m:r>
                        <m:rPr>
                          <m:nor/>
                        </m:rPr>
                        <a:rPr lang="fr-FR" sz="1600" i="1">
                          <a:latin typeface="+mj-lt"/>
                        </a:rPr>
                        <m:t>− </m:t>
                      </m:r>
                      <m:r>
                        <m:rPr>
                          <m:nor/>
                        </m:rPr>
                        <a:rPr lang="fr-FR" sz="1600" b="0" i="1" smtClean="0">
                          <a:latin typeface="+mj-lt"/>
                        </a:rPr>
                        <m:t>2</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𝜎</m:t>
                          </m:r>
                        </m:e>
                        <m:sub>
                          <m:r>
                            <a:rPr lang="fr-FR" sz="1600" b="0" i="1" smtClean="0">
                              <a:latin typeface="Cambria Math" panose="02040503050406030204" pitchFamily="18" charset="0"/>
                            </a:rPr>
                            <m:t>𝑟</m:t>
                          </m:r>
                        </m:sub>
                      </m:sSub>
                      <m:f>
                        <m:fPr>
                          <m:ctrlPr>
                            <a:rPr lang="fr-FR" sz="1600" b="0" i="1" smtClean="0">
                              <a:latin typeface="Cambria Math" panose="02040503050406030204" pitchFamily="18" charset="0"/>
                            </a:rPr>
                          </m:ctrlPr>
                        </m:fPr>
                        <m:num>
                          <m:r>
                            <a:rPr lang="fr-FR" sz="1600" b="0" i="1" smtClean="0">
                              <a:latin typeface="Cambria Math" panose="02040503050406030204" pitchFamily="18" charset="0"/>
                              <a:ea typeface="Cambria Math" panose="02040503050406030204" pitchFamily="18" charset="0"/>
                            </a:rPr>
                            <m:t>𝜈</m:t>
                          </m:r>
                        </m:num>
                        <m:den>
                          <m:r>
                            <a:rPr lang="fr-FR" sz="1600" b="0" i="1" smtClean="0">
                              <a:latin typeface="Cambria Math" panose="02040503050406030204" pitchFamily="18" charset="0"/>
                            </a:rPr>
                            <m:t>𝐸</m:t>
                          </m:r>
                        </m:den>
                      </m:f>
                    </m:oMath>
                  </m:oMathPara>
                </a14:m>
                <a:endParaRPr lang="fr-FR" sz="2000" dirty="0"/>
              </a:p>
            </p:txBody>
          </p:sp>
        </mc:Choice>
        <mc:Fallback>
          <p:sp>
            <p:nvSpPr>
              <p:cNvPr id="30" name="Rectangle 29"/>
              <p:cNvSpPr>
                <a:spLocks noRot="1" noChangeAspect="1" noMove="1" noResize="1" noEditPoints="1" noAdjustHandles="1" noChangeArrowheads="1" noChangeShapeType="1" noTextEdit="1"/>
              </p:cNvSpPr>
              <p:nvPr/>
            </p:nvSpPr>
            <p:spPr>
              <a:xfrm>
                <a:off x="2965382" y="5101763"/>
                <a:ext cx="3201793" cy="553357"/>
              </a:xfrm>
              <a:prstGeom prst="rect">
                <a:avLst/>
              </a:prstGeom>
              <a:blipFill rotWithShape="0">
                <a:blip r:embed="rId6" cstate="print"/>
                <a:stretch>
                  <a:fillRect/>
                </a:stretch>
              </a:blipFill>
              <a:ln>
                <a:solidFill>
                  <a:schemeClr val="tx2"/>
                </a:solidFill>
              </a:ln>
            </p:spPr>
            <p:txBody>
              <a:bodyPr/>
              <a:lstStyle/>
              <a:p>
                <a:r>
                  <a:rPr lang="fr-FR">
                    <a:noFill/>
                  </a:rPr>
                  <a:t> </a:t>
                </a:r>
              </a:p>
            </p:txBody>
          </p:sp>
        </mc:Fallback>
      </mc:AlternateContent>
      <mc:AlternateContent xmlns:mc="http://schemas.openxmlformats.org/markup-compatibility/2006">
        <mc:Choice xmlns="" xmlns:a14="http://schemas.microsoft.com/office/drawing/2010/main" Requires="a14">
          <p:sp>
            <p:nvSpPr>
              <p:cNvPr id="32" name="Rectangle 31"/>
              <p:cNvSpPr/>
              <p:nvPr/>
            </p:nvSpPr>
            <p:spPr>
              <a:xfrm>
                <a:off x="7157285" y="5097660"/>
                <a:ext cx="1588961" cy="557460"/>
              </a:xfrm>
              <a:prstGeom prst="rect">
                <a:avLst/>
              </a:prstGeom>
              <a:ln>
                <a:solidFill>
                  <a:schemeClr val="tx2"/>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1600" i="1" smtClean="0">
                              <a:latin typeface="Cambria Math" panose="02040503050406030204" pitchFamily="18" charset="0"/>
                            </a:rPr>
                          </m:ctrlPr>
                        </m:sSubPr>
                        <m:e>
                          <m:r>
                            <a:rPr lang="fr-FR" sz="1600" i="1" smtClean="0">
                              <a:latin typeface="Cambria Math" panose="02040503050406030204" pitchFamily="18" charset="0"/>
                              <a:ea typeface="Cambria Math" panose="02040503050406030204" pitchFamily="18" charset="0"/>
                            </a:rPr>
                            <m:t>𝜎</m:t>
                          </m:r>
                        </m:e>
                        <m:sub>
                          <m:r>
                            <a:rPr lang="fr-FR" sz="1600" b="0" i="1" smtClean="0">
                              <a:latin typeface="Cambria Math" panose="02040503050406030204" pitchFamily="18" charset="0"/>
                            </a:rPr>
                            <m:t>𝑟</m:t>
                          </m:r>
                        </m:sub>
                      </m:sSub>
                      <m:r>
                        <a:rPr lang="fr-FR" sz="1600" b="0" i="1" smtClean="0">
                          <a:latin typeface="Cambria Math" panose="02040503050406030204" pitchFamily="18" charset="0"/>
                        </a:rPr>
                        <m:t>= </m:t>
                      </m:r>
                      <m:sSub>
                        <m:sSubPr>
                          <m:ctrlPr>
                            <a:rPr lang="fr-FR" sz="1600" b="0" i="1" smtClean="0">
                              <a:latin typeface="Cambria Math" panose="02040503050406030204" pitchFamily="18" charset="0"/>
                            </a:rPr>
                          </m:ctrlPr>
                        </m:sSubPr>
                        <m:e>
                          <m:r>
                            <a:rPr lang="fr-FR" sz="1600" b="0" i="1" smtClean="0">
                              <a:latin typeface="Cambria Math" panose="02040503050406030204" pitchFamily="18" charset="0"/>
                              <a:ea typeface="Cambria Math" panose="02040503050406030204" pitchFamily="18" charset="0"/>
                            </a:rPr>
                            <m:t>𝜀</m:t>
                          </m:r>
                        </m:e>
                        <m:sub>
                          <m:r>
                            <a:rPr lang="fr-FR" sz="1600" b="0" i="1" smtClean="0">
                              <a:latin typeface="Cambria Math" panose="02040503050406030204" pitchFamily="18" charset="0"/>
                              <a:ea typeface="Cambria Math" panose="02040503050406030204" pitchFamily="18" charset="0"/>
                            </a:rPr>
                            <m:t>𝜙𝜓</m:t>
                          </m:r>
                        </m:sub>
                      </m:sSub>
                      <m:f>
                        <m:fPr>
                          <m:ctrlPr>
                            <a:rPr lang="fr-FR" sz="1600" b="0" i="1" smtClean="0">
                              <a:latin typeface="Cambria Math" panose="02040503050406030204" pitchFamily="18" charset="0"/>
                            </a:rPr>
                          </m:ctrlPr>
                        </m:fPr>
                        <m:num>
                          <m:r>
                            <a:rPr lang="fr-FR" sz="1600" b="0" i="1" smtClean="0">
                              <a:latin typeface="Cambria Math" panose="02040503050406030204" pitchFamily="18" charset="0"/>
                            </a:rPr>
                            <m:t>𝐸</m:t>
                          </m:r>
                        </m:num>
                        <m:den>
                          <m:r>
                            <a:rPr lang="fr-FR" sz="1600" b="0" i="1" smtClean="0">
                              <a:latin typeface="Cambria Math" panose="02040503050406030204" pitchFamily="18" charset="0"/>
                            </a:rPr>
                            <m:t>1+</m:t>
                          </m:r>
                          <m:r>
                            <a:rPr lang="fr-FR" sz="1600" b="0" i="1" smtClean="0">
                              <a:latin typeface="Cambria Math" panose="02040503050406030204" pitchFamily="18" charset="0"/>
                              <a:ea typeface="Cambria Math" panose="02040503050406030204" pitchFamily="18" charset="0"/>
                            </a:rPr>
                            <m:t>𝜈</m:t>
                          </m:r>
                        </m:den>
                      </m:f>
                    </m:oMath>
                  </m:oMathPara>
                </a14:m>
                <a:endParaRPr lang="fr-FR" dirty="0"/>
              </a:p>
            </p:txBody>
          </p:sp>
        </mc:Choice>
        <mc:Fallback>
          <p:sp>
            <p:nvSpPr>
              <p:cNvPr id="32" name="Rectangle 31"/>
              <p:cNvSpPr>
                <a:spLocks noRot="1" noChangeAspect="1" noMove="1" noResize="1" noEditPoints="1" noAdjustHandles="1" noChangeArrowheads="1" noChangeShapeType="1" noTextEdit="1"/>
              </p:cNvSpPr>
              <p:nvPr/>
            </p:nvSpPr>
            <p:spPr>
              <a:xfrm>
                <a:off x="7157285" y="5097660"/>
                <a:ext cx="1588961" cy="557460"/>
              </a:xfrm>
              <a:prstGeom prst="rect">
                <a:avLst/>
              </a:prstGeom>
              <a:blipFill rotWithShape="0">
                <a:blip r:embed="rId7" cstate="print"/>
                <a:stretch>
                  <a:fillRect/>
                </a:stretch>
              </a:blipFill>
              <a:ln>
                <a:solidFill>
                  <a:schemeClr val="tx2"/>
                </a:solidFill>
              </a:ln>
            </p:spPr>
            <p:txBody>
              <a:bodyPr/>
              <a:lstStyle/>
              <a:p>
                <a:r>
                  <a:rPr lang="fr-FR">
                    <a:noFill/>
                  </a:rPr>
                  <a:t> </a:t>
                </a:r>
              </a:p>
            </p:txBody>
          </p:sp>
        </mc:Fallback>
      </mc:AlternateContent>
      <p:sp>
        <p:nvSpPr>
          <p:cNvPr id="33" name="ZoneTexte 32"/>
          <p:cNvSpPr txBox="1"/>
          <p:nvPr/>
        </p:nvSpPr>
        <p:spPr>
          <a:xfrm>
            <a:off x="3985950" y="5755823"/>
            <a:ext cx="1656184" cy="369332"/>
          </a:xfrm>
          <a:prstGeom prst="rect">
            <a:avLst/>
          </a:prstGeom>
          <a:noFill/>
        </p:spPr>
        <p:txBody>
          <a:bodyPr wrap="square" rtlCol="0">
            <a:spAutoFit/>
          </a:bodyPr>
          <a:lstStyle/>
          <a:p>
            <a:r>
              <a:rPr lang="fr-FR" dirty="0" smtClean="0">
                <a:solidFill>
                  <a:srgbClr val="FF0000"/>
                </a:solidFill>
              </a:rPr>
              <a:t>Loi des sin²</a:t>
            </a:r>
            <a:r>
              <a:rPr lang="el-GR" dirty="0" smtClean="0">
                <a:solidFill>
                  <a:srgbClr val="FF0000"/>
                </a:solidFill>
              </a:rPr>
              <a:t>Ψ</a:t>
            </a:r>
            <a:endParaRPr lang="fr-FR" dirty="0">
              <a:solidFill>
                <a:srgbClr val="FF0000"/>
              </a:solidFill>
            </a:endParaRPr>
          </a:p>
        </p:txBody>
      </p:sp>
      <p:sp>
        <p:nvSpPr>
          <p:cNvPr id="34" name="ZoneTexte 33"/>
          <p:cNvSpPr txBox="1"/>
          <p:nvPr/>
        </p:nvSpPr>
        <p:spPr>
          <a:xfrm>
            <a:off x="6726090" y="5755823"/>
            <a:ext cx="2451352" cy="923330"/>
          </a:xfrm>
          <a:prstGeom prst="rect">
            <a:avLst/>
          </a:prstGeom>
          <a:noFill/>
        </p:spPr>
        <p:txBody>
          <a:bodyPr wrap="square" rtlCol="0">
            <a:spAutoFit/>
          </a:bodyPr>
          <a:lstStyle/>
          <a:p>
            <a:r>
              <a:rPr lang="fr-FR" dirty="0" smtClean="0">
                <a:solidFill>
                  <a:srgbClr val="FF0000"/>
                </a:solidFill>
              </a:rPr>
              <a:t>Calcul de la contrainte moyenne à travers l’épaisseur</a:t>
            </a:r>
            <a:endParaRPr lang="fr-FR" dirty="0">
              <a:solidFill>
                <a:srgbClr val="FF0000"/>
              </a:solidFill>
            </a:endParaRPr>
          </a:p>
        </p:txBody>
      </p:sp>
      <p:sp>
        <p:nvSpPr>
          <p:cNvPr id="35" name="ZoneTexte 34"/>
          <p:cNvSpPr txBox="1"/>
          <p:nvPr/>
        </p:nvSpPr>
        <p:spPr>
          <a:xfrm>
            <a:off x="2989442" y="6400068"/>
            <a:ext cx="2023440" cy="430887"/>
          </a:xfrm>
          <a:prstGeom prst="rect">
            <a:avLst/>
          </a:prstGeom>
          <a:noFill/>
        </p:spPr>
        <p:txBody>
          <a:bodyPr wrap="square" rtlCol="0">
            <a:spAutoFit/>
          </a:bodyPr>
          <a:lstStyle/>
          <a:p>
            <a:r>
              <a:rPr lang="fr-FR" sz="1050" i="1" dirty="0" smtClean="0">
                <a:solidFill>
                  <a:srgbClr val="666666"/>
                </a:solidFill>
              </a:rPr>
              <a:t>Chan et al, J. Am. </a:t>
            </a:r>
            <a:r>
              <a:rPr lang="fr-FR" sz="1050" i="1" dirty="0" err="1" smtClean="0">
                <a:solidFill>
                  <a:srgbClr val="666666"/>
                </a:solidFill>
              </a:rPr>
              <a:t>Ceram</a:t>
            </a:r>
            <a:r>
              <a:rPr lang="fr-FR" sz="1050" i="1" dirty="0" smtClean="0">
                <a:solidFill>
                  <a:srgbClr val="666666"/>
                </a:solidFill>
              </a:rPr>
              <a:t>. Soc (1991)</a:t>
            </a:r>
            <a:endParaRPr lang="fr-FR" sz="1050" i="1" dirty="0">
              <a:solidFill>
                <a:srgbClr val="666666"/>
              </a:solidFill>
            </a:endParaRPr>
          </a:p>
        </p:txBody>
      </p:sp>
    </p:spTree>
    <p:extLst>
      <p:ext uri="{BB962C8B-B14F-4D97-AF65-F5344CB8AC3E}">
        <p14:creationId xmlns="" xmlns:p14="http://schemas.microsoft.com/office/powerpoint/2010/main" val="22241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P spid="24" grpId="0"/>
      <p:bldP spid="27" grpId="0"/>
      <p:bldP spid="25" grpId="0"/>
      <p:bldP spid="30" grpId="0" animBg="1"/>
      <p:bldP spid="32" grpId="0" animBg="1"/>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Zircaloy-4 </a:t>
            </a:r>
            <a:r>
              <a:rPr lang="fr-FR" sz="2000" dirty="0" smtClean="0"/>
              <a:t>: </a:t>
            </a:r>
            <a:r>
              <a:rPr lang="fr-FR" sz="2000" dirty="0"/>
              <a:t>Analyses des contraintes internes</a:t>
            </a:r>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16</a:t>
            </a:fld>
            <a:endParaRPr lang="fr-FR" dirty="0"/>
          </a:p>
        </p:txBody>
      </p:sp>
      <p:sp>
        <p:nvSpPr>
          <p:cNvPr id="8" name="ZoneTexte 7"/>
          <p:cNvSpPr txBox="1"/>
          <p:nvPr/>
        </p:nvSpPr>
        <p:spPr>
          <a:xfrm>
            <a:off x="5220072" y="1916832"/>
            <a:ext cx="3600400" cy="3785652"/>
          </a:xfrm>
          <a:prstGeom prst="rect">
            <a:avLst/>
          </a:prstGeom>
          <a:noFill/>
        </p:spPr>
        <p:txBody>
          <a:bodyPr wrap="square" rtlCol="0">
            <a:spAutoFit/>
          </a:bodyPr>
          <a:lstStyle/>
          <a:p>
            <a:r>
              <a:rPr lang="fr-FR" sz="1600" u="sng" dirty="0" smtClean="0">
                <a:solidFill>
                  <a:srgbClr val="006600"/>
                </a:solidFill>
              </a:rPr>
              <a:t>Zircone monoclinique :</a:t>
            </a:r>
          </a:p>
          <a:p>
            <a:endParaRPr lang="fr-FR" sz="1600" u="sng" dirty="0" smtClean="0">
              <a:solidFill>
                <a:srgbClr val="006600"/>
              </a:solidFill>
            </a:endParaRPr>
          </a:p>
          <a:p>
            <a:r>
              <a:rPr lang="fr-FR" sz="1600" dirty="0" smtClean="0"/>
              <a:t>Contraintes de compression perpendiculairement à la direction principale de croissance de l'oxyde</a:t>
            </a:r>
          </a:p>
          <a:p>
            <a:endParaRPr lang="fr-FR" sz="1600" dirty="0" smtClean="0"/>
          </a:p>
          <a:p>
            <a:r>
              <a:rPr lang="fr-FR" sz="1600" dirty="0" smtClean="0"/>
              <a:t>Diminution des contraintes moyennes de compression au cours de l’oxydation (symboles pleins) et du refroidissement (symboles vides)</a:t>
            </a:r>
          </a:p>
          <a:p>
            <a:endParaRPr lang="fr-FR" sz="1600" dirty="0"/>
          </a:p>
          <a:p>
            <a:r>
              <a:rPr lang="fr-FR" sz="1600" dirty="0" smtClean="0"/>
              <a:t>L’oxyde formé à 700°C reste plus contraint à la fin du cycle thermique que ceux formés à 800 et 900°C</a:t>
            </a:r>
          </a:p>
          <a:p>
            <a:endParaRPr lang="fr-FR" sz="1600" dirty="0"/>
          </a:p>
        </p:txBody>
      </p:sp>
      <p:pic>
        <p:nvPicPr>
          <p:cNvPr id="6" name="Image 5"/>
          <p:cNvPicPr>
            <a:picLocks noChangeAspect="1"/>
          </p:cNvPicPr>
          <p:nvPr/>
        </p:nvPicPr>
        <p:blipFill>
          <a:blip r:embed="rId3" cstate="print"/>
          <a:stretch>
            <a:fillRect/>
          </a:stretch>
        </p:blipFill>
        <p:spPr>
          <a:xfrm>
            <a:off x="294493" y="1982267"/>
            <a:ext cx="4625473" cy="2376264"/>
          </a:xfrm>
          <a:prstGeom prst="rect">
            <a:avLst/>
          </a:prstGeom>
        </p:spPr>
      </p:pic>
      <p:sp>
        <p:nvSpPr>
          <p:cNvPr id="3" name="ZoneTexte 2"/>
          <p:cNvSpPr txBox="1"/>
          <p:nvPr/>
        </p:nvSpPr>
        <p:spPr>
          <a:xfrm>
            <a:off x="0" y="1027315"/>
            <a:ext cx="4392488" cy="430887"/>
          </a:xfrm>
          <a:prstGeom prst="rect">
            <a:avLst/>
          </a:prstGeom>
          <a:noFill/>
        </p:spPr>
        <p:txBody>
          <a:bodyPr wrap="square" rtlCol="0">
            <a:spAutoFit/>
          </a:bodyPr>
          <a:lstStyle/>
          <a:p>
            <a:r>
              <a:rPr lang="fr-FR" sz="1100" dirty="0" smtClean="0"/>
              <a:t>On normalise la contrainte par la valeur absolue max des contraintes obtenue en </a:t>
            </a:r>
            <a:r>
              <a:rPr lang="fr-FR" sz="1100" dirty="0"/>
              <a:t>d</a:t>
            </a:r>
            <a:r>
              <a:rPr lang="fr-FR" sz="1100" dirty="0" smtClean="0"/>
              <a:t>ébut d’oxydation</a:t>
            </a:r>
            <a:endParaRPr lang="fr-FR" sz="1100" dirty="0"/>
          </a:p>
        </p:txBody>
      </p:sp>
      <p:pic>
        <p:nvPicPr>
          <p:cNvPr id="7" name="Image 6"/>
          <p:cNvPicPr>
            <a:picLocks noChangeAspect="1"/>
          </p:cNvPicPr>
          <p:nvPr/>
        </p:nvPicPr>
        <p:blipFill>
          <a:blip r:embed="rId4" cstate="print"/>
          <a:stretch>
            <a:fillRect/>
          </a:stretch>
        </p:blipFill>
        <p:spPr>
          <a:xfrm>
            <a:off x="295007" y="4358531"/>
            <a:ext cx="4624959" cy="2376000"/>
          </a:xfrm>
          <a:prstGeom prst="rect">
            <a:avLst/>
          </a:prstGeom>
        </p:spPr>
      </p:pic>
    </p:spTree>
    <p:extLst>
      <p:ext uri="{BB962C8B-B14F-4D97-AF65-F5344CB8AC3E}">
        <p14:creationId xmlns="" xmlns:p14="http://schemas.microsoft.com/office/powerpoint/2010/main" val="9434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t>Résultats </a:t>
            </a:r>
            <a:r>
              <a:rPr lang="fr-FR" sz="2000" dirty="0" smtClean="0"/>
              <a:t>obtenus </a:t>
            </a:r>
            <a:r>
              <a:rPr lang="fr-FR" sz="2000" dirty="0"/>
              <a:t>par DRX sur le Zircaloy-4 </a:t>
            </a:r>
            <a:r>
              <a:rPr lang="fr-FR" sz="2000" dirty="0" smtClean="0"/>
              <a:t>: </a:t>
            </a:r>
            <a:r>
              <a:rPr lang="fr-FR" sz="2000" dirty="0"/>
              <a:t>Analyses des contraintes internes</a:t>
            </a:r>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17</a:t>
            </a:fld>
            <a:endParaRPr lang="fr-FR" dirty="0"/>
          </a:p>
        </p:txBody>
      </p:sp>
      <p:sp>
        <p:nvSpPr>
          <p:cNvPr id="8" name="ZoneTexte 7"/>
          <p:cNvSpPr txBox="1"/>
          <p:nvPr/>
        </p:nvSpPr>
        <p:spPr>
          <a:xfrm>
            <a:off x="5076056" y="1340768"/>
            <a:ext cx="3600400" cy="5262979"/>
          </a:xfrm>
          <a:prstGeom prst="rect">
            <a:avLst/>
          </a:prstGeom>
          <a:noFill/>
        </p:spPr>
        <p:txBody>
          <a:bodyPr wrap="square" rtlCol="0">
            <a:spAutoFit/>
          </a:bodyPr>
          <a:lstStyle/>
          <a:p>
            <a:r>
              <a:rPr lang="fr-FR" sz="1600" u="sng" dirty="0" smtClean="0">
                <a:solidFill>
                  <a:srgbClr val="006600"/>
                </a:solidFill>
              </a:rPr>
              <a:t>Zircone quadratique :</a:t>
            </a:r>
          </a:p>
          <a:p>
            <a:endParaRPr lang="fr-FR" sz="1600" u="sng" dirty="0" smtClean="0">
              <a:solidFill>
                <a:srgbClr val="006600"/>
              </a:solidFill>
            </a:endParaRPr>
          </a:p>
          <a:p>
            <a:r>
              <a:rPr lang="fr-FR" sz="1600" dirty="0" smtClean="0"/>
              <a:t>Contraintes de compression perpendiculairement à la direction principale de croissance de l'oxyde</a:t>
            </a:r>
          </a:p>
          <a:p>
            <a:endParaRPr lang="fr-FR" sz="1600" dirty="0" smtClean="0"/>
          </a:p>
          <a:p>
            <a:r>
              <a:rPr lang="fr-FR" sz="1600" dirty="0" smtClean="0"/>
              <a:t>Diminution plus rapide au cours du temps des contraintes moyennes de compression dans la phase quadratique que dans la phase monoclinique</a:t>
            </a:r>
          </a:p>
          <a:p>
            <a:endParaRPr lang="fr-FR" sz="1600" dirty="0" smtClean="0"/>
          </a:p>
          <a:p>
            <a:r>
              <a:rPr lang="fr-FR" sz="1600" dirty="0" smtClean="0"/>
              <a:t>Les contraintes moyennes obtenues dans la phase quadratique présentent une tendance similaire que celles obtenues dans la phase monoclinique</a:t>
            </a:r>
          </a:p>
          <a:p>
            <a:endParaRPr lang="fr-FR" sz="1600" dirty="0"/>
          </a:p>
          <a:p>
            <a:r>
              <a:rPr lang="fr-FR" sz="1600" dirty="0" smtClean="0"/>
              <a:t>L’oxyde formé à 700°C reste plus contraint à la fin du cycle thermique que ceux formés à 800 et 900°C</a:t>
            </a:r>
          </a:p>
          <a:p>
            <a:endParaRPr lang="fr-FR" sz="1600" dirty="0"/>
          </a:p>
        </p:txBody>
      </p:sp>
      <p:sp>
        <p:nvSpPr>
          <p:cNvPr id="3" name="ZoneTexte 2"/>
          <p:cNvSpPr txBox="1"/>
          <p:nvPr/>
        </p:nvSpPr>
        <p:spPr>
          <a:xfrm>
            <a:off x="0" y="1027315"/>
            <a:ext cx="4392488" cy="430887"/>
          </a:xfrm>
          <a:prstGeom prst="rect">
            <a:avLst/>
          </a:prstGeom>
          <a:noFill/>
        </p:spPr>
        <p:txBody>
          <a:bodyPr wrap="square" rtlCol="0">
            <a:spAutoFit/>
          </a:bodyPr>
          <a:lstStyle/>
          <a:p>
            <a:r>
              <a:rPr lang="fr-FR" sz="1100" dirty="0" smtClean="0"/>
              <a:t>On normalise la contrainte par la valeur absolue max des contraintes obtenue en </a:t>
            </a:r>
            <a:r>
              <a:rPr lang="fr-FR" sz="1100" dirty="0"/>
              <a:t>d</a:t>
            </a:r>
            <a:r>
              <a:rPr lang="fr-FR" sz="1100" dirty="0" smtClean="0"/>
              <a:t>ébut d’oxydation</a:t>
            </a:r>
            <a:endParaRPr lang="fr-FR" sz="1100" dirty="0"/>
          </a:p>
        </p:txBody>
      </p:sp>
      <p:pic>
        <p:nvPicPr>
          <p:cNvPr id="9" name="Image 8"/>
          <p:cNvPicPr>
            <a:picLocks noChangeAspect="1"/>
          </p:cNvPicPr>
          <p:nvPr/>
        </p:nvPicPr>
        <p:blipFill>
          <a:blip r:embed="rId3" cstate="print"/>
          <a:stretch>
            <a:fillRect/>
          </a:stretch>
        </p:blipFill>
        <p:spPr>
          <a:xfrm>
            <a:off x="313754" y="1916832"/>
            <a:ext cx="4618286" cy="2376000"/>
          </a:xfrm>
          <a:prstGeom prst="rect">
            <a:avLst/>
          </a:prstGeom>
        </p:spPr>
      </p:pic>
      <p:pic>
        <p:nvPicPr>
          <p:cNvPr id="6" name="Image 5"/>
          <p:cNvPicPr>
            <a:picLocks noChangeAspect="1"/>
          </p:cNvPicPr>
          <p:nvPr/>
        </p:nvPicPr>
        <p:blipFill>
          <a:blip r:embed="rId4" cstate="print"/>
          <a:stretch>
            <a:fillRect/>
          </a:stretch>
        </p:blipFill>
        <p:spPr>
          <a:xfrm>
            <a:off x="313754" y="4292832"/>
            <a:ext cx="4624959" cy="2376000"/>
          </a:xfrm>
          <a:prstGeom prst="rect">
            <a:avLst/>
          </a:prstGeom>
        </p:spPr>
      </p:pic>
    </p:spTree>
    <p:extLst>
      <p:ext uri="{BB962C8B-B14F-4D97-AF65-F5344CB8AC3E}">
        <p14:creationId xmlns="" xmlns:p14="http://schemas.microsoft.com/office/powerpoint/2010/main" val="32815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Conclusions</a:t>
            </a:r>
            <a:endParaRPr lang="fr-FR" sz="2000" dirty="0"/>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18</a:t>
            </a:fld>
            <a:endParaRPr lang="fr-FR" dirty="0"/>
          </a:p>
        </p:txBody>
      </p:sp>
      <p:sp>
        <p:nvSpPr>
          <p:cNvPr id="9" name="ZoneTexte 8"/>
          <p:cNvSpPr txBox="1"/>
          <p:nvPr/>
        </p:nvSpPr>
        <p:spPr>
          <a:xfrm>
            <a:off x="179512" y="1225285"/>
            <a:ext cx="8640960" cy="4031873"/>
          </a:xfrm>
          <a:prstGeom prst="rect">
            <a:avLst/>
          </a:prstGeom>
          <a:noFill/>
        </p:spPr>
        <p:txBody>
          <a:bodyPr wrap="square" rtlCol="0">
            <a:spAutoFit/>
          </a:bodyPr>
          <a:lstStyle/>
          <a:p>
            <a:pPr marL="285750" indent="-285750">
              <a:buFont typeface="Wingdings" panose="05000000000000000000" pitchFamily="2" charset="2"/>
              <a:buChar char="ü"/>
            </a:pPr>
            <a:r>
              <a:rPr lang="fr-FR" sz="1600" dirty="0" smtClean="0"/>
              <a:t>Réalisation de premières expériences d’oxydation </a:t>
            </a:r>
            <a:r>
              <a:rPr lang="fr-FR" sz="1600" i="1" dirty="0" smtClean="0"/>
              <a:t>in-situ</a:t>
            </a:r>
            <a:r>
              <a:rPr lang="fr-FR" sz="1600" dirty="0" smtClean="0"/>
              <a:t> sous rayonnement synchrotron avec analyses par DRX des évolutions structurales ainsi que des contraintes internes générées dans l’oxyde.</a:t>
            </a:r>
          </a:p>
          <a:p>
            <a:endParaRPr lang="fr-FR" sz="1600" dirty="0"/>
          </a:p>
          <a:p>
            <a:pPr marL="285750" indent="-285750">
              <a:buFont typeface="Wingdings" panose="05000000000000000000" pitchFamily="2" charset="2"/>
              <a:buChar char="ü"/>
            </a:pPr>
            <a:r>
              <a:rPr lang="fr-FR" sz="1600" dirty="0" smtClean="0"/>
              <a:t>Mise en lumière d’une effet important de la température d’oxydation sur la structure de l’oxyde (phases quadratique et monoclinique de la zircone) et les contraintes internes pendant l’oxydation et le refroidissement ultérieur</a:t>
            </a:r>
          </a:p>
          <a:p>
            <a:endParaRPr lang="fr-FR" sz="1600" dirty="0"/>
          </a:p>
          <a:p>
            <a:pPr marL="285750" indent="-285750">
              <a:buFont typeface="Wingdings" panose="05000000000000000000" pitchFamily="2" charset="2"/>
              <a:buChar char="ü"/>
            </a:pPr>
            <a:r>
              <a:rPr lang="fr-FR" sz="1600" dirty="0" smtClean="0"/>
              <a:t>Premiers résultats obtenus sur l'évolution des déformations générées dans le Zy-4 lors des expériences </a:t>
            </a:r>
            <a:r>
              <a:rPr lang="fr-FR" sz="1600" i="1" dirty="0" smtClean="0"/>
              <a:t>in-situ</a:t>
            </a:r>
            <a:r>
              <a:rPr lang="fr-FR" sz="1600" dirty="0" smtClean="0"/>
              <a:t> dans les phases quadratique et monoclinique de l’oxyde.</a:t>
            </a:r>
          </a:p>
          <a:p>
            <a:pPr marL="1200150" lvl="2" indent="-285750">
              <a:buFont typeface="Wingdings" panose="05000000000000000000" pitchFamily="2" charset="2"/>
              <a:buChar char="ü"/>
            </a:pPr>
            <a:r>
              <a:rPr lang="fr-FR" sz="1600" dirty="0"/>
              <a:t>La phase monoclinique est </a:t>
            </a:r>
            <a:r>
              <a:rPr lang="fr-FR" sz="1600" dirty="0" smtClean="0"/>
              <a:t>en moyenne plus </a:t>
            </a:r>
            <a:r>
              <a:rPr lang="fr-FR" sz="1600" dirty="0"/>
              <a:t>contrainte </a:t>
            </a:r>
            <a:r>
              <a:rPr lang="fr-FR" sz="1600" dirty="0" smtClean="0"/>
              <a:t>(compression) que </a:t>
            </a:r>
            <a:r>
              <a:rPr lang="fr-FR" sz="1600" dirty="0"/>
              <a:t>la phase quadratique</a:t>
            </a:r>
          </a:p>
          <a:p>
            <a:pPr marL="1200150" lvl="2" indent="-285750">
              <a:buFont typeface="Wingdings" panose="05000000000000000000" pitchFamily="2" charset="2"/>
              <a:buChar char="ü"/>
            </a:pPr>
            <a:r>
              <a:rPr lang="fr-FR" sz="1600" dirty="0"/>
              <a:t>Diminution des contraintes moyennes </a:t>
            </a:r>
            <a:r>
              <a:rPr lang="fr-FR" sz="1600" dirty="0" smtClean="0"/>
              <a:t>de compression pour </a:t>
            </a:r>
            <a:r>
              <a:rPr lang="fr-FR" sz="1600" dirty="0"/>
              <a:t>les phases </a:t>
            </a:r>
            <a:r>
              <a:rPr lang="fr-FR" sz="1600" dirty="0" smtClean="0"/>
              <a:t>monoclinique </a:t>
            </a:r>
            <a:r>
              <a:rPr lang="fr-FR" sz="1600" dirty="0"/>
              <a:t>et </a:t>
            </a:r>
            <a:r>
              <a:rPr lang="fr-FR" sz="1600" dirty="0" smtClean="0"/>
              <a:t>quadratique de la zircone au </a:t>
            </a:r>
            <a:r>
              <a:rPr lang="fr-FR" sz="1600" dirty="0"/>
              <a:t>cours de l’oxydation et du refroidissement</a:t>
            </a:r>
          </a:p>
          <a:p>
            <a:endParaRPr lang="fr-FR" sz="1600" dirty="0" smtClean="0"/>
          </a:p>
        </p:txBody>
      </p:sp>
    </p:spTree>
    <p:extLst>
      <p:ext uri="{BB962C8B-B14F-4D97-AF65-F5344CB8AC3E}">
        <p14:creationId xmlns="" xmlns:p14="http://schemas.microsoft.com/office/powerpoint/2010/main" val="670322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19</a:t>
            </a:fld>
            <a:endParaRPr lang="fr-FR" dirty="0"/>
          </a:p>
        </p:txBody>
      </p:sp>
      <p:sp>
        <p:nvSpPr>
          <p:cNvPr id="7" name="ZoneTexte 6"/>
          <p:cNvSpPr txBox="1"/>
          <p:nvPr/>
        </p:nvSpPr>
        <p:spPr>
          <a:xfrm>
            <a:off x="1403648" y="2204864"/>
            <a:ext cx="6696744" cy="830997"/>
          </a:xfrm>
          <a:prstGeom prst="rect">
            <a:avLst/>
          </a:prstGeom>
          <a:noFill/>
        </p:spPr>
        <p:txBody>
          <a:bodyPr wrap="square" rtlCol="0">
            <a:spAutoFit/>
          </a:bodyPr>
          <a:lstStyle/>
          <a:p>
            <a:r>
              <a:rPr lang="fr-FR" sz="4800" dirty="0" smtClean="0"/>
              <a:t>Merci de votre attention</a:t>
            </a:r>
            <a:endParaRPr lang="fr-FR" sz="4800" dirty="0"/>
          </a:p>
        </p:txBody>
      </p:sp>
      <p:pic>
        <p:nvPicPr>
          <p:cNvPr id="8" name="Image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23270" y="3264158"/>
            <a:ext cx="2857500" cy="2857500"/>
          </a:xfrm>
          <a:prstGeom prst="rect">
            <a:avLst/>
          </a:prstGeom>
        </p:spPr>
      </p:pic>
    </p:spTree>
    <p:extLst>
      <p:ext uri="{BB962C8B-B14F-4D97-AF65-F5344CB8AC3E}">
        <p14:creationId xmlns="" xmlns:p14="http://schemas.microsoft.com/office/powerpoint/2010/main" val="78105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smtClean="0"/>
              <a:t>Plan de la présentation</a:t>
            </a:r>
            <a:endParaRPr lang="fr-FR" sz="2000" dirty="0"/>
          </a:p>
        </p:txBody>
      </p:sp>
      <p:sp>
        <p:nvSpPr>
          <p:cNvPr id="4" name="Espace réservé de la date 3"/>
          <p:cNvSpPr>
            <a:spLocks noGrp="1"/>
          </p:cNvSpPr>
          <p:nvPr>
            <p:ph type="dt" sz="half" idx="10"/>
          </p:nvPr>
        </p:nvSpPr>
        <p:spPr/>
        <p:txBody>
          <a:bodyPr/>
          <a:lstStyle/>
          <a:p>
            <a:fld id="{D13DDD12-0203-43B6-8A80-E8EDE65866AB}" type="datetime4">
              <a:rPr lang="fr-FR" smtClean="0"/>
              <a:pPr/>
              <a:t>31 octobre 2017</a:t>
            </a:fld>
            <a:endParaRPr lang="fr-FR" dirty="0"/>
          </a:p>
        </p:txBody>
      </p:sp>
      <p:sp>
        <p:nvSpPr>
          <p:cNvPr id="5" name="Espace réservé du numéro de diapositive 4"/>
          <p:cNvSpPr>
            <a:spLocks noGrp="1"/>
          </p:cNvSpPr>
          <p:nvPr>
            <p:ph type="sldNum" sz="quarter" idx="11"/>
          </p:nvPr>
        </p:nvSpPr>
        <p:spPr/>
        <p:txBody>
          <a:bodyPr/>
          <a:lstStyle/>
          <a:p>
            <a:r>
              <a:rPr lang="fr-FR" smtClean="0"/>
              <a:t>|  PAGE </a:t>
            </a:r>
            <a:fld id="{AEFB9B6D-867A-40B8-ACB0-35CC9F272C9C}" type="slidenum">
              <a:rPr lang="fr-FR" smtClean="0"/>
              <a:pPr/>
              <a:t>2</a:t>
            </a:fld>
            <a:endParaRPr lang="fr-FR" dirty="0"/>
          </a:p>
        </p:txBody>
      </p:sp>
      <p:sp>
        <p:nvSpPr>
          <p:cNvPr id="7" name="ZoneTexte 6"/>
          <p:cNvSpPr txBox="1"/>
          <p:nvPr/>
        </p:nvSpPr>
        <p:spPr>
          <a:xfrm>
            <a:off x="467544" y="1340768"/>
            <a:ext cx="8496944" cy="2031325"/>
          </a:xfrm>
          <a:prstGeom prst="rect">
            <a:avLst/>
          </a:prstGeom>
          <a:noFill/>
        </p:spPr>
        <p:txBody>
          <a:bodyPr wrap="square" rtlCol="0">
            <a:spAutoFit/>
          </a:bodyPr>
          <a:lstStyle/>
          <a:p>
            <a:pPr marL="285750" indent="-285750">
              <a:buFont typeface="Wingdings" panose="05000000000000000000" pitchFamily="2" charset="2"/>
              <a:buChar char="§"/>
            </a:pPr>
            <a:r>
              <a:rPr lang="fr-FR" dirty="0" smtClean="0"/>
              <a:t>Contexte / problématique / objectif de l’étude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Protocole </a:t>
            </a:r>
            <a:r>
              <a:rPr lang="fr-FR" dirty="0" smtClean="0"/>
              <a:t>expérimental</a:t>
            </a:r>
            <a:endParaRPr lang="fr-FR" dirty="0"/>
          </a:p>
          <a:p>
            <a:endParaRPr lang="fr-FR" dirty="0" smtClean="0"/>
          </a:p>
          <a:p>
            <a:pPr marL="285750" indent="-285750">
              <a:buFont typeface="Wingdings" panose="05000000000000000000" pitchFamily="2" charset="2"/>
              <a:buChar char="§"/>
            </a:pPr>
            <a:r>
              <a:rPr lang="fr-FR" dirty="0" smtClean="0"/>
              <a:t>Résultats</a:t>
            </a:r>
          </a:p>
          <a:p>
            <a:endParaRPr lang="fr-FR" dirty="0"/>
          </a:p>
          <a:p>
            <a:pPr marL="285750" indent="-285750">
              <a:buFont typeface="Wingdings" panose="05000000000000000000" pitchFamily="2" charset="2"/>
              <a:buChar char="§"/>
            </a:pPr>
            <a:r>
              <a:rPr lang="fr-FR" dirty="0" smtClean="0"/>
              <a:t>Conclusions et perspectives</a:t>
            </a:r>
            <a:endParaRPr lang="fr-FR" dirty="0"/>
          </a:p>
        </p:txBody>
      </p:sp>
    </p:spTree>
    <p:extLst>
      <p:ext uri="{BB962C8B-B14F-4D97-AF65-F5344CB8AC3E}">
        <p14:creationId xmlns="" xmlns:p14="http://schemas.microsoft.com/office/powerpoint/2010/main" val="3080309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1"/>
          </p:nvPr>
        </p:nvSpPr>
        <p:spPr>
          <a:xfrm>
            <a:off x="8892480" y="6525344"/>
            <a:ext cx="1118696" cy="365125"/>
          </a:xfrm>
        </p:spPr>
        <p:txBody>
          <a:bodyPr/>
          <a:lstStyle/>
          <a:p>
            <a:r>
              <a:rPr lang="fr-FR" dirty="0" smtClean="0"/>
              <a:t>| </a:t>
            </a:r>
            <a:r>
              <a:rPr lang="fr-FR" dirty="0"/>
              <a:t>1</a:t>
            </a:r>
          </a:p>
        </p:txBody>
      </p:sp>
      <p:sp>
        <p:nvSpPr>
          <p:cNvPr id="52" name="Titre 1"/>
          <p:cNvSpPr txBox="1">
            <a:spLocks/>
          </p:cNvSpPr>
          <p:nvPr/>
        </p:nvSpPr>
        <p:spPr>
          <a:xfrm>
            <a:off x="1330304" y="11728"/>
            <a:ext cx="7562176"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endParaRPr lang="en-US" dirty="0"/>
          </a:p>
        </p:txBody>
      </p:sp>
      <p:sp>
        <p:nvSpPr>
          <p:cNvPr id="4" name="Titre 1"/>
          <p:cNvSpPr>
            <a:spLocks noGrp="1"/>
          </p:cNvSpPr>
          <p:nvPr>
            <p:ph type="title"/>
          </p:nvPr>
        </p:nvSpPr>
        <p:spPr>
          <a:xfrm>
            <a:off x="1512000" y="52752"/>
            <a:ext cx="7236464" cy="908720"/>
          </a:xfrm>
        </p:spPr>
        <p:txBody>
          <a:bodyPr/>
          <a:lstStyle/>
          <a:p>
            <a:r>
              <a:rPr lang="fr-FR" sz="2000" dirty="0" smtClean="0"/>
              <a:t>Contexte de l’étude : gaine de crayons combustibles</a:t>
            </a:r>
            <a:endParaRPr lang="fr-FR" sz="2000" dirty="0"/>
          </a:p>
        </p:txBody>
      </p:sp>
      <p:sp>
        <p:nvSpPr>
          <p:cNvPr id="29" name="ZoneTexte 28"/>
          <p:cNvSpPr txBox="1"/>
          <p:nvPr/>
        </p:nvSpPr>
        <p:spPr>
          <a:xfrm>
            <a:off x="251520" y="1034678"/>
            <a:ext cx="5976664" cy="369332"/>
          </a:xfrm>
          <a:prstGeom prst="rect">
            <a:avLst/>
          </a:prstGeom>
          <a:noFill/>
        </p:spPr>
        <p:txBody>
          <a:bodyPr wrap="square" rtlCol="0">
            <a:spAutoFit/>
          </a:bodyPr>
          <a:lstStyle/>
          <a:p>
            <a:r>
              <a:rPr lang="fr-FR" b="1" u="sng" dirty="0" smtClean="0">
                <a:solidFill>
                  <a:schemeClr val="bg2">
                    <a:lumMod val="75000"/>
                  </a:schemeClr>
                </a:solidFill>
              </a:rPr>
              <a:t>Réacteur à eau pressurisée (REP)</a:t>
            </a:r>
            <a:endParaRPr lang="fr-FR" b="1" u="sng" dirty="0">
              <a:solidFill>
                <a:schemeClr val="bg2">
                  <a:lumMod val="75000"/>
                </a:schemeClr>
              </a:solidFill>
            </a:endParaRPr>
          </a:p>
        </p:txBody>
      </p:sp>
      <p:pic>
        <p:nvPicPr>
          <p:cNvPr id="30" name="Image 29"/>
          <p:cNvPicPr>
            <a:picLocks noChangeAspect="1"/>
          </p:cNvPicPr>
          <p:nvPr/>
        </p:nvPicPr>
        <p:blipFill>
          <a:blip r:embed="rId2" cstate="print"/>
          <a:stretch>
            <a:fillRect/>
          </a:stretch>
        </p:blipFill>
        <p:spPr>
          <a:xfrm>
            <a:off x="94228" y="1617803"/>
            <a:ext cx="9014276" cy="4331477"/>
          </a:xfrm>
          <a:prstGeom prst="rect">
            <a:avLst/>
          </a:prstGeom>
        </p:spPr>
      </p:pic>
      <p:sp>
        <p:nvSpPr>
          <p:cNvPr id="2" name="Rectangle 1"/>
          <p:cNvSpPr/>
          <p:nvPr/>
        </p:nvSpPr>
        <p:spPr>
          <a:xfrm>
            <a:off x="179512" y="5013176"/>
            <a:ext cx="511256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5" name="Tableau 4"/>
          <p:cNvGraphicFramePr>
            <a:graphicFrameLocks noGrp="1"/>
          </p:cNvGraphicFramePr>
          <p:nvPr>
            <p:extLst>
              <p:ext uri="{D42A27DB-BD31-4B8C-83A1-F6EECF244321}">
                <p14:modId xmlns="" xmlns:p14="http://schemas.microsoft.com/office/powerpoint/2010/main" val="770826227"/>
              </p:ext>
            </p:extLst>
          </p:nvPr>
        </p:nvGraphicFramePr>
        <p:xfrm>
          <a:off x="179512" y="4869160"/>
          <a:ext cx="5375922" cy="854367"/>
        </p:xfrm>
        <a:graphic>
          <a:graphicData uri="http://schemas.openxmlformats.org/drawingml/2006/table">
            <a:tbl>
              <a:tblPr firstRow="1" bandRow="1">
                <a:tableStyleId>{5C22544A-7EE6-4342-B048-85BDC9FD1C3A}</a:tableStyleId>
              </a:tblPr>
              <a:tblGrid>
                <a:gridCol w="1093404">
                  <a:extLst>
                    <a:ext uri="{9D8B030D-6E8A-4147-A177-3AD203B41FA5}">
                      <a16:colId xmlns:a16="http://schemas.microsoft.com/office/drawing/2014/main" xmlns="" val="20000"/>
                    </a:ext>
                  </a:extLst>
                </a:gridCol>
                <a:gridCol w="703420">
                  <a:extLst>
                    <a:ext uri="{9D8B030D-6E8A-4147-A177-3AD203B41FA5}">
                      <a16:colId xmlns:a16="http://schemas.microsoft.com/office/drawing/2014/main" xmlns="" val="20001"/>
                    </a:ext>
                  </a:extLst>
                </a:gridCol>
                <a:gridCol w="898412">
                  <a:extLst>
                    <a:ext uri="{9D8B030D-6E8A-4147-A177-3AD203B41FA5}">
                      <a16:colId xmlns:a16="http://schemas.microsoft.com/office/drawing/2014/main" xmlns="" val="20002"/>
                    </a:ext>
                  </a:extLst>
                </a:gridCol>
                <a:gridCol w="898412">
                  <a:extLst>
                    <a:ext uri="{9D8B030D-6E8A-4147-A177-3AD203B41FA5}">
                      <a16:colId xmlns:a16="http://schemas.microsoft.com/office/drawing/2014/main" xmlns="" val="20003"/>
                    </a:ext>
                  </a:extLst>
                </a:gridCol>
                <a:gridCol w="898412">
                  <a:extLst>
                    <a:ext uri="{9D8B030D-6E8A-4147-A177-3AD203B41FA5}">
                      <a16:colId xmlns:a16="http://schemas.microsoft.com/office/drawing/2014/main" xmlns="" val="20004"/>
                    </a:ext>
                  </a:extLst>
                </a:gridCol>
                <a:gridCol w="883862">
                  <a:extLst>
                    <a:ext uri="{9D8B030D-6E8A-4147-A177-3AD203B41FA5}">
                      <a16:colId xmlns:a16="http://schemas.microsoft.com/office/drawing/2014/main" xmlns="" val="20005"/>
                    </a:ext>
                  </a:extLst>
                </a:gridCol>
              </a:tblGrid>
              <a:tr h="295920">
                <a:tc>
                  <a:txBody>
                    <a:bodyPr/>
                    <a:lstStyle/>
                    <a:p>
                      <a:pPr algn="ctr"/>
                      <a:r>
                        <a:rPr lang="fr-FR" sz="1400" dirty="0" smtClean="0">
                          <a:solidFill>
                            <a:schemeClr val="bg1"/>
                          </a:solidFill>
                        </a:rPr>
                        <a:t>Alliage</a:t>
                      </a:r>
                      <a:endParaRPr lang="fr-FR" sz="1400" dirty="0">
                        <a:solidFill>
                          <a:schemeClr val="bg1"/>
                        </a:solidFill>
                      </a:endParaRPr>
                    </a:p>
                  </a:txBody>
                  <a:tcPr anchor="ctr"/>
                </a:tc>
                <a:tc>
                  <a:txBody>
                    <a:bodyPr/>
                    <a:lstStyle/>
                    <a:p>
                      <a:pPr algn="ctr"/>
                      <a:r>
                        <a:rPr lang="fr-FR" sz="1400" dirty="0" smtClean="0">
                          <a:solidFill>
                            <a:schemeClr val="bg1"/>
                          </a:solidFill>
                        </a:rPr>
                        <a:t>Zr</a:t>
                      </a:r>
                      <a:endParaRPr lang="fr-FR" sz="1400" dirty="0">
                        <a:solidFill>
                          <a:schemeClr val="bg1"/>
                        </a:solidFill>
                      </a:endParaRPr>
                    </a:p>
                  </a:txBody>
                  <a:tcPr anchor="ctr"/>
                </a:tc>
                <a:tc>
                  <a:txBody>
                    <a:bodyPr/>
                    <a:lstStyle/>
                    <a:p>
                      <a:pPr algn="ctr"/>
                      <a:r>
                        <a:rPr lang="fr-FR" sz="1400" dirty="0" smtClean="0">
                          <a:solidFill>
                            <a:schemeClr val="bg1"/>
                          </a:solidFill>
                        </a:rPr>
                        <a:t>Sn</a:t>
                      </a:r>
                      <a:endParaRPr lang="fr-FR" sz="1400" dirty="0">
                        <a:solidFill>
                          <a:schemeClr val="bg1"/>
                        </a:solidFill>
                      </a:endParaRPr>
                    </a:p>
                  </a:txBody>
                  <a:tcPr anchor="ctr"/>
                </a:tc>
                <a:tc>
                  <a:txBody>
                    <a:bodyPr/>
                    <a:lstStyle/>
                    <a:p>
                      <a:pPr algn="ctr"/>
                      <a:r>
                        <a:rPr lang="fr-FR" sz="1400" dirty="0" smtClean="0">
                          <a:solidFill>
                            <a:schemeClr val="bg1"/>
                          </a:solidFill>
                        </a:rPr>
                        <a:t>Fe</a:t>
                      </a:r>
                      <a:endParaRPr lang="fr-FR" sz="1400" dirty="0">
                        <a:solidFill>
                          <a:schemeClr val="bg1"/>
                        </a:solidFill>
                      </a:endParaRPr>
                    </a:p>
                  </a:txBody>
                  <a:tcPr anchor="ctr"/>
                </a:tc>
                <a:tc>
                  <a:txBody>
                    <a:bodyPr/>
                    <a:lstStyle/>
                    <a:p>
                      <a:pPr algn="ctr"/>
                      <a:r>
                        <a:rPr lang="fr-FR" sz="1400" dirty="0" smtClean="0">
                          <a:solidFill>
                            <a:schemeClr val="bg1"/>
                          </a:solidFill>
                        </a:rPr>
                        <a:t>Cr</a:t>
                      </a:r>
                      <a:endParaRPr lang="fr-FR" sz="1400" dirty="0">
                        <a:solidFill>
                          <a:schemeClr val="bg1"/>
                        </a:solidFill>
                      </a:endParaRPr>
                    </a:p>
                  </a:txBody>
                  <a:tcPr anchor="ctr"/>
                </a:tc>
                <a:tc>
                  <a:txBody>
                    <a:bodyPr/>
                    <a:lstStyle/>
                    <a:p>
                      <a:pPr algn="ctr"/>
                      <a:r>
                        <a:rPr lang="fr-FR" sz="1400" dirty="0" smtClean="0">
                          <a:solidFill>
                            <a:schemeClr val="bg1"/>
                          </a:solidFill>
                        </a:rPr>
                        <a:t>O</a:t>
                      </a:r>
                      <a:endParaRPr lang="fr-FR" sz="1400" dirty="0">
                        <a:solidFill>
                          <a:schemeClr val="bg1"/>
                        </a:solidFill>
                      </a:endParaRPr>
                    </a:p>
                  </a:txBody>
                  <a:tcPr anchor="ctr"/>
                </a:tc>
                <a:extLst>
                  <a:ext uri="{0D108BD9-81ED-4DB2-BD59-A6C34878D82A}">
                    <a16:rowId xmlns:a16="http://schemas.microsoft.com/office/drawing/2014/main" xmlns="" val="10000"/>
                  </a:ext>
                </a:extLst>
              </a:tr>
              <a:tr h="549567">
                <a:tc>
                  <a:txBody>
                    <a:bodyPr/>
                    <a:lstStyle/>
                    <a:p>
                      <a:pPr algn="ctr"/>
                      <a:r>
                        <a:rPr lang="fr-FR" sz="1400" b="1" dirty="0" smtClean="0">
                          <a:solidFill>
                            <a:schemeClr val="bg1"/>
                          </a:solidFill>
                        </a:rPr>
                        <a:t>Zy-4 (%</a:t>
                      </a:r>
                      <a:r>
                        <a:rPr lang="fr-FR" sz="1400" b="0" dirty="0" smtClean="0">
                          <a:solidFill>
                            <a:schemeClr val="bg1"/>
                          </a:solidFill>
                        </a:rPr>
                        <a:t>m)</a:t>
                      </a:r>
                      <a:endParaRPr lang="fr-FR" sz="1400" b="0" dirty="0">
                        <a:solidFill>
                          <a:schemeClr val="bg1"/>
                        </a:solidFill>
                      </a:endParaRPr>
                    </a:p>
                  </a:txBody>
                  <a:tcPr anchor="ctr">
                    <a:solidFill>
                      <a:schemeClr val="accent1"/>
                    </a:solidFill>
                  </a:tcPr>
                </a:tc>
                <a:tc>
                  <a:txBody>
                    <a:bodyPr/>
                    <a:lstStyle/>
                    <a:p>
                      <a:pPr algn="ctr"/>
                      <a:r>
                        <a:rPr lang="fr-FR" sz="1400" dirty="0" smtClean="0">
                          <a:solidFill>
                            <a:schemeClr val="tx1"/>
                          </a:solidFill>
                        </a:rPr>
                        <a:t>base</a:t>
                      </a:r>
                      <a:endParaRPr lang="fr-FR" sz="1400" dirty="0">
                        <a:solidFill>
                          <a:schemeClr val="tx1"/>
                        </a:solidFill>
                      </a:endParaRPr>
                    </a:p>
                  </a:txBody>
                  <a:tcPr anchor="ctr"/>
                </a:tc>
                <a:tc>
                  <a:txBody>
                    <a:bodyPr/>
                    <a:lstStyle/>
                    <a:p>
                      <a:pPr algn="ctr"/>
                      <a:r>
                        <a:rPr lang="fr-FR" sz="1400" dirty="0" smtClean="0">
                          <a:solidFill>
                            <a:schemeClr val="tx1"/>
                          </a:solidFill>
                        </a:rPr>
                        <a:t>1,30</a:t>
                      </a:r>
                      <a:endParaRPr lang="fr-FR" sz="1400" dirty="0">
                        <a:solidFill>
                          <a:schemeClr val="tx1"/>
                        </a:solidFill>
                      </a:endParaRPr>
                    </a:p>
                  </a:txBody>
                  <a:tcPr anchor="ctr"/>
                </a:tc>
                <a:tc>
                  <a:txBody>
                    <a:bodyPr/>
                    <a:lstStyle/>
                    <a:p>
                      <a:pPr algn="ctr"/>
                      <a:r>
                        <a:rPr lang="fr-FR" sz="1400" dirty="0" smtClean="0">
                          <a:solidFill>
                            <a:schemeClr val="tx1"/>
                          </a:solidFill>
                        </a:rPr>
                        <a:t>0,21</a:t>
                      </a:r>
                      <a:endParaRPr lang="fr-FR" sz="1400" dirty="0">
                        <a:solidFill>
                          <a:schemeClr val="tx1"/>
                        </a:solidFill>
                      </a:endParaRPr>
                    </a:p>
                  </a:txBody>
                  <a:tcPr anchor="ctr"/>
                </a:tc>
                <a:tc>
                  <a:txBody>
                    <a:bodyPr/>
                    <a:lstStyle/>
                    <a:p>
                      <a:pPr algn="ctr"/>
                      <a:r>
                        <a:rPr lang="fr-FR" sz="1400" dirty="0" smtClean="0">
                          <a:solidFill>
                            <a:schemeClr val="tx1"/>
                          </a:solidFill>
                        </a:rPr>
                        <a:t>0,10</a:t>
                      </a:r>
                      <a:endParaRPr lang="fr-FR" sz="1400" dirty="0">
                        <a:solidFill>
                          <a:schemeClr val="tx1"/>
                        </a:solidFill>
                      </a:endParaRPr>
                    </a:p>
                  </a:txBody>
                  <a:tcPr anchor="ctr"/>
                </a:tc>
                <a:tc>
                  <a:txBody>
                    <a:bodyPr/>
                    <a:lstStyle/>
                    <a:p>
                      <a:pPr algn="ctr"/>
                      <a:r>
                        <a:rPr lang="fr-FR" sz="1400" dirty="0" smtClean="0">
                          <a:solidFill>
                            <a:schemeClr val="tx1"/>
                          </a:solidFill>
                        </a:rPr>
                        <a:t>0,12</a:t>
                      </a:r>
                      <a:endParaRPr lang="fr-FR" sz="1400" dirty="0">
                        <a:solidFill>
                          <a:schemeClr val="tx1"/>
                        </a:solidFill>
                      </a:endParaRPr>
                    </a:p>
                  </a:txBody>
                  <a:tcPr anchor="ctr"/>
                </a:tc>
                <a:extLst>
                  <a:ext uri="{0D108BD9-81ED-4DB2-BD59-A6C34878D82A}">
                    <a16:rowId xmlns:a16="http://schemas.microsoft.com/office/drawing/2014/main" xmlns="" val="10001"/>
                  </a:ext>
                </a:extLst>
              </a:tr>
            </a:tbl>
          </a:graphicData>
        </a:graphic>
      </p:graphicFrame>
    </p:spTree>
    <p:extLst>
      <p:ext uri="{BB962C8B-B14F-4D97-AF65-F5344CB8AC3E}">
        <p14:creationId xmlns="" xmlns:p14="http://schemas.microsoft.com/office/powerpoint/2010/main" val="3728537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1"/>
          </p:nvPr>
        </p:nvSpPr>
        <p:spPr>
          <a:xfrm>
            <a:off x="8892480" y="6525344"/>
            <a:ext cx="1118696" cy="365125"/>
          </a:xfrm>
        </p:spPr>
        <p:txBody>
          <a:bodyPr/>
          <a:lstStyle/>
          <a:p>
            <a:r>
              <a:rPr lang="fr-FR" dirty="0" smtClean="0"/>
              <a:t>| </a:t>
            </a:r>
            <a:r>
              <a:rPr lang="fr-FR" dirty="0"/>
              <a:t>1</a:t>
            </a:r>
          </a:p>
        </p:txBody>
      </p:sp>
      <p:sp>
        <p:nvSpPr>
          <p:cNvPr id="52" name="Titre 1"/>
          <p:cNvSpPr txBox="1">
            <a:spLocks/>
          </p:cNvSpPr>
          <p:nvPr/>
        </p:nvSpPr>
        <p:spPr>
          <a:xfrm>
            <a:off x="1330304" y="11728"/>
            <a:ext cx="7562176" cy="908720"/>
          </a:xfrm>
          <a:prstGeom prst="rect">
            <a:avLst/>
          </a:prstGeom>
        </p:spPr>
        <p:txBody>
          <a:bodyPr vert="horz" lIns="0" tIns="0" rIns="0" bIns="0" rtlCol="0" anchor="ctr" anchorCtr="0">
            <a:noAutofit/>
          </a:bodyPr>
          <a:lstStyle>
            <a:lvl1pPr algn="l" defTabSz="914400" rtl="0" eaLnBrk="1" latinLnBrk="0" hangingPunct="1">
              <a:spcBef>
                <a:spcPct val="0"/>
              </a:spcBef>
              <a:buNone/>
              <a:defRPr sz="2200" b="1" kern="1200" cap="all" baseline="0">
                <a:solidFill>
                  <a:schemeClr val="bg1"/>
                </a:solidFill>
                <a:latin typeface="+mj-lt"/>
                <a:ea typeface="+mj-ea"/>
                <a:cs typeface="+mj-cs"/>
              </a:defRPr>
            </a:lvl1pPr>
          </a:lstStyle>
          <a:p>
            <a:endParaRPr lang="en-US" dirty="0"/>
          </a:p>
        </p:txBody>
      </p:sp>
      <p:sp>
        <p:nvSpPr>
          <p:cNvPr id="4" name="Titre 1"/>
          <p:cNvSpPr>
            <a:spLocks noGrp="1"/>
          </p:cNvSpPr>
          <p:nvPr>
            <p:ph type="title"/>
          </p:nvPr>
        </p:nvSpPr>
        <p:spPr>
          <a:xfrm>
            <a:off x="1512000" y="52752"/>
            <a:ext cx="7236464" cy="908720"/>
          </a:xfrm>
        </p:spPr>
        <p:txBody>
          <a:bodyPr/>
          <a:lstStyle/>
          <a:p>
            <a:r>
              <a:rPr lang="fr-FR" sz="2000" dirty="0" smtClean="0"/>
              <a:t>Contexte de l’étude</a:t>
            </a:r>
            <a:endParaRPr lang="fr-FR" sz="2000" dirty="0"/>
          </a:p>
        </p:txBody>
      </p:sp>
      <p:sp>
        <p:nvSpPr>
          <p:cNvPr id="29" name="ZoneTexte 28"/>
          <p:cNvSpPr txBox="1"/>
          <p:nvPr/>
        </p:nvSpPr>
        <p:spPr>
          <a:xfrm>
            <a:off x="251520" y="1034678"/>
            <a:ext cx="5976664" cy="369332"/>
          </a:xfrm>
          <a:prstGeom prst="rect">
            <a:avLst/>
          </a:prstGeom>
          <a:noFill/>
        </p:spPr>
        <p:txBody>
          <a:bodyPr wrap="square" rtlCol="0">
            <a:spAutoFit/>
          </a:bodyPr>
          <a:lstStyle/>
          <a:p>
            <a:r>
              <a:rPr lang="fr-FR" b="1" u="sng" dirty="0" smtClean="0">
                <a:solidFill>
                  <a:schemeClr val="bg2">
                    <a:lumMod val="75000"/>
                  </a:schemeClr>
                </a:solidFill>
              </a:rPr>
              <a:t>Accident type APRP</a:t>
            </a:r>
            <a:endParaRPr lang="fr-FR" b="1" u="sng" dirty="0">
              <a:solidFill>
                <a:schemeClr val="bg2">
                  <a:lumMod val="75000"/>
                </a:schemeClr>
              </a:solidFill>
            </a:endParaRPr>
          </a:p>
        </p:txBody>
      </p:sp>
      <p:pic>
        <p:nvPicPr>
          <p:cNvPr id="2" name="Image 1"/>
          <p:cNvPicPr>
            <a:picLocks noChangeAspect="1"/>
          </p:cNvPicPr>
          <p:nvPr/>
        </p:nvPicPr>
        <p:blipFill>
          <a:blip r:embed="rId2" cstate="print"/>
          <a:stretch>
            <a:fillRect/>
          </a:stretch>
        </p:blipFill>
        <p:spPr>
          <a:xfrm>
            <a:off x="1043608" y="1124744"/>
            <a:ext cx="7000371" cy="4424642"/>
          </a:xfrm>
          <a:prstGeom prst="rect">
            <a:avLst/>
          </a:prstGeom>
        </p:spPr>
      </p:pic>
      <p:sp>
        <p:nvSpPr>
          <p:cNvPr id="3" name="ZoneTexte 2"/>
          <p:cNvSpPr txBox="1"/>
          <p:nvPr/>
        </p:nvSpPr>
        <p:spPr>
          <a:xfrm>
            <a:off x="395536" y="5877272"/>
            <a:ext cx="7776864" cy="646331"/>
          </a:xfrm>
          <a:prstGeom prst="rect">
            <a:avLst/>
          </a:prstGeom>
          <a:noFill/>
        </p:spPr>
        <p:txBody>
          <a:bodyPr wrap="square" rtlCol="0">
            <a:spAutoFit/>
          </a:bodyPr>
          <a:lstStyle/>
          <a:p>
            <a:r>
              <a:rPr lang="fr-FR" dirty="0" smtClean="0">
                <a:sym typeface="Wingdings" panose="05000000000000000000" pitchFamily="2" charset="2"/>
              </a:rPr>
              <a:t> Formation d’une brèche dans le circuit primaire, chute de la pression…</a:t>
            </a:r>
          </a:p>
          <a:p>
            <a:r>
              <a:rPr lang="fr-FR" dirty="0" smtClean="0">
                <a:sym typeface="Wingdings" panose="05000000000000000000" pitchFamily="2" charset="2"/>
              </a:rPr>
              <a:t> Perte d’eau dans le circuit primaire, vaporisation de l’eau… </a:t>
            </a:r>
            <a:endParaRPr lang="fr-FR" dirty="0"/>
          </a:p>
        </p:txBody>
      </p:sp>
    </p:spTree>
    <p:extLst>
      <p:ext uri="{BB962C8B-B14F-4D97-AF65-F5344CB8AC3E}">
        <p14:creationId xmlns="" xmlns:p14="http://schemas.microsoft.com/office/powerpoint/2010/main" val="24862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C2668-70D9-49EC-94D2-144A6E3F0C65}" type="datetime4">
              <a:rPr lang="fr-FR" smtClean="0"/>
              <a:pPr/>
              <a:t>31 octobre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5</a:t>
            </a:fld>
            <a:endParaRPr lang="fr-FR" dirty="0"/>
          </a:p>
        </p:txBody>
      </p:sp>
      <p:sp>
        <p:nvSpPr>
          <p:cNvPr id="19" name="Titre 10"/>
          <p:cNvSpPr>
            <a:spLocks noGrp="1"/>
          </p:cNvSpPr>
          <p:nvPr>
            <p:ph type="title"/>
          </p:nvPr>
        </p:nvSpPr>
        <p:spPr>
          <a:xfrm>
            <a:off x="1512000" y="52752"/>
            <a:ext cx="7632000" cy="908720"/>
          </a:xfrm>
        </p:spPr>
        <p:txBody>
          <a:bodyPr/>
          <a:lstStyle/>
          <a:p>
            <a:r>
              <a:rPr lang="fr-FR" sz="2000" dirty="0" smtClean="0"/>
              <a:t>Problématique</a:t>
            </a:r>
          </a:p>
        </p:txBody>
      </p:sp>
      <p:sp>
        <p:nvSpPr>
          <p:cNvPr id="2" name="ZoneTexte 1"/>
          <p:cNvSpPr txBox="1"/>
          <p:nvPr/>
        </p:nvSpPr>
        <p:spPr>
          <a:xfrm>
            <a:off x="251520" y="1103981"/>
            <a:ext cx="8813209" cy="1685077"/>
          </a:xfrm>
          <a:prstGeom prst="rect">
            <a:avLst/>
          </a:prstGeom>
          <a:noFill/>
        </p:spPr>
        <p:txBody>
          <a:bodyPr wrap="square" rtlCol="0">
            <a:spAutoFit/>
          </a:bodyPr>
          <a:lstStyle/>
          <a:p>
            <a:pPr marL="0" lvl="1" indent="0">
              <a:spcBef>
                <a:spcPts val="600"/>
              </a:spcBef>
              <a:buNone/>
              <a:defRPr/>
            </a:pPr>
            <a:r>
              <a:rPr lang="fr-FR" sz="1600" i="1" u="sng" dirty="0" smtClean="0"/>
              <a:t>Pendant </a:t>
            </a:r>
            <a:r>
              <a:rPr lang="fr-FR" sz="1600" i="1" u="sng" dirty="0"/>
              <a:t>l’oxydation </a:t>
            </a:r>
            <a:r>
              <a:rPr lang="fr-FR" sz="1600" dirty="0"/>
              <a:t>: Contraintes </a:t>
            </a:r>
            <a:r>
              <a:rPr lang="fr-FR" sz="1600" dirty="0" smtClean="0"/>
              <a:t>internes susceptibles </a:t>
            </a:r>
            <a:r>
              <a:rPr lang="fr-FR" sz="1600" dirty="0"/>
              <a:t>d’avoir un effet sur la structure de l’oxyde (</a:t>
            </a:r>
            <a:r>
              <a:rPr lang="fr-FR" sz="1600" dirty="0" err="1"/>
              <a:t>e.g</a:t>
            </a:r>
            <a:r>
              <a:rPr lang="fr-FR" sz="1600" dirty="0"/>
              <a:t>. stabilisation de la phase quadratique) et sur la cinétique d’oxydation du matériau (</a:t>
            </a:r>
            <a:r>
              <a:rPr lang="fr-FR" sz="1600" dirty="0" err="1"/>
              <a:t>e.g</a:t>
            </a:r>
            <a:r>
              <a:rPr lang="fr-FR" sz="1600" dirty="0"/>
              <a:t>. « </a:t>
            </a:r>
            <a:r>
              <a:rPr lang="fr-FR" sz="1600" dirty="0" err="1"/>
              <a:t>breakaway</a:t>
            </a:r>
            <a:r>
              <a:rPr lang="fr-FR" sz="1600" dirty="0"/>
              <a:t> », effet de la pression de vapeur d’eau, </a:t>
            </a:r>
            <a:r>
              <a:rPr lang="fr-FR" sz="1600" dirty="0" smtClean="0"/>
              <a:t>…).</a:t>
            </a:r>
          </a:p>
          <a:p>
            <a:pPr marL="0" lvl="1" indent="0">
              <a:spcBef>
                <a:spcPts val="600"/>
              </a:spcBef>
              <a:buNone/>
              <a:defRPr/>
            </a:pPr>
            <a:endParaRPr lang="fr-FR" sz="1600" dirty="0"/>
          </a:p>
          <a:p>
            <a:pPr lvl="3">
              <a:spcBef>
                <a:spcPts val="300"/>
              </a:spcBef>
            </a:pPr>
            <a:endParaRPr lang="fr-FR" sz="1600" dirty="0"/>
          </a:p>
          <a:p>
            <a:endParaRPr lang="fr-FR" sz="1600" dirty="0"/>
          </a:p>
        </p:txBody>
      </p:sp>
      <p:sp>
        <p:nvSpPr>
          <p:cNvPr id="3" name="ZoneTexte 2"/>
          <p:cNvSpPr txBox="1"/>
          <p:nvPr/>
        </p:nvSpPr>
        <p:spPr>
          <a:xfrm>
            <a:off x="251520" y="5288125"/>
            <a:ext cx="8748464" cy="1677382"/>
          </a:xfrm>
          <a:prstGeom prst="rect">
            <a:avLst/>
          </a:prstGeom>
          <a:noFill/>
        </p:spPr>
        <p:txBody>
          <a:bodyPr wrap="square" rtlCol="0">
            <a:spAutoFit/>
          </a:bodyPr>
          <a:lstStyle/>
          <a:p>
            <a:pPr marL="0" lvl="1"/>
            <a:r>
              <a:rPr lang="fr-FR" sz="1600" i="1" u="sng" dirty="0"/>
              <a:t>Pendant le refroidissement </a:t>
            </a:r>
            <a:r>
              <a:rPr lang="fr-FR" sz="1600" dirty="0"/>
              <a:t>: Contraintes </a:t>
            </a:r>
            <a:r>
              <a:rPr lang="fr-FR" sz="1600" dirty="0" smtClean="0"/>
              <a:t>internes susceptibles </a:t>
            </a:r>
            <a:r>
              <a:rPr lang="fr-FR" sz="1600" dirty="0"/>
              <a:t>de nuire à la tenue mécanique de la gaine (fragilisée par son oxydation) lors du choc thermique et d’avoir des conséquences sur l’évolution à plus long terme du matériau</a:t>
            </a:r>
            <a:r>
              <a:rPr lang="fr-FR" sz="1600" dirty="0" smtClean="0"/>
              <a:t>.</a:t>
            </a:r>
          </a:p>
          <a:p>
            <a:pPr marL="0" lvl="1" indent="0">
              <a:spcBef>
                <a:spcPts val="600"/>
              </a:spcBef>
              <a:buNone/>
              <a:defRPr/>
            </a:pPr>
            <a:endParaRPr lang="fr-FR" sz="1600" dirty="0"/>
          </a:p>
          <a:p>
            <a:pPr marL="0" lvl="1"/>
            <a:endParaRPr lang="fr-FR" sz="1600" dirty="0"/>
          </a:p>
          <a:p>
            <a:endParaRPr lang="fr-FR" dirty="0"/>
          </a:p>
        </p:txBody>
      </p:sp>
      <p:sp>
        <p:nvSpPr>
          <p:cNvPr id="10" name="Rectangle 9"/>
          <p:cNvSpPr/>
          <p:nvPr/>
        </p:nvSpPr>
        <p:spPr>
          <a:xfrm>
            <a:off x="2987824" y="2359653"/>
            <a:ext cx="1653369" cy="2304000"/>
          </a:xfrm>
          <a:prstGeom prst="rect">
            <a:avLst/>
          </a:prstGeom>
          <a:solidFill>
            <a:schemeClr val="accent4">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4641194" y="2362962"/>
            <a:ext cx="1986032" cy="2304000"/>
          </a:xfrm>
          <a:prstGeom prst="rect">
            <a:avLst/>
          </a:prstGeom>
          <a:solidFill>
            <a:schemeClr val="bg2">
              <a:lumMod val="75000"/>
              <a:alpha val="2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7"/>
          <p:cNvSpPr>
            <a:spLocks noChangeAspect="1" noChangeArrowheads="1"/>
          </p:cNvSpPr>
          <p:nvPr/>
        </p:nvSpPr>
        <p:spPr bwMode="auto">
          <a:xfrm>
            <a:off x="6627226" y="4358938"/>
            <a:ext cx="606256" cy="276999"/>
          </a:xfrm>
          <a:prstGeom prst="rect">
            <a:avLst/>
          </a:prstGeom>
          <a:noFill/>
          <a:ln w="9525">
            <a:noFill/>
            <a:miter lim="800000"/>
            <a:headEnd/>
            <a:tailEnd/>
          </a:ln>
        </p:spPr>
        <p:txBody>
          <a:bodyPr wrap="none">
            <a:spAutoFit/>
          </a:bodyPr>
          <a:lstStyle/>
          <a:p>
            <a:pPr algn="ctr" eaLnBrk="0" hangingPunct="0"/>
            <a:r>
              <a:rPr lang="fr-FR" sz="1200" dirty="0" smtClean="0"/>
              <a:t>&lt;900s</a:t>
            </a:r>
            <a:endParaRPr lang="fr-FR" sz="1200" dirty="0"/>
          </a:p>
        </p:txBody>
      </p:sp>
      <p:grpSp>
        <p:nvGrpSpPr>
          <p:cNvPr id="15" name="Groupe 14"/>
          <p:cNvGrpSpPr/>
          <p:nvPr/>
        </p:nvGrpSpPr>
        <p:grpSpPr>
          <a:xfrm>
            <a:off x="1416703" y="2218689"/>
            <a:ext cx="6177161" cy="2757543"/>
            <a:chOff x="2319562" y="3088951"/>
            <a:chExt cx="6177161" cy="2757543"/>
          </a:xfrm>
        </p:grpSpPr>
        <p:sp>
          <p:nvSpPr>
            <p:cNvPr id="16" name="ZoneTexte 15"/>
            <p:cNvSpPr txBox="1"/>
            <p:nvPr/>
          </p:nvSpPr>
          <p:spPr>
            <a:xfrm>
              <a:off x="5222017" y="5569495"/>
              <a:ext cx="637289" cy="276999"/>
            </a:xfrm>
            <a:prstGeom prst="rect">
              <a:avLst/>
            </a:prstGeom>
            <a:noFill/>
          </p:spPr>
          <p:txBody>
            <a:bodyPr wrap="none" rtlCol="0">
              <a:spAutoFit/>
            </a:bodyPr>
            <a:lstStyle/>
            <a:p>
              <a:pPr algn="ctr"/>
              <a:r>
                <a:rPr lang="fr-FR" sz="1200" dirty="0" smtClean="0"/>
                <a:t>Temps</a:t>
              </a:r>
            </a:p>
          </p:txBody>
        </p:sp>
        <p:sp>
          <p:nvSpPr>
            <p:cNvPr id="17" name="ZoneTexte 16"/>
            <p:cNvSpPr txBox="1"/>
            <p:nvPr/>
          </p:nvSpPr>
          <p:spPr>
            <a:xfrm rot="16200000">
              <a:off x="1585247" y="4096073"/>
              <a:ext cx="1930295" cy="461665"/>
            </a:xfrm>
            <a:prstGeom prst="rect">
              <a:avLst/>
            </a:prstGeom>
            <a:noFill/>
          </p:spPr>
          <p:txBody>
            <a:bodyPr wrap="square" rtlCol="0">
              <a:spAutoFit/>
            </a:bodyPr>
            <a:lstStyle/>
            <a:p>
              <a:pPr algn="ctr"/>
              <a:r>
                <a:rPr lang="fr-FR" sz="1200" dirty="0" smtClean="0"/>
                <a:t>Température gaine à une cote donnée (°</a:t>
              </a:r>
              <a:r>
                <a:rPr lang="fr-FR" sz="1200" dirty="0"/>
                <a:t>C</a:t>
              </a:r>
              <a:r>
                <a:rPr lang="fr-FR" sz="1200" dirty="0" smtClean="0"/>
                <a:t>)</a:t>
              </a:r>
              <a:endParaRPr lang="fr-FR" sz="1200" dirty="0"/>
            </a:p>
          </p:txBody>
        </p:sp>
        <p:grpSp>
          <p:nvGrpSpPr>
            <p:cNvPr id="18" name="Groupe 17"/>
            <p:cNvGrpSpPr>
              <a:grpSpLocks noChangeAspect="1"/>
            </p:cNvGrpSpPr>
            <p:nvPr/>
          </p:nvGrpSpPr>
          <p:grpSpPr>
            <a:xfrm>
              <a:off x="2610971" y="3088951"/>
              <a:ext cx="5885752" cy="2428279"/>
              <a:chOff x="1854000" y="3167931"/>
              <a:chExt cx="5885752" cy="2875732"/>
            </a:xfrm>
          </p:grpSpPr>
          <p:grpSp>
            <p:nvGrpSpPr>
              <p:cNvPr id="20" name="Groupe 19"/>
              <p:cNvGrpSpPr/>
              <p:nvPr/>
            </p:nvGrpSpPr>
            <p:grpSpPr>
              <a:xfrm>
                <a:off x="2339405" y="3167931"/>
                <a:ext cx="5400347" cy="2875732"/>
                <a:chOff x="2123381" y="1724966"/>
                <a:chExt cx="5400347" cy="3432227"/>
              </a:xfrm>
            </p:grpSpPr>
            <p:cxnSp>
              <p:nvCxnSpPr>
                <p:cNvPr id="24" name="Connecteur droit avec flèche 23"/>
                <p:cNvCxnSpPr/>
                <p:nvPr/>
              </p:nvCxnSpPr>
              <p:spPr>
                <a:xfrm>
                  <a:off x="2123728" y="5157192"/>
                  <a:ext cx="5400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2123381" y="1724966"/>
                  <a:ext cx="0" cy="34322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Forme libre 25"/>
                <p:cNvSpPr/>
                <p:nvPr/>
              </p:nvSpPr>
              <p:spPr>
                <a:xfrm>
                  <a:off x="2197290" y="2631281"/>
                  <a:ext cx="4408226" cy="2477025"/>
                </a:xfrm>
                <a:custGeom>
                  <a:avLst/>
                  <a:gdLst>
                    <a:gd name="connsiteX0" fmla="*/ 0 w 4408226"/>
                    <a:gd name="connsiteY0" fmla="*/ 1914081 h 2490847"/>
                    <a:gd name="connsiteX1" fmla="*/ 95534 w 4408226"/>
                    <a:gd name="connsiteY1" fmla="*/ 1968672 h 2490847"/>
                    <a:gd name="connsiteX2" fmla="*/ 150125 w 4408226"/>
                    <a:gd name="connsiteY2" fmla="*/ 2009615 h 2490847"/>
                    <a:gd name="connsiteX3" fmla="*/ 191068 w 4408226"/>
                    <a:gd name="connsiteY3" fmla="*/ 1900433 h 2490847"/>
                    <a:gd name="connsiteX4" fmla="*/ 204716 w 4408226"/>
                    <a:gd name="connsiteY4" fmla="*/ 1559239 h 2490847"/>
                    <a:gd name="connsiteX5" fmla="*/ 218364 w 4408226"/>
                    <a:gd name="connsiteY5" fmla="*/ 1313579 h 2490847"/>
                    <a:gd name="connsiteX6" fmla="*/ 218364 w 4408226"/>
                    <a:gd name="connsiteY6" fmla="*/ 1231693 h 2490847"/>
                    <a:gd name="connsiteX7" fmla="*/ 286603 w 4408226"/>
                    <a:gd name="connsiteY7" fmla="*/ 1204397 h 2490847"/>
                    <a:gd name="connsiteX8" fmla="*/ 300250 w 4408226"/>
                    <a:gd name="connsiteY8" fmla="*/ 1163454 h 2490847"/>
                    <a:gd name="connsiteX9" fmla="*/ 313898 w 4408226"/>
                    <a:gd name="connsiteY9" fmla="*/ 1067920 h 2490847"/>
                    <a:gd name="connsiteX10" fmla="*/ 341194 w 4408226"/>
                    <a:gd name="connsiteY10" fmla="*/ 958737 h 2490847"/>
                    <a:gd name="connsiteX11" fmla="*/ 354841 w 4408226"/>
                    <a:gd name="connsiteY11" fmla="*/ 876851 h 2490847"/>
                    <a:gd name="connsiteX12" fmla="*/ 354841 w 4408226"/>
                    <a:gd name="connsiteY12" fmla="*/ 767669 h 2490847"/>
                    <a:gd name="connsiteX13" fmla="*/ 354841 w 4408226"/>
                    <a:gd name="connsiteY13" fmla="*/ 672134 h 2490847"/>
                    <a:gd name="connsiteX14" fmla="*/ 382137 w 4408226"/>
                    <a:gd name="connsiteY14" fmla="*/ 835908 h 2490847"/>
                    <a:gd name="connsiteX15" fmla="*/ 382137 w 4408226"/>
                    <a:gd name="connsiteY15" fmla="*/ 904146 h 2490847"/>
                    <a:gd name="connsiteX16" fmla="*/ 395785 w 4408226"/>
                    <a:gd name="connsiteY16" fmla="*/ 986033 h 2490847"/>
                    <a:gd name="connsiteX17" fmla="*/ 423080 w 4408226"/>
                    <a:gd name="connsiteY17" fmla="*/ 1081567 h 2490847"/>
                    <a:gd name="connsiteX18" fmla="*/ 464023 w 4408226"/>
                    <a:gd name="connsiteY18" fmla="*/ 1163454 h 2490847"/>
                    <a:gd name="connsiteX19" fmla="*/ 464023 w 4408226"/>
                    <a:gd name="connsiteY19" fmla="*/ 1218045 h 2490847"/>
                    <a:gd name="connsiteX20" fmla="*/ 518614 w 4408226"/>
                    <a:gd name="connsiteY20" fmla="*/ 1149806 h 2490847"/>
                    <a:gd name="connsiteX21" fmla="*/ 545910 w 4408226"/>
                    <a:gd name="connsiteY21" fmla="*/ 1054272 h 2490847"/>
                    <a:gd name="connsiteX22" fmla="*/ 559558 w 4408226"/>
                    <a:gd name="connsiteY22" fmla="*/ 986033 h 2490847"/>
                    <a:gd name="connsiteX23" fmla="*/ 573206 w 4408226"/>
                    <a:gd name="connsiteY23" fmla="*/ 890499 h 2490847"/>
                    <a:gd name="connsiteX24" fmla="*/ 614149 w 4408226"/>
                    <a:gd name="connsiteY24" fmla="*/ 767669 h 2490847"/>
                    <a:gd name="connsiteX25" fmla="*/ 668740 w 4408226"/>
                    <a:gd name="connsiteY25" fmla="*/ 767669 h 2490847"/>
                    <a:gd name="connsiteX26" fmla="*/ 709683 w 4408226"/>
                    <a:gd name="connsiteY26" fmla="*/ 699430 h 2490847"/>
                    <a:gd name="connsiteX27" fmla="*/ 818865 w 4408226"/>
                    <a:gd name="connsiteY27" fmla="*/ 562952 h 2490847"/>
                    <a:gd name="connsiteX28" fmla="*/ 887104 w 4408226"/>
                    <a:gd name="connsiteY28" fmla="*/ 494714 h 2490847"/>
                    <a:gd name="connsiteX29" fmla="*/ 914400 w 4408226"/>
                    <a:gd name="connsiteY29" fmla="*/ 453770 h 2490847"/>
                    <a:gd name="connsiteX30" fmla="*/ 1050877 w 4408226"/>
                    <a:gd name="connsiteY30" fmla="*/ 344588 h 2490847"/>
                    <a:gd name="connsiteX31" fmla="*/ 1351128 w 4408226"/>
                    <a:gd name="connsiteY31" fmla="*/ 180815 h 2490847"/>
                    <a:gd name="connsiteX32" fmla="*/ 1501253 w 4408226"/>
                    <a:gd name="connsiteY32" fmla="*/ 153520 h 2490847"/>
                    <a:gd name="connsiteX33" fmla="*/ 1596788 w 4408226"/>
                    <a:gd name="connsiteY33" fmla="*/ 98928 h 2490847"/>
                    <a:gd name="connsiteX34" fmla="*/ 1787856 w 4408226"/>
                    <a:gd name="connsiteY34" fmla="*/ 30690 h 2490847"/>
                    <a:gd name="connsiteX35" fmla="*/ 1937982 w 4408226"/>
                    <a:gd name="connsiteY35" fmla="*/ 17042 h 2490847"/>
                    <a:gd name="connsiteX36" fmla="*/ 2156346 w 4408226"/>
                    <a:gd name="connsiteY36" fmla="*/ 3394 h 2490847"/>
                    <a:gd name="connsiteX37" fmla="*/ 2306471 w 4408226"/>
                    <a:gd name="connsiteY37" fmla="*/ 85281 h 2490847"/>
                    <a:gd name="connsiteX38" fmla="*/ 2361062 w 4408226"/>
                    <a:gd name="connsiteY38" fmla="*/ 126224 h 2490847"/>
                    <a:gd name="connsiteX39" fmla="*/ 2388358 w 4408226"/>
                    <a:gd name="connsiteY39" fmla="*/ 180815 h 2490847"/>
                    <a:gd name="connsiteX40" fmla="*/ 2402006 w 4408226"/>
                    <a:gd name="connsiteY40" fmla="*/ 303645 h 2490847"/>
                    <a:gd name="connsiteX41" fmla="*/ 2511188 w 4408226"/>
                    <a:gd name="connsiteY41" fmla="*/ 426475 h 2490847"/>
                    <a:gd name="connsiteX42" fmla="*/ 2524835 w 4408226"/>
                    <a:gd name="connsiteY42" fmla="*/ 494714 h 2490847"/>
                    <a:gd name="connsiteX43" fmla="*/ 2565779 w 4408226"/>
                    <a:gd name="connsiteY43" fmla="*/ 576600 h 2490847"/>
                    <a:gd name="connsiteX44" fmla="*/ 2634017 w 4408226"/>
                    <a:gd name="connsiteY44" fmla="*/ 658487 h 2490847"/>
                    <a:gd name="connsiteX45" fmla="*/ 2729552 w 4408226"/>
                    <a:gd name="connsiteY45" fmla="*/ 644839 h 2490847"/>
                    <a:gd name="connsiteX46" fmla="*/ 2784143 w 4408226"/>
                    <a:gd name="connsiteY46" fmla="*/ 617543 h 2490847"/>
                    <a:gd name="connsiteX47" fmla="*/ 2811438 w 4408226"/>
                    <a:gd name="connsiteY47" fmla="*/ 658487 h 2490847"/>
                    <a:gd name="connsiteX48" fmla="*/ 2825086 w 4408226"/>
                    <a:gd name="connsiteY48" fmla="*/ 713078 h 2490847"/>
                    <a:gd name="connsiteX49" fmla="*/ 2866029 w 4408226"/>
                    <a:gd name="connsiteY49" fmla="*/ 754021 h 2490847"/>
                    <a:gd name="connsiteX50" fmla="*/ 2906973 w 4408226"/>
                    <a:gd name="connsiteY50" fmla="*/ 699430 h 2490847"/>
                    <a:gd name="connsiteX51" fmla="*/ 2947916 w 4408226"/>
                    <a:gd name="connsiteY51" fmla="*/ 754021 h 2490847"/>
                    <a:gd name="connsiteX52" fmla="*/ 2988859 w 4408226"/>
                    <a:gd name="connsiteY52" fmla="*/ 822260 h 2490847"/>
                    <a:gd name="connsiteX53" fmla="*/ 3098041 w 4408226"/>
                    <a:gd name="connsiteY53" fmla="*/ 822260 h 2490847"/>
                    <a:gd name="connsiteX54" fmla="*/ 3207223 w 4408226"/>
                    <a:gd name="connsiteY54" fmla="*/ 822260 h 2490847"/>
                    <a:gd name="connsiteX55" fmla="*/ 3234519 w 4408226"/>
                    <a:gd name="connsiteY55" fmla="*/ 849555 h 2490847"/>
                    <a:gd name="connsiteX56" fmla="*/ 3316406 w 4408226"/>
                    <a:gd name="connsiteY56" fmla="*/ 890499 h 2490847"/>
                    <a:gd name="connsiteX57" fmla="*/ 3398292 w 4408226"/>
                    <a:gd name="connsiteY57" fmla="*/ 904146 h 2490847"/>
                    <a:gd name="connsiteX58" fmla="*/ 3466531 w 4408226"/>
                    <a:gd name="connsiteY58" fmla="*/ 917794 h 2490847"/>
                    <a:gd name="connsiteX59" fmla="*/ 3521122 w 4408226"/>
                    <a:gd name="connsiteY59" fmla="*/ 972385 h 2490847"/>
                    <a:gd name="connsiteX60" fmla="*/ 3698543 w 4408226"/>
                    <a:gd name="connsiteY60" fmla="*/ 999681 h 2490847"/>
                    <a:gd name="connsiteX61" fmla="*/ 3725838 w 4408226"/>
                    <a:gd name="connsiteY61" fmla="*/ 1040624 h 2490847"/>
                    <a:gd name="connsiteX62" fmla="*/ 3821373 w 4408226"/>
                    <a:gd name="connsiteY62" fmla="*/ 1122511 h 2490847"/>
                    <a:gd name="connsiteX63" fmla="*/ 3903259 w 4408226"/>
                    <a:gd name="connsiteY63" fmla="*/ 1136158 h 2490847"/>
                    <a:gd name="connsiteX64" fmla="*/ 3985146 w 4408226"/>
                    <a:gd name="connsiteY64" fmla="*/ 1095215 h 2490847"/>
                    <a:gd name="connsiteX65" fmla="*/ 4067032 w 4408226"/>
                    <a:gd name="connsiteY65" fmla="*/ 1054272 h 2490847"/>
                    <a:gd name="connsiteX66" fmla="*/ 4067032 w 4408226"/>
                    <a:gd name="connsiteY66" fmla="*/ 1518296 h 2490847"/>
                    <a:gd name="connsiteX67" fmla="*/ 4094328 w 4408226"/>
                    <a:gd name="connsiteY67" fmla="*/ 1627478 h 2490847"/>
                    <a:gd name="connsiteX68" fmla="*/ 4107976 w 4408226"/>
                    <a:gd name="connsiteY68" fmla="*/ 1709364 h 2490847"/>
                    <a:gd name="connsiteX69" fmla="*/ 4162567 w 4408226"/>
                    <a:gd name="connsiteY69" fmla="*/ 1695717 h 2490847"/>
                    <a:gd name="connsiteX70" fmla="*/ 4189862 w 4408226"/>
                    <a:gd name="connsiteY70" fmla="*/ 1709364 h 2490847"/>
                    <a:gd name="connsiteX71" fmla="*/ 4217158 w 4408226"/>
                    <a:gd name="connsiteY71" fmla="*/ 1750308 h 2490847"/>
                    <a:gd name="connsiteX72" fmla="*/ 4217158 w 4408226"/>
                    <a:gd name="connsiteY72" fmla="*/ 1818546 h 2490847"/>
                    <a:gd name="connsiteX73" fmla="*/ 4230806 w 4408226"/>
                    <a:gd name="connsiteY73" fmla="*/ 1900433 h 2490847"/>
                    <a:gd name="connsiteX74" fmla="*/ 4258101 w 4408226"/>
                    <a:gd name="connsiteY74" fmla="*/ 1982320 h 2490847"/>
                    <a:gd name="connsiteX75" fmla="*/ 4271749 w 4408226"/>
                    <a:gd name="connsiteY75" fmla="*/ 1873137 h 2490847"/>
                    <a:gd name="connsiteX76" fmla="*/ 4285397 w 4408226"/>
                    <a:gd name="connsiteY76" fmla="*/ 1777603 h 2490847"/>
                    <a:gd name="connsiteX77" fmla="*/ 4299044 w 4408226"/>
                    <a:gd name="connsiteY77" fmla="*/ 1723012 h 2490847"/>
                    <a:gd name="connsiteX78" fmla="*/ 4312692 w 4408226"/>
                    <a:gd name="connsiteY78" fmla="*/ 1982320 h 2490847"/>
                    <a:gd name="connsiteX79" fmla="*/ 4285397 w 4408226"/>
                    <a:gd name="connsiteY79" fmla="*/ 2173388 h 2490847"/>
                    <a:gd name="connsiteX80" fmla="*/ 4339988 w 4408226"/>
                    <a:gd name="connsiteY80" fmla="*/ 2446343 h 2490847"/>
                    <a:gd name="connsiteX81" fmla="*/ 4408226 w 4408226"/>
                    <a:gd name="connsiteY81" fmla="*/ 2487287 h 2490847"/>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511188 w 4408226"/>
                    <a:gd name="connsiteY41" fmla="*/ 426475 h 2491330"/>
                    <a:gd name="connsiteX42" fmla="*/ 2524835 w 4408226"/>
                    <a:gd name="connsiteY42" fmla="*/ 494714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98543 w 4408226"/>
                    <a:gd name="connsiteY60" fmla="*/ 999681 h 2491330"/>
                    <a:gd name="connsiteX61" fmla="*/ 3725838 w 4408226"/>
                    <a:gd name="connsiteY61" fmla="*/ 1040624 h 2491330"/>
                    <a:gd name="connsiteX62" fmla="*/ 3821373 w 4408226"/>
                    <a:gd name="connsiteY62" fmla="*/ 1122511 h 2491330"/>
                    <a:gd name="connsiteX63" fmla="*/ 3903259 w 4408226"/>
                    <a:gd name="connsiteY63" fmla="*/ 1136158 h 2491330"/>
                    <a:gd name="connsiteX64" fmla="*/ 3985146 w 4408226"/>
                    <a:gd name="connsiteY64" fmla="*/ 1095215 h 2491330"/>
                    <a:gd name="connsiteX65" fmla="*/ 4067032 w 4408226"/>
                    <a:gd name="connsiteY65" fmla="*/ 1054272 h 2491330"/>
                    <a:gd name="connsiteX66" fmla="*/ 4067032 w 4408226"/>
                    <a:gd name="connsiteY66" fmla="*/ 1518296 h 2491330"/>
                    <a:gd name="connsiteX67" fmla="*/ 4094328 w 4408226"/>
                    <a:gd name="connsiteY67" fmla="*/ 1627478 h 2491330"/>
                    <a:gd name="connsiteX68" fmla="*/ 4107976 w 4408226"/>
                    <a:gd name="connsiteY68" fmla="*/ 1709364 h 2491330"/>
                    <a:gd name="connsiteX69" fmla="*/ 4162567 w 4408226"/>
                    <a:gd name="connsiteY69" fmla="*/ 1695717 h 2491330"/>
                    <a:gd name="connsiteX70" fmla="*/ 4189862 w 4408226"/>
                    <a:gd name="connsiteY70" fmla="*/ 1709364 h 2491330"/>
                    <a:gd name="connsiteX71" fmla="*/ 4217158 w 4408226"/>
                    <a:gd name="connsiteY71" fmla="*/ 1750308 h 2491330"/>
                    <a:gd name="connsiteX72" fmla="*/ 4217158 w 4408226"/>
                    <a:gd name="connsiteY72" fmla="*/ 1818546 h 2491330"/>
                    <a:gd name="connsiteX73" fmla="*/ 4230806 w 4408226"/>
                    <a:gd name="connsiteY73" fmla="*/ 1900433 h 2491330"/>
                    <a:gd name="connsiteX74" fmla="*/ 4258101 w 4408226"/>
                    <a:gd name="connsiteY74" fmla="*/ 1982320 h 2491330"/>
                    <a:gd name="connsiteX75" fmla="*/ 4271749 w 4408226"/>
                    <a:gd name="connsiteY75" fmla="*/ 1873137 h 2491330"/>
                    <a:gd name="connsiteX76" fmla="*/ 4285397 w 4408226"/>
                    <a:gd name="connsiteY76" fmla="*/ 1777603 h 2491330"/>
                    <a:gd name="connsiteX77" fmla="*/ 4299044 w 4408226"/>
                    <a:gd name="connsiteY77" fmla="*/ 1723012 h 2491330"/>
                    <a:gd name="connsiteX78" fmla="*/ 4312692 w 4408226"/>
                    <a:gd name="connsiteY78" fmla="*/ 1982320 h 2491330"/>
                    <a:gd name="connsiteX79" fmla="*/ 4326340 w 4408226"/>
                    <a:gd name="connsiteY79" fmla="*/ 2159740 h 2491330"/>
                    <a:gd name="connsiteX80" fmla="*/ 4339988 w 4408226"/>
                    <a:gd name="connsiteY80" fmla="*/ 2446343 h 2491330"/>
                    <a:gd name="connsiteX81" fmla="*/ 4408226 w 4408226"/>
                    <a:gd name="connsiteY81" fmla="*/ 2487287 h 2491330"/>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467297 w 4408226"/>
                    <a:gd name="connsiteY41" fmla="*/ 455736 h 2491330"/>
                    <a:gd name="connsiteX42" fmla="*/ 2524835 w 4408226"/>
                    <a:gd name="connsiteY42" fmla="*/ 494714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98543 w 4408226"/>
                    <a:gd name="connsiteY60" fmla="*/ 999681 h 2491330"/>
                    <a:gd name="connsiteX61" fmla="*/ 3725838 w 4408226"/>
                    <a:gd name="connsiteY61" fmla="*/ 1040624 h 2491330"/>
                    <a:gd name="connsiteX62" fmla="*/ 3821373 w 4408226"/>
                    <a:gd name="connsiteY62" fmla="*/ 1122511 h 2491330"/>
                    <a:gd name="connsiteX63" fmla="*/ 3903259 w 4408226"/>
                    <a:gd name="connsiteY63" fmla="*/ 1136158 h 2491330"/>
                    <a:gd name="connsiteX64" fmla="*/ 3985146 w 4408226"/>
                    <a:gd name="connsiteY64" fmla="*/ 1095215 h 2491330"/>
                    <a:gd name="connsiteX65" fmla="*/ 4067032 w 4408226"/>
                    <a:gd name="connsiteY65" fmla="*/ 1054272 h 2491330"/>
                    <a:gd name="connsiteX66" fmla="*/ 4067032 w 4408226"/>
                    <a:gd name="connsiteY66" fmla="*/ 1518296 h 2491330"/>
                    <a:gd name="connsiteX67" fmla="*/ 4094328 w 4408226"/>
                    <a:gd name="connsiteY67" fmla="*/ 1627478 h 2491330"/>
                    <a:gd name="connsiteX68" fmla="*/ 4107976 w 4408226"/>
                    <a:gd name="connsiteY68" fmla="*/ 1709364 h 2491330"/>
                    <a:gd name="connsiteX69" fmla="*/ 4162567 w 4408226"/>
                    <a:gd name="connsiteY69" fmla="*/ 1695717 h 2491330"/>
                    <a:gd name="connsiteX70" fmla="*/ 4189862 w 4408226"/>
                    <a:gd name="connsiteY70" fmla="*/ 1709364 h 2491330"/>
                    <a:gd name="connsiteX71" fmla="*/ 4217158 w 4408226"/>
                    <a:gd name="connsiteY71" fmla="*/ 1750308 h 2491330"/>
                    <a:gd name="connsiteX72" fmla="*/ 4217158 w 4408226"/>
                    <a:gd name="connsiteY72" fmla="*/ 1818546 h 2491330"/>
                    <a:gd name="connsiteX73" fmla="*/ 4230806 w 4408226"/>
                    <a:gd name="connsiteY73" fmla="*/ 1900433 h 2491330"/>
                    <a:gd name="connsiteX74" fmla="*/ 4258101 w 4408226"/>
                    <a:gd name="connsiteY74" fmla="*/ 1982320 h 2491330"/>
                    <a:gd name="connsiteX75" fmla="*/ 4271749 w 4408226"/>
                    <a:gd name="connsiteY75" fmla="*/ 1873137 h 2491330"/>
                    <a:gd name="connsiteX76" fmla="*/ 4285397 w 4408226"/>
                    <a:gd name="connsiteY76" fmla="*/ 1777603 h 2491330"/>
                    <a:gd name="connsiteX77" fmla="*/ 4299044 w 4408226"/>
                    <a:gd name="connsiteY77" fmla="*/ 1723012 h 2491330"/>
                    <a:gd name="connsiteX78" fmla="*/ 4312692 w 4408226"/>
                    <a:gd name="connsiteY78" fmla="*/ 1982320 h 2491330"/>
                    <a:gd name="connsiteX79" fmla="*/ 4326340 w 4408226"/>
                    <a:gd name="connsiteY79" fmla="*/ 2159740 h 2491330"/>
                    <a:gd name="connsiteX80" fmla="*/ 4339988 w 4408226"/>
                    <a:gd name="connsiteY80" fmla="*/ 2446343 h 2491330"/>
                    <a:gd name="connsiteX81" fmla="*/ 4408226 w 4408226"/>
                    <a:gd name="connsiteY81" fmla="*/ 2487287 h 2491330"/>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467297 w 4408226"/>
                    <a:gd name="connsiteY41" fmla="*/ 455736 h 2491330"/>
                    <a:gd name="connsiteX42" fmla="*/ 2517520 w 4408226"/>
                    <a:gd name="connsiteY42" fmla="*/ 531290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98543 w 4408226"/>
                    <a:gd name="connsiteY60" fmla="*/ 999681 h 2491330"/>
                    <a:gd name="connsiteX61" fmla="*/ 3725838 w 4408226"/>
                    <a:gd name="connsiteY61" fmla="*/ 1040624 h 2491330"/>
                    <a:gd name="connsiteX62" fmla="*/ 3821373 w 4408226"/>
                    <a:gd name="connsiteY62" fmla="*/ 1122511 h 2491330"/>
                    <a:gd name="connsiteX63" fmla="*/ 3903259 w 4408226"/>
                    <a:gd name="connsiteY63" fmla="*/ 1136158 h 2491330"/>
                    <a:gd name="connsiteX64" fmla="*/ 3985146 w 4408226"/>
                    <a:gd name="connsiteY64" fmla="*/ 1095215 h 2491330"/>
                    <a:gd name="connsiteX65" fmla="*/ 4067032 w 4408226"/>
                    <a:gd name="connsiteY65" fmla="*/ 1054272 h 2491330"/>
                    <a:gd name="connsiteX66" fmla="*/ 4067032 w 4408226"/>
                    <a:gd name="connsiteY66" fmla="*/ 1518296 h 2491330"/>
                    <a:gd name="connsiteX67" fmla="*/ 4094328 w 4408226"/>
                    <a:gd name="connsiteY67" fmla="*/ 1627478 h 2491330"/>
                    <a:gd name="connsiteX68" fmla="*/ 4107976 w 4408226"/>
                    <a:gd name="connsiteY68" fmla="*/ 1709364 h 2491330"/>
                    <a:gd name="connsiteX69" fmla="*/ 4162567 w 4408226"/>
                    <a:gd name="connsiteY69" fmla="*/ 1695717 h 2491330"/>
                    <a:gd name="connsiteX70" fmla="*/ 4189862 w 4408226"/>
                    <a:gd name="connsiteY70" fmla="*/ 1709364 h 2491330"/>
                    <a:gd name="connsiteX71" fmla="*/ 4217158 w 4408226"/>
                    <a:gd name="connsiteY71" fmla="*/ 1750308 h 2491330"/>
                    <a:gd name="connsiteX72" fmla="*/ 4217158 w 4408226"/>
                    <a:gd name="connsiteY72" fmla="*/ 1818546 h 2491330"/>
                    <a:gd name="connsiteX73" fmla="*/ 4230806 w 4408226"/>
                    <a:gd name="connsiteY73" fmla="*/ 1900433 h 2491330"/>
                    <a:gd name="connsiteX74" fmla="*/ 4258101 w 4408226"/>
                    <a:gd name="connsiteY74" fmla="*/ 1982320 h 2491330"/>
                    <a:gd name="connsiteX75" fmla="*/ 4271749 w 4408226"/>
                    <a:gd name="connsiteY75" fmla="*/ 1873137 h 2491330"/>
                    <a:gd name="connsiteX76" fmla="*/ 4285397 w 4408226"/>
                    <a:gd name="connsiteY76" fmla="*/ 1777603 h 2491330"/>
                    <a:gd name="connsiteX77" fmla="*/ 4299044 w 4408226"/>
                    <a:gd name="connsiteY77" fmla="*/ 1723012 h 2491330"/>
                    <a:gd name="connsiteX78" fmla="*/ 4312692 w 4408226"/>
                    <a:gd name="connsiteY78" fmla="*/ 1982320 h 2491330"/>
                    <a:gd name="connsiteX79" fmla="*/ 4326340 w 4408226"/>
                    <a:gd name="connsiteY79" fmla="*/ 2159740 h 2491330"/>
                    <a:gd name="connsiteX80" fmla="*/ 4339988 w 4408226"/>
                    <a:gd name="connsiteY80" fmla="*/ 2446343 h 2491330"/>
                    <a:gd name="connsiteX81" fmla="*/ 4408226 w 4408226"/>
                    <a:gd name="connsiteY81" fmla="*/ 2487287 h 2491330"/>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467297 w 4408226"/>
                    <a:gd name="connsiteY41" fmla="*/ 455736 h 2491330"/>
                    <a:gd name="connsiteX42" fmla="*/ 2517520 w 4408226"/>
                    <a:gd name="connsiteY42" fmla="*/ 531290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98543 w 4408226"/>
                    <a:gd name="connsiteY60" fmla="*/ 999681 h 2491330"/>
                    <a:gd name="connsiteX61" fmla="*/ 3725838 w 4408226"/>
                    <a:gd name="connsiteY61" fmla="*/ 1040624 h 2491330"/>
                    <a:gd name="connsiteX62" fmla="*/ 3821373 w 4408226"/>
                    <a:gd name="connsiteY62" fmla="*/ 1122511 h 2491330"/>
                    <a:gd name="connsiteX63" fmla="*/ 3903259 w 4408226"/>
                    <a:gd name="connsiteY63" fmla="*/ 1136158 h 2491330"/>
                    <a:gd name="connsiteX64" fmla="*/ 3985146 w 4408226"/>
                    <a:gd name="connsiteY64" fmla="*/ 1095215 h 2491330"/>
                    <a:gd name="connsiteX65" fmla="*/ 4030456 w 4408226"/>
                    <a:gd name="connsiteY65" fmla="*/ 1068903 h 2491330"/>
                    <a:gd name="connsiteX66" fmla="*/ 4067032 w 4408226"/>
                    <a:gd name="connsiteY66" fmla="*/ 1518296 h 2491330"/>
                    <a:gd name="connsiteX67" fmla="*/ 4094328 w 4408226"/>
                    <a:gd name="connsiteY67" fmla="*/ 1627478 h 2491330"/>
                    <a:gd name="connsiteX68" fmla="*/ 4107976 w 4408226"/>
                    <a:gd name="connsiteY68" fmla="*/ 1709364 h 2491330"/>
                    <a:gd name="connsiteX69" fmla="*/ 4162567 w 4408226"/>
                    <a:gd name="connsiteY69" fmla="*/ 1695717 h 2491330"/>
                    <a:gd name="connsiteX70" fmla="*/ 4189862 w 4408226"/>
                    <a:gd name="connsiteY70" fmla="*/ 1709364 h 2491330"/>
                    <a:gd name="connsiteX71" fmla="*/ 4217158 w 4408226"/>
                    <a:gd name="connsiteY71" fmla="*/ 1750308 h 2491330"/>
                    <a:gd name="connsiteX72" fmla="*/ 4217158 w 4408226"/>
                    <a:gd name="connsiteY72" fmla="*/ 1818546 h 2491330"/>
                    <a:gd name="connsiteX73" fmla="*/ 4230806 w 4408226"/>
                    <a:gd name="connsiteY73" fmla="*/ 1900433 h 2491330"/>
                    <a:gd name="connsiteX74" fmla="*/ 4258101 w 4408226"/>
                    <a:gd name="connsiteY74" fmla="*/ 1982320 h 2491330"/>
                    <a:gd name="connsiteX75" fmla="*/ 4271749 w 4408226"/>
                    <a:gd name="connsiteY75" fmla="*/ 1873137 h 2491330"/>
                    <a:gd name="connsiteX76" fmla="*/ 4285397 w 4408226"/>
                    <a:gd name="connsiteY76" fmla="*/ 1777603 h 2491330"/>
                    <a:gd name="connsiteX77" fmla="*/ 4299044 w 4408226"/>
                    <a:gd name="connsiteY77" fmla="*/ 1723012 h 2491330"/>
                    <a:gd name="connsiteX78" fmla="*/ 4312692 w 4408226"/>
                    <a:gd name="connsiteY78" fmla="*/ 1982320 h 2491330"/>
                    <a:gd name="connsiteX79" fmla="*/ 4326340 w 4408226"/>
                    <a:gd name="connsiteY79" fmla="*/ 2159740 h 2491330"/>
                    <a:gd name="connsiteX80" fmla="*/ 4339988 w 4408226"/>
                    <a:gd name="connsiteY80" fmla="*/ 2446343 h 2491330"/>
                    <a:gd name="connsiteX81" fmla="*/ 4408226 w 4408226"/>
                    <a:gd name="connsiteY81" fmla="*/ 2487287 h 2491330"/>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467297 w 4408226"/>
                    <a:gd name="connsiteY41" fmla="*/ 455736 h 2491330"/>
                    <a:gd name="connsiteX42" fmla="*/ 2517520 w 4408226"/>
                    <a:gd name="connsiteY42" fmla="*/ 531290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69500 w 4408226"/>
                    <a:gd name="connsiteY60" fmla="*/ 967471 h 2491330"/>
                    <a:gd name="connsiteX61" fmla="*/ 3698543 w 4408226"/>
                    <a:gd name="connsiteY61" fmla="*/ 999681 h 2491330"/>
                    <a:gd name="connsiteX62" fmla="*/ 3725838 w 4408226"/>
                    <a:gd name="connsiteY62" fmla="*/ 1040624 h 2491330"/>
                    <a:gd name="connsiteX63" fmla="*/ 3821373 w 4408226"/>
                    <a:gd name="connsiteY63" fmla="*/ 1122511 h 2491330"/>
                    <a:gd name="connsiteX64" fmla="*/ 3903259 w 4408226"/>
                    <a:gd name="connsiteY64" fmla="*/ 1136158 h 2491330"/>
                    <a:gd name="connsiteX65" fmla="*/ 3985146 w 4408226"/>
                    <a:gd name="connsiteY65" fmla="*/ 1095215 h 2491330"/>
                    <a:gd name="connsiteX66" fmla="*/ 4030456 w 4408226"/>
                    <a:gd name="connsiteY66" fmla="*/ 1068903 h 2491330"/>
                    <a:gd name="connsiteX67" fmla="*/ 4067032 w 4408226"/>
                    <a:gd name="connsiteY67" fmla="*/ 1518296 h 2491330"/>
                    <a:gd name="connsiteX68" fmla="*/ 4094328 w 4408226"/>
                    <a:gd name="connsiteY68" fmla="*/ 1627478 h 2491330"/>
                    <a:gd name="connsiteX69" fmla="*/ 4107976 w 4408226"/>
                    <a:gd name="connsiteY69" fmla="*/ 1709364 h 2491330"/>
                    <a:gd name="connsiteX70" fmla="*/ 4162567 w 4408226"/>
                    <a:gd name="connsiteY70" fmla="*/ 1695717 h 2491330"/>
                    <a:gd name="connsiteX71" fmla="*/ 4189862 w 4408226"/>
                    <a:gd name="connsiteY71" fmla="*/ 1709364 h 2491330"/>
                    <a:gd name="connsiteX72" fmla="*/ 4217158 w 4408226"/>
                    <a:gd name="connsiteY72" fmla="*/ 1750308 h 2491330"/>
                    <a:gd name="connsiteX73" fmla="*/ 4217158 w 4408226"/>
                    <a:gd name="connsiteY73" fmla="*/ 1818546 h 2491330"/>
                    <a:gd name="connsiteX74" fmla="*/ 4230806 w 4408226"/>
                    <a:gd name="connsiteY74" fmla="*/ 1900433 h 2491330"/>
                    <a:gd name="connsiteX75" fmla="*/ 4258101 w 4408226"/>
                    <a:gd name="connsiteY75" fmla="*/ 1982320 h 2491330"/>
                    <a:gd name="connsiteX76" fmla="*/ 4271749 w 4408226"/>
                    <a:gd name="connsiteY76" fmla="*/ 1873137 h 2491330"/>
                    <a:gd name="connsiteX77" fmla="*/ 4285397 w 4408226"/>
                    <a:gd name="connsiteY77" fmla="*/ 1777603 h 2491330"/>
                    <a:gd name="connsiteX78" fmla="*/ 4299044 w 4408226"/>
                    <a:gd name="connsiteY78" fmla="*/ 1723012 h 2491330"/>
                    <a:gd name="connsiteX79" fmla="*/ 4312692 w 4408226"/>
                    <a:gd name="connsiteY79" fmla="*/ 1982320 h 2491330"/>
                    <a:gd name="connsiteX80" fmla="*/ 4326340 w 4408226"/>
                    <a:gd name="connsiteY80" fmla="*/ 2159740 h 2491330"/>
                    <a:gd name="connsiteX81" fmla="*/ 4339988 w 4408226"/>
                    <a:gd name="connsiteY81" fmla="*/ 2446343 h 2491330"/>
                    <a:gd name="connsiteX82" fmla="*/ 4408226 w 4408226"/>
                    <a:gd name="connsiteY82" fmla="*/ 2487287 h 2491330"/>
                    <a:gd name="connsiteX0" fmla="*/ 0 w 4408226"/>
                    <a:gd name="connsiteY0" fmla="*/ 1914081 h 2491330"/>
                    <a:gd name="connsiteX1" fmla="*/ 95534 w 4408226"/>
                    <a:gd name="connsiteY1" fmla="*/ 1968672 h 2491330"/>
                    <a:gd name="connsiteX2" fmla="*/ 150125 w 4408226"/>
                    <a:gd name="connsiteY2" fmla="*/ 2009615 h 2491330"/>
                    <a:gd name="connsiteX3" fmla="*/ 191068 w 4408226"/>
                    <a:gd name="connsiteY3" fmla="*/ 1900433 h 2491330"/>
                    <a:gd name="connsiteX4" fmla="*/ 204716 w 4408226"/>
                    <a:gd name="connsiteY4" fmla="*/ 1559239 h 2491330"/>
                    <a:gd name="connsiteX5" fmla="*/ 218364 w 4408226"/>
                    <a:gd name="connsiteY5" fmla="*/ 1313579 h 2491330"/>
                    <a:gd name="connsiteX6" fmla="*/ 218364 w 4408226"/>
                    <a:gd name="connsiteY6" fmla="*/ 1231693 h 2491330"/>
                    <a:gd name="connsiteX7" fmla="*/ 286603 w 4408226"/>
                    <a:gd name="connsiteY7" fmla="*/ 1204397 h 2491330"/>
                    <a:gd name="connsiteX8" fmla="*/ 300250 w 4408226"/>
                    <a:gd name="connsiteY8" fmla="*/ 1163454 h 2491330"/>
                    <a:gd name="connsiteX9" fmla="*/ 313898 w 4408226"/>
                    <a:gd name="connsiteY9" fmla="*/ 1067920 h 2491330"/>
                    <a:gd name="connsiteX10" fmla="*/ 341194 w 4408226"/>
                    <a:gd name="connsiteY10" fmla="*/ 958737 h 2491330"/>
                    <a:gd name="connsiteX11" fmla="*/ 354841 w 4408226"/>
                    <a:gd name="connsiteY11" fmla="*/ 876851 h 2491330"/>
                    <a:gd name="connsiteX12" fmla="*/ 354841 w 4408226"/>
                    <a:gd name="connsiteY12" fmla="*/ 767669 h 2491330"/>
                    <a:gd name="connsiteX13" fmla="*/ 354841 w 4408226"/>
                    <a:gd name="connsiteY13" fmla="*/ 672134 h 2491330"/>
                    <a:gd name="connsiteX14" fmla="*/ 382137 w 4408226"/>
                    <a:gd name="connsiteY14" fmla="*/ 835908 h 2491330"/>
                    <a:gd name="connsiteX15" fmla="*/ 382137 w 4408226"/>
                    <a:gd name="connsiteY15" fmla="*/ 904146 h 2491330"/>
                    <a:gd name="connsiteX16" fmla="*/ 395785 w 4408226"/>
                    <a:gd name="connsiteY16" fmla="*/ 986033 h 2491330"/>
                    <a:gd name="connsiteX17" fmla="*/ 423080 w 4408226"/>
                    <a:gd name="connsiteY17" fmla="*/ 1081567 h 2491330"/>
                    <a:gd name="connsiteX18" fmla="*/ 464023 w 4408226"/>
                    <a:gd name="connsiteY18" fmla="*/ 1163454 h 2491330"/>
                    <a:gd name="connsiteX19" fmla="*/ 464023 w 4408226"/>
                    <a:gd name="connsiteY19" fmla="*/ 1218045 h 2491330"/>
                    <a:gd name="connsiteX20" fmla="*/ 518614 w 4408226"/>
                    <a:gd name="connsiteY20" fmla="*/ 1149806 h 2491330"/>
                    <a:gd name="connsiteX21" fmla="*/ 545910 w 4408226"/>
                    <a:gd name="connsiteY21" fmla="*/ 1054272 h 2491330"/>
                    <a:gd name="connsiteX22" fmla="*/ 559558 w 4408226"/>
                    <a:gd name="connsiteY22" fmla="*/ 986033 h 2491330"/>
                    <a:gd name="connsiteX23" fmla="*/ 573206 w 4408226"/>
                    <a:gd name="connsiteY23" fmla="*/ 890499 h 2491330"/>
                    <a:gd name="connsiteX24" fmla="*/ 614149 w 4408226"/>
                    <a:gd name="connsiteY24" fmla="*/ 767669 h 2491330"/>
                    <a:gd name="connsiteX25" fmla="*/ 668740 w 4408226"/>
                    <a:gd name="connsiteY25" fmla="*/ 767669 h 2491330"/>
                    <a:gd name="connsiteX26" fmla="*/ 709683 w 4408226"/>
                    <a:gd name="connsiteY26" fmla="*/ 699430 h 2491330"/>
                    <a:gd name="connsiteX27" fmla="*/ 818865 w 4408226"/>
                    <a:gd name="connsiteY27" fmla="*/ 562952 h 2491330"/>
                    <a:gd name="connsiteX28" fmla="*/ 887104 w 4408226"/>
                    <a:gd name="connsiteY28" fmla="*/ 494714 h 2491330"/>
                    <a:gd name="connsiteX29" fmla="*/ 914400 w 4408226"/>
                    <a:gd name="connsiteY29" fmla="*/ 453770 h 2491330"/>
                    <a:gd name="connsiteX30" fmla="*/ 1050877 w 4408226"/>
                    <a:gd name="connsiteY30" fmla="*/ 344588 h 2491330"/>
                    <a:gd name="connsiteX31" fmla="*/ 1351128 w 4408226"/>
                    <a:gd name="connsiteY31" fmla="*/ 180815 h 2491330"/>
                    <a:gd name="connsiteX32" fmla="*/ 1501253 w 4408226"/>
                    <a:gd name="connsiteY32" fmla="*/ 153520 h 2491330"/>
                    <a:gd name="connsiteX33" fmla="*/ 1596788 w 4408226"/>
                    <a:gd name="connsiteY33" fmla="*/ 98928 h 2491330"/>
                    <a:gd name="connsiteX34" fmla="*/ 1787856 w 4408226"/>
                    <a:gd name="connsiteY34" fmla="*/ 30690 h 2491330"/>
                    <a:gd name="connsiteX35" fmla="*/ 1937982 w 4408226"/>
                    <a:gd name="connsiteY35" fmla="*/ 17042 h 2491330"/>
                    <a:gd name="connsiteX36" fmla="*/ 2156346 w 4408226"/>
                    <a:gd name="connsiteY36" fmla="*/ 3394 h 2491330"/>
                    <a:gd name="connsiteX37" fmla="*/ 2306471 w 4408226"/>
                    <a:gd name="connsiteY37" fmla="*/ 85281 h 2491330"/>
                    <a:gd name="connsiteX38" fmla="*/ 2361062 w 4408226"/>
                    <a:gd name="connsiteY38" fmla="*/ 126224 h 2491330"/>
                    <a:gd name="connsiteX39" fmla="*/ 2388358 w 4408226"/>
                    <a:gd name="connsiteY39" fmla="*/ 180815 h 2491330"/>
                    <a:gd name="connsiteX40" fmla="*/ 2402006 w 4408226"/>
                    <a:gd name="connsiteY40" fmla="*/ 303645 h 2491330"/>
                    <a:gd name="connsiteX41" fmla="*/ 2467297 w 4408226"/>
                    <a:gd name="connsiteY41" fmla="*/ 455736 h 2491330"/>
                    <a:gd name="connsiteX42" fmla="*/ 2517520 w 4408226"/>
                    <a:gd name="connsiteY42" fmla="*/ 531290 h 2491330"/>
                    <a:gd name="connsiteX43" fmla="*/ 2565779 w 4408226"/>
                    <a:gd name="connsiteY43" fmla="*/ 576600 h 2491330"/>
                    <a:gd name="connsiteX44" fmla="*/ 2634017 w 4408226"/>
                    <a:gd name="connsiteY44" fmla="*/ 658487 h 2491330"/>
                    <a:gd name="connsiteX45" fmla="*/ 2729552 w 4408226"/>
                    <a:gd name="connsiteY45" fmla="*/ 644839 h 2491330"/>
                    <a:gd name="connsiteX46" fmla="*/ 2784143 w 4408226"/>
                    <a:gd name="connsiteY46" fmla="*/ 617543 h 2491330"/>
                    <a:gd name="connsiteX47" fmla="*/ 2811438 w 4408226"/>
                    <a:gd name="connsiteY47" fmla="*/ 658487 h 2491330"/>
                    <a:gd name="connsiteX48" fmla="*/ 2825086 w 4408226"/>
                    <a:gd name="connsiteY48" fmla="*/ 713078 h 2491330"/>
                    <a:gd name="connsiteX49" fmla="*/ 2866029 w 4408226"/>
                    <a:gd name="connsiteY49" fmla="*/ 754021 h 2491330"/>
                    <a:gd name="connsiteX50" fmla="*/ 2906973 w 4408226"/>
                    <a:gd name="connsiteY50" fmla="*/ 699430 h 2491330"/>
                    <a:gd name="connsiteX51" fmla="*/ 2947916 w 4408226"/>
                    <a:gd name="connsiteY51" fmla="*/ 754021 h 2491330"/>
                    <a:gd name="connsiteX52" fmla="*/ 2988859 w 4408226"/>
                    <a:gd name="connsiteY52" fmla="*/ 822260 h 2491330"/>
                    <a:gd name="connsiteX53" fmla="*/ 3098041 w 4408226"/>
                    <a:gd name="connsiteY53" fmla="*/ 822260 h 2491330"/>
                    <a:gd name="connsiteX54" fmla="*/ 3207223 w 4408226"/>
                    <a:gd name="connsiteY54" fmla="*/ 822260 h 2491330"/>
                    <a:gd name="connsiteX55" fmla="*/ 3234519 w 4408226"/>
                    <a:gd name="connsiteY55" fmla="*/ 849555 h 2491330"/>
                    <a:gd name="connsiteX56" fmla="*/ 3316406 w 4408226"/>
                    <a:gd name="connsiteY56" fmla="*/ 890499 h 2491330"/>
                    <a:gd name="connsiteX57" fmla="*/ 3398292 w 4408226"/>
                    <a:gd name="connsiteY57" fmla="*/ 904146 h 2491330"/>
                    <a:gd name="connsiteX58" fmla="*/ 3466531 w 4408226"/>
                    <a:gd name="connsiteY58" fmla="*/ 917794 h 2491330"/>
                    <a:gd name="connsiteX59" fmla="*/ 3521122 w 4408226"/>
                    <a:gd name="connsiteY59" fmla="*/ 972385 h 2491330"/>
                    <a:gd name="connsiteX60" fmla="*/ 3669500 w 4408226"/>
                    <a:gd name="connsiteY60" fmla="*/ 967471 h 2491330"/>
                    <a:gd name="connsiteX61" fmla="*/ 3698543 w 4408226"/>
                    <a:gd name="connsiteY61" fmla="*/ 999681 h 2491330"/>
                    <a:gd name="connsiteX62" fmla="*/ 3725838 w 4408226"/>
                    <a:gd name="connsiteY62" fmla="*/ 1040624 h 2491330"/>
                    <a:gd name="connsiteX63" fmla="*/ 3806742 w 4408226"/>
                    <a:gd name="connsiteY63" fmla="*/ 1159087 h 2491330"/>
                    <a:gd name="connsiteX64" fmla="*/ 3903259 w 4408226"/>
                    <a:gd name="connsiteY64" fmla="*/ 1136158 h 2491330"/>
                    <a:gd name="connsiteX65" fmla="*/ 3985146 w 4408226"/>
                    <a:gd name="connsiteY65" fmla="*/ 1095215 h 2491330"/>
                    <a:gd name="connsiteX66" fmla="*/ 4030456 w 4408226"/>
                    <a:gd name="connsiteY66" fmla="*/ 1068903 h 2491330"/>
                    <a:gd name="connsiteX67" fmla="*/ 4067032 w 4408226"/>
                    <a:gd name="connsiteY67" fmla="*/ 1518296 h 2491330"/>
                    <a:gd name="connsiteX68" fmla="*/ 4094328 w 4408226"/>
                    <a:gd name="connsiteY68" fmla="*/ 1627478 h 2491330"/>
                    <a:gd name="connsiteX69" fmla="*/ 4107976 w 4408226"/>
                    <a:gd name="connsiteY69" fmla="*/ 1709364 h 2491330"/>
                    <a:gd name="connsiteX70" fmla="*/ 4162567 w 4408226"/>
                    <a:gd name="connsiteY70" fmla="*/ 1695717 h 2491330"/>
                    <a:gd name="connsiteX71" fmla="*/ 4189862 w 4408226"/>
                    <a:gd name="connsiteY71" fmla="*/ 1709364 h 2491330"/>
                    <a:gd name="connsiteX72" fmla="*/ 4217158 w 4408226"/>
                    <a:gd name="connsiteY72" fmla="*/ 1750308 h 2491330"/>
                    <a:gd name="connsiteX73" fmla="*/ 4217158 w 4408226"/>
                    <a:gd name="connsiteY73" fmla="*/ 1818546 h 2491330"/>
                    <a:gd name="connsiteX74" fmla="*/ 4230806 w 4408226"/>
                    <a:gd name="connsiteY74" fmla="*/ 1900433 h 2491330"/>
                    <a:gd name="connsiteX75" fmla="*/ 4258101 w 4408226"/>
                    <a:gd name="connsiteY75" fmla="*/ 1982320 h 2491330"/>
                    <a:gd name="connsiteX76" fmla="*/ 4271749 w 4408226"/>
                    <a:gd name="connsiteY76" fmla="*/ 1873137 h 2491330"/>
                    <a:gd name="connsiteX77" fmla="*/ 4285397 w 4408226"/>
                    <a:gd name="connsiteY77" fmla="*/ 1777603 h 2491330"/>
                    <a:gd name="connsiteX78" fmla="*/ 4299044 w 4408226"/>
                    <a:gd name="connsiteY78" fmla="*/ 1723012 h 2491330"/>
                    <a:gd name="connsiteX79" fmla="*/ 4312692 w 4408226"/>
                    <a:gd name="connsiteY79" fmla="*/ 1982320 h 2491330"/>
                    <a:gd name="connsiteX80" fmla="*/ 4326340 w 4408226"/>
                    <a:gd name="connsiteY80" fmla="*/ 2159740 h 2491330"/>
                    <a:gd name="connsiteX81" fmla="*/ 4339988 w 4408226"/>
                    <a:gd name="connsiteY81" fmla="*/ 2446343 h 2491330"/>
                    <a:gd name="connsiteX82" fmla="*/ 4408226 w 4408226"/>
                    <a:gd name="connsiteY82" fmla="*/ 2487287 h 2491330"/>
                    <a:gd name="connsiteX0" fmla="*/ 0 w 4408226"/>
                    <a:gd name="connsiteY0" fmla="*/ 1916568 h 2493817"/>
                    <a:gd name="connsiteX1" fmla="*/ 95534 w 4408226"/>
                    <a:gd name="connsiteY1" fmla="*/ 1971159 h 2493817"/>
                    <a:gd name="connsiteX2" fmla="*/ 150125 w 4408226"/>
                    <a:gd name="connsiteY2" fmla="*/ 2012102 h 2493817"/>
                    <a:gd name="connsiteX3" fmla="*/ 191068 w 4408226"/>
                    <a:gd name="connsiteY3" fmla="*/ 1902920 h 2493817"/>
                    <a:gd name="connsiteX4" fmla="*/ 204716 w 4408226"/>
                    <a:gd name="connsiteY4" fmla="*/ 1561726 h 2493817"/>
                    <a:gd name="connsiteX5" fmla="*/ 218364 w 4408226"/>
                    <a:gd name="connsiteY5" fmla="*/ 1316066 h 2493817"/>
                    <a:gd name="connsiteX6" fmla="*/ 218364 w 4408226"/>
                    <a:gd name="connsiteY6" fmla="*/ 1234180 h 2493817"/>
                    <a:gd name="connsiteX7" fmla="*/ 286603 w 4408226"/>
                    <a:gd name="connsiteY7" fmla="*/ 1206884 h 2493817"/>
                    <a:gd name="connsiteX8" fmla="*/ 300250 w 4408226"/>
                    <a:gd name="connsiteY8" fmla="*/ 1165941 h 2493817"/>
                    <a:gd name="connsiteX9" fmla="*/ 313898 w 4408226"/>
                    <a:gd name="connsiteY9" fmla="*/ 1070407 h 2493817"/>
                    <a:gd name="connsiteX10" fmla="*/ 341194 w 4408226"/>
                    <a:gd name="connsiteY10" fmla="*/ 961224 h 2493817"/>
                    <a:gd name="connsiteX11" fmla="*/ 354841 w 4408226"/>
                    <a:gd name="connsiteY11" fmla="*/ 879338 h 2493817"/>
                    <a:gd name="connsiteX12" fmla="*/ 354841 w 4408226"/>
                    <a:gd name="connsiteY12" fmla="*/ 770156 h 2493817"/>
                    <a:gd name="connsiteX13" fmla="*/ 354841 w 4408226"/>
                    <a:gd name="connsiteY13" fmla="*/ 674621 h 2493817"/>
                    <a:gd name="connsiteX14" fmla="*/ 382137 w 4408226"/>
                    <a:gd name="connsiteY14" fmla="*/ 838395 h 2493817"/>
                    <a:gd name="connsiteX15" fmla="*/ 382137 w 4408226"/>
                    <a:gd name="connsiteY15" fmla="*/ 906633 h 2493817"/>
                    <a:gd name="connsiteX16" fmla="*/ 395785 w 4408226"/>
                    <a:gd name="connsiteY16" fmla="*/ 988520 h 2493817"/>
                    <a:gd name="connsiteX17" fmla="*/ 423080 w 4408226"/>
                    <a:gd name="connsiteY17" fmla="*/ 1084054 h 2493817"/>
                    <a:gd name="connsiteX18" fmla="*/ 464023 w 4408226"/>
                    <a:gd name="connsiteY18" fmla="*/ 1165941 h 2493817"/>
                    <a:gd name="connsiteX19" fmla="*/ 464023 w 4408226"/>
                    <a:gd name="connsiteY19" fmla="*/ 1220532 h 2493817"/>
                    <a:gd name="connsiteX20" fmla="*/ 518614 w 4408226"/>
                    <a:gd name="connsiteY20" fmla="*/ 1152293 h 2493817"/>
                    <a:gd name="connsiteX21" fmla="*/ 545910 w 4408226"/>
                    <a:gd name="connsiteY21" fmla="*/ 1056759 h 2493817"/>
                    <a:gd name="connsiteX22" fmla="*/ 559558 w 4408226"/>
                    <a:gd name="connsiteY22" fmla="*/ 988520 h 2493817"/>
                    <a:gd name="connsiteX23" fmla="*/ 573206 w 4408226"/>
                    <a:gd name="connsiteY23" fmla="*/ 892986 h 2493817"/>
                    <a:gd name="connsiteX24" fmla="*/ 614149 w 4408226"/>
                    <a:gd name="connsiteY24" fmla="*/ 770156 h 2493817"/>
                    <a:gd name="connsiteX25" fmla="*/ 668740 w 4408226"/>
                    <a:gd name="connsiteY25" fmla="*/ 770156 h 2493817"/>
                    <a:gd name="connsiteX26" fmla="*/ 709683 w 4408226"/>
                    <a:gd name="connsiteY26" fmla="*/ 701917 h 2493817"/>
                    <a:gd name="connsiteX27" fmla="*/ 818865 w 4408226"/>
                    <a:gd name="connsiteY27" fmla="*/ 565439 h 2493817"/>
                    <a:gd name="connsiteX28" fmla="*/ 887104 w 4408226"/>
                    <a:gd name="connsiteY28" fmla="*/ 497201 h 2493817"/>
                    <a:gd name="connsiteX29" fmla="*/ 914400 w 4408226"/>
                    <a:gd name="connsiteY29" fmla="*/ 456257 h 2493817"/>
                    <a:gd name="connsiteX30" fmla="*/ 1050877 w 4408226"/>
                    <a:gd name="connsiteY30" fmla="*/ 347075 h 2493817"/>
                    <a:gd name="connsiteX31" fmla="*/ 1351128 w 4408226"/>
                    <a:gd name="connsiteY31" fmla="*/ 183302 h 2493817"/>
                    <a:gd name="connsiteX32" fmla="*/ 1501253 w 4408226"/>
                    <a:gd name="connsiteY32" fmla="*/ 156007 h 2493817"/>
                    <a:gd name="connsiteX33" fmla="*/ 1596788 w 4408226"/>
                    <a:gd name="connsiteY33" fmla="*/ 101415 h 2493817"/>
                    <a:gd name="connsiteX34" fmla="*/ 1787856 w 4408226"/>
                    <a:gd name="connsiteY34" fmla="*/ 33177 h 2493817"/>
                    <a:gd name="connsiteX35" fmla="*/ 1937982 w 4408226"/>
                    <a:gd name="connsiteY35" fmla="*/ 19529 h 2493817"/>
                    <a:gd name="connsiteX36" fmla="*/ 2156346 w 4408226"/>
                    <a:gd name="connsiteY36" fmla="*/ 5881 h 2493817"/>
                    <a:gd name="connsiteX37" fmla="*/ 2269895 w 4408226"/>
                    <a:gd name="connsiteY37" fmla="*/ 124344 h 2493817"/>
                    <a:gd name="connsiteX38" fmla="*/ 2361062 w 4408226"/>
                    <a:gd name="connsiteY38" fmla="*/ 128711 h 2493817"/>
                    <a:gd name="connsiteX39" fmla="*/ 2388358 w 4408226"/>
                    <a:gd name="connsiteY39" fmla="*/ 183302 h 2493817"/>
                    <a:gd name="connsiteX40" fmla="*/ 2402006 w 4408226"/>
                    <a:gd name="connsiteY40" fmla="*/ 306132 h 2493817"/>
                    <a:gd name="connsiteX41" fmla="*/ 2467297 w 4408226"/>
                    <a:gd name="connsiteY41" fmla="*/ 458223 h 2493817"/>
                    <a:gd name="connsiteX42" fmla="*/ 2517520 w 4408226"/>
                    <a:gd name="connsiteY42" fmla="*/ 533777 h 2493817"/>
                    <a:gd name="connsiteX43" fmla="*/ 2565779 w 4408226"/>
                    <a:gd name="connsiteY43" fmla="*/ 579087 h 2493817"/>
                    <a:gd name="connsiteX44" fmla="*/ 2634017 w 4408226"/>
                    <a:gd name="connsiteY44" fmla="*/ 660974 h 2493817"/>
                    <a:gd name="connsiteX45" fmla="*/ 2729552 w 4408226"/>
                    <a:gd name="connsiteY45" fmla="*/ 647326 h 2493817"/>
                    <a:gd name="connsiteX46" fmla="*/ 2784143 w 4408226"/>
                    <a:gd name="connsiteY46" fmla="*/ 620030 h 2493817"/>
                    <a:gd name="connsiteX47" fmla="*/ 2811438 w 4408226"/>
                    <a:gd name="connsiteY47" fmla="*/ 660974 h 2493817"/>
                    <a:gd name="connsiteX48" fmla="*/ 2825086 w 4408226"/>
                    <a:gd name="connsiteY48" fmla="*/ 715565 h 2493817"/>
                    <a:gd name="connsiteX49" fmla="*/ 2866029 w 4408226"/>
                    <a:gd name="connsiteY49" fmla="*/ 756508 h 2493817"/>
                    <a:gd name="connsiteX50" fmla="*/ 2906973 w 4408226"/>
                    <a:gd name="connsiteY50" fmla="*/ 701917 h 2493817"/>
                    <a:gd name="connsiteX51" fmla="*/ 2947916 w 4408226"/>
                    <a:gd name="connsiteY51" fmla="*/ 756508 h 2493817"/>
                    <a:gd name="connsiteX52" fmla="*/ 2988859 w 4408226"/>
                    <a:gd name="connsiteY52" fmla="*/ 824747 h 2493817"/>
                    <a:gd name="connsiteX53" fmla="*/ 3098041 w 4408226"/>
                    <a:gd name="connsiteY53" fmla="*/ 824747 h 2493817"/>
                    <a:gd name="connsiteX54" fmla="*/ 3207223 w 4408226"/>
                    <a:gd name="connsiteY54" fmla="*/ 824747 h 2493817"/>
                    <a:gd name="connsiteX55" fmla="*/ 3234519 w 4408226"/>
                    <a:gd name="connsiteY55" fmla="*/ 852042 h 2493817"/>
                    <a:gd name="connsiteX56" fmla="*/ 3316406 w 4408226"/>
                    <a:gd name="connsiteY56" fmla="*/ 892986 h 2493817"/>
                    <a:gd name="connsiteX57" fmla="*/ 3398292 w 4408226"/>
                    <a:gd name="connsiteY57" fmla="*/ 906633 h 2493817"/>
                    <a:gd name="connsiteX58" fmla="*/ 3466531 w 4408226"/>
                    <a:gd name="connsiteY58" fmla="*/ 920281 h 2493817"/>
                    <a:gd name="connsiteX59" fmla="*/ 3521122 w 4408226"/>
                    <a:gd name="connsiteY59" fmla="*/ 974872 h 2493817"/>
                    <a:gd name="connsiteX60" fmla="*/ 3669500 w 4408226"/>
                    <a:gd name="connsiteY60" fmla="*/ 969958 h 2493817"/>
                    <a:gd name="connsiteX61" fmla="*/ 3698543 w 4408226"/>
                    <a:gd name="connsiteY61" fmla="*/ 1002168 h 2493817"/>
                    <a:gd name="connsiteX62" fmla="*/ 3725838 w 4408226"/>
                    <a:gd name="connsiteY62" fmla="*/ 1043111 h 2493817"/>
                    <a:gd name="connsiteX63" fmla="*/ 3806742 w 4408226"/>
                    <a:gd name="connsiteY63" fmla="*/ 1161574 h 2493817"/>
                    <a:gd name="connsiteX64" fmla="*/ 3903259 w 4408226"/>
                    <a:gd name="connsiteY64" fmla="*/ 1138645 h 2493817"/>
                    <a:gd name="connsiteX65" fmla="*/ 3985146 w 4408226"/>
                    <a:gd name="connsiteY65" fmla="*/ 1097702 h 2493817"/>
                    <a:gd name="connsiteX66" fmla="*/ 4030456 w 4408226"/>
                    <a:gd name="connsiteY66" fmla="*/ 1071390 h 2493817"/>
                    <a:gd name="connsiteX67" fmla="*/ 4067032 w 4408226"/>
                    <a:gd name="connsiteY67" fmla="*/ 1520783 h 2493817"/>
                    <a:gd name="connsiteX68" fmla="*/ 4094328 w 4408226"/>
                    <a:gd name="connsiteY68" fmla="*/ 1629965 h 2493817"/>
                    <a:gd name="connsiteX69" fmla="*/ 4107976 w 4408226"/>
                    <a:gd name="connsiteY69" fmla="*/ 1711851 h 2493817"/>
                    <a:gd name="connsiteX70" fmla="*/ 4162567 w 4408226"/>
                    <a:gd name="connsiteY70" fmla="*/ 1698204 h 2493817"/>
                    <a:gd name="connsiteX71" fmla="*/ 4189862 w 4408226"/>
                    <a:gd name="connsiteY71" fmla="*/ 1711851 h 2493817"/>
                    <a:gd name="connsiteX72" fmla="*/ 4217158 w 4408226"/>
                    <a:gd name="connsiteY72" fmla="*/ 1752795 h 2493817"/>
                    <a:gd name="connsiteX73" fmla="*/ 4217158 w 4408226"/>
                    <a:gd name="connsiteY73" fmla="*/ 1821033 h 2493817"/>
                    <a:gd name="connsiteX74" fmla="*/ 4230806 w 4408226"/>
                    <a:gd name="connsiteY74" fmla="*/ 1902920 h 2493817"/>
                    <a:gd name="connsiteX75" fmla="*/ 4258101 w 4408226"/>
                    <a:gd name="connsiteY75" fmla="*/ 1984807 h 2493817"/>
                    <a:gd name="connsiteX76" fmla="*/ 4271749 w 4408226"/>
                    <a:gd name="connsiteY76" fmla="*/ 1875624 h 2493817"/>
                    <a:gd name="connsiteX77" fmla="*/ 4285397 w 4408226"/>
                    <a:gd name="connsiteY77" fmla="*/ 1780090 h 2493817"/>
                    <a:gd name="connsiteX78" fmla="*/ 4299044 w 4408226"/>
                    <a:gd name="connsiteY78" fmla="*/ 1725499 h 2493817"/>
                    <a:gd name="connsiteX79" fmla="*/ 4312692 w 4408226"/>
                    <a:gd name="connsiteY79" fmla="*/ 1984807 h 2493817"/>
                    <a:gd name="connsiteX80" fmla="*/ 4326340 w 4408226"/>
                    <a:gd name="connsiteY80" fmla="*/ 2162227 h 2493817"/>
                    <a:gd name="connsiteX81" fmla="*/ 4339988 w 4408226"/>
                    <a:gd name="connsiteY81" fmla="*/ 2448830 h 2493817"/>
                    <a:gd name="connsiteX82" fmla="*/ 4408226 w 4408226"/>
                    <a:gd name="connsiteY82" fmla="*/ 2489774 h 2493817"/>
                    <a:gd name="connsiteX0" fmla="*/ 0 w 4408226"/>
                    <a:gd name="connsiteY0" fmla="*/ 1916568 h 2493817"/>
                    <a:gd name="connsiteX1" fmla="*/ 95534 w 4408226"/>
                    <a:gd name="connsiteY1" fmla="*/ 1971159 h 2493817"/>
                    <a:gd name="connsiteX2" fmla="*/ 150125 w 4408226"/>
                    <a:gd name="connsiteY2" fmla="*/ 2012102 h 2493817"/>
                    <a:gd name="connsiteX3" fmla="*/ 191068 w 4408226"/>
                    <a:gd name="connsiteY3" fmla="*/ 1902920 h 2493817"/>
                    <a:gd name="connsiteX4" fmla="*/ 204716 w 4408226"/>
                    <a:gd name="connsiteY4" fmla="*/ 1561726 h 2493817"/>
                    <a:gd name="connsiteX5" fmla="*/ 218364 w 4408226"/>
                    <a:gd name="connsiteY5" fmla="*/ 1316066 h 2493817"/>
                    <a:gd name="connsiteX6" fmla="*/ 218364 w 4408226"/>
                    <a:gd name="connsiteY6" fmla="*/ 1234180 h 2493817"/>
                    <a:gd name="connsiteX7" fmla="*/ 286603 w 4408226"/>
                    <a:gd name="connsiteY7" fmla="*/ 1206884 h 2493817"/>
                    <a:gd name="connsiteX8" fmla="*/ 300250 w 4408226"/>
                    <a:gd name="connsiteY8" fmla="*/ 1165941 h 2493817"/>
                    <a:gd name="connsiteX9" fmla="*/ 313898 w 4408226"/>
                    <a:gd name="connsiteY9" fmla="*/ 1070407 h 2493817"/>
                    <a:gd name="connsiteX10" fmla="*/ 341194 w 4408226"/>
                    <a:gd name="connsiteY10" fmla="*/ 961224 h 2493817"/>
                    <a:gd name="connsiteX11" fmla="*/ 354841 w 4408226"/>
                    <a:gd name="connsiteY11" fmla="*/ 879338 h 2493817"/>
                    <a:gd name="connsiteX12" fmla="*/ 354841 w 4408226"/>
                    <a:gd name="connsiteY12" fmla="*/ 770156 h 2493817"/>
                    <a:gd name="connsiteX13" fmla="*/ 354841 w 4408226"/>
                    <a:gd name="connsiteY13" fmla="*/ 674621 h 2493817"/>
                    <a:gd name="connsiteX14" fmla="*/ 382137 w 4408226"/>
                    <a:gd name="connsiteY14" fmla="*/ 838395 h 2493817"/>
                    <a:gd name="connsiteX15" fmla="*/ 382137 w 4408226"/>
                    <a:gd name="connsiteY15" fmla="*/ 906633 h 2493817"/>
                    <a:gd name="connsiteX16" fmla="*/ 395785 w 4408226"/>
                    <a:gd name="connsiteY16" fmla="*/ 988520 h 2493817"/>
                    <a:gd name="connsiteX17" fmla="*/ 423080 w 4408226"/>
                    <a:gd name="connsiteY17" fmla="*/ 1084054 h 2493817"/>
                    <a:gd name="connsiteX18" fmla="*/ 464023 w 4408226"/>
                    <a:gd name="connsiteY18" fmla="*/ 1165941 h 2493817"/>
                    <a:gd name="connsiteX19" fmla="*/ 464023 w 4408226"/>
                    <a:gd name="connsiteY19" fmla="*/ 1220532 h 2493817"/>
                    <a:gd name="connsiteX20" fmla="*/ 518614 w 4408226"/>
                    <a:gd name="connsiteY20" fmla="*/ 1152293 h 2493817"/>
                    <a:gd name="connsiteX21" fmla="*/ 545910 w 4408226"/>
                    <a:gd name="connsiteY21" fmla="*/ 1056759 h 2493817"/>
                    <a:gd name="connsiteX22" fmla="*/ 559558 w 4408226"/>
                    <a:gd name="connsiteY22" fmla="*/ 988520 h 2493817"/>
                    <a:gd name="connsiteX23" fmla="*/ 573206 w 4408226"/>
                    <a:gd name="connsiteY23" fmla="*/ 892986 h 2493817"/>
                    <a:gd name="connsiteX24" fmla="*/ 614149 w 4408226"/>
                    <a:gd name="connsiteY24" fmla="*/ 770156 h 2493817"/>
                    <a:gd name="connsiteX25" fmla="*/ 668740 w 4408226"/>
                    <a:gd name="connsiteY25" fmla="*/ 770156 h 2493817"/>
                    <a:gd name="connsiteX26" fmla="*/ 709683 w 4408226"/>
                    <a:gd name="connsiteY26" fmla="*/ 701917 h 2493817"/>
                    <a:gd name="connsiteX27" fmla="*/ 818865 w 4408226"/>
                    <a:gd name="connsiteY27" fmla="*/ 565439 h 2493817"/>
                    <a:gd name="connsiteX28" fmla="*/ 887104 w 4408226"/>
                    <a:gd name="connsiteY28" fmla="*/ 497201 h 2493817"/>
                    <a:gd name="connsiteX29" fmla="*/ 914400 w 4408226"/>
                    <a:gd name="connsiteY29" fmla="*/ 456257 h 2493817"/>
                    <a:gd name="connsiteX30" fmla="*/ 1050877 w 4408226"/>
                    <a:gd name="connsiteY30" fmla="*/ 347075 h 2493817"/>
                    <a:gd name="connsiteX31" fmla="*/ 1351128 w 4408226"/>
                    <a:gd name="connsiteY31" fmla="*/ 183302 h 2493817"/>
                    <a:gd name="connsiteX32" fmla="*/ 1501253 w 4408226"/>
                    <a:gd name="connsiteY32" fmla="*/ 156007 h 2493817"/>
                    <a:gd name="connsiteX33" fmla="*/ 1596788 w 4408226"/>
                    <a:gd name="connsiteY33" fmla="*/ 101415 h 2493817"/>
                    <a:gd name="connsiteX34" fmla="*/ 1787856 w 4408226"/>
                    <a:gd name="connsiteY34" fmla="*/ 33177 h 2493817"/>
                    <a:gd name="connsiteX35" fmla="*/ 1937982 w 4408226"/>
                    <a:gd name="connsiteY35" fmla="*/ 19529 h 2493817"/>
                    <a:gd name="connsiteX36" fmla="*/ 2156346 w 4408226"/>
                    <a:gd name="connsiteY36" fmla="*/ 5881 h 2493817"/>
                    <a:gd name="connsiteX37" fmla="*/ 2269895 w 4408226"/>
                    <a:gd name="connsiteY37" fmla="*/ 124344 h 2493817"/>
                    <a:gd name="connsiteX38" fmla="*/ 2346432 w 4408226"/>
                    <a:gd name="connsiteY38" fmla="*/ 165287 h 2493817"/>
                    <a:gd name="connsiteX39" fmla="*/ 2388358 w 4408226"/>
                    <a:gd name="connsiteY39" fmla="*/ 183302 h 2493817"/>
                    <a:gd name="connsiteX40" fmla="*/ 2402006 w 4408226"/>
                    <a:gd name="connsiteY40" fmla="*/ 306132 h 2493817"/>
                    <a:gd name="connsiteX41" fmla="*/ 2467297 w 4408226"/>
                    <a:gd name="connsiteY41" fmla="*/ 458223 h 2493817"/>
                    <a:gd name="connsiteX42" fmla="*/ 2517520 w 4408226"/>
                    <a:gd name="connsiteY42" fmla="*/ 533777 h 2493817"/>
                    <a:gd name="connsiteX43" fmla="*/ 2565779 w 4408226"/>
                    <a:gd name="connsiteY43" fmla="*/ 579087 h 2493817"/>
                    <a:gd name="connsiteX44" fmla="*/ 2634017 w 4408226"/>
                    <a:gd name="connsiteY44" fmla="*/ 660974 h 2493817"/>
                    <a:gd name="connsiteX45" fmla="*/ 2729552 w 4408226"/>
                    <a:gd name="connsiteY45" fmla="*/ 647326 h 2493817"/>
                    <a:gd name="connsiteX46" fmla="*/ 2784143 w 4408226"/>
                    <a:gd name="connsiteY46" fmla="*/ 620030 h 2493817"/>
                    <a:gd name="connsiteX47" fmla="*/ 2811438 w 4408226"/>
                    <a:gd name="connsiteY47" fmla="*/ 660974 h 2493817"/>
                    <a:gd name="connsiteX48" fmla="*/ 2825086 w 4408226"/>
                    <a:gd name="connsiteY48" fmla="*/ 715565 h 2493817"/>
                    <a:gd name="connsiteX49" fmla="*/ 2866029 w 4408226"/>
                    <a:gd name="connsiteY49" fmla="*/ 756508 h 2493817"/>
                    <a:gd name="connsiteX50" fmla="*/ 2906973 w 4408226"/>
                    <a:gd name="connsiteY50" fmla="*/ 701917 h 2493817"/>
                    <a:gd name="connsiteX51" fmla="*/ 2947916 w 4408226"/>
                    <a:gd name="connsiteY51" fmla="*/ 756508 h 2493817"/>
                    <a:gd name="connsiteX52" fmla="*/ 2988859 w 4408226"/>
                    <a:gd name="connsiteY52" fmla="*/ 824747 h 2493817"/>
                    <a:gd name="connsiteX53" fmla="*/ 3098041 w 4408226"/>
                    <a:gd name="connsiteY53" fmla="*/ 824747 h 2493817"/>
                    <a:gd name="connsiteX54" fmla="*/ 3207223 w 4408226"/>
                    <a:gd name="connsiteY54" fmla="*/ 824747 h 2493817"/>
                    <a:gd name="connsiteX55" fmla="*/ 3234519 w 4408226"/>
                    <a:gd name="connsiteY55" fmla="*/ 852042 h 2493817"/>
                    <a:gd name="connsiteX56" fmla="*/ 3316406 w 4408226"/>
                    <a:gd name="connsiteY56" fmla="*/ 892986 h 2493817"/>
                    <a:gd name="connsiteX57" fmla="*/ 3398292 w 4408226"/>
                    <a:gd name="connsiteY57" fmla="*/ 906633 h 2493817"/>
                    <a:gd name="connsiteX58" fmla="*/ 3466531 w 4408226"/>
                    <a:gd name="connsiteY58" fmla="*/ 920281 h 2493817"/>
                    <a:gd name="connsiteX59" fmla="*/ 3521122 w 4408226"/>
                    <a:gd name="connsiteY59" fmla="*/ 974872 h 2493817"/>
                    <a:gd name="connsiteX60" fmla="*/ 3669500 w 4408226"/>
                    <a:gd name="connsiteY60" fmla="*/ 969958 h 2493817"/>
                    <a:gd name="connsiteX61" fmla="*/ 3698543 w 4408226"/>
                    <a:gd name="connsiteY61" fmla="*/ 1002168 h 2493817"/>
                    <a:gd name="connsiteX62" fmla="*/ 3725838 w 4408226"/>
                    <a:gd name="connsiteY62" fmla="*/ 1043111 h 2493817"/>
                    <a:gd name="connsiteX63" fmla="*/ 3806742 w 4408226"/>
                    <a:gd name="connsiteY63" fmla="*/ 1161574 h 2493817"/>
                    <a:gd name="connsiteX64" fmla="*/ 3903259 w 4408226"/>
                    <a:gd name="connsiteY64" fmla="*/ 1138645 h 2493817"/>
                    <a:gd name="connsiteX65" fmla="*/ 3985146 w 4408226"/>
                    <a:gd name="connsiteY65" fmla="*/ 1097702 h 2493817"/>
                    <a:gd name="connsiteX66" fmla="*/ 4030456 w 4408226"/>
                    <a:gd name="connsiteY66" fmla="*/ 1071390 h 2493817"/>
                    <a:gd name="connsiteX67" fmla="*/ 4067032 w 4408226"/>
                    <a:gd name="connsiteY67" fmla="*/ 1520783 h 2493817"/>
                    <a:gd name="connsiteX68" fmla="*/ 4094328 w 4408226"/>
                    <a:gd name="connsiteY68" fmla="*/ 1629965 h 2493817"/>
                    <a:gd name="connsiteX69" fmla="*/ 4107976 w 4408226"/>
                    <a:gd name="connsiteY69" fmla="*/ 1711851 h 2493817"/>
                    <a:gd name="connsiteX70" fmla="*/ 4162567 w 4408226"/>
                    <a:gd name="connsiteY70" fmla="*/ 1698204 h 2493817"/>
                    <a:gd name="connsiteX71" fmla="*/ 4189862 w 4408226"/>
                    <a:gd name="connsiteY71" fmla="*/ 1711851 h 2493817"/>
                    <a:gd name="connsiteX72" fmla="*/ 4217158 w 4408226"/>
                    <a:gd name="connsiteY72" fmla="*/ 1752795 h 2493817"/>
                    <a:gd name="connsiteX73" fmla="*/ 4217158 w 4408226"/>
                    <a:gd name="connsiteY73" fmla="*/ 1821033 h 2493817"/>
                    <a:gd name="connsiteX74" fmla="*/ 4230806 w 4408226"/>
                    <a:gd name="connsiteY74" fmla="*/ 1902920 h 2493817"/>
                    <a:gd name="connsiteX75" fmla="*/ 4258101 w 4408226"/>
                    <a:gd name="connsiteY75" fmla="*/ 1984807 h 2493817"/>
                    <a:gd name="connsiteX76" fmla="*/ 4271749 w 4408226"/>
                    <a:gd name="connsiteY76" fmla="*/ 1875624 h 2493817"/>
                    <a:gd name="connsiteX77" fmla="*/ 4285397 w 4408226"/>
                    <a:gd name="connsiteY77" fmla="*/ 1780090 h 2493817"/>
                    <a:gd name="connsiteX78" fmla="*/ 4299044 w 4408226"/>
                    <a:gd name="connsiteY78" fmla="*/ 1725499 h 2493817"/>
                    <a:gd name="connsiteX79" fmla="*/ 4312692 w 4408226"/>
                    <a:gd name="connsiteY79" fmla="*/ 1984807 h 2493817"/>
                    <a:gd name="connsiteX80" fmla="*/ 4326340 w 4408226"/>
                    <a:gd name="connsiteY80" fmla="*/ 2162227 h 2493817"/>
                    <a:gd name="connsiteX81" fmla="*/ 4339988 w 4408226"/>
                    <a:gd name="connsiteY81" fmla="*/ 2448830 h 2493817"/>
                    <a:gd name="connsiteX82" fmla="*/ 4408226 w 4408226"/>
                    <a:gd name="connsiteY82" fmla="*/ 2489774 h 2493817"/>
                    <a:gd name="connsiteX0" fmla="*/ 0 w 4408226"/>
                    <a:gd name="connsiteY0" fmla="*/ 1899776 h 2477025"/>
                    <a:gd name="connsiteX1" fmla="*/ 95534 w 4408226"/>
                    <a:gd name="connsiteY1" fmla="*/ 1954367 h 2477025"/>
                    <a:gd name="connsiteX2" fmla="*/ 150125 w 4408226"/>
                    <a:gd name="connsiteY2" fmla="*/ 1995310 h 2477025"/>
                    <a:gd name="connsiteX3" fmla="*/ 191068 w 4408226"/>
                    <a:gd name="connsiteY3" fmla="*/ 1886128 h 2477025"/>
                    <a:gd name="connsiteX4" fmla="*/ 204716 w 4408226"/>
                    <a:gd name="connsiteY4" fmla="*/ 1544934 h 2477025"/>
                    <a:gd name="connsiteX5" fmla="*/ 218364 w 4408226"/>
                    <a:gd name="connsiteY5" fmla="*/ 1299274 h 2477025"/>
                    <a:gd name="connsiteX6" fmla="*/ 218364 w 4408226"/>
                    <a:gd name="connsiteY6" fmla="*/ 1217388 h 2477025"/>
                    <a:gd name="connsiteX7" fmla="*/ 286603 w 4408226"/>
                    <a:gd name="connsiteY7" fmla="*/ 1190092 h 2477025"/>
                    <a:gd name="connsiteX8" fmla="*/ 300250 w 4408226"/>
                    <a:gd name="connsiteY8" fmla="*/ 1149149 h 2477025"/>
                    <a:gd name="connsiteX9" fmla="*/ 313898 w 4408226"/>
                    <a:gd name="connsiteY9" fmla="*/ 1053615 h 2477025"/>
                    <a:gd name="connsiteX10" fmla="*/ 341194 w 4408226"/>
                    <a:gd name="connsiteY10" fmla="*/ 944432 h 2477025"/>
                    <a:gd name="connsiteX11" fmla="*/ 354841 w 4408226"/>
                    <a:gd name="connsiteY11" fmla="*/ 862546 h 2477025"/>
                    <a:gd name="connsiteX12" fmla="*/ 354841 w 4408226"/>
                    <a:gd name="connsiteY12" fmla="*/ 753364 h 2477025"/>
                    <a:gd name="connsiteX13" fmla="*/ 354841 w 4408226"/>
                    <a:gd name="connsiteY13" fmla="*/ 657829 h 2477025"/>
                    <a:gd name="connsiteX14" fmla="*/ 382137 w 4408226"/>
                    <a:gd name="connsiteY14" fmla="*/ 821603 h 2477025"/>
                    <a:gd name="connsiteX15" fmla="*/ 382137 w 4408226"/>
                    <a:gd name="connsiteY15" fmla="*/ 889841 h 2477025"/>
                    <a:gd name="connsiteX16" fmla="*/ 395785 w 4408226"/>
                    <a:gd name="connsiteY16" fmla="*/ 971728 h 2477025"/>
                    <a:gd name="connsiteX17" fmla="*/ 423080 w 4408226"/>
                    <a:gd name="connsiteY17" fmla="*/ 1067262 h 2477025"/>
                    <a:gd name="connsiteX18" fmla="*/ 464023 w 4408226"/>
                    <a:gd name="connsiteY18" fmla="*/ 1149149 h 2477025"/>
                    <a:gd name="connsiteX19" fmla="*/ 464023 w 4408226"/>
                    <a:gd name="connsiteY19" fmla="*/ 1203740 h 2477025"/>
                    <a:gd name="connsiteX20" fmla="*/ 518614 w 4408226"/>
                    <a:gd name="connsiteY20" fmla="*/ 1135501 h 2477025"/>
                    <a:gd name="connsiteX21" fmla="*/ 545910 w 4408226"/>
                    <a:gd name="connsiteY21" fmla="*/ 1039967 h 2477025"/>
                    <a:gd name="connsiteX22" fmla="*/ 559558 w 4408226"/>
                    <a:gd name="connsiteY22" fmla="*/ 971728 h 2477025"/>
                    <a:gd name="connsiteX23" fmla="*/ 573206 w 4408226"/>
                    <a:gd name="connsiteY23" fmla="*/ 876194 h 2477025"/>
                    <a:gd name="connsiteX24" fmla="*/ 614149 w 4408226"/>
                    <a:gd name="connsiteY24" fmla="*/ 753364 h 2477025"/>
                    <a:gd name="connsiteX25" fmla="*/ 668740 w 4408226"/>
                    <a:gd name="connsiteY25" fmla="*/ 753364 h 2477025"/>
                    <a:gd name="connsiteX26" fmla="*/ 709683 w 4408226"/>
                    <a:gd name="connsiteY26" fmla="*/ 685125 h 2477025"/>
                    <a:gd name="connsiteX27" fmla="*/ 818865 w 4408226"/>
                    <a:gd name="connsiteY27" fmla="*/ 548647 h 2477025"/>
                    <a:gd name="connsiteX28" fmla="*/ 887104 w 4408226"/>
                    <a:gd name="connsiteY28" fmla="*/ 480409 h 2477025"/>
                    <a:gd name="connsiteX29" fmla="*/ 914400 w 4408226"/>
                    <a:gd name="connsiteY29" fmla="*/ 439465 h 2477025"/>
                    <a:gd name="connsiteX30" fmla="*/ 1050877 w 4408226"/>
                    <a:gd name="connsiteY30" fmla="*/ 330283 h 2477025"/>
                    <a:gd name="connsiteX31" fmla="*/ 1351128 w 4408226"/>
                    <a:gd name="connsiteY31" fmla="*/ 166510 h 2477025"/>
                    <a:gd name="connsiteX32" fmla="*/ 1501253 w 4408226"/>
                    <a:gd name="connsiteY32" fmla="*/ 139215 h 2477025"/>
                    <a:gd name="connsiteX33" fmla="*/ 1596788 w 4408226"/>
                    <a:gd name="connsiteY33" fmla="*/ 84623 h 2477025"/>
                    <a:gd name="connsiteX34" fmla="*/ 1787856 w 4408226"/>
                    <a:gd name="connsiteY34" fmla="*/ 16385 h 2477025"/>
                    <a:gd name="connsiteX35" fmla="*/ 1937982 w 4408226"/>
                    <a:gd name="connsiteY35" fmla="*/ 2737 h 2477025"/>
                    <a:gd name="connsiteX36" fmla="*/ 2141716 w 4408226"/>
                    <a:gd name="connsiteY36" fmla="*/ 11034 h 2477025"/>
                    <a:gd name="connsiteX37" fmla="*/ 2269895 w 4408226"/>
                    <a:gd name="connsiteY37" fmla="*/ 107552 h 2477025"/>
                    <a:gd name="connsiteX38" fmla="*/ 2346432 w 4408226"/>
                    <a:gd name="connsiteY38" fmla="*/ 148495 h 2477025"/>
                    <a:gd name="connsiteX39" fmla="*/ 2388358 w 4408226"/>
                    <a:gd name="connsiteY39" fmla="*/ 166510 h 2477025"/>
                    <a:gd name="connsiteX40" fmla="*/ 2402006 w 4408226"/>
                    <a:gd name="connsiteY40" fmla="*/ 289340 h 2477025"/>
                    <a:gd name="connsiteX41" fmla="*/ 2467297 w 4408226"/>
                    <a:gd name="connsiteY41" fmla="*/ 441431 h 2477025"/>
                    <a:gd name="connsiteX42" fmla="*/ 2517520 w 4408226"/>
                    <a:gd name="connsiteY42" fmla="*/ 516985 h 2477025"/>
                    <a:gd name="connsiteX43" fmla="*/ 2565779 w 4408226"/>
                    <a:gd name="connsiteY43" fmla="*/ 562295 h 2477025"/>
                    <a:gd name="connsiteX44" fmla="*/ 2634017 w 4408226"/>
                    <a:gd name="connsiteY44" fmla="*/ 644182 h 2477025"/>
                    <a:gd name="connsiteX45" fmla="*/ 2729552 w 4408226"/>
                    <a:gd name="connsiteY45" fmla="*/ 630534 h 2477025"/>
                    <a:gd name="connsiteX46" fmla="*/ 2784143 w 4408226"/>
                    <a:gd name="connsiteY46" fmla="*/ 603238 h 2477025"/>
                    <a:gd name="connsiteX47" fmla="*/ 2811438 w 4408226"/>
                    <a:gd name="connsiteY47" fmla="*/ 644182 h 2477025"/>
                    <a:gd name="connsiteX48" fmla="*/ 2825086 w 4408226"/>
                    <a:gd name="connsiteY48" fmla="*/ 698773 h 2477025"/>
                    <a:gd name="connsiteX49" fmla="*/ 2866029 w 4408226"/>
                    <a:gd name="connsiteY49" fmla="*/ 739716 h 2477025"/>
                    <a:gd name="connsiteX50" fmla="*/ 2906973 w 4408226"/>
                    <a:gd name="connsiteY50" fmla="*/ 685125 h 2477025"/>
                    <a:gd name="connsiteX51" fmla="*/ 2947916 w 4408226"/>
                    <a:gd name="connsiteY51" fmla="*/ 739716 h 2477025"/>
                    <a:gd name="connsiteX52" fmla="*/ 2988859 w 4408226"/>
                    <a:gd name="connsiteY52" fmla="*/ 807955 h 2477025"/>
                    <a:gd name="connsiteX53" fmla="*/ 3098041 w 4408226"/>
                    <a:gd name="connsiteY53" fmla="*/ 807955 h 2477025"/>
                    <a:gd name="connsiteX54" fmla="*/ 3207223 w 4408226"/>
                    <a:gd name="connsiteY54" fmla="*/ 807955 h 2477025"/>
                    <a:gd name="connsiteX55" fmla="*/ 3234519 w 4408226"/>
                    <a:gd name="connsiteY55" fmla="*/ 835250 h 2477025"/>
                    <a:gd name="connsiteX56" fmla="*/ 3316406 w 4408226"/>
                    <a:gd name="connsiteY56" fmla="*/ 876194 h 2477025"/>
                    <a:gd name="connsiteX57" fmla="*/ 3398292 w 4408226"/>
                    <a:gd name="connsiteY57" fmla="*/ 889841 h 2477025"/>
                    <a:gd name="connsiteX58" fmla="*/ 3466531 w 4408226"/>
                    <a:gd name="connsiteY58" fmla="*/ 903489 h 2477025"/>
                    <a:gd name="connsiteX59" fmla="*/ 3521122 w 4408226"/>
                    <a:gd name="connsiteY59" fmla="*/ 958080 h 2477025"/>
                    <a:gd name="connsiteX60" fmla="*/ 3669500 w 4408226"/>
                    <a:gd name="connsiteY60" fmla="*/ 953166 h 2477025"/>
                    <a:gd name="connsiteX61" fmla="*/ 3698543 w 4408226"/>
                    <a:gd name="connsiteY61" fmla="*/ 985376 h 2477025"/>
                    <a:gd name="connsiteX62" fmla="*/ 3725838 w 4408226"/>
                    <a:gd name="connsiteY62" fmla="*/ 1026319 h 2477025"/>
                    <a:gd name="connsiteX63" fmla="*/ 3806742 w 4408226"/>
                    <a:gd name="connsiteY63" fmla="*/ 1144782 h 2477025"/>
                    <a:gd name="connsiteX64" fmla="*/ 3903259 w 4408226"/>
                    <a:gd name="connsiteY64" fmla="*/ 1121853 h 2477025"/>
                    <a:gd name="connsiteX65" fmla="*/ 3985146 w 4408226"/>
                    <a:gd name="connsiteY65" fmla="*/ 1080910 h 2477025"/>
                    <a:gd name="connsiteX66" fmla="*/ 4030456 w 4408226"/>
                    <a:gd name="connsiteY66" fmla="*/ 1054598 h 2477025"/>
                    <a:gd name="connsiteX67" fmla="*/ 4067032 w 4408226"/>
                    <a:gd name="connsiteY67" fmla="*/ 1503991 h 2477025"/>
                    <a:gd name="connsiteX68" fmla="*/ 4094328 w 4408226"/>
                    <a:gd name="connsiteY68" fmla="*/ 1613173 h 2477025"/>
                    <a:gd name="connsiteX69" fmla="*/ 4107976 w 4408226"/>
                    <a:gd name="connsiteY69" fmla="*/ 1695059 h 2477025"/>
                    <a:gd name="connsiteX70" fmla="*/ 4162567 w 4408226"/>
                    <a:gd name="connsiteY70" fmla="*/ 1681412 h 2477025"/>
                    <a:gd name="connsiteX71" fmla="*/ 4189862 w 4408226"/>
                    <a:gd name="connsiteY71" fmla="*/ 1695059 h 2477025"/>
                    <a:gd name="connsiteX72" fmla="*/ 4217158 w 4408226"/>
                    <a:gd name="connsiteY72" fmla="*/ 1736003 h 2477025"/>
                    <a:gd name="connsiteX73" fmla="*/ 4217158 w 4408226"/>
                    <a:gd name="connsiteY73" fmla="*/ 1804241 h 2477025"/>
                    <a:gd name="connsiteX74" fmla="*/ 4230806 w 4408226"/>
                    <a:gd name="connsiteY74" fmla="*/ 1886128 h 2477025"/>
                    <a:gd name="connsiteX75" fmla="*/ 4258101 w 4408226"/>
                    <a:gd name="connsiteY75" fmla="*/ 1968015 h 2477025"/>
                    <a:gd name="connsiteX76" fmla="*/ 4271749 w 4408226"/>
                    <a:gd name="connsiteY76" fmla="*/ 1858832 h 2477025"/>
                    <a:gd name="connsiteX77" fmla="*/ 4285397 w 4408226"/>
                    <a:gd name="connsiteY77" fmla="*/ 1763298 h 2477025"/>
                    <a:gd name="connsiteX78" fmla="*/ 4299044 w 4408226"/>
                    <a:gd name="connsiteY78" fmla="*/ 1708707 h 2477025"/>
                    <a:gd name="connsiteX79" fmla="*/ 4312692 w 4408226"/>
                    <a:gd name="connsiteY79" fmla="*/ 1968015 h 2477025"/>
                    <a:gd name="connsiteX80" fmla="*/ 4326340 w 4408226"/>
                    <a:gd name="connsiteY80" fmla="*/ 2145435 h 2477025"/>
                    <a:gd name="connsiteX81" fmla="*/ 4339988 w 4408226"/>
                    <a:gd name="connsiteY81" fmla="*/ 2432038 h 2477025"/>
                    <a:gd name="connsiteX82" fmla="*/ 4408226 w 4408226"/>
                    <a:gd name="connsiteY82" fmla="*/ 2472982 h 2477025"/>
                    <a:gd name="connsiteX0" fmla="*/ 0 w 4408226"/>
                    <a:gd name="connsiteY0" fmla="*/ 1899776 h 2477025"/>
                    <a:gd name="connsiteX1" fmla="*/ 95534 w 4408226"/>
                    <a:gd name="connsiteY1" fmla="*/ 1954367 h 2477025"/>
                    <a:gd name="connsiteX2" fmla="*/ 150125 w 4408226"/>
                    <a:gd name="connsiteY2" fmla="*/ 1995310 h 2477025"/>
                    <a:gd name="connsiteX3" fmla="*/ 191068 w 4408226"/>
                    <a:gd name="connsiteY3" fmla="*/ 1886128 h 2477025"/>
                    <a:gd name="connsiteX4" fmla="*/ 204716 w 4408226"/>
                    <a:gd name="connsiteY4" fmla="*/ 1544934 h 2477025"/>
                    <a:gd name="connsiteX5" fmla="*/ 218364 w 4408226"/>
                    <a:gd name="connsiteY5" fmla="*/ 1299274 h 2477025"/>
                    <a:gd name="connsiteX6" fmla="*/ 218364 w 4408226"/>
                    <a:gd name="connsiteY6" fmla="*/ 1217388 h 2477025"/>
                    <a:gd name="connsiteX7" fmla="*/ 286603 w 4408226"/>
                    <a:gd name="connsiteY7" fmla="*/ 1190092 h 2477025"/>
                    <a:gd name="connsiteX8" fmla="*/ 300250 w 4408226"/>
                    <a:gd name="connsiteY8" fmla="*/ 1149149 h 2477025"/>
                    <a:gd name="connsiteX9" fmla="*/ 313898 w 4408226"/>
                    <a:gd name="connsiteY9" fmla="*/ 1053615 h 2477025"/>
                    <a:gd name="connsiteX10" fmla="*/ 341194 w 4408226"/>
                    <a:gd name="connsiteY10" fmla="*/ 944432 h 2477025"/>
                    <a:gd name="connsiteX11" fmla="*/ 354841 w 4408226"/>
                    <a:gd name="connsiteY11" fmla="*/ 862546 h 2477025"/>
                    <a:gd name="connsiteX12" fmla="*/ 354841 w 4408226"/>
                    <a:gd name="connsiteY12" fmla="*/ 753364 h 2477025"/>
                    <a:gd name="connsiteX13" fmla="*/ 354841 w 4408226"/>
                    <a:gd name="connsiteY13" fmla="*/ 657829 h 2477025"/>
                    <a:gd name="connsiteX14" fmla="*/ 382137 w 4408226"/>
                    <a:gd name="connsiteY14" fmla="*/ 821603 h 2477025"/>
                    <a:gd name="connsiteX15" fmla="*/ 382137 w 4408226"/>
                    <a:gd name="connsiteY15" fmla="*/ 889841 h 2477025"/>
                    <a:gd name="connsiteX16" fmla="*/ 395785 w 4408226"/>
                    <a:gd name="connsiteY16" fmla="*/ 971728 h 2477025"/>
                    <a:gd name="connsiteX17" fmla="*/ 423080 w 4408226"/>
                    <a:gd name="connsiteY17" fmla="*/ 1067262 h 2477025"/>
                    <a:gd name="connsiteX18" fmla="*/ 464023 w 4408226"/>
                    <a:gd name="connsiteY18" fmla="*/ 1149149 h 2477025"/>
                    <a:gd name="connsiteX19" fmla="*/ 464023 w 4408226"/>
                    <a:gd name="connsiteY19" fmla="*/ 1203740 h 2477025"/>
                    <a:gd name="connsiteX20" fmla="*/ 518614 w 4408226"/>
                    <a:gd name="connsiteY20" fmla="*/ 1135501 h 2477025"/>
                    <a:gd name="connsiteX21" fmla="*/ 545910 w 4408226"/>
                    <a:gd name="connsiteY21" fmla="*/ 1039967 h 2477025"/>
                    <a:gd name="connsiteX22" fmla="*/ 559558 w 4408226"/>
                    <a:gd name="connsiteY22" fmla="*/ 971728 h 2477025"/>
                    <a:gd name="connsiteX23" fmla="*/ 573206 w 4408226"/>
                    <a:gd name="connsiteY23" fmla="*/ 876194 h 2477025"/>
                    <a:gd name="connsiteX24" fmla="*/ 614149 w 4408226"/>
                    <a:gd name="connsiteY24" fmla="*/ 753364 h 2477025"/>
                    <a:gd name="connsiteX25" fmla="*/ 668740 w 4408226"/>
                    <a:gd name="connsiteY25" fmla="*/ 753364 h 2477025"/>
                    <a:gd name="connsiteX26" fmla="*/ 709683 w 4408226"/>
                    <a:gd name="connsiteY26" fmla="*/ 685125 h 2477025"/>
                    <a:gd name="connsiteX27" fmla="*/ 818865 w 4408226"/>
                    <a:gd name="connsiteY27" fmla="*/ 548647 h 2477025"/>
                    <a:gd name="connsiteX28" fmla="*/ 887104 w 4408226"/>
                    <a:gd name="connsiteY28" fmla="*/ 480409 h 2477025"/>
                    <a:gd name="connsiteX29" fmla="*/ 914400 w 4408226"/>
                    <a:gd name="connsiteY29" fmla="*/ 439465 h 2477025"/>
                    <a:gd name="connsiteX30" fmla="*/ 1050877 w 4408226"/>
                    <a:gd name="connsiteY30" fmla="*/ 330283 h 2477025"/>
                    <a:gd name="connsiteX31" fmla="*/ 1351128 w 4408226"/>
                    <a:gd name="connsiteY31" fmla="*/ 166510 h 2477025"/>
                    <a:gd name="connsiteX32" fmla="*/ 1501253 w 4408226"/>
                    <a:gd name="connsiteY32" fmla="*/ 139215 h 2477025"/>
                    <a:gd name="connsiteX33" fmla="*/ 1596788 w 4408226"/>
                    <a:gd name="connsiteY33" fmla="*/ 84623 h 2477025"/>
                    <a:gd name="connsiteX34" fmla="*/ 1787856 w 4408226"/>
                    <a:gd name="connsiteY34" fmla="*/ 16385 h 2477025"/>
                    <a:gd name="connsiteX35" fmla="*/ 1937982 w 4408226"/>
                    <a:gd name="connsiteY35" fmla="*/ 2737 h 2477025"/>
                    <a:gd name="connsiteX36" fmla="*/ 2141716 w 4408226"/>
                    <a:gd name="connsiteY36" fmla="*/ 11034 h 2477025"/>
                    <a:gd name="connsiteX37" fmla="*/ 2269895 w 4408226"/>
                    <a:gd name="connsiteY37" fmla="*/ 107552 h 2477025"/>
                    <a:gd name="connsiteX38" fmla="*/ 2346432 w 4408226"/>
                    <a:gd name="connsiteY38" fmla="*/ 148495 h 2477025"/>
                    <a:gd name="connsiteX39" fmla="*/ 2388358 w 4408226"/>
                    <a:gd name="connsiteY39" fmla="*/ 166510 h 2477025"/>
                    <a:gd name="connsiteX40" fmla="*/ 2402006 w 4408226"/>
                    <a:gd name="connsiteY40" fmla="*/ 289340 h 2477025"/>
                    <a:gd name="connsiteX41" fmla="*/ 2467297 w 4408226"/>
                    <a:gd name="connsiteY41" fmla="*/ 441431 h 2477025"/>
                    <a:gd name="connsiteX42" fmla="*/ 2517520 w 4408226"/>
                    <a:gd name="connsiteY42" fmla="*/ 516985 h 2477025"/>
                    <a:gd name="connsiteX43" fmla="*/ 2565779 w 4408226"/>
                    <a:gd name="connsiteY43" fmla="*/ 562295 h 2477025"/>
                    <a:gd name="connsiteX44" fmla="*/ 2634017 w 4408226"/>
                    <a:gd name="connsiteY44" fmla="*/ 644182 h 2477025"/>
                    <a:gd name="connsiteX45" fmla="*/ 2729552 w 4408226"/>
                    <a:gd name="connsiteY45" fmla="*/ 630534 h 2477025"/>
                    <a:gd name="connsiteX46" fmla="*/ 2776828 w 4408226"/>
                    <a:gd name="connsiteY46" fmla="*/ 559347 h 2477025"/>
                    <a:gd name="connsiteX47" fmla="*/ 2811438 w 4408226"/>
                    <a:gd name="connsiteY47" fmla="*/ 644182 h 2477025"/>
                    <a:gd name="connsiteX48" fmla="*/ 2825086 w 4408226"/>
                    <a:gd name="connsiteY48" fmla="*/ 698773 h 2477025"/>
                    <a:gd name="connsiteX49" fmla="*/ 2866029 w 4408226"/>
                    <a:gd name="connsiteY49" fmla="*/ 739716 h 2477025"/>
                    <a:gd name="connsiteX50" fmla="*/ 2906973 w 4408226"/>
                    <a:gd name="connsiteY50" fmla="*/ 685125 h 2477025"/>
                    <a:gd name="connsiteX51" fmla="*/ 2947916 w 4408226"/>
                    <a:gd name="connsiteY51" fmla="*/ 739716 h 2477025"/>
                    <a:gd name="connsiteX52" fmla="*/ 2988859 w 4408226"/>
                    <a:gd name="connsiteY52" fmla="*/ 807955 h 2477025"/>
                    <a:gd name="connsiteX53" fmla="*/ 3098041 w 4408226"/>
                    <a:gd name="connsiteY53" fmla="*/ 807955 h 2477025"/>
                    <a:gd name="connsiteX54" fmla="*/ 3207223 w 4408226"/>
                    <a:gd name="connsiteY54" fmla="*/ 807955 h 2477025"/>
                    <a:gd name="connsiteX55" fmla="*/ 3234519 w 4408226"/>
                    <a:gd name="connsiteY55" fmla="*/ 835250 h 2477025"/>
                    <a:gd name="connsiteX56" fmla="*/ 3316406 w 4408226"/>
                    <a:gd name="connsiteY56" fmla="*/ 876194 h 2477025"/>
                    <a:gd name="connsiteX57" fmla="*/ 3398292 w 4408226"/>
                    <a:gd name="connsiteY57" fmla="*/ 889841 h 2477025"/>
                    <a:gd name="connsiteX58" fmla="*/ 3466531 w 4408226"/>
                    <a:gd name="connsiteY58" fmla="*/ 903489 h 2477025"/>
                    <a:gd name="connsiteX59" fmla="*/ 3521122 w 4408226"/>
                    <a:gd name="connsiteY59" fmla="*/ 958080 h 2477025"/>
                    <a:gd name="connsiteX60" fmla="*/ 3669500 w 4408226"/>
                    <a:gd name="connsiteY60" fmla="*/ 953166 h 2477025"/>
                    <a:gd name="connsiteX61" fmla="*/ 3698543 w 4408226"/>
                    <a:gd name="connsiteY61" fmla="*/ 985376 h 2477025"/>
                    <a:gd name="connsiteX62" fmla="*/ 3725838 w 4408226"/>
                    <a:gd name="connsiteY62" fmla="*/ 1026319 h 2477025"/>
                    <a:gd name="connsiteX63" fmla="*/ 3806742 w 4408226"/>
                    <a:gd name="connsiteY63" fmla="*/ 1144782 h 2477025"/>
                    <a:gd name="connsiteX64" fmla="*/ 3903259 w 4408226"/>
                    <a:gd name="connsiteY64" fmla="*/ 1121853 h 2477025"/>
                    <a:gd name="connsiteX65" fmla="*/ 3985146 w 4408226"/>
                    <a:gd name="connsiteY65" fmla="*/ 1080910 h 2477025"/>
                    <a:gd name="connsiteX66" fmla="*/ 4030456 w 4408226"/>
                    <a:gd name="connsiteY66" fmla="*/ 1054598 h 2477025"/>
                    <a:gd name="connsiteX67" fmla="*/ 4067032 w 4408226"/>
                    <a:gd name="connsiteY67" fmla="*/ 1503991 h 2477025"/>
                    <a:gd name="connsiteX68" fmla="*/ 4094328 w 4408226"/>
                    <a:gd name="connsiteY68" fmla="*/ 1613173 h 2477025"/>
                    <a:gd name="connsiteX69" fmla="*/ 4107976 w 4408226"/>
                    <a:gd name="connsiteY69" fmla="*/ 1695059 h 2477025"/>
                    <a:gd name="connsiteX70" fmla="*/ 4162567 w 4408226"/>
                    <a:gd name="connsiteY70" fmla="*/ 1681412 h 2477025"/>
                    <a:gd name="connsiteX71" fmla="*/ 4189862 w 4408226"/>
                    <a:gd name="connsiteY71" fmla="*/ 1695059 h 2477025"/>
                    <a:gd name="connsiteX72" fmla="*/ 4217158 w 4408226"/>
                    <a:gd name="connsiteY72" fmla="*/ 1736003 h 2477025"/>
                    <a:gd name="connsiteX73" fmla="*/ 4217158 w 4408226"/>
                    <a:gd name="connsiteY73" fmla="*/ 1804241 h 2477025"/>
                    <a:gd name="connsiteX74" fmla="*/ 4230806 w 4408226"/>
                    <a:gd name="connsiteY74" fmla="*/ 1886128 h 2477025"/>
                    <a:gd name="connsiteX75" fmla="*/ 4258101 w 4408226"/>
                    <a:gd name="connsiteY75" fmla="*/ 1968015 h 2477025"/>
                    <a:gd name="connsiteX76" fmla="*/ 4271749 w 4408226"/>
                    <a:gd name="connsiteY76" fmla="*/ 1858832 h 2477025"/>
                    <a:gd name="connsiteX77" fmla="*/ 4285397 w 4408226"/>
                    <a:gd name="connsiteY77" fmla="*/ 1763298 h 2477025"/>
                    <a:gd name="connsiteX78" fmla="*/ 4299044 w 4408226"/>
                    <a:gd name="connsiteY78" fmla="*/ 1708707 h 2477025"/>
                    <a:gd name="connsiteX79" fmla="*/ 4312692 w 4408226"/>
                    <a:gd name="connsiteY79" fmla="*/ 1968015 h 2477025"/>
                    <a:gd name="connsiteX80" fmla="*/ 4326340 w 4408226"/>
                    <a:gd name="connsiteY80" fmla="*/ 2145435 h 2477025"/>
                    <a:gd name="connsiteX81" fmla="*/ 4339988 w 4408226"/>
                    <a:gd name="connsiteY81" fmla="*/ 2432038 h 2477025"/>
                    <a:gd name="connsiteX82" fmla="*/ 4408226 w 4408226"/>
                    <a:gd name="connsiteY82" fmla="*/ 2472982 h 2477025"/>
                    <a:gd name="connsiteX0" fmla="*/ 0 w 4408226"/>
                    <a:gd name="connsiteY0" fmla="*/ 1899776 h 2477025"/>
                    <a:gd name="connsiteX1" fmla="*/ 95534 w 4408226"/>
                    <a:gd name="connsiteY1" fmla="*/ 1954367 h 2477025"/>
                    <a:gd name="connsiteX2" fmla="*/ 150125 w 4408226"/>
                    <a:gd name="connsiteY2" fmla="*/ 1995310 h 2477025"/>
                    <a:gd name="connsiteX3" fmla="*/ 191068 w 4408226"/>
                    <a:gd name="connsiteY3" fmla="*/ 1886128 h 2477025"/>
                    <a:gd name="connsiteX4" fmla="*/ 204716 w 4408226"/>
                    <a:gd name="connsiteY4" fmla="*/ 1544934 h 2477025"/>
                    <a:gd name="connsiteX5" fmla="*/ 218364 w 4408226"/>
                    <a:gd name="connsiteY5" fmla="*/ 1299274 h 2477025"/>
                    <a:gd name="connsiteX6" fmla="*/ 218364 w 4408226"/>
                    <a:gd name="connsiteY6" fmla="*/ 1217388 h 2477025"/>
                    <a:gd name="connsiteX7" fmla="*/ 286603 w 4408226"/>
                    <a:gd name="connsiteY7" fmla="*/ 1190092 h 2477025"/>
                    <a:gd name="connsiteX8" fmla="*/ 300250 w 4408226"/>
                    <a:gd name="connsiteY8" fmla="*/ 1149149 h 2477025"/>
                    <a:gd name="connsiteX9" fmla="*/ 313898 w 4408226"/>
                    <a:gd name="connsiteY9" fmla="*/ 1053615 h 2477025"/>
                    <a:gd name="connsiteX10" fmla="*/ 341194 w 4408226"/>
                    <a:gd name="connsiteY10" fmla="*/ 944432 h 2477025"/>
                    <a:gd name="connsiteX11" fmla="*/ 354841 w 4408226"/>
                    <a:gd name="connsiteY11" fmla="*/ 862546 h 2477025"/>
                    <a:gd name="connsiteX12" fmla="*/ 354841 w 4408226"/>
                    <a:gd name="connsiteY12" fmla="*/ 753364 h 2477025"/>
                    <a:gd name="connsiteX13" fmla="*/ 354841 w 4408226"/>
                    <a:gd name="connsiteY13" fmla="*/ 657829 h 2477025"/>
                    <a:gd name="connsiteX14" fmla="*/ 382137 w 4408226"/>
                    <a:gd name="connsiteY14" fmla="*/ 821603 h 2477025"/>
                    <a:gd name="connsiteX15" fmla="*/ 382137 w 4408226"/>
                    <a:gd name="connsiteY15" fmla="*/ 889841 h 2477025"/>
                    <a:gd name="connsiteX16" fmla="*/ 395785 w 4408226"/>
                    <a:gd name="connsiteY16" fmla="*/ 971728 h 2477025"/>
                    <a:gd name="connsiteX17" fmla="*/ 423080 w 4408226"/>
                    <a:gd name="connsiteY17" fmla="*/ 1067262 h 2477025"/>
                    <a:gd name="connsiteX18" fmla="*/ 464023 w 4408226"/>
                    <a:gd name="connsiteY18" fmla="*/ 1149149 h 2477025"/>
                    <a:gd name="connsiteX19" fmla="*/ 464023 w 4408226"/>
                    <a:gd name="connsiteY19" fmla="*/ 1203740 h 2477025"/>
                    <a:gd name="connsiteX20" fmla="*/ 518614 w 4408226"/>
                    <a:gd name="connsiteY20" fmla="*/ 1135501 h 2477025"/>
                    <a:gd name="connsiteX21" fmla="*/ 545910 w 4408226"/>
                    <a:gd name="connsiteY21" fmla="*/ 1039967 h 2477025"/>
                    <a:gd name="connsiteX22" fmla="*/ 559558 w 4408226"/>
                    <a:gd name="connsiteY22" fmla="*/ 971728 h 2477025"/>
                    <a:gd name="connsiteX23" fmla="*/ 573206 w 4408226"/>
                    <a:gd name="connsiteY23" fmla="*/ 876194 h 2477025"/>
                    <a:gd name="connsiteX24" fmla="*/ 614149 w 4408226"/>
                    <a:gd name="connsiteY24" fmla="*/ 753364 h 2477025"/>
                    <a:gd name="connsiteX25" fmla="*/ 668740 w 4408226"/>
                    <a:gd name="connsiteY25" fmla="*/ 753364 h 2477025"/>
                    <a:gd name="connsiteX26" fmla="*/ 709683 w 4408226"/>
                    <a:gd name="connsiteY26" fmla="*/ 685125 h 2477025"/>
                    <a:gd name="connsiteX27" fmla="*/ 818865 w 4408226"/>
                    <a:gd name="connsiteY27" fmla="*/ 548647 h 2477025"/>
                    <a:gd name="connsiteX28" fmla="*/ 887104 w 4408226"/>
                    <a:gd name="connsiteY28" fmla="*/ 480409 h 2477025"/>
                    <a:gd name="connsiteX29" fmla="*/ 914400 w 4408226"/>
                    <a:gd name="connsiteY29" fmla="*/ 439465 h 2477025"/>
                    <a:gd name="connsiteX30" fmla="*/ 1050877 w 4408226"/>
                    <a:gd name="connsiteY30" fmla="*/ 330283 h 2477025"/>
                    <a:gd name="connsiteX31" fmla="*/ 1351128 w 4408226"/>
                    <a:gd name="connsiteY31" fmla="*/ 166510 h 2477025"/>
                    <a:gd name="connsiteX32" fmla="*/ 1501253 w 4408226"/>
                    <a:gd name="connsiteY32" fmla="*/ 139215 h 2477025"/>
                    <a:gd name="connsiteX33" fmla="*/ 1596788 w 4408226"/>
                    <a:gd name="connsiteY33" fmla="*/ 84623 h 2477025"/>
                    <a:gd name="connsiteX34" fmla="*/ 1787856 w 4408226"/>
                    <a:gd name="connsiteY34" fmla="*/ 16385 h 2477025"/>
                    <a:gd name="connsiteX35" fmla="*/ 1937982 w 4408226"/>
                    <a:gd name="connsiteY35" fmla="*/ 2737 h 2477025"/>
                    <a:gd name="connsiteX36" fmla="*/ 2141716 w 4408226"/>
                    <a:gd name="connsiteY36" fmla="*/ 11034 h 2477025"/>
                    <a:gd name="connsiteX37" fmla="*/ 2269895 w 4408226"/>
                    <a:gd name="connsiteY37" fmla="*/ 107552 h 2477025"/>
                    <a:gd name="connsiteX38" fmla="*/ 2346432 w 4408226"/>
                    <a:gd name="connsiteY38" fmla="*/ 148495 h 2477025"/>
                    <a:gd name="connsiteX39" fmla="*/ 2388358 w 4408226"/>
                    <a:gd name="connsiteY39" fmla="*/ 166510 h 2477025"/>
                    <a:gd name="connsiteX40" fmla="*/ 2402006 w 4408226"/>
                    <a:gd name="connsiteY40" fmla="*/ 289340 h 2477025"/>
                    <a:gd name="connsiteX41" fmla="*/ 2467297 w 4408226"/>
                    <a:gd name="connsiteY41" fmla="*/ 441431 h 2477025"/>
                    <a:gd name="connsiteX42" fmla="*/ 2517520 w 4408226"/>
                    <a:gd name="connsiteY42" fmla="*/ 516985 h 2477025"/>
                    <a:gd name="connsiteX43" fmla="*/ 2565779 w 4408226"/>
                    <a:gd name="connsiteY43" fmla="*/ 562295 h 2477025"/>
                    <a:gd name="connsiteX44" fmla="*/ 2634017 w 4408226"/>
                    <a:gd name="connsiteY44" fmla="*/ 644182 h 2477025"/>
                    <a:gd name="connsiteX45" fmla="*/ 2707606 w 4408226"/>
                    <a:gd name="connsiteY45" fmla="*/ 601273 h 2477025"/>
                    <a:gd name="connsiteX46" fmla="*/ 2776828 w 4408226"/>
                    <a:gd name="connsiteY46" fmla="*/ 559347 h 2477025"/>
                    <a:gd name="connsiteX47" fmla="*/ 2811438 w 4408226"/>
                    <a:gd name="connsiteY47" fmla="*/ 644182 h 2477025"/>
                    <a:gd name="connsiteX48" fmla="*/ 2825086 w 4408226"/>
                    <a:gd name="connsiteY48" fmla="*/ 698773 h 2477025"/>
                    <a:gd name="connsiteX49" fmla="*/ 2866029 w 4408226"/>
                    <a:gd name="connsiteY49" fmla="*/ 739716 h 2477025"/>
                    <a:gd name="connsiteX50" fmla="*/ 2906973 w 4408226"/>
                    <a:gd name="connsiteY50" fmla="*/ 685125 h 2477025"/>
                    <a:gd name="connsiteX51" fmla="*/ 2947916 w 4408226"/>
                    <a:gd name="connsiteY51" fmla="*/ 739716 h 2477025"/>
                    <a:gd name="connsiteX52" fmla="*/ 2988859 w 4408226"/>
                    <a:gd name="connsiteY52" fmla="*/ 807955 h 2477025"/>
                    <a:gd name="connsiteX53" fmla="*/ 3098041 w 4408226"/>
                    <a:gd name="connsiteY53" fmla="*/ 807955 h 2477025"/>
                    <a:gd name="connsiteX54" fmla="*/ 3207223 w 4408226"/>
                    <a:gd name="connsiteY54" fmla="*/ 807955 h 2477025"/>
                    <a:gd name="connsiteX55" fmla="*/ 3234519 w 4408226"/>
                    <a:gd name="connsiteY55" fmla="*/ 835250 h 2477025"/>
                    <a:gd name="connsiteX56" fmla="*/ 3316406 w 4408226"/>
                    <a:gd name="connsiteY56" fmla="*/ 876194 h 2477025"/>
                    <a:gd name="connsiteX57" fmla="*/ 3398292 w 4408226"/>
                    <a:gd name="connsiteY57" fmla="*/ 889841 h 2477025"/>
                    <a:gd name="connsiteX58" fmla="*/ 3466531 w 4408226"/>
                    <a:gd name="connsiteY58" fmla="*/ 903489 h 2477025"/>
                    <a:gd name="connsiteX59" fmla="*/ 3521122 w 4408226"/>
                    <a:gd name="connsiteY59" fmla="*/ 958080 h 2477025"/>
                    <a:gd name="connsiteX60" fmla="*/ 3669500 w 4408226"/>
                    <a:gd name="connsiteY60" fmla="*/ 953166 h 2477025"/>
                    <a:gd name="connsiteX61" fmla="*/ 3698543 w 4408226"/>
                    <a:gd name="connsiteY61" fmla="*/ 985376 h 2477025"/>
                    <a:gd name="connsiteX62" fmla="*/ 3725838 w 4408226"/>
                    <a:gd name="connsiteY62" fmla="*/ 1026319 h 2477025"/>
                    <a:gd name="connsiteX63" fmla="*/ 3806742 w 4408226"/>
                    <a:gd name="connsiteY63" fmla="*/ 1144782 h 2477025"/>
                    <a:gd name="connsiteX64" fmla="*/ 3903259 w 4408226"/>
                    <a:gd name="connsiteY64" fmla="*/ 1121853 h 2477025"/>
                    <a:gd name="connsiteX65" fmla="*/ 3985146 w 4408226"/>
                    <a:gd name="connsiteY65" fmla="*/ 1080910 h 2477025"/>
                    <a:gd name="connsiteX66" fmla="*/ 4030456 w 4408226"/>
                    <a:gd name="connsiteY66" fmla="*/ 1054598 h 2477025"/>
                    <a:gd name="connsiteX67" fmla="*/ 4067032 w 4408226"/>
                    <a:gd name="connsiteY67" fmla="*/ 1503991 h 2477025"/>
                    <a:gd name="connsiteX68" fmla="*/ 4094328 w 4408226"/>
                    <a:gd name="connsiteY68" fmla="*/ 1613173 h 2477025"/>
                    <a:gd name="connsiteX69" fmla="*/ 4107976 w 4408226"/>
                    <a:gd name="connsiteY69" fmla="*/ 1695059 h 2477025"/>
                    <a:gd name="connsiteX70" fmla="*/ 4162567 w 4408226"/>
                    <a:gd name="connsiteY70" fmla="*/ 1681412 h 2477025"/>
                    <a:gd name="connsiteX71" fmla="*/ 4189862 w 4408226"/>
                    <a:gd name="connsiteY71" fmla="*/ 1695059 h 2477025"/>
                    <a:gd name="connsiteX72" fmla="*/ 4217158 w 4408226"/>
                    <a:gd name="connsiteY72" fmla="*/ 1736003 h 2477025"/>
                    <a:gd name="connsiteX73" fmla="*/ 4217158 w 4408226"/>
                    <a:gd name="connsiteY73" fmla="*/ 1804241 h 2477025"/>
                    <a:gd name="connsiteX74" fmla="*/ 4230806 w 4408226"/>
                    <a:gd name="connsiteY74" fmla="*/ 1886128 h 2477025"/>
                    <a:gd name="connsiteX75" fmla="*/ 4258101 w 4408226"/>
                    <a:gd name="connsiteY75" fmla="*/ 1968015 h 2477025"/>
                    <a:gd name="connsiteX76" fmla="*/ 4271749 w 4408226"/>
                    <a:gd name="connsiteY76" fmla="*/ 1858832 h 2477025"/>
                    <a:gd name="connsiteX77" fmla="*/ 4285397 w 4408226"/>
                    <a:gd name="connsiteY77" fmla="*/ 1763298 h 2477025"/>
                    <a:gd name="connsiteX78" fmla="*/ 4299044 w 4408226"/>
                    <a:gd name="connsiteY78" fmla="*/ 1708707 h 2477025"/>
                    <a:gd name="connsiteX79" fmla="*/ 4312692 w 4408226"/>
                    <a:gd name="connsiteY79" fmla="*/ 1968015 h 2477025"/>
                    <a:gd name="connsiteX80" fmla="*/ 4326340 w 4408226"/>
                    <a:gd name="connsiteY80" fmla="*/ 2145435 h 2477025"/>
                    <a:gd name="connsiteX81" fmla="*/ 4339988 w 4408226"/>
                    <a:gd name="connsiteY81" fmla="*/ 2432038 h 2477025"/>
                    <a:gd name="connsiteX82" fmla="*/ 4408226 w 4408226"/>
                    <a:gd name="connsiteY82" fmla="*/ 2472982 h 2477025"/>
                    <a:gd name="connsiteX0" fmla="*/ 0 w 4408226"/>
                    <a:gd name="connsiteY0" fmla="*/ 1899776 h 2477025"/>
                    <a:gd name="connsiteX1" fmla="*/ 95534 w 4408226"/>
                    <a:gd name="connsiteY1" fmla="*/ 1954367 h 2477025"/>
                    <a:gd name="connsiteX2" fmla="*/ 150125 w 4408226"/>
                    <a:gd name="connsiteY2" fmla="*/ 1995310 h 2477025"/>
                    <a:gd name="connsiteX3" fmla="*/ 191068 w 4408226"/>
                    <a:gd name="connsiteY3" fmla="*/ 1886128 h 2477025"/>
                    <a:gd name="connsiteX4" fmla="*/ 204716 w 4408226"/>
                    <a:gd name="connsiteY4" fmla="*/ 1544934 h 2477025"/>
                    <a:gd name="connsiteX5" fmla="*/ 218364 w 4408226"/>
                    <a:gd name="connsiteY5" fmla="*/ 1299274 h 2477025"/>
                    <a:gd name="connsiteX6" fmla="*/ 218364 w 4408226"/>
                    <a:gd name="connsiteY6" fmla="*/ 1217388 h 2477025"/>
                    <a:gd name="connsiteX7" fmla="*/ 286603 w 4408226"/>
                    <a:gd name="connsiteY7" fmla="*/ 1190092 h 2477025"/>
                    <a:gd name="connsiteX8" fmla="*/ 300250 w 4408226"/>
                    <a:gd name="connsiteY8" fmla="*/ 1149149 h 2477025"/>
                    <a:gd name="connsiteX9" fmla="*/ 313898 w 4408226"/>
                    <a:gd name="connsiteY9" fmla="*/ 1053615 h 2477025"/>
                    <a:gd name="connsiteX10" fmla="*/ 341194 w 4408226"/>
                    <a:gd name="connsiteY10" fmla="*/ 944432 h 2477025"/>
                    <a:gd name="connsiteX11" fmla="*/ 354841 w 4408226"/>
                    <a:gd name="connsiteY11" fmla="*/ 862546 h 2477025"/>
                    <a:gd name="connsiteX12" fmla="*/ 354841 w 4408226"/>
                    <a:gd name="connsiteY12" fmla="*/ 753364 h 2477025"/>
                    <a:gd name="connsiteX13" fmla="*/ 354841 w 4408226"/>
                    <a:gd name="connsiteY13" fmla="*/ 657829 h 2477025"/>
                    <a:gd name="connsiteX14" fmla="*/ 382137 w 4408226"/>
                    <a:gd name="connsiteY14" fmla="*/ 821603 h 2477025"/>
                    <a:gd name="connsiteX15" fmla="*/ 382137 w 4408226"/>
                    <a:gd name="connsiteY15" fmla="*/ 889841 h 2477025"/>
                    <a:gd name="connsiteX16" fmla="*/ 395785 w 4408226"/>
                    <a:gd name="connsiteY16" fmla="*/ 971728 h 2477025"/>
                    <a:gd name="connsiteX17" fmla="*/ 423080 w 4408226"/>
                    <a:gd name="connsiteY17" fmla="*/ 1067262 h 2477025"/>
                    <a:gd name="connsiteX18" fmla="*/ 464023 w 4408226"/>
                    <a:gd name="connsiteY18" fmla="*/ 1149149 h 2477025"/>
                    <a:gd name="connsiteX19" fmla="*/ 464023 w 4408226"/>
                    <a:gd name="connsiteY19" fmla="*/ 1203740 h 2477025"/>
                    <a:gd name="connsiteX20" fmla="*/ 518614 w 4408226"/>
                    <a:gd name="connsiteY20" fmla="*/ 1135501 h 2477025"/>
                    <a:gd name="connsiteX21" fmla="*/ 545910 w 4408226"/>
                    <a:gd name="connsiteY21" fmla="*/ 1039967 h 2477025"/>
                    <a:gd name="connsiteX22" fmla="*/ 559558 w 4408226"/>
                    <a:gd name="connsiteY22" fmla="*/ 971728 h 2477025"/>
                    <a:gd name="connsiteX23" fmla="*/ 573206 w 4408226"/>
                    <a:gd name="connsiteY23" fmla="*/ 876194 h 2477025"/>
                    <a:gd name="connsiteX24" fmla="*/ 614149 w 4408226"/>
                    <a:gd name="connsiteY24" fmla="*/ 753364 h 2477025"/>
                    <a:gd name="connsiteX25" fmla="*/ 668740 w 4408226"/>
                    <a:gd name="connsiteY25" fmla="*/ 753364 h 2477025"/>
                    <a:gd name="connsiteX26" fmla="*/ 709683 w 4408226"/>
                    <a:gd name="connsiteY26" fmla="*/ 685125 h 2477025"/>
                    <a:gd name="connsiteX27" fmla="*/ 818865 w 4408226"/>
                    <a:gd name="connsiteY27" fmla="*/ 548647 h 2477025"/>
                    <a:gd name="connsiteX28" fmla="*/ 887104 w 4408226"/>
                    <a:gd name="connsiteY28" fmla="*/ 480409 h 2477025"/>
                    <a:gd name="connsiteX29" fmla="*/ 914400 w 4408226"/>
                    <a:gd name="connsiteY29" fmla="*/ 439465 h 2477025"/>
                    <a:gd name="connsiteX30" fmla="*/ 1050877 w 4408226"/>
                    <a:gd name="connsiteY30" fmla="*/ 330283 h 2477025"/>
                    <a:gd name="connsiteX31" fmla="*/ 1351128 w 4408226"/>
                    <a:gd name="connsiteY31" fmla="*/ 166510 h 2477025"/>
                    <a:gd name="connsiteX32" fmla="*/ 1494430 w 4408226"/>
                    <a:gd name="connsiteY32" fmla="*/ 111567 h 2477025"/>
                    <a:gd name="connsiteX33" fmla="*/ 1596788 w 4408226"/>
                    <a:gd name="connsiteY33" fmla="*/ 84623 h 2477025"/>
                    <a:gd name="connsiteX34" fmla="*/ 1787856 w 4408226"/>
                    <a:gd name="connsiteY34" fmla="*/ 16385 h 2477025"/>
                    <a:gd name="connsiteX35" fmla="*/ 1937982 w 4408226"/>
                    <a:gd name="connsiteY35" fmla="*/ 2737 h 2477025"/>
                    <a:gd name="connsiteX36" fmla="*/ 2141716 w 4408226"/>
                    <a:gd name="connsiteY36" fmla="*/ 11034 h 2477025"/>
                    <a:gd name="connsiteX37" fmla="*/ 2269895 w 4408226"/>
                    <a:gd name="connsiteY37" fmla="*/ 107552 h 2477025"/>
                    <a:gd name="connsiteX38" fmla="*/ 2346432 w 4408226"/>
                    <a:gd name="connsiteY38" fmla="*/ 148495 h 2477025"/>
                    <a:gd name="connsiteX39" fmla="*/ 2388358 w 4408226"/>
                    <a:gd name="connsiteY39" fmla="*/ 166510 h 2477025"/>
                    <a:gd name="connsiteX40" fmla="*/ 2402006 w 4408226"/>
                    <a:gd name="connsiteY40" fmla="*/ 289340 h 2477025"/>
                    <a:gd name="connsiteX41" fmla="*/ 2467297 w 4408226"/>
                    <a:gd name="connsiteY41" fmla="*/ 441431 h 2477025"/>
                    <a:gd name="connsiteX42" fmla="*/ 2517520 w 4408226"/>
                    <a:gd name="connsiteY42" fmla="*/ 516985 h 2477025"/>
                    <a:gd name="connsiteX43" fmla="*/ 2565779 w 4408226"/>
                    <a:gd name="connsiteY43" fmla="*/ 562295 h 2477025"/>
                    <a:gd name="connsiteX44" fmla="*/ 2634017 w 4408226"/>
                    <a:gd name="connsiteY44" fmla="*/ 644182 h 2477025"/>
                    <a:gd name="connsiteX45" fmla="*/ 2707606 w 4408226"/>
                    <a:gd name="connsiteY45" fmla="*/ 601273 h 2477025"/>
                    <a:gd name="connsiteX46" fmla="*/ 2776828 w 4408226"/>
                    <a:gd name="connsiteY46" fmla="*/ 559347 h 2477025"/>
                    <a:gd name="connsiteX47" fmla="*/ 2811438 w 4408226"/>
                    <a:gd name="connsiteY47" fmla="*/ 644182 h 2477025"/>
                    <a:gd name="connsiteX48" fmla="*/ 2825086 w 4408226"/>
                    <a:gd name="connsiteY48" fmla="*/ 698773 h 2477025"/>
                    <a:gd name="connsiteX49" fmla="*/ 2866029 w 4408226"/>
                    <a:gd name="connsiteY49" fmla="*/ 739716 h 2477025"/>
                    <a:gd name="connsiteX50" fmla="*/ 2906973 w 4408226"/>
                    <a:gd name="connsiteY50" fmla="*/ 685125 h 2477025"/>
                    <a:gd name="connsiteX51" fmla="*/ 2947916 w 4408226"/>
                    <a:gd name="connsiteY51" fmla="*/ 739716 h 2477025"/>
                    <a:gd name="connsiteX52" fmla="*/ 2988859 w 4408226"/>
                    <a:gd name="connsiteY52" fmla="*/ 807955 h 2477025"/>
                    <a:gd name="connsiteX53" fmla="*/ 3098041 w 4408226"/>
                    <a:gd name="connsiteY53" fmla="*/ 807955 h 2477025"/>
                    <a:gd name="connsiteX54" fmla="*/ 3207223 w 4408226"/>
                    <a:gd name="connsiteY54" fmla="*/ 807955 h 2477025"/>
                    <a:gd name="connsiteX55" fmla="*/ 3234519 w 4408226"/>
                    <a:gd name="connsiteY55" fmla="*/ 835250 h 2477025"/>
                    <a:gd name="connsiteX56" fmla="*/ 3316406 w 4408226"/>
                    <a:gd name="connsiteY56" fmla="*/ 876194 h 2477025"/>
                    <a:gd name="connsiteX57" fmla="*/ 3398292 w 4408226"/>
                    <a:gd name="connsiteY57" fmla="*/ 889841 h 2477025"/>
                    <a:gd name="connsiteX58" fmla="*/ 3466531 w 4408226"/>
                    <a:gd name="connsiteY58" fmla="*/ 903489 h 2477025"/>
                    <a:gd name="connsiteX59" fmla="*/ 3521122 w 4408226"/>
                    <a:gd name="connsiteY59" fmla="*/ 958080 h 2477025"/>
                    <a:gd name="connsiteX60" fmla="*/ 3669500 w 4408226"/>
                    <a:gd name="connsiteY60" fmla="*/ 953166 h 2477025"/>
                    <a:gd name="connsiteX61" fmla="*/ 3698543 w 4408226"/>
                    <a:gd name="connsiteY61" fmla="*/ 985376 h 2477025"/>
                    <a:gd name="connsiteX62" fmla="*/ 3725838 w 4408226"/>
                    <a:gd name="connsiteY62" fmla="*/ 1026319 h 2477025"/>
                    <a:gd name="connsiteX63" fmla="*/ 3806742 w 4408226"/>
                    <a:gd name="connsiteY63" fmla="*/ 1144782 h 2477025"/>
                    <a:gd name="connsiteX64" fmla="*/ 3903259 w 4408226"/>
                    <a:gd name="connsiteY64" fmla="*/ 1121853 h 2477025"/>
                    <a:gd name="connsiteX65" fmla="*/ 3985146 w 4408226"/>
                    <a:gd name="connsiteY65" fmla="*/ 1080910 h 2477025"/>
                    <a:gd name="connsiteX66" fmla="*/ 4030456 w 4408226"/>
                    <a:gd name="connsiteY66" fmla="*/ 1054598 h 2477025"/>
                    <a:gd name="connsiteX67" fmla="*/ 4067032 w 4408226"/>
                    <a:gd name="connsiteY67" fmla="*/ 1503991 h 2477025"/>
                    <a:gd name="connsiteX68" fmla="*/ 4094328 w 4408226"/>
                    <a:gd name="connsiteY68" fmla="*/ 1613173 h 2477025"/>
                    <a:gd name="connsiteX69" fmla="*/ 4107976 w 4408226"/>
                    <a:gd name="connsiteY69" fmla="*/ 1695059 h 2477025"/>
                    <a:gd name="connsiteX70" fmla="*/ 4162567 w 4408226"/>
                    <a:gd name="connsiteY70" fmla="*/ 1681412 h 2477025"/>
                    <a:gd name="connsiteX71" fmla="*/ 4189862 w 4408226"/>
                    <a:gd name="connsiteY71" fmla="*/ 1695059 h 2477025"/>
                    <a:gd name="connsiteX72" fmla="*/ 4217158 w 4408226"/>
                    <a:gd name="connsiteY72" fmla="*/ 1736003 h 2477025"/>
                    <a:gd name="connsiteX73" fmla="*/ 4217158 w 4408226"/>
                    <a:gd name="connsiteY73" fmla="*/ 1804241 h 2477025"/>
                    <a:gd name="connsiteX74" fmla="*/ 4230806 w 4408226"/>
                    <a:gd name="connsiteY74" fmla="*/ 1886128 h 2477025"/>
                    <a:gd name="connsiteX75" fmla="*/ 4258101 w 4408226"/>
                    <a:gd name="connsiteY75" fmla="*/ 1968015 h 2477025"/>
                    <a:gd name="connsiteX76" fmla="*/ 4271749 w 4408226"/>
                    <a:gd name="connsiteY76" fmla="*/ 1858832 h 2477025"/>
                    <a:gd name="connsiteX77" fmla="*/ 4285397 w 4408226"/>
                    <a:gd name="connsiteY77" fmla="*/ 1763298 h 2477025"/>
                    <a:gd name="connsiteX78" fmla="*/ 4299044 w 4408226"/>
                    <a:gd name="connsiteY78" fmla="*/ 1708707 h 2477025"/>
                    <a:gd name="connsiteX79" fmla="*/ 4312692 w 4408226"/>
                    <a:gd name="connsiteY79" fmla="*/ 1968015 h 2477025"/>
                    <a:gd name="connsiteX80" fmla="*/ 4326340 w 4408226"/>
                    <a:gd name="connsiteY80" fmla="*/ 2145435 h 2477025"/>
                    <a:gd name="connsiteX81" fmla="*/ 4339988 w 4408226"/>
                    <a:gd name="connsiteY81" fmla="*/ 2432038 h 2477025"/>
                    <a:gd name="connsiteX82" fmla="*/ 4408226 w 4408226"/>
                    <a:gd name="connsiteY82" fmla="*/ 2472982 h 247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408226" h="2477025">
                      <a:moveTo>
                        <a:pt x="0" y="1899776"/>
                      </a:moveTo>
                      <a:cubicBezTo>
                        <a:pt x="35256" y="1919110"/>
                        <a:pt x="70513" y="1938445"/>
                        <a:pt x="95534" y="1954367"/>
                      </a:cubicBezTo>
                      <a:cubicBezTo>
                        <a:pt x="120555" y="1970289"/>
                        <a:pt x="134203" y="2006683"/>
                        <a:pt x="150125" y="1995310"/>
                      </a:cubicBezTo>
                      <a:cubicBezTo>
                        <a:pt x="166047" y="1983937"/>
                        <a:pt x="181970" y="1961191"/>
                        <a:pt x="191068" y="1886128"/>
                      </a:cubicBezTo>
                      <a:cubicBezTo>
                        <a:pt x="200167" y="1811065"/>
                        <a:pt x="200167" y="1642743"/>
                        <a:pt x="204716" y="1544934"/>
                      </a:cubicBezTo>
                      <a:cubicBezTo>
                        <a:pt x="209265" y="1447125"/>
                        <a:pt x="216089" y="1353865"/>
                        <a:pt x="218364" y="1299274"/>
                      </a:cubicBezTo>
                      <a:cubicBezTo>
                        <a:pt x="220639" y="1244683"/>
                        <a:pt x="206991" y="1235585"/>
                        <a:pt x="218364" y="1217388"/>
                      </a:cubicBezTo>
                      <a:cubicBezTo>
                        <a:pt x="229737" y="1199191"/>
                        <a:pt x="272955" y="1201465"/>
                        <a:pt x="286603" y="1190092"/>
                      </a:cubicBezTo>
                      <a:cubicBezTo>
                        <a:pt x="300251" y="1178719"/>
                        <a:pt x="295701" y="1171895"/>
                        <a:pt x="300250" y="1149149"/>
                      </a:cubicBezTo>
                      <a:cubicBezTo>
                        <a:pt x="304799" y="1126403"/>
                        <a:pt x="307074" y="1087734"/>
                        <a:pt x="313898" y="1053615"/>
                      </a:cubicBezTo>
                      <a:cubicBezTo>
                        <a:pt x="320722" y="1019495"/>
                        <a:pt x="334370" y="976277"/>
                        <a:pt x="341194" y="944432"/>
                      </a:cubicBezTo>
                      <a:cubicBezTo>
                        <a:pt x="348018" y="912587"/>
                        <a:pt x="352567" y="894391"/>
                        <a:pt x="354841" y="862546"/>
                      </a:cubicBezTo>
                      <a:cubicBezTo>
                        <a:pt x="357115" y="830701"/>
                        <a:pt x="354841" y="753364"/>
                        <a:pt x="354841" y="753364"/>
                      </a:cubicBezTo>
                      <a:cubicBezTo>
                        <a:pt x="354841" y="719245"/>
                        <a:pt x="350292" y="646456"/>
                        <a:pt x="354841" y="657829"/>
                      </a:cubicBezTo>
                      <a:cubicBezTo>
                        <a:pt x="359390" y="669202"/>
                        <a:pt x="377588" y="782934"/>
                        <a:pt x="382137" y="821603"/>
                      </a:cubicBezTo>
                      <a:cubicBezTo>
                        <a:pt x="386686" y="860272"/>
                        <a:pt x="379862" y="864820"/>
                        <a:pt x="382137" y="889841"/>
                      </a:cubicBezTo>
                      <a:cubicBezTo>
                        <a:pt x="384412" y="914862"/>
                        <a:pt x="388961" y="942158"/>
                        <a:pt x="395785" y="971728"/>
                      </a:cubicBezTo>
                      <a:cubicBezTo>
                        <a:pt x="402609" y="1001298"/>
                        <a:pt x="411707" y="1037692"/>
                        <a:pt x="423080" y="1067262"/>
                      </a:cubicBezTo>
                      <a:cubicBezTo>
                        <a:pt x="434453" y="1096832"/>
                        <a:pt x="457199" y="1126403"/>
                        <a:pt x="464023" y="1149149"/>
                      </a:cubicBezTo>
                      <a:cubicBezTo>
                        <a:pt x="470847" y="1171895"/>
                        <a:pt x="454924" y="1206015"/>
                        <a:pt x="464023" y="1203740"/>
                      </a:cubicBezTo>
                      <a:cubicBezTo>
                        <a:pt x="473122" y="1201465"/>
                        <a:pt x="504966" y="1162796"/>
                        <a:pt x="518614" y="1135501"/>
                      </a:cubicBezTo>
                      <a:cubicBezTo>
                        <a:pt x="532262" y="1108205"/>
                        <a:pt x="539086" y="1067262"/>
                        <a:pt x="545910" y="1039967"/>
                      </a:cubicBezTo>
                      <a:cubicBezTo>
                        <a:pt x="552734" y="1012672"/>
                        <a:pt x="555009" y="999023"/>
                        <a:pt x="559558" y="971728"/>
                      </a:cubicBezTo>
                      <a:cubicBezTo>
                        <a:pt x="564107" y="944433"/>
                        <a:pt x="564108" y="912588"/>
                        <a:pt x="573206" y="876194"/>
                      </a:cubicBezTo>
                      <a:cubicBezTo>
                        <a:pt x="582304" y="839800"/>
                        <a:pt x="598227" y="773836"/>
                        <a:pt x="614149" y="753364"/>
                      </a:cubicBezTo>
                      <a:cubicBezTo>
                        <a:pt x="630071" y="732892"/>
                        <a:pt x="652818" y="764737"/>
                        <a:pt x="668740" y="753364"/>
                      </a:cubicBezTo>
                      <a:cubicBezTo>
                        <a:pt x="684662" y="741991"/>
                        <a:pt x="684662" y="719244"/>
                        <a:pt x="709683" y="685125"/>
                      </a:cubicBezTo>
                      <a:cubicBezTo>
                        <a:pt x="734704" y="651006"/>
                        <a:pt x="789295" y="582766"/>
                        <a:pt x="818865" y="548647"/>
                      </a:cubicBezTo>
                      <a:cubicBezTo>
                        <a:pt x="848435" y="514528"/>
                        <a:pt x="871182" y="498606"/>
                        <a:pt x="887104" y="480409"/>
                      </a:cubicBezTo>
                      <a:cubicBezTo>
                        <a:pt x="903027" y="462212"/>
                        <a:pt x="887105" y="464486"/>
                        <a:pt x="914400" y="439465"/>
                      </a:cubicBezTo>
                      <a:cubicBezTo>
                        <a:pt x="941695" y="414444"/>
                        <a:pt x="978089" y="375776"/>
                        <a:pt x="1050877" y="330283"/>
                      </a:cubicBezTo>
                      <a:cubicBezTo>
                        <a:pt x="1123665" y="284790"/>
                        <a:pt x="1277203" y="202963"/>
                        <a:pt x="1351128" y="166510"/>
                      </a:cubicBezTo>
                      <a:cubicBezTo>
                        <a:pt x="1425054" y="130057"/>
                        <a:pt x="1453487" y="125215"/>
                        <a:pt x="1494430" y="111567"/>
                      </a:cubicBezTo>
                      <a:cubicBezTo>
                        <a:pt x="1535373" y="97919"/>
                        <a:pt x="1547884" y="100487"/>
                        <a:pt x="1596788" y="84623"/>
                      </a:cubicBezTo>
                      <a:cubicBezTo>
                        <a:pt x="1645692" y="68759"/>
                        <a:pt x="1730990" y="30033"/>
                        <a:pt x="1787856" y="16385"/>
                      </a:cubicBezTo>
                      <a:cubicBezTo>
                        <a:pt x="1844722" y="2737"/>
                        <a:pt x="1879005" y="3629"/>
                        <a:pt x="1937982" y="2737"/>
                      </a:cubicBezTo>
                      <a:cubicBezTo>
                        <a:pt x="1996959" y="1845"/>
                        <a:pt x="2086397" y="-6435"/>
                        <a:pt x="2141716" y="11034"/>
                      </a:cubicBezTo>
                      <a:cubicBezTo>
                        <a:pt x="2197035" y="28503"/>
                        <a:pt x="2235776" y="84642"/>
                        <a:pt x="2269895" y="107552"/>
                      </a:cubicBezTo>
                      <a:cubicBezTo>
                        <a:pt x="2304014" y="130462"/>
                        <a:pt x="2326688" y="138669"/>
                        <a:pt x="2346432" y="148495"/>
                      </a:cubicBezTo>
                      <a:cubicBezTo>
                        <a:pt x="2366176" y="158321"/>
                        <a:pt x="2379096" y="143036"/>
                        <a:pt x="2388358" y="166510"/>
                      </a:cubicBezTo>
                      <a:cubicBezTo>
                        <a:pt x="2397620" y="189984"/>
                        <a:pt x="2388850" y="243520"/>
                        <a:pt x="2402006" y="289340"/>
                      </a:cubicBezTo>
                      <a:cubicBezTo>
                        <a:pt x="2415163" y="335160"/>
                        <a:pt x="2448045" y="403490"/>
                        <a:pt x="2467297" y="441431"/>
                      </a:cubicBezTo>
                      <a:cubicBezTo>
                        <a:pt x="2486549" y="479372"/>
                        <a:pt x="2501106" y="496841"/>
                        <a:pt x="2517520" y="516985"/>
                      </a:cubicBezTo>
                      <a:cubicBezTo>
                        <a:pt x="2533934" y="537129"/>
                        <a:pt x="2546363" y="541096"/>
                        <a:pt x="2565779" y="562295"/>
                      </a:cubicBezTo>
                      <a:cubicBezTo>
                        <a:pt x="2585195" y="583495"/>
                        <a:pt x="2610379" y="637686"/>
                        <a:pt x="2634017" y="644182"/>
                      </a:cubicBezTo>
                      <a:cubicBezTo>
                        <a:pt x="2657655" y="650678"/>
                        <a:pt x="2683804" y="615412"/>
                        <a:pt x="2707606" y="601273"/>
                      </a:cubicBezTo>
                      <a:cubicBezTo>
                        <a:pt x="2731408" y="587134"/>
                        <a:pt x="2759523" y="552196"/>
                        <a:pt x="2776828" y="559347"/>
                      </a:cubicBezTo>
                      <a:cubicBezTo>
                        <a:pt x="2794133" y="566498"/>
                        <a:pt x="2803395" y="620944"/>
                        <a:pt x="2811438" y="644182"/>
                      </a:cubicBezTo>
                      <a:cubicBezTo>
                        <a:pt x="2819481" y="667420"/>
                        <a:pt x="2815988" y="682851"/>
                        <a:pt x="2825086" y="698773"/>
                      </a:cubicBezTo>
                      <a:cubicBezTo>
                        <a:pt x="2834185" y="714695"/>
                        <a:pt x="2852381" y="741991"/>
                        <a:pt x="2866029" y="739716"/>
                      </a:cubicBezTo>
                      <a:cubicBezTo>
                        <a:pt x="2879677" y="737441"/>
                        <a:pt x="2893325" y="685125"/>
                        <a:pt x="2906973" y="685125"/>
                      </a:cubicBezTo>
                      <a:cubicBezTo>
                        <a:pt x="2920621" y="685125"/>
                        <a:pt x="2934268" y="719244"/>
                        <a:pt x="2947916" y="739716"/>
                      </a:cubicBezTo>
                      <a:cubicBezTo>
                        <a:pt x="2961564" y="760188"/>
                        <a:pt x="2963838" y="796582"/>
                        <a:pt x="2988859" y="807955"/>
                      </a:cubicBezTo>
                      <a:cubicBezTo>
                        <a:pt x="3013880" y="819328"/>
                        <a:pt x="3098041" y="807955"/>
                        <a:pt x="3098041" y="807955"/>
                      </a:cubicBezTo>
                      <a:cubicBezTo>
                        <a:pt x="3134435" y="807955"/>
                        <a:pt x="3184477" y="803406"/>
                        <a:pt x="3207223" y="807955"/>
                      </a:cubicBezTo>
                      <a:cubicBezTo>
                        <a:pt x="3229969" y="812504"/>
                        <a:pt x="3216322" y="823877"/>
                        <a:pt x="3234519" y="835250"/>
                      </a:cubicBezTo>
                      <a:cubicBezTo>
                        <a:pt x="3252716" y="846623"/>
                        <a:pt x="3289111" y="867096"/>
                        <a:pt x="3316406" y="876194"/>
                      </a:cubicBezTo>
                      <a:cubicBezTo>
                        <a:pt x="3343701" y="885292"/>
                        <a:pt x="3373271" y="885292"/>
                        <a:pt x="3398292" y="889841"/>
                      </a:cubicBezTo>
                      <a:cubicBezTo>
                        <a:pt x="3423313" y="894390"/>
                        <a:pt x="3446059" y="892116"/>
                        <a:pt x="3466531" y="903489"/>
                      </a:cubicBezTo>
                      <a:cubicBezTo>
                        <a:pt x="3487003" y="914862"/>
                        <a:pt x="3487294" y="949801"/>
                        <a:pt x="3521122" y="958080"/>
                      </a:cubicBezTo>
                      <a:cubicBezTo>
                        <a:pt x="3554950" y="966359"/>
                        <a:pt x="3639930" y="948617"/>
                        <a:pt x="3669500" y="953166"/>
                      </a:cubicBezTo>
                      <a:cubicBezTo>
                        <a:pt x="3699070" y="957715"/>
                        <a:pt x="3689153" y="973184"/>
                        <a:pt x="3698543" y="985376"/>
                      </a:cubicBezTo>
                      <a:cubicBezTo>
                        <a:pt x="3707933" y="997568"/>
                        <a:pt x="3707805" y="999751"/>
                        <a:pt x="3725838" y="1026319"/>
                      </a:cubicBezTo>
                      <a:cubicBezTo>
                        <a:pt x="3743871" y="1052887"/>
                        <a:pt x="3777172" y="1128860"/>
                        <a:pt x="3806742" y="1144782"/>
                      </a:cubicBezTo>
                      <a:cubicBezTo>
                        <a:pt x="3836312" y="1160704"/>
                        <a:pt x="3873525" y="1132498"/>
                        <a:pt x="3903259" y="1121853"/>
                      </a:cubicBezTo>
                      <a:cubicBezTo>
                        <a:pt x="3932993" y="1111208"/>
                        <a:pt x="3963946" y="1092119"/>
                        <a:pt x="3985146" y="1080910"/>
                      </a:cubicBezTo>
                      <a:cubicBezTo>
                        <a:pt x="4006346" y="1069701"/>
                        <a:pt x="4016808" y="984084"/>
                        <a:pt x="4030456" y="1054598"/>
                      </a:cubicBezTo>
                      <a:cubicBezTo>
                        <a:pt x="4044104" y="1125111"/>
                        <a:pt x="4056387" y="1410895"/>
                        <a:pt x="4067032" y="1503991"/>
                      </a:cubicBezTo>
                      <a:cubicBezTo>
                        <a:pt x="4077677" y="1597087"/>
                        <a:pt x="4087504" y="1581329"/>
                        <a:pt x="4094328" y="1613173"/>
                      </a:cubicBezTo>
                      <a:cubicBezTo>
                        <a:pt x="4101152" y="1645017"/>
                        <a:pt x="4096603" y="1683686"/>
                        <a:pt x="4107976" y="1695059"/>
                      </a:cubicBezTo>
                      <a:cubicBezTo>
                        <a:pt x="4119349" y="1706432"/>
                        <a:pt x="4148919" y="1681412"/>
                        <a:pt x="4162567" y="1681412"/>
                      </a:cubicBezTo>
                      <a:cubicBezTo>
                        <a:pt x="4176215" y="1681412"/>
                        <a:pt x="4180764" y="1685961"/>
                        <a:pt x="4189862" y="1695059"/>
                      </a:cubicBezTo>
                      <a:cubicBezTo>
                        <a:pt x="4198960" y="1704157"/>
                        <a:pt x="4212609" y="1717806"/>
                        <a:pt x="4217158" y="1736003"/>
                      </a:cubicBezTo>
                      <a:cubicBezTo>
                        <a:pt x="4221707" y="1754200"/>
                        <a:pt x="4214883" y="1779220"/>
                        <a:pt x="4217158" y="1804241"/>
                      </a:cubicBezTo>
                      <a:cubicBezTo>
                        <a:pt x="4219433" y="1829262"/>
                        <a:pt x="4223982" y="1858832"/>
                        <a:pt x="4230806" y="1886128"/>
                      </a:cubicBezTo>
                      <a:cubicBezTo>
                        <a:pt x="4237630" y="1913424"/>
                        <a:pt x="4251277" y="1972564"/>
                        <a:pt x="4258101" y="1968015"/>
                      </a:cubicBezTo>
                      <a:cubicBezTo>
                        <a:pt x="4264925" y="1963466"/>
                        <a:pt x="4267200" y="1892951"/>
                        <a:pt x="4271749" y="1858832"/>
                      </a:cubicBezTo>
                      <a:cubicBezTo>
                        <a:pt x="4276298" y="1824712"/>
                        <a:pt x="4280848" y="1788319"/>
                        <a:pt x="4285397" y="1763298"/>
                      </a:cubicBezTo>
                      <a:cubicBezTo>
                        <a:pt x="4289946" y="1738277"/>
                        <a:pt x="4294495" y="1674588"/>
                        <a:pt x="4299044" y="1708707"/>
                      </a:cubicBezTo>
                      <a:cubicBezTo>
                        <a:pt x="4303593" y="1742826"/>
                        <a:pt x="4308143" y="1895227"/>
                        <a:pt x="4312692" y="1968015"/>
                      </a:cubicBezTo>
                      <a:cubicBezTo>
                        <a:pt x="4317241" y="2040803"/>
                        <a:pt x="4321791" y="2068098"/>
                        <a:pt x="4326340" y="2145435"/>
                      </a:cubicBezTo>
                      <a:cubicBezTo>
                        <a:pt x="4330889" y="2222772"/>
                        <a:pt x="4326340" y="2377447"/>
                        <a:pt x="4339988" y="2432038"/>
                      </a:cubicBezTo>
                      <a:cubicBezTo>
                        <a:pt x="4353636" y="2486629"/>
                        <a:pt x="4384342" y="2478668"/>
                        <a:pt x="4408226" y="2472982"/>
                      </a:cubicBezTo>
                    </a:path>
                  </a:pathLst>
                </a:custGeom>
                <a:no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1" name="Text Box 21"/>
              <p:cNvSpPr txBox="1">
                <a:spLocks noChangeAspect="1" noChangeArrowheads="1"/>
              </p:cNvSpPr>
              <p:nvPr/>
            </p:nvSpPr>
            <p:spPr bwMode="auto">
              <a:xfrm>
                <a:off x="1934629" y="5091045"/>
                <a:ext cx="439543" cy="276999"/>
              </a:xfrm>
              <a:prstGeom prst="rect">
                <a:avLst/>
              </a:prstGeom>
              <a:noFill/>
              <a:ln w="9525">
                <a:noFill/>
                <a:miter lim="800000"/>
                <a:headEnd/>
                <a:tailEnd/>
              </a:ln>
            </p:spPr>
            <p:txBody>
              <a:bodyPr wrap="none">
                <a:spAutoFit/>
              </a:bodyPr>
              <a:lstStyle/>
              <a:p>
                <a:pPr algn="r" eaLnBrk="0" hangingPunct="0"/>
                <a:r>
                  <a:rPr lang="fr-FR" sz="1200"/>
                  <a:t>400</a:t>
                </a:r>
              </a:p>
            </p:txBody>
          </p:sp>
          <p:sp>
            <p:nvSpPr>
              <p:cNvPr id="22" name="Text Box 22"/>
              <p:cNvSpPr txBox="1">
                <a:spLocks noChangeAspect="1" noChangeArrowheads="1"/>
              </p:cNvSpPr>
              <p:nvPr/>
            </p:nvSpPr>
            <p:spPr bwMode="auto">
              <a:xfrm>
                <a:off x="1934629" y="4319470"/>
                <a:ext cx="439543" cy="276999"/>
              </a:xfrm>
              <a:prstGeom prst="rect">
                <a:avLst/>
              </a:prstGeom>
              <a:noFill/>
              <a:ln w="9525">
                <a:noFill/>
                <a:miter lim="800000"/>
                <a:headEnd/>
                <a:tailEnd/>
              </a:ln>
            </p:spPr>
            <p:txBody>
              <a:bodyPr wrap="none">
                <a:spAutoFit/>
              </a:bodyPr>
              <a:lstStyle/>
              <a:p>
                <a:pPr algn="r" eaLnBrk="0" hangingPunct="0"/>
                <a:r>
                  <a:rPr lang="fr-FR" sz="1200" dirty="0"/>
                  <a:t>800</a:t>
                </a:r>
              </a:p>
            </p:txBody>
          </p:sp>
          <p:sp>
            <p:nvSpPr>
              <p:cNvPr id="23" name="Text Box 23"/>
              <p:cNvSpPr txBox="1">
                <a:spLocks noChangeAspect="1" noChangeArrowheads="1"/>
              </p:cNvSpPr>
              <p:nvPr/>
            </p:nvSpPr>
            <p:spPr bwMode="auto">
              <a:xfrm>
                <a:off x="1854000" y="3534416"/>
                <a:ext cx="524503" cy="276999"/>
              </a:xfrm>
              <a:prstGeom prst="rect">
                <a:avLst/>
              </a:prstGeom>
              <a:noFill/>
              <a:ln w="9525">
                <a:noFill/>
                <a:miter lim="800000"/>
                <a:headEnd/>
                <a:tailEnd/>
              </a:ln>
            </p:spPr>
            <p:txBody>
              <a:bodyPr wrap="none">
                <a:spAutoFit/>
              </a:bodyPr>
              <a:lstStyle/>
              <a:p>
                <a:pPr algn="r" eaLnBrk="0" hangingPunct="0"/>
                <a:r>
                  <a:rPr lang="fr-FR" sz="1200" dirty="0"/>
                  <a:t>1200</a:t>
                </a:r>
              </a:p>
            </p:txBody>
          </p:sp>
        </p:grpSp>
      </p:grpSp>
      <p:sp>
        <p:nvSpPr>
          <p:cNvPr id="28" name="ZoneTexte 27"/>
          <p:cNvSpPr txBox="1"/>
          <p:nvPr/>
        </p:nvSpPr>
        <p:spPr>
          <a:xfrm>
            <a:off x="2208531" y="4751634"/>
            <a:ext cx="843501" cy="246221"/>
          </a:xfrm>
          <a:prstGeom prst="rect">
            <a:avLst/>
          </a:prstGeom>
          <a:noFill/>
        </p:spPr>
        <p:txBody>
          <a:bodyPr wrap="none" rtlCol="0">
            <a:spAutoFit/>
          </a:bodyPr>
          <a:lstStyle/>
          <a:p>
            <a:pPr algn="ctr"/>
            <a:r>
              <a:rPr lang="fr-FR" sz="1000" dirty="0" smtClean="0">
                <a:solidFill>
                  <a:srgbClr val="666666"/>
                </a:solidFill>
              </a:rPr>
              <a:t>ANL, ICL#2</a:t>
            </a:r>
          </a:p>
        </p:txBody>
      </p:sp>
      <p:pic>
        <p:nvPicPr>
          <p:cNvPr id="29" name="Picture 6" descr="JAEA Irr Zry4 Failure"/>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4955504" y="2506722"/>
            <a:ext cx="1444075" cy="561255"/>
          </a:xfrm>
          <a:prstGeom prst="rect">
            <a:avLst/>
          </a:prstGeom>
          <a:noFill/>
          <a:ln w="9525">
            <a:noFill/>
            <a:miter lim="800000"/>
            <a:headEnd/>
            <a:tailEnd/>
          </a:ln>
        </p:spPr>
      </p:pic>
      <p:sp>
        <p:nvSpPr>
          <p:cNvPr id="30" name="ZoneTexte 29"/>
          <p:cNvSpPr txBox="1"/>
          <p:nvPr/>
        </p:nvSpPr>
        <p:spPr>
          <a:xfrm>
            <a:off x="5232780" y="3009180"/>
            <a:ext cx="878767" cy="246221"/>
          </a:xfrm>
          <a:prstGeom prst="rect">
            <a:avLst/>
          </a:prstGeom>
          <a:noFill/>
        </p:spPr>
        <p:txBody>
          <a:bodyPr wrap="none" rtlCol="0">
            <a:spAutoFit/>
          </a:bodyPr>
          <a:lstStyle/>
          <a:p>
            <a:pPr algn="ctr"/>
            <a:r>
              <a:rPr lang="fr-FR" sz="1000" dirty="0" smtClean="0">
                <a:solidFill>
                  <a:srgbClr val="666666"/>
                </a:solidFill>
              </a:rPr>
              <a:t>JAEA, A 3-1</a:t>
            </a:r>
          </a:p>
        </p:txBody>
      </p:sp>
      <p:sp>
        <p:nvSpPr>
          <p:cNvPr id="31" name="ZoneTexte 30"/>
          <p:cNvSpPr txBox="1"/>
          <p:nvPr/>
        </p:nvSpPr>
        <p:spPr>
          <a:xfrm>
            <a:off x="3620026" y="4321046"/>
            <a:ext cx="461986" cy="253916"/>
          </a:xfrm>
          <a:prstGeom prst="rect">
            <a:avLst/>
          </a:prstGeom>
          <a:noFill/>
        </p:spPr>
        <p:txBody>
          <a:bodyPr wrap="none" rtlCol="0">
            <a:spAutoFit/>
          </a:bodyPr>
          <a:lstStyle/>
          <a:p>
            <a:pPr algn="ctr"/>
            <a:r>
              <a:rPr lang="fr-FR" sz="1000" dirty="0" smtClean="0">
                <a:solidFill>
                  <a:srgbClr val="666666"/>
                </a:solidFill>
              </a:rPr>
              <a:t>CEA</a:t>
            </a:r>
          </a:p>
        </p:txBody>
      </p:sp>
      <p:cxnSp>
        <p:nvCxnSpPr>
          <p:cNvPr id="33" name="Connecteur droit avec flèche 32"/>
          <p:cNvCxnSpPr/>
          <p:nvPr/>
        </p:nvCxnSpPr>
        <p:spPr>
          <a:xfrm flipV="1">
            <a:off x="2985010" y="2344217"/>
            <a:ext cx="0" cy="2280187"/>
          </a:xfrm>
          <a:prstGeom prst="straightConnector1">
            <a:avLst/>
          </a:prstGeom>
          <a:ln w="9525">
            <a:solidFill>
              <a:srgbClr val="666666"/>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4641194" y="2418516"/>
            <a:ext cx="0" cy="2206080"/>
          </a:xfrm>
          <a:prstGeom prst="straightConnector1">
            <a:avLst/>
          </a:prstGeom>
          <a:ln w="9525">
            <a:solidFill>
              <a:srgbClr val="666666"/>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V="1">
            <a:off x="6615621" y="2418516"/>
            <a:ext cx="0" cy="2206080"/>
          </a:xfrm>
          <a:prstGeom prst="straightConnector1">
            <a:avLst/>
          </a:prstGeom>
          <a:ln w="9525">
            <a:solidFill>
              <a:srgbClr val="666666"/>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38" name="Groupe 37"/>
          <p:cNvGrpSpPr>
            <a:grpSpLocks noChangeAspect="1"/>
          </p:cNvGrpSpPr>
          <p:nvPr/>
        </p:nvGrpSpPr>
        <p:grpSpPr>
          <a:xfrm>
            <a:off x="3221527" y="3376574"/>
            <a:ext cx="1246387" cy="976112"/>
            <a:chOff x="3635896" y="3564406"/>
            <a:chExt cx="864096" cy="676719"/>
          </a:xfrm>
        </p:grpSpPr>
        <p:pic>
          <p:nvPicPr>
            <p:cNvPr id="39" name="Picture 2"/>
            <p:cNvPicPr>
              <a:picLocks noChangeAspect="1" noChangeArrowheads="1"/>
            </p:cNvPicPr>
            <p:nvPr/>
          </p:nvPicPr>
          <p:blipFill rotWithShape="1">
            <a:blip r:embed="rId4" cstate="screen">
              <a:extLst>
                <a:ext uri="{BEBA8EAE-BF5A-486C-A8C5-ECC9F3942E4B}">
                  <a14:imgProps xmlns="" xmlns:a14="http://schemas.microsoft.com/office/drawing/2010/main">
                    <a14:imgLayer r:embed="rId5">
                      <a14:imgEffect>
                        <a14:brightnessContrast bright="20000" contrast="-20000"/>
                      </a14:imgEffect>
                    </a14:imgLayer>
                  </a14:imgProps>
                </a:ext>
                <a:ext uri="{28A0092B-C50C-407E-A947-70E740481C1C}">
                  <a14:useLocalDpi xmlns="" xmlns:a14="http://schemas.microsoft.com/office/drawing/2010/main"/>
                </a:ext>
              </a:extLst>
            </a:blip>
            <a:srcRect/>
            <a:stretch/>
          </p:blipFill>
          <p:spPr bwMode="auto">
            <a:xfrm>
              <a:off x="3635896" y="3564406"/>
              <a:ext cx="864096" cy="67671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0" name="Rectangle 17"/>
            <p:cNvSpPr>
              <a:spLocks noChangeAspect="1" noChangeArrowheads="1"/>
            </p:cNvSpPr>
            <p:nvPr/>
          </p:nvSpPr>
          <p:spPr bwMode="auto">
            <a:xfrm>
              <a:off x="3973259" y="3962418"/>
              <a:ext cx="403636" cy="192038"/>
            </a:xfrm>
            <a:prstGeom prst="rect">
              <a:avLst/>
            </a:prstGeom>
            <a:noFill/>
            <a:ln w="9525">
              <a:noFill/>
              <a:miter lim="800000"/>
              <a:headEnd/>
              <a:tailEnd/>
            </a:ln>
          </p:spPr>
          <p:txBody>
            <a:bodyPr wrap="none">
              <a:spAutoFit/>
            </a:bodyPr>
            <a:lstStyle/>
            <a:p>
              <a:pPr algn="ctr" eaLnBrk="0" hangingPunct="0"/>
              <a:r>
                <a:rPr lang="fr-FR" sz="1200" dirty="0" smtClean="0"/>
                <a:t>ex-</a:t>
              </a:r>
              <a:r>
                <a:rPr lang="el-GR" sz="1200" dirty="0" smtClean="0"/>
                <a:t>β</a:t>
              </a:r>
              <a:r>
                <a:rPr lang="fr-FR" sz="1200" baseline="-25000" dirty="0" smtClean="0"/>
                <a:t>Zr</a:t>
              </a:r>
              <a:endParaRPr lang="fr-FR" sz="1200" baseline="-25000" dirty="0"/>
            </a:p>
          </p:txBody>
        </p:sp>
        <p:sp>
          <p:nvSpPr>
            <p:cNvPr id="41" name="Rectangle 17"/>
            <p:cNvSpPr>
              <a:spLocks noChangeAspect="1" noChangeArrowheads="1"/>
            </p:cNvSpPr>
            <p:nvPr/>
          </p:nvSpPr>
          <p:spPr bwMode="auto">
            <a:xfrm>
              <a:off x="3945565" y="3753040"/>
              <a:ext cx="411415" cy="192038"/>
            </a:xfrm>
            <a:prstGeom prst="rect">
              <a:avLst/>
            </a:prstGeom>
            <a:noFill/>
            <a:ln w="9525">
              <a:noFill/>
              <a:miter lim="800000"/>
              <a:headEnd/>
              <a:tailEnd/>
            </a:ln>
          </p:spPr>
          <p:txBody>
            <a:bodyPr wrap="none">
              <a:spAutoFit/>
            </a:bodyPr>
            <a:lstStyle/>
            <a:p>
              <a:pPr algn="ctr" eaLnBrk="0" hangingPunct="0"/>
              <a:r>
                <a:rPr lang="el-GR" sz="1200" dirty="0" smtClean="0"/>
                <a:t>α</a:t>
              </a:r>
              <a:r>
                <a:rPr lang="fr-FR" sz="1200" baseline="-25000" dirty="0" smtClean="0"/>
                <a:t>Zr</a:t>
              </a:r>
              <a:r>
                <a:rPr lang="fr-FR" sz="1200" dirty="0" smtClean="0"/>
                <a:t>(O)</a:t>
              </a:r>
              <a:endParaRPr lang="fr-FR" sz="1200" baseline="-25000" dirty="0"/>
            </a:p>
          </p:txBody>
        </p:sp>
        <p:sp>
          <p:nvSpPr>
            <p:cNvPr id="42" name="Rectangle 17"/>
            <p:cNvSpPr>
              <a:spLocks noChangeAspect="1" noChangeArrowheads="1"/>
            </p:cNvSpPr>
            <p:nvPr/>
          </p:nvSpPr>
          <p:spPr bwMode="auto">
            <a:xfrm>
              <a:off x="3845722" y="3607901"/>
              <a:ext cx="352514" cy="192038"/>
            </a:xfrm>
            <a:prstGeom prst="rect">
              <a:avLst/>
            </a:prstGeom>
            <a:noFill/>
            <a:ln w="9525">
              <a:noFill/>
              <a:miter lim="800000"/>
              <a:headEnd/>
              <a:tailEnd/>
            </a:ln>
          </p:spPr>
          <p:txBody>
            <a:bodyPr wrap="none">
              <a:spAutoFit/>
            </a:bodyPr>
            <a:lstStyle/>
            <a:p>
              <a:pPr algn="ctr" eaLnBrk="0" hangingPunct="0"/>
              <a:r>
                <a:rPr lang="fr-FR" sz="1200" dirty="0" smtClean="0"/>
                <a:t>ZrO</a:t>
              </a:r>
              <a:r>
                <a:rPr lang="fr-FR" sz="1200" baseline="-25000" dirty="0" smtClean="0"/>
                <a:t>2</a:t>
              </a:r>
              <a:endParaRPr lang="fr-FR" sz="1050" baseline="-25000" dirty="0"/>
            </a:p>
          </p:txBody>
        </p:sp>
        <p:cxnSp>
          <p:nvCxnSpPr>
            <p:cNvPr id="43" name="Connecteur droit avec flèche 42"/>
            <p:cNvCxnSpPr/>
            <p:nvPr/>
          </p:nvCxnSpPr>
          <p:spPr>
            <a:xfrm flipH="1">
              <a:off x="3743992" y="3717040"/>
              <a:ext cx="144000" cy="7200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flipH="1">
              <a:off x="3851936" y="3861056"/>
              <a:ext cx="144000" cy="72000"/>
            </a:xfrm>
            <a:prstGeom prst="straightConnector1">
              <a:avLst/>
            </a:prstGeom>
            <a:ln>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0865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C2668-70D9-49EC-94D2-144A6E3F0C65}" type="datetime4">
              <a:rPr lang="fr-FR" smtClean="0"/>
              <a:pPr/>
              <a:t>31 octobre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6</a:t>
            </a:fld>
            <a:endParaRPr lang="fr-FR" dirty="0"/>
          </a:p>
        </p:txBody>
      </p:sp>
      <p:sp>
        <p:nvSpPr>
          <p:cNvPr id="19" name="Titre 10"/>
          <p:cNvSpPr>
            <a:spLocks noGrp="1"/>
          </p:cNvSpPr>
          <p:nvPr>
            <p:ph type="title"/>
          </p:nvPr>
        </p:nvSpPr>
        <p:spPr>
          <a:xfrm>
            <a:off x="1512000" y="52752"/>
            <a:ext cx="7632000" cy="908720"/>
          </a:xfrm>
        </p:spPr>
        <p:txBody>
          <a:bodyPr/>
          <a:lstStyle/>
          <a:p>
            <a:r>
              <a:rPr lang="fr-FR" sz="2000" dirty="0" smtClean="0"/>
              <a:t>Problématique</a:t>
            </a:r>
          </a:p>
        </p:txBody>
      </p:sp>
      <p:sp>
        <p:nvSpPr>
          <p:cNvPr id="2" name="ZoneTexte 1"/>
          <p:cNvSpPr txBox="1"/>
          <p:nvPr/>
        </p:nvSpPr>
        <p:spPr>
          <a:xfrm>
            <a:off x="251520" y="1253132"/>
            <a:ext cx="8813209" cy="1500411"/>
          </a:xfrm>
          <a:prstGeom prst="rect">
            <a:avLst/>
          </a:prstGeom>
          <a:noFill/>
        </p:spPr>
        <p:txBody>
          <a:bodyPr wrap="square" rtlCol="0">
            <a:spAutoFit/>
          </a:bodyPr>
          <a:lstStyle/>
          <a:p>
            <a:pPr marL="0" lvl="1" indent="0">
              <a:spcBef>
                <a:spcPts val="600"/>
              </a:spcBef>
              <a:buNone/>
              <a:defRPr/>
            </a:pPr>
            <a:r>
              <a:rPr lang="fr-FR" sz="1400" i="1" u="sng" dirty="0" smtClean="0">
                <a:solidFill>
                  <a:schemeClr val="bg1">
                    <a:lumMod val="50000"/>
                  </a:schemeClr>
                </a:solidFill>
              </a:rPr>
              <a:t>Pendant </a:t>
            </a:r>
            <a:r>
              <a:rPr lang="fr-FR" sz="1400" i="1" u="sng" dirty="0">
                <a:solidFill>
                  <a:schemeClr val="bg1">
                    <a:lumMod val="50000"/>
                  </a:schemeClr>
                </a:solidFill>
              </a:rPr>
              <a:t>l’oxydation </a:t>
            </a:r>
            <a:r>
              <a:rPr lang="fr-FR" sz="1400" dirty="0">
                <a:solidFill>
                  <a:schemeClr val="bg1">
                    <a:lumMod val="50000"/>
                  </a:schemeClr>
                </a:solidFill>
              </a:rPr>
              <a:t>: Contraintes </a:t>
            </a:r>
            <a:r>
              <a:rPr lang="fr-FR" sz="1400" dirty="0" smtClean="0">
                <a:solidFill>
                  <a:schemeClr val="bg1">
                    <a:lumMod val="50000"/>
                  </a:schemeClr>
                </a:solidFill>
              </a:rPr>
              <a:t>internes susceptibles </a:t>
            </a:r>
            <a:r>
              <a:rPr lang="fr-FR" sz="1400" dirty="0">
                <a:solidFill>
                  <a:schemeClr val="bg1">
                    <a:lumMod val="50000"/>
                  </a:schemeClr>
                </a:solidFill>
              </a:rPr>
              <a:t>d’avoir un effet sur la structure de l’oxyde (</a:t>
            </a:r>
            <a:r>
              <a:rPr lang="fr-FR" sz="1400" dirty="0" err="1">
                <a:solidFill>
                  <a:schemeClr val="bg1">
                    <a:lumMod val="50000"/>
                  </a:schemeClr>
                </a:solidFill>
              </a:rPr>
              <a:t>e.g</a:t>
            </a:r>
            <a:r>
              <a:rPr lang="fr-FR" sz="1400" dirty="0">
                <a:solidFill>
                  <a:schemeClr val="bg1">
                    <a:lumMod val="50000"/>
                  </a:schemeClr>
                </a:solidFill>
              </a:rPr>
              <a:t>. stabilisation de la phase quadratique) et sur la cinétique d’oxydation du matériau (</a:t>
            </a:r>
            <a:r>
              <a:rPr lang="fr-FR" sz="1400" dirty="0" err="1">
                <a:solidFill>
                  <a:schemeClr val="bg1">
                    <a:lumMod val="50000"/>
                  </a:schemeClr>
                </a:solidFill>
              </a:rPr>
              <a:t>e.g</a:t>
            </a:r>
            <a:r>
              <a:rPr lang="fr-FR" sz="1400" dirty="0">
                <a:solidFill>
                  <a:schemeClr val="bg1">
                    <a:lumMod val="50000"/>
                  </a:schemeClr>
                </a:solidFill>
              </a:rPr>
              <a:t>. « </a:t>
            </a:r>
            <a:r>
              <a:rPr lang="fr-FR" sz="1400" dirty="0" err="1">
                <a:solidFill>
                  <a:schemeClr val="bg1">
                    <a:lumMod val="50000"/>
                  </a:schemeClr>
                </a:solidFill>
              </a:rPr>
              <a:t>breakaway</a:t>
            </a:r>
            <a:r>
              <a:rPr lang="fr-FR" sz="1400" dirty="0">
                <a:solidFill>
                  <a:schemeClr val="bg1">
                    <a:lumMod val="50000"/>
                  </a:schemeClr>
                </a:solidFill>
              </a:rPr>
              <a:t> », effet de la pression de vapeur d’eau, </a:t>
            </a:r>
            <a:r>
              <a:rPr lang="fr-FR" sz="1400" dirty="0" smtClean="0">
                <a:solidFill>
                  <a:schemeClr val="bg1">
                    <a:lumMod val="50000"/>
                  </a:schemeClr>
                </a:solidFill>
              </a:rPr>
              <a:t>…).</a:t>
            </a:r>
          </a:p>
          <a:p>
            <a:pPr marL="0" lvl="1" indent="0">
              <a:spcBef>
                <a:spcPts val="600"/>
              </a:spcBef>
              <a:buNone/>
              <a:defRPr/>
            </a:pPr>
            <a:endParaRPr lang="fr-FR" sz="1400" dirty="0">
              <a:solidFill>
                <a:schemeClr val="bg1">
                  <a:lumMod val="50000"/>
                </a:schemeClr>
              </a:solidFill>
            </a:endParaRPr>
          </a:p>
          <a:p>
            <a:pPr lvl="3">
              <a:spcBef>
                <a:spcPts val="300"/>
              </a:spcBef>
            </a:pPr>
            <a:endParaRPr lang="fr-FR" sz="1400" dirty="0"/>
          </a:p>
          <a:p>
            <a:endParaRPr lang="fr-FR" sz="1400" dirty="0"/>
          </a:p>
        </p:txBody>
      </p:sp>
      <p:sp>
        <p:nvSpPr>
          <p:cNvPr id="3" name="ZoneTexte 2"/>
          <p:cNvSpPr txBox="1"/>
          <p:nvPr/>
        </p:nvSpPr>
        <p:spPr>
          <a:xfrm>
            <a:off x="237317" y="5301208"/>
            <a:ext cx="8748464" cy="1492716"/>
          </a:xfrm>
          <a:prstGeom prst="rect">
            <a:avLst/>
          </a:prstGeom>
          <a:noFill/>
        </p:spPr>
        <p:txBody>
          <a:bodyPr wrap="square" rtlCol="0">
            <a:spAutoFit/>
          </a:bodyPr>
          <a:lstStyle/>
          <a:p>
            <a:pPr marL="0" lvl="1"/>
            <a:r>
              <a:rPr lang="fr-FR" sz="1400" i="1" u="sng" dirty="0">
                <a:solidFill>
                  <a:schemeClr val="bg1">
                    <a:lumMod val="50000"/>
                  </a:schemeClr>
                </a:solidFill>
              </a:rPr>
              <a:t>Pendant le refroidissement </a:t>
            </a:r>
            <a:r>
              <a:rPr lang="fr-FR" sz="1400" dirty="0">
                <a:solidFill>
                  <a:schemeClr val="bg1">
                    <a:lumMod val="50000"/>
                  </a:schemeClr>
                </a:solidFill>
              </a:rPr>
              <a:t>: Contraintes </a:t>
            </a:r>
            <a:r>
              <a:rPr lang="fr-FR" sz="1400" dirty="0" smtClean="0">
                <a:solidFill>
                  <a:schemeClr val="bg1">
                    <a:lumMod val="50000"/>
                  </a:schemeClr>
                </a:solidFill>
              </a:rPr>
              <a:t>internes susceptibles </a:t>
            </a:r>
            <a:r>
              <a:rPr lang="fr-FR" sz="1400" dirty="0">
                <a:solidFill>
                  <a:schemeClr val="bg1">
                    <a:lumMod val="50000"/>
                  </a:schemeClr>
                </a:solidFill>
              </a:rPr>
              <a:t>de nuire à la tenue mécanique de la gaine (fragilisée par son oxydation) lors du choc thermique et d’avoir des conséquences sur l’évolution à plus long terme du matériau</a:t>
            </a:r>
            <a:r>
              <a:rPr lang="fr-FR" sz="1400" dirty="0" smtClean="0">
                <a:solidFill>
                  <a:schemeClr val="bg1">
                    <a:lumMod val="50000"/>
                  </a:schemeClr>
                </a:solidFill>
              </a:rPr>
              <a:t>.</a:t>
            </a:r>
          </a:p>
          <a:p>
            <a:pPr marL="0" lvl="1" indent="0">
              <a:spcBef>
                <a:spcPts val="600"/>
              </a:spcBef>
              <a:buNone/>
              <a:defRPr/>
            </a:pPr>
            <a:endParaRPr lang="fr-FR" sz="1400" dirty="0"/>
          </a:p>
          <a:p>
            <a:pPr marL="0" lvl="1"/>
            <a:endParaRPr lang="fr-FR" sz="1400" dirty="0"/>
          </a:p>
          <a:p>
            <a:endParaRPr lang="fr-FR" sz="1600" dirty="0"/>
          </a:p>
        </p:txBody>
      </p:sp>
      <p:sp>
        <p:nvSpPr>
          <p:cNvPr id="36" name="Rectangle 35"/>
          <p:cNvSpPr/>
          <p:nvPr/>
        </p:nvSpPr>
        <p:spPr>
          <a:xfrm>
            <a:off x="161256" y="2799695"/>
            <a:ext cx="8928992" cy="222493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space réservé du contenu 11"/>
          <p:cNvSpPr txBox="1">
            <a:spLocks/>
          </p:cNvSpPr>
          <p:nvPr/>
        </p:nvSpPr>
        <p:spPr>
          <a:xfrm>
            <a:off x="271167" y="2891999"/>
            <a:ext cx="8568025" cy="1912686"/>
          </a:xfrm>
          <a:prstGeom prst="rect">
            <a:avLst/>
          </a:prstGeom>
          <a:noFill/>
          <a:ln>
            <a:noFill/>
          </a:ln>
        </p:spPr>
        <p:txBody>
          <a:bodyPr vert="horz" lIns="0" tIns="0" rIns="0" bIns="0" rtlCol="0">
            <a:noAutofit/>
          </a:bodyPr>
          <a:lstStyle>
            <a:lvl1pPr marL="923925" indent="0" algn="l" defTabSz="914400" rtl="0" eaLnBrk="1" latinLnBrk="0" hangingPunct="1">
              <a:lnSpc>
                <a:spcPct val="100000"/>
              </a:lnSpc>
              <a:spcBef>
                <a:spcPts val="0"/>
              </a:spcBef>
              <a:spcAft>
                <a:spcPts val="400"/>
              </a:spcAft>
              <a:buFont typeface="Arial" pitchFamily="34" charset="0"/>
              <a:buNone/>
              <a:defRPr sz="2200" kern="1200">
                <a:solidFill>
                  <a:schemeClr val="tx2"/>
                </a:solidFill>
                <a:latin typeface="+mn-lt"/>
                <a:ea typeface="+mn-ea"/>
                <a:cs typeface="+mn-cs"/>
              </a:defRPr>
            </a:lvl1pPr>
            <a:lvl2pPr marL="360363" indent="-360363" algn="l" defTabSz="914400" rtl="0" eaLnBrk="1" latinLnBrk="0" hangingPunct="1">
              <a:lnSpc>
                <a:spcPts val="2000"/>
              </a:lnSpc>
              <a:spcBef>
                <a:spcPts val="0"/>
              </a:spcBef>
              <a:buSzPct val="90000"/>
              <a:buFontTx/>
              <a:buBlip>
                <a:blip r:embed="rId3"/>
              </a:buBlip>
              <a:defRPr sz="1600" kern="1200">
                <a:solidFill>
                  <a:srgbClr val="666666"/>
                </a:solidFill>
                <a:latin typeface="+mn-lt"/>
                <a:ea typeface="+mn-ea"/>
                <a:cs typeface="+mn-cs"/>
              </a:defRPr>
            </a:lvl2pPr>
            <a:lvl3pPr marL="361950" indent="0" algn="l" defTabSz="914400" rtl="0" eaLnBrk="1" latinLnBrk="0" hangingPunct="1">
              <a:lnSpc>
                <a:spcPts val="2000"/>
              </a:lnSpc>
              <a:spcBef>
                <a:spcPts val="0"/>
              </a:spcBef>
              <a:buSzPct val="36000"/>
              <a:buFont typeface="Arial" pitchFamily="34" charset="0"/>
              <a:buNone/>
              <a:defRPr sz="1600" kern="1200">
                <a:solidFill>
                  <a:srgbClr val="666666"/>
                </a:solidFill>
                <a:latin typeface="+mn-lt"/>
                <a:ea typeface="+mn-ea"/>
                <a:cs typeface="+mn-cs"/>
              </a:defRPr>
            </a:lvl3pPr>
            <a:lvl4pPr marL="1009650" indent="-238125" algn="l" defTabSz="914400" rtl="0" eaLnBrk="1" latinLnBrk="0" hangingPunct="1">
              <a:lnSpc>
                <a:spcPts val="2000"/>
              </a:lnSpc>
              <a:spcBef>
                <a:spcPts val="0"/>
              </a:spcBef>
              <a:buClr>
                <a:srgbClr val="666666"/>
              </a:buClr>
              <a:buSzPct val="36000"/>
              <a:buFontTx/>
              <a:buBlip>
                <a:blip r:embed="rId4"/>
              </a:buBlip>
              <a:defRPr sz="1600" kern="1200">
                <a:solidFill>
                  <a:srgbClr val="666666"/>
                </a:solidFill>
                <a:latin typeface="+mn-lt"/>
                <a:ea typeface="+mn-ea"/>
                <a:cs typeface="+mn-cs"/>
              </a:defRPr>
            </a:lvl4pPr>
            <a:lvl5pPr marL="1133475" indent="-114300" algn="l" defTabSz="914400" rtl="0" eaLnBrk="1" latinLnBrk="0" hangingPunct="1">
              <a:lnSpc>
                <a:spcPts val="2000"/>
              </a:lnSpc>
              <a:spcBef>
                <a:spcPts val="0"/>
              </a:spcBef>
              <a:buClr>
                <a:srgbClr val="666666"/>
              </a:buClr>
              <a:buFont typeface="Arial" pitchFamily="34" charset="0"/>
              <a:buChar char="-"/>
              <a:defRPr sz="1600" kern="1200">
                <a:solidFill>
                  <a:srgbClr val="66666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lnSpc>
                <a:spcPct val="150000"/>
              </a:lnSpc>
              <a:spcBef>
                <a:spcPts val="600"/>
              </a:spcBef>
              <a:buNone/>
              <a:defRPr/>
            </a:pPr>
            <a:r>
              <a:rPr lang="fr-FR" sz="2000" dirty="0">
                <a:solidFill>
                  <a:schemeClr val="tx2"/>
                </a:solidFill>
              </a:rPr>
              <a:t>Progresser dans </a:t>
            </a:r>
            <a:r>
              <a:rPr lang="fr-FR" sz="2000" u="sng" dirty="0" smtClean="0">
                <a:solidFill>
                  <a:schemeClr val="tx2"/>
                </a:solidFill>
              </a:rPr>
              <a:t>l’analyse des évolutions structurales et dans l’évaluation </a:t>
            </a:r>
            <a:r>
              <a:rPr lang="fr-FR" sz="2000" u="sng" dirty="0">
                <a:solidFill>
                  <a:schemeClr val="tx2"/>
                </a:solidFill>
              </a:rPr>
              <a:t>des </a:t>
            </a:r>
            <a:r>
              <a:rPr lang="fr-FR" sz="2000" u="sng" dirty="0" smtClean="0">
                <a:solidFill>
                  <a:schemeClr val="tx2"/>
                </a:solidFill>
              </a:rPr>
              <a:t>contraintes internes</a:t>
            </a:r>
            <a:r>
              <a:rPr lang="fr-FR" sz="2000" dirty="0" smtClean="0">
                <a:solidFill>
                  <a:schemeClr val="tx1"/>
                </a:solidFill>
              </a:rPr>
              <a:t>, </a:t>
            </a:r>
            <a:r>
              <a:rPr lang="fr-FR" sz="2000" dirty="0">
                <a:solidFill>
                  <a:schemeClr val="tx1"/>
                </a:solidFill>
              </a:rPr>
              <a:t>à ce jour très mal </a:t>
            </a:r>
            <a:r>
              <a:rPr lang="fr-FR" sz="2000" dirty="0" smtClean="0">
                <a:solidFill>
                  <a:schemeClr val="tx1"/>
                </a:solidFill>
              </a:rPr>
              <a:t>connues, générées </a:t>
            </a:r>
            <a:r>
              <a:rPr lang="fr-FR" sz="2000" dirty="0">
                <a:solidFill>
                  <a:schemeClr val="tx1"/>
                </a:solidFill>
              </a:rPr>
              <a:t>dans l’oxyde et le métal sous-jacent au cours de l’oxydation à haute température et du refroidissement des alliages de zirconium</a:t>
            </a:r>
            <a:endParaRPr lang="fr-FR" sz="2000" dirty="0" smtClean="0">
              <a:solidFill>
                <a:schemeClr val="tx1"/>
              </a:solidFill>
            </a:endParaRPr>
          </a:p>
          <a:p>
            <a:pPr marL="771525" lvl="3" indent="0">
              <a:lnSpc>
                <a:spcPct val="150000"/>
              </a:lnSpc>
              <a:spcBef>
                <a:spcPts val="300"/>
              </a:spcBef>
              <a:buFontTx/>
              <a:buNone/>
              <a:defRPr/>
            </a:pPr>
            <a:endParaRPr lang="fr-FR" dirty="0">
              <a:solidFill>
                <a:schemeClr val="tx2"/>
              </a:solidFill>
            </a:endParaRPr>
          </a:p>
        </p:txBody>
      </p:sp>
    </p:spTree>
    <p:extLst>
      <p:ext uri="{BB962C8B-B14F-4D97-AF65-F5344CB8AC3E}">
        <p14:creationId xmlns="" xmlns:p14="http://schemas.microsoft.com/office/powerpoint/2010/main" val="1339687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32000" cy="908720"/>
          </a:xfrm>
        </p:spPr>
        <p:txBody>
          <a:bodyPr/>
          <a:lstStyle/>
          <a:p>
            <a:r>
              <a:rPr lang="fr-FR" sz="2000" dirty="0"/>
              <a:t>Protocole expérimental pour les essais de DRX sous rayonnement synchrotron </a:t>
            </a:r>
            <a:r>
              <a:rPr lang="fr-FR" sz="2000" i="1" dirty="0"/>
              <a:t>in-situ</a:t>
            </a:r>
            <a:r>
              <a:rPr lang="fr-FR" sz="2000" dirty="0"/>
              <a:t> en cours d’oxydation et de refroidissement</a:t>
            </a: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7</a:t>
            </a:fld>
            <a:endParaRPr lang="fr-FR" dirty="0"/>
          </a:p>
        </p:txBody>
      </p:sp>
      <p:grpSp>
        <p:nvGrpSpPr>
          <p:cNvPr id="3" name="Groupe 2"/>
          <p:cNvGrpSpPr/>
          <p:nvPr/>
        </p:nvGrpSpPr>
        <p:grpSpPr>
          <a:xfrm>
            <a:off x="5076056" y="5073134"/>
            <a:ext cx="2957192" cy="1545996"/>
            <a:chOff x="708757" y="2414835"/>
            <a:chExt cx="2957192" cy="1545996"/>
          </a:xfrm>
        </p:grpSpPr>
        <p:sp>
          <p:nvSpPr>
            <p:cNvPr id="42" name="Rectangle 41"/>
            <p:cNvSpPr/>
            <p:nvPr/>
          </p:nvSpPr>
          <p:spPr>
            <a:xfrm>
              <a:off x="1403648" y="2414835"/>
              <a:ext cx="1260000" cy="1260000"/>
            </a:xfrm>
            <a:prstGeom prst="rect">
              <a:avLst/>
            </a:prstGeom>
            <a:solidFill>
              <a:schemeClr val="tx1">
                <a:lumMod val="85000"/>
                <a:lumOff val="15000"/>
              </a:schemeClr>
            </a:solidFill>
            <a:ln w="34925">
              <a:solidFill>
                <a:schemeClr val="tx1">
                  <a:lumMod val="85000"/>
                  <a:lumOff val="15000"/>
                </a:schemeClr>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avec flèche 43"/>
            <p:cNvCxnSpPr/>
            <p:nvPr/>
          </p:nvCxnSpPr>
          <p:spPr>
            <a:xfrm flipV="1">
              <a:off x="1918567" y="3382638"/>
              <a:ext cx="1055381" cy="426851"/>
            </a:xfrm>
            <a:prstGeom prst="straightConnector1">
              <a:avLst/>
            </a:prstGeom>
            <a:ln>
              <a:solidFill>
                <a:schemeClr val="tx2"/>
              </a:solidFill>
              <a:headEnd type="triangle"/>
              <a:tailEnd type="triangle"/>
            </a:ln>
          </p:spPr>
          <p:style>
            <a:lnRef idx="2">
              <a:schemeClr val="dk1"/>
            </a:lnRef>
            <a:fillRef idx="0">
              <a:schemeClr val="dk1"/>
            </a:fillRef>
            <a:effectRef idx="1">
              <a:schemeClr val="dk1"/>
            </a:effectRef>
            <a:fontRef idx="minor">
              <a:schemeClr val="tx1"/>
            </a:fontRef>
          </p:style>
        </p:cxnSp>
        <p:sp>
          <p:nvSpPr>
            <p:cNvPr id="46" name="ZoneTexte 45"/>
            <p:cNvSpPr txBox="1"/>
            <p:nvPr/>
          </p:nvSpPr>
          <p:spPr>
            <a:xfrm rot="20243446">
              <a:off x="2113846" y="3591499"/>
              <a:ext cx="965279" cy="369332"/>
            </a:xfrm>
            <a:prstGeom prst="rect">
              <a:avLst/>
            </a:prstGeom>
            <a:noFill/>
          </p:spPr>
          <p:txBody>
            <a:bodyPr wrap="square" rtlCol="0">
              <a:spAutoFit/>
            </a:bodyPr>
            <a:lstStyle/>
            <a:p>
              <a:r>
                <a:rPr lang="fr-FR" dirty="0" smtClean="0">
                  <a:solidFill>
                    <a:schemeClr val="tx2"/>
                  </a:solidFill>
                </a:rPr>
                <a:t>12 mm</a:t>
              </a:r>
              <a:endParaRPr lang="fr-FR" dirty="0">
                <a:solidFill>
                  <a:schemeClr val="tx2"/>
                </a:solidFill>
              </a:endParaRPr>
            </a:p>
          </p:txBody>
        </p:sp>
        <p:cxnSp>
          <p:nvCxnSpPr>
            <p:cNvPr id="47" name="Connecteur droit avec flèche 46"/>
            <p:cNvCxnSpPr/>
            <p:nvPr/>
          </p:nvCxnSpPr>
          <p:spPr>
            <a:xfrm flipH="1" flipV="1">
              <a:off x="988828" y="3044835"/>
              <a:ext cx="790660" cy="698003"/>
            </a:xfrm>
            <a:prstGeom prst="straightConnector1">
              <a:avLst/>
            </a:prstGeom>
            <a:ln>
              <a:solidFill>
                <a:schemeClr val="tx2"/>
              </a:solidFill>
              <a:headEnd type="triangle"/>
              <a:tailEnd type="triangle"/>
            </a:ln>
          </p:spPr>
          <p:style>
            <a:lnRef idx="2">
              <a:schemeClr val="dk1"/>
            </a:lnRef>
            <a:fillRef idx="0">
              <a:schemeClr val="dk1"/>
            </a:fillRef>
            <a:effectRef idx="1">
              <a:schemeClr val="dk1"/>
            </a:effectRef>
            <a:fontRef idx="minor">
              <a:schemeClr val="tx1"/>
            </a:fontRef>
          </p:style>
        </p:cxnSp>
        <p:sp>
          <p:nvSpPr>
            <p:cNvPr id="50" name="ZoneTexte 49"/>
            <p:cNvSpPr txBox="1"/>
            <p:nvPr/>
          </p:nvSpPr>
          <p:spPr>
            <a:xfrm rot="2580022">
              <a:off x="708757" y="3330313"/>
              <a:ext cx="965279" cy="369332"/>
            </a:xfrm>
            <a:prstGeom prst="rect">
              <a:avLst/>
            </a:prstGeom>
            <a:noFill/>
          </p:spPr>
          <p:txBody>
            <a:bodyPr wrap="square" rtlCol="0">
              <a:spAutoFit/>
            </a:bodyPr>
            <a:lstStyle/>
            <a:p>
              <a:r>
                <a:rPr lang="fr-FR" dirty="0" smtClean="0">
                  <a:solidFill>
                    <a:schemeClr val="tx2"/>
                  </a:solidFill>
                </a:rPr>
                <a:t>12 mm</a:t>
              </a:r>
              <a:endParaRPr lang="fr-FR" dirty="0">
                <a:solidFill>
                  <a:schemeClr val="tx2"/>
                </a:solidFill>
              </a:endParaRPr>
            </a:p>
          </p:txBody>
        </p:sp>
        <p:grpSp>
          <p:nvGrpSpPr>
            <p:cNvPr id="51" name="Groupe 50"/>
            <p:cNvGrpSpPr/>
            <p:nvPr/>
          </p:nvGrpSpPr>
          <p:grpSpPr>
            <a:xfrm>
              <a:off x="2286702" y="2812877"/>
              <a:ext cx="385176" cy="203825"/>
              <a:chOff x="2138686" y="4953174"/>
              <a:chExt cx="417512" cy="214312"/>
            </a:xfrm>
          </p:grpSpPr>
          <p:sp>
            <p:nvSpPr>
              <p:cNvPr id="52" name="Line 44"/>
              <p:cNvSpPr>
                <a:spLocks noChangeAspect="1" noChangeShapeType="1"/>
              </p:cNvSpPr>
              <p:nvPr/>
            </p:nvSpPr>
            <p:spPr bwMode="auto">
              <a:xfrm rot="2700000" flipV="1">
                <a:off x="2340298" y="4951586"/>
                <a:ext cx="0" cy="230188"/>
              </a:xfrm>
              <a:prstGeom prst="line">
                <a:avLst/>
              </a:prstGeom>
              <a:noFill/>
              <a:ln w="28575">
                <a:solidFill>
                  <a:schemeClr val="tx2"/>
                </a:solidFill>
                <a:round/>
                <a:headEnd/>
                <a:tailEnd/>
              </a:ln>
            </p:spPr>
            <p:txBody>
              <a:bodyPr/>
              <a:lstStyle/>
              <a:p>
                <a:endParaRPr lang="en-US" sz="1600" dirty="0">
                  <a:latin typeface="Century Schoolbook" pitchFamily="18" charset="0"/>
                </a:endParaRPr>
              </a:p>
            </p:txBody>
          </p:sp>
          <p:sp>
            <p:nvSpPr>
              <p:cNvPr id="53" name="Line 45"/>
              <p:cNvSpPr>
                <a:spLocks noChangeAspect="1" noChangeShapeType="1"/>
              </p:cNvSpPr>
              <p:nvPr/>
            </p:nvSpPr>
            <p:spPr bwMode="auto">
              <a:xfrm rot="2700000">
                <a:off x="2446660" y="4846812"/>
                <a:ext cx="3175" cy="215900"/>
              </a:xfrm>
              <a:prstGeom prst="line">
                <a:avLst/>
              </a:prstGeom>
              <a:noFill/>
              <a:ln w="31750">
                <a:solidFill>
                  <a:schemeClr val="tx2"/>
                </a:solidFill>
                <a:round/>
                <a:headEnd/>
                <a:tailEnd type="arrow" w="med" len="med"/>
              </a:ln>
            </p:spPr>
            <p:txBody>
              <a:bodyPr/>
              <a:lstStyle/>
              <a:p>
                <a:endParaRPr lang="en-US" sz="1600" dirty="0">
                  <a:latin typeface="Century Schoolbook" pitchFamily="18" charset="0"/>
                </a:endParaRPr>
              </a:p>
            </p:txBody>
          </p:sp>
          <p:sp>
            <p:nvSpPr>
              <p:cNvPr id="54" name="Line 46"/>
              <p:cNvSpPr>
                <a:spLocks noChangeAspect="1" noChangeShapeType="1"/>
              </p:cNvSpPr>
              <p:nvPr/>
            </p:nvSpPr>
            <p:spPr bwMode="auto">
              <a:xfrm rot="13500000">
                <a:off x="2245048" y="5057949"/>
                <a:ext cx="3175" cy="215900"/>
              </a:xfrm>
              <a:prstGeom prst="line">
                <a:avLst/>
              </a:prstGeom>
              <a:noFill/>
              <a:ln w="31750">
                <a:solidFill>
                  <a:schemeClr val="tx2"/>
                </a:solidFill>
                <a:round/>
                <a:headEnd/>
                <a:tailEnd type="arrow" w="med" len="med"/>
              </a:ln>
            </p:spPr>
            <p:txBody>
              <a:bodyPr/>
              <a:lstStyle/>
              <a:p>
                <a:endParaRPr lang="en-US" sz="1600" dirty="0">
                  <a:latin typeface="Century Schoolbook" pitchFamily="18" charset="0"/>
                </a:endParaRPr>
              </a:p>
            </p:txBody>
          </p:sp>
        </p:grpSp>
        <p:sp>
          <p:nvSpPr>
            <p:cNvPr id="55" name="Text Box 39"/>
            <p:cNvSpPr txBox="1">
              <a:spLocks noChangeArrowheads="1"/>
            </p:cNvSpPr>
            <p:nvPr/>
          </p:nvSpPr>
          <p:spPr bwMode="auto">
            <a:xfrm>
              <a:off x="2639126" y="2418280"/>
              <a:ext cx="1026823" cy="338554"/>
            </a:xfrm>
            <a:prstGeom prst="rect">
              <a:avLst/>
            </a:prstGeom>
            <a:noFill/>
            <a:ln w="9525" algn="ctr">
              <a:noFill/>
              <a:miter lim="800000"/>
              <a:headEnd/>
              <a:tailEnd/>
            </a:ln>
          </p:spPr>
          <p:txBody>
            <a:bodyPr wrap="square">
              <a:spAutoFit/>
            </a:bodyPr>
            <a:lstStyle/>
            <a:p>
              <a:pPr algn="ctr" eaLnBrk="0" hangingPunct="0">
                <a:buClr>
                  <a:srgbClr val="000000"/>
                </a:buClr>
                <a:buSzPct val="100000"/>
                <a:buFont typeface="Wingdings" pitchFamily="2" charset="2"/>
                <a:buNone/>
              </a:pPr>
              <a:r>
                <a:rPr lang="en-US" sz="1600" dirty="0" smtClean="0">
                  <a:solidFill>
                    <a:schemeClr val="tx2"/>
                  </a:solidFill>
                  <a:latin typeface="+mj-lt"/>
                </a:rPr>
                <a:t>1,2 </a:t>
              </a:r>
              <a:r>
                <a:rPr lang="en-US" sz="1600" dirty="0">
                  <a:solidFill>
                    <a:schemeClr val="tx2"/>
                  </a:solidFill>
                  <a:latin typeface="+mj-lt"/>
                </a:rPr>
                <a:t>mm</a:t>
              </a:r>
            </a:p>
          </p:txBody>
        </p:sp>
      </p:grpSp>
      <p:sp>
        <p:nvSpPr>
          <p:cNvPr id="36" name="ZoneTexte 35"/>
          <p:cNvSpPr txBox="1"/>
          <p:nvPr/>
        </p:nvSpPr>
        <p:spPr>
          <a:xfrm>
            <a:off x="4721156" y="4081503"/>
            <a:ext cx="4392488" cy="646331"/>
          </a:xfrm>
          <a:prstGeom prst="rect">
            <a:avLst/>
          </a:prstGeom>
          <a:noFill/>
        </p:spPr>
        <p:txBody>
          <a:bodyPr wrap="square" rtlCol="0">
            <a:spAutoFit/>
          </a:bodyPr>
          <a:lstStyle/>
          <a:p>
            <a:r>
              <a:rPr lang="fr-FR" dirty="0" smtClean="0"/>
              <a:t>Géométrie : plaquette </a:t>
            </a:r>
            <a:r>
              <a:rPr lang="fr-FR" dirty="0" smtClean="0">
                <a:sym typeface="Wingdings" panose="05000000000000000000" pitchFamily="2" charset="2"/>
              </a:rPr>
              <a:t> contraintes géométriques imposées par le four</a:t>
            </a:r>
          </a:p>
        </p:txBody>
      </p:sp>
      <p:pic>
        <p:nvPicPr>
          <p:cNvPr id="37" name="Image 3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7789" y="3931735"/>
            <a:ext cx="3108888" cy="2279851"/>
          </a:xfrm>
          <a:prstGeom prst="rect">
            <a:avLst/>
          </a:prstGeom>
        </p:spPr>
      </p:pic>
      <p:sp>
        <p:nvSpPr>
          <p:cNvPr id="38" name="ZoneTexte 37"/>
          <p:cNvSpPr txBox="1"/>
          <p:nvPr/>
        </p:nvSpPr>
        <p:spPr>
          <a:xfrm>
            <a:off x="323528" y="2852936"/>
            <a:ext cx="3966251" cy="1200329"/>
          </a:xfrm>
          <a:prstGeom prst="rect">
            <a:avLst/>
          </a:prstGeom>
          <a:noFill/>
        </p:spPr>
        <p:txBody>
          <a:bodyPr wrap="square" rtlCol="0">
            <a:spAutoFit/>
          </a:bodyPr>
          <a:lstStyle/>
          <a:p>
            <a:r>
              <a:rPr lang="fr-FR" dirty="0" smtClean="0"/>
              <a:t>Oxydation  (700 / 800 / 900°C)</a:t>
            </a:r>
          </a:p>
          <a:p>
            <a:r>
              <a:rPr lang="fr-FR" dirty="0" smtClean="0">
                <a:sym typeface="Wingdings" panose="05000000000000000000" pitchFamily="2" charset="2"/>
              </a:rPr>
              <a:t> four Anton Paar 900</a:t>
            </a:r>
          </a:p>
          <a:p>
            <a:r>
              <a:rPr lang="fr-FR" dirty="0"/>
              <a:t>Mélange oxydant : He 90% / O</a:t>
            </a:r>
            <a:r>
              <a:rPr lang="fr-FR" sz="900" dirty="0"/>
              <a:t>2 </a:t>
            </a:r>
            <a:r>
              <a:rPr lang="fr-FR" dirty="0"/>
              <a:t>10%</a:t>
            </a:r>
            <a:r>
              <a:rPr lang="fr-FR" sz="900" dirty="0"/>
              <a:t> </a:t>
            </a:r>
            <a:endParaRPr lang="fr-FR" dirty="0"/>
          </a:p>
          <a:p>
            <a:endParaRPr lang="fr-FR" dirty="0"/>
          </a:p>
        </p:txBody>
      </p:sp>
      <p:sp>
        <p:nvSpPr>
          <p:cNvPr id="6" name="ZoneTexte 5"/>
          <p:cNvSpPr txBox="1"/>
          <p:nvPr/>
        </p:nvSpPr>
        <p:spPr>
          <a:xfrm>
            <a:off x="395536" y="1329627"/>
            <a:ext cx="4824536" cy="1045160"/>
          </a:xfrm>
          <a:prstGeom prst="rect">
            <a:avLst/>
          </a:prstGeom>
          <a:noFill/>
        </p:spPr>
        <p:txBody>
          <a:bodyPr wrap="square" rtlCol="0">
            <a:spAutoFit/>
          </a:bodyPr>
          <a:lstStyle/>
          <a:p>
            <a:endParaRPr lang="fr-FR" dirty="0"/>
          </a:p>
        </p:txBody>
      </p:sp>
      <p:sp>
        <p:nvSpPr>
          <p:cNvPr id="7" name="ZoneTexte 6"/>
          <p:cNvSpPr txBox="1"/>
          <p:nvPr/>
        </p:nvSpPr>
        <p:spPr>
          <a:xfrm>
            <a:off x="298199" y="1529101"/>
            <a:ext cx="4680520" cy="923330"/>
          </a:xfrm>
          <a:prstGeom prst="rect">
            <a:avLst/>
          </a:prstGeom>
          <a:noFill/>
        </p:spPr>
        <p:txBody>
          <a:bodyPr wrap="square" rtlCol="0">
            <a:spAutoFit/>
          </a:bodyPr>
          <a:lstStyle/>
          <a:p>
            <a:r>
              <a:rPr lang="fr-FR" dirty="0" smtClean="0"/>
              <a:t>Expériences effectuées sur la ligne </a:t>
            </a:r>
            <a:r>
              <a:rPr lang="fr-FR" dirty="0" err="1" smtClean="0"/>
              <a:t>DiffAbs</a:t>
            </a:r>
            <a:r>
              <a:rPr lang="fr-FR" dirty="0" smtClean="0"/>
              <a:t> (synchrotron SOLEIL) </a:t>
            </a:r>
            <a:r>
              <a:rPr lang="fr-FR" dirty="0" smtClean="0">
                <a:sym typeface="Wingdings" panose="05000000000000000000" pitchFamily="2" charset="2"/>
              </a:rPr>
              <a:t> diffractomètre kappa 6 cercles</a:t>
            </a:r>
            <a:endParaRPr lang="fr-FR" dirty="0"/>
          </a:p>
        </p:txBody>
      </p:sp>
      <p:pic>
        <p:nvPicPr>
          <p:cNvPr id="8" name="Image 7"/>
          <p:cNvPicPr>
            <a:picLocks noChangeAspect="1"/>
          </p:cNvPicPr>
          <p:nvPr/>
        </p:nvPicPr>
        <p:blipFill rotWithShape="1">
          <a:blip r:embed="rId4" cstate="print"/>
          <a:srcRect l="18042" t="14031" r="10854" b="11583"/>
          <a:stretch/>
        </p:blipFill>
        <p:spPr>
          <a:xfrm>
            <a:off x="5076056" y="1037567"/>
            <a:ext cx="3744416" cy="2937927"/>
          </a:xfrm>
          <a:prstGeom prst="rect">
            <a:avLst/>
          </a:prstGeom>
        </p:spPr>
      </p:pic>
    </p:spTree>
    <p:extLst>
      <p:ext uri="{BB962C8B-B14F-4D97-AF65-F5344CB8AC3E}">
        <p14:creationId xmlns="" xmlns:p14="http://schemas.microsoft.com/office/powerpoint/2010/main" val="42124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12000" y="52752"/>
            <a:ext cx="7632000" cy="908720"/>
          </a:xfrm>
        </p:spPr>
        <p:txBody>
          <a:bodyPr/>
          <a:lstStyle/>
          <a:p>
            <a:r>
              <a:rPr lang="fr-FR" sz="2000" dirty="0"/>
              <a:t>Protocole expérimental pour les essais de DRX sous rayonnement synchrotron </a:t>
            </a:r>
            <a:r>
              <a:rPr lang="fr-FR" sz="2000" i="1" dirty="0"/>
              <a:t>in-situ</a:t>
            </a:r>
            <a:r>
              <a:rPr lang="fr-FR" sz="2000" dirty="0"/>
              <a:t> en cours d’oxydation et de refroidissement</a:t>
            </a:r>
          </a:p>
        </p:txBody>
      </p:sp>
      <p:sp>
        <p:nvSpPr>
          <p:cNvPr id="5" name="Espace réservé du numéro de diapositive 4"/>
          <p:cNvSpPr>
            <a:spLocks noGrp="1"/>
          </p:cNvSpPr>
          <p:nvPr>
            <p:ph type="sldNum" sz="quarter" idx="11"/>
          </p:nvPr>
        </p:nvSpPr>
        <p:spPr>
          <a:xfrm>
            <a:off x="7996468" y="6359655"/>
            <a:ext cx="1118696" cy="365125"/>
          </a:xfrm>
        </p:spPr>
        <p:txBody>
          <a:bodyPr/>
          <a:lstStyle/>
          <a:p>
            <a:r>
              <a:rPr lang="fr-FR" dirty="0" smtClean="0"/>
              <a:t>|  PAGE </a:t>
            </a:r>
            <a:fld id="{AEFB9B6D-867A-40B8-ACB0-35CC9F272C9C}" type="slidenum">
              <a:rPr lang="fr-FR" smtClean="0"/>
              <a:pPr/>
              <a:t>8</a:t>
            </a:fld>
            <a:endParaRPr lang="fr-FR" dirty="0"/>
          </a:p>
        </p:txBody>
      </p:sp>
      <p:sp>
        <p:nvSpPr>
          <p:cNvPr id="6" name="ZoneTexte 5"/>
          <p:cNvSpPr txBox="1"/>
          <p:nvPr/>
        </p:nvSpPr>
        <p:spPr>
          <a:xfrm>
            <a:off x="16913" y="1108923"/>
            <a:ext cx="4555087" cy="584775"/>
          </a:xfrm>
          <a:prstGeom prst="rect">
            <a:avLst/>
          </a:prstGeom>
          <a:noFill/>
        </p:spPr>
        <p:txBody>
          <a:bodyPr wrap="square" rtlCol="0">
            <a:spAutoFit/>
          </a:bodyPr>
          <a:lstStyle/>
          <a:p>
            <a:r>
              <a:rPr lang="fr-FR" sz="1600" dirty="0" smtClean="0"/>
              <a:t>Au vu des températures sondées (700 / 800 / 900°C) et des cinétiques d’oxydation attendues</a:t>
            </a:r>
            <a:endParaRPr lang="fr-FR" sz="1600" dirty="0"/>
          </a:p>
        </p:txBody>
      </p:sp>
      <p:sp>
        <p:nvSpPr>
          <p:cNvPr id="9" name="Flèche vers le bas 8"/>
          <p:cNvSpPr/>
          <p:nvPr/>
        </p:nvSpPr>
        <p:spPr>
          <a:xfrm>
            <a:off x="2051720" y="1841149"/>
            <a:ext cx="323696" cy="936104"/>
          </a:xfrm>
          <a:prstGeom prst="downArrow">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684941" y="2863222"/>
            <a:ext cx="3239798" cy="1077218"/>
          </a:xfrm>
          <a:prstGeom prst="rect">
            <a:avLst/>
          </a:prstGeom>
          <a:noFill/>
        </p:spPr>
        <p:txBody>
          <a:bodyPr wrap="square" rtlCol="0">
            <a:spAutoFit/>
          </a:bodyPr>
          <a:lstStyle/>
          <a:p>
            <a:r>
              <a:rPr lang="fr-FR" sz="1600" dirty="0" smtClean="0"/>
              <a:t>Choix de l’épaisseur d’oxyde formé finale (pour que la durée des expériences reste raisonnable) </a:t>
            </a:r>
            <a:r>
              <a:rPr lang="fr-FR" sz="1600" dirty="0" smtClean="0">
                <a:sym typeface="Wingdings" panose="05000000000000000000" pitchFamily="2" charset="2"/>
              </a:rPr>
              <a:t> </a:t>
            </a:r>
            <a:r>
              <a:rPr lang="fr-FR" sz="1600" dirty="0" smtClean="0">
                <a:solidFill>
                  <a:srgbClr val="FF0000"/>
                </a:solidFill>
                <a:sym typeface="Wingdings" panose="05000000000000000000" pitchFamily="2" charset="2"/>
              </a:rPr>
              <a:t>≈</a:t>
            </a:r>
            <a:r>
              <a:rPr lang="fr-FR" sz="1600" dirty="0" smtClean="0">
                <a:sym typeface="Wingdings" panose="05000000000000000000" pitchFamily="2" charset="2"/>
              </a:rPr>
              <a:t> </a:t>
            </a:r>
            <a:r>
              <a:rPr lang="fr-FR" sz="1600" u="sng" dirty="0" smtClean="0">
                <a:solidFill>
                  <a:srgbClr val="FF0000"/>
                </a:solidFill>
                <a:effectLst>
                  <a:outerShdw blurRad="38100" dist="38100" dir="2700000" algn="tl">
                    <a:srgbClr val="000000">
                      <a:alpha val="43137"/>
                    </a:srgbClr>
                  </a:outerShdw>
                </a:effectLst>
                <a:sym typeface="Wingdings" panose="05000000000000000000" pitchFamily="2" charset="2"/>
              </a:rPr>
              <a:t>10 µm</a:t>
            </a:r>
            <a:endParaRPr lang="fr-FR" sz="1600" u="sng" dirty="0">
              <a:solidFill>
                <a:srgbClr val="FF0000"/>
              </a:solidFill>
              <a:effectLst>
                <a:outerShdw blurRad="38100" dist="38100" dir="2700000" algn="tl">
                  <a:srgbClr val="000000">
                    <a:alpha val="43137"/>
                  </a:srgbClr>
                </a:outerShdw>
              </a:effectLst>
            </a:endParaRPr>
          </a:p>
        </p:txBody>
      </p:sp>
      <p:cxnSp>
        <p:nvCxnSpPr>
          <p:cNvPr id="12" name="Connecteur droit 11"/>
          <p:cNvCxnSpPr/>
          <p:nvPr/>
        </p:nvCxnSpPr>
        <p:spPr>
          <a:xfrm flipV="1">
            <a:off x="703539" y="4889398"/>
            <a:ext cx="744267" cy="1431776"/>
          </a:xfrm>
          <a:prstGeom prst="line">
            <a:avLst/>
          </a:prstGeom>
        </p:spPr>
        <p:style>
          <a:lnRef idx="2">
            <a:schemeClr val="dk1"/>
          </a:lnRef>
          <a:fillRef idx="0">
            <a:schemeClr val="dk1"/>
          </a:fillRef>
          <a:effectRef idx="1">
            <a:schemeClr val="dk1"/>
          </a:effectRef>
          <a:fontRef idx="minor">
            <a:schemeClr val="tx1"/>
          </a:fontRef>
        </p:style>
      </p:cxnSp>
      <p:cxnSp>
        <p:nvCxnSpPr>
          <p:cNvPr id="28" name="Connecteur droit 27"/>
          <p:cNvCxnSpPr/>
          <p:nvPr/>
        </p:nvCxnSpPr>
        <p:spPr>
          <a:xfrm>
            <a:off x="1435564" y="4880551"/>
            <a:ext cx="1784722"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30" name="Connecteur droit 29"/>
          <p:cNvCxnSpPr/>
          <p:nvPr/>
        </p:nvCxnSpPr>
        <p:spPr>
          <a:xfrm>
            <a:off x="3220286" y="4863184"/>
            <a:ext cx="792088" cy="1435968"/>
          </a:xfrm>
          <a:prstGeom prst="line">
            <a:avLst/>
          </a:prstGeom>
        </p:spPr>
        <p:style>
          <a:lnRef idx="2">
            <a:schemeClr val="accent2"/>
          </a:lnRef>
          <a:fillRef idx="0">
            <a:schemeClr val="accent2"/>
          </a:fillRef>
          <a:effectRef idx="1">
            <a:schemeClr val="accent2"/>
          </a:effectRef>
          <a:fontRef idx="minor">
            <a:schemeClr val="tx1"/>
          </a:fontRef>
        </p:style>
      </p:cxnSp>
      <p:sp>
        <p:nvSpPr>
          <p:cNvPr id="22" name="ZoneTexte 21"/>
          <p:cNvSpPr txBox="1"/>
          <p:nvPr/>
        </p:nvSpPr>
        <p:spPr>
          <a:xfrm>
            <a:off x="1331300" y="4504692"/>
            <a:ext cx="2088232" cy="738664"/>
          </a:xfrm>
          <a:prstGeom prst="rect">
            <a:avLst/>
          </a:prstGeom>
          <a:noFill/>
        </p:spPr>
        <p:txBody>
          <a:bodyPr wrap="square" rtlCol="0">
            <a:spAutoFit/>
          </a:bodyPr>
          <a:lstStyle/>
          <a:p>
            <a:pPr algn="ctr"/>
            <a:r>
              <a:rPr lang="fr-FR" sz="1400" dirty="0" smtClean="0">
                <a:solidFill>
                  <a:schemeClr val="accent4"/>
                </a:solidFill>
              </a:rPr>
              <a:t>Maintien en T° </a:t>
            </a:r>
          </a:p>
          <a:p>
            <a:pPr algn="ctr"/>
            <a:endParaRPr lang="fr-FR" sz="1400" dirty="0">
              <a:solidFill>
                <a:schemeClr val="accent4"/>
              </a:solidFill>
            </a:endParaRPr>
          </a:p>
          <a:p>
            <a:pPr algn="ctr"/>
            <a:r>
              <a:rPr lang="fr-FR" sz="1400" dirty="0" smtClean="0">
                <a:solidFill>
                  <a:schemeClr val="accent4"/>
                </a:solidFill>
              </a:rPr>
              <a:t>sous He 90% / O</a:t>
            </a:r>
            <a:r>
              <a:rPr lang="fr-FR" sz="1050" dirty="0" smtClean="0">
                <a:solidFill>
                  <a:schemeClr val="accent4"/>
                </a:solidFill>
              </a:rPr>
              <a:t>2</a:t>
            </a:r>
            <a:r>
              <a:rPr lang="fr-FR" sz="1400" dirty="0" smtClean="0">
                <a:solidFill>
                  <a:schemeClr val="accent4"/>
                </a:solidFill>
              </a:rPr>
              <a:t> 10%</a:t>
            </a:r>
            <a:endParaRPr lang="fr-FR" sz="1400" dirty="0">
              <a:solidFill>
                <a:schemeClr val="accent4"/>
              </a:solidFill>
            </a:endParaRPr>
          </a:p>
        </p:txBody>
      </p:sp>
      <p:sp>
        <p:nvSpPr>
          <p:cNvPr id="23" name="ZoneTexte 22"/>
          <p:cNvSpPr txBox="1"/>
          <p:nvPr/>
        </p:nvSpPr>
        <p:spPr>
          <a:xfrm rot="17874201">
            <a:off x="-268522" y="4981745"/>
            <a:ext cx="2571884" cy="523220"/>
          </a:xfrm>
          <a:prstGeom prst="rect">
            <a:avLst/>
          </a:prstGeom>
          <a:noFill/>
        </p:spPr>
        <p:txBody>
          <a:bodyPr wrap="square" rtlCol="0">
            <a:spAutoFit/>
          </a:bodyPr>
          <a:lstStyle/>
          <a:p>
            <a:r>
              <a:rPr lang="fr-FR" sz="1400" dirty="0" smtClean="0"/>
              <a:t>Montée en palier sous </a:t>
            </a:r>
            <a:r>
              <a:rPr lang="fr-FR" sz="1400" dirty="0"/>
              <a:t>He 90% / O</a:t>
            </a:r>
            <a:r>
              <a:rPr lang="fr-FR" sz="1050" dirty="0"/>
              <a:t>2</a:t>
            </a:r>
            <a:r>
              <a:rPr lang="fr-FR" sz="1400" dirty="0"/>
              <a:t> 10</a:t>
            </a:r>
            <a:r>
              <a:rPr lang="fr-FR" sz="1400" dirty="0" smtClean="0"/>
              <a:t>%</a:t>
            </a:r>
            <a:endParaRPr lang="fr-FR" sz="1400" dirty="0"/>
          </a:p>
        </p:txBody>
      </p:sp>
      <p:sp>
        <p:nvSpPr>
          <p:cNvPr id="41" name="ZoneTexte 40"/>
          <p:cNvSpPr txBox="1"/>
          <p:nvPr/>
        </p:nvSpPr>
        <p:spPr>
          <a:xfrm rot="3682712">
            <a:off x="2837553" y="5419239"/>
            <a:ext cx="2396512" cy="523220"/>
          </a:xfrm>
          <a:prstGeom prst="rect">
            <a:avLst/>
          </a:prstGeom>
          <a:noFill/>
        </p:spPr>
        <p:txBody>
          <a:bodyPr wrap="square" rtlCol="0">
            <a:spAutoFit/>
          </a:bodyPr>
          <a:lstStyle/>
          <a:p>
            <a:r>
              <a:rPr lang="fr-FR" sz="1400" dirty="0" smtClean="0">
                <a:solidFill>
                  <a:schemeClr val="accent2"/>
                </a:solidFill>
              </a:rPr>
              <a:t>Refroidissement  en palier </a:t>
            </a:r>
            <a:r>
              <a:rPr lang="fr-FR" sz="1200" dirty="0" smtClean="0">
                <a:solidFill>
                  <a:schemeClr val="accent2"/>
                </a:solidFill>
              </a:rPr>
              <a:t>sous</a:t>
            </a:r>
            <a:r>
              <a:rPr lang="fr-FR" sz="1400" dirty="0" smtClean="0">
                <a:solidFill>
                  <a:schemeClr val="accent2"/>
                </a:solidFill>
              </a:rPr>
              <a:t> He 90% / O</a:t>
            </a:r>
            <a:r>
              <a:rPr lang="fr-FR" sz="1050" dirty="0" smtClean="0">
                <a:solidFill>
                  <a:schemeClr val="accent2"/>
                </a:solidFill>
              </a:rPr>
              <a:t>2</a:t>
            </a:r>
            <a:r>
              <a:rPr lang="fr-FR" sz="1400" dirty="0" smtClean="0">
                <a:solidFill>
                  <a:schemeClr val="accent2"/>
                </a:solidFill>
              </a:rPr>
              <a:t> 10 %</a:t>
            </a:r>
            <a:endParaRPr lang="fr-FR" sz="1400" dirty="0">
              <a:solidFill>
                <a:schemeClr val="accent2"/>
              </a:solidFill>
            </a:endParaRPr>
          </a:p>
        </p:txBody>
      </p:sp>
      <p:graphicFrame>
        <p:nvGraphicFramePr>
          <p:cNvPr id="13" name="Tableau 12"/>
          <p:cNvGraphicFramePr>
            <a:graphicFrameLocks noGrp="1"/>
          </p:cNvGraphicFramePr>
          <p:nvPr>
            <p:extLst>
              <p:ext uri="{D42A27DB-BD31-4B8C-83A1-F6EECF244321}">
                <p14:modId xmlns="" xmlns:p14="http://schemas.microsoft.com/office/powerpoint/2010/main" val="2189737578"/>
              </p:ext>
            </p:extLst>
          </p:nvPr>
        </p:nvGraphicFramePr>
        <p:xfrm>
          <a:off x="5508104" y="1124744"/>
          <a:ext cx="1922812" cy="4206240"/>
        </p:xfrm>
        <a:graphic>
          <a:graphicData uri="http://schemas.openxmlformats.org/drawingml/2006/table">
            <a:tbl>
              <a:tblPr firstRow="1" bandRow="1">
                <a:tableStyleId>{7DF18680-E054-41AD-8BC1-D1AEF772440D}</a:tableStyleId>
              </a:tblPr>
              <a:tblGrid>
                <a:gridCol w="997013">
                  <a:extLst>
                    <a:ext uri="{9D8B030D-6E8A-4147-A177-3AD203B41FA5}">
                      <a16:colId xmlns:a16="http://schemas.microsoft.com/office/drawing/2014/main" xmlns="" val="20000"/>
                    </a:ext>
                  </a:extLst>
                </a:gridCol>
                <a:gridCol w="925799">
                  <a:extLst>
                    <a:ext uri="{9D8B030D-6E8A-4147-A177-3AD203B41FA5}">
                      <a16:colId xmlns:a16="http://schemas.microsoft.com/office/drawing/2014/main" xmlns="" val="20001"/>
                    </a:ext>
                  </a:extLst>
                </a:gridCol>
              </a:tblGrid>
              <a:tr h="1188720">
                <a:tc>
                  <a:txBody>
                    <a:bodyPr/>
                    <a:lstStyle/>
                    <a:p>
                      <a:pPr algn="ctr"/>
                      <a:r>
                        <a:rPr lang="fr-FR" sz="1200" dirty="0" smtClean="0"/>
                        <a:t>T° oxydation (°C)</a:t>
                      </a:r>
                      <a:endParaRPr lang="fr-FR" sz="1200" dirty="0"/>
                    </a:p>
                  </a:txBody>
                  <a:tcPr anchor="ctr"/>
                </a:tc>
                <a:tc>
                  <a:txBody>
                    <a:bodyPr/>
                    <a:lstStyle/>
                    <a:p>
                      <a:pPr algn="ctr"/>
                      <a:r>
                        <a:rPr lang="fr-FR" sz="1200" dirty="0" smtClean="0"/>
                        <a:t>Temps</a:t>
                      </a:r>
                      <a:r>
                        <a:rPr lang="fr-FR" sz="1200" baseline="0" dirty="0" smtClean="0"/>
                        <a:t> maintien oxydation (sec)</a:t>
                      </a:r>
                      <a:endParaRPr lang="fr-FR" sz="1200" dirty="0"/>
                    </a:p>
                  </a:txBody>
                  <a:tcPr anchor="ctr"/>
                </a:tc>
                <a:extLst>
                  <a:ext uri="{0D108BD9-81ED-4DB2-BD59-A6C34878D82A}">
                    <a16:rowId xmlns:a16="http://schemas.microsoft.com/office/drawing/2014/main" xmlns="" val="10000"/>
                  </a:ext>
                </a:extLst>
              </a:tr>
              <a:tr h="1005840">
                <a:tc>
                  <a:txBody>
                    <a:bodyPr/>
                    <a:lstStyle/>
                    <a:p>
                      <a:pPr algn="ctr"/>
                      <a:r>
                        <a:rPr lang="fr-FR" sz="1200" dirty="0" smtClean="0"/>
                        <a:t>700</a:t>
                      </a:r>
                      <a:endParaRPr lang="fr-FR" sz="1200" dirty="0"/>
                    </a:p>
                  </a:txBody>
                  <a:tcPr anchor="ctr"/>
                </a:tc>
                <a:tc>
                  <a:txBody>
                    <a:bodyPr/>
                    <a:lstStyle/>
                    <a:p>
                      <a:pPr algn="ctr"/>
                      <a:r>
                        <a:rPr lang="fr-FR" sz="1200" dirty="0" smtClean="0"/>
                        <a:t>10 800</a:t>
                      </a:r>
                      <a:endParaRPr lang="fr-FR" sz="1200" dirty="0"/>
                    </a:p>
                  </a:txBody>
                  <a:tcPr anchor="ctr"/>
                </a:tc>
                <a:extLst>
                  <a:ext uri="{0D108BD9-81ED-4DB2-BD59-A6C34878D82A}">
                    <a16:rowId xmlns:a16="http://schemas.microsoft.com/office/drawing/2014/main" xmlns="" val="10001"/>
                  </a:ext>
                </a:extLst>
              </a:tr>
              <a:tr h="1005840">
                <a:tc>
                  <a:txBody>
                    <a:bodyPr/>
                    <a:lstStyle/>
                    <a:p>
                      <a:pPr algn="ctr"/>
                      <a:r>
                        <a:rPr lang="fr-FR" sz="1200" dirty="0" smtClean="0"/>
                        <a:t>800</a:t>
                      </a:r>
                      <a:endParaRPr lang="fr-FR" sz="1200" dirty="0"/>
                    </a:p>
                  </a:txBody>
                  <a:tcPr anchor="ctr"/>
                </a:tc>
                <a:tc>
                  <a:txBody>
                    <a:bodyPr/>
                    <a:lstStyle/>
                    <a:p>
                      <a:pPr algn="ctr"/>
                      <a:r>
                        <a:rPr lang="fr-FR" sz="1200" dirty="0" smtClean="0"/>
                        <a:t>4500</a:t>
                      </a:r>
                      <a:endParaRPr lang="fr-FR" sz="1200" dirty="0"/>
                    </a:p>
                  </a:txBody>
                  <a:tcPr anchor="ctr"/>
                </a:tc>
                <a:extLst>
                  <a:ext uri="{0D108BD9-81ED-4DB2-BD59-A6C34878D82A}">
                    <a16:rowId xmlns:a16="http://schemas.microsoft.com/office/drawing/2014/main" xmlns="" val="10002"/>
                  </a:ext>
                </a:extLst>
              </a:tr>
              <a:tr h="1005840">
                <a:tc>
                  <a:txBody>
                    <a:bodyPr/>
                    <a:lstStyle/>
                    <a:p>
                      <a:pPr algn="ctr"/>
                      <a:r>
                        <a:rPr lang="fr-FR" sz="1200" dirty="0" smtClean="0"/>
                        <a:t>900</a:t>
                      </a:r>
                      <a:endParaRPr lang="fr-FR" sz="1200" dirty="0"/>
                    </a:p>
                  </a:txBody>
                  <a:tcPr anchor="ctr"/>
                </a:tc>
                <a:tc>
                  <a:txBody>
                    <a:bodyPr/>
                    <a:lstStyle/>
                    <a:p>
                      <a:pPr algn="ctr"/>
                      <a:r>
                        <a:rPr lang="fr-FR" sz="1200" dirty="0" smtClean="0"/>
                        <a:t>900</a:t>
                      </a:r>
                      <a:endParaRPr lang="fr-FR" sz="1200" dirty="0"/>
                    </a:p>
                  </a:txBody>
                  <a:tcPr anchor="ctr"/>
                </a:tc>
                <a:extLst>
                  <a:ext uri="{0D108BD9-81ED-4DB2-BD59-A6C34878D82A}">
                    <a16:rowId xmlns:a16="http://schemas.microsoft.com/office/drawing/2014/main" xmlns="" val="10003"/>
                  </a:ext>
                </a:extLst>
              </a:tr>
            </a:tbl>
          </a:graphicData>
        </a:graphic>
      </p:graphicFrame>
      <p:sp>
        <p:nvSpPr>
          <p:cNvPr id="14" name="TextBox 13"/>
          <p:cNvSpPr txBox="1"/>
          <p:nvPr/>
        </p:nvSpPr>
        <p:spPr>
          <a:xfrm>
            <a:off x="4932040" y="5589240"/>
            <a:ext cx="4211960" cy="646331"/>
          </a:xfrm>
          <a:prstGeom prst="rect">
            <a:avLst/>
          </a:prstGeom>
          <a:noFill/>
        </p:spPr>
        <p:txBody>
          <a:bodyPr wrap="square" rtlCol="0">
            <a:spAutoFit/>
          </a:bodyPr>
          <a:lstStyle/>
          <a:p>
            <a:r>
              <a:rPr lang="fr-FR" dirty="0" smtClean="0"/>
              <a:t>Vitesse de chauffe : 20°C /min</a:t>
            </a:r>
          </a:p>
          <a:p>
            <a:r>
              <a:rPr lang="fr-FR" dirty="0" smtClean="0"/>
              <a:t>Vitesse de refroidissement : 50°C / min</a:t>
            </a:r>
            <a:endParaRPr lang="fr-FR" dirty="0"/>
          </a:p>
        </p:txBody>
      </p:sp>
    </p:spTree>
    <p:extLst>
      <p:ext uri="{BB962C8B-B14F-4D97-AF65-F5344CB8AC3E}">
        <p14:creationId xmlns="" xmlns:p14="http://schemas.microsoft.com/office/powerpoint/2010/main" val="333660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fld id="{65DC2668-70D9-49EC-94D2-144A6E3F0C65}" type="datetime4">
              <a:rPr lang="fr-FR" smtClean="0"/>
              <a:pPr/>
              <a:t>31 octobre 2017</a:t>
            </a:fld>
            <a:endParaRPr lang="fr-FR" dirty="0"/>
          </a:p>
        </p:txBody>
      </p:sp>
      <p:sp>
        <p:nvSpPr>
          <p:cNvPr id="9" name="Espace réservé du numéro de diapositive 8"/>
          <p:cNvSpPr>
            <a:spLocks noGrp="1"/>
          </p:cNvSpPr>
          <p:nvPr>
            <p:ph type="sldNum" sz="quarter" idx="11"/>
          </p:nvPr>
        </p:nvSpPr>
        <p:spPr/>
        <p:txBody>
          <a:bodyPr/>
          <a:lstStyle/>
          <a:p>
            <a:r>
              <a:rPr lang="fr-FR" dirty="0" smtClean="0"/>
              <a:t>|  PAGE </a:t>
            </a:r>
            <a:fld id="{AEFB9B6D-867A-40B8-ACB0-35CC9F272C9C}" type="slidenum">
              <a:rPr lang="fr-FR" smtClean="0"/>
              <a:pPr/>
              <a:t>9</a:t>
            </a:fld>
            <a:endParaRPr lang="fr-FR" dirty="0"/>
          </a:p>
        </p:txBody>
      </p:sp>
      <p:sp>
        <p:nvSpPr>
          <p:cNvPr id="19" name="Titre 10"/>
          <p:cNvSpPr>
            <a:spLocks noGrp="1"/>
          </p:cNvSpPr>
          <p:nvPr>
            <p:ph type="title"/>
          </p:nvPr>
        </p:nvSpPr>
        <p:spPr>
          <a:xfrm>
            <a:off x="1512000" y="52752"/>
            <a:ext cx="7632000" cy="908720"/>
          </a:xfrm>
        </p:spPr>
        <p:txBody>
          <a:bodyPr/>
          <a:lstStyle/>
          <a:p>
            <a:r>
              <a:rPr lang="fr-FR" sz="2000" dirty="0"/>
              <a:t>Protocole expérimental pour les essais de DRX sous rayonnement synchrotron </a:t>
            </a:r>
            <a:r>
              <a:rPr lang="fr-FR" sz="2000" i="1" dirty="0"/>
              <a:t>in-situ</a:t>
            </a:r>
            <a:r>
              <a:rPr lang="fr-FR" sz="2000" dirty="0"/>
              <a:t> en cours d’oxydation et de refroidissement</a:t>
            </a:r>
            <a:endParaRPr lang="fr-FR" sz="2000" dirty="0" smtClean="0"/>
          </a:p>
        </p:txBody>
      </p:sp>
      <p:sp>
        <p:nvSpPr>
          <p:cNvPr id="2" name="ZoneTexte 1"/>
          <p:cNvSpPr txBox="1"/>
          <p:nvPr/>
        </p:nvSpPr>
        <p:spPr>
          <a:xfrm>
            <a:off x="107504" y="1001744"/>
            <a:ext cx="8869663" cy="369332"/>
          </a:xfrm>
          <a:prstGeom prst="rect">
            <a:avLst/>
          </a:prstGeom>
          <a:noFill/>
        </p:spPr>
        <p:txBody>
          <a:bodyPr wrap="square" rtlCol="0">
            <a:spAutoFit/>
          </a:bodyPr>
          <a:lstStyle/>
          <a:p>
            <a:r>
              <a:rPr lang="fr-FR" u="sng" dirty="0" smtClean="0">
                <a:solidFill>
                  <a:srgbClr val="2E9A31"/>
                </a:solidFill>
              </a:rPr>
              <a:t>Caractérisation </a:t>
            </a:r>
            <a:r>
              <a:rPr lang="fr-FR" u="sng" dirty="0">
                <a:solidFill>
                  <a:srgbClr val="2E9A31"/>
                </a:solidFill>
              </a:rPr>
              <a:t>des échantillons </a:t>
            </a:r>
            <a:r>
              <a:rPr lang="fr-FR" u="sng" dirty="0" smtClean="0">
                <a:solidFill>
                  <a:srgbClr val="2E9A31"/>
                </a:solidFill>
              </a:rPr>
              <a:t>par microscopie optique</a:t>
            </a:r>
            <a:endParaRPr lang="fr-FR" u="sng" dirty="0">
              <a:solidFill>
                <a:srgbClr val="2E9A31"/>
              </a:solidFill>
            </a:endParaRPr>
          </a:p>
        </p:txBody>
      </p:sp>
      <p:graphicFrame>
        <p:nvGraphicFramePr>
          <p:cNvPr id="16" name="Tableau 15"/>
          <p:cNvGraphicFramePr>
            <a:graphicFrameLocks noGrp="1"/>
          </p:cNvGraphicFramePr>
          <p:nvPr>
            <p:extLst>
              <p:ext uri="{D42A27DB-BD31-4B8C-83A1-F6EECF244321}">
                <p14:modId xmlns="" xmlns:p14="http://schemas.microsoft.com/office/powerpoint/2010/main" val="4125251374"/>
              </p:ext>
            </p:extLst>
          </p:nvPr>
        </p:nvGraphicFramePr>
        <p:xfrm>
          <a:off x="107504" y="1556811"/>
          <a:ext cx="4752528" cy="4248452"/>
        </p:xfrm>
        <a:graphic>
          <a:graphicData uri="http://schemas.openxmlformats.org/drawingml/2006/table">
            <a:tbl>
              <a:tblPr firstRow="1" bandRow="1">
                <a:tableStyleId>{7DF18680-E054-41AD-8BC1-D1AEF772440D}</a:tableStyleId>
              </a:tblPr>
              <a:tblGrid>
                <a:gridCol w="1481507"/>
                <a:gridCol w="1696085"/>
                <a:gridCol w="1574936"/>
              </a:tblGrid>
              <a:tr h="1537049">
                <a:tc>
                  <a:txBody>
                    <a:bodyPr/>
                    <a:lstStyle/>
                    <a:p>
                      <a:pPr algn="ctr"/>
                      <a:r>
                        <a:rPr lang="fr-FR" sz="1200" dirty="0" smtClean="0"/>
                        <a:t>Nom</a:t>
                      </a:r>
                      <a:endParaRPr lang="fr-FR" sz="1200" dirty="0"/>
                    </a:p>
                  </a:txBody>
                  <a:tcPr anchor="ctr"/>
                </a:tc>
                <a:tc>
                  <a:txBody>
                    <a:bodyPr/>
                    <a:lstStyle/>
                    <a:p>
                      <a:pPr algn="ctr"/>
                      <a:r>
                        <a:rPr lang="fr-FR" sz="1200" dirty="0" smtClean="0"/>
                        <a:t>T° oxydation (°C)</a:t>
                      </a:r>
                      <a:endParaRPr lang="fr-FR" sz="1200" dirty="0"/>
                    </a:p>
                  </a:txBody>
                  <a:tcPr anchor="ctr"/>
                </a:tc>
                <a:tc>
                  <a:txBody>
                    <a:bodyPr/>
                    <a:lstStyle/>
                    <a:p>
                      <a:pPr algn="ctr"/>
                      <a:r>
                        <a:rPr lang="fr-FR" sz="1200" dirty="0" smtClean="0"/>
                        <a:t>Temps</a:t>
                      </a:r>
                      <a:r>
                        <a:rPr lang="fr-FR" sz="1200" baseline="0" dirty="0" smtClean="0"/>
                        <a:t> maintien oxydation (sec)</a:t>
                      </a:r>
                      <a:endParaRPr lang="fr-FR" sz="1200" dirty="0"/>
                    </a:p>
                  </a:txBody>
                  <a:tcPr anchor="ctr"/>
                </a:tc>
              </a:tr>
              <a:tr h="903801">
                <a:tc>
                  <a:txBody>
                    <a:bodyPr/>
                    <a:lstStyle/>
                    <a:p>
                      <a:pPr algn="ctr"/>
                      <a:r>
                        <a:rPr lang="fr-FR" sz="1200" dirty="0" smtClean="0"/>
                        <a:t>Zy-4 </a:t>
                      </a:r>
                    </a:p>
                    <a:p>
                      <a:pPr algn="ctr"/>
                      <a:r>
                        <a:rPr lang="fr-FR" sz="1200" dirty="0" smtClean="0"/>
                        <a:t>E38-RG035</a:t>
                      </a:r>
                      <a:endParaRPr lang="fr-FR" sz="1200" dirty="0"/>
                    </a:p>
                  </a:txBody>
                  <a:tcPr anchor="ctr"/>
                </a:tc>
                <a:tc>
                  <a:txBody>
                    <a:bodyPr/>
                    <a:lstStyle/>
                    <a:p>
                      <a:pPr algn="ctr"/>
                      <a:r>
                        <a:rPr lang="fr-FR" sz="1200" dirty="0" smtClean="0"/>
                        <a:t>700</a:t>
                      </a:r>
                      <a:endParaRPr lang="fr-FR" sz="1200" dirty="0"/>
                    </a:p>
                  </a:txBody>
                  <a:tcPr anchor="ctr"/>
                </a:tc>
                <a:tc>
                  <a:txBody>
                    <a:bodyPr/>
                    <a:lstStyle/>
                    <a:p>
                      <a:pPr algn="ctr"/>
                      <a:r>
                        <a:rPr lang="fr-FR" sz="1200" dirty="0" smtClean="0"/>
                        <a:t>10 800</a:t>
                      </a:r>
                      <a:endParaRPr lang="fr-FR" sz="1200" dirty="0"/>
                    </a:p>
                  </a:txBody>
                  <a:tcPr anchor="ctr"/>
                </a:tc>
              </a:tr>
              <a:tr h="903801">
                <a:tc>
                  <a:txBody>
                    <a:bodyPr/>
                    <a:lstStyle/>
                    <a:p>
                      <a:pPr algn="ctr"/>
                      <a:r>
                        <a:rPr lang="fr-FR" sz="1200" dirty="0" smtClean="0"/>
                        <a:t>Zy-4</a:t>
                      </a:r>
                    </a:p>
                    <a:p>
                      <a:pPr algn="ctr"/>
                      <a:r>
                        <a:rPr lang="fr-FR" sz="1200" dirty="0" smtClean="0"/>
                        <a:t>E38-RG034</a:t>
                      </a:r>
                      <a:endParaRPr lang="fr-FR" sz="1200" dirty="0"/>
                    </a:p>
                  </a:txBody>
                  <a:tcPr anchor="ctr"/>
                </a:tc>
                <a:tc>
                  <a:txBody>
                    <a:bodyPr/>
                    <a:lstStyle/>
                    <a:p>
                      <a:pPr algn="ctr"/>
                      <a:r>
                        <a:rPr lang="fr-FR" sz="1200" dirty="0" smtClean="0"/>
                        <a:t>800</a:t>
                      </a:r>
                      <a:endParaRPr lang="fr-FR" sz="1200" dirty="0"/>
                    </a:p>
                  </a:txBody>
                  <a:tcPr anchor="ctr"/>
                </a:tc>
                <a:tc>
                  <a:txBody>
                    <a:bodyPr/>
                    <a:lstStyle/>
                    <a:p>
                      <a:pPr algn="ctr"/>
                      <a:r>
                        <a:rPr lang="fr-FR" sz="1200" dirty="0" smtClean="0"/>
                        <a:t>4500</a:t>
                      </a:r>
                      <a:endParaRPr lang="fr-FR" sz="1200" dirty="0"/>
                    </a:p>
                  </a:txBody>
                  <a:tcPr anchor="ctr"/>
                </a:tc>
              </a:tr>
              <a:tr h="903801">
                <a:tc>
                  <a:txBody>
                    <a:bodyPr/>
                    <a:lstStyle/>
                    <a:p>
                      <a:pPr algn="ctr"/>
                      <a:r>
                        <a:rPr lang="fr-FR" sz="1200" dirty="0" smtClean="0"/>
                        <a:t>Zy-4</a:t>
                      </a:r>
                    </a:p>
                    <a:p>
                      <a:pPr algn="ctr"/>
                      <a:r>
                        <a:rPr lang="fr-FR" sz="1200" dirty="0" smtClean="0"/>
                        <a:t>E38-RG037</a:t>
                      </a:r>
                      <a:endParaRPr lang="fr-FR" sz="1200" dirty="0"/>
                    </a:p>
                  </a:txBody>
                  <a:tcPr anchor="ctr"/>
                </a:tc>
                <a:tc>
                  <a:txBody>
                    <a:bodyPr/>
                    <a:lstStyle/>
                    <a:p>
                      <a:pPr algn="ctr"/>
                      <a:r>
                        <a:rPr lang="fr-FR" sz="1200" dirty="0" smtClean="0"/>
                        <a:t>900</a:t>
                      </a:r>
                      <a:endParaRPr lang="fr-FR" sz="1200" dirty="0"/>
                    </a:p>
                  </a:txBody>
                  <a:tcPr anchor="ctr"/>
                </a:tc>
                <a:tc>
                  <a:txBody>
                    <a:bodyPr/>
                    <a:lstStyle/>
                    <a:p>
                      <a:pPr algn="ctr"/>
                      <a:r>
                        <a:rPr lang="fr-FR" sz="1200" dirty="0" smtClean="0"/>
                        <a:t>900</a:t>
                      </a:r>
                      <a:endParaRPr lang="fr-FR" sz="1200" dirty="0"/>
                    </a:p>
                  </a:txBody>
                  <a:tcPr anchor="ctr"/>
                </a:tc>
              </a:tr>
            </a:tbl>
          </a:graphicData>
        </a:graphic>
      </p:graphicFrame>
      <p:pic>
        <p:nvPicPr>
          <p:cNvPr id="20" name="Image 19"/>
          <p:cNvPicPr>
            <a:picLocks noChangeAspect="1"/>
          </p:cNvPicPr>
          <p:nvPr/>
        </p:nvPicPr>
        <p:blipFill rotWithShape="1">
          <a:blip r:embed="rId3" cstate="print">
            <a:extLst>
              <a:ext uri="{28A0092B-C50C-407E-A947-70E740481C1C}">
                <a14:useLocalDpi xmlns="" xmlns:a14="http://schemas.microsoft.com/office/drawing/2010/main" val="0"/>
              </a:ext>
            </a:extLst>
          </a:blip>
          <a:srcRect b="49995"/>
          <a:stretch/>
        </p:blipFill>
        <p:spPr>
          <a:xfrm>
            <a:off x="5076056" y="4941168"/>
            <a:ext cx="2327617" cy="864000"/>
          </a:xfrm>
          <a:prstGeom prst="rect">
            <a:avLst/>
          </a:prstGeom>
        </p:spPr>
      </p:pic>
      <p:pic>
        <p:nvPicPr>
          <p:cNvPr id="21" name="Image 20"/>
          <p:cNvPicPr>
            <a:picLocks noChangeAspect="1"/>
          </p:cNvPicPr>
          <p:nvPr/>
        </p:nvPicPr>
        <p:blipFill rotWithShape="1">
          <a:blip r:embed="rId4" cstate="print">
            <a:extLst>
              <a:ext uri="{28A0092B-C50C-407E-A947-70E740481C1C}">
                <a14:useLocalDpi xmlns="" xmlns:a14="http://schemas.microsoft.com/office/drawing/2010/main" val="0"/>
              </a:ext>
            </a:extLst>
          </a:blip>
          <a:srcRect t="1" b="52010"/>
          <a:stretch/>
        </p:blipFill>
        <p:spPr>
          <a:xfrm>
            <a:off x="5076056" y="3933056"/>
            <a:ext cx="2327613" cy="864000"/>
          </a:xfrm>
          <a:prstGeom prst="rect">
            <a:avLst/>
          </a:prstGeom>
        </p:spPr>
      </p:pic>
      <p:pic>
        <p:nvPicPr>
          <p:cNvPr id="22" name="Image 21"/>
          <p:cNvPicPr>
            <a:picLocks noChangeAspect="1"/>
          </p:cNvPicPr>
          <p:nvPr/>
        </p:nvPicPr>
        <p:blipFill rotWithShape="1">
          <a:blip r:embed="rId5" cstate="print">
            <a:extLst>
              <a:ext uri="{28A0092B-C50C-407E-A947-70E740481C1C}">
                <a14:useLocalDpi xmlns="" xmlns:a14="http://schemas.microsoft.com/office/drawing/2010/main" val="0"/>
              </a:ext>
            </a:extLst>
          </a:blip>
          <a:srcRect t="39475" b="10519"/>
          <a:stretch/>
        </p:blipFill>
        <p:spPr>
          <a:xfrm>
            <a:off x="5076056" y="2924944"/>
            <a:ext cx="2327613" cy="864000"/>
          </a:xfrm>
          <a:prstGeom prst="rect">
            <a:avLst/>
          </a:prstGeom>
        </p:spPr>
      </p:pic>
      <p:cxnSp>
        <p:nvCxnSpPr>
          <p:cNvPr id="32" name="Connecteur droit avec flèche 31"/>
          <p:cNvCxnSpPr/>
          <p:nvPr/>
        </p:nvCxnSpPr>
        <p:spPr>
          <a:xfrm>
            <a:off x="5511991" y="3212880"/>
            <a:ext cx="0" cy="216024"/>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33" name="ZoneTexte 32"/>
          <p:cNvSpPr txBox="1"/>
          <p:nvPr/>
        </p:nvSpPr>
        <p:spPr>
          <a:xfrm>
            <a:off x="6264166" y="3491705"/>
            <a:ext cx="1440160" cy="307777"/>
          </a:xfrm>
          <a:prstGeom prst="rect">
            <a:avLst/>
          </a:prstGeom>
          <a:noFill/>
        </p:spPr>
        <p:txBody>
          <a:bodyPr wrap="square" rtlCol="0">
            <a:spAutoFit/>
          </a:bodyPr>
          <a:lstStyle/>
          <a:p>
            <a:r>
              <a:rPr lang="fr-FR" sz="1400" dirty="0" smtClean="0">
                <a:solidFill>
                  <a:srgbClr val="C00000"/>
                </a:solidFill>
              </a:rPr>
              <a:t>e ≈ 6,5 µm</a:t>
            </a:r>
            <a:endParaRPr lang="fr-FR" sz="1400" dirty="0">
              <a:solidFill>
                <a:srgbClr val="C00000"/>
              </a:solidFill>
            </a:endParaRPr>
          </a:p>
        </p:txBody>
      </p:sp>
      <p:cxnSp>
        <p:nvCxnSpPr>
          <p:cNvPr id="34" name="Connecteur droit avec flèche 33"/>
          <p:cNvCxnSpPr/>
          <p:nvPr/>
        </p:nvCxnSpPr>
        <p:spPr>
          <a:xfrm>
            <a:off x="5515399" y="3933056"/>
            <a:ext cx="0" cy="216024"/>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35" name="ZoneTexte 34"/>
          <p:cNvSpPr txBox="1"/>
          <p:nvPr/>
        </p:nvSpPr>
        <p:spPr>
          <a:xfrm>
            <a:off x="6159170" y="4490696"/>
            <a:ext cx="1440160" cy="307777"/>
          </a:xfrm>
          <a:prstGeom prst="rect">
            <a:avLst/>
          </a:prstGeom>
          <a:noFill/>
        </p:spPr>
        <p:txBody>
          <a:bodyPr wrap="square" rtlCol="0">
            <a:spAutoFit/>
          </a:bodyPr>
          <a:lstStyle/>
          <a:p>
            <a:r>
              <a:rPr lang="fr-FR" sz="1400" dirty="0" smtClean="0">
                <a:solidFill>
                  <a:srgbClr val="C00000"/>
                </a:solidFill>
              </a:rPr>
              <a:t>e </a:t>
            </a:r>
            <a:r>
              <a:rPr lang="fr-FR" sz="1400" dirty="0">
                <a:solidFill>
                  <a:srgbClr val="C00000"/>
                </a:solidFill>
              </a:rPr>
              <a:t>≈ </a:t>
            </a:r>
            <a:r>
              <a:rPr lang="fr-FR" sz="1400" dirty="0" smtClean="0">
                <a:solidFill>
                  <a:srgbClr val="C00000"/>
                </a:solidFill>
              </a:rPr>
              <a:t>10,2 µm</a:t>
            </a:r>
            <a:endParaRPr lang="fr-FR" sz="1400" dirty="0">
              <a:solidFill>
                <a:srgbClr val="C00000"/>
              </a:solidFill>
            </a:endParaRPr>
          </a:p>
        </p:txBody>
      </p:sp>
      <p:cxnSp>
        <p:nvCxnSpPr>
          <p:cNvPr id="36" name="Connecteur droit avec flèche 35"/>
          <p:cNvCxnSpPr/>
          <p:nvPr/>
        </p:nvCxnSpPr>
        <p:spPr>
          <a:xfrm>
            <a:off x="5724129" y="4941168"/>
            <a:ext cx="0" cy="216024"/>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37" name="ZoneTexte 36"/>
          <p:cNvSpPr txBox="1"/>
          <p:nvPr/>
        </p:nvSpPr>
        <p:spPr>
          <a:xfrm>
            <a:off x="6260280" y="5510777"/>
            <a:ext cx="1440160" cy="307777"/>
          </a:xfrm>
          <a:prstGeom prst="rect">
            <a:avLst/>
          </a:prstGeom>
          <a:noFill/>
        </p:spPr>
        <p:txBody>
          <a:bodyPr wrap="square" rtlCol="0">
            <a:spAutoFit/>
          </a:bodyPr>
          <a:lstStyle/>
          <a:p>
            <a:r>
              <a:rPr lang="fr-FR" sz="1400" dirty="0" smtClean="0">
                <a:solidFill>
                  <a:srgbClr val="C00000"/>
                </a:solidFill>
              </a:rPr>
              <a:t>e </a:t>
            </a:r>
            <a:r>
              <a:rPr lang="fr-FR" sz="1400" dirty="0">
                <a:solidFill>
                  <a:srgbClr val="C00000"/>
                </a:solidFill>
              </a:rPr>
              <a:t>≈ </a:t>
            </a:r>
            <a:r>
              <a:rPr lang="fr-FR" sz="1400" dirty="0" smtClean="0">
                <a:solidFill>
                  <a:srgbClr val="C00000"/>
                </a:solidFill>
              </a:rPr>
              <a:t>13,0 µm</a:t>
            </a:r>
            <a:endParaRPr lang="fr-FR" sz="1400" dirty="0">
              <a:solidFill>
                <a:srgbClr val="C00000"/>
              </a:solidFill>
            </a:endParaRPr>
          </a:p>
        </p:txBody>
      </p:sp>
    </p:spTree>
    <p:extLst>
      <p:ext uri="{BB962C8B-B14F-4D97-AF65-F5344CB8AC3E}">
        <p14:creationId xmlns="" xmlns:p14="http://schemas.microsoft.com/office/powerpoint/2010/main" val="107621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que principal">
  <a:themeElements>
    <a:clrScheme name="CEA">
      <a:dk1>
        <a:sysClr val="windowText" lastClr="000000"/>
      </a:dk1>
      <a:lt1>
        <a:sysClr val="window" lastClr="FFFFFF"/>
      </a:lt1>
      <a:dk2>
        <a:srgbClr val="DC0528"/>
      </a:dk2>
      <a:lt2>
        <a:srgbClr val="96C31E"/>
      </a:lt2>
      <a:accent1>
        <a:srgbClr val="781469"/>
      </a:accent1>
      <a:accent2>
        <a:srgbClr val="F08728"/>
      </a:accent2>
      <a:accent3>
        <a:srgbClr val="FAB45F"/>
      </a:accent3>
      <a:accent4>
        <a:srgbClr val="0091C3"/>
      </a:accent4>
      <a:accent5>
        <a:srgbClr val="006937"/>
      </a:accent5>
      <a:accent6>
        <a:srgbClr val="87000A"/>
      </a:accent6>
      <a:hlink>
        <a:srgbClr val="0000FF"/>
      </a:hlink>
      <a:folHlink>
        <a:srgbClr val="800080"/>
      </a:folHlink>
    </a:clrScheme>
    <a:fontScheme name="CE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13258</TotalTime>
  <Words>1571</Words>
  <Application>Microsoft Office PowerPoint</Application>
  <PresentationFormat>On-screen Show (4:3)</PresentationFormat>
  <Paragraphs>257</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Masque principal</vt:lpstr>
      <vt:lpstr>« Evolution des contraintes internes générées au sein d’un alliage de Zr oxydé à haute température puis refroidi » </vt:lpstr>
      <vt:lpstr>Plan de la présentation</vt:lpstr>
      <vt:lpstr>Contexte de l’étude : gaine de crayons combustibles</vt:lpstr>
      <vt:lpstr>Contexte de l’étude</vt:lpstr>
      <vt:lpstr>Problématique</vt:lpstr>
      <vt:lpstr>Problématique</vt:lpstr>
      <vt:lpstr>Protocole expérimental pour les essais de DRX sous rayonnement synchrotron in-situ en cours d’oxydation et de refroidissement</vt:lpstr>
      <vt:lpstr>Protocole expérimental pour les essais de DRX sous rayonnement synchrotron in-situ en cours d’oxydation et de refroidissement</vt:lpstr>
      <vt:lpstr>Protocole expérimental pour les essais de DRX sous rayonnement synchrotron in-situ en cours d’oxydation et de refroidissement</vt:lpstr>
      <vt:lpstr>Protocole expérimental pour les essais de DRX sous rayonnement synchrotron in-situ en cours d’oxydation et de refroidissement</vt:lpstr>
      <vt:lpstr>Protocole expérimental pour les essais de DRX sous rayonnement synchrotron in-situ en cours d’oxydation et de refroidissement</vt:lpstr>
      <vt:lpstr>Résultats obtenus par DRX sur le Zircaloy-4 : évolutions structurales</vt:lpstr>
      <vt:lpstr>Résultats obtenus par DRX sur le Zircaloy-4 : évolutions structurales</vt:lpstr>
      <vt:lpstr>Résultats obtenus par DRX sur le Zircaloy-4 : évolutions structurales</vt:lpstr>
      <vt:lpstr>Résultats obtenus par DRX sur le Zircaloy-4 : Analyses des contraintes internes</vt:lpstr>
      <vt:lpstr>Résultats obtenus par DRX sur le Zircaloy-4 : Analyses des contraintes internes</vt:lpstr>
      <vt:lpstr>Résultats obtenus par DRX sur le Zircaloy-4 : Analyses des contraintes internes</vt:lpstr>
      <vt:lpstr>Conclusions</vt:lpstr>
      <vt:lpstr>Slide 19</vt:lpstr>
    </vt:vector>
  </TitlesOfParts>
  <Company>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dc:creator>
  <cp:lastModifiedBy>raphie</cp:lastModifiedBy>
  <cp:revision>710</cp:revision>
  <cp:lastPrinted>2016-07-29T06:26:02Z</cp:lastPrinted>
  <dcterms:created xsi:type="dcterms:W3CDTF">2012-05-16T13:45:41Z</dcterms:created>
  <dcterms:modified xsi:type="dcterms:W3CDTF">2017-10-31T15:44:01Z</dcterms:modified>
</cp:coreProperties>
</file>