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.xml" ContentType="application/vnd.openxmlformats-officedocument.presentationml.tags+xml"/>
  <Override PartName="/ppt/notesSlides/notesSlide27.xml" ContentType="application/vnd.openxmlformats-officedocument.presentationml.notesSlide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Override PartName="/ppt/tags/tag4.xml" ContentType="application/vnd.openxmlformats-officedocument.presentationml.tags+xml"/>
  <Override PartName="/ppt/notesSlides/notesSlide29.xml" ContentType="application/vnd.openxmlformats-officedocument.presentationml.notesSlide+xml"/>
  <Override PartName="/ppt/tags/tag5.xml" ContentType="application/vnd.openxmlformats-officedocument.presentationml.tags+xml"/>
  <Override PartName="/ppt/notesSlides/notesSlide30.xml" ContentType="application/vnd.openxmlformats-officedocument.presentationml.notesSlide+xml"/>
  <Override PartName="/ppt/tags/tag6.xml" ContentType="application/vnd.openxmlformats-officedocument.presentationml.tags+xml"/>
  <Override PartName="/ppt/notesSlides/notesSlide31.xml" ContentType="application/vnd.openxmlformats-officedocument.presentationml.notesSlide+xml"/>
  <Override PartName="/ppt/tags/tag7.xml" ContentType="application/vnd.openxmlformats-officedocument.presentationml.tags+xml"/>
  <Override PartName="/ppt/notesSlides/notesSlide32.xml" ContentType="application/vnd.openxmlformats-officedocument.presentationml.notesSlide+xml"/>
  <Override PartName="/ppt/tags/tag8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61" r:id="rId2"/>
    <p:sldId id="642" r:id="rId3"/>
    <p:sldId id="643" r:id="rId4"/>
    <p:sldId id="489" r:id="rId5"/>
    <p:sldId id="490" r:id="rId6"/>
    <p:sldId id="688" r:id="rId7"/>
    <p:sldId id="591" r:id="rId8"/>
    <p:sldId id="595" r:id="rId9"/>
    <p:sldId id="596" r:id="rId10"/>
    <p:sldId id="640" r:id="rId11"/>
    <p:sldId id="652" r:id="rId12"/>
    <p:sldId id="605" r:id="rId13"/>
    <p:sldId id="604" r:id="rId14"/>
    <p:sldId id="554" r:id="rId15"/>
    <p:sldId id="689" r:id="rId16"/>
    <p:sldId id="700" r:id="rId17"/>
    <p:sldId id="690" r:id="rId18"/>
    <p:sldId id="699" r:id="rId19"/>
    <p:sldId id="612" r:id="rId20"/>
    <p:sldId id="614" r:id="rId21"/>
    <p:sldId id="691" r:id="rId22"/>
    <p:sldId id="615" r:id="rId23"/>
    <p:sldId id="629" r:id="rId24"/>
    <p:sldId id="580" r:id="rId25"/>
    <p:sldId id="570" r:id="rId26"/>
    <p:sldId id="571" r:id="rId27"/>
    <p:sldId id="549" r:id="rId28"/>
    <p:sldId id="461" r:id="rId29"/>
    <p:sldId id="676" r:id="rId30"/>
    <p:sldId id="677" r:id="rId31"/>
    <p:sldId id="692" r:id="rId32"/>
    <p:sldId id="693" r:id="rId33"/>
    <p:sldId id="694" r:id="rId34"/>
    <p:sldId id="695" r:id="rId35"/>
    <p:sldId id="696" r:id="rId36"/>
    <p:sldId id="697" r:id="rId37"/>
    <p:sldId id="698" r:id="rId38"/>
    <p:sldId id="678" r:id="rId39"/>
    <p:sldId id="679" r:id="rId40"/>
    <p:sldId id="680" r:id="rId41"/>
    <p:sldId id="681" r:id="rId42"/>
    <p:sldId id="682" r:id="rId43"/>
    <p:sldId id="683" r:id="rId44"/>
    <p:sldId id="684" r:id="rId45"/>
    <p:sldId id="632" r:id="rId46"/>
    <p:sldId id="653" r:id="rId47"/>
    <p:sldId id="654" r:id="rId48"/>
    <p:sldId id="655" r:id="rId49"/>
    <p:sldId id="656" r:id="rId50"/>
    <p:sldId id="685" r:id="rId51"/>
    <p:sldId id="687" r:id="rId52"/>
    <p:sldId id="686" r:id="rId53"/>
    <p:sldId id="620" r:id="rId54"/>
    <p:sldId id="621" r:id="rId55"/>
    <p:sldId id="622" r:id="rId56"/>
  </p:sldIdLst>
  <p:sldSz cx="9144000" cy="6858000" type="screen4x3"/>
  <p:notesSz cx="6797675" cy="987266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LIN Renaud 200612" initials="BR2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F30"/>
    <a:srgbClr val="DF720F"/>
    <a:srgbClr val="3333FF"/>
    <a:srgbClr val="1002C2"/>
    <a:srgbClr val="0091C3"/>
    <a:srgbClr val="96C31E"/>
    <a:srgbClr val="C8C8C8"/>
    <a:srgbClr val="003300"/>
    <a:srgbClr val="008000"/>
    <a:srgbClr val="43D2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3" autoAdjust="0"/>
    <p:restoredTop sz="95995" autoAdjust="0"/>
  </p:normalViewPr>
  <p:slideViewPr>
    <p:cSldViewPr>
      <p:cViewPr varScale="1">
        <p:scale>
          <a:sx n="130" d="100"/>
          <a:sy n="130" d="100"/>
        </p:scale>
        <p:origin x="-5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1" d="100"/>
          <a:sy n="91" d="100"/>
        </p:scale>
        <p:origin x="-3762" y="-108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54" tIns="47627" rIns="95254" bIns="47627" numCol="1" anchor="t" anchorCtr="0" compatLnSpc="1">
            <a:prstTxWarp prst="textNoShape">
              <a:avLst/>
            </a:prstTxWarp>
          </a:bodyPr>
          <a:lstStyle>
            <a:lvl1pPr defTabSz="952660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4" y="1"/>
            <a:ext cx="2945862" cy="49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54" tIns="47627" rIns="95254" bIns="47627" numCol="1" anchor="t" anchorCtr="0" compatLnSpc="1">
            <a:prstTxWarp prst="textNoShape">
              <a:avLst/>
            </a:prstTxWarp>
          </a:bodyPr>
          <a:lstStyle>
            <a:lvl1pPr algn="r" defTabSz="952660">
              <a:defRPr sz="1300"/>
            </a:lvl1pPr>
          </a:lstStyle>
          <a:p>
            <a:pPr>
              <a:defRPr/>
            </a:pPr>
            <a:fld id="{C216DF1C-5B1B-42C9-874E-6BA1726BC9EC}" type="datetimeFigureOut">
              <a:rPr lang="fr-FR"/>
              <a:pPr>
                <a:defRPr/>
              </a:pPr>
              <a:t>12/10/2017</a:t>
            </a:fld>
            <a:endParaRPr lang="fr-FR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035"/>
            <a:ext cx="2945862" cy="49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54" tIns="47627" rIns="95254" bIns="47627" numCol="1" anchor="b" anchorCtr="0" compatLnSpc="1">
            <a:prstTxWarp prst="textNoShape">
              <a:avLst/>
            </a:prstTxWarp>
          </a:bodyPr>
          <a:lstStyle>
            <a:lvl1pPr defTabSz="952660">
              <a:defRPr sz="1300"/>
            </a:lvl1pPr>
          </a:lstStyle>
          <a:p>
            <a:pPr>
              <a:defRPr/>
            </a:pPr>
            <a:r>
              <a:rPr lang="fr-FR"/>
              <a:t>DEC/SPUA/LMPC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4" y="9378035"/>
            <a:ext cx="2945862" cy="49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54" tIns="47627" rIns="95254" bIns="47627" numCol="1" anchor="b" anchorCtr="0" compatLnSpc="1">
            <a:prstTxWarp prst="textNoShape">
              <a:avLst/>
            </a:prstTxWarp>
          </a:bodyPr>
          <a:lstStyle>
            <a:lvl1pPr algn="r" defTabSz="952660">
              <a:defRPr sz="1300"/>
            </a:lvl1pPr>
          </a:lstStyle>
          <a:p>
            <a:pPr>
              <a:defRPr/>
            </a:pPr>
            <a:fld id="{4779A373-4D86-4E01-9B69-9E836B520E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25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2945862" cy="49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254" tIns="47627" rIns="95254" bIns="47627" numCol="1" anchor="t" anchorCtr="0" compatLnSpc="1">
            <a:prstTxWarp prst="textNoShape">
              <a:avLst/>
            </a:prstTxWarp>
          </a:bodyPr>
          <a:lstStyle>
            <a:lvl1pPr defTabSz="95266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50294" y="1"/>
            <a:ext cx="2945862" cy="49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254" tIns="47627" rIns="95254" bIns="47627" numCol="1" anchor="t" anchorCtr="0" compatLnSpc="1">
            <a:prstTxWarp prst="textNoShape">
              <a:avLst/>
            </a:prstTxWarp>
          </a:bodyPr>
          <a:lstStyle>
            <a:lvl1pPr algn="r" defTabSz="95266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0BC6B24B-0CDF-4ED2-8C72-41E23519C18B}" type="datetimeFigureOut">
              <a:rPr lang="fr-FR"/>
              <a:pPr>
                <a:defRPr/>
              </a:pPr>
              <a:t>12/10/2017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38" tIns="43969" rIns="87938" bIns="43969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679464" y="4689017"/>
            <a:ext cx="5438748" cy="444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254" tIns="47627" rIns="95254" bIns="47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9378035"/>
            <a:ext cx="2945862" cy="49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254" tIns="47627" rIns="95254" bIns="47627" numCol="1" anchor="b" anchorCtr="0" compatLnSpc="1">
            <a:prstTxWarp prst="textNoShape">
              <a:avLst/>
            </a:prstTxWarp>
          </a:bodyPr>
          <a:lstStyle>
            <a:lvl1pPr defTabSz="95266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fr-FR"/>
              <a:t>DEC/SPUA/LMPC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50294" y="9378035"/>
            <a:ext cx="2945862" cy="49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254" tIns="47627" rIns="95254" bIns="47627" numCol="1" anchor="b" anchorCtr="0" compatLnSpc="1">
            <a:prstTxWarp prst="textNoShape">
              <a:avLst/>
            </a:prstTxWarp>
          </a:bodyPr>
          <a:lstStyle>
            <a:lvl1pPr algn="r" defTabSz="95266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897A3D01-C6C8-47DF-80C4-A4B935E19F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1002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1863" y="741363"/>
            <a:ext cx="4933950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8676" name="Espace réservé du pied de page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4495" indent="-274806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99223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38912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78602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18291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57980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97669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37359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mtClean="0">
                <a:latin typeface="Calibri" pitchFamily="34" charset="0"/>
              </a:rPr>
              <a:t>DEC/SPUA/LMPC</a:t>
            </a:r>
          </a:p>
        </p:txBody>
      </p:sp>
      <p:sp>
        <p:nvSpPr>
          <p:cNvPr id="28677" name="Espace réservé du numéro de diapositive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4495" indent="-274806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99223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38912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78602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18291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57980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97669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37359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64508CF-7AEA-4FF7-B935-F2B2D89EBB16}" type="slidenum">
              <a:rPr lang="fr-FR" smtClean="0">
                <a:latin typeface="Calibri" pitchFamily="34" charset="0"/>
              </a:rPr>
              <a:pPr eaLnBrk="1" hangingPunct="1"/>
              <a:t>1</a:t>
            </a:fld>
            <a:endParaRPr lang="fr-FR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1863" y="741363"/>
            <a:ext cx="4933950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8676" name="Espace réservé du pied de page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4495" indent="-274806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99223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38912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78602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18291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57980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97669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37359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mtClean="0">
                <a:latin typeface="Calibri" pitchFamily="34" charset="0"/>
              </a:rPr>
              <a:t>DEC/SPUA/LMPC</a:t>
            </a:r>
          </a:p>
        </p:txBody>
      </p:sp>
      <p:sp>
        <p:nvSpPr>
          <p:cNvPr id="28677" name="Espace réservé du numéro de diapositive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4495" indent="-274806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99223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38912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78602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18291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57980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97669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37359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64508CF-7AEA-4FF7-B935-F2B2D89EBB16}" type="slidenum">
              <a:rPr lang="fr-FR" smtClean="0">
                <a:latin typeface="Calibri" pitchFamily="34" charset="0"/>
              </a:rPr>
              <a:pPr eaLnBrk="1" hangingPunct="1"/>
              <a:t>12</a:t>
            </a:fld>
            <a:endParaRPr lang="fr-FR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Diagramme</a:t>
            </a:r>
            <a:r>
              <a:rPr lang="en-US" baseline="0" dirty="0" smtClean="0"/>
              <a:t> de phase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système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ouvert</a:t>
            </a:r>
            <a:r>
              <a:rPr lang="en-US" baseline="0" dirty="0" smtClean="0"/>
              <a:t> !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823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823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4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677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Calibration</a:t>
            </a:r>
            <a:r>
              <a:rPr lang="pl-PL" baseline="0" dirty="0" smtClean="0"/>
              <a:t> is needed after each heating strip change</a:t>
            </a:r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167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Calibration</a:t>
            </a:r>
            <a:r>
              <a:rPr lang="pl-PL" baseline="0" dirty="0" smtClean="0"/>
              <a:t> is needed after each heating strip change</a:t>
            </a:r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167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Dans les mêmes conditions</a:t>
            </a:r>
            <a:r>
              <a:rPr lang="fr-FR" baseline="0" dirty="0" smtClean="0"/>
              <a:t> d’atmosphère</a:t>
            </a:r>
          </a:p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1679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677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6770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58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0657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3927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formal</a:t>
            </a:r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171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0358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31863" y="741363"/>
            <a:ext cx="4933950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8676" name="Espace réservé du pied de page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4495" indent="-274806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99223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38912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78602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18291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57980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97669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37359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mtClean="0">
                <a:latin typeface="Calibri" pitchFamily="34" charset="0"/>
              </a:rPr>
              <a:t>DEC/SPUA/LMPC</a:t>
            </a:r>
          </a:p>
        </p:txBody>
      </p:sp>
      <p:sp>
        <p:nvSpPr>
          <p:cNvPr id="28677" name="Espace réservé du numéro de diapositive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4495" indent="-274806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99223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38912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78602" indent="-219845" defTabSz="95266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18291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57980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97669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37359" indent="-219845" defTabSz="9526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64508CF-7AEA-4FF7-B935-F2B2D89EBB16}" type="slidenum">
              <a:rPr lang="fr-FR" smtClean="0">
                <a:latin typeface="Calibri" pitchFamily="34" charset="0"/>
              </a:rPr>
              <a:pPr eaLnBrk="1" hangingPunct="1"/>
              <a:t>6</a:t>
            </a:fld>
            <a:endParaRPr lang="fr-FR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Évolution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diffractogrammes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fonction</a:t>
            </a:r>
            <a:r>
              <a:rPr lang="en-US" baseline="0" dirty="0" smtClean="0"/>
              <a:t> du temps </a:t>
            </a:r>
            <a:r>
              <a:rPr lang="en-US" baseline="0" dirty="0" err="1" smtClean="0"/>
              <a:t>directement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corrélé</a:t>
            </a:r>
            <a:r>
              <a:rPr lang="en-US" baseline="0" dirty="0" smtClean="0"/>
              <a:t> à la dose </a:t>
            </a:r>
            <a:r>
              <a:rPr lang="en-US" baseline="0" dirty="0" err="1" smtClean="0"/>
              <a:t>exprimée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ici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déplacements</a:t>
            </a:r>
            <a:r>
              <a:rPr lang="en-US" baseline="0" dirty="0" smtClean="0"/>
              <a:t> par </a:t>
            </a:r>
            <a:r>
              <a:rPr lang="en-US" baseline="0" dirty="0" err="1" smtClean="0"/>
              <a:t>atomes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dpa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DEC/SPUA/LMPC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7A3D01-C6C8-47DF-80C4-A4B935E19FC1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04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 descr="bandeau_tit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59225" y="6305550"/>
            <a:ext cx="1450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21619-C1D7-4AB3-8D68-1AE27450EB40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64715792-E3D2-4701-8768-390CAB8425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DEC/SPUA/LMPC</a:t>
            </a:r>
          </a:p>
        </p:txBody>
      </p:sp>
    </p:spTree>
    <p:extLst>
      <p:ext uri="{BB962C8B-B14F-4D97-AF65-F5344CB8AC3E}">
        <p14:creationId xmlns:p14="http://schemas.microsoft.com/office/powerpoint/2010/main" val="299619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23164-8BB9-4C33-95FD-BA4AE37733EF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DEC/SPUA/LMPC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40A8C9DD-2C30-47DA-B155-DC685F41356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79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A4B79-202D-43E6-89A2-5E2890E098E4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DEC/SPUA/LMPC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A9A51BF9-456D-4B5C-A9D5-9814D51DEF5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372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1A384-2038-49A7-BC53-1CC792A929B2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DEC/SPUA/LMPC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B954D609-2318-4B62-8D00-0EAB9F017A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943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A513F-2710-4C64-B471-8FA452792FC3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DEC/SPUA/LMPC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AACAA2F-6206-4112-AFC2-81AAFFF92B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366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21A9B-79C0-4AD3-8AF2-619BAAF48906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DEC/SPUA/LMPC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FAF617F7-F7C2-4D4C-AFB7-17B5E3402D0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90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C110D-E24F-42ED-8083-998F56A7927E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DEC/SPUA/LMPC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5092FC29-F9BD-4AB9-8405-D8EC310DC8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020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car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846138"/>
            <a:ext cx="8459787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9" descr="bandeau_page_car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899592" y="5157788"/>
            <a:ext cx="324036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C98E3-E6E0-4B5A-8649-3DC22B994EC4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9221157F-F85A-44BA-AD14-E9E7B32C4F3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DEC/SPUA/LMPC</a:t>
            </a:r>
          </a:p>
        </p:txBody>
      </p:sp>
    </p:spTree>
    <p:extLst>
      <p:ext uri="{BB962C8B-B14F-4D97-AF65-F5344CB8AC3E}">
        <p14:creationId xmlns:p14="http://schemas.microsoft.com/office/powerpoint/2010/main" val="3092514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 descr="bandeau_intercalai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9" descr="bandeau_dernièr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E9AE7-9AB7-4C8C-A1BD-F2E19B7824A4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7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263" y="5445125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7DC54047-C3F7-45CA-990A-DA7EF26044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263" y="5876925"/>
            <a:ext cx="266382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DEC/SPUA/LMPC</a:t>
            </a:r>
          </a:p>
        </p:txBody>
      </p:sp>
    </p:spTree>
    <p:extLst>
      <p:ext uri="{BB962C8B-B14F-4D97-AF65-F5344CB8AC3E}">
        <p14:creationId xmlns:p14="http://schemas.microsoft.com/office/powerpoint/2010/main" val="175339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74189-F191-4AC3-8134-0BCC86203D33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DEC/SPUA/LMPC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FA3AEA5D-7346-4B0E-BF8C-01A26A0CCD8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01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76263" y="6305550"/>
            <a:ext cx="1450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cap="all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FA0796-D463-436C-886D-9E1D4BB67049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pPr>
              <a:defRPr/>
            </a:pPr>
            <a:r>
              <a:rPr lang="fr-FR"/>
              <a:t>DEC/SPUA/LMPC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4A3C088F-BAC3-4E3E-9591-02438A0CAA4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3" r:id="rId7"/>
    <p:sldLayoutId id="2147483984" r:id="rId8"/>
    <p:sldLayoutId id="2147483980" r:id="rId9"/>
    <p:sldLayoutId id="2147483981" r:id="rId10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3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24.jpe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re 8"/>
          <p:cNvSpPr>
            <a:spLocks noGrp="1"/>
          </p:cNvSpPr>
          <p:nvPr>
            <p:ph type="ctrTitle"/>
          </p:nvPr>
        </p:nvSpPr>
        <p:spPr bwMode="auto">
          <a:xfrm>
            <a:off x="3779912" y="1196752"/>
            <a:ext cx="4752528" cy="1655713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cap="none" dirty="0" err="1" smtClean="0">
                <a:latin typeface="Calibri" pitchFamily="34" charset="0"/>
                <a:cs typeface="Calibri" pitchFamily="34" charset="0"/>
              </a:rPr>
              <a:t>Apport</a:t>
            </a:r>
            <a:r>
              <a:rPr lang="en-US" cap="none" dirty="0" smtClean="0">
                <a:latin typeface="Calibri" pitchFamily="34" charset="0"/>
                <a:cs typeface="Calibri" pitchFamily="34" charset="0"/>
              </a:rPr>
              <a:t> des </a:t>
            </a:r>
            <a:r>
              <a:rPr lang="en-US" cap="none" dirty="0" err="1" smtClean="0">
                <a:latin typeface="Calibri" pitchFamily="34" charset="0"/>
                <a:cs typeface="Calibri" pitchFamily="34" charset="0"/>
              </a:rPr>
              <a:t>rayons</a:t>
            </a:r>
            <a:r>
              <a:rPr lang="en-US" cap="none" dirty="0" smtClean="0">
                <a:latin typeface="Calibri" pitchFamily="34" charset="0"/>
                <a:cs typeface="Calibri" pitchFamily="34" charset="0"/>
              </a:rPr>
              <a:t> X pour </a:t>
            </a:r>
            <a:r>
              <a:rPr lang="en-US" cap="none" dirty="0" err="1" smtClean="0">
                <a:latin typeface="Calibri" pitchFamily="34" charset="0"/>
                <a:cs typeface="Calibri" pitchFamily="34" charset="0"/>
              </a:rPr>
              <a:t>l’étude</a:t>
            </a:r>
            <a:r>
              <a:rPr lang="en-US" cap="none" dirty="0" smtClean="0">
                <a:latin typeface="Calibri" pitchFamily="34" charset="0"/>
                <a:cs typeface="Calibri" pitchFamily="34" charset="0"/>
              </a:rPr>
              <a:t> des combustibles </a:t>
            </a:r>
            <a:r>
              <a:rPr lang="en-US" cap="none" dirty="0" err="1" smtClean="0">
                <a:latin typeface="Calibri" pitchFamily="34" charset="0"/>
                <a:cs typeface="Calibri" pitchFamily="34" charset="0"/>
              </a:rPr>
              <a:t>nucléaires</a:t>
            </a:r>
            <a:endParaRPr lang="en-US" cap="non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4" name="Espace réservé du texte 10"/>
          <p:cNvSpPr>
            <a:spLocks noGrp="1"/>
          </p:cNvSpPr>
          <p:nvPr>
            <p:ph type="body" sz="quarter" idx="13"/>
          </p:nvPr>
        </p:nvSpPr>
        <p:spPr>
          <a:xfrm>
            <a:off x="4427983" y="4005064"/>
            <a:ext cx="3957887" cy="2448272"/>
          </a:xfrm>
        </p:spPr>
        <p:txBody>
          <a:bodyPr/>
          <a:lstStyle/>
          <a:p>
            <a:pPr algn="ctr" eaLnBrk="1" hangingPunct="1"/>
            <a:r>
              <a:rPr lang="en-US" sz="1400" dirty="0" smtClean="0">
                <a:latin typeface="Calibri" pitchFamily="34" charset="0"/>
                <a:cs typeface="Calibri" pitchFamily="34" charset="0"/>
              </a:rPr>
              <a:t>Renaud Belin*,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Philippe Martin, Jean-Christophe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Richaud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, Philippe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Valenza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, Muriel Reynaud,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Michal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Strach, Thibaut Truphémus,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Romain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Vauchy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Florent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Lebreton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, Christine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Guéneau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Andreas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Scheinost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Jacques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Rogez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algn="ctr" eaLnBrk="1" hangingPunct="1"/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1400" dirty="0" smtClean="0">
                <a:latin typeface="Calibri" pitchFamily="34" charset="0"/>
                <a:cs typeface="Calibri" pitchFamily="34" charset="0"/>
              </a:rPr>
              <a:t>* CEA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Cadarache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DEN/DEC/SESC/LLCC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9" name="Group 25"/>
          <p:cNvGrpSpPr>
            <a:grpSpLocks noChangeAspect="1"/>
          </p:cNvGrpSpPr>
          <p:nvPr/>
        </p:nvGrpSpPr>
        <p:grpSpPr bwMode="auto">
          <a:xfrm>
            <a:off x="5220070" y="2348880"/>
            <a:ext cx="2048923" cy="2093665"/>
            <a:chOff x="0" y="0"/>
            <a:chExt cx="4120" cy="4207"/>
          </a:xfrm>
        </p:grpSpPr>
        <p:pic>
          <p:nvPicPr>
            <p:cNvPr id="40" name="Picture 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9999">
              <a:off x="266" y="225"/>
              <a:ext cx="3600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20" cy="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3636624" y="3212976"/>
            <a:ext cx="4895816" cy="1911305"/>
            <a:chOff x="1743015" y="2376145"/>
            <a:chExt cx="6040741" cy="232136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3015" y="2511564"/>
              <a:ext cx="2824461" cy="1789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2376145"/>
              <a:ext cx="2203644" cy="232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682818" y="3102158"/>
              <a:ext cx="791716" cy="869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32048" y="979420"/>
            <a:ext cx="84604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Couplage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des deux méthodes permet de comprendre les processus mis en jeu </a:t>
            </a:r>
          </a:p>
          <a:p>
            <a:pPr lvl="1"/>
            <a:endParaRPr lang="fr-FR" sz="16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DRX permet d'observer la périodicité du réseau cristallin</a:t>
            </a:r>
          </a:p>
          <a:p>
            <a:pPr lvl="1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Ordre à longue distance</a:t>
            </a: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SAX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permet de déterminer la valence des cations et l'environnement local autour des cations </a:t>
            </a:r>
          </a:p>
          <a:p>
            <a:pPr lvl="1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Ordre à courte distance </a:t>
            </a: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DRX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périodicité du réseau maintenue même dans un matériau fortement désordonné</a:t>
            </a:r>
          </a:p>
          <a:p>
            <a:pPr lvl="1"/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	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simultanée de défauts </a:t>
            </a:r>
            <a:r>
              <a:rPr lang="fr-FR" sz="1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antisite</a:t>
            </a:r>
            <a:r>
              <a:rPr lang="fr-FR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sz="1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Frenkel</a:t>
            </a:r>
            <a:endParaRPr lang="fr-FR" sz="1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fr-FR" sz="16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fr-FR" sz="16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SAX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désordre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local</a:t>
            </a:r>
          </a:p>
          <a:p>
            <a:pPr lvl="2"/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environnements locaux de l’Am et du Zr ne sont pas équivalents 	</a:t>
            </a:r>
          </a:p>
          <a:p>
            <a:pPr lvl="2"/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Flexibilité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polyèdres Zr-O </a:t>
            </a:r>
          </a:p>
          <a:p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Cela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contribue à absorber le désordre croissant dans la structure</a:t>
            </a:r>
          </a:p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Modèle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basé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sur la fluorine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insuffisant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car ne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rend pas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compte de l’ordre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cap="none" dirty="0">
                <a:latin typeface="Calibri" pitchFamily="34" charset="0"/>
                <a:cs typeface="Calibri" pitchFamily="34" charset="0"/>
              </a:rPr>
              <a:t>Étude </a:t>
            </a:r>
            <a:r>
              <a:rPr lang="fr-FR" cap="none" dirty="0" smtClean="0">
                <a:latin typeface="Calibri" pitchFamily="34" charset="0"/>
                <a:cs typeface="Calibri" pitchFamily="34" charset="0"/>
              </a:rPr>
              <a:t>du </a:t>
            </a:r>
            <a:r>
              <a:rPr lang="fr-FR" cap="none" dirty="0" err="1">
                <a:latin typeface="Calibri" pitchFamily="34" charset="0"/>
                <a:cs typeface="Calibri" pitchFamily="34" charset="0"/>
              </a:rPr>
              <a:t>pyrochlore</a:t>
            </a:r>
            <a:r>
              <a:rPr lang="fr-FR" cap="none" dirty="0">
                <a:latin typeface="Calibri" pitchFamily="34" charset="0"/>
                <a:cs typeface="Calibri" pitchFamily="34" charset="0"/>
              </a:rPr>
              <a:t> américium </a:t>
            </a:r>
            <a:endParaRPr lang="fr-FR" cap="non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386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23528" y="980728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Avantage du SAX : sélectivité chimique /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faibles quantités 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241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Am par décroissance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</a:t>
            </a:r>
            <a:r>
              <a:rPr lang="fr-FR" sz="1400" baseline="300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-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 241Pu  et p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résent en faible quantité. Ex : ~ 1% Am dans tout le Pu</a:t>
            </a:r>
          </a:p>
          <a:p>
            <a:pPr lvl="1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Étude de l’Am dans PuO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UPuO</a:t>
            </a:r>
            <a:r>
              <a:rPr lang="fr-FR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Determination quantitative de la valence de U, Pu et Am</a:t>
            </a:r>
          </a:p>
          <a:p>
            <a:pPr lvl="1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	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réduction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du Pu ne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débute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quand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celle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l’Am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s’achève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	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Données importantes pour la modélisation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SAX et DRX permettent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d’accéder au rapport O/M </a:t>
            </a:r>
          </a:p>
          <a:p>
            <a:pPr lvl="1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	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profondeurs sondées sont différentes </a:t>
            </a:r>
          </a:p>
          <a:p>
            <a:pPr lvl="1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	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Compréhension des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phénomènes d’oxydation dans ces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systèmes</a:t>
            </a:r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cap="none" dirty="0" smtClean="0">
                <a:latin typeface="Calibri" pitchFamily="34" charset="0"/>
                <a:cs typeface="Calibri" pitchFamily="34" charset="0"/>
              </a:rPr>
              <a:t>Étude du comportement </a:t>
            </a:r>
            <a:r>
              <a:rPr lang="fr-FR" cap="none" dirty="0">
                <a:latin typeface="Calibri" pitchFamily="34" charset="0"/>
                <a:cs typeface="Calibri" pitchFamily="34" charset="0"/>
              </a:rPr>
              <a:t>de l’américium dans le MOX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114" y="4000573"/>
            <a:ext cx="2998310" cy="223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09514"/>
            <a:ext cx="3401034" cy="208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4011" y="6128742"/>
            <a:ext cx="20937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Inorg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Chem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55(2016)2123</a:t>
            </a:r>
          </a:p>
          <a:p>
            <a:r>
              <a:rPr 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J. </a:t>
            </a:r>
            <a:r>
              <a:rPr 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Mater. 465 (2015) 349</a:t>
            </a:r>
          </a:p>
          <a:p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J.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. Mater</a:t>
            </a:r>
            <a:r>
              <a:rPr 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456 (2015) 115</a:t>
            </a:r>
          </a:p>
          <a:p>
            <a:r>
              <a:rPr lang="sv-SE" sz="1000" dirty="0">
                <a:latin typeface="Calibri" panose="020F0502020204030204" pitchFamily="34" charset="0"/>
                <a:cs typeface="Calibri" panose="020F0502020204030204" pitchFamily="34" charset="0"/>
              </a:rPr>
              <a:t>Inorg. Chem. 52 (2013) </a:t>
            </a:r>
            <a:r>
              <a:rPr lang="sv-S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2966</a:t>
            </a:r>
            <a:endParaRPr lang="sv-S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78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re 8"/>
          <p:cNvSpPr>
            <a:spLocks noGrp="1"/>
          </p:cNvSpPr>
          <p:nvPr>
            <p:ph type="ctrTitle"/>
          </p:nvPr>
        </p:nvSpPr>
        <p:spPr bwMode="auto">
          <a:xfrm>
            <a:off x="4139952" y="2780928"/>
            <a:ext cx="4276470" cy="2376264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sz="3200" cap="none" dirty="0" smtClean="0">
                <a:latin typeface="Calibri" pitchFamily="34" charset="0"/>
                <a:cs typeface="Calibri" pitchFamily="34" charset="0"/>
              </a:rPr>
              <a:t>Apport de la diffraction des rayons X </a:t>
            </a:r>
            <a:r>
              <a:rPr lang="fr-FR" sz="3200" i="1" cap="none" dirty="0" smtClean="0">
                <a:latin typeface="Calibri" pitchFamily="34" charset="0"/>
                <a:cs typeface="Calibri" pitchFamily="34" charset="0"/>
              </a:rPr>
              <a:t>in situ </a:t>
            </a:r>
          </a:p>
        </p:txBody>
      </p:sp>
    </p:spTree>
    <p:extLst>
      <p:ext uri="{BB962C8B-B14F-4D97-AF65-F5344CB8AC3E}">
        <p14:creationId xmlns:p14="http://schemas.microsoft.com/office/powerpoint/2010/main" val="396948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" descr="cadre seul DRXH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68960"/>
            <a:ext cx="3491880" cy="248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cap="none" dirty="0">
                <a:latin typeface="Calibri" pitchFamily="34" charset="0"/>
                <a:cs typeface="Calibri" pitchFamily="34" charset="0"/>
              </a:rPr>
              <a:t>Diffraction des rayons X à haute température</a:t>
            </a:r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sp>
        <p:nvSpPr>
          <p:cNvPr id="7" name="TextBox 11"/>
          <p:cNvSpPr txBox="1"/>
          <p:nvPr/>
        </p:nvSpPr>
        <p:spPr>
          <a:xfrm>
            <a:off x="18168" y="692696"/>
            <a:ext cx="885698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Les céramiques nucléaires sont élaborées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à haute température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puis irradiées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en réacteur</a:t>
            </a: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La connaissance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de leur comportement en température est une donnée essentielle pour leur qualification et leur développement</a:t>
            </a:r>
          </a:p>
          <a:p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Développement d’un DRX réalisant des mesures en fonction de la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température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Étude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de diagrammes de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phases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Études pour l’élaboration du combustible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Nécessité d’un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instrument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polyvalent </a:t>
            </a: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Température</a:t>
            </a:r>
          </a:p>
          <a:p>
            <a:pPr lvl="2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Qualité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et vitesse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d'acquisition</a:t>
            </a:r>
          </a:p>
          <a:p>
            <a:pPr lvl="2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Variété des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atmosphères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+ contrôle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du potentiel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d'oxygène</a:t>
            </a:r>
          </a:p>
          <a:p>
            <a:pPr lvl="2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Faibles quantités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matière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873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cap="none" dirty="0">
                <a:latin typeface="Calibri" panose="020F0502020204030204" pitchFamily="34" charset="0"/>
                <a:cs typeface="Calibri" pitchFamily="34" charset="0"/>
              </a:rPr>
              <a:t>Diffraction des rayons X à haute température</a:t>
            </a:r>
          </a:p>
        </p:txBody>
      </p:sp>
      <p:sp>
        <p:nvSpPr>
          <p:cNvPr id="8" name="Espace réservé du contenu 10"/>
          <p:cNvSpPr>
            <a:spLocks noGrp="1"/>
          </p:cNvSpPr>
          <p:nvPr>
            <p:ph idx="1"/>
          </p:nvPr>
        </p:nvSpPr>
        <p:spPr>
          <a:xfrm>
            <a:off x="6372200" y="-1467544"/>
            <a:ext cx="8172464" cy="4968552"/>
          </a:xfrm>
        </p:spPr>
        <p:txBody>
          <a:bodyPr/>
          <a:lstStyle/>
          <a:p>
            <a:pPr lvl="1"/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3"/>
            <a:endParaRPr 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None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0" y="692696"/>
            <a:ext cx="9118600" cy="3798697"/>
            <a:chOff x="0" y="692696"/>
            <a:chExt cx="9118600" cy="3798697"/>
          </a:xfrm>
        </p:grpSpPr>
        <p:grpSp>
          <p:nvGrpSpPr>
            <p:cNvPr id="10" name="Group 22"/>
            <p:cNvGrpSpPr>
              <a:grpSpLocks noChangeAspect="1"/>
            </p:cNvGrpSpPr>
            <p:nvPr/>
          </p:nvGrpSpPr>
          <p:grpSpPr bwMode="auto">
            <a:xfrm>
              <a:off x="2266950" y="718096"/>
              <a:ext cx="2471738" cy="2525713"/>
              <a:chOff x="0" y="0"/>
              <a:chExt cx="4120" cy="4207"/>
            </a:xfrm>
          </p:grpSpPr>
          <p:pic>
            <p:nvPicPr>
              <p:cNvPr id="11" name="Picture 2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39999">
                <a:off x="266" y="225"/>
                <a:ext cx="3600" cy="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2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120" cy="4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" name="Group 25"/>
            <p:cNvGrpSpPr>
              <a:grpSpLocks noChangeAspect="1"/>
            </p:cNvGrpSpPr>
            <p:nvPr/>
          </p:nvGrpSpPr>
          <p:grpSpPr bwMode="auto">
            <a:xfrm>
              <a:off x="6588125" y="692696"/>
              <a:ext cx="2471738" cy="2525713"/>
              <a:chOff x="0" y="0"/>
              <a:chExt cx="4120" cy="4207"/>
            </a:xfrm>
          </p:grpSpPr>
          <p:pic>
            <p:nvPicPr>
              <p:cNvPr id="14" name="Picture 2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39999">
                <a:off x="266" y="225"/>
                <a:ext cx="3600" cy="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120" cy="4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" name="Group 28"/>
            <p:cNvGrpSpPr>
              <a:grpSpLocks noChangeAspect="1"/>
            </p:cNvGrpSpPr>
            <p:nvPr/>
          </p:nvGrpSpPr>
          <p:grpSpPr bwMode="auto">
            <a:xfrm>
              <a:off x="4427538" y="889546"/>
              <a:ext cx="2592387" cy="2640013"/>
              <a:chOff x="0" y="0"/>
              <a:chExt cx="4320" cy="4400"/>
            </a:xfrm>
          </p:grpSpPr>
          <p:pic>
            <p:nvPicPr>
              <p:cNvPr id="17" name="Picture 2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433097">
                <a:off x="350" y="323"/>
                <a:ext cx="3600" cy="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3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320" cy="4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" name="Group 31"/>
            <p:cNvGrpSpPr>
              <a:grpSpLocks noChangeAspect="1"/>
            </p:cNvGrpSpPr>
            <p:nvPr/>
          </p:nvGrpSpPr>
          <p:grpSpPr bwMode="auto">
            <a:xfrm>
              <a:off x="0" y="927646"/>
              <a:ext cx="2433638" cy="2487613"/>
              <a:chOff x="0" y="0"/>
              <a:chExt cx="4056" cy="4144"/>
            </a:xfrm>
          </p:grpSpPr>
          <p:pic>
            <p:nvPicPr>
              <p:cNvPr id="20" name="Picture 3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80000">
                <a:off x="224" y="194"/>
                <a:ext cx="3600" cy="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3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056" cy="4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Rectangle 20"/>
            <p:cNvSpPr>
              <a:spLocks/>
            </p:cNvSpPr>
            <p:nvPr/>
          </p:nvSpPr>
          <p:spPr bwMode="auto">
            <a:xfrm>
              <a:off x="4932363" y="3427959"/>
              <a:ext cx="1871662" cy="100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Aft>
                  <a:spcPts val="400"/>
                </a:spcAft>
                <a:buFont typeface="Arial" pitchFamily="34" charset="0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11"/>
                </a:buBlip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pitchFamily="34" charset="0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12"/>
                </a:buBlip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r>
                <a:rPr lang="en-US" altLang="fr-FR" sz="1200" b="1" dirty="0" err="1"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Chambre</a:t>
              </a:r>
              <a:r>
                <a:rPr lang="en-US" altLang="fr-FR" sz="1200" b="1" dirty="0"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 </a:t>
              </a:r>
              <a:r>
                <a:rPr lang="en-US" altLang="fr-FR" sz="1200" b="1" dirty="0" err="1" smtClean="0"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chauffante</a:t>
              </a:r>
              <a:endParaRPr lang="en-US" altLang="fr-FR" sz="1200" b="1" dirty="0" smtClean="0">
                <a:latin typeface="Calibri" pitchFamily="34" charset="0"/>
                <a:cs typeface="Calibri" panose="020F0502020204030204" pitchFamily="34" charset="0"/>
                <a:sym typeface="Helvetica" charset="0"/>
              </a:endParaRPr>
            </a:p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r>
                <a:rPr lang="en-US" altLang="fr-FR" sz="1200" dirty="0" err="1" smtClean="0"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Ruban</a:t>
              </a:r>
              <a:r>
                <a:rPr lang="en-US" altLang="fr-FR" sz="1200" dirty="0" smtClean="0"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 </a:t>
              </a:r>
              <a:r>
                <a:rPr lang="en-US" altLang="fr-FR" sz="1200" dirty="0" err="1" smtClean="0"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métallique</a:t>
              </a:r>
              <a:endParaRPr lang="en-US" altLang="fr-FR" sz="1200" dirty="0">
                <a:latin typeface="Calibri" pitchFamily="34" charset="0"/>
                <a:cs typeface="Calibri" panose="020F0502020204030204" pitchFamily="34" charset="0"/>
                <a:sym typeface="Helvetica" charset="0"/>
              </a:endParaRPr>
            </a:p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r>
                <a:rPr lang="en-US" altLang="fr-FR" sz="1200" dirty="0" smtClean="0"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Poudre &lt; 40 mg</a:t>
              </a:r>
              <a:endParaRPr lang="en-US" altLang="fr-FR" sz="1200" dirty="0">
                <a:latin typeface="Calibri" pitchFamily="34" charset="0"/>
                <a:cs typeface="Calibri" panose="020F0502020204030204" pitchFamily="34" charset="0"/>
                <a:sym typeface="Helvetica" charset="0"/>
              </a:endParaRPr>
            </a:p>
            <a:p>
              <a:pPr algn="ctr">
                <a:lnSpc>
                  <a:spcPct val="110000"/>
                </a:lnSpc>
              </a:pPr>
              <a:r>
                <a:rPr lang="fr-FR" sz="12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" charset="0"/>
                </a:rPr>
                <a:t>Vitesse chauffage / refroidissement &gt; </a:t>
              </a:r>
              <a:r>
                <a:rPr lang="fr-FR" sz="120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" charset="0"/>
                </a:rPr>
                <a:t>5</a:t>
              </a:r>
              <a:r>
                <a:rPr lang="fr-FR" sz="120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</a:t>
              </a:r>
              <a:r>
                <a:rPr lang="fr-FR" sz="120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" charset="0"/>
                </a:rPr>
                <a:t>C/s</a:t>
              </a:r>
              <a:endParaRPr lang="fr-FR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endParaRPr>
            </a:p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endParaRPr lang="en-US" altLang="fr-FR" sz="1200" b="1" dirty="0">
                <a:solidFill>
                  <a:srgbClr val="595959"/>
                </a:solidFill>
                <a:latin typeface="Calibri" pitchFamily="34" charset="0"/>
                <a:cs typeface="Calibri" panose="020F0502020204030204" pitchFamily="34" charset="0"/>
                <a:sym typeface="Helvetica" charset="0"/>
              </a:endParaRPr>
            </a:p>
          </p:txBody>
        </p:sp>
        <p:sp>
          <p:nvSpPr>
            <p:cNvPr id="23" name="Rectangle 34"/>
            <p:cNvSpPr>
              <a:spLocks/>
            </p:cNvSpPr>
            <p:nvPr/>
          </p:nvSpPr>
          <p:spPr bwMode="auto">
            <a:xfrm>
              <a:off x="409575" y="3481934"/>
              <a:ext cx="1495425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Aft>
                  <a:spcPts val="400"/>
                </a:spcAft>
                <a:buFont typeface="Arial" pitchFamily="34" charset="0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11"/>
                </a:buBlip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pitchFamily="34" charset="0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12"/>
                </a:buBlip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r>
                <a:rPr lang="en-US" altLang="fr-FR" sz="1200" b="1" dirty="0" smtClean="0">
                  <a:latin typeface="Calibri" panose="020F0502020204030204" pitchFamily="34" charset="0"/>
                  <a:cs typeface="Calibri" panose="020F0502020204030204" pitchFamily="34" charset="0"/>
                  <a:sym typeface="Helvetica" charset="0"/>
                </a:rPr>
                <a:t>DRX-HT </a:t>
              </a:r>
              <a:r>
                <a:rPr lang="en-US" altLang="fr-FR" sz="1200" b="1" dirty="0" err="1"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en</a:t>
              </a:r>
              <a:r>
                <a:rPr lang="en-US" altLang="fr-FR" sz="1200" b="1" dirty="0"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 </a:t>
              </a:r>
              <a:r>
                <a:rPr lang="en-US" altLang="fr-FR" sz="1200" b="1" dirty="0" err="1"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BàG</a:t>
              </a:r>
              <a:endParaRPr lang="en-US" altLang="fr-FR" sz="1200" b="1" dirty="0">
                <a:latin typeface="Calibri" pitchFamily="34" charset="0"/>
                <a:cs typeface="Calibri" panose="020F0502020204030204" pitchFamily="34" charset="0"/>
                <a:sym typeface="Helvetica" charset="0"/>
              </a:endParaRPr>
            </a:p>
          </p:txBody>
        </p:sp>
        <p:sp>
          <p:nvSpPr>
            <p:cNvPr id="24" name="Rectangle 35"/>
            <p:cNvSpPr>
              <a:spLocks/>
            </p:cNvSpPr>
            <p:nvPr/>
          </p:nvSpPr>
          <p:spPr bwMode="auto">
            <a:xfrm>
              <a:off x="2560638" y="3297784"/>
              <a:ext cx="1962150" cy="92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Aft>
                  <a:spcPts val="400"/>
                </a:spcAft>
                <a:buFont typeface="Arial" pitchFamily="34" charset="0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11"/>
                </a:buBlip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pitchFamily="34" charset="0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12"/>
                </a:buBlip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r>
                <a:rPr lang="en-US" altLang="fr-FR" sz="1200" b="1" dirty="0">
                  <a:latin typeface="Calibri" panose="020F0502020204030204" pitchFamily="34" charset="0"/>
                  <a:cs typeface="Calibri" panose="020F0502020204030204" pitchFamily="34" charset="0"/>
                  <a:sym typeface="Helvetica" charset="0"/>
                </a:rPr>
                <a:t>BRUKER D8 Advance</a:t>
              </a:r>
            </a:p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r>
                <a:rPr lang="en-US" altLang="fr-FR" sz="1200" dirty="0"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radiation Cu Kα</a:t>
              </a:r>
              <a:r>
                <a:rPr lang="en-US" altLang="fr-FR" sz="1200" baseline="-6000" dirty="0"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1</a:t>
              </a:r>
              <a:r>
                <a:rPr lang="en-US" altLang="fr-FR" sz="1200" dirty="0"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 + Kα</a:t>
              </a:r>
              <a:r>
                <a:rPr lang="en-US" altLang="fr-FR" sz="1200" baseline="-6000" dirty="0"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2</a:t>
              </a:r>
            </a:p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r>
                <a:rPr lang="en-US" altLang="fr-FR" sz="1200" dirty="0" err="1">
                  <a:solidFill>
                    <a:srgbClr val="AE121F"/>
                  </a:solidFill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Détecteur</a:t>
              </a:r>
              <a:r>
                <a:rPr lang="en-US" altLang="fr-FR" sz="1200" dirty="0">
                  <a:solidFill>
                    <a:srgbClr val="AE121F"/>
                  </a:solidFill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 </a:t>
              </a:r>
              <a:r>
                <a:rPr lang="en-US" altLang="fr-FR" sz="1200" dirty="0" err="1">
                  <a:solidFill>
                    <a:srgbClr val="AE121F"/>
                  </a:solidFill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rapide</a:t>
              </a:r>
              <a:r>
                <a:rPr lang="en-US" altLang="fr-FR" sz="1200" dirty="0">
                  <a:solidFill>
                    <a:srgbClr val="AE121F"/>
                  </a:solidFill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 </a:t>
              </a:r>
              <a:r>
                <a:rPr lang="en-US" altLang="fr-FR" sz="1200" dirty="0" err="1">
                  <a:solidFill>
                    <a:srgbClr val="AE121F"/>
                  </a:solidFill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Lynx’Eye</a:t>
              </a:r>
              <a:endParaRPr lang="en-US" altLang="fr-FR" sz="1200" dirty="0">
                <a:solidFill>
                  <a:srgbClr val="AE121F"/>
                </a:solidFill>
                <a:latin typeface="Calibri" pitchFamily="34" charset="0"/>
                <a:cs typeface="Calibri" panose="020F0502020204030204" pitchFamily="34" charset="0"/>
                <a:sym typeface="Helvetica" charset="0"/>
              </a:endParaRPr>
            </a:p>
          </p:txBody>
        </p:sp>
        <p:sp>
          <p:nvSpPr>
            <p:cNvPr id="25" name="Rectangle 36"/>
            <p:cNvSpPr>
              <a:spLocks/>
            </p:cNvSpPr>
            <p:nvPr/>
          </p:nvSpPr>
          <p:spPr bwMode="auto">
            <a:xfrm>
              <a:off x="6443663" y="3285084"/>
              <a:ext cx="2674937" cy="1206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Aft>
                  <a:spcPts val="400"/>
                </a:spcAft>
                <a:buFont typeface="Arial" pitchFamily="34" charset="0"/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11"/>
                </a:buBlip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pitchFamily="34" charset="0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12"/>
                </a:buBlip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r>
                <a:rPr lang="en-US" altLang="fr-FR" sz="1200" b="1" dirty="0" err="1">
                  <a:latin typeface="Calibri" panose="020F0502020204030204" pitchFamily="34" charset="0"/>
                  <a:cs typeface="Calibri" panose="020F0502020204030204" pitchFamily="34" charset="0"/>
                  <a:sym typeface="Helvetica" charset="0"/>
                </a:rPr>
                <a:t>Jusqu’à</a:t>
              </a:r>
              <a:r>
                <a:rPr lang="en-US" altLang="fr-FR" sz="1200" b="1" dirty="0">
                  <a:latin typeface="Calibri" pitchFamily="34" charset="0"/>
                  <a:cs typeface="Calibri" panose="020F0502020204030204" pitchFamily="34" charset="0"/>
                  <a:sym typeface="Helvetica" charset="0"/>
                </a:rPr>
                <a:t> 2000</a:t>
              </a:r>
              <a:r>
                <a:rPr lang="en-US" altLang="fr-FR" sz="1200" b="1" dirty="0">
                  <a:latin typeface="Calibri" pitchFamily="34" charset="0"/>
                  <a:cs typeface="Calibri" pitchFamily="34" charset="0"/>
                  <a:sym typeface="Symbol" pitchFamily="18" charset="2"/>
                </a:rPr>
                <a:t>C </a:t>
              </a:r>
              <a:endParaRPr lang="en-US" altLang="fr-FR" sz="1200" b="1" dirty="0"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endParaRPr>
            </a:p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r>
                <a:rPr lang="en-US" altLang="fr-FR" sz="1200" dirty="0">
                  <a:latin typeface="Calibri" pitchFamily="34" charset="0"/>
                  <a:cs typeface="Calibri" pitchFamily="34" charset="0"/>
                  <a:sym typeface="Helvetica" charset="0"/>
                </a:rPr>
                <a:t>Air + </a:t>
              </a:r>
              <a:r>
                <a:rPr lang="en-US" altLang="fr-FR" sz="1200" dirty="0" err="1">
                  <a:latin typeface="Calibri" pitchFamily="34" charset="0"/>
                  <a:cs typeface="Calibri" pitchFamily="34" charset="0"/>
                  <a:sym typeface="Helvetica" charset="0"/>
                </a:rPr>
                <a:t>ruban</a:t>
              </a:r>
              <a:r>
                <a:rPr lang="en-US" altLang="fr-FR" sz="1200" dirty="0">
                  <a:latin typeface="Calibri" pitchFamily="34" charset="0"/>
                  <a:cs typeface="Calibri" pitchFamily="34" charset="0"/>
                  <a:sym typeface="Helvetica" charset="0"/>
                </a:rPr>
                <a:t> Pt</a:t>
              </a:r>
            </a:p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r>
                <a:rPr lang="en-US" altLang="fr-FR" sz="1200" dirty="0">
                  <a:latin typeface="Calibri" pitchFamily="34" charset="0"/>
                  <a:cs typeface="Calibri" pitchFamily="34" charset="0"/>
                  <a:sym typeface="Helvetica" charset="0"/>
                </a:rPr>
                <a:t>He </a:t>
              </a:r>
              <a:r>
                <a:rPr lang="en-US" altLang="fr-FR" sz="1200" dirty="0" err="1">
                  <a:latin typeface="Calibri" pitchFamily="34" charset="0"/>
                  <a:cs typeface="Calibri" pitchFamily="34" charset="0"/>
                  <a:sym typeface="Helvetica" charset="0"/>
                </a:rPr>
                <a:t>ou</a:t>
              </a:r>
              <a:r>
                <a:rPr lang="en-US" altLang="fr-FR" sz="1200" dirty="0">
                  <a:latin typeface="Calibri" pitchFamily="34" charset="0"/>
                  <a:cs typeface="Calibri" pitchFamily="34" charset="0"/>
                  <a:sym typeface="Helvetica" charset="0"/>
                </a:rPr>
                <a:t> He/5%H</a:t>
              </a:r>
              <a:r>
                <a:rPr lang="en-US" altLang="fr-FR" sz="1200" baseline="-6000" dirty="0">
                  <a:latin typeface="Calibri" pitchFamily="34" charset="0"/>
                  <a:cs typeface="Calibri" pitchFamily="34" charset="0"/>
                  <a:sym typeface="Helvetica" charset="0"/>
                </a:rPr>
                <a:t>2</a:t>
              </a:r>
              <a:r>
                <a:rPr lang="en-US" altLang="fr-FR" sz="1200" dirty="0">
                  <a:latin typeface="Calibri" pitchFamily="34" charset="0"/>
                  <a:cs typeface="Calibri" pitchFamily="34" charset="0"/>
                  <a:sym typeface="Helvetica" charset="0"/>
                </a:rPr>
                <a:t>  + </a:t>
              </a:r>
              <a:r>
                <a:rPr lang="en-US" altLang="fr-FR" sz="1200" dirty="0" err="1">
                  <a:latin typeface="Calibri" pitchFamily="34" charset="0"/>
                  <a:cs typeface="Calibri" pitchFamily="34" charset="0"/>
                  <a:sym typeface="Helvetica" charset="0"/>
                </a:rPr>
                <a:t>ruban</a:t>
              </a:r>
              <a:r>
                <a:rPr lang="en-US" altLang="fr-FR" sz="1200" dirty="0">
                  <a:latin typeface="Calibri" pitchFamily="34" charset="0"/>
                  <a:cs typeface="Calibri" pitchFamily="34" charset="0"/>
                  <a:sym typeface="Helvetica" charset="0"/>
                </a:rPr>
                <a:t> Mo</a:t>
              </a:r>
            </a:p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r>
                <a:rPr lang="en-US" altLang="fr-FR" sz="1200" dirty="0">
                  <a:latin typeface="Calibri" pitchFamily="34" charset="0"/>
                  <a:cs typeface="Calibri" pitchFamily="34" charset="0"/>
                  <a:sym typeface="Helvetica" charset="0"/>
                </a:rPr>
                <a:t>Vide</a:t>
              </a:r>
            </a:p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r>
                <a:rPr lang="en-US" altLang="fr-FR" sz="1200" dirty="0" err="1" smtClean="0">
                  <a:latin typeface="Calibri" pitchFamily="34" charset="0"/>
                  <a:cs typeface="Calibri" pitchFamily="34" charset="0"/>
                  <a:sym typeface="Helvetica" charset="0"/>
                </a:rPr>
                <a:t>Échantillons</a:t>
              </a:r>
              <a:r>
                <a:rPr lang="en-US" altLang="fr-FR" sz="1200" dirty="0" smtClean="0">
                  <a:latin typeface="Calibri" pitchFamily="34" charset="0"/>
                  <a:cs typeface="Calibri" pitchFamily="34" charset="0"/>
                  <a:sym typeface="Helvetica" charset="0"/>
                </a:rPr>
                <a:t> massifs &lt; 1000</a:t>
              </a:r>
              <a:r>
                <a:rPr lang="en-US" altLang="fr-FR" sz="1200" dirty="0" smtClean="0">
                  <a:latin typeface="Calibri" pitchFamily="34" charset="0"/>
                  <a:cs typeface="Calibri" pitchFamily="34" charset="0"/>
                  <a:sym typeface="Symbol"/>
                </a:rPr>
                <a:t></a:t>
              </a:r>
              <a:r>
                <a:rPr lang="en-US" altLang="fr-FR" sz="1200" dirty="0" smtClean="0">
                  <a:latin typeface="Calibri" pitchFamily="34" charset="0"/>
                  <a:cs typeface="Calibri" pitchFamily="34" charset="0"/>
                  <a:sym typeface="Helvetica" charset="0"/>
                </a:rPr>
                <a:t>C</a:t>
              </a:r>
              <a:endParaRPr lang="en-US" altLang="fr-FR" sz="1200" dirty="0">
                <a:latin typeface="Calibri" pitchFamily="34" charset="0"/>
                <a:cs typeface="Calibri" pitchFamily="34" charset="0"/>
                <a:sym typeface="Helvetica" charset="0"/>
              </a:endParaRPr>
            </a:p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endParaRPr lang="en-US" altLang="fr-FR" sz="1200" dirty="0">
                <a:latin typeface="Calibri" pitchFamily="34" charset="0"/>
                <a:cs typeface="Calibri" pitchFamily="34" charset="0"/>
                <a:sym typeface="Helvetica" charset="0"/>
              </a:endParaRPr>
            </a:p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endParaRPr lang="en-US" altLang="fr-FR" sz="1200" dirty="0">
                <a:latin typeface="Calibri" pitchFamily="34" charset="0"/>
                <a:cs typeface="Calibri" pitchFamily="34" charset="0"/>
                <a:sym typeface="Helvetica" charset="0"/>
              </a:endParaRPr>
            </a:p>
            <a:p>
              <a:pPr algn="ctr" eaLnBrk="1" hangingPunct="1">
                <a:lnSpc>
                  <a:spcPct val="110000"/>
                </a:lnSpc>
                <a:spcAft>
                  <a:spcPct val="0"/>
                </a:spcAft>
                <a:buFontTx/>
                <a:buNone/>
              </a:pPr>
              <a:endParaRPr lang="en-US" altLang="fr-FR" sz="1200" dirty="0">
                <a:latin typeface="Calibri" pitchFamily="34" charset="0"/>
                <a:cs typeface="Calibri" pitchFamily="34" charset="0"/>
                <a:sym typeface="Helvetica" charset="0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120623" y="4491393"/>
            <a:ext cx="5230408" cy="2154729"/>
            <a:chOff x="120623" y="4491393"/>
            <a:chExt cx="5230408" cy="2154729"/>
          </a:xfrm>
        </p:grpSpPr>
        <p:sp>
          <p:nvSpPr>
            <p:cNvPr id="28" name="Rectangle 27"/>
            <p:cNvSpPr/>
            <p:nvPr/>
          </p:nvSpPr>
          <p:spPr>
            <a:xfrm>
              <a:off x="362854" y="4963276"/>
              <a:ext cx="1520977" cy="136811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  <a:cs typeface="Calibri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18808" y="5595158"/>
              <a:ext cx="137722" cy="684056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  <a:cs typeface="Calibri" pitchFamily="34" charset="0"/>
              </a:endParaRPr>
            </a:p>
          </p:txBody>
        </p:sp>
        <p:sp>
          <p:nvSpPr>
            <p:cNvPr id="30" name="Ellipse 134"/>
            <p:cNvSpPr/>
            <p:nvPr/>
          </p:nvSpPr>
          <p:spPr>
            <a:xfrm>
              <a:off x="959647" y="5385303"/>
              <a:ext cx="332223" cy="31768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  <a:cs typeface="Calibri" pitchFamily="34" charset="0"/>
              </a:endParaRPr>
            </a:p>
          </p:txBody>
        </p:sp>
        <p:cxnSp>
          <p:nvCxnSpPr>
            <p:cNvPr id="31" name="Connecteur en angle 135"/>
            <p:cNvCxnSpPr/>
            <p:nvPr/>
          </p:nvCxnSpPr>
          <p:spPr>
            <a:xfrm rot="16200000" flipH="1">
              <a:off x="944451" y="5089388"/>
              <a:ext cx="830143" cy="473569"/>
            </a:xfrm>
            <a:prstGeom prst="bentConnector3">
              <a:avLst>
                <a:gd name="adj1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4650343" y="5595158"/>
              <a:ext cx="137722" cy="684056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  <a:cs typeface="Calibri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80185" y="4804436"/>
              <a:ext cx="283900" cy="52173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  <a:cs typeface="Calibri" pitchFamily="34" charset="0"/>
              </a:endParaRPr>
            </a:p>
          </p:txBody>
        </p:sp>
        <p:cxnSp>
          <p:nvCxnSpPr>
            <p:cNvPr id="34" name="Connecteur droit 138"/>
            <p:cNvCxnSpPr>
              <a:stCxn id="28" idx="0"/>
              <a:endCxn id="33" idx="2"/>
            </p:cNvCxnSpPr>
            <p:nvPr/>
          </p:nvCxnSpPr>
          <p:spPr>
            <a:xfrm flipH="1" flipV="1">
              <a:off x="1122738" y="4856609"/>
              <a:ext cx="1208" cy="10666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necteur en angle 139"/>
            <p:cNvCxnSpPr>
              <a:stCxn id="29" idx="0"/>
            </p:cNvCxnSpPr>
            <p:nvPr/>
          </p:nvCxnSpPr>
          <p:spPr>
            <a:xfrm rot="16200000" flipV="1">
              <a:off x="4229011" y="4736500"/>
              <a:ext cx="157681" cy="1559636"/>
            </a:xfrm>
            <a:prstGeom prst="bentConnector2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onnecteur en angle 140"/>
            <p:cNvCxnSpPr>
              <a:stCxn id="32" idx="0"/>
            </p:cNvCxnSpPr>
            <p:nvPr/>
          </p:nvCxnSpPr>
          <p:spPr>
            <a:xfrm rot="16200000" flipV="1">
              <a:off x="4084199" y="4960153"/>
              <a:ext cx="78840" cy="1191170"/>
            </a:xfrm>
            <a:prstGeom prst="bentConnector2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cteur en angle 141"/>
            <p:cNvCxnSpPr/>
            <p:nvPr/>
          </p:nvCxnSpPr>
          <p:spPr>
            <a:xfrm rot="10800000">
              <a:off x="3199434" y="5279797"/>
              <a:ext cx="328599" cy="236521"/>
            </a:xfrm>
            <a:prstGeom prst="bentConnector3">
              <a:avLst>
                <a:gd name="adj1" fmla="val -51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Ellipse 142"/>
            <p:cNvSpPr/>
            <p:nvPr/>
          </p:nvSpPr>
          <p:spPr>
            <a:xfrm>
              <a:off x="3637968" y="5464144"/>
              <a:ext cx="108728" cy="10434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  <a:cs typeface="Calibri" pitchFamily="34" charset="0"/>
              </a:endParaRPr>
            </a:p>
          </p:txBody>
        </p:sp>
        <p:cxnSp>
          <p:nvCxnSpPr>
            <p:cNvPr id="39" name="Connecteur droit 143"/>
            <p:cNvCxnSpPr>
              <a:stCxn id="38" idx="3"/>
              <a:endCxn id="38" idx="7"/>
            </p:cNvCxnSpPr>
            <p:nvPr/>
          </p:nvCxnSpPr>
          <p:spPr>
            <a:xfrm flipV="1">
              <a:off x="3653674" y="5479217"/>
              <a:ext cx="77317" cy="7420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Ellipse 144"/>
            <p:cNvSpPr/>
            <p:nvPr/>
          </p:nvSpPr>
          <p:spPr>
            <a:xfrm>
              <a:off x="3802268" y="5385303"/>
              <a:ext cx="108728" cy="10434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  <a:cs typeface="Calibri" pitchFamily="34" charset="0"/>
              </a:endParaRPr>
            </a:p>
          </p:txBody>
        </p:sp>
        <p:cxnSp>
          <p:nvCxnSpPr>
            <p:cNvPr id="41" name="Connecteur droit 145"/>
            <p:cNvCxnSpPr>
              <a:stCxn id="40" idx="3"/>
              <a:endCxn id="40" idx="7"/>
            </p:cNvCxnSpPr>
            <p:nvPr/>
          </p:nvCxnSpPr>
          <p:spPr>
            <a:xfrm flipV="1">
              <a:off x="3817973" y="5400376"/>
              <a:ext cx="77317" cy="7420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Ellipse 146"/>
            <p:cNvSpPr/>
            <p:nvPr/>
          </p:nvSpPr>
          <p:spPr>
            <a:xfrm>
              <a:off x="3363734" y="5227623"/>
              <a:ext cx="108728" cy="104348"/>
            </a:xfrm>
            <a:prstGeom prst="ellipse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  <a:cs typeface="Calibri" pitchFamily="34" charset="0"/>
              </a:endParaRPr>
            </a:p>
          </p:txBody>
        </p:sp>
        <p:cxnSp>
          <p:nvCxnSpPr>
            <p:cNvPr id="43" name="Connecteur droit 147"/>
            <p:cNvCxnSpPr>
              <a:stCxn id="42" idx="3"/>
              <a:endCxn id="42" idx="7"/>
            </p:cNvCxnSpPr>
            <p:nvPr/>
          </p:nvCxnSpPr>
          <p:spPr>
            <a:xfrm flipV="1">
              <a:off x="3379439" y="5242695"/>
              <a:ext cx="77317" cy="74203"/>
            </a:xfrm>
            <a:prstGeom prst="lin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44" name="Connecteur en angle 148"/>
            <p:cNvCxnSpPr>
              <a:stCxn id="33" idx="0"/>
            </p:cNvCxnSpPr>
            <p:nvPr/>
          </p:nvCxnSpPr>
          <p:spPr>
            <a:xfrm rot="16200000" flipH="1">
              <a:off x="1923406" y="4003768"/>
              <a:ext cx="475361" cy="2076696"/>
            </a:xfrm>
            <a:prstGeom prst="bentConnector4">
              <a:avLst>
                <a:gd name="adj1" fmla="val -35130"/>
                <a:gd name="adj2" fmla="val 95526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necteur en angle 155"/>
            <p:cNvCxnSpPr/>
            <p:nvPr/>
          </p:nvCxnSpPr>
          <p:spPr>
            <a:xfrm rot="5400000" flipH="1" flipV="1">
              <a:off x="2046136" y="5477767"/>
              <a:ext cx="552462" cy="1"/>
            </a:xfrm>
            <a:prstGeom prst="bentConnector3">
              <a:avLst>
                <a:gd name="adj1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Connecteur droit 157"/>
            <p:cNvCxnSpPr/>
            <p:nvPr/>
          </p:nvCxnSpPr>
          <p:spPr>
            <a:xfrm flipV="1">
              <a:off x="2322366" y="4649075"/>
              <a:ext cx="0" cy="56239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Ellipse 158"/>
            <p:cNvSpPr/>
            <p:nvPr/>
          </p:nvSpPr>
          <p:spPr>
            <a:xfrm>
              <a:off x="2266794" y="4908783"/>
              <a:ext cx="109935" cy="10434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  <a:cs typeface="Calibri" pitchFamily="34" charset="0"/>
              </a:endParaRPr>
            </a:p>
          </p:txBody>
        </p:sp>
        <p:cxnSp>
          <p:nvCxnSpPr>
            <p:cNvPr id="48" name="Connecteur droit 159"/>
            <p:cNvCxnSpPr>
              <a:stCxn id="47" idx="3"/>
              <a:endCxn id="47" idx="7"/>
            </p:cNvCxnSpPr>
            <p:nvPr/>
          </p:nvCxnSpPr>
          <p:spPr>
            <a:xfrm flipV="1">
              <a:off x="2282499" y="4923855"/>
              <a:ext cx="77317" cy="7420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1486372" y="4491393"/>
              <a:ext cx="109935" cy="233043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  <a:cs typeface="Calibri" pitchFamily="34" charset="0"/>
              </a:endParaRPr>
            </a:p>
          </p:txBody>
        </p:sp>
        <p:cxnSp>
          <p:nvCxnSpPr>
            <p:cNvPr id="50" name="Connecteur droit 161"/>
            <p:cNvCxnSpPr>
              <a:stCxn id="49" idx="2"/>
            </p:cNvCxnSpPr>
            <p:nvPr/>
          </p:nvCxnSpPr>
          <p:spPr>
            <a:xfrm flipH="1" flipV="1">
              <a:off x="1486372" y="4491393"/>
              <a:ext cx="55572" cy="23304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onnecteur droit 162"/>
            <p:cNvCxnSpPr>
              <a:stCxn id="49" idx="2"/>
            </p:cNvCxnSpPr>
            <p:nvPr/>
          </p:nvCxnSpPr>
          <p:spPr>
            <a:xfrm flipV="1">
              <a:off x="1541944" y="4491393"/>
              <a:ext cx="54363" cy="23304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Ellipse 163"/>
            <p:cNvSpPr/>
            <p:nvPr/>
          </p:nvSpPr>
          <p:spPr>
            <a:xfrm>
              <a:off x="1719532" y="4579509"/>
              <a:ext cx="109936" cy="105507"/>
            </a:xfrm>
            <a:prstGeom prst="ellipse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  <a:cs typeface="Calibri" pitchFamily="34" charset="0"/>
              </a:endParaRPr>
            </a:p>
          </p:txBody>
        </p:sp>
        <p:cxnSp>
          <p:nvCxnSpPr>
            <p:cNvPr id="53" name="Connecteur droit 164"/>
            <p:cNvCxnSpPr>
              <a:stCxn id="52" idx="3"/>
              <a:endCxn id="52" idx="7"/>
            </p:cNvCxnSpPr>
            <p:nvPr/>
          </p:nvCxnSpPr>
          <p:spPr>
            <a:xfrm flipV="1">
              <a:off x="1735237" y="4595741"/>
              <a:ext cx="77317" cy="74203"/>
            </a:xfrm>
            <a:prstGeom prst="lin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54" name="Connecteur droit 165"/>
            <p:cNvCxnSpPr/>
            <p:nvPr/>
          </p:nvCxnSpPr>
          <p:spPr>
            <a:xfrm>
              <a:off x="1250795" y="5656607"/>
              <a:ext cx="125641" cy="9043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onnecteur droit 166"/>
            <p:cNvCxnSpPr>
              <a:stCxn id="30" idx="3"/>
            </p:cNvCxnSpPr>
            <p:nvPr/>
          </p:nvCxnSpPr>
          <p:spPr>
            <a:xfrm flipH="1">
              <a:off x="898035" y="5656607"/>
              <a:ext cx="111144" cy="9043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ZoneTexte 135"/>
            <p:cNvSpPr txBox="1">
              <a:spLocks noChangeArrowheads="1"/>
            </p:cNvSpPr>
            <p:nvPr/>
          </p:nvSpPr>
          <p:spPr bwMode="auto">
            <a:xfrm>
              <a:off x="4858133" y="6331388"/>
              <a:ext cx="4928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>
                  <a:latin typeface="Calibri" panose="020F0502020204030204" pitchFamily="34" charset="0"/>
                  <a:cs typeface="Calibri" pitchFamily="34" charset="0"/>
                </a:rPr>
                <a:t>Air</a:t>
              </a:r>
            </a:p>
          </p:txBody>
        </p:sp>
        <p:cxnSp>
          <p:nvCxnSpPr>
            <p:cNvPr id="57" name="Connecteur droit avec flèche 176"/>
            <p:cNvCxnSpPr/>
            <p:nvPr/>
          </p:nvCxnSpPr>
          <p:spPr>
            <a:xfrm flipH="1">
              <a:off x="896629" y="5747042"/>
              <a:ext cx="137722" cy="1113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Ellipse 177"/>
            <p:cNvSpPr/>
            <p:nvPr/>
          </p:nvSpPr>
          <p:spPr>
            <a:xfrm>
              <a:off x="3052048" y="4907623"/>
              <a:ext cx="109935" cy="10434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  <a:cs typeface="Calibri" pitchFamily="34" charset="0"/>
              </a:endParaRPr>
            </a:p>
          </p:txBody>
        </p:sp>
        <p:cxnSp>
          <p:nvCxnSpPr>
            <p:cNvPr id="59" name="Connecteur droit 178"/>
            <p:cNvCxnSpPr>
              <a:stCxn id="58" idx="3"/>
              <a:endCxn id="58" idx="7"/>
            </p:cNvCxnSpPr>
            <p:nvPr/>
          </p:nvCxnSpPr>
          <p:spPr>
            <a:xfrm flipV="1">
              <a:off x="3068961" y="4922696"/>
              <a:ext cx="77317" cy="7420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Connecteur droit avec flèche 179"/>
            <p:cNvCxnSpPr/>
            <p:nvPr/>
          </p:nvCxnSpPr>
          <p:spPr>
            <a:xfrm flipH="1" flipV="1">
              <a:off x="1221911" y="5741245"/>
              <a:ext cx="126849" cy="1113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ZoneTexte 134"/>
            <p:cNvSpPr txBox="1">
              <a:spLocks noChangeArrowheads="1"/>
            </p:cNvSpPr>
            <p:nvPr/>
          </p:nvSpPr>
          <p:spPr bwMode="auto">
            <a:xfrm>
              <a:off x="4123619" y="6331387"/>
              <a:ext cx="91089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>
                  <a:latin typeface="Calibri" panose="020F0502020204030204" pitchFamily="34" charset="0"/>
                  <a:cs typeface="Calibri" pitchFamily="34" charset="0"/>
                </a:rPr>
                <a:t>He+5%H</a:t>
              </a:r>
              <a:r>
                <a:rPr lang="en-US" sz="1400" baseline="-25000" dirty="0">
                  <a:latin typeface="Calibri" panose="020F0502020204030204" pitchFamily="34" charset="0"/>
                  <a:cs typeface="Calibri" pitchFamily="34" charset="0"/>
                </a:rPr>
                <a:t>2</a:t>
              </a:r>
              <a:endParaRPr lang="en-US" sz="1600" baseline="-250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2" name="ZoneTexte 131"/>
            <p:cNvSpPr txBox="1">
              <a:spLocks noChangeArrowheads="1"/>
            </p:cNvSpPr>
            <p:nvPr/>
          </p:nvSpPr>
          <p:spPr bwMode="auto">
            <a:xfrm>
              <a:off x="120623" y="6338345"/>
              <a:ext cx="20114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 err="1" smtClean="0">
                  <a:latin typeface="Calibri" panose="020F0502020204030204" pitchFamily="34" charset="0"/>
                  <a:cs typeface="Calibri" pitchFamily="34" charset="0"/>
                </a:rPr>
                <a:t>BàG</a:t>
              </a: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3" name="ZoneTexte 138"/>
            <p:cNvSpPr txBox="1">
              <a:spLocks noChangeArrowheads="1"/>
            </p:cNvSpPr>
            <p:nvPr/>
          </p:nvSpPr>
          <p:spPr bwMode="auto">
            <a:xfrm>
              <a:off x="344297" y="5205137"/>
              <a:ext cx="79250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>
                  <a:latin typeface="Calibri" panose="020F0502020204030204" pitchFamily="34" charset="0"/>
                  <a:cs typeface="Calibri" pitchFamily="34" charset="0"/>
                </a:rPr>
                <a:t>Four</a:t>
              </a:r>
            </a:p>
            <a:p>
              <a:pPr algn="ctr" eaLnBrk="1" hangingPunct="1"/>
              <a:r>
                <a:rPr lang="en-US" sz="1400" dirty="0" smtClean="0">
                  <a:latin typeface="Calibri" panose="020F0502020204030204" pitchFamily="34" charset="0"/>
                  <a:cs typeface="Calibri" pitchFamily="34" charset="0"/>
                </a:rPr>
                <a:t>DRX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2315225" y="5742280"/>
              <a:ext cx="79239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3107015" y="5279797"/>
              <a:ext cx="604" cy="47420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3052048" y="5461825"/>
              <a:ext cx="109935" cy="105507"/>
              <a:chOff x="4962410" y="3463328"/>
              <a:chExt cx="109935" cy="105507"/>
            </a:xfrm>
          </p:grpSpPr>
          <p:sp>
            <p:nvSpPr>
              <p:cNvPr id="67" name="Ellipse 151"/>
              <p:cNvSpPr/>
              <p:nvPr/>
            </p:nvSpPr>
            <p:spPr>
              <a:xfrm>
                <a:off x="4962410" y="3463328"/>
                <a:ext cx="109935" cy="105507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 panose="020F0502020204030204" pitchFamily="34" charset="0"/>
                  <a:cs typeface="Calibri" pitchFamily="34" charset="0"/>
                </a:endParaRPr>
              </a:p>
            </p:txBody>
          </p:sp>
          <p:cxnSp>
            <p:nvCxnSpPr>
              <p:cNvPr id="68" name="Connecteur droit 152"/>
              <p:cNvCxnSpPr>
                <a:stCxn id="67" idx="3"/>
                <a:endCxn id="67" idx="7"/>
              </p:cNvCxnSpPr>
              <p:nvPr/>
            </p:nvCxnSpPr>
            <p:spPr>
              <a:xfrm flipV="1">
                <a:off x="4979323" y="3478401"/>
                <a:ext cx="77317" cy="7420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9" name="Rectangle 68"/>
            <p:cNvSpPr/>
            <p:nvPr/>
          </p:nvSpPr>
          <p:spPr>
            <a:xfrm>
              <a:off x="3980461" y="5461245"/>
              <a:ext cx="327390" cy="105507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  <a:cs typeface="Calibri" pitchFamily="34" charset="0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 flipH="1">
              <a:off x="1371675" y="5743626"/>
              <a:ext cx="22463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1374055" y="5716193"/>
              <a:ext cx="219871" cy="52173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  <a:cs typeface="Calibri" pitchFamily="34" charset="0"/>
              </a:endParaRPr>
            </a:p>
          </p:txBody>
        </p:sp>
        <p:sp>
          <p:nvSpPr>
            <p:cNvPr id="72" name="ZoneTexte 131"/>
            <p:cNvSpPr txBox="1">
              <a:spLocks noChangeArrowheads="1"/>
            </p:cNvSpPr>
            <p:nvPr/>
          </p:nvSpPr>
          <p:spPr bwMode="auto">
            <a:xfrm>
              <a:off x="1056590" y="5796897"/>
              <a:ext cx="854800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sz="1050" dirty="0" smtClean="0">
                  <a:latin typeface="Calibri" pitchFamily="34" charset="0"/>
                  <a:cs typeface="Calibri" pitchFamily="34" charset="0"/>
                </a:rPr>
                <a:t>Sonde </a:t>
              </a:r>
              <a:r>
                <a:rPr lang="pl-PL" sz="1050" dirty="0" smtClean="0">
                  <a:latin typeface="Calibri" pitchFamily="34" charset="0"/>
                  <a:cs typeface="Calibri" pitchFamily="34" charset="0"/>
                </a:rPr>
                <a:t>H</a:t>
              </a:r>
              <a:r>
                <a:rPr lang="pl-PL" sz="1050" baseline="-25000" dirty="0" smtClean="0">
                  <a:latin typeface="Calibri" pitchFamily="34" charset="0"/>
                  <a:cs typeface="Calibri" pitchFamily="34" charset="0"/>
                </a:rPr>
                <a:t>2</a:t>
              </a:r>
              <a:r>
                <a:rPr lang="pl-PL" sz="1050" dirty="0" smtClean="0">
                  <a:latin typeface="Calibri" pitchFamily="34" charset="0"/>
                  <a:cs typeface="Calibri" pitchFamily="34" charset="0"/>
                </a:rPr>
                <a:t>O</a:t>
              </a:r>
              <a:endParaRPr lang="en-US" sz="105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384264" y="5603026"/>
              <a:ext cx="654316" cy="28803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41558" y="6022611"/>
              <a:ext cx="15699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>
                  <a:solidFill>
                    <a:schemeClr val="tx2"/>
                  </a:solidFill>
                  <a:latin typeface="Calibri" pitchFamily="34" charset="0"/>
                  <a:cs typeface="Calibri" panose="020F0502020204030204" pitchFamily="34" charset="0"/>
                </a:rPr>
                <a:t>pompe </a:t>
              </a:r>
              <a:r>
                <a:rPr lang="fr-FR" sz="1400" b="1" dirty="0" smtClean="0">
                  <a:solidFill>
                    <a:schemeClr val="tx2"/>
                  </a:solidFill>
                  <a:latin typeface="Calibri" pitchFamily="34" charset="0"/>
                  <a:cs typeface="Calibri" panose="020F0502020204030204" pitchFamily="34" charset="0"/>
                </a:rPr>
                <a:t>- </a:t>
              </a:r>
              <a:r>
                <a:rPr lang="pl-PL" sz="1400" b="1" dirty="0" smtClean="0">
                  <a:solidFill>
                    <a:schemeClr val="tx2"/>
                  </a:solidFill>
                  <a:latin typeface="Calibri" pitchFamily="34" charset="0"/>
                  <a:cs typeface="Calibri" panose="020F0502020204030204" pitchFamily="34" charset="0"/>
                </a:rPr>
                <a:t>jauge </a:t>
              </a:r>
              <a:r>
                <a:rPr lang="pl-PL" sz="1400" b="1" dirty="0">
                  <a:solidFill>
                    <a:schemeClr val="tx2"/>
                  </a:solidFill>
                  <a:latin typeface="Calibri" pitchFamily="34" charset="0"/>
                  <a:cs typeface="Calibri" panose="020F0502020204030204" pitchFamily="34" charset="0"/>
                </a:rPr>
                <a:t>à </a:t>
              </a:r>
              <a:r>
                <a:rPr lang="pl-PL" sz="1400" b="1" dirty="0" smtClean="0">
                  <a:solidFill>
                    <a:schemeClr val="tx2"/>
                  </a:solidFill>
                  <a:latin typeface="Calibri" pitchFamily="34" charset="0"/>
                  <a:cs typeface="Calibri" panose="020F0502020204030204" pitchFamily="34" charset="0"/>
                </a:rPr>
                <a:t>oxygène</a:t>
              </a:r>
              <a:r>
                <a:rPr lang="fr-FR" sz="1400" b="1" dirty="0" smtClean="0">
                  <a:solidFill>
                    <a:schemeClr val="tx2"/>
                  </a:solidFill>
                  <a:latin typeface="Calibri" pitchFamily="34" charset="0"/>
                  <a:cs typeface="Calibri" panose="020F0502020204030204" pitchFamily="34" charset="0"/>
                </a:rPr>
                <a:t> </a:t>
              </a:r>
              <a:r>
                <a:rPr lang="pl-PL" sz="1400" b="1" dirty="0" smtClean="0">
                  <a:solidFill>
                    <a:schemeClr val="tx2"/>
                  </a:solidFill>
                  <a:latin typeface="Calibri" pitchFamily="34" charset="0"/>
                  <a:cs typeface="Calibri" panose="020F0502020204030204" pitchFamily="34" charset="0"/>
                </a:rPr>
                <a:t>Gen’Air</a:t>
              </a:r>
              <a:endParaRPr lang="pl-PL" sz="1400" b="1" dirty="0">
                <a:solidFill>
                  <a:schemeClr val="tx2"/>
                </a:solidFill>
                <a:latin typeface="Calibri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590318" y="5600088"/>
              <a:ext cx="111454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Filtre oxygène et humidité</a:t>
              </a:r>
              <a:endParaRPr lang="pl-PL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6309184" y="4385427"/>
            <a:ext cx="2943893" cy="911905"/>
            <a:chOff x="6309184" y="4385427"/>
            <a:chExt cx="2943893" cy="911905"/>
          </a:xfrm>
        </p:grpSpPr>
        <p:sp>
          <p:nvSpPr>
            <p:cNvPr id="77" name="Rectangle 36"/>
            <p:cNvSpPr>
              <a:spLocks/>
            </p:cNvSpPr>
            <p:nvPr/>
          </p:nvSpPr>
          <p:spPr bwMode="auto">
            <a:xfrm>
              <a:off x="6309184" y="5020194"/>
              <a:ext cx="2943893" cy="277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lnSpc>
                  <a:spcPct val="110000"/>
                </a:lnSpc>
              </a:pPr>
              <a:r>
                <a:rPr lang="en-US" altLang="fr-FR" sz="1400" b="1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Helvetica" pitchFamily="34" charset="0"/>
                </a:rPr>
                <a:t>contrôle</a:t>
              </a:r>
              <a:r>
                <a:rPr lang="en-US" altLang="fr-FR" sz="1400" b="1" dirty="0" smtClean="0">
                  <a:latin typeface="Calibri" pitchFamily="34" charset="0"/>
                  <a:cs typeface="Calibri" panose="020F0502020204030204" pitchFamily="34" charset="0"/>
                  <a:sym typeface="Helvetica" pitchFamily="34" charset="0"/>
                </a:rPr>
                <a:t> de </a:t>
              </a:r>
              <a:r>
                <a:rPr lang="en-US" altLang="fr-FR" sz="1400" b="1" dirty="0">
                  <a:latin typeface="Calibri" pitchFamily="34" charset="0"/>
                  <a:cs typeface="Calibri" panose="020F0502020204030204" pitchFamily="34" charset="0"/>
                  <a:sym typeface="Helvetica" pitchFamily="34" charset="0"/>
                </a:rPr>
                <a:t>T</a:t>
              </a:r>
              <a:endParaRPr lang="en-US" altLang="fr-FR" sz="1400" b="1" dirty="0" smtClean="0">
                <a:solidFill>
                  <a:schemeClr val="tx2"/>
                </a:solidFill>
                <a:latin typeface="Calibri" pitchFamily="34" charset="0"/>
                <a:cs typeface="Calibri" panose="020F0502020204030204" pitchFamily="34" charset="0"/>
                <a:sym typeface="Helvetica" pitchFamily="34" charset="0"/>
              </a:endParaRPr>
            </a:p>
          </p:txBody>
        </p:sp>
        <p:sp>
          <p:nvSpPr>
            <p:cNvPr id="78" name="Flèche droite 77"/>
            <p:cNvSpPr>
              <a:spLocks noChangeArrowheads="1"/>
            </p:cNvSpPr>
            <p:nvPr/>
          </p:nvSpPr>
          <p:spPr bwMode="auto">
            <a:xfrm rot="5400000">
              <a:off x="7445093" y="4570370"/>
              <a:ext cx="577850" cy="207963"/>
            </a:xfrm>
            <a:prstGeom prst="rightArrow">
              <a:avLst>
                <a:gd name="adj1" fmla="val 50000"/>
                <a:gd name="adj2" fmla="val 51353"/>
              </a:avLst>
            </a:prstGeom>
            <a:solidFill>
              <a:schemeClr val="tx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226175" y="5555737"/>
            <a:ext cx="2310490" cy="255252"/>
            <a:chOff x="6226175" y="5555737"/>
            <a:chExt cx="2310490" cy="255252"/>
          </a:xfrm>
        </p:grpSpPr>
        <p:sp>
          <p:nvSpPr>
            <p:cNvPr id="79" name="Rectangle 36"/>
            <p:cNvSpPr>
              <a:spLocks/>
            </p:cNvSpPr>
            <p:nvPr/>
          </p:nvSpPr>
          <p:spPr bwMode="auto">
            <a:xfrm>
              <a:off x="6723408" y="5555737"/>
              <a:ext cx="1813257" cy="25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lnSpc>
                  <a:spcPct val="110000"/>
                </a:lnSpc>
              </a:pPr>
              <a:r>
                <a:rPr lang="en-US" altLang="fr-FR" sz="1400" b="1" dirty="0" err="1" smtClean="0">
                  <a:latin typeface="Calibri" panose="020F0502020204030204" pitchFamily="34" charset="0"/>
                  <a:cs typeface="Calibri" panose="020F0502020204030204" pitchFamily="34" charset="0"/>
                  <a:sym typeface="Helvetica" pitchFamily="34" charset="0"/>
                </a:rPr>
                <a:t>contrôle</a:t>
              </a:r>
              <a:r>
                <a:rPr lang="en-US" altLang="fr-FR" sz="1400" b="1" dirty="0" smtClean="0">
                  <a:latin typeface="Calibri" pitchFamily="34" charset="0"/>
                  <a:cs typeface="Calibri" panose="020F0502020204030204" pitchFamily="34" charset="0"/>
                  <a:sym typeface="Helvetica" pitchFamily="34" charset="0"/>
                </a:rPr>
                <a:t> de p(O</a:t>
              </a:r>
              <a:r>
                <a:rPr lang="en-US" altLang="fr-FR" sz="1400" b="1" baseline="-25000" dirty="0" smtClean="0">
                  <a:latin typeface="Calibri" pitchFamily="34" charset="0"/>
                  <a:cs typeface="Calibri" panose="020F0502020204030204" pitchFamily="34" charset="0"/>
                  <a:sym typeface="Helvetica" pitchFamily="34" charset="0"/>
                </a:rPr>
                <a:t>2</a:t>
              </a:r>
              <a:r>
                <a:rPr lang="en-US" altLang="fr-FR" sz="1400" b="1" dirty="0" smtClean="0">
                  <a:latin typeface="Calibri" pitchFamily="34" charset="0"/>
                  <a:cs typeface="Calibri" panose="020F0502020204030204" pitchFamily="34" charset="0"/>
                  <a:sym typeface="Helvetica" pitchFamily="34" charset="0"/>
                </a:rPr>
                <a:t>)</a:t>
              </a:r>
              <a:endParaRPr lang="en-US" altLang="fr-FR" sz="1400" b="1" dirty="0" smtClean="0">
                <a:solidFill>
                  <a:schemeClr val="tx2"/>
                </a:solidFill>
                <a:latin typeface="Calibri" pitchFamily="34" charset="0"/>
                <a:cs typeface="Calibri" panose="020F0502020204030204" pitchFamily="34" charset="0"/>
                <a:sym typeface="Helvetica" pitchFamily="34" charset="0"/>
              </a:endParaRPr>
            </a:p>
          </p:txBody>
        </p:sp>
        <p:sp>
          <p:nvSpPr>
            <p:cNvPr id="80" name="Flèche droite 79"/>
            <p:cNvSpPr>
              <a:spLocks noChangeArrowheads="1"/>
            </p:cNvSpPr>
            <p:nvPr/>
          </p:nvSpPr>
          <p:spPr bwMode="auto">
            <a:xfrm>
              <a:off x="6226175" y="5603026"/>
              <a:ext cx="577850" cy="207963"/>
            </a:xfrm>
            <a:prstGeom prst="rightArrow">
              <a:avLst>
                <a:gd name="adj1" fmla="val 50000"/>
                <a:gd name="adj2" fmla="val 51353"/>
              </a:avLst>
            </a:prstGeom>
            <a:solidFill>
              <a:schemeClr val="tx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sp>
        <p:nvSpPr>
          <p:cNvPr id="81" name="Rectangle 80"/>
          <p:cNvSpPr/>
          <p:nvPr/>
        </p:nvSpPr>
        <p:spPr>
          <a:xfrm>
            <a:off x="5819949" y="5969013"/>
            <a:ext cx="3239914" cy="523220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Essentiel pour les diagrammes de phases car il faut connaitre T et O/M</a:t>
            </a:r>
          </a:p>
        </p:txBody>
      </p:sp>
      <p:sp>
        <p:nvSpPr>
          <p:cNvPr id="8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2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 descr="Graphical abstract V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19" y="980728"/>
            <a:ext cx="622935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1338735" y="980728"/>
            <a:ext cx="6546378" cy="432048"/>
          </a:xfrm>
        </p:spPr>
        <p:txBody>
          <a:bodyPr/>
          <a:lstStyle/>
          <a:p>
            <a:pPr marL="0" lvl="1" indent="0">
              <a:buNone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DRXHT pendant la réduction d’AmO</a:t>
            </a:r>
            <a:r>
              <a:rPr lang="fr-FR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jusqu’à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1840 K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sous He/5%H</a:t>
            </a:r>
            <a:r>
              <a:rPr lang="fr-FR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None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07504" y="6440476"/>
            <a:ext cx="383344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US" altLang="fr-FR" sz="13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J. Solid </a:t>
            </a:r>
            <a:r>
              <a:rPr lang="en-US" altLang="fr-FR" sz="13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State </a:t>
            </a:r>
            <a:r>
              <a:rPr lang="en-US" altLang="fr-FR" sz="13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Chem. </a:t>
            </a:r>
            <a:r>
              <a:rPr lang="en-US" altLang="fr-FR" sz="13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(2012) </a:t>
            </a:r>
            <a:r>
              <a:rPr lang="en-US" altLang="fr-FR" sz="13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217</a:t>
            </a:r>
            <a:endParaRPr lang="en-US" altLang="fr-FR" sz="1300" dirty="0">
              <a:solidFill>
                <a:srgbClr val="59595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Espace réservé du contenu 10"/>
          <p:cNvSpPr>
            <a:spLocks noGrp="1"/>
          </p:cNvSpPr>
          <p:nvPr>
            <p:ph idx="1"/>
          </p:nvPr>
        </p:nvSpPr>
        <p:spPr>
          <a:xfrm>
            <a:off x="1340346" y="5178078"/>
            <a:ext cx="7200800" cy="1018555"/>
          </a:xfrm>
        </p:spPr>
        <p:txBody>
          <a:bodyPr/>
          <a:lstStyle/>
          <a:p>
            <a:pPr marL="0" lvl="1" indent="0">
              <a:buNone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2 transformations de phase</a:t>
            </a:r>
          </a:p>
          <a:p>
            <a:pPr marL="771525" lvl="3" indent="0">
              <a:buNone/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AmO</a:t>
            </a:r>
            <a:r>
              <a:rPr lang="fr-FR" sz="12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2-x</a:t>
            </a: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Fm-3m 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fr-FR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Ia-3</a:t>
            </a:r>
          </a:p>
          <a:p>
            <a:pPr marL="771525" lvl="3" indent="0">
              <a:buNone/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pt-B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pt-BR" sz="12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B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t-BR" sz="12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-B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Ia-3 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pt-BR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t-BR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 C2/m (monoclinique) + Am</a:t>
            </a:r>
            <a:r>
              <a:rPr lang="pt-BR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t-BR" sz="1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haxagonal P63/mm</a:t>
            </a:r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None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Coefficient d’expansion thermique au refroidissement</a:t>
            </a:r>
          </a:p>
        </p:txBody>
      </p:sp>
      <p:sp>
        <p:nvSpPr>
          <p:cNvPr id="12" name="Titre 16"/>
          <p:cNvSpPr txBox="1">
            <a:spLocks/>
          </p:cNvSpPr>
          <p:nvPr/>
        </p:nvSpPr>
        <p:spPr bwMode="auto">
          <a:xfrm>
            <a:off x="1223019" y="52388"/>
            <a:ext cx="7237413" cy="909637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cap="none" dirty="0">
                <a:latin typeface="Calibri" pitchFamily="34" charset="0"/>
                <a:cs typeface="Calibri" pitchFamily="34" charset="0"/>
              </a:rPr>
              <a:t>Étude des transformations de phase dans le système Am–O</a:t>
            </a:r>
          </a:p>
        </p:txBody>
      </p:sp>
      <p:sp>
        <p:nvSpPr>
          <p:cNvPr id="14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8349357" y="6597352"/>
            <a:ext cx="111918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000" dirty="0" smtClean="0"/>
              <a:t>|  PAGE </a:t>
            </a:r>
            <a:fld id="{40A8C9DD-2C30-47DA-B155-DC685F41356D}" type="slidenum">
              <a:rPr lang="fr-FR" sz="1000" smtClean="0"/>
              <a:pPr>
                <a:defRPr/>
              </a:pPr>
              <a:t>15</a:t>
            </a:fld>
            <a:endParaRPr lang="fr-FR" sz="1000" dirty="0"/>
          </a:p>
        </p:txBody>
      </p:sp>
      <p:sp>
        <p:nvSpPr>
          <p:cNvPr id="15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2519610" y="6597352"/>
            <a:ext cx="5940425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fr-FR" sz="1000" dirty="0"/>
              <a:t>Renaud BELIN </a:t>
            </a:r>
            <a:r>
              <a:rPr lang="fr-FR" sz="1000" dirty="0" smtClean="0"/>
              <a:t>- </a:t>
            </a:r>
            <a:r>
              <a:rPr lang="fr-FR" sz="1000" dirty="0" smtClean="0"/>
              <a:t>RX et Matière 14-17 novembre 2017 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33690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Fig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772816"/>
            <a:ext cx="5054115" cy="357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  <p:sp>
        <p:nvSpPr>
          <p:cNvPr id="19" name="Espace réservé du contenu 10"/>
          <p:cNvSpPr>
            <a:spLocks noGrp="1"/>
          </p:cNvSpPr>
          <p:nvPr>
            <p:ph idx="1"/>
          </p:nvPr>
        </p:nvSpPr>
        <p:spPr>
          <a:xfrm>
            <a:off x="2483768" y="1457827"/>
            <a:ext cx="4608512" cy="432048"/>
          </a:xfrm>
        </p:spPr>
        <p:txBody>
          <a:bodyPr/>
          <a:lstStyle/>
          <a:p>
            <a:pPr lvl="1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Coefficients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d’expansion thermique d’Am</a:t>
            </a:r>
            <a:r>
              <a:rPr lang="fr-FR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hexagonal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re 16"/>
          <p:cNvSpPr txBox="1">
            <a:spLocks/>
          </p:cNvSpPr>
          <p:nvPr/>
        </p:nvSpPr>
        <p:spPr bwMode="auto">
          <a:xfrm>
            <a:off x="1223019" y="52388"/>
            <a:ext cx="7237413" cy="909637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cap="none" dirty="0">
                <a:latin typeface="Calibri" pitchFamily="34" charset="0"/>
                <a:cs typeface="Calibri" pitchFamily="34" charset="0"/>
              </a:rPr>
              <a:t>Étude des transformations de phase dans le système Am–O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07504" y="6440476"/>
            <a:ext cx="383344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US" altLang="fr-FR" sz="13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J. Solid </a:t>
            </a:r>
            <a:r>
              <a:rPr lang="en-US" altLang="fr-FR" sz="13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State </a:t>
            </a:r>
            <a:r>
              <a:rPr lang="en-US" altLang="fr-FR" sz="13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Chem. </a:t>
            </a:r>
            <a:r>
              <a:rPr lang="en-US" altLang="fr-FR" sz="13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(2012) </a:t>
            </a:r>
            <a:r>
              <a:rPr lang="en-US" altLang="fr-FR" sz="13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217</a:t>
            </a:r>
            <a:endParaRPr lang="en-US" altLang="fr-FR" sz="1300" dirty="0">
              <a:solidFill>
                <a:srgbClr val="59595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40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92" y="1453802"/>
            <a:ext cx="6260633" cy="399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1338734" y="980728"/>
            <a:ext cx="7337721" cy="1944216"/>
          </a:xfrm>
        </p:spPr>
        <p:txBody>
          <a:bodyPr/>
          <a:lstStyle/>
          <a:p>
            <a:pPr marL="0" lvl="1" indent="0">
              <a:buNone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Mélange UO</a:t>
            </a:r>
            <a:r>
              <a:rPr lang="fr-FR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+ AmO</a:t>
            </a:r>
            <a:r>
              <a:rPr lang="fr-FR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en quantités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stœchiométriques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pour former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0,85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0,15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2±δ</a:t>
            </a:r>
          </a:p>
          <a:p>
            <a:pPr marL="0" lvl="1" indent="0">
              <a:buNone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DRXHT jusqu’à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1970 K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sous He/5%H</a:t>
            </a:r>
            <a:r>
              <a:rPr lang="fr-FR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None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5496" y="6453336"/>
            <a:ext cx="383344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pitchFamily="34" charset="0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4"/>
              </a:buBlip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US" altLang="fr-FR" sz="1300" dirty="0" err="1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Inorg</a:t>
            </a:r>
            <a:r>
              <a:rPr lang="en-US" altLang="fr-FR" sz="13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. Chem. 51 (2012) </a:t>
            </a:r>
            <a:r>
              <a:rPr lang="en-US" altLang="fr-FR" sz="13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9369</a:t>
            </a:r>
            <a:endParaRPr lang="en-US" altLang="fr-FR" sz="1300" dirty="0">
              <a:solidFill>
                <a:srgbClr val="59595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Espace réservé du contenu 10"/>
          <p:cNvSpPr>
            <a:spLocks noGrp="1"/>
          </p:cNvSpPr>
          <p:nvPr>
            <p:ph idx="1"/>
          </p:nvPr>
        </p:nvSpPr>
        <p:spPr>
          <a:xfrm>
            <a:off x="2411760" y="5661248"/>
            <a:ext cx="6515100" cy="992531"/>
          </a:xfrm>
        </p:spPr>
        <p:txBody>
          <a:bodyPr/>
          <a:lstStyle/>
          <a:p>
            <a:pPr marL="771525" lvl="3" indent="0">
              <a:buNone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Formation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d’Am</a:t>
            </a:r>
            <a:r>
              <a:rPr lang="fr-FR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hexagonal avant la formation de la solution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solide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71525" lvl="3" indent="0">
              <a:buNone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est trivalent avant d’</a:t>
            </a:r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interdiffuser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avec U</a:t>
            </a:r>
          </a:p>
          <a:p>
            <a:pPr marL="771525" lvl="3" indent="0">
              <a:buNone/>
            </a:pP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heures pour former la solution solide pendant le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plateau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itre 16"/>
          <p:cNvSpPr txBox="1">
            <a:spLocks/>
          </p:cNvSpPr>
          <p:nvPr/>
        </p:nvSpPr>
        <p:spPr bwMode="auto">
          <a:xfrm>
            <a:off x="863600" y="52388"/>
            <a:ext cx="8215685" cy="909637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cap="none" dirty="0">
                <a:latin typeface="Calibri" pitchFamily="34" charset="0"/>
                <a:cs typeface="Calibri" pitchFamily="34" charset="0"/>
              </a:rPr>
              <a:t>Étude in situ de la formation de la solution solide U</a:t>
            </a:r>
            <a:r>
              <a:rPr lang="fr-FR" cap="none" baseline="-25000" dirty="0">
                <a:latin typeface="Calibri" pitchFamily="34" charset="0"/>
                <a:cs typeface="Calibri" pitchFamily="34" charset="0"/>
              </a:rPr>
              <a:t>0,85</a:t>
            </a:r>
            <a:r>
              <a:rPr lang="fr-FR" cap="none" dirty="0">
                <a:latin typeface="Calibri" pitchFamily="34" charset="0"/>
                <a:cs typeface="Calibri" pitchFamily="34" charset="0"/>
              </a:rPr>
              <a:t>Am</a:t>
            </a:r>
            <a:r>
              <a:rPr lang="fr-FR" cap="none" baseline="-25000" dirty="0">
                <a:latin typeface="Calibri" pitchFamily="34" charset="0"/>
                <a:cs typeface="Calibri" pitchFamily="34" charset="0"/>
              </a:rPr>
              <a:t>0,15</a:t>
            </a:r>
            <a:r>
              <a:rPr lang="fr-FR" cap="none" dirty="0">
                <a:latin typeface="Calibri" pitchFamily="34" charset="0"/>
                <a:cs typeface="Calibri" pitchFamily="34" charset="0"/>
              </a:rPr>
              <a:t>O</a:t>
            </a:r>
            <a:r>
              <a:rPr lang="fr-FR" cap="none" baseline="-25000" dirty="0">
                <a:latin typeface="Calibri" pitchFamily="34" charset="0"/>
                <a:cs typeface="Calibri" pitchFamily="34" charset="0"/>
              </a:rPr>
              <a:t>2±δ</a:t>
            </a:r>
          </a:p>
        </p:txBody>
      </p:sp>
      <p:sp>
        <p:nvSpPr>
          <p:cNvPr id="16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8459465" y="6540584"/>
            <a:ext cx="111918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000" dirty="0" smtClean="0"/>
              <a:t>|  PAGE </a:t>
            </a:r>
            <a:fld id="{40A8C9DD-2C30-47DA-B155-DC685F41356D}" type="slidenum">
              <a:rPr lang="fr-FR" sz="1000" smtClean="0"/>
              <a:pPr>
                <a:defRPr/>
              </a:pPr>
              <a:t>17</a:t>
            </a:fld>
            <a:endParaRPr lang="fr-FR" sz="1000" dirty="0"/>
          </a:p>
        </p:txBody>
      </p:sp>
      <p:sp>
        <p:nvSpPr>
          <p:cNvPr id="17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2519610" y="6597352"/>
            <a:ext cx="5940425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fr-FR" sz="1000" dirty="0"/>
              <a:t>Renaud BELIN </a:t>
            </a:r>
            <a:r>
              <a:rPr lang="fr-FR" sz="1000" dirty="0" smtClean="0"/>
              <a:t>- </a:t>
            </a:r>
            <a:r>
              <a:rPr lang="fr-FR" sz="1000" dirty="0" smtClean="0"/>
              <a:t>RX et Matière 14-17 novembre 2017 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0869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56" y="2420888"/>
            <a:ext cx="4032448" cy="394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itre 16"/>
          <p:cNvSpPr>
            <a:spLocks noGrp="1"/>
          </p:cNvSpPr>
          <p:nvPr>
            <p:ph type="title"/>
          </p:nvPr>
        </p:nvSpPr>
        <p:spPr bwMode="auto">
          <a:xfrm>
            <a:off x="683568" y="44624"/>
            <a:ext cx="8280400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cap="none" dirty="0">
                <a:latin typeface="Calibri" pitchFamily="34" charset="0"/>
                <a:cs typeface="Calibri" pitchFamily="34" charset="0"/>
              </a:rPr>
              <a:t>Expansion thermique de </a:t>
            </a:r>
            <a:r>
              <a:rPr lang="fr-FR" cap="none" dirty="0" smtClean="0">
                <a:latin typeface="Calibri" pitchFamily="34" charset="0"/>
                <a:cs typeface="Calibri" pitchFamily="34" charset="0"/>
              </a:rPr>
              <a:t>NpO</a:t>
            </a:r>
            <a:r>
              <a:rPr lang="fr-FR" cap="none" baseline="-25000" dirty="0" smtClean="0">
                <a:latin typeface="Calibri" pitchFamily="34" charset="0"/>
                <a:cs typeface="Calibri" pitchFamily="34" charset="0"/>
              </a:rPr>
              <a:t>2</a:t>
            </a:r>
            <a:endParaRPr lang="fr-FR" cap="non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sp>
        <p:nvSpPr>
          <p:cNvPr id="19" name="Espace réservé du contenu 10"/>
          <p:cNvSpPr>
            <a:spLocks noGrp="1"/>
          </p:cNvSpPr>
          <p:nvPr>
            <p:ph idx="1"/>
          </p:nvPr>
        </p:nvSpPr>
        <p:spPr>
          <a:xfrm>
            <a:off x="1691680" y="1052736"/>
            <a:ext cx="7272808" cy="1656184"/>
          </a:xfrm>
        </p:spPr>
        <p:txBody>
          <a:bodyPr/>
          <a:lstStyle/>
          <a:p>
            <a:pPr lvl="1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Pour la première fois jusqu’à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2000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K sous He, He/5%H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air</a:t>
            </a:r>
          </a:p>
          <a:p>
            <a:pPr lvl="1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T &lt; 1750 K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réduction responsable de l’écart à la linéarité</a:t>
            </a:r>
          </a:p>
          <a:p>
            <a:pPr lvl="1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T &gt; 1750 K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Effet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simultané de la réduction  et de la formation de paires de </a:t>
            </a:r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Frenkel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6453336"/>
            <a:ext cx="34563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J</a:t>
            </a:r>
            <a:r>
              <a:rPr lang="en-US" altLang="fr-FR" sz="12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. Appl. </a:t>
            </a:r>
            <a:r>
              <a:rPr lang="en-US" altLang="fr-FR" sz="1200" dirty="0" err="1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Crys</a:t>
            </a:r>
            <a:r>
              <a:rPr lang="en-US" altLang="fr-FR" sz="12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. 47 </a:t>
            </a:r>
            <a:r>
              <a:rPr lang="en-US" altLang="fr-FR" sz="12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altLang="fr-FR" sz="12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2014) 1008</a:t>
            </a:r>
            <a:endParaRPr lang="en-US" altLang="fr-FR" sz="1200" dirty="0">
              <a:solidFill>
                <a:srgbClr val="59595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Titre 16"/>
          <p:cNvSpPr txBox="1">
            <a:spLocks/>
          </p:cNvSpPr>
          <p:nvPr/>
        </p:nvSpPr>
        <p:spPr bwMode="auto">
          <a:xfrm>
            <a:off x="863600" y="52388"/>
            <a:ext cx="72374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Le système U-Pu-O</a:t>
            </a:r>
            <a:endParaRPr lang="fr-FR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074" name="Picture 2" descr="F:\christ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756" y="2114775"/>
            <a:ext cx="3526630" cy="316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" name="Rectangle 8192"/>
          <p:cNvSpPr/>
          <p:nvPr/>
        </p:nvSpPr>
        <p:spPr>
          <a:xfrm>
            <a:off x="2540688" y="1988840"/>
            <a:ext cx="765108" cy="610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noFill/>
            </a:endParaRPr>
          </a:p>
        </p:txBody>
      </p:sp>
      <p:sp>
        <p:nvSpPr>
          <p:cNvPr id="8194" name="Rectangle 8193"/>
          <p:cNvSpPr/>
          <p:nvPr/>
        </p:nvSpPr>
        <p:spPr>
          <a:xfrm>
            <a:off x="3891385" y="3103101"/>
            <a:ext cx="1607020" cy="3600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9" name="Picture 10" descr="Sans tit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67" y="1619508"/>
            <a:ext cx="8672513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219967" y="6525344"/>
            <a:ext cx="36242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 b="0" dirty="0">
                <a:latin typeface="Calibri" panose="020F0502020204030204" pitchFamily="34" charset="0"/>
                <a:cs typeface="Calibri" panose="020F0502020204030204" pitchFamily="34" charset="0"/>
              </a:rPr>
              <a:t>Sari et al.,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J.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Mater.</a:t>
            </a:r>
            <a:r>
              <a:rPr lang="en-US" sz="1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b="0" dirty="0">
                <a:latin typeface="Calibri" panose="020F0502020204030204" pitchFamily="34" charset="0"/>
                <a:cs typeface="Calibri" panose="020F0502020204030204" pitchFamily="34" charset="0"/>
              </a:rPr>
              <a:t>35 (1970) 267-77  </a:t>
            </a:r>
          </a:p>
        </p:txBody>
      </p:sp>
      <p:sp>
        <p:nvSpPr>
          <p:cNvPr id="3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  <p:sp>
        <p:nvSpPr>
          <p:cNvPr id="49" name="Oval 23"/>
          <p:cNvSpPr/>
          <p:nvPr/>
        </p:nvSpPr>
        <p:spPr>
          <a:xfrm>
            <a:off x="1658720" y="1861435"/>
            <a:ext cx="216024" cy="216024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TextBox 5"/>
          <p:cNvSpPr txBox="1"/>
          <p:nvPr/>
        </p:nvSpPr>
        <p:spPr>
          <a:xfrm>
            <a:off x="718013" y="2938840"/>
            <a:ext cx="93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UO</a:t>
            </a:r>
            <a:r>
              <a:rPr lang="en-US" b="1" baseline="-25000" dirty="0" smtClean="0">
                <a:solidFill>
                  <a:srgbClr val="FF0000"/>
                </a:solidFill>
              </a:rPr>
              <a:t>2</a:t>
            </a:r>
            <a:endParaRPr lang="pl-PL" b="1" baseline="-25000" dirty="0">
              <a:solidFill>
                <a:srgbClr val="FF0000"/>
              </a:solidFill>
            </a:endParaRPr>
          </a:p>
        </p:txBody>
      </p:sp>
      <p:sp>
        <p:nvSpPr>
          <p:cNvPr id="51" name="TextBox 24"/>
          <p:cNvSpPr txBox="1"/>
          <p:nvPr/>
        </p:nvSpPr>
        <p:spPr>
          <a:xfrm>
            <a:off x="7991475" y="3825044"/>
            <a:ext cx="93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Pu</a:t>
            </a:r>
            <a:r>
              <a:rPr lang="en-US" b="1" baseline="-25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O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  <a:endParaRPr lang="pl-PL" b="1" baseline="-25000" dirty="0">
              <a:solidFill>
                <a:srgbClr val="FF0000"/>
              </a:solidFill>
            </a:endParaRPr>
          </a:p>
        </p:txBody>
      </p:sp>
      <p:sp>
        <p:nvSpPr>
          <p:cNvPr id="52" name="TextBox 25"/>
          <p:cNvSpPr txBox="1"/>
          <p:nvPr/>
        </p:nvSpPr>
        <p:spPr>
          <a:xfrm>
            <a:off x="1239207" y="1492103"/>
            <a:ext cx="93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</a:t>
            </a:r>
            <a:r>
              <a:rPr lang="en-US" b="1" baseline="-25000" dirty="0" smtClean="0">
                <a:solidFill>
                  <a:srgbClr val="FF0000"/>
                </a:solidFill>
              </a:rPr>
              <a:t>3</a:t>
            </a:r>
            <a:r>
              <a:rPr lang="en-US" b="1" dirty="0" smtClean="0">
                <a:solidFill>
                  <a:srgbClr val="FF0000"/>
                </a:solidFill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</a:rPr>
              <a:t>8</a:t>
            </a:r>
            <a:endParaRPr lang="pl-PL" b="1" baseline="-25000" dirty="0">
              <a:solidFill>
                <a:srgbClr val="FF0000"/>
              </a:solidFill>
            </a:endParaRPr>
          </a:p>
        </p:txBody>
      </p:sp>
      <p:sp>
        <p:nvSpPr>
          <p:cNvPr id="53" name="TextBox 26"/>
          <p:cNvSpPr txBox="1"/>
          <p:nvPr/>
        </p:nvSpPr>
        <p:spPr>
          <a:xfrm>
            <a:off x="7093966" y="2371338"/>
            <a:ext cx="93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PuO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endParaRPr lang="pl-PL" b="1" baseline="-25000" dirty="0">
              <a:solidFill>
                <a:srgbClr val="FF0000"/>
              </a:solidFill>
            </a:endParaRPr>
          </a:p>
        </p:txBody>
      </p:sp>
      <p:grpSp>
        <p:nvGrpSpPr>
          <p:cNvPr id="54" name="Grouper 9"/>
          <p:cNvGrpSpPr/>
          <p:nvPr/>
        </p:nvGrpSpPr>
        <p:grpSpPr>
          <a:xfrm>
            <a:off x="1277628" y="980728"/>
            <a:ext cx="6379088" cy="1899616"/>
            <a:chOff x="1277628" y="1484784"/>
            <a:chExt cx="6379088" cy="1899616"/>
          </a:xfrm>
        </p:grpSpPr>
        <p:sp>
          <p:nvSpPr>
            <p:cNvPr id="55" name="Triangle rectangle 6"/>
            <p:cNvSpPr/>
            <p:nvPr/>
          </p:nvSpPr>
          <p:spPr>
            <a:xfrm>
              <a:off x="1277628" y="2524252"/>
              <a:ext cx="5916195" cy="860148"/>
            </a:xfrm>
            <a:custGeom>
              <a:avLst/>
              <a:gdLst>
                <a:gd name="connsiteX0" fmla="*/ 0 w 5400600"/>
                <a:gd name="connsiteY0" fmla="*/ 792088 h 792088"/>
                <a:gd name="connsiteX1" fmla="*/ 0 w 5400600"/>
                <a:gd name="connsiteY1" fmla="*/ 0 h 792088"/>
                <a:gd name="connsiteX2" fmla="*/ 5400600 w 5400600"/>
                <a:gd name="connsiteY2" fmla="*/ 792088 h 792088"/>
                <a:gd name="connsiteX3" fmla="*/ 0 w 5400600"/>
                <a:gd name="connsiteY3" fmla="*/ 792088 h 792088"/>
                <a:gd name="connsiteX0" fmla="*/ 0 w 5878820"/>
                <a:gd name="connsiteY0" fmla="*/ 823448 h 823448"/>
                <a:gd name="connsiteX1" fmla="*/ 478220 w 5878820"/>
                <a:gd name="connsiteY1" fmla="*/ 0 h 823448"/>
                <a:gd name="connsiteX2" fmla="*/ 5878820 w 5878820"/>
                <a:gd name="connsiteY2" fmla="*/ 792088 h 823448"/>
                <a:gd name="connsiteX3" fmla="*/ 0 w 5878820"/>
                <a:gd name="connsiteY3" fmla="*/ 823448 h 823448"/>
                <a:gd name="connsiteX0" fmla="*/ 0 w 5878820"/>
                <a:gd name="connsiteY0" fmla="*/ 854808 h 854808"/>
                <a:gd name="connsiteX1" fmla="*/ 462541 w 5878820"/>
                <a:gd name="connsiteY1" fmla="*/ 0 h 854808"/>
                <a:gd name="connsiteX2" fmla="*/ 5878820 w 5878820"/>
                <a:gd name="connsiteY2" fmla="*/ 823448 h 854808"/>
                <a:gd name="connsiteX3" fmla="*/ 0 w 5878820"/>
                <a:gd name="connsiteY3" fmla="*/ 854808 h 854808"/>
                <a:gd name="connsiteX0" fmla="*/ 0 w 5878820"/>
                <a:gd name="connsiteY0" fmla="*/ 854808 h 854808"/>
                <a:gd name="connsiteX1" fmla="*/ 462541 w 5878820"/>
                <a:gd name="connsiteY1" fmla="*/ 0 h 854808"/>
                <a:gd name="connsiteX2" fmla="*/ 5878820 w 5878820"/>
                <a:gd name="connsiteY2" fmla="*/ 823448 h 854808"/>
                <a:gd name="connsiteX3" fmla="*/ 0 w 5878820"/>
                <a:gd name="connsiteY3" fmla="*/ 854808 h 854808"/>
                <a:gd name="connsiteX0" fmla="*/ 0 w 5886660"/>
                <a:gd name="connsiteY0" fmla="*/ 846968 h 846968"/>
                <a:gd name="connsiteX1" fmla="*/ 470381 w 5886660"/>
                <a:gd name="connsiteY1" fmla="*/ 0 h 846968"/>
                <a:gd name="connsiteX2" fmla="*/ 5886660 w 5886660"/>
                <a:gd name="connsiteY2" fmla="*/ 823448 h 846968"/>
                <a:gd name="connsiteX3" fmla="*/ 0 w 5886660"/>
                <a:gd name="connsiteY3" fmla="*/ 846968 h 846968"/>
                <a:gd name="connsiteX0" fmla="*/ 0 w 5886660"/>
                <a:gd name="connsiteY0" fmla="*/ 846968 h 846968"/>
                <a:gd name="connsiteX1" fmla="*/ 470381 w 5886660"/>
                <a:gd name="connsiteY1" fmla="*/ 0 h 846968"/>
                <a:gd name="connsiteX2" fmla="*/ 5886660 w 5886660"/>
                <a:gd name="connsiteY2" fmla="*/ 823448 h 846968"/>
                <a:gd name="connsiteX3" fmla="*/ 0 w 5886660"/>
                <a:gd name="connsiteY3" fmla="*/ 846968 h 846968"/>
                <a:gd name="connsiteX0" fmla="*/ 0 w 5886660"/>
                <a:gd name="connsiteY0" fmla="*/ 846968 h 860148"/>
                <a:gd name="connsiteX1" fmla="*/ 470381 w 5886660"/>
                <a:gd name="connsiteY1" fmla="*/ 0 h 860148"/>
                <a:gd name="connsiteX2" fmla="*/ 5886660 w 5886660"/>
                <a:gd name="connsiteY2" fmla="*/ 823448 h 860148"/>
                <a:gd name="connsiteX3" fmla="*/ 2195674 w 5886660"/>
                <a:gd name="connsiteY3" fmla="*/ 860148 h 860148"/>
                <a:gd name="connsiteX4" fmla="*/ 0 w 5886660"/>
                <a:gd name="connsiteY4" fmla="*/ 846968 h 860148"/>
                <a:gd name="connsiteX0" fmla="*/ 0 w 5916195"/>
                <a:gd name="connsiteY0" fmla="*/ 846968 h 860148"/>
                <a:gd name="connsiteX1" fmla="*/ 470381 w 5916195"/>
                <a:gd name="connsiteY1" fmla="*/ 0 h 860148"/>
                <a:gd name="connsiteX2" fmla="*/ 5916195 w 5916195"/>
                <a:gd name="connsiteY2" fmla="*/ 829355 h 860148"/>
                <a:gd name="connsiteX3" fmla="*/ 2195674 w 5916195"/>
                <a:gd name="connsiteY3" fmla="*/ 860148 h 860148"/>
                <a:gd name="connsiteX4" fmla="*/ 0 w 5916195"/>
                <a:gd name="connsiteY4" fmla="*/ 846968 h 860148"/>
                <a:gd name="connsiteX0" fmla="*/ 0 w 5916195"/>
                <a:gd name="connsiteY0" fmla="*/ 846968 h 860148"/>
                <a:gd name="connsiteX1" fmla="*/ 470381 w 5916195"/>
                <a:gd name="connsiteY1" fmla="*/ 0 h 860148"/>
                <a:gd name="connsiteX2" fmla="*/ 5916195 w 5916195"/>
                <a:gd name="connsiteY2" fmla="*/ 829355 h 860148"/>
                <a:gd name="connsiteX3" fmla="*/ 2195674 w 5916195"/>
                <a:gd name="connsiteY3" fmla="*/ 860148 h 860148"/>
                <a:gd name="connsiteX4" fmla="*/ 0 w 5916195"/>
                <a:gd name="connsiteY4" fmla="*/ 846968 h 86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6195" h="860148">
                  <a:moveTo>
                    <a:pt x="0" y="846968"/>
                  </a:moveTo>
                  <a:cubicBezTo>
                    <a:pt x="154180" y="562032"/>
                    <a:pt x="229965" y="426055"/>
                    <a:pt x="470381" y="0"/>
                  </a:cubicBezTo>
                  <a:cubicBezTo>
                    <a:pt x="2707016" y="481227"/>
                    <a:pt x="4010350" y="584407"/>
                    <a:pt x="5916195" y="829355"/>
                  </a:cubicBezTo>
                  <a:lnTo>
                    <a:pt x="2195674" y="860148"/>
                  </a:lnTo>
                  <a:lnTo>
                    <a:pt x="0" y="846968"/>
                  </a:lnTo>
                  <a:close/>
                </a:path>
              </a:pathLst>
            </a:custGeom>
            <a:solidFill>
              <a:schemeClr val="tx2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178053" y="1484784"/>
              <a:ext cx="447866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Domaine hyper-</a:t>
              </a:r>
              <a:r>
                <a:rPr lang="fr-FR" dirty="0" err="1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stoechiométrique</a:t>
              </a:r>
              <a:r>
                <a:rPr lang="fr-FR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en oxygène</a:t>
              </a:r>
            </a:p>
            <a:p>
              <a:pPr algn="ctr"/>
              <a:endParaRPr lang="fr-F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2668532" y="2872528"/>
            <a:ext cx="509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2 x</a:t>
            </a:r>
            <a:endParaRPr lang="fr-FR" sz="1400" dirty="0"/>
          </a:p>
        </p:txBody>
      </p:sp>
      <p:grpSp>
        <p:nvGrpSpPr>
          <p:cNvPr id="57" name="Grouper 10"/>
          <p:cNvGrpSpPr/>
          <p:nvPr/>
        </p:nvGrpSpPr>
        <p:grpSpPr>
          <a:xfrm>
            <a:off x="1294167" y="2841680"/>
            <a:ext cx="6501403" cy="2634902"/>
            <a:chOff x="1294167" y="3345736"/>
            <a:chExt cx="6501403" cy="2634902"/>
          </a:xfrm>
        </p:grpSpPr>
        <p:sp>
          <p:nvSpPr>
            <p:cNvPr id="58" name="Triangle rectangle 6"/>
            <p:cNvSpPr/>
            <p:nvPr/>
          </p:nvSpPr>
          <p:spPr>
            <a:xfrm flipV="1">
              <a:off x="1294167" y="3345736"/>
              <a:ext cx="6501403" cy="1024424"/>
            </a:xfrm>
            <a:custGeom>
              <a:avLst/>
              <a:gdLst>
                <a:gd name="connsiteX0" fmla="*/ 0 w 5400600"/>
                <a:gd name="connsiteY0" fmla="*/ 792088 h 792088"/>
                <a:gd name="connsiteX1" fmla="*/ 0 w 5400600"/>
                <a:gd name="connsiteY1" fmla="*/ 0 h 792088"/>
                <a:gd name="connsiteX2" fmla="*/ 5400600 w 5400600"/>
                <a:gd name="connsiteY2" fmla="*/ 792088 h 792088"/>
                <a:gd name="connsiteX3" fmla="*/ 0 w 5400600"/>
                <a:gd name="connsiteY3" fmla="*/ 792088 h 792088"/>
                <a:gd name="connsiteX0" fmla="*/ 0 w 5878820"/>
                <a:gd name="connsiteY0" fmla="*/ 823448 h 823448"/>
                <a:gd name="connsiteX1" fmla="*/ 478220 w 5878820"/>
                <a:gd name="connsiteY1" fmla="*/ 0 h 823448"/>
                <a:gd name="connsiteX2" fmla="*/ 5878820 w 5878820"/>
                <a:gd name="connsiteY2" fmla="*/ 792088 h 823448"/>
                <a:gd name="connsiteX3" fmla="*/ 0 w 5878820"/>
                <a:gd name="connsiteY3" fmla="*/ 823448 h 823448"/>
                <a:gd name="connsiteX0" fmla="*/ 0 w 5878820"/>
                <a:gd name="connsiteY0" fmla="*/ 854808 h 854808"/>
                <a:gd name="connsiteX1" fmla="*/ 462541 w 5878820"/>
                <a:gd name="connsiteY1" fmla="*/ 0 h 854808"/>
                <a:gd name="connsiteX2" fmla="*/ 5878820 w 5878820"/>
                <a:gd name="connsiteY2" fmla="*/ 823448 h 854808"/>
                <a:gd name="connsiteX3" fmla="*/ 0 w 5878820"/>
                <a:gd name="connsiteY3" fmla="*/ 854808 h 854808"/>
                <a:gd name="connsiteX0" fmla="*/ 0 w 5878820"/>
                <a:gd name="connsiteY0" fmla="*/ 854808 h 854808"/>
                <a:gd name="connsiteX1" fmla="*/ 462541 w 5878820"/>
                <a:gd name="connsiteY1" fmla="*/ 0 h 854808"/>
                <a:gd name="connsiteX2" fmla="*/ 5878820 w 5878820"/>
                <a:gd name="connsiteY2" fmla="*/ 823448 h 854808"/>
                <a:gd name="connsiteX3" fmla="*/ 0 w 5878820"/>
                <a:gd name="connsiteY3" fmla="*/ 854808 h 854808"/>
                <a:gd name="connsiteX0" fmla="*/ 0 w 5886660"/>
                <a:gd name="connsiteY0" fmla="*/ 846968 h 846968"/>
                <a:gd name="connsiteX1" fmla="*/ 470381 w 5886660"/>
                <a:gd name="connsiteY1" fmla="*/ 0 h 846968"/>
                <a:gd name="connsiteX2" fmla="*/ 5886660 w 5886660"/>
                <a:gd name="connsiteY2" fmla="*/ 823448 h 846968"/>
                <a:gd name="connsiteX3" fmla="*/ 0 w 5886660"/>
                <a:gd name="connsiteY3" fmla="*/ 846968 h 846968"/>
                <a:gd name="connsiteX0" fmla="*/ 0 w 5886660"/>
                <a:gd name="connsiteY0" fmla="*/ 846968 h 846968"/>
                <a:gd name="connsiteX1" fmla="*/ 470381 w 5886660"/>
                <a:gd name="connsiteY1" fmla="*/ 0 h 846968"/>
                <a:gd name="connsiteX2" fmla="*/ 5886660 w 5886660"/>
                <a:gd name="connsiteY2" fmla="*/ 823448 h 846968"/>
                <a:gd name="connsiteX3" fmla="*/ 0 w 5886660"/>
                <a:gd name="connsiteY3" fmla="*/ 846968 h 846968"/>
                <a:gd name="connsiteX0" fmla="*/ 0 w 5886660"/>
                <a:gd name="connsiteY0" fmla="*/ 846968 h 860148"/>
                <a:gd name="connsiteX1" fmla="*/ 470381 w 5886660"/>
                <a:gd name="connsiteY1" fmla="*/ 0 h 860148"/>
                <a:gd name="connsiteX2" fmla="*/ 5886660 w 5886660"/>
                <a:gd name="connsiteY2" fmla="*/ 823448 h 860148"/>
                <a:gd name="connsiteX3" fmla="*/ 2195674 w 5886660"/>
                <a:gd name="connsiteY3" fmla="*/ 860148 h 860148"/>
                <a:gd name="connsiteX4" fmla="*/ 0 w 5886660"/>
                <a:gd name="connsiteY4" fmla="*/ 846968 h 860148"/>
                <a:gd name="connsiteX0" fmla="*/ 0 w 5916195"/>
                <a:gd name="connsiteY0" fmla="*/ 846968 h 860148"/>
                <a:gd name="connsiteX1" fmla="*/ 470381 w 5916195"/>
                <a:gd name="connsiteY1" fmla="*/ 0 h 860148"/>
                <a:gd name="connsiteX2" fmla="*/ 5916195 w 5916195"/>
                <a:gd name="connsiteY2" fmla="*/ 829355 h 860148"/>
                <a:gd name="connsiteX3" fmla="*/ 2195674 w 5916195"/>
                <a:gd name="connsiteY3" fmla="*/ 860148 h 860148"/>
                <a:gd name="connsiteX4" fmla="*/ 0 w 5916195"/>
                <a:gd name="connsiteY4" fmla="*/ 846968 h 860148"/>
                <a:gd name="connsiteX0" fmla="*/ 0 w 5916195"/>
                <a:gd name="connsiteY0" fmla="*/ 846968 h 860148"/>
                <a:gd name="connsiteX1" fmla="*/ 470381 w 5916195"/>
                <a:gd name="connsiteY1" fmla="*/ 0 h 860148"/>
                <a:gd name="connsiteX2" fmla="*/ 5916195 w 5916195"/>
                <a:gd name="connsiteY2" fmla="*/ 829355 h 860148"/>
                <a:gd name="connsiteX3" fmla="*/ 2195674 w 5916195"/>
                <a:gd name="connsiteY3" fmla="*/ 860148 h 860148"/>
                <a:gd name="connsiteX4" fmla="*/ 0 w 5916195"/>
                <a:gd name="connsiteY4" fmla="*/ 846968 h 860148"/>
                <a:gd name="connsiteX0" fmla="*/ 0 w 6052055"/>
                <a:gd name="connsiteY0" fmla="*/ 1091326 h 1091326"/>
                <a:gd name="connsiteX1" fmla="*/ 606241 w 6052055"/>
                <a:gd name="connsiteY1" fmla="*/ 0 h 1091326"/>
                <a:gd name="connsiteX2" fmla="*/ 6052055 w 6052055"/>
                <a:gd name="connsiteY2" fmla="*/ 829355 h 1091326"/>
                <a:gd name="connsiteX3" fmla="*/ 2331534 w 6052055"/>
                <a:gd name="connsiteY3" fmla="*/ 860148 h 1091326"/>
                <a:gd name="connsiteX4" fmla="*/ 0 w 6052055"/>
                <a:gd name="connsiteY4" fmla="*/ 1091326 h 1091326"/>
                <a:gd name="connsiteX0" fmla="*/ 0 w 5886660"/>
                <a:gd name="connsiteY0" fmla="*/ 1091326 h 1132697"/>
                <a:gd name="connsiteX1" fmla="*/ 606241 w 5886660"/>
                <a:gd name="connsiteY1" fmla="*/ 0 h 1132697"/>
                <a:gd name="connsiteX2" fmla="*/ 5886660 w 5886660"/>
                <a:gd name="connsiteY2" fmla="*/ 1132697 h 1132697"/>
                <a:gd name="connsiteX3" fmla="*/ 2331534 w 5886660"/>
                <a:gd name="connsiteY3" fmla="*/ 860148 h 1132697"/>
                <a:gd name="connsiteX4" fmla="*/ 0 w 5886660"/>
                <a:gd name="connsiteY4" fmla="*/ 1091326 h 1132697"/>
                <a:gd name="connsiteX0" fmla="*/ 0 w 5886660"/>
                <a:gd name="connsiteY0" fmla="*/ 1091326 h 1132697"/>
                <a:gd name="connsiteX1" fmla="*/ 606241 w 5886660"/>
                <a:gd name="connsiteY1" fmla="*/ 0 h 1132697"/>
                <a:gd name="connsiteX2" fmla="*/ 5886660 w 5886660"/>
                <a:gd name="connsiteY2" fmla="*/ 1132697 h 1132697"/>
                <a:gd name="connsiteX3" fmla="*/ 2355162 w 5886660"/>
                <a:gd name="connsiteY3" fmla="*/ 1070802 h 1132697"/>
                <a:gd name="connsiteX4" fmla="*/ 0 w 5886660"/>
                <a:gd name="connsiteY4" fmla="*/ 1091326 h 1132697"/>
                <a:gd name="connsiteX0" fmla="*/ 0 w 7113414"/>
                <a:gd name="connsiteY0" fmla="*/ 1419946 h 1461317"/>
                <a:gd name="connsiteX1" fmla="*/ 6501403 w 7113414"/>
                <a:gd name="connsiteY1" fmla="*/ 0 h 1461317"/>
                <a:gd name="connsiteX2" fmla="*/ 5886660 w 7113414"/>
                <a:gd name="connsiteY2" fmla="*/ 1461317 h 1461317"/>
                <a:gd name="connsiteX3" fmla="*/ 2355162 w 7113414"/>
                <a:gd name="connsiteY3" fmla="*/ 1399422 h 1461317"/>
                <a:gd name="connsiteX4" fmla="*/ 0 w 7113414"/>
                <a:gd name="connsiteY4" fmla="*/ 1419946 h 1461317"/>
                <a:gd name="connsiteX0" fmla="*/ 0 w 7113414"/>
                <a:gd name="connsiteY0" fmla="*/ 1419946 h 1461317"/>
                <a:gd name="connsiteX1" fmla="*/ 6501403 w 7113414"/>
                <a:gd name="connsiteY1" fmla="*/ 0 h 1461317"/>
                <a:gd name="connsiteX2" fmla="*/ 5886660 w 7113414"/>
                <a:gd name="connsiteY2" fmla="*/ 1461317 h 1461317"/>
                <a:gd name="connsiteX3" fmla="*/ 2355162 w 7113414"/>
                <a:gd name="connsiteY3" fmla="*/ 1399422 h 1461317"/>
                <a:gd name="connsiteX4" fmla="*/ 0 w 7113414"/>
                <a:gd name="connsiteY4" fmla="*/ 1419946 h 1461317"/>
                <a:gd name="connsiteX0" fmla="*/ 0 w 6501403"/>
                <a:gd name="connsiteY0" fmla="*/ 1419946 h 1461317"/>
                <a:gd name="connsiteX1" fmla="*/ 6501403 w 6501403"/>
                <a:gd name="connsiteY1" fmla="*/ 0 h 1461317"/>
                <a:gd name="connsiteX2" fmla="*/ 5886660 w 6501403"/>
                <a:gd name="connsiteY2" fmla="*/ 1461317 h 1461317"/>
                <a:gd name="connsiteX3" fmla="*/ 2355162 w 6501403"/>
                <a:gd name="connsiteY3" fmla="*/ 1399422 h 1461317"/>
                <a:gd name="connsiteX4" fmla="*/ 0 w 6501403"/>
                <a:gd name="connsiteY4" fmla="*/ 1419946 h 1461317"/>
                <a:gd name="connsiteX0" fmla="*/ 0 w 6501403"/>
                <a:gd name="connsiteY0" fmla="*/ 1419946 h 1461317"/>
                <a:gd name="connsiteX1" fmla="*/ 6501403 w 6501403"/>
                <a:gd name="connsiteY1" fmla="*/ 0 h 1461317"/>
                <a:gd name="connsiteX2" fmla="*/ 5886660 w 6501403"/>
                <a:gd name="connsiteY2" fmla="*/ 1461317 h 1461317"/>
                <a:gd name="connsiteX3" fmla="*/ 2355162 w 6501403"/>
                <a:gd name="connsiteY3" fmla="*/ 1399422 h 1461317"/>
                <a:gd name="connsiteX4" fmla="*/ 0 w 6501403"/>
                <a:gd name="connsiteY4" fmla="*/ 1419946 h 1461317"/>
                <a:gd name="connsiteX0" fmla="*/ 0 w 6501403"/>
                <a:gd name="connsiteY0" fmla="*/ 1419946 h 1461317"/>
                <a:gd name="connsiteX1" fmla="*/ 6501403 w 6501403"/>
                <a:gd name="connsiteY1" fmla="*/ 0 h 1461317"/>
                <a:gd name="connsiteX2" fmla="*/ 5886660 w 6501403"/>
                <a:gd name="connsiteY2" fmla="*/ 1461317 h 1461317"/>
                <a:gd name="connsiteX3" fmla="*/ 2355162 w 6501403"/>
                <a:gd name="connsiteY3" fmla="*/ 1399422 h 1461317"/>
                <a:gd name="connsiteX4" fmla="*/ 0 w 6501403"/>
                <a:gd name="connsiteY4" fmla="*/ 1419946 h 146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01403" h="1461317">
                  <a:moveTo>
                    <a:pt x="0" y="1419946"/>
                  </a:moveTo>
                  <a:cubicBezTo>
                    <a:pt x="154180" y="1135010"/>
                    <a:pt x="5044150" y="324940"/>
                    <a:pt x="6501403" y="0"/>
                  </a:cubicBezTo>
                  <a:cubicBezTo>
                    <a:pt x="5938132" y="1315417"/>
                    <a:pt x="6237280" y="685520"/>
                    <a:pt x="5886660" y="1461317"/>
                  </a:cubicBezTo>
                  <a:lnTo>
                    <a:pt x="2355162" y="1399422"/>
                  </a:lnTo>
                  <a:lnTo>
                    <a:pt x="0" y="1419946"/>
                  </a:lnTo>
                  <a:close/>
                </a:path>
              </a:pathLst>
            </a:custGeom>
            <a:solidFill>
              <a:srgbClr val="0091C3">
                <a:alpha val="5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463666" y="5334307"/>
              <a:ext cx="440492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pl-PL" dirty="0">
                  <a:solidFill>
                    <a:schemeClr val="accent4"/>
                  </a:solidFill>
                  <a:latin typeface="Calibri" pitchFamily="34" charset="0"/>
                  <a:cs typeface="Calibri" pitchFamily="34" charset="0"/>
                </a:rPr>
                <a:t>Domaine </a:t>
              </a:r>
              <a:r>
                <a:rPr lang="pl-PL" dirty="0" smtClean="0">
                  <a:solidFill>
                    <a:schemeClr val="accent4"/>
                  </a:solidFill>
                  <a:latin typeface="Calibri" pitchFamily="34" charset="0"/>
                  <a:cs typeface="Calibri" pitchFamily="34" charset="0"/>
                </a:rPr>
                <a:t>hyp</a:t>
              </a:r>
              <a:r>
                <a:rPr lang="fr-FR" dirty="0" smtClean="0">
                  <a:solidFill>
                    <a:schemeClr val="accent4"/>
                  </a:solidFill>
                  <a:latin typeface="Calibri" pitchFamily="34" charset="0"/>
                  <a:cs typeface="Calibri" pitchFamily="34" charset="0"/>
                </a:rPr>
                <a:t>o</a:t>
              </a:r>
              <a:r>
                <a:rPr lang="pl-PL" dirty="0" smtClean="0">
                  <a:solidFill>
                    <a:schemeClr val="accent4"/>
                  </a:solidFill>
                  <a:latin typeface="Calibri" pitchFamily="34" charset="0"/>
                  <a:cs typeface="Calibri" pitchFamily="34" charset="0"/>
                </a:rPr>
                <a:t>-stoechiométrique </a:t>
              </a:r>
              <a:r>
                <a:rPr lang="pl-PL" dirty="0">
                  <a:solidFill>
                    <a:schemeClr val="accent4"/>
                  </a:solidFill>
                  <a:latin typeface="Calibri" pitchFamily="34" charset="0"/>
                  <a:cs typeface="Calibri" pitchFamily="34" charset="0"/>
                </a:rPr>
                <a:t>en </a:t>
              </a:r>
              <a:r>
                <a:rPr lang="pl-PL" dirty="0" smtClean="0">
                  <a:solidFill>
                    <a:schemeClr val="accent4"/>
                  </a:solidFill>
                  <a:latin typeface="Calibri" pitchFamily="34" charset="0"/>
                  <a:cs typeface="Calibri" pitchFamily="34" charset="0"/>
                </a:rPr>
                <a:t>oxygène</a:t>
              </a:r>
              <a:endParaRPr lang="fr-FR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endParaRPr lang="fr-FR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6" name="Oval 2"/>
          <p:cNvSpPr/>
          <p:nvPr/>
        </p:nvSpPr>
        <p:spPr>
          <a:xfrm>
            <a:off x="1184310" y="2746674"/>
            <a:ext cx="216024" cy="216024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val 21"/>
          <p:cNvSpPr/>
          <p:nvPr/>
        </p:nvSpPr>
        <p:spPr>
          <a:xfrm>
            <a:off x="7100230" y="2720129"/>
            <a:ext cx="216024" cy="216024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Oval 18"/>
          <p:cNvSpPr/>
          <p:nvPr/>
        </p:nvSpPr>
        <p:spPr>
          <a:xfrm>
            <a:off x="7664485" y="3717032"/>
            <a:ext cx="216024" cy="216024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251520" y="6525344"/>
            <a:ext cx="36242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Guéneau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al., J. </a:t>
            </a:r>
            <a:r>
              <a:rPr lang="en-US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Mater. 419 (2011) 145</a:t>
            </a:r>
            <a:endParaRPr lang="en-US" sz="1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46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8194" grpId="1" animBg="1"/>
      <p:bldP spid="27" grpId="0"/>
      <p:bldP spid="49" grpId="0" animBg="1"/>
      <p:bldP spid="50" grpId="0"/>
      <p:bldP spid="51" grpId="0"/>
      <p:bldP spid="52" grpId="0"/>
      <p:bldP spid="53" grpId="0"/>
      <p:bldP spid="2" grpId="0"/>
      <p:bldP spid="46" grpId="0" animBg="1"/>
      <p:bldP spid="48" grpId="0" animBg="1"/>
      <p:bldP spid="47" grpId="0" animBg="1"/>
      <p:bldP spid="24" grpId="0"/>
      <p:bldP spid="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cap="none" dirty="0" smtClean="0">
                <a:latin typeface="Calibri" pitchFamily="34" charset="0"/>
                <a:cs typeface="Calibri" pitchFamily="34" charset="0"/>
              </a:rPr>
              <a:t>Contexte de </a:t>
            </a:r>
            <a:r>
              <a:rPr lang="fr-FR" cap="none" dirty="0" smtClean="0">
                <a:latin typeface="Calibri" pitchFamily="34" charset="0"/>
                <a:cs typeface="Calibri" pitchFamily="34" charset="0"/>
              </a:rPr>
              <a:t>nos études</a:t>
            </a:r>
            <a:endParaRPr lang="fr-FR" cap="non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  <p:sp>
        <p:nvSpPr>
          <p:cNvPr id="7" name="TextBox 11"/>
          <p:cNvSpPr txBox="1"/>
          <p:nvPr/>
        </p:nvSpPr>
        <p:spPr>
          <a:xfrm>
            <a:off x="827584" y="1124744"/>
            <a:ext cx="76328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Les Réacteurs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à Neutrons Rapides à caloporteur Na de génération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IV</a:t>
            </a:r>
          </a:p>
          <a:p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Transformer efficacement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les noyaux fertiles d’ </a:t>
            </a:r>
            <a:r>
              <a:rPr lang="fr-FR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238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U en noyaux fissiles de </a:t>
            </a:r>
            <a:r>
              <a:rPr lang="fr-FR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Pu et consommer la totalité de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l’uranium</a:t>
            </a: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« Brûler » le plutonium qui domine la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radiotoxicité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à long terme du combustible usé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Transmuter les actinides mineurs (AM) </a:t>
            </a:r>
          </a:p>
          <a:p>
            <a:pPr lvl="1"/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95" y="1646063"/>
            <a:ext cx="3382286" cy="189408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435604" y="3356992"/>
            <a:ext cx="4008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Réacteur prototypique à neutrons rapides ASTRID, CEA</a:t>
            </a:r>
            <a:endParaRPr lang="fr-FR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2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1CC7182-EAAF-4EE5-8EBE-ECE32D829FBA}" type="datetime3">
              <a:rPr lang="fr-FR">
                <a:latin typeface="Calibri" pitchFamily="34" charset="0"/>
                <a:cs typeface="Calibri" pitchFamily="34" charset="0"/>
              </a:rPr>
              <a:pPr>
                <a:defRPr/>
              </a:pPr>
              <a:t>13.10.17</a:t>
            </a:fld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461" name="Picture 10" descr="Sans tit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83" y="2183135"/>
            <a:ext cx="8672513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>
            <a:spLocks noChangeArrowheads="1"/>
          </p:cNvSpPr>
          <p:nvPr/>
        </p:nvSpPr>
        <p:spPr bwMode="auto">
          <a:xfrm>
            <a:off x="2470447" y="1124744"/>
            <a:ext cx="43087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 err="1" smtClean="0">
                <a:solidFill>
                  <a:srgbClr val="FF0000"/>
                </a:solidFill>
                <a:latin typeface="Calibri" pitchFamily="34" charset="0"/>
              </a:rPr>
              <a:t>Expériences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alibri" pitchFamily="34" charset="0"/>
              </a:rPr>
              <a:t>d’oxydation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sous air</a:t>
            </a:r>
          </a:p>
          <a:p>
            <a:pPr algn="ctr" eaLnBrk="1" hangingPunct="1"/>
            <a:r>
              <a:rPr lang="fr-F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Nombreuses données expérimentales sur les équilibres de phase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 eaLnBrk="1" hangingPunct="1"/>
            <a:endParaRPr lang="en-US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9" name="Freeform 18460"/>
          <p:cNvSpPr/>
          <p:nvPr/>
        </p:nvSpPr>
        <p:spPr>
          <a:xfrm flipH="1" flipV="1">
            <a:off x="1433077" y="2565551"/>
            <a:ext cx="5969386" cy="860885"/>
          </a:xfrm>
          <a:custGeom>
            <a:avLst/>
            <a:gdLst>
              <a:gd name="connsiteX0" fmla="*/ 481121 w 3111198"/>
              <a:gd name="connsiteY0" fmla="*/ 39140 h 529664"/>
              <a:gd name="connsiteX1" fmla="*/ 351375 w 3111198"/>
              <a:gd name="connsiteY1" fmla="*/ 39140 h 529664"/>
              <a:gd name="connsiteX2" fmla="*/ 240164 w 3111198"/>
              <a:gd name="connsiteY2" fmla="*/ 45318 h 529664"/>
              <a:gd name="connsiteX3" fmla="*/ 128953 w 3111198"/>
              <a:gd name="connsiteY3" fmla="*/ 45318 h 529664"/>
              <a:gd name="connsiteX4" fmla="*/ 11564 w 3111198"/>
              <a:gd name="connsiteY4" fmla="*/ 82389 h 529664"/>
              <a:gd name="connsiteX5" fmla="*/ 23921 w 3111198"/>
              <a:gd name="connsiteY5" fmla="*/ 137994 h 529664"/>
              <a:gd name="connsiteX6" fmla="*/ 184558 w 3111198"/>
              <a:gd name="connsiteY6" fmla="*/ 181243 h 529664"/>
              <a:gd name="connsiteX7" fmla="*/ 1482018 w 3111198"/>
              <a:gd name="connsiteY7" fmla="*/ 422199 h 529664"/>
              <a:gd name="connsiteX8" fmla="*/ 1593229 w 3111198"/>
              <a:gd name="connsiteY8" fmla="*/ 416021 h 529664"/>
              <a:gd name="connsiteX9" fmla="*/ 2068964 w 3111198"/>
              <a:gd name="connsiteY9" fmla="*/ 428378 h 529664"/>
              <a:gd name="connsiteX10" fmla="*/ 2668267 w 3111198"/>
              <a:gd name="connsiteY10" fmla="*/ 496340 h 529664"/>
              <a:gd name="connsiteX11" fmla="*/ 2946294 w 3111198"/>
              <a:gd name="connsiteY11" fmla="*/ 527232 h 529664"/>
              <a:gd name="connsiteX12" fmla="*/ 2983364 w 3111198"/>
              <a:gd name="connsiteY12" fmla="*/ 434556 h 529664"/>
              <a:gd name="connsiteX13" fmla="*/ 2903045 w 3111198"/>
              <a:gd name="connsiteY13" fmla="*/ 26783 h 529664"/>
              <a:gd name="connsiteX14" fmla="*/ 481121 w 3111198"/>
              <a:gd name="connsiteY14" fmla="*/ 39140 h 529664"/>
              <a:gd name="connsiteX0" fmla="*/ 481121 w 3096542"/>
              <a:gd name="connsiteY0" fmla="*/ 23805 h 514329"/>
              <a:gd name="connsiteX1" fmla="*/ 351375 w 3096542"/>
              <a:gd name="connsiteY1" fmla="*/ 23805 h 514329"/>
              <a:gd name="connsiteX2" fmla="*/ 240164 w 3096542"/>
              <a:gd name="connsiteY2" fmla="*/ 29983 h 514329"/>
              <a:gd name="connsiteX3" fmla="*/ 128953 w 3096542"/>
              <a:gd name="connsiteY3" fmla="*/ 29983 h 514329"/>
              <a:gd name="connsiteX4" fmla="*/ 11564 w 3096542"/>
              <a:gd name="connsiteY4" fmla="*/ 67054 h 514329"/>
              <a:gd name="connsiteX5" fmla="*/ 23921 w 3096542"/>
              <a:gd name="connsiteY5" fmla="*/ 122659 h 514329"/>
              <a:gd name="connsiteX6" fmla="*/ 184558 w 3096542"/>
              <a:gd name="connsiteY6" fmla="*/ 165908 h 514329"/>
              <a:gd name="connsiteX7" fmla="*/ 1482018 w 3096542"/>
              <a:gd name="connsiteY7" fmla="*/ 406864 h 514329"/>
              <a:gd name="connsiteX8" fmla="*/ 1593229 w 3096542"/>
              <a:gd name="connsiteY8" fmla="*/ 400686 h 514329"/>
              <a:gd name="connsiteX9" fmla="*/ 2068964 w 3096542"/>
              <a:gd name="connsiteY9" fmla="*/ 413043 h 514329"/>
              <a:gd name="connsiteX10" fmla="*/ 2668267 w 3096542"/>
              <a:gd name="connsiteY10" fmla="*/ 481005 h 514329"/>
              <a:gd name="connsiteX11" fmla="*/ 2946294 w 3096542"/>
              <a:gd name="connsiteY11" fmla="*/ 511897 h 514329"/>
              <a:gd name="connsiteX12" fmla="*/ 2983364 w 3096542"/>
              <a:gd name="connsiteY12" fmla="*/ 419221 h 514329"/>
              <a:gd name="connsiteX13" fmla="*/ 2952472 w 3096542"/>
              <a:gd name="connsiteY13" fmla="*/ 209156 h 514329"/>
              <a:gd name="connsiteX14" fmla="*/ 2903045 w 3096542"/>
              <a:gd name="connsiteY14" fmla="*/ 11448 h 514329"/>
              <a:gd name="connsiteX15" fmla="*/ 481121 w 3096542"/>
              <a:gd name="connsiteY15" fmla="*/ 23805 h 514329"/>
              <a:gd name="connsiteX0" fmla="*/ 481121 w 3178727"/>
              <a:gd name="connsiteY0" fmla="*/ 12357 h 502881"/>
              <a:gd name="connsiteX1" fmla="*/ 351375 w 3178727"/>
              <a:gd name="connsiteY1" fmla="*/ 12357 h 502881"/>
              <a:gd name="connsiteX2" fmla="*/ 240164 w 3178727"/>
              <a:gd name="connsiteY2" fmla="*/ 18535 h 502881"/>
              <a:gd name="connsiteX3" fmla="*/ 128953 w 3178727"/>
              <a:gd name="connsiteY3" fmla="*/ 18535 h 502881"/>
              <a:gd name="connsiteX4" fmla="*/ 11564 w 3178727"/>
              <a:gd name="connsiteY4" fmla="*/ 55606 h 502881"/>
              <a:gd name="connsiteX5" fmla="*/ 23921 w 3178727"/>
              <a:gd name="connsiteY5" fmla="*/ 111211 h 502881"/>
              <a:gd name="connsiteX6" fmla="*/ 184558 w 3178727"/>
              <a:gd name="connsiteY6" fmla="*/ 154460 h 502881"/>
              <a:gd name="connsiteX7" fmla="*/ 1482018 w 3178727"/>
              <a:gd name="connsiteY7" fmla="*/ 395416 h 502881"/>
              <a:gd name="connsiteX8" fmla="*/ 1593229 w 3178727"/>
              <a:gd name="connsiteY8" fmla="*/ 389238 h 502881"/>
              <a:gd name="connsiteX9" fmla="*/ 2068964 w 3178727"/>
              <a:gd name="connsiteY9" fmla="*/ 401595 h 502881"/>
              <a:gd name="connsiteX10" fmla="*/ 2668267 w 3178727"/>
              <a:gd name="connsiteY10" fmla="*/ 469557 h 502881"/>
              <a:gd name="connsiteX11" fmla="*/ 2946294 w 3178727"/>
              <a:gd name="connsiteY11" fmla="*/ 500449 h 502881"/>
              <a:gd name="connsiteX12" fmla="*/ 2983364 w 3178727"/>
              <a:gd name="connsiteY12" fmla="*/ 407773 h 502881"/>
              <a:gd name="connsiteX13" fmla="*/ 2952472 w 3178727"/>
              <a:gd name="connsiteY13" fmla="*/ 197708 h 502881"/>
              <a:gd name="connsiteX14" fmla="*/ 2903045 w 3178727"/>
              <a:gd name="connsiteY14" fmla="*/ 0 h 502881"/>
              <a:gd name="connsiteX15" fmla="*/ 481121 w 3178727"/>
              <a:gd name="connsiteY15" fmla="*/ 12357 h 502881"/>
              <a:gd name="connsiteX0" fmla="*/ 481121 w 2991389"/>
              <a:gd name="connsiteY0" fmla="*/ 12357 h 502881"/>
              <a:gd name="connsiteX1" fmla="*/ 351375 w 2991389"/>
              <a:gd name="connsiteY1" fmla="*/ 12357 h 502881"/>
              <a:gd name="connsiteX2" fmla="*/ 240164 w 2991389"/>
              <a:gd name="connsiteY2" fmla="*/ 18535 h 502881"/>
              <a:gd name="connsiteX3" fmla="*/ 128953 w 2991389"/>
              <a:gd name="connsiteY3" fmla="*/ 18535 h 502881"/>
              <a:gd name="connsiteX4" fmla="*/ 11564 w 2991389"/>
              <a:gd name="connsiteY4" fmla="*/ 55606 h 502881"/>
              <a:gd name="connsiteX5" fmla="*/ 23921 w 2991389"/>
              <a:gd name="connsiteY5" fmla="*/ 111211 h 502881"/>
              <a:gd name="connsiteX6" fmla="*/ 184558 w 2991389"/>
              <a:gd name="connsiteY6" fmla="*/ 154460 h 502881"/>
              <a:gd name="connsiteX7" fmla="*/ 1482018 w 2991389"/>
              <a:gd name="connsiteY7" fmla="*/ 395416 h 502881"/>
              <a:gd name="connsiteX8" fmla="*/ 1593229 w 2991389"/>
              <a:gd name="connsiteY8" fmla="*/ 389238 h 502881"/>
              <a:gd name="connsiteX9" fmla="*/ 2068964 w 2991389"/>
              <a:gd name="connsiteY9" fmla="*/ 401595 h 502881"/>
              <a:gd name="connsiteX10" fmla="*/ 2668267 w 2991389"/>
              <a:gd name="connsiteY10" fmla="*/ 469557 h 502881"/>
              <a:gd name="connsiteX11" fmla="*/ 2946294 w 2991389"/>
              <a:gd name="connsiteY11" fmla="*/ 500449 h 502881"/>
              <a:gd name="connsiteX12" fmla="*/ 2983364 w 2991389"/>
              <a:gd name="connsiteY12" fmla="*/ 407773 h 502881"/>
              <a:gd name="connsiteX13" fmla="*/ 2952472 w 2991389"/>
              <a:gd name="connsiteY13" fmla="*/ 197708 h 502881"/>
              <a:gd name="connsiteX14" fmla="*/ 2903045 w 2991389"/>
              <a:gd name="connsiteY14" fmla="*/ 0 h 502881"/>
              <a:gd name="connsiteX15" fmla="*/ 481121 w 2991389"/>
              <a:gd name="connsiteY15" fmla="*/ 12357 h 502881"/>
              <a:gd name="connsiteX0" fmla="*/ 481121 w 2959627"/>
              <a:gd name="connsiteY0" fmla="*/ 12357 h 503239"/>
              <a:gd name="connsiteX1" fmla="*/ 351375 w 2959627"/>
              <a:gd name="connsiteY1" fmla="*/ 12357 h 503239"/>
              <a:gd name="connsiteX2" fmla="*/ 240164 w 2959627"/>
              <a:gd name="connsiteY2" fmla="*/ 18535 h 503239"/>
              <a:gd name="connsiteX3" fmla="*/ 128953 w 2959627"/>
              <a:gd name="connsiteY3" fmla="*/ 18535 h 503239"/>
              <a:gd name="connsiteX4" fmla="*/ 11564 w 2959627"/>
              <a:gd name="connsiteY4" fmla="*/ 55606 h 503239"/>
              <a:gd name="connsiteX5" fmla="*/ 23921 w 2959627"/>
              <a:gd name="connsiteY5" fmla="*/ 111211 h 503239"/>
              <a:gd name="connsiteX6" fmla="*/ 184558 w 2959627"/>
              <a:gd name="connsiteY6" fmla="*/ 154460 h 503239"/>
              <a:gd name="connsiteX7" fmla="*/ 1482018 w 2959627"/>
              <a:gd name="connsiteY7" fmla="*/ 395416 h 503239"/>
              <a:gd name="connsiteX8" fmla="*/ 1593229 w 2959627"/>
              <a:gd name="connsiteY8" fmla="*/ 389238 h 503239"/>
              <a:gd name="connsiteX9" fmla="*/ 2068964 w 2959627"/>
              <a:gd name="connsiteY9" fmla="*/ 401595 h 503239"/>
              <a:gd name="connsiteX10" fmla="*/ 2668267 w 2959627"/>
              <a:gd name="connsiteY10" fmla="*/ 469557 h 503239"/>
              <a:gd name="connsiteX11" fmla="*/ 2946294 w 2959627"/>
              <a:gd name="connsiteY11" fmla="*/ 500449 h 503239"/>
              <a:gd name="connsiteX12" fmla="*/ 2933937 w 2959627"/>
              <a:gd name="connsiteY12" fmla="*/ 401594 h 503239"/>
              <a:gd name="connsiteX13" fmla="*/ 2952472 w 2959627"/>
              <a:gd name="connsiteY13" fmla="*/ 197708 h 503239"/>
              <a:gd name="connsiteX14" fmla="*/ 2903045 w 2959627"/>
              <a:gd name="connsiteY14" fmla="*/ 0 h 503239"/>
              <a:gd name="connsiteX15" fmla="*/ 481121 w 2959627"/>
              <a:gd name="connsiteY15" fmla="*/ 12357 h 503239"/>
              <a:gd name="connsiteX0" fmla="*/ 481121 w 2963211"/>
              <a:gd name="connsiteY0" fmla="*/ 12357 h 503239"/>
              <a:gd name="connsiteX1" fmla="*/ 351375 w 2963211"/>
              <a:gd name="connsiteY1" fmla="*/ 12357 h 503239"/>
              <a:gd name="connsiteX2" fmla="*/ 240164 w 2963211"/>
              <a:gd name="connsiteY2" fmla="*/ 18535 h 503239"/>
              <a:gd name="connsiteX3" fmla="*/ 128953 w 2963211"/>
              <a:gd name="connsiteY3" fmla="*/ 18535 h 503239"/>
              <a:gd name="connsiteX4" fmla="*/ 11564 w 2963211"/>
              <a:gd name="connsiteY4" fmla="*/ 55606 h 503239"/>
              <a:gd name="connsiteX5" fmla="*/ 23921 w 2963211"/>
              <a:gd name="connsiteY5" fmla="*/ 111211 h 503239"/>
              <a:gd name="connsiteX6" fmla="*/ 184558 w 2963211"/>
              <a:gd name="connsiteY6" fmla="*/ 154460 h 503239"/>
              <a:gd name="connsiteX7" fmla="*/ 1482018 w 2963211"/>
              <a:gd name="connsiteY7" fmla="*/ 395416 h 503239"/>
              <a:gd name="connsiteX8" fmla="*/ 1593229 w 2963211"/>
              <a:gd name="connsiteY8" fmla="*/ 389238 h 503239"/>
              <a:gd name="connsiteX9" fmla="*/ 2068964 w 2963211"/>
              <a:gd name="connsiteY9" fmla="*/ 401595 h 503239"/>
              <a:gd name="connsiteX10" fmla="*/ 2668267 w 2963211"/>
              <a:gd name="connsiteY10" fmla="*/ 469557 h 503239"/>
              <a:gd name="connsiteX11" fmla="*/ 2946294 w 2963211"/>
              <a:gd name="connsiteY11" fmla="*/ 500449 h 503239"/>
              <a:gd name="connsiteX12" fmla="*/ 2933937 w 2963211"/>
              <a:gd name="connsiteY12" fmla="*/ 401594 h 503239"/>
              <a:gd name="connsiteX13" fmla="*/ 2921580 w 2963211"/>
              <a:gd name="connsiteY13" fmla="*/ 222422 h 503239"/>
              <a:gd name="connsiteX14" fmla="*/ 2952472 w 2963211"/>
              <a:gd name="connsiteY14" fmla="*/ 197708 h 503239"/>
              <a:gd name="connsiteX15" fmla="*/ 2903045 w 2963211"/>
              <a:gd name="connsiteY15" fmla="*/ 0 h 503239"/>
              <a:gd name="connsiteX16" fmla="*/ 481121 w 2963211"/>
              <a:gd name="connsiteY16" fmla="*/ 12357 h 503239"/>
              <a:gd name="connsiteX0" fmla="*/ 481121 w 2963211"/>
              <a:gd name="connsiteY0" fmla="*/ 18535 h 509417"/>
              <a:gd name="connsiteX1" fmla="*/ 351375 w 2963211"/>
              <a:gd name="connsiteY1" fmla="*/ 18535 h 509417"/>
              <a:gd name="connsiteX2" fmla="*/ 240164 w 2963211"/>
              <a:gd name="connsiteY2" fmla="*/ 24713 h 509417"/>
              <a:gd name="connsiteX3" fmla="*/ 128953 w 2963211"/>
              <a:gd name="connsiteY3" fmla="*/ 24713 h 509417"/>
              <a:gd name="connsiteX4" fmla="*/ 11564 w 2963211"/>
              <a:gd name="connsiteY4" fmla="*/ 61784 h 509417"/>
              <a:gd name="connsiteX5" fmla="*/ 23921 w 2963211"/>
              <a:gd name="connsiteY5" fmla="*/ 117389 h 509417"/>
              <a:gd name="connsiteX6" fmla="*/ 184558 w 2963211"/>
              <a:gd name="connsiteY6" fmla="*/ 160638 h 509417"/>
              <a:gd name="connsiteX7" fmla="*/ 1482018 w 2963211"/>
              <a:gd name="connsiteY7" fmla="*/ 401594 h 509417"/>
              <a:gd name="connsiteX8" fmla="*/ 1593229 w 2963211"/>
              <a:gd name="connsiteY8" fmla="*/ 395416 h 509417"/>
              <a:gd name="connsiteX9" fmla="*/ 2068964 w 2963211"/>
              <a:gd name="connsiteY9" fmla="*/ 407773 h 509417"/>
              <a:gd name="connsiteX10" fmla="*/ 2668267 w 2963211"/>
              <a:gd name="connsiteY10" fmla="*/ 475735 h 509417"/>
              <a:gd name="connsiteX11" fmla="*/ 2946294 w 2963211"/>
              <a:gd name="connsiteY11" fmla="*/ 506627 h 509417"/>
              <a:gd name="connsiteX12" fmla="*/ 2933937 w 2963211"/>
              <a:gd name="connsiteY12" fmla="*/ 407772 h 509417"/>
              <a:gd name="connsiteX13" fmla="*/ 2921580 w 2963211"/>
              <a:gd name="connsiteY13" fmla="*/ 228600 h 509417"/>
              <a:gd name="connsiteX14" fmla="*/ 2952472 w 2963211"/>
              <a:gd name="connsiteY14" fmla="*/ 203886 h 509417"/>
              <a:gd name="connsiteX15" fmla="*/ 2872153 w 2963211"/>
              <a:gd name="connsiteY15" fmla="*/ 0 h 509417"/>
              <a:gd name="connsiteX16" fmla="*/ 481121 w 2963211"/>
              <a:gd name="connsiteY16" fmla="*/ 18535 h 509417"/>
              <a:gd name="connsiteX0" fmla="*/ 481121 w 3064130"/>
              <a:gd name="connsiteY0" fmla="*/ 18535 h 509417"/>
              <a:gd name="connsiteX1" fmla="*/ 351375 w 3064130"/>
              <a:gd name="connsiteY1" fmla="*/ 18535 h 509417"/>
              <a:gd name="connsiteX2" fmla="*/ 240164 w 3064130"/>
              <a:gd name="connsiteY2" fmla="*/ 24713 h 509417"/>
              <a:gd name="connsiteX3" fmla="*/ 128953 w 3064130"/>
              <a:gd name="connsiteY3" fmla="*/ 24713 h 509417"/>
              <a:gd name="connsiteX4" fmla="*/ 11564 w 3064130"/>
              <a:gd name="connsiteY4" fmla="*/ 61784 h 509417"/>
              <a:gd name="connsiteX5" fmla="*/ 23921 w 3064130"/>
              <a:gd name="connsiteY5" fmla="*/ 117389 h 509417"/>
              <a:gd name="connsiteX6" fmla="*/ 184558 w 3064130"/>
              <a:gd name="connsiteY6" fmla="*/ 160638 h 509417"/>
              <a:gd name="connsiteX7" fmla="*/ 1482018 w 3064130"/>
              <a:gd name="connsiteY7" fmla="*/ 401594 h 509417"/>
              <a:gd name="connsiteX8" fmla="*/ 1593229 w 3064130"/>
              <a:gd name="connsiteY8" fmla="*/ 395416 h 509417"/>
              <a:gd name="connsiteX9" fmla="*/ 2068964 w 3064130"/>
              <a:gd name="connsiteY9" fmla="*/ 407773 h 509417"/>
              <a:gd name="connsiteX10" fmla="*/ 2668267 w 3064130"/>
              <a:gd name="connsiteY10" fmla="*/ 475735 h 509417"/>
              <a:gd name="connsiteX11" fmla="*/ 2946294 w 3064130"/>
              <a:gd name="connsiteY11" fmla="*/ 506627 h 509417"/>
              <a:gd name="connsiteX12" fmla="*/ 2933937 w 3064130"/>
              <a:gd name="connsiteY12" fmla="*/ 407772 h 509417"/>
              <a:gd name="connsiteX13" fmla="*/ 2921580 w 3064130"/>
              <a:gd name="connsiteY13" fmla="*/ 228600 h 509417"/>
              <a:gd name="connsiteX14" fmla="*/ 2872153 w 3064130"/>
              <a:gd name="connsiteY14" fmla="*/ 0 h 509417"/>
              <a:gd name="connsiteX15" fmla="*/ 481121 w 3064130"/>
              <a:gd name="connsiteY15" fmla="*/ 18535 h 509417"/>
              <a:gd name="connsiteX0" fmla="*/ 481121 w 3068201"/>
              <a:gd name="connsiteY0" fmla="*/ 18535 h 509417"/>
              <a:gd name="connsiteX1" fmla="*/ 351375 w 3068201"/>
              <a:gd name="connsiteY1" fmla="*/ 18535 h 509417"/>
              <a:gd name="connsiteX2" fmla="*/ 240164 w 3068201"/>
              <a:gd name="connsiteY2" fmla="*/ 24713 h 509417"/>
              <a:gd name="connsiteX3" fmla="*/ 128953 w 3068201"/>
              <a:gd name="connsiteY3" fmla="*/ 24713 h 509417"/>
              <a:gd name="connsiteX4" fmla="*/ 11564 w 3068201"/>
              <a:gd name="connsiteY4" fmla="*/ 61784 h 509417"/>
              <a:gd name="connsiteX5" fmla="*/ 23921 w 3068201"/>
              <a:gd name="connsiteY5" fmla="*/ 117389 h 509417"/>
              <a:gd name="connsiteX6" fmla="*/ 184558 w 3068201"/>
              <a:gd name="connsiteY6" fmla="*/ 160638 h 509417"/>
              <a:gd name="connsiteX7" fmla="*/ 1482018 w 3068201"/>
              <a:gd name="connsiteY7" fmla="*/ 401594 h 509417"/>
              <a:gd name="connsiteX8" fmla="*/ 1593229 w 3068201"/>
              <a:gd name="connsiteY8" fmla="*/ 395416 h 509417"/>
              <a:gd name="connsiteX9" fmla="*/ 2068964 w 3068201"/>
              <a:gd name="connsiteY9" fmla="*/ 407773 h 509417"/>
              <a:gd name="connsiteX10" fmla="*/ 2668267 w 3068201"/>
              <a:gd name="connsiteY10" fmla="*/ 475735 h 509417"/>
              <a:gd name="connsiteX11" fmla="*/ 2946294 w 3068201"/>
              <a:gd name="connsiteY11" fmla="*/ 506627 h 509417"/>
              <a:gd name="connsiteX12" fmla="*/ 2933937 w 3068201"/>
              <a:gd name="connsiteY12" fmla="*/ 407772 h 509417"/>
              <a:gd name="connsiteX13" fmla="*/ 2872153 w 3068201"/>
              <a:gd name="connsiteY13" fmla="*/ 0 h 509417"/>
              <a:gd name="connsiteX14" fmla="*/ 481121 w 3068201"/>
              <a:gd name="connsiteY14" fmla="*/ 18535 h 509417"/>
              <a:gd name="connsiteX0" fmla="*/ 481121 w 3085548"/>
              <a:gd name="connsiteY0" fmla="*/ 18535 h 538064"/>
              <a:gd name="connsiteX1" fmla="*/ 351375 w 3085548"/>
              <a:gd name="connsiteY1" fmla="*/ 18535 h 538064"/>
              <a:gd name="connsiteX2" fmla="*/ 240164 w 3085548"/>
              <a:gd name="connsiteY2" fmla="*/ 24713 h 538064"/>
              <a:gd name="connsiteX3" fmla="*/ 128953 w 3085548"/>
              <a:gd name="connsiteY3" fmla="*/ 24713 h 538064"/>
              <a:gd name="connsiteX4" fmla="*/ 11564 w 3085548"/>
              <a:gd name="connsiteY4" fmla="*/ 61784 h 538064"/>
              <a:gd name="connsiteX5" fmla="*/ 23921 w 3085548"/>
              <a:gd name="connsiteY5" fmla="*/ 117389 h 538064"/>
              <a:gd name="connsiteX6" fmla="*/ 184558 w 3085548"/>
              <a:gd name="connsiteY6" fmla="*/ 160638 h 538064"/>
              <a:gd name="connsiteX7" fmla="*/ 1482018 w 3085548"/>
              <a:gd name="connsiteY7" fmla="*/ 401594 h 538064"/>
              <a:gd name="connsiteX8" fmla="*/ 1593229 w 3085548"/>
              <a:gd name="connsiteY8" fmla="*/ 395416 h 538064"/>
              <a:gd name="connsiteX9" fmla="*/ 2068964 w 3085548"/>
              <a:gd name="connsiteY9" fmla="*/ 407773 h 538064"/>
              <a:gd name="connsiteX10" fmla="*/ 2668267 w 3085548"/>
              <a:gd name="connsiteY10" fmla="*/ 475735 h 538064"/>
              <a:gd name="connsiteX11" fmla="*/ 2946294 w 3085548"/>
              <a:gd name="connsiteY11" fmla="*/ 506627 h 538064"/>
              <a:gd name="connsiteX12" fmla="*/ 2872153 w 3085548"/>
              <a:gd name="connsiteY12" fmla="*/ 0 h 538064"/>
              <a:gd name="connsiteX13" fmla="*/ 481121 w 3085548"/>
              <a:gd name="connsiteY13" fmla="*/ 18535 h 538064"/>
              <a:gd name="connsiteX0" fmla="*/ 481121 w 3073722"/>
              <a:gd name="connsiteY0" fmla="*/ 18535 h 506927"/>
              <a:gd name="connsiteX1" fmla="*/ 351375 w 3073722"/>
              <a:gd name="connsiteY1" fmla="*/ 18535 h 506927"/>
              <a:gd name="connsiteX2" fmla="*/ 240164 w 3073722"/>
              <a:gd name="connsiteY2" fmla="*/ 24713 h 506927"/>
              <a:gd name="connsiteX3" fmla="*/ 128953 w 3073722"/>
              <a:gd name="connsiteY3" fmla="*/ 24713 h 506927"/>
              <a:gd name="connsiteX4" fmla="*/ 11564 w 3073722"/>
              <a:gd name="connsiteY4" fmla="*/ 61784 h 506927"/>
              <a:gd name="connsiteX5" fmla="*/ 23921 w 3073722"/>
              <a:gd name="connsiteY5" fmla="*/ 117389 h 506927"/>
              <a:gd name="connsiteX6" fmla="*/ 184558 w 3073722"/>
              <a:gd name="connsiteY6" fmla="*/ 160638 h 506927"/>
              <a:gd name="connsiteX7" fmla="*/ 1482018 w 3073722"/>
              <a:gd name="connsiteY7" fmla="*/ 401594 h 506927"/>
              <a:gd name="connsiteX8" fmla="*/ 1593229 w 3073722"/>
              <a:gd name="connsiteY8" fmla="*/ 395416 h 506927"/>
              <a:gd name="connsiteX9" fmla="*/ 2068964 w 3073722"/>
              <a:gd name="connsiteY9" fmla="*/ 407773 h 506927"/>
              <a:gd name="connsiteX10" fmla="*/ 2668267 w 3073722"/>
              <a:gd name="connsiteY10" fmla="*/ 475735 h 506927"/>
              <a:gd name="connsiteX11" fmla="*/ 2946294 w 3073722"/>
              <a:gd name="connsiteY11" fmla="*/ 506627 h 506927"/>
              <a:gd name="connsiteX12" fmla="*/ 2872153 w 3073722"/>
              <a:gd name="connsiteY12" fmla="*/ 0 h 506927"/>
              <a:gd name="connsiteX13" fmla="*/ 481121 w 3073722"/>
              <a:gd name="connsiteY13" fmla="*/ 18535 h 506927"/>
              <a:gd name="connsiteX0" fmla="*/ 481121 w 2946726"/>
              <a:gd name="connsiteY0" fmla="*/ 18713 h 507053"/>
              <a:gd name="connsiteX1" fmla="*/ 351375 w 2946726"/>
              <a:gd name="connsiteY1" fmla="*/ 18713 h 507053"/>
              <a:gd name="connsiteX2" fmla="*/ 240164 w 2946726"/>
              <a:gd name="connsiteY2" fmla="*/ 24891 h 507053"/>
              <a:gd name="connsiteX3" fmla="*/ 128953 w 2946726"/>
              <a:gd name="connsiteY3" fmla="*/ 24891 h 507053"/>
              <a:gd name="connsiteX4" fmla="*/ 11564 w 2946726"/>
              <a:gd name="connsiteY4" fmla="*/ 61962 h 507053"/>
              <a:gd name="connsiteX5" fmla="*/ 23921 w 2946726"/>
              <a:gd name="connsiteY5" fmla="*/ 117567 h 507053"/>
              <a:gd name="connsiteX6" fmla="*/ 184558 w 2946726"/>
              <a:gd name="connsiteY6" fmla="*/ 160816 h 507053"/>
              <a:gd name="connsiteX7" fmla="*/ 1482018 w 2946726"/>
              <a:gd name="connsiteY7" fmla="*/ 401772 h 507053"/>
              <a:gd name="connsiteX8" fmla="*/ 1593229 w 2946726"/>
              <a:gd name="connsiteY8" fmla="*/ 395594 h 507053"/>
              <a:gd name="connsiteX9" fmla="*/ 2068964 w 2946726"/>
              <a:gd name="connsiteY9" fmla="*/ 407951 h 507053"/>
              <a:gd name="connsiteX10" fmla="*/ 2668267 w 2946726"/>
              <a:gd name="connsiteY10" fmla="*/ 475913 h 507053"/>
              <a:gd name="connsiteX11" fmla="*/ 2946294 w 2946726"/>
              <a:gd name="connsiteY11" fmla="*/ 506805 h 507053"/>
              <a:gd name="connsiteX12" fmla="*/ 2872153 w 2946726"/>
              <a:gd name="connsiteY12" fmla="*/ 178 h 507053"/>
              <a:gd name="connsiteX13" fmla="*/ 481121 w 2946726"/>
              <a:gd name="connsiteY13" fmla="*/ 18713 h 507053"/>
              <a:gd name="connsiteX0" fmla="*/ 481121 w 2946726"/>
              <a:gd name="connsiteY0" fmla="*/ 18713 h 507053"/>
              <a:gd name="connsiteX1" fmla="*/ 351375 w 2946726"/>
              <a:gd name="connsiteY1" fmla="*/ 18713 h 507053"/>
              <a:gd name="connsiteX2" fmla="*/ 240164 w 2946726"/>
              <a:gd name="connsiteY2" fmla="*/ 24891 h 507053"/>
              <a:gd name="connsiteX3" fmla="*/ 128953 w 2946726"/>
              <a:gd name="connsiteY3" fmla="*/ 24891 h 507053"/>
              <a:gd name="connsiteX4" fmla="*/ 11564 w 2946726"/>
              <a:gd name="connsiteY4" fmla="*/ 61962 h 507053"/>
              <a:gd name="connsiteX5" fmla="*/ 23921 w 2946726"/>
              <a:gd name="connsiteY5" fmla="*/ 117567 h 507053"/>
              <a:gd name="connsiteX6" fmla="*/ 184558 w 2946726"/>
              <a:gd name="connsiteY6" fmla="*/ 160816 h 507053"/>
              <a:gd name="connsiteX7" fmla="*/ 1482018 w 2946726"/>
              <a:gd name="connsiteY7" fmla="*/ 401772 h 507053"/>
              <a:gd name="connsiteX8" fmla="*/ 1624121 w 2946726"/>
              <a:gd name="connsiteY8" fmla="*/ 401772 h 507053"/>
              <a:gd name="connsiteX9" fmla="*/ 2068964 w 2946726"/>
              <a:gd name="connsiteY9" fmla="*/ 407951 h 507053"/>
              <a:gd name="connsiteX10" fmla="*/ 2668267 w 2946726"/>
              <a:gd name="connsiteY10" fmla="*/ 475913 h 507053"/>
              <a:gd name="connsiteX11" fmla="*/ 2946294 w 2946726"/>
              <a:gd name="connsiteY11" fmla="*/ 506805 h 507053"/>
              <a:gd name="connsiteX12" fmla="*/ 2872153 w 2946726"/>
              <a:gd name="connsiteY12" fmla="*/ 178 h 507053"/>
              <a:gd name="connsiteX13" fmla="*/ 481121 w 2946726"/>
              <a:gd name="connsiteY13" fmla="*/ 18713 h 507053"/>
              <a:gd name="connsiteX0" fmla="*/ 4132687 w 6598292"/>
              <a:gd name="connsiteY0" fmla="*/ 18713 h 507053"/>
              <a:gd name="connsiteX1" fmla="*/ 4002941 w 6598292"/>
              <a:gd name="connsiteY1" fmla="*/ 18713 h 507053"/>
              <a:gd name="connsiteX2" fmla="*/ 3891730 w 6598292"/>
              <a:gd name="connsiteY2" fmla="*/ 24891 h 507053"/>
              <a:gd name="connsiteX3" fmla="*/ 3780519 w 6598292"/>
              <a:gd name="connsiteY3" fmla="*/ 24891 h 507053"/>
              <a:gd name="connsiteX4" fmla="*/ 74 w 6598292"/>
              <a:gd name="connsiteY4" fmla="*/ 32152 h 507053"/>
              <a:gd name="connsiteX5" fmla="*/ 3675487 w 6598292"/>
              <a:gd name="connsiteY5" fmla="*/ 117567 h 507053"/>
              <a:gd name="connsiteX6" fmla="*/ 3836124 w 6598292"/>
              <a:gd name="connsiteY6" fmla="*/ 160816 h 507053"/>
              <a:gd name="connsiteX7" fmla="*/ 5133584 w 6598292"/>
              <a:gd name="connsiteY7" fmla="*/ 401772 h 507053"/>
              <a:gd name="connsiteX8" fmla="*/ 5275687 w 6598292"/>
              <a:gd name="connsiteY8" fmla="*/ 401772 h 507053"/>
              <a:gd name="connsiteX9" fmla="*/ 5720530 w 6598292"/>
              <a:gd name="connsiteY9" fmla="*/ 407951 h 507053"/>
              <a:gd name="connsiteX10" fmla="*/ 6319833 w 6598292"/>
              <a:gd name="connsiteY10" fmla="*/ 475913 h 507053"/>
              <a:gd name="connsiteX11" fmla="*/ 6597860 w 6598292"/>
              <a:gd name="connsiteY11" fmla="*/ 506805 h 507053"/>
              <a:gd name="connsiteX12" fmla="*/ 6523719 w 6598292"/>
              <a:gd name="connsiteY12" fmla="*/ 178 h 507053"/>
              <a:gd name="connsiteX13" fmla="*/ 4132687 w 6598292"/>
              <a:gd name="connsiteY13" fmla="*/ 18713 h 507053"/>
              <a:gd name="connsiteX0" fmla="*/ 4132752 w 6598357"/>
              <a:gd name="connsiteY0" fmla="*/ 18713 h 507053"/>
              <a:gd name="connsiteX1" fmla="*/ 4003006 w 6598357"/>
              <a:gd name="connsiteY1" fmla="*/ 18713 h 507053"/>
              <a:gd name="connsiteX2" fmla="*/ 3891795 w 6598357"/>
              <a:gd name="connsiteY2" fmla="*/ 24891 h 507053"/>
              <a:gd name="connsiteX3" fmla="*/ 3780584 w 6598357"/>
              <a:gd name="connsiteY3" fmla="*/ 24891 h 507053"/>
              <a:gd name="connsiteX4" fmla="*/ 139 w 6598357"/>
              <a:gd name="connsiteY4" fmla="*/ 32152 h 507053"/>
              <a:gd name="connsiteX5" fmla="*/ 3638174 w 6598357"/>
              <a:gd name="connsiteY5" fmla="*/ 288971 h 507053"/>
              <a:gd name="connsiteX6" fmla="*/ 3836189 w 6598357"/>
              <a:gd name="connsiteY6" fmla="*/ 160816 h 507053"/>
              <a:gd name="connsiteX7" fmla="*/ 5133649 w 6598357"/>
              <a:gd name="connsiteY7" fmla="*/ 401772 h 507053"/>
              <a:gd name="connsiteX8" fmla="*/ 5275752 w 6598357"/>
              <a:gd name="connsiteY8" fmla="*/ 401772 h 507053"/>
              <a:gd name="connsiteX9" fmla="*/ 5720595 w 6598357"/>
              <a:gd name="connsiteY9" fmla="*/ 407951 h 507053"/>
              <a:gd name="connsiteX10" fmla="*/ 6319898 w 6598357"/>
              <a:gd name="connsiteY10" fmla="*/ 475913 h 507053"/>
              <a:gd name="connsiteX11" fmla="*/ 6597925 w 6598357"/>
              <a:gd name="connsiteY11" fmla="*/ 506805 h 507053"/>
              <a:gd name="connsiteX12" fmla="*/ 6523784 w 6598357"/>
              <a:gd name="connsiteY12" fmla="*/ 178 h 507053"/>
              <a:gd name="connsiteX13" fmla="*/ 4132752 w 6598357"/>
              <a:gd name="connsiteY13" fmla="*/ 18713 h 507053"/>
              <a:gd name="connsiteX0" fmla="*/ 4132762 w 6598367"/>
              <a:gd name="connsiteY0" fmla="*/ 18713 h 507053"/>
              <a:gd name="connsiteX1" fmla="*/ 4003016 w 6598367"/>
              <a:gd name="connsiteY1" fmla="*/ 18713 h 507053"/>
              <a:gd name="connsiteX2" fmla="*/ 3891805 w 6598367"/>
              <a:gd name="connsiteY2" fmla="*/ 24891 h 507053"/>
              <a:gd name="connsiteX3" fmla="*/ 3780594 w 6598367"/>
              <a:gd name="connsiteY3" fmla="*/ 24891 h 507053"/>
              <a:gd name="connsiteX4" fmla="*/ 149 w 6598367"/>
              <a:gd name="connsiteY4" fmla="*/ 32152 h 507053"/>
              <a:gd name="connsiteX5" fmla="*/ 3638184 w 6598367"/>
              <a:gd name="connsiteY5" fmla="*/ 288971 h 507053"/>
              <a:gd name="connsiteX6" fmla="*/ 5133659 w 6598367"/>
              <a:gd name="connsiteY6" fmla="*/ 401772 h 507053"/>
              <a:gd name="connsiteX7" fmla="*/ 5275762 w 6598367"/>
              <a:gd name="connsiteY7" fmla="*/ 401772 h 507053"/>
              <a:gd name="connsiteX8" fmla="*/ 5720605 w 6598367"/>
              <a:gd name="connsiteY8" fmla="*/ 407951 h 507053"/>
              <a:gd name="connsiteX9" fmla="*/ 6319908 w 6598367"/>
              <a:gd name="connsiteY9" fmla="*/ 475913 h 507053"/>
              <a:gd name="connsiteX10" fmla="*/ 6597935 w 6598367"/>
              <a:gd name="connsiteY10" fmla="*/ 506805 h 507053"/>
              <a:gd name="connsiteX11" fmla="*/ 6523794 w 6598367"/>
              <a:gd name="connsiteY11" fmla="*/ 178 h 507053"/>
              <a:gd name="connsiteX12" fmla="*/ 4132762 w 6598367"/>
              <a:gd name="connsiteY12" fmla="*/ 18713 h 507053"/>
              <a:gd name="connsiteX0" fmla="*/ 4132762 w 6644128"/>
              <a:gd name="connsiteY0" fmla="*/ 18745 h 524458"/>
              <a:gd name="connsiteX1" fmla="*/ 4003016 w 6644128"/>
              <a:gd name="connsiteY1" fmla="*/ 18745 h 524458"/>
              <a:gd name="connsiteX2" fmla="*/ 3891805 w 6644128"/>
              <a:gd name="connsiteY2" fmla="*/ 24923 h 524458"/>
              <a:gd name="connsiteX3" fmla="*/ 3780594 w 6644128"/>
              <a:gd name="connsiteY3" fmla="*/ 24923 h 524458"/>
              <a:gd name="connsiteX4" fmla="*/ 149 w 6644128"/>
              <a:gd name="connsiteY4" fmla="*/ 32184 h 524458"/>
              <a:gd name="connsiteX5" fmla="*/ 3638184 w 6644128"/>
              <a:gd name="connsiteY5" fmla="*/ 289003 h 524458"/>
              <a:gd name="connsiteX6" fmla="*/ 5133659 w 6644128"/>
              <a:gd name="connsiteY6" fmla="*/ 401804 h 524458"/>
              <a:gd name="connsiteX7" fmla="*/ 5275762 w 6644128"/>
              <a:gd name="connsiteY7" fmla="*/ 401804 h 524458"/>
              <a:gd name="connsiteX8" fmla="*/ 5720605 w 6644128"/>
              <a:gd name="connsiteY8" fmla="*/ 407983 h 524458"/>
              <a:gd name="connsiteX9" fmla="*/ 6597935 w 6644128"/>
              <a:gd name="connsiteY9" fmla="*/ 506837 h 524458"/>
              <a:gd name="connsiteX10" fmla="*/ 6523794 w 6644128"/>
              <a:gd name="connsiteY10" fmla="*/ 210 h 524458"/>
              <a:gd name="connsiteX11" fmla="*/ 4132762 w 6644128"/>
              <a:gd name="connsiteY11" fmla="*/ 18745 h 524458"/>
              <a:gd name="connsiteX0" fmla="*/ 4132762 w 6644128"/>
              <a:gd name="connsiteY0" fmla="*/ 18745 h 506837"/>
              <a:gd name="connsiteX1" fmla="*/ 4003016 w 6644128"/>
              <a:gd name="connsiteY1" fmla="*/ 18745 h 506837"/>
              <a:gd name="connsiteX2" fmla="*/ 3891805 w 6644128"/>
              <a:gd name="connsiteY2" fmla="*/ 24923 h 506837"/>
              <a:gd name="connsiteX3" fmla="*/ 3780594 w 6644128"/>
              <a:gd name="connsiteY3" fmla="*/ 24923 h 506837"/>
              <a:gd name="connsiteX4" fmla="*/ 149 w 6644128"/>
              <a:gd name="connsiteY4" fmla="*/ 32184 h 506837"/>
              <a:gd name="connsiteX5" fmla="*/ 3638184 w 6644128"/>
              <a:gd name="connsiteY5" fmla="*/ 289003 h 506837"/>
              <a:gd name="connsiteX6" fmla="*/ 5133659 w 6644128"/>
              <a:gd name="connsiteY6" fmla="*/ 401804 h 506837"/>
              <a:gd name="connsiteX7" fmla="*/ 5275762 w 6644128"/>
              <a:gd name="connsiteY7" fmla="*/ 401804 h 506837"/>
              <a:gd name="connsiteX8" fmla="*/ 6597935 w 6644128"/>
              <a:gd name="connsiteY8" fmla="*/ 506837 h 506837"/>
              <a:gd name="connsiteX9" fmla="*/ 6523794 w 6644128"/>
              <a:gd name="connsiteY9" fmla="*/ 210 h 506837"/>
              <a:gd name="connsiteX10" fmla="*/ 4132762 w 6644128"/>
              <a:gd name="connsiteY10" fmla="*/ 18745 h 506837"/>
              <a:gd name="connsiteX0" fmla="*/ 4132762 w 6686212"/>
              <a:gd name="connsiteY0" fmla="*/ 18745 h 525122"/>
              <a:gd name="connsiteX1" fmla="*/ 4003016 w 6686212"/>
              <a:gd name="connsiteY1" fmla="*/ 18745 h 525122"/>
              <a:gd name="connsiteX2" fmla="*/ 3891805 w 6686212"/>
              <a:gd name="connsiteY2" fmla="*/ 24923 h 525122"/>
              <a:gd name="connsiteX3" fmla="*/ 3780594 w 6686212"/>
              <a:gd name="connsiteY3" fmla="*/ 24923 h 525122"/>
              <a:gd name="connsiteX4" fmla="*/ 149 w 6686212"/>
              <a:gd name="connsiteY4" fmla="*/ 32184 h 525122"/>
              <a:gd name="connsiteX5" fmla="*/ 3638184 w 6686212"/>
              <a:gd name="connsiteY5" fmla="*/ 289003 h 525122"/>
              <a:gd name="connsiteX6" fmla="*/ 5133659 w 6686212"/>
              <a:gd name="connsiteY6" fmla="*/ 401804 h 525122"/>
              <a:gd name="connsiteX7" fmla="*/ 6597935 w 6686212"/>
              <a:gd name="connsiteY7" fmla="*/ 506837 h 525122"/>
              <a:gd name="connsiteX8" fmla="*/ 6523794 w 6686212"/>
              <a:gd name="connsiteY8" fmla="*/ 210 h 525122"/>
              <a:gd name="connsiteX9" fmla="*/ 4132762 w 6686212"/>
              <a:gd name="connsiteY9" fmla="*/ 18745 h 525122"/>
              <a:gd name="connsiteX0" fmla="*/ 4132613 w 6686062"/>
              <a:gd name="connsiteY0" fmla="*/ 18745 h 525122"/>
              <a:gd name="connsiteX1" fmla="*/ 4002867 w 6686062"/>
              <a:gd name="connsiteY1" fmla="*/ 18745 h 525122"/>
              <a:gd name="connsiteX2" fmla="*/ 3891656 w 6686062"/>
              <a:gd name="connsiteY2" fmla="*/ 24923 h 525122"/>
              <a:gd name="connsiteX3" fmla="*/ 3780445 w 6686062"/>
              <a:gd name="connsiteY3" fmla="*/ 24923 h 525122"/>
              <a:gd name="connsiteX4" fmla="*/ 0 w 6686062"/>
              <a:gd name="connsiteY4" fmla="*/ 32184 h 525122"/>
              <a:gd name="connsiteX5" fmla="*/ 5133510 w 6686062"/>
              <a:gd name="connsiteY5" fmla="*/ 401804 h 525122"/>
              <a:gd name="connsiteX6" fmla="*/ 6597786 w 6686062"/>
              <a:gd name="connsiteY6" fmla="*/ 506837 h 525122"/>
              <a:gd name="connsiteX7" fmla="*/ 6523645 w 6686062"/>
              <a:gd name="connsiteY7" fmla="*/ 210 h 525122"/>
              <a:gd name="connsiteX8" fmla="*/ 4132613 w 6686062"/>
              <a:gd name="connsiteY8" fmla="*/ 18745 h 525122"/>
              <a:gd name="connsiteX0" fmla="*/ 4132613 w 7064450"/>
              <a:gd name="connsiteY0" fmla="*/ 18720 h 506864"/>
              <a:gd name="connsiteX1" fmla="*/ 4002867 w 7064450"/>
              <a:gd name="connsiteY1" fmla="*/ 18720 h 506864"/>
              <a:gd name="connsiteX2" fmla="*/ 3891656 w 7064450"/>
              <a:gd name="connsiteY2" fmla="*/ 24898 h 506864"/>
              <a:gd name="connsiteX3" fmla="*/ 3780445 w 7064450"/>
              <a:gd name="connsiteY3" fmla="*/ 24898 h 506864"/>
              <a:gd name="connsiteX4" fmla="*/ 0 w 7064450"/>
              <a:gd name="connsiteY4" fmla="*/ 32159 h 506864"/>
              <a:gd name="connsiteX5" fmla="*/ 6597786 w 7064450"/>
              <a:gd name="connsiteY5" fmla="*/ 506812 h 506864"/>
              <a:gd name="connsiteX6" fmla="*/ 6523645 w 7064450"/>
              <a:gd name="connsiteY6" fmla="*/ 185 h 506864"/>
              <a:gd name="connsiteX7" fmla="*/ 4132613 w 7064450"/>
              <a:gd name="connsiteY7" fmla="*/ 18720 h 506864"/>
              <a:gd name="connsiteX0" fmla="*/ 4163584 w 6795415"/>
              <a:gd name="connsiteY0" fmla="*/ 70242 h 811749"/>
              <a:gd name="connsiteX1" fmla="*/ 4033838 w 6795415"/>
              <a:gd name="connsiteY1" fmla="*/ 70242 h 811749"/>
              <a:gd name="connsiteX2" fmla="*/ 3922627 w 6795415"/>
              <a:gd name="connsiteY2" fmla="*/ 76420 h 811749"/>
              <a:gd name="connsiteX3" fmla="*/ 3811416 w 6795415"/>
              <a:gd name="connsiteY3" fmla="*/ 76420 h 811749"/>
              <a:gd name="connsiteX4" fmla="*/ 30971 w 6795415"/>
              <a:gd name="connsiteY4" fmla="*/ 83681 h 811749"/>
              <a:gd name="connsiteX5" fmla="*/ 5974640 w 6795415"/>
              <a:gd name="connsiteY5" fmla="*/ 811715 h 811749"/>
              <a:gd name="connsiteX6" fmla="*/ 6554616 w 6795415"/>
              <a:gd name="connsiteY6" fmla="*/ 51707 h 811749"/>
              <a:gd name="connsiteX7" fmla="*/ 4163584 w 6795415"/>
              <a:gd name="connsiteY7" fmla="*/ 70242 h 811749"/>
              <a:gd name="connsiteX0" fmla="*/ 4163584 w 6638388"/>
              <a:gd name="connsiteY0" fmla="*/ 70242 h 811749"/>
              <a:gd name="connsiteX1" fmla="*/ 4033838 w 6638388"/>
              <a:gd name="connsiteY1" fmla="*/ 70242 h 811749"/>
              <a:gd name="connsiteX2" fmla="*/ 3922627 w 6638388"/>
              <a:gd name="connsiteY2" fmla="*/ 76420 h 811749"/>
              <a:gd name="connsiteX3" fmla="*/ 3811416 w 6638388"/>
              <a:gd name="connsiteY3" fmla="*/ 76420 h 811749"/>
              <a:gd name="connsiteX4" fmla="*/ 30971 w 6638388"/>
              <a:gd name="connsiteY4" fmla="*/ 83681 h 811749"/>
              <a:gd name="connsiteX5" fmla="*/ 5974640 w 6638388"/>
              <a:gd name="connsiteY5" fmla="*/ 811715 h 811749"/>
              <a:gd name="connsiteX6" fmla="*/ 6554616 w 6638388"/>
              <a:gd name="connsiteY6" fmla="*/ 51707 h 811749"/>
              <a:gd name="connsiteX7" fmla="*/ 4163584 w 6638388"/>
              <a:gd name="connsiteY7" fmla="*/ 70242 h 811749"/>
              <a:gd name="connsiteX0" fmla="*/ 4163584 w 6598755"/>
              <a:gd name="connsiteY0" fmla="*/ 222445 h 963952"/>
              <a:gd name="connsiteX1" fmla="*/ 4033838 w 6598755"/>
              <a:gd name="connsiteY1" fmla="*/ 222445 h 963952"/>
              <a:gd name="connsiteX2" fmla="*/ 3922627 w 6598755"/>
              <a:gd name="connsiteY2" fmla="*/ 228623 h 963952"/>
              <a:gd name="connsiteX3" fmla="*/ 3811416 w 6598755"/>
              <a:gd name="connsiteY3" fmla="*/ 228623 h 963952"/>
              <a:gd name="connsiteX4" fmla="*/ 30971 w 6598755"/>
              <a:gd name="connsiteY4" fmla="*/ 235884 h 963952"/>
              <a:gd name="connsiteX5" fmla="*/ 5974640 w 6598755"/>
              <a:gd name="connsiteY5" fmla="*/ 963918 h 963952"/>
              <a:gd name="connsiteX6" fmla="*/ 6554616 w 6598755"/>
              <a:gd name="connsiteY6" fmla="*/ 203910 h 963952"/>
              <a:gd name="connsiteX7" fmla="*/ 4163584 w 6598755"/>
              <a:gd name="connsiteY7" fmla="*/ 222445 h 963952"/>
              <a:gd name="connsiteX0" fmla="*/ 6554616 w 6646636"/>
              <a:gd name="connsiteY0" fmla="*/ 51300 h 811342"/>
              <a:gd name="connsiteX1" fmla="*/ 4033838 w 6646636"/>
              <a:gd name="connsiteY1" fmla="*/ 69835 h 811342"/>
              <a:gd name="connsiteX2" fmla="*/ 3922627 w 6646636"/>
              <a:gd name="connsiteY2" fmla="*/ 76013 h 811342"/>
              <a:gd name="connsiteX3" fmla="*/ 3811416 w 6646636"/>
              <a:gd name="connsiteY3" fmla="*/ 76013 h 811342"/>
              <a:gd name="connsiteX4" fmla="*/ 30971 w 6646636"/>
              <a:gd name="connsiteY4" fmla="*/ 83274 h 811342"/>
              <a:gd name="connsiteX5" fmla="*/ 5974640 w 6646636"/>
              <a:gd name="connsiteY5" fmla="*/ 811308 h 811342"/>
              <a:gd name="connsiteX6" fmla="*/ 6554616 w 6646636"/>
              <a:gd name="connsiteY6" fmla="*/ 51300 h 811342"/>
              <a:gd name="connsiteX0" fmla="*/ 6554616 w 6646636"/>
              <a:gd name="connsiteY0" fmla="*/ 51300 h 811342"/>
              <a:gd name="connsiteX1" fmla="*/ 4033838 w 6646636"/>
              <a:gd name="connsiteY1" fmla="*/ 69835 h 811342"/>
              <a:gd name="connsiteX2" fmla="*/ 3811416 w 6646636"/>
              <a:gd name="connsiteY2" fmla="*/ 76013 h 811342"/>
              <a:gd name="connsiteX3" fmla="*/ 30971 w 6646636"/>
              <a:gd name="connsiteY3" fmla="*/ 83274 h 811342"/>
              <a:gd name="connsiteX4" fmla="*/ 5974640 w 6646636"/>
              <a:gd name="connsiteY4" fmla="*/ 811308 h 811342"/>
              <a:gd name="connsiteX5" fmla="*/ 6554616 w 6646636"/>
              <a:gd name="connsiteY5" fmla="*/ 51300 h 811342"/>
              <a:gd name="connsiteX0" fmla="*/ 6554616 w 6646636"/>
              <a:gd name="connsiteY0" fmla="*/ 49714 h 809756"/>
              <a:gd name="connsiteX1" fmla="*/ 3811416 w 6646636"/>
              <a:gd name="connsiteY1" fmla="*/ 74427 h 809756"/>
              <a:gd name="connsiteX2" fmla="*/ 30971 w 6646636"/>
              <a:gd name="connsiteY2" fmla="*/ 81688 h 809756"/>
              <a:gd name="connsiteX3" fmla="*/ 5974640 w 6646636"/>
              <a:gd name="connsiteY3" fmla="*/ 809722 h 809756"/>
              <a:gd name="connsiteX4" fmla="*/ 6554616 w 6646636"/>
              <a:gd name="connsiteY4" fmla="*/ 49714 h 809756"/>
              <a:gd name="connsiteX0" fmla="*/ 6523645 w 6615665"/>
              <a:gd name="connsiteY0" fmla="*/ 78304 h 838346"/>
              <a:gd name="connsiteX1" fmla="*/ 0 w 6615665"/>
              <a:gd name="connsiteY1" fmla="*/ 110278 h 838346"/>
              <a:gd name="connsiteX2" fmla="*/ 5943669 w 6615665"/>
              <a:gd name="connsiteY2" fmla="*/ 838312 h 838346"/>
              <a:gd name="connsiteX3" fmla="*/ 6523645 w 6615665"/>
              <a:gd name="connsiteY3" fmla="*/ 78304 h 838346"/>
              <a:gd name="connsiteX0" fmla="*/ 6523645 w 6527679"/>
              <a:gd name="connsiteY0" fmla="*/ 98041 h 858083"/>
              <a:gd name="connsiteX1" fmla="*/ 0 w 6527679"/>
              <a:gd name="connsiteY1" fmla="*/ 130015 h 858083"/>
              <a:gd name="connsiteX2" fmla="*/ 5943669 w 6527679"/>
              <a:gd name="connsiteY2" fmla="*/ 858049 h 858083"/>
              <a:gd name="connsiteX3" fmla="*/ 6523645 w 6527679"/>
              <a:gd name="connsiteY3" fmla="*/ 98041 h 858083"/>
              <a:gd name="connsiteX0" fmla="*/ 6523645 w 6523645"/>
              <a:gd name="connsiteY0" fmla="*/ 0 h 760042"/>
              <a:gd name="connsiteX1" fmla="*/ 0 w 6523645"/>
              <a:gd name="connsiteY1" fmla="*/ 31974 h 760042"/>
              <a:gd name="connsiteX2" fmla="*/ 5943669 w 6523645"/>
              <a:gd name="connsiteY2" fmla="*/ 760008 h 760042"/>
              <a:gd name="connsiteX3" fmla="*/ 6523645 w 6523645"/>
              <a:gd name="connsiteY3" fmla="*/ 0 h 760042"/>
              <a:gd name="connsiteX0" fmla="*/ 6487491 w 6487490"/>
              <a:gd name="connsiteY0" fmla="*/ 46869 h 784554"/>
              <a:gd name="connsiteX1" fmla="*/ 1224 w 6487490"/>
              <a:gd name="connsiteY1" fmla="*/ 56486 h 784554"/>
              <a:gd name="connsiteX2" fmla="*/ 5944893 w 6487490"/>
              <a:gd name="connsiteY2" fmla="*/ 784520 h 784554"/>
              <a:gd name="connsiteX3" fmla="*/ 6487491 w 6487490"/>
              <a:gd name="connsiteY3" fmla="*/ 46869 h 784554"/>
              <a:gd name="connsiteX0" fmla="*/ 6487491 w 6496859"/>
              <a:gd name="connsiteY0" fmla="*/ 185356 h 923041"/>
              <a:gd name="connsiteX1" fmla="*/ 1224 w 6496859"/>
              <a:gd name="connsiteY1" fmla="*/ 194973 h 923041"/>
              <a:gd name="connsiteX2" fmla="*/ 5944893 w 6496859"/>
              <a:gd name="connsiteY2" fmla="*/ 923007 h 923041"/>
              <a:gd name="connsiteX3" fmla="*/ 6487491 w 6496859"/>
              <a:gd name="connsiteY3" fmla="*/ 185356 h 923041"/>
              <a:gd name="connsiteX0" fmla="*/ 6487491 w 6487491"/>
              <a:gd name="connsiteY0" fmla="*/ 48692 h 786377"/>
              <a:gd name="connsiteX1" fmla="*/ 1224 w 6487491"/>
              <a:gd name="connsiteY1" fmla="*/ 58309 h 786377"/>
              <a:gd name="connsiteX2" fmla="*/ 5944893 w 6487491"/>
              <a:gd name="connsiteY2" fmla="*/ 786343 h 786377"/>
              <a:gd name="connsiteX3" fmla="*/ 6487491 w 6487491"/>
              <a:gd name="connsiteY3" fmla="*/ 48692 h 786377"/>
              <a:gd name="connsiteX0" fmla="*/ 6546694 w 6546694"/>
              <a:gd name="connsiteY0" fmla="*/ 0 h 737680"/>
              <a:gd name="connsiteX1" fmla="*/ 60427 w 6546694"/>
              <a:gd name="connsiteY1" fmla="*/ 9617 h 737680"/>
              <a:gd name="connsiteX2" fmla="*/ 6004096 w 6546694"/>
              <a:gd name="connsiteY2" fmla="*/ 737651 h 737680"/>
              <a:gd name="connsiteX3" fmla="*/ 6546694 w 6546694"/>
              <a:gd name="connsiteY3" fmla="*/ 0 h 737680"/>
              <a:gd name="connsiteX0" fmla="*/ 6548283 w 6548283"/>
              <a:gd name="connsiteY0" fmla="*/ 0 h 737651"/>
              <a:gd name="connsiteX1" fmla="*/ 62016 w 6548283"/>
              <a:gd name="connsiteY1" fmla="*/ 9617 h 737651"/>
              <a:gd name="connsiteX2" fmla="*/ 6005685 w 6548283"/>
              <a:gd name="connsiteY2" fmla="*/ 737651 h 737651"/>
              <a:gd name="connsiteX3" fmla="*/ 6548283 w 6548283"/>
              <a:gd name="connsiteY3" fmla="*/ 0 h 737651"/>
              <a:gd name="connsiteX0" fmla="*/ 6486267 w 6486267"/>
              <a:gd name="connsiteY0" fmla="*/ 0 h 737651"/>
              <a:gd name="connsiteX1" fmla="*/ 0 w 6486267"/>
              <a:gd name="connsiteY1" fmla="*/ 9617 h 737651"/>
              <a:gd name="connsiteX2" fmla="*/ 5943669 w 6486267"/>
              <a:gd name="connsiteY2" fmla="*/ 737651 h 737651"/>
              <a:gd name="connsiteX3" fmla="*/ 6486267 w 6486267"/>
              <a:gd name="connsiteY3" fmla="*/ 0 h 737651"/>
              <a:gd name="connsiteX0" fmla="*/ 6486267 w 6486267"/>
              <a:gd name="connsiteY0" fmla="*/ 0 h 737651"/>
              <a:gd name="connsiteX1" fmla="*/ 0 w 6486267"/>
              <a:gd name="connsiteY1" fmla="*/ 9617 h 737651"/>
              <a:gd name="connsiteX2" fmla="*/ 5943669 w 6486267"/>
              <a:gd name="connsiteY2" fmla="*/ 737651 h 737651"/>
              <a:gd name="connsiteX3" fmla="*/ 6486267 w 6486267"/>
              <a:gd name="connsiteY3" fmla="*/ 0 h 737651"/>
              <a:gd name="connsiteX0" fmla="*/ 6487356 w 6868096"/>
              <a:gd name="connsiteY0" fmla="*/ 87846 h 832950"/>
              <a:gd name="connsiteX1" fmla="*/ 1089 w 6868096"/>
              <a:gd name="connsiteY1" fmla="*/ 97463 h 832950"/>
              <a:gd name="connsiteX2" fmla="*/ 5982137 w 6868096"/>
              <a:gd name="connsiteY2" fmla="*/ 832950 h 832950"/>
              <a:gd name="connsiteX3" fmla="*/ 6487356 w 6868096"/>
              <a:gd name="connsiteY3" fmla="*/ 87846 h 832950"/>
              <a:gd name="connsiteX0" fmla="*/ 6487356 w 6858901"/>
              <a:gd name="connsiteY0" fmla="*/ 87846 h 832950"/>
              <a:gd name="connsiteX1" fmla="*/ 1089 w 6858901"/>
              <a:gd name="connsiteY1" fmla="*/ 97463 h 832950"/>
              <a:gd name="connsiteX2" fmla="*/ 5982137 w 6858901"/>
              <a:gd name="connsiteY2" fmla="*/ 832950 h 832950"/>
              <a:gd name="connsiteX3" fmla="*/ 6487356 w 6858901"/>
              <a:gd name="connsiteY3" fmla="*/ 87846 h 832950"/>
              <a:gd name="connsiteX0" fmla="*/ 6487356 w 6493534"/>
              <a:gd name="connsiteY0" fmla="*/ 185265 h 930369"/>
              <a:gd name="connsiteX1" fmla="*/ 1089 w 6493534"/>
              <a:gd name="connsiteY1" fmla="*/ 194882 h 930369"/>
              <a:gd name="connsiteX2" fmla="*/ 5982137 w 6493534"/>
              <a:gd name="connsiteY2" fmla="*/ 930369 h 930369"/>
              <a:gd name="connsiteX3" fmla="*/ 6487356 w 6493534"/>
              <a:gd name="connsiteY3" fmla="*/ 185265 h 930369"/>
              <a:gd name="connsiteX0" fmla="*/ 6487356 w 6487356"/>
              <a:gd name="connsiteY0" fmla="*/ 42314 h 787418"/>
              <a:gd name="connsiteX1" fmla="*/ 1089 w 6487356"/>
              <a:gd name="connsiteY1" fmla="*/ 51931 h 787418"/>
              <a:gd name="connsiteX2" fmla="*/ 5982137 w 6487356"/>
              <a:gd name="connsiteY2" fmla="*/ 787418 h 787418"/>
              <a:gd name="connsiteX3" fmla="*/ 6487356 w 6487356"/>
              <a:gd name="connsiteY3" fmla="*/ 42314 h 787418"/>
              <a:gd name="connsiteX0" fmla="*/ 6620133 w 6620133"/>
              <a:gd name="connsiteY0" fmla="*/ 0 h 745104"/>
              <a:gd name="connsiteX1" fmla="*/ 133866 w 6620133"/>
              <a:gd name="connsiteY1" fmla="*/ 9617 h 745104"/>
              <a:gd name="connsiteX2" fmla="*/ 6114914 w 6620133"/>
              <a:gd name="connsiteY2" fmla="*/ 745104 h 745104"/>
              <a:gd name="connsiteX3" fmla="*/ 6620133 w 6620133"/>
              <a:gd name="connsiteY3" fmla="*/ 0 h 745104"/>
              <a:gd name="connsiteX0" fmla="*/ 6588321 w 6588321"/>
              <a:gd name="connsiteY0" fmla="*/ 12650 h 757754"/>
              <a:gd name="connsiteX1" fmla="*/ 102054 w 6588321"/>
              <a:gd name="connsiteY1" fmla="*/ 22267 h 757754"/>
              <a:gd name="connsiteX2" fmla="*/ 6083102 w 6588321"/>
              <a:gd name="connsiteY2" fmla="*/ 757754 h 757754"/>
              <a:gd name="connsiteX3" fmla="*/ 6588321 w 6588321"/>
              <a:gd name="connsiteY3" fmla="*/ 12650 h 75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88321" h="757754">
                <a:moveTo>
                  <a:pt x="6588321" y="12650"/>
                </a:moveTo>
                <a:cubicBezTo>
                  <a:pt x="4797195" y="39117"/>
                  <a:pt x="-822953" y="-34845"/>
                  <a:pt x="102054" y="22267"/>
                </a:cubicBezTo>
                <a:cubicBezTo>
                  <a:pt x="1027061" y="79379"/>
                  <a:pt x="4836971" y="427725"/>
                  <a:pt x="6083102" y="757754"/>
                </a:cubicBezTo>
                <a:cubicBezTo>
                  <a:pt x="6282645" y="439426"/>
                  <a:pt x="6351684" y="366255"/>
                  <a:pt x="6588321" y="1265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itre 16"/>
          <p:cNvSpPr txBox="1">
            <a:spLocks/>
          </p:cNvSpPr>
          <p:nvPr/>
        </p:nvSpPr>
        <p:spPr bwMode="auto">
          <a:xfrm>
            <a:off x="684213" y="52388"/>
            <a:ext cx="7237412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Étude du domaine hyper-</a:t>
            </a:r>
            <a:r>
              <a:rPr lang="fr-FR" sz="2200" b="1" dirty="0" err="1" smtClean="0">
                <a:solidFill>
                  <a:schemeClr val="bg1"/>
                </a:solidFill>
                <a:latin typeface="Calibri" pitchFamily="34" charset="0"/>
              </a:rPr>
              <a:t>stoechiométrique</a:t>
            </a:r>
            <a:endParaRPr lang="fr-FR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Triangle isocèle 9"/>
          <p:cNvSpPr/>
          <p:nvPr/>
        </p:nvSpPr>
        <p:spPr>
          <a:xfrm>
            <a:off x="2813496" y="3356298"/>
            <a:ext cx="166687" cy="144462"/>
          </a:xfrm>
          <a:prstGeom prst="triangl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riangle isocèle 10"/>
          <p:cNvSpPr/>
          <p:nvPr/>
        </p:nvSpPr>
        <p:spPr>
          <a:xfrm>
            <a:off x="3389758" y="3356298"/>
            <a:ext cx="166688" cy="144462"/>
          </a:xfrm>
          <a:prstGeom prst="triangl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riangle isocèle 11"/>
          <p:cNvSpPr/>
          <p:nvPr/>
        </p:nvSpPr>
        <p:spPr>
          <a:xfrm>
            <a:off x="3964433" y="3355200"/>
            <a:ext cx="166688" cy="144463"/>
          </a:xfrm>
          <a:prstGeom prst="triangl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riangle isocèle 12"/>
          <p:cNvSpPr/>
          <p:nvPr/>
        </p:nvSpPr>
        <p:spPr>
          <a:xfrm>
            <a:off x="2164208" y="3355200"/>
            <a:ext cx="166688" cy="144463"/>
          </a:xfrm>
          <a:prstGeom prst="triangl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riangle isocèle 14"/>
          <p:cNvSpPr/>
          <p:nvPr/>
        </p:nvSpPr>
        <p:spPr>
          <a:xfrm>
            <a:off x="5189983" y="3355200"/>
            <a:ext cx="166688" cy="144463"/>
          </a:xfrm>
          <a:prstGeom prst="triangl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riangle isocèle 15"/>
          <p:cNvSpPr/>
          <p:nvPr/>
        </p:nvSpPr>
        <p:spPr>
          <a:xfrm>
            <a:off x="4624833" y="3356298"/>
            <a:ext cx="166688" cy="144462"/>
          </a:xfrm>
          <a:prstGeom prst="triangl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805681" y="3442188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2 x</a:t>
            </a:r>
            <a:endParaRPr lang="fr-FR" sz="1400" dirty="0"/>
          </a:p>
        </p:txBody>
      </p:sp>
      <p:sp>
        <p:nvSpPr>
          <p:cNvPr id="2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492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333E-6 L 0.03837 -0.1059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" y="-53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01788 -0.0838 " pathEditMode="fixed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-419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01007 -0.0733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-368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0.00226 -0.0523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26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-0.00695 -0.0416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-208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00573 -0.031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1CC7182-EAAF-4EE5-8EBE-ECE32D829FBA}" type="datetime3">
              <a:rPr lang="fr-FR">
                <a:latin typeface="Calibri" pitchFamily="34" charset="0"/>
                <a:cs typeface="Calibri" pitchFamily="34" charset="0"/>
              </a:rPr>
              <a:pPr>
                <a:defRPr/>
              </a:pPr>
              <a:t>13.10.17</a:t>
            </a:fld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ZoneTexte 16"/>
          <p:cNvSpPr txBox="1">
            <a:spLocks noChangeArrowheads="1"/>
          </p:cNvSpPr>
          <p:nvPr/>
        </p:nvSpPr>
        <p:spPr bwMode="auto">
          <a:xfrm>
            <a:off x="2470447" y="1124744"/>
            <a:ext cx="43087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 err="1" smtClean="0">
                <a:solidFill>
                  <a:srgbClr val="FF0000"/>
                </a:solidFill>
                <a:latin typeface="Calibri" pitchFamily="34" charset="0"/>
              </a:rPr>
              <a:t>Expériences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alibri" pitchFamily="34" charset="0"/>
              </a:rPr>
              <a:t>d’oxydation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sous air</a:t>
            </a:r>
          </a:p>
          <a:p>
            <a:pPr algn="ctr" eaLnBrk="1" hangingPunct="1"/>
            <a:r>
              <a:rPr lang="fr-F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Nombreuses données expérimentales sur les équilibres de phase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 eaLnBrk="1" hangingPunct="1"/>
            <a:endParaRPr lang="en-US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4" name="Titre 16"/>
          <p:cNvSpPr txBox="1">
            <a:spLocks/>
          </p:cNvSpPr>
          <p:nvPr/>
        </p:nvSpPr>
        <p:spPr bwMode="auto">
          <a:xfrm>
            <a:off x="684213" y="52388"/>
            <a:ext cx="7237412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Étude du domaine hyper-</a:t>
            </a:r>
            <a:r>
              <a:rPr lang="fr-FR" sz="2200" b="1" dirty="0" err="1" smtClean="0">
                <a:solidFill>
                  <a:schemeClr val="bg1"/>
                </a:solidFill>
                <a:latin typeface="Calibri" pitchFamily="34" charset="0"/>
              </a:rPr>
              <a:t>stoechiométrique</a:t>
            </a:r>
            <a:endParaRPr lang="fr-FR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  <p:pic>
        <p:nvPicPr>
          <p:cNvPr id="3074" name="Picture 2" descr="master.img-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5"/>
            <a:ext cx="4301036" cy="24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ster.img-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18" y="2241439"/>
            <a:ext cx="4072035" cy="24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04332" y="6086822"/>
            <a:ext cx="57688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Inorg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Chem. 53 (2014) </a:t>
            </a:r>
          </a:p>
          <a:p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Inorg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Chem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. 54 (2015) 9105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J. Phys.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Chem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. C 119 (2015) </a:t>
            </a:r>
            <a:r>
              <a:rPr 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23159</a:t>
            </a:r>
            <a:endParaRPr 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7528" y="4795653"/>
            <a:ext cx="3955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Oxydation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de U</a:t>
            </a:r>
            <a:r>
              <a:rPr lang="en-US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0.86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en-US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0.14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sous Air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jusqu’à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1573K</a:t>
            </a:r>
          </a:p>
          <a:p>
            <a:pPr algn="ctr"/>
            <a:endParaRPr 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88430" y="4797152"/>
            <a:ext cx="3900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Détermination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nouvelles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conodes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à 1573 K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dans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domaine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MO</a:t>
            </a:r>
            <a:r>
              <a:rPr lang="en-US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2+x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−M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8−z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020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2120032-3170-4D56-94C2-A6B1D83580FE}" type="datetime3">
              <a:rPr lang="fr-FR">
                <a:latin typeface="Calibri" pitchFamily="34" charset="0"/>
                <a:cs typeface="Calibri" pitchFamily="34" charset="0"/>
              </a:rPr>
              <a:pPr>
                <a:defRPr/>
              </a:pPr>
              <a:t>13.10.17</a:t>
            </a:fld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439" name="Picture 10" descr="Sans tit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02" y="1267995"/>
            <a:ext cx="8672513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itre 16"/>
          <p:cNvSpPr txBox="1">
            <a:spLocks/>
          </p:cNvSpPr>
          <p:nvPr/>
        </p:nvSpPr>
        <p:spPr bwMode="auto">
          <a:xfrm>
            <a:off x="684213" y="52388"/>
            <a:ext cx="7237412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>
                <a:solidFill>
                  <a:schemeClr val="bg1"/>
                </a:solidFill>
                <a:latin typeface="Calibri" pitchFamily="34" charset="0"/>
              </a:rPr>
              <a:t>Étude du domaine </a:t>
            </a:r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hypo-</a:t>
            </a:r>
            <a:r>
              <a:rPr lang="fr-FR" sz="2200" b="1" dirty="0" err="1" smtClean="0">
                <a:solidFill>
                  <a:schemeClr val="bg1"/>
                </a:solidFill>
                <a:latin typeface="Calibri" pitchFamily="34" charset="0"/>
              </a:rPr>
              <a:t>stoechiométrique</a:t>
            </a:r>
            <a:endParaRPr lang="fr-FR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3076" y="3306271"/>
            <a:ext cx="4824537" cy="716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2704000" y="2524221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2 x</a:t>
            </a:r>
            <a:endParaRPr lang="fr-FR" sz="1400" dirty="0"/>
          </a:p>
        </p:txBody>
      </p:sp>
      <p:sp>
        <p:nvSpPr>
          <p:cNvPr id="18461" name="Freeform 18460"/>
          <p:cNvSpPr/>
          <p:nvPr/>
        </p:nvSpPr>
        <p:spPr>
          <a:xfrm>
            <a:off x="2283968" y="2513717"/>
            <a:ext cx="2946726" cy="507053"/>
          </a:xfrm>
          <a:custGeom>
            <a:avLst/>
            <a:gdLst>
              <a:gd name="connsiteX0" fmla="*/ 481121 w 3111198"/>
              <a:gd name="connsiteY0" fmla="*/ 39140 h 529664"/>
              <a:gd name="connsiteX1" fmla="*/ 351375 w 3111198"/>
              <a:gd name="connsiteY1" fmla="*/ 39140 h 529664"/>
              <a:gd name="connsiteX2" fmla="*/ 240164 w 3111198"/>
              <a:gd name="connsiteY2" fmla="*/ 45318 h 529664"/>
              <a:gd name="connsiteX3" fmla="*/ 128953 w 3111198"/>
              <a:gd name="connsiteY3" fmla="*/ 45318 h 529664"/>
              <a:gd name="connsiteX4" fmla="*/ 11564 w 3111198"/>
              <a:gd name="connsiteY4" fmla="*/ 82389 h 529664"/>
              <a:gd name="connsiteX5" fmla="*/ 23921 w 3111198"/>
              <a:gd name="connsiteY5" fmla="*/ 137994 h 529664"/>
              <a:gd name="connsiteX6" fmla="*/ 184558 w 3111198"/>
              <a:gd name="connsiteY6" fmla="*/ 181243 h 529664"/>
              <a:gd name="connsiteX7" fmla="*/ 1482018 w 3111198"/>
              <a:gd name="connsiteY7" fmla="*/ 422199 h 529664"/>
              <a:gd name="connsiteX8" fmla="*/ 1593229 w 3111198"/>
              <a:gd name="connsiteY8" fmla="*/ 416021 h 529664"/>
              <a:gd name="connsiteX9" fmla="*/ 2068964 w 3111198"/>
              <a:gd name="connsiteY9" fmla="*/ 428378 h 529664"/>
              <a:gd name="connsiteX10" fmla="*/ 2668267 w 3111198"/>
              <a:gd name="connsiteY10" fmla="*/ 496340 h 529664"/>
              <a:gd name="connsiteX11" fmla="*/ 2946294 w 3111198"/>
              <a:gd name="connsiteY11" fmla="*/ 527232 h 529664"/>
              <a:gd name="connsiteX12" fmla="*/ 2983364 w 3111198"/>
              <a:gd name="connsiteY12" fmla="*/ 434556 h 529664"/>
              <a:gd name="connsiteX13" fmla="*/ 2903045 w 3111198"/>
              <a:gd name="connsiteY13" fmla="*/ 26783 h 529664"/>
              <a:gd name="connsiteX14" fmla="*/ 481121 w 3111198"/>
              <a:gd name="connsiteY14" fmla="*/ 39140 h 529664"/>
              <a:gd name="connsiteX0" fmla="*/ 481121 w 3096542"/>
              <a:gd name="connsiteY0" fmla="*/ 23805 h 514329"/>
              <a:gd name="connsiteX1" fmla="*/ 351375 w 3096542"/>
              <a:gd name="connsiteY1" fmla="*/ 23805 h 514329"/>
              <a:gd name="connsiteX2" fmla="*/ 240164 w 3096542"/>
              <a:gd name="connsiteY2" fmla="*/ 29983 h 514329"/>
              <a:gd name="connsiteX3" fmla="*/ 128953 w 3096542"/>
              <a:gd name="connsiteY3" fmla="*/ 29983 h 514329"/>
              <a:gd name="connsiteX4" fmla="*/ 11564 w 3096542"/>
              <a:gd name="connsiteY4" fmla="*/ 67054 h 514329"/>
              <a:gd name="connsiteX5" fmla="*/ 23921 w 3096542"/>
              <a:gd name="connsiteY5" fmla="*/ 122659 h 514329"/>
              <a:gd name="connsiteX6" fmla="*/ 184558 w 3096542"/>
              <a:gd name="connsiteY6" fmla="*/ 165908 h 514329"/>
              <a:gd name="connsiteX7" fmla="*/ 1482018 w 3096542"/>
              <a:gd name="connsiteY7" fmla="*/ 406864 h 514329"/>
              <a:gd name="connsiteX8" fmla="*/ 1593229 w 3096542"/>
              <a:gd name="connsiteY8" fmla="*/ 400686 h 514329"/>
              <a:gd name="connsiteX9" fmla="*/ 2068964 w 3096542"/>
              <a:gd name="connsiteY9" fmla="*/ 413043 h 514329"/>
              <a:gd name="connsiteX10" fmla="*/ 2668267 w 3096542"/>
              <a:gd name="connsiteY10" fmla="*/ 481005 h 514329"/>
              <a:gd name="connsiteX11" fmla="*/ 2946294 w 3096542"/>
              <a:gd name="connsiteY11" fmla="*/ 511897 h 514329"/>
              <a:gd name="connsiteX12" fmla="*/ 2983364 w 3096542"/>
              <a:gd name="connsiteY12" fmla="*/ 419221 h 514329"/>
              <a:gd name="connsiteX13" fmla="*/ 2952472 w 3096542"/>
              <a:gd name="connsiteY13" fmla="*/ 209156 h 514329"/>
              <a:gd name="connsiteX14" fmla="*/ 2903045 w 3096542"/>
              <a:gd name="connsiteY14" fmla="*/ 11448 h 514329"/>
              <a:gd name="connsiteX15" fmla="*/ 481121 w 3096542"/>
              <a:gd name="connsiteY15" fmla="*/ 23805 h 514329"/>
              <a:gd name="connsiteX0" fmla="*/ 481121 w 3178727"/>
              <a:gd name="connsiteY0" fmla="*/ 12357 h 502881"/>
              <a:gd name="connsiteX1" fmla="*/ 351375 w 3178727"/>
              <a:gd name="connsiteY1" fmla="*/ 12357 h 502881"/>
              <a:gd name="connsiteX2" fmla="*/ 240164 w 3178727"/>
              <a:gd name="connsiteY2" fmla="*/ 18535 h 502881"/>
              <a:gd name="connsiteX3" fmla="*/ 128953 w 3178727"/>
              <a:gd name="connsiteY3" fmla="*/ 18535 h 502881"/>
              <a:gd name="connsiteX4" fmla="*/ 11564 w 3178727"/>
              <a:gd name="connsiteY4" fmla="*/ 55606 h 502881"/>
              <a:gd name="connsiteX5" fmla="*/ 23921 w 3178727"/>
              <a:gd name="connsiteY5" fmla="*/ 111211 h 502881"/>
              <a:gd name="connsiteX6" fmla="*/ 184558 w 3178727"/>
              <a:gd name="connsiteY6" fmla="*/ 154460 h 502881"/>
              <a:gd name="connsiteX7" fmla="*/ 1482018 w 3178727"/>
              <a:gd name="connsiteY7" fmla="*/ 395416 h 502881"/>
              <a:gd name="connsiteX8" fmla="*/ 1593229 w 3178727"/>
              <a:gd name="connsiteY8" fmla="*/ 389238 h 502881"/>
              <a:gd name="connsiteX9" fmla="*/ 2068964 w 3178727"/>
              <a:gd name="connsiteY9" fmla="*/ 401595 h 502881"/>
              <a:gd name="connsiteX10" fmla="*/ 2668267 w 3178727"/>
              <a:gd name="connsiteY10" fmla="*/ 469557 h 502881"/>
              <a:gd name="connsiteX11" fmla="*/ 2946294 w 3178727"/>
              <a:gd name="connsiteY11" fmla="*/ 500449 h 502881"/>
              <a:gd name="connsiteX12" fmla="*/ 2983364 w 3178727"/>
              <a:gd name="connsiteY12" fmla="*/ 407773 h 502881"/>
              <a:gd name="connsiteX13" fmla="*/ 2952472 w 3178727"/>
              <a:gd name="connsiteY13" fmla="*/ 197708 h 502881"/>
              <a:gd name="connsiteX14" fmla="*/ 2903045 w 3178727"/>
              <a:gd name="connsiteY14" fmla="*/ 0 h 502881"/>
              <a:gd name="connsiteX15" fmla="*/ 481121 w 3178727"/>
              <a:gd name="connsiteY15" fmla="*/ 12357 h 502881"/>
              <a:gd name="connsiteX0" fmla="*/ 481121 w 2991389"/>
              <a:gd name="connsiteY0" fmla="*/ 12357 h 502881"/>
              <a:gd name="connsiteX1" fmla="*/ 351375 w 2991389"/>
              <a:gd name="connsiteY1" fmla="*/ 12357 h 502881"/>
              <a:gd name="connsiteX2" fmla="*/ 240164 w 2991389"/>
              <a:gd name="connsiteY2" fmla="*/ 18535 h 502881"/>
              <a:gd name="connsiteX3" fmla="*/ 128953 w 2991389"/>
              <a:gd name="connsiteY3" fmla="*/ 18535 h 502881"/>
              <a:gd name="connsiteX4" fmla="*/ 11564 w 2991389"/>
              <a:gd name="connsiteY4" fmla="*/ 55606 h 502881"/>
              <a:gd name="connsiteX5" fmla="*/ 23921 w 2991389"/>
              <a:gd name="connsiteY5" fmla="*/ 111211 h 502881"/>
              <a:gd name="connsiteX6" fmla="*/ 184558 w 2991389"/>
              <a:gd name="connsiteY6" fmla="*/ 154460 h 502881"/>
              <a:gd name="connsiteX7" fmla="*/ 1482018 w 2991389"/>
              <a:gd name="connsiteY7" fmla="*/ 395416 h 502881"/>
              <a:gd name="connsiteX8" fmla="*/ 1593229 w 2991389"/>
              <a:gd name="connsiteY8" fmla="*/ 389238 h 502881"/>
              <a:gd name="connsiteX9" fmla="*/ 2068964 w 2991389"/>
              <a:gd name="connsiteY9" fmla="*/ 401595 h 502881"/>
              <a:gd name="connsiteX10" fmla="*/ 2668267 w 2991389"/>
              <a:gd name="connsiteY10" fmla="*/ 469557 h 502881"/>
              <a:gd name="connsiteX11" fmla="*/ 2946294 w 2991389"/>
              <a:gd name="connsiteY11" fmla="*/ 500449 h 502881"/>
              <a:gd name="connsiteX12" fmla="*/ 2983364 w 2991389"/>
              <a:gd name="connsiteY12" fmla="*/ 407773 h 502881"/>
              <a:gd name="connsiteX13" fmla="*/ 2952472 w 2991389"/>
              <a:gd name="connsiteY13" fmla="*/ 197708 h 502881"/>
              <a:gd name="connsiteX14" fmla="*/ 2903045 w 2991389"/>
              <a:gd name="connsiteY14" fmla="*/ 0 h 502881"/>
              <a:gd name="connsiteX15" fmla="*/ 481121 w 2991389"/>
              <a:gd name="connsiteY15" fmla="*/ 12357 h 502881"/>
              <a:gd name="connsiteX0" fmla="*/ 481121 w 2959627"/>
              <a:gd name="connsiteY0" fmla="*/ 12357 h 503239"/>
              <a:gd name="connsiteX1" fmla="*/ 351375 w 2959627"/>
              <a:gd name="connsiteY1" fmla="*/ 12357 h 503239"/>
              <a:gd name="connsiteX2" fmla="*/ 240164 w 2959627"/>
              <a:gd name="connsiteY2" fmla="*/ 18535 h 503239"/>
              <a:gd name="connsiteX3" fmla="*/ 128953 w 2959627"/>
              <a:gd name="connsiteY3" fmla="*/ 18535 h 503239"/>
              <a:gd name="connsiteX4" fmla="*/ 11564 w 2959627"/>
              <a:gd name="connsiteY4" fmla="*/ 55606 h 503239"/>
              <a:gd name="connsiteX5" fmla="*/ 23921 w 2959627"/>
              <a:gd name="connsiteY5" fmla="*/ 111211 h 503239"/>
              <a:gd name="connsiteX6" fmla="*/ 184558 w 2959627"/>
              <a:gd name="connsiteY6" fmla="*/ 154460 h 503239"/>
              <a:gd name="connsiteX7" fmla="*/ 1482018 w 2959627"/>
              <a:gd name="connsiteY7" fmla="*/ 395416 h 503239"/>
              <a:gd name="connsiteX8" fmla="*/ 1593229 w 2959627"/>
              <a:gd name="connsiteY8" fmla="*/ 389238 h 503239"/>
              <a:gd name="connsiteX9" fmla="*/ 2068964 w 2959627"/>
              <a:gd name="connsiteY9" fmla="*/ 401595 h 503239"/>
              <a:gd name="connsiteX10" fmla="*/ 2668267 w 2959627"/>
              <a:gd name="connsiteY10" fmla="*/ 469557 h 503239"/>
              <a:gd name="connsiteX11" fmla="*/ 2946294 w 2959627"/>
              <a:gd name="connsiteY11" fmla="*/ 500449 h 503239"/>
              <a:gd name="connsiteX12" fmla="*/ 2933937 w 2959627"/>
              <a:gd name="connsiteY12" fmla="*/ 401594 h 503239"/>
              <a:gd name="connsiteX13" fmla="*/ 2952472 w 2959627"/>
              <a:gd name="connsiteY13" fmla="*/ 197708 h 503239"/>
              <a:gd name="connsiteX14" fmla="*/ 2903045 w 2959627"/>
              <a:gd name="connsiteY14" fmla="*/ 0 h 503239"/>
              <a:gd name="connsiteX15" fmla="*/ 481121 w 2959627"/>
              <a:gd name="connsiteY15" fmla="*/ 12357 h 503239"/>
              <a:gd name="connsiteX0" fmla="*/ 481121 w 2963211"/>
              <a:gd name="connsiteY0" fmla="*/ 12357 h 503239"/>
              <a:gd name="connsiteX1" fmla="*/ 351375 w 2963211"/>
              <a:gd name="connsiteY1" fmla="*/ 12357 h 503239"/>
              <a:gd name="connsiteX2" fmla="*/ 240164 w 2963211"/>
              <a:gd name="connsiteY2" fmla="*/ 18535 h 503239"/>
              <a:gd name="connsiteX3" fmla="*/ 128953 w 2963211"/>
              <a:gd name="connsiteY3" fmla="*/ 18535 h 503239"/>
              <a:gd name="connsiteX4" fmla="*/ 11564 w 2963211"/>
              <a:gd name="connsiteY4" fmla="*/ 55606 h 503239"/>
              <a:gd name="connsiteX5" fmla="*/ 23921 w 2963211"/>
              <a:gd name="connsiteY5" fmla="*/ 111211 h 503239"/>
              <a:gd name="connsiteX6" fmla="*/ 184558 w 2963211"/>
              <a:gd name="connsiteY6" fmla="*/ 154460 h 503239"/>
              <a:gd name="connsiteX7" fmla="*/ 1482018 w 2963211"/>
              <a:gd name="connsiteY7" fmla="*/ 395416 h 503239"/>
              <a:gd name="connsiteX8" fmla="*/ 1593229 w 2963211"/>
              <a:gd name="connsiteY8" fmla="*/ 389238 h 503239"/>
              <a:gd name="connsiteX9" fmla="*/ 2068964 w 2963211"/>
              <a:gd name="connsiteY9" fmla="*/ 401595 h 503239"/>
              <a:gd name="connsiteX10" fmla="*/ 2668267 w 2963211"/>
              <a:gd name="connsiteY10" fmla="*/ 469557 h 503239"/>
              <a:gd name="connsiteX11" fmla="*/ 2946294 w 2963211"/>
              <a:gd name="connsiteY11" fmla="*/ 500449 h 503239"/>
              <a:gd name="connsiteX12" fmla="*/ 2933937 w 2963211"/>
              <a:gd name="connsiteY12" fmla="*/ 401594 h 503239"/>
              <a:gd name="connsiteX13" fmla="*/ 2921580 w 2963211"/>
              <a:gd name="connsiteY13" fmla="*/ 222422 h 503239"/>
              <a:gd name="connsiteX14" fmla="*/ 2952472 w 2963211"/>
              <a:gd name="connsiteY14" fmla="*/ 197708 h 503239"/>
              <a:gd name="connsiteX15" fmla="*/ 2903045 w 2963211"/>
              <a:gd name="connsiteY15" fmla="*/ 0 h 503239"/>
              <a:gd name="connsiteX16" fmla="*/ 481121 w 2963211"/>
              <a:gd name="connsiteY16" fmla="*/ 12357 h 503239"/>
              <a:gd name="connsiteX0" fmla="*/ 481121 w 2963211"/>
              <a:gd name="connsiteY0" fmla="*/ 18535 h 509417"/>
              <a:gd name="connsiteX1" fmla="*/ 351375 w 2963211"/>
              <a:gd name="connsiteY1" fmla="*/ 18535 h 509417"/>
              <a:gd name="connsiteX2" fmla="*/ 240164 w 2963211"/>
              <a:gd name="connsiteY2" fmla="*/ 24713 h 509417"/>
              <a:gd name="connsiteX3" fmla="*/ 128953 w 2963211"/>
              <a:gd name="connsiteY3" fmla="*/ 24713 h 509417"/>
              <a:gd name="connsiteX4" fmla="*/ 11564 w 2963211"/>
              <a:gd name="connsiteY4" fmla="*/ 61784 h 509417"/>
              <a:gd name="connsiteX5" fmla="*/ 23921 w 2963211"/>
              <a:gd name="connsiteY5" fmla="*/ 117389 h 509417"/>
              <a:gd name="connsiteX6" fmla="*/ 184558 w 2963211"/>
              <a:gd name="connsiteY6" fmla="*/ 160638 h 509417"/>
              <a:gd name="connsiteX7" fmla="*/ 1482018 w 2963211"/>
              <a:gd name="connsiteY7" fmla="*/ 401594 h 509417"/>
              <a:gd name="connsiteX8" fmla="*/ 1593229 w 2963211"/>
              <a:gd name="connsiteY8" fmla="*/ 395416 h 509417"/>
              <a:gd name="connsiteX9" fmla="*/ 2068964 w 2963211"/>
              <a:gd name="connsiteY9" fmla="*/ 407773 h 509417"/>
              <a:gd name="connsiteX10" fmla="*/ 2668267 w 2963211"/>
              <a:gd name="connsiteY10" fmla="*/ 475735 h 509417"/>
              <a:gd name="connsiteX11" fmla="*/ 2946294 w 2963211"/>
              <a:gd name="connsiteY11" fmla="*/ 506627 h 509417"/>
              <a:gd name="connsiteX12" fmla="*/ 2933937 w 2963211"/>
              <a:gd name="connsiteY12" fmla="*/ 407772 h 509417"/>
              <a:gd name="connsiteX13" fmla="*/ 2921580 w 2963211"/>
              <a:gd name="connsiteY13" fmla="*/ 228600 h 509417"/>
              <a:gd name="connsiteX14" fmla="*/ 2952472 w 2963211"/>
              <a:gd name="connsiteY14" fmla="*/ 203886 h 509417"/>
              <a:gd name="connsiteX15" fmla="*/ 2872153 w 2963211"/>
              <a:gd name="connsiteY15" fmla="*/ 0 h 509417"/>
              <a:gd name="connsiteX16" fmla="*/ 481121 w 2963211"/>
              <a:gd name="connsiteY16" fmla="*/ 18535 h 509417"/>
              <a:gd name="connsiteX0" fmla="*/ 481121 w 3064130"/>
              <a:gd name="connsiteY0" fmla="*/ 18535 h 509417"/>
              <a:gd name="connsiteX1" fmla="*/ 351375 w 3064130"/>
              <a:gd name="connsiteY1" fmla="*/ 18535 h 509417"/>
              <a:gd name="connsiteX2" fmla="*/ 240164 w 3064130"/>
              <a:gd name="connsiteY2" fmla="*/ 24713 h 509417"/>
              <a:gd name="connsiteX3" fmla="*/ 128953 w 3064130"/>
              <a:gd name="connsiteY3" fmla="*/ 24713 h 509417"/>
              <a:gd name="connsiteX4" fmla="*/ 11564 w 3064130"/>
              <a:gd name="connsiteY4" fmla="*/ 61784 h 509417"/>
              <a:gd name="connsiteX5" fmla="*/ 23921 w 3064130"/>
              <a:gd name="connsiteY5" fmla="*/ 117389 h 509417"/>
              <a:gd name="connsiteX6" fmla="*/ 184558 w 3064130"/>
              <a:gd name="connsiteY6" fmla="*/ 160638 h 509417"/>
              <a:gd name="connsiteX7" fmla="*/ 1482018 w 3064130"/>
              <a:gd name="connsiteY7" fmla="*/ 401594 h 509417"/>
              <a:gd name="connsiteX8" fmla="*/ 1593229 w 3064130"/>
              <a:gd name="connsiteY8" fmla="*/ 395416 h 509417"/>
              <a:gd name="connsiteX9" fmla="*/ 2068964 w 3064130"/>
              <a:gd name="connsiteY9" fmla="*/ 407773 h 509417"/>
              <a:gd name="connsiteX10" fmla="*/ 2668267 w 3064130"/>
              <a:gd name="connsiteY10" fmla="*/ 475735 h 509417"/>
              <a:gd name="connsiteX11" fmla="*/ 2946294 w 3064130"/>
              <a:gd name="connsiteY11" fmla="*/ 506627 h 509417"/>
              <a:gd name="connsiteX12" fmla="*/ 2933937 w 3064130"/>
              <a:gd name="connsiteY12" fmla="*/ 407772 h 509417"/>
              <a:gd name="connsiteX13" fmla="*/ 2921580 w 3064130"/>
              <a:gd name="connsiteY13" fmla="*/ 228600 h 509417"/>
              <a:gd name="connsiteX14" fmla="*/ 2872153 w 3064130"/>
              <a:gd name="connsiteY14" fmla="*/ 0 h 509417"/>
              <a:gd name="connsiteX15" fmla="*/ 481121 w 3064130"/>
              <a:gd name="connsiteY15" fmla="*/ 18535 h 509417"/>
              <a:gd name="connsiteX0" fmla="*/ 481121 w 3068201"/>
              <a:gd name="connsiteY0" fmla="*/ 18535 h 509417"/>
              <a:gd name="connsiteX1" fmla="*/ 351375 w 3068201"/>
              <a:gd name="connsiteY1" fmla="*/ 18535 h 509417"/>
              <a:gd name="connsiteX2" fmla="*/ 240164 w 3068201"/>
              <a:gd name="connsiteY2" fmla="*/ 24713 h 509417"/>
              <a:gd name="connsiteX3" fmla="*/ 128953 w 3068201"/>
              <a:gd name="connsiteY3" fmla="*/ 24713 h 509417"/>
              <a:gd name="connsiteX4" fmla="*/ 11564 w 3068201"/>
              <a:gd name="connsiteY4" fmla="*/ 61784 h 509417"/>
              <a:gd name="connsiteX5" fmla="*/ 23921 w 3068201"/>
              <a:gd name="connsiteY5" fmla="*/ 117389 h 509417"/>
              <a:gd name="connsiteX6" fmla="*/ 184558 w 3068201"/>
              <a:gd name="connsiteY6" fmla="*/ 160638 h 509417"/>
              <a:gd name="connsiteX7" fmla="*/ 1482018 w 3068201"/>
              <a:gd name="connsiteY7" fmla="*/ 401594 h 509417"/>
              <a:gd name="connsiteX8" fmla="*/ 1593229 w 3068201"/>
              <a:gd name="connsiteY8" fmla="*/ 395416 h 509417"/>
              <a:gd name="connsiteX9" fmla="*/ 2068964 w 3068201"/>
              <a:gd name="connsiteY9" fmla="*/ 407773 h 509417"/>
              <a:gd name="connsiteX10" fmla="*/ 2668267 w 3068201"/>
              <a:gd name="connsiteY10" fmla="*/ 475735 h 509417"/>
              <a:gd name="connsiteX11" fmla="*/ 2946294 w 3068201"/>
              <a:gd name="connsiteY11" fmla="*/ 506627 h 509417"/>
              <a:gd name="connsiteX12" fmla="*/ 2933937 w 3068201"/>
              <a:gd name="connsiteY12" fmla="*/ 407772 h 509417"/>
              <a:gd name="connsiteX13" fmla="*/ 2872153 w 3068201"/>
              <a:gd name="connsiteY13" fmla="*/ 0 h 509417"/>
              <a:gd name="connsiteX14" fmla="*/ 481121 w 3068201"/>
              <a:gd name="connsiteY14" fmla="*/ 18535 h 509417"/>
              <a:gd name="connsiteX0" fmla="*/ 481121 w 3085548"/>
              <a:gd name="connsiteY0" fmla="*/ 18535 h 538064"/>
              <a:gd name="connsiteX1" fmla="*/ 351375 w 3085548"/>
              <a:gd name="connsiteY1" fmla="*/ 18535 h 538064"/>
              <a:gd name="connsiteX2" fmla="*/ 240164 w 3085548"/>
              <a:gd name="connsiteY2" fmla="*/ 24713 h 538064"/>
              <a:gd name="connsiteX3" fmla="*/ 128953 w 3085548"/>
              <a:gd name="connsiteY3" fmla="*/ 24713 h 538064"/>
              <a:gd name="connsiteX4" fmla="*/ 11564 w 3085548"/>
              <a:gd name="connsiteY4" fmla="*/ 61784 h 538064"/>
              <a:gd name="connsiteX5" fmla="*/ 23921 w 3085548"/>
              <a:gd name="connsiteY5" fmla="*/ 117389 h 538064"/>
              <a:gd name="connsiteX6" fmla="*/ 184558 w 3085548"/>
              <a:gd name="connsiteY6" fmla="*/ 160638 h 538064"/>
              <a:gd name="connsiteX7" fmla="*/ 1482018 w 3085548"/>
              <a:gd name="connsiteY7" fmla="*/ 401594 h 538064"/>
              <a:gd name="connsiteX8" fmla="*/ 1593229 w 3085548"/>
              <a:gd name="connsiteY8" fmla="*/ 395416 h 538064"/>
              <a:gd name="connsiteX9" fmla="*/ 2068964 w 3085548"/>
              <a:gd name="connsiteY9" fmla="*/ 407773 h 538064"/>
              <a:gd name="connsiteX10" fmla="*/ 2668267 w 3085548"/>
              <a:gd name="connsiteY10" fmla="*/ 475735 h 538064"/>
              <a:gd name="connsiteX11" fmla="*/ 2946294 w 3085548"/>
              <a:gd name="connsiteY11" fmla="*/ 506627 h 538064"/>
              <a:gd name="connsiteX12" fmla="*/ 2872153 w 3085548"/>
              <a:gd name="connsiteY12" fmla="*/ 0 h 538064"/>
              <a:gd name="connsiteX13" fmla="*/ 481121 w 3085548"/>
              <a:gd name="connsiteY13" fmla="*/ 18535 h 538064"/>
              <a:gd name="connsiteX0" fmla="*/ 481121 w 3073722"/>
              <a:gd name="connsiteY0" fmla="*/ 18535 h 506927"/>
              <a:gd name="connsiteX1" fmla="*/ 351375 w 3073722"/>
              <a:gd name="connsiteY1" fmla="*/ 18535 h 506927"/>
              <a:gd name="connsiteX2" fmla="*/ 240164 w 3073722"/>
              <a:gd name="connsiteY2" fmla="*/ 24713 h 506927"/>
              <a:gd name="connsiteX3" fmla="*/ 128953 w 3073722"/>
              <a:gd name="connsiteY3" fmla="*/ 24713 h 506927"/>
              <a:gd name="connsiteX4" fmla="*/ 11564 w 3073722"/>
              <a:gd name="connsiteY4" fmla="*/ 61784 h 506927"/>
              <a:gd name="connsiteX5" fmla="*/ 23921 w 3073722"/>
              <a:gd name="connsiteY5" fmla="*/ 117389 h 506927"/>
              <a:gd name="connsiteX6" fmla="*/ 184558 w 3073722"/>
              <a:gd name="connsiteY6" fmla="*/ 160638 h 506927"/>
              <a:gd name="connsiteX7" fmla="*/ 1482018 w 3073722"/>
              <a:gd name="connsiteY7" fmla="*/ 401594 h 506927"/>
              <a:gd name="connsiteX8" fmla="*/ 1593229 w 3073722"/>
              <a:gd name="connsiteY8" fmla="*/ 395416 h 506927"/>
              <a:gd name="connsiteX9" fmla="*/ 2068964 w 3073722"/>
              <a:gd name="connsiteY9" fmla="*/ 407773 h 506927"/>
              <a:gd name="connsiteX10" fmla="*/ 2668267 w 3073722"/>
              <a:gd name="connsiteY10" fmla="*/ 475735 h 506927"/>
              <a:gd name="connsiteX11" fmla="*/ 2946294 w 3073722"/>
              <a:gd name="connsiteY11" fmla="*/ 506627 h 506927"/>
              <a:gd name="connsiteX12" fmla="*/ 2872153 w 3073722"/>
              <a:gd name="connsiteY12" fmla="*/ 0 h 506927"/>
              <a:gd name="connsiteX13" fmla="*/ 481121 w 3073722"/>
              <a:gd name="connsiteY13" fmla="*/ 18535 h 506927"/>
              <a:gd name="connsiteX0" fmla="*/ 481121 w 2946726"/>
              <a:gd name="connsiteY0" fmla="*/ 18713 h 507053"/>
              <a:gd name="connsiteX1" fmla="*/ 351375 w 2946726"/>
              <a:gd name="connsiteY1" fmla="*/ 18713 h 507053"/>
              <a:gd name="connsiteX2" fmla="*/ 240164 w 2946726"/>
              <a:gd name="connsiteY2" fmla="*/ 24891 h 507053"/>
              <a:gd name="connsiteX3" fmla="*/ 128953 w 2946726"/>
              <a:gd name="connsiteY3" fmla="*/ 24891 h 507053"/>
              <a:gd name="connsiteX4" fmla="*/ 11564 w 2946726"/>
              <a:gd name="connsiteY4" fmla="*/ 61962 h 507053"/>
              <a:gd name="connsiteX5" fmla="*/ 23921 w 2946726"/>
              <a:gd name="connsiteY5" fmla="*/ 117567 h 507053"/>
              <a:gd name="connsiteX6" fmla="*/ 184558 w 2946726"/>
              <a:gd name="connsiteY6" fmla="*/ 160816 h 507053"/>
              <a:gd name="connsiteX7" fmla="*/ 1482018 w 2946726"/>
              <a:gd name="connsiteY7" fmla="*/ 401772 h 507053"/>
              <a:gd name="connsiteX8" fmla="*/ 1593229 w 2946726"/>
              <a:gd name="connsiteY8" fmla="*/ 395594 h 507053"/>
              <a:gd name="connsiteX9" fmla="*/ 2068964 w 2946726"/>
              <a:gd name="connsiteY9" fmla="*/ 407951 h 507053"/>
              <a:gd name="connsiteX10" fmla="*/ 2668267 w 2946726"/>
              <a:gd name="connsiteY10" fmla="*/ 475913 h 507053"/>
              <a:gd name="connsiteX11" fmla="*/ 2946294 w 2946726"/>
              <a:gd name="connsiteY11" fmla="*/ 506805 h 507053"/>
              <a:gd name="connsiteX12" fmla="*/ 2872153 w 2946726"/>
              <a:gd name="connsiteY12" fmla="*/ 178 h 507053"/>
              <a:gd name="connsiteX13" fmla="*/ 481121 w 2946726"/>
              <a:gd name="connsiteY13" fmla="*/ 18713 h 507053"/>
              <a:gd name="connsiteX0" fmla="*/ 481121 w 2946726"/>
              <a:gd name="connsiteY0" fmla="*/ 18713 h 507053"/>
              <a:gd name="connsiteX1" fmla="*/ 351375 w 2946726"/>
              <a:gd name="connsiteY1" fmla="*/ 18713 h 507053"/>
              <a:gd name="connsiteX2" fmla="*/ 240164 w 2946726"/>
              <a:gd name="connsiteY2" fmla="*/ 24891 h 507053"/>
              <a:gd name="connsiteX3" fmla="*/ 128953 w 2946726"/>
              <a:gd name="connsiteY3" fmla="*/ 24891 h 507053"/>
              <a:gd name="connsiteX4" fmla="*/ 11564 w 2946726"/>
              <a:gd name="connsiteY4" fmla="*/ 61962 h 507053"/>
              <a:gd name="connsiteX5" fmla="*/ 23921 w 2946726"/>
              <a:gd name="connsiteY5" fmla="*/ 117567 h 507053"/>
              <a:gd name="connsiteX6" fmla="*/ 184558 w 2946726"/>
              <a:gd name="connsiteY6" fmla="*/ 160816 h 507053"/>
              <a:gd name="connsiteX7" fmla="*/ 1482018 w 2946726"/>
              <a:gd name="connsiteY7" fmla="*/ 401772 h 507053"/>
              <a:gd name="connsiteX8" fmla="*/ 1624121 w 2946726"/>
              <a:gd name="connsiteY8" fmla="*/ 401772 h 507053"/>
              <a:gd name="connsiteX9" fmla="*/ 2068964 w 2946726"/>
              <a:gd name="connsiteY9" fmla="*/ 407951 h 507053"/>
              <a:gd name="connsiteX10" fmla="*/ 2668267 w 2946726"/>
              <a:gd name="connsiteY10" fmla="*/ 475913 h 507053"/>
              <a:gd name="connsiteX11" fmla="*/ 2946294 w 2946726"/>
              <a:gd name="connsiteY11" fmla="*/ 506805 h 507053"/>
              <a:gd name="connsiteX12" fmla="*/ 2872153 w 2946726"/>
              <a:gd name="connsiteY12" fmla="*/ 178 h 507053"/>
              <a:gd name="connsiteX13" fmla="*/ 481121 w 2946726"/>
              <a:gd name="connsiteY13" fmla="*/ 18713 h 50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46726" h="507053">
                <a:moveTo>
                  <a:pt x="481121" y="18713"/>
                </a:moveTo>
                <a:cubicBezTo>
                  <a:pt x="60991" y="21802"/>
                  <a:pt x="391534" y="17683"/>
                  <a:pt x="351375" y="18713"/>
                </a:cubicBezTo>
                <a:cubicBezTo>
                  <a:pt x="311216" y="19743"/>
                  <a:pt x="277234" y="23861"/>
                  <a:pt x="240164" y="24891"/>
                </a:cubicBezTo>
                <a:cubicBezTo>
                  <a:pt x="203094" y="25921"/>
                  <a:pt x="167053" y="18712"/>
                  <a:pt x="128953" y="24891"/>
                </a:cubicBezTo>
                <a:cubicBezTo>
                  <a:pt x="90853" y="31070"/>
                  <a:pt x="29069" y="46516"/>
                  <a:pt x="11564" y="61962"/>
                </a:cubicBezTo>
                <a:cubicBezTo>
                  <a:pt x="-5941" y="77408"/>
                  <a:pt x="-4911" y="101091"/>
                  <a:pt x="23921" y="117567"/>
                </a:cubicBezTo>
                <a:cubicBezTo>
                  <a:pt x="52753" y="134043"/>
                  <a:pt x="184558" y="160816"/>
                  <a:pt x="184558" y="160816"/>
                </a:cubicBezTo>
                <a:lnTo>
                  <a:pt x="1482018" y="401772"/>
                </a:lnTo>
                <a:cubicBezTo>
                  <a:pt x="1721945" y="441931"/>
                  <a:pt x="1526297" y="400742"/>
                  <a:pt x="1624121" y="401772"/>
                </a:cubicBezTo>
                <a:lnTo>
                  <a:pt x="2068964" y="407951"/>
                </a:lnTo>
                <a:cubicBezTo>
                  <a:pt x="2242988" y="420308"/>
                  <a:pt x="2668267" y="475913"/>
                  <a:pt x="2668267" y="475913"/>
                </a:cubicBezTo>
                <a:cubicBezTo>
                  <a:pt x="2814489" y="492389"/>
                  <a:pt x="2955562" y="493418"/>
                  <a:pt x="2946294" y="506805"/>
                </a:cubicBezTo>
                <a:cubicBezTo>
                  <a:pt x="2937026" y="520192"/>
                  <a:pt x="2881420" y="-11148"/>
                  <a:pt x="2872153" y="178"/>
                </a:cubicBezTo>
                <a:cubicBezTo>
                  <a:pt x="2862886" y="11504"/>
                  <a:pt x="1278132" y="12535"/>
                  <a:pt x="481121" y="18713"/>
                </a:cubicBezTo>
                <a:close/>
              </a:path>
            </a:pathLst>
          </a:custGeom>
          <a:solidFill>
            <a:srgbClr val="0091C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Triangle isocèle 19"/>
          <p:cNvSpPr/>
          <p:nvPr/>
        </p:nvSpPr>
        <p:spPr>
          <a:xfrm>
            <a:off x="3868133" y="2474650"/>
            <a:ext cx="166687" cy="144463"/>
          </a:xfrm>
          <a:prstGeom prst="triangl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riangle isocèle 20"/>
          <p:cNvSpPr/>
          <p:nvPr/>
        </p:nvSpPr>
        <p:spPr>
          <a:xfrm>
            <a:off x="2105391" y="2458465"/>
            <a:ext cx="166688" cy="142875"/>
          </a:xfrm>
          <a:prstGeom prst="triangl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riangle isocèle 21"/>
          <p:cNvSpPr/>
          <p:nvPr/>
        </p:nvSpPr>
        <p:spPr>
          <a:xfrm>
            <a:off x="4496878" y="2457498"/>
            <a:ext cx="166688" cy="144462"/>
          </a:xfrm>
          <a:prstGeom prst="triangl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riangle isocèle 22"/>
          <p:cNvSpPr/>
          <p:nvPr/>
        </p:nvSpPr>
        <p:spPr>
          <a:xfrm>
            <a:off x="4974375" y="2456462"/>
            <a:ext cx="166688" cy="144462"/>
          </a:xfrm>
          <a:prstGeom prst="triangl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riangle isocèle 23"/>
          <p:cNvSpPr/>
          <p:nvPr/>
        </p:nvSpPr>
        <p:spPr>
          <a:xfrm>
            <a:off x="3321525" y="2466161"/>
            <a:ext cx="166688" cy="144462"/>
          </a:xfrm>
          <a:prstGeom prst="triangl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riangle isocèle 24"/>
          <p:cNvSpPr/>
          <p:nvPr/>
        </p:nvSpPr>
        <p:spPr>
          <a:xfrm>
            <a:off x="2679644" y="2466161"/>
            <a:ext cx="166688" cy="144462"/>
          </a:xfrm>
          <a:prstGeom prst="triangl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7123" y="4599265"/>
            <a:ext cx="6399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dirty="0" err="1" smtClean="0">
                <a:solidFill>
                  <a:schemeClr val="accent4"/>
                </a:solidFill>
                <a:latin typeface="Calibri" pitchFamily="34" charset="0"/>
              </a:rPr>
              <a:t>Expériences</a:t>
            </a:r>
            <a:r>
              <a:rPr lang="en-US" dirty="0" smtClean="0">
                <a:solidFill>
                  <a:schemeClr val="accent4"/>
                </a:solidFill>
                <a:latin typeface="Calibri" pitchFamily="34" charset="0"/>
              </a:rPr>
              <a:t> de </a:t>
            </a:r>
            <a:r>
              <a:rPr lang="en-US" dirty="0" err="1" smtClean="0">
                <a:solidFill>
                  <a:schemeClr val="accent4"/>
                </a:solidFill>
                <a:latin typeface="Calibri" pitchFamily="34" charset="0"/>
              </a:rPr>
              <a:t>réduction</a:t>
            </a:r>
            <a:r>
              <a:rPr lang="en-US" dirty="0" smtClean="0">
                <a:solidFill>
                  <a:schemeClr val="accent4"/>
                </a:solidFill>
                <a:latin typeface="Calibri" pitchFamily="34" charset="0"/>
              </a:rPr>
              <a:t> sous He/5%H</a:t>
            </a:r>
            <a:r>
              <a:rPr lang="en-US" baseline="-25000" dirty="0" smtClean="0">
                <a:solidFill>
                  <a:schemeClr val="accent4"/>
                </a:solidFill>
                <a:latin typeface="Calibri" pitchFamily="34" charset="0"/>
              </a:rPr>
              <a:t>2</a:t>
            </a:r>
          </a:p>
          <a:p>
            <a:pPr algn="ctr"/>
            <a:r>
              <a:rPr lang="fr-FR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Détermination du domaine d’existence de la lacune de </a:t>
            </a:r>
            <a:r>
              <a:rPr lang="fr-FR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miscibilité</a:t>
            </a:r>
            <a:endParaRPr lang="pl-PL" dirty="0">
              <a:solidFill>
                <a:schemeClr val="accent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323528" y="6093296"/>
            <a:ext cx="2148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Mater. 432 (2013) 378</a:t>
            </a:r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. Mater.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465 (2015)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407</a:t>
            </a:r>
            <a:endParaRPr lang="en-US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250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-0.00225 0.014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71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0139 0.0247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22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0156 0.036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2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00382 0.0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5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0.00659 0.0604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30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071E-6 L -0.00226 0.005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25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61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Titre 16"/>
          <p:cNvSpPr txBox="1">
            <a:spLocks/>
          </p:cNvSpPr>
          <p:nvPr/>
        </p:nvSpPr>
        <p:spPr bwMode="auto">
          <a:xfrm>
            <a:off x="863600" y="52388"/>
            <a:ext cx="72374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La lacune de miscibilité</a:t>
            </a:r>
            <a:endParaRPr lang="fr-FR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148" name="Picture 4" descr="F:\koizum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6" y="962025"/>
            <a:ext cx="3704398" cy="22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:\christine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255745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065" y="1124744"/>
            <a:ext cx="3640699" cy="2730524"/>
          </a:xfrm>
          <a:prstGeom prst="rect">
            <a:avLst/>
          </a:prstGeom>
        </p:spPr>
      </p:pic>
      <p:pic>
        <p:nvPicPr>
          <p:cNvPr id="3075" name="Picture 3" descr="C:\Users\Jukcyn\Desktop\zoom\anim2\Untitled016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640700" cy="273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64099" y="6012031"/>
            <a:ext cx="31405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Guéneau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al., J. </a:t>
            </a:r>
            <a:r>
              <a:rPr lang="en-US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Mater. 419 (2011) 145</a:t>
            </a:r>
            <a:endParaRPr lang="en-US" sz="1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331640" y="2996952"/>
            <a:ext cx="3284608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Koizumi et Nakamura, </a:t>
            </a:r>
            <a:r>
              <a:rPr lang="en-US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Am.Ceram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 Soc. Bull., 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48(1969) 476</a:t>
            </a:r>
            <a:endParaRPr lang="en-US" sz="1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11960" y="4509120"/>
            <a:ext cx="4711725" cy="830997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Pour étudier la lacune de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miscibilité</a:t>
            </a:r>
          </a:p>
          <a:p>
            <a:pPr algn="ctr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</a:t>
            </a:r>
          </a:p>
          <a:p>
            <a:pPr algn="ctr"/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DRX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en fonction de la température et du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O/M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75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Jukcyn\Desktop\phase diag 3d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35" y="3717172"/>
            <a:ext cx="57204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56FF28C-EFC3-43D9-9789-C54C167F67F6}" type="datetime3">
              <a:rPr lang="fr-FR">
                <a:latin typeface="Calibri" pitchFamily="34" charset="0"/>
                <a:cs typeface="Calibri" pitchFamily="34" charset="0"/>
              </a:rPr>
              <a:pPr>
                <a:defRPr/>
              </a:pPr>
              <a:t>13.10.17</a:t>
            </a:fld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201" name="Titre 16"/>
          <p:cNvSpPr txBox="1">
            <a:spLocks/>
          </p:cNvSpPr>
          <p:nvPr/>
        </p:nvSpPr>
        <p:spPr bwMode="auto">
          <a:xfrm>
            <a:off x="863600" y="52388"/>
            <a:ext cx="72374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Comment observer la lacune de miscibilité par DRX-HT ?</a:t>
            </a:r>
            <a:endParaRPr lang="fr-FR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7183" name="Group 7182"/>
          <p:cNvGrpSpPr/>
          <p:nvPr/>
        </p:nvGrpSpPr>
        <p:grpSpPr>
          <a:xfrm>
            <a:off x="107504" y="980728"/>
            <a:ext cx="3393668" cy="2255245"/>
            <a:chOff x="1034316" y="2076859"/>
            <a:chExt cx="3393668" cy="2255245"/>
          </a:xfrm>
        </p:grpSpPr>
        <p:grpSp>
          <p:nvGrpSpPr>
            <p:cNvPr id="18" name="Group 17"/>
            <p:cNvGrpSpPr/>
            <p:nvPr/>
          </p:nvGrpSpPr>
          <p:grpSpPr>
            <a:xfrm>
              <a:off x="1034316" y="2076859"/>
              <a:ext cx="3393668" cy="1840186"/>
              <a:chOff x="367917" y="1196752"/>
              <a:chExt cx="3393668" cy="1840186"/>
            </a:xfrm>
          </p:grpSpPr>
          <p:sp>
            <p:nvSpPr>
              <p:cNvPr id="19" name="TextBox 18"/>
              <p:cNvSpPr txBox="1"/>
              <p:nvPr/>
            </p:nvSpPr>
            <p:spPr>
              <a:xfrm rot="16200000">
                <a:off x="-367510" y="1932179"/>
                <a:ext cx="184018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dirty="0" smtClean="0"/>
                  <a:t>Temperature</a:t>
                </a:r>
                <a:endParaRPr lang="pl-PL" dirty="0"/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V="1">
                <a:off x="755576" y="1196752"/>
                <a:ext cx="0" cy="18401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755576" y="3036938"/>
                <a:ext cx="300600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971600" y="1340768"/>
                <a:ext cx="72008" cy="158417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043608" y="1340768"/>
                <a:ext cx="576064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1689665" y="3962772"/>
              <a:ext cx="184018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Time</a:t>
              </a:r>
              <a:endParaRPr lang="pl-PL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2282891" y="2380630"/>
              <a:ext cx="19769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96592" y="2516262"/>
              <a:ext cx="19769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696612" y="2668662"/>
              <a:ext cx="19769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909290" y="2804294"/>
              <a:ext cx="19769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109310" y="2956694"/>
              <a:ext cx="19769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323011" y="3092326"/>
              <a:ext cx="19769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523031" y="3244726"/>
              <a:ext cx="19769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727078" y="3380358"/>
              <a:ext cx="19769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40779" y="3515990"/>
              <a:ext cx="19769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140799" y="3668390"/>
              <a:ext cx="19769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280568" y="2228230"/>
              <a:ext cx="2323" cy="1524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480588" y="2380630"/>
              <a:ext cx="0" cy="1356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694289" y="2516262"/>
              <a:ext cx="2323" cy="1524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894309" y="2668662"/>
              <a:ext cx="14981" cy="1356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106987" y="2804294"/>
              <a:ext cx="2323" cy="1524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68" name="Straight Connector 7167"/>
            <p:cNvCxnSpPr/>
            <p:nvPr/>
          </p:nvCxnSpPr>
          <p:spPr>
            <a:xfrm>
              <a:off x="3307007" y="2956694"/>
              <a:ext cx="0" cy="1356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71" name="Straight Connector 7170"/>
            <p:cNvCxnSpPr/>
            <p:nvPr/>
          </p:nvCxnSpPr>
          <p:spPr>
            <a:xfrm>
              <a:off x="3520708" y="3092326"/>
              <a:ext cx="2323" cy="1524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73" name="Straight Connector 7172"/>
            <p:cNvCxnSpPr/>
            <p:nvPr/>
          </p:nvCxnSpPr>
          <p:spPr>
            <a:xfrm>
              <a:off x="3727078" y="3244726"/>
              <a:ext cx="0" cy="1356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79" name="Straight Connector 7178"/>
            <p:cNvCxnSpPr/>
            <p:nvPr/>
          </p:nvCxnSpPr>
          <p:spPr>
            <a:xfrm>
              <a:off x="3924775" y="3380358"/>
              <a:ext cx="16004" cy="1356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81" name="Straight Connector 7180"/>
            <p:cNvCxnSpPr/>
            <p:nvPr/>
          </p:nvCxnSpPr>
          <p:spPr>
            <a:xfrm>
              <a:off x="4138476" y="3515990"/>
              <a:ext cx="2323" cy="1524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335610" y="3668390"/>
              <a:ext cx="2323" cy="1524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763" y="996204"/>
            <a:ext cx="1725429" cy="206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35" descr="65%Puv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87" y="1012491"/>
            <a:ext cx="2190613" cy="200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Jukcyn\Desktop\phase diag 3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35" y="3717172"/>
            <a:ext cx="57204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39179" y="2580643"/>
            <a:ext cx="144016" cy="14401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3" name="Group 12"/>
          <p:cNvGrpSpPr/>
          <p:nvPr/>
        </p:nvGrpSpPr>
        <p:grpSpPr>
          <a:xfrm>
            <a:off x="4492982" y="975520"/>
            <a:ext cx="144016" cy="437256"/>
            <a:chOff x="4492982" y="975520"/>
            <a:chExt cx="144016" cy="437256"/>
          </a:xfrm>
        </p:grpSpPr>
        <p:sp>
          <p:nvSpPr>
            <p:cNvPr id="41" name="Oval 40"/>
            <p:cNvSpPr/>
            <p:nvPr/>
          </p:nvSpPr>
          <p:spPr>
            <a:xfrm>
              <a:off x="4492982" y="97552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61815" y="1119536"/>
              <a:ext cx="0" cy="29324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6588224" y="1027453"/>
            <a:ext cx="2243426" cy="2401547"/>
            <a:chOff x="6588224" y="958744"/>
            <a:chExt cx="2243426" cy="2401547"/>
          </a:xfrm>
        </p:grpSpPr>
        <p:sp>
          <p:nvSpPr>
            <p:cNvPr id="7" name="Rectangle 6"/>
            <p:cNvSpPr/>
            <p:nvPr/>
          </p:nvSpPr>
          <p:spPr>
            <a:xfrm>
              <a:off x="6588224" y="1050827"/>
              <a:ext cx="2243426" cy="23094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Oval 48"/>
            <p:cNvSpPr/>
            <p:nvPr/>
          </p:nvSpPr>
          <p:spPr>
            <a:xfrm>
              <a:off x="8625877" y="958744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1" name="Straight Connector 10"/>
            <p:cNvCxnSpPr>
              <a:stCxn id="49" idx="2"/>
            </p:cNvCxnSpPr>
            <p:nvPr/>
          </p:nvCxnSpPr>
          <p:spPr>
            <a:xfrm flipH="1">
              <a:off x="6818763" y="1030752"/>
              <a:ext cx="1807114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Oval 51"/>
          <p:cNvSpPr/>
          <p:nvPr/>
        </p:nvSpPr>
        <p:spPr>
          <a:xfrm>
            <a:off x="8630416" y="5699211"/>
            <a:ext cx="144016" cy="14401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184" name="Picture 3" descr="F:\renaud article figures\fig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t="19964" r="36477" b="9202"/>
          <a:stretch/>
        </p:blipFill>
        <p:spPr bwMode="auto">
          <a:xfrm>
            <a:off x="6440295" y="3861048"/>
            <a:ext cx="2391355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948264" y="4581128"/>
            <a:ext cx="79208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Rectangle 45"/>
          <p:cNvSpPr/>
          <p:nvPr/>
        </p:nvSpPr>
        <p:spPr>
          <a:xfrm>
            <a:off x="8101012" y="5242681"/>
            <a:ext cx="215403" cy="456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Rectangle 46"/>
          <p:cNvSpPr/>
          <p:nvPr/>
        </p:nvSpPr>
        <p:spPr>
          <a:xfrm>
            <a:off x="8253412" y="5401431"/>
            <a:ext cx="215403" cy="304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Rectangle 47"/>
          <p:cNvSpPr/>
          <p:nvPr/>
        </p:nvSpPr>
        <p:spPr>
          <a:xfrm>
            <a:off x="7261357" y="3980462"/>
            <a:ext cx="1436528" cy="1176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Oval 54"/>
          <p:cNvSpPr/>
          <p:nvPr/>
        </p:nvSpPr>
        <p:spPr>
          <a:xfrm>
            <a:off x="8625877" y="5655517"/>
            <a:ext cx="144016" cy="14401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6" name="Picture 4" descr="C:\Users\Jukcyn\Desktop\phase diag 3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35" y="3718263"/>
            <a:ext cx="57204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ukcyn\Desktop\phase diag 3d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35" y="3717172"/>
            <a:ext cx="57204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Jukcyn\Desktop\phase diag 3d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35" y="3718263"/>
            <a:ext cx="57204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Jukcyn\Desktop\phase diag 3d5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9" y="3718263"/>
            <a:ext cx="57204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Jukcyn\Desktop\phase diag 3d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35" y="3717172"/>
            <a:ext cx="57204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/>
          <p:cNvGrpSpPr/>
          <p:nvPr/>
        </p:nvGrpSpPr>
        <p:grpSpPr>
          <a:xfrm>
            <a:off x="4834205" y="1977021"/>
            <a:ext cx="144016" cy="437256"/>
            <a:chOff x="4492982" y="975520"/>
            <a:chExt cx="144016" cy="437256"/>
          </a:xfrm>
        </p:grpSpPr>
        <p:sp>
          <p:nvSpPr>
            <p:cNvPr id="64" name="Oval 63"/>
            <p:cNvSpPr/>
            <p:nvPr/>
          </p:nvSpPr>
          <p:spPr>
            <a:xfrm>
              <a:off x="4492982" y="97552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>
              <a:off x="4561815" y="1119536"/>
              <a:ext cx="0" cy="29324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  <p:sp>
        <p:nvSpPr>
          <p:cNvPr id="6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3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0.00486 -0.2226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1113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-0.01025 -0.2407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1203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22269 L 0.06788 -0.2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5 -0.24075 L -0.12049 -0.240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88 -0.22292 L 0.13871 -0.1597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314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49 -0.24098 L -0.10469 -0.1567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421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00868 0.0004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2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4.44444E-6 0.0386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71 -0.15996 L 0.20955 -0.0967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314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0.00047 L 0.04028 0.0004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3866 L 4.44444E-6 0.091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9 -0.15672 L -0.08889 -0.0726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55 -0.09676 L 0.31979 0.008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523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28 0.00047 L 0.09531 0.0004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912 L 4.44444E-6 0.1333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0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89 -0.07269 L -0.06823 0.0009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" y="368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55" grpId="0" animBg="1"/>
      <p:bldP spid="55" grpId="1" animBg="1"/>
      <p:bldP spid="55" grpId="2" animBg="1"/>
      <p:bldP spid="55" grpId="3" animBg="1"/>
      <p:bldP spid="55" grpId="4" animBg="1"/>
      <p:bldP spid="55" grpId="5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56FF28C-EFC3-43D9-9789-C54C167F67F6}" type="datetime3">
              <a:rPr lang="fr-FR">
                <a:latin typeface="Calibri" pitchFamily="34" charset="0"/>
                <a:cs typeface="Calibri" pitchFamily="34" charset="0"/>
              </a:rPr>
              <a:pPr>
                <a:defRPr/>
              </a:pPr>
              <a:t>13.10.17</a:t>
            </a:fld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201" name="Titre 16"/>
          <p:cNvSpPr txBox="1">
            <a:spLocks/>
          </p:cNvSpPr>
          <p:nvPr/>
        </p:nvSpPr>
        <p:spPr bwMode="auto">
          <a:xfrm>
            <a:off x="1006995" y="52388"/>
            <a:ext cx="72374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Ex : Séparation de phase pour un MOX à 46% Pu</a:t>
            </a:r>
            <a:endParaRPr lang="fr-FR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5315"/>
            <a:ext cx="4384100" cy="3079869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315696" y="2132856"/>
            <a:ext cx="8962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y = 0.46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 descr="publi Thibaut 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4391899" cy="303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 rot="19663903">
            <a:off x="6571847" y="2325674"/>
            <a:ext cx="1169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refroidissement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6991415" y="2440633"/>
            <a:ext cx="532913" cy="322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 rot="2853828">
            <a:off x="1868480" y="2886737"/>
            <a:ext cx="1816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Refroidissement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3°C /min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2123728" y="2625179"/>
            <a:ext cx="515038" cy="5393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5748411" y="3461380"/>
            <a:ext cx="896264" cy="2075597"/>
            <a:chOff x="5748411" y="3461380"/>
            <a:chExt cx="896264" cy="2075597"/>
          </a:xfrm>
        </p:grpSpPr>
        <p:sp>
          <p:nvSpPr>
            <p:cNvPr id="17" name="ZoneTexte 16"/>
            <p:cNvSpPr txBox="1"/>
            <p:nvPr/>
          </p:nvSpPr>
          <p:spPr>
            <a:xfrm>
              <a:off x="5748411" y="5229200"/>
              <a:ext cx="896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 = 775 K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1" name="Connecteur droit avec flèche 20"/>
            <p:cNvCxnSpPr>
              <a:stCxn id="17" idx="0"/>
            </p:cNvCxnSpPr>
            <p:nvPr/>
          </p:nvCxnSpPr>
          <p:spPr>
            <a:xfrm flipV="1">
              <a:off x="6196543" y="3461380"/>
              <a:ext cx="0" cy="1767820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65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7938" y="765175"/>
            <a:ext cx="5572125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201" name="Titre 16"/>
          <p:cNvSpPr txBox="1">
            <a:spLocks/>
          </p:cNvSpPr>
          <p:nvPr/>
        </p:nvSpPr>
        <p:spPr bwMode="auto">
          <a:xfrm>
            <a:off x="863600" y="52388"/>
            <a:ext cx="72374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Température de séparation de phase = f(%Pu)</a:t>
            </a:r>
            <a:endParaRPr lang="fr-FR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61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1164647"/>
            <a:ext cx="3977366" cy="364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2" name="Image 4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" y="764704"/>
            <a:ext cx="5571645" cy="4047327"/>
          </a:xfrm>
          <a:prstGeom prst="rect">
            <a:avLst/>
          </a:prstGeom>
        </p:spPr>
      </p:pic>
      <p:grpSp>
        <p:nvGrpSpPr>
          <p:cNvPr id="453" name="Groupe 452"/>
          <p:cNvGrpSpPr/>
          <p:nvPr/>
        </p:nvGrpSpPr>
        <p:grpSpPr>
          <a:xfrm>
            <a:off x="1470660" y="1279798"/>
            <a:ext cx="3139440" cy="2697843"/>
            <a:chOff x="1470660" y="1279798"/>
            <a:chExt cx="3139440" cy="2697843"/>
          </a:xfrm>
        </p:grpSpPr>
        <p:grpSp>
          <p:nvGrpSpPr>
            <p:cNvPr id="454" name="Groupe 453"/>
            <p:cNvGrpSpPr/>
            <p:nvPr/>
          </p:nvGrpSpPr>
          <p:grpSpPr>
            <a:xfrm>
              <a:off x="1470660" y="1392456"/>
              <a:ext cx="3139440" cy="2585185"/>
              <a:chOff x="1470660" y="1392456"/>
              <a:chExt cx="3139440" cy="2585185"/>
            </a:xfrm>
          </p:grpSpPr>
          <p:sp>
            <p:nvSpPr>
              <p:cNvPr id="457" name="Forme libre 456"/>
              <p:cNvSpPr/>
              <p:nvPr/>
            </p:nvSpPr>
            <p:spPr>
              <a:xfrm>
                <a:off x="1470660" y="1493521"/>
                <a:ext cx="3139440" cy="2484120"/>
              </a:xfrm>
              <a:custGeom>
                <a:avLst/>
                <a:gdLst>
                  <a:gd name="connsiteX0" fmla="*/ 0 w 3139361"/>
                  <a:gd name="connsiteY0" fmla="*/ 2519946 h 2519946"/>
                  <a:gd name="connsiteX1" fmla="*/ 1005840 w 3139361"/>
                  <a:gd name="connsiteY1" fmla="*/ 1102626 h 2519946"/>
                  <a:gd name="connsiteX2" fmla="*/ 2956560 w 3139361"/>
                  <a:gd name="connsiteY2" fmla="*/ 96786 h 2519946"/>
                  <a:gd name="connsiteX3" fmla="*/ 2941320 w 3139361"/>
                  <a:gd name="connsiteY3" fmla="*/ 96786 h 2519946"/>
                  <a:gd name="connsiteX0" fmla="*/ 0 w 3139361"/>
                  <a:gd name="connsiteY0" fmla="*/ 2519946 h 2519946"/>
                  <a:gd name="connsiteX1" fmla="*/ 1005840 w 3139361"/>
                  <a:gd name="connsiteY1" fmla="*/ 1102626 h 2519946"/>
                  <a:gd name="connsiteX2" fmla="*/ 2956560 w 3139361"/>
                  <a:gd name="connsiteY2" fmla="*/ 96786 h 2519946"/>
                  <a:gd name="connsiteX3" fmla="*/ 2941320 w 3139361"/>
                  <a:gd name="connsiteY3" fmla="*/ 96786 h 2519946"/>
                  <a:gd name="connsiteX0" fmla="*/ 0 w 3139903"/>
                  <a:gd name="connsiteY0" fmla="*/ 2518875 h 2518875"/>
                  <a:gd name="connsiteX1" fmla="*/ 998220 w 3139903"/>
                  <a:gd name="connsiteY1" fmla="*/ 1086315 h 2518875"/>
                  <a:gd name="connsiteX2" fmla="*/ 2956560 w 3139903"/>
                  <a:gd name="connsiteY2" fmla="*/ 95715 h 2518875"/>
                  <a:gd name="connsiteX3" fmla="*/ 2941320 w 3139903"/>
                  <a:gd name="connsiteY3" fmla="*/ 95715 h 2518875"/>
                  <a:gd name="connsiteX0" fmla="*/ 0 w 3139903"/>
                  <a:gd name="connsiteY0" fmla="*/ 2518875 h 2518875"/>
                  <a:gd name="connsiteX1" fmla="*/ 998220 w 3139903"/>
                  <a:gd name="connsiteY1" fmla="*/ 1086315 h 2518875"/>
                  <a:gd name="connsiteX2" fmla="*/ 2956560 w 3139903"/>
                  <a:gd name="connsiteY2" fmla="*/ 95715 h 2518875"/>
                  <a:gd name="connsiteX3" fmla="*/ 2941320 w 3139903"/>
                  <a:gd name="connsiteY3" fmla="*/ 95715 h 2518875"/>
                  <a:gd name="connsiteX0" fmla="*/ 0 w 2956560"/>
                  <a:gd name="connsiteY0" fmla="*/ 2423160 h 2423160"/>
                  <a:gd name="connsiteX1" fmla="*/ 998220 w 2956560"/>
                  <a:gd name="connsiteY1" fmla="*/ 990600 h 2423160"/>
                  <a:gd name="connsiteX2" fmla="*/ 2956560 w 2956560"/>
                  <a:gd name="connsiteY2" fmla="*/ 0 h 2423160"/>
                  <a:gd name="connsiteX0" fmla="*/ 0 w 2956560"/>
                  <a:gd name="connsiteY0" fmla="*/ 2423160 h 2423160"/>
                  <a:gd name="connsiteX1" fmla="*/ 998220 w 2956560"/>
                  <a:gd name="connsiteY1" fmla="*/ 990600 h 2423160"/>
                  <a:gd name="connsiteX2" fmla="*/ 2956560 w 2956560"/>
                  <a:gd name="connsiteY2" fmla="*/ 0 h 2423160"/>
                  <a:gd name="connsiteX0" fmla="*/ 0 w 2956560"/>
                  <a:gd name="connsiteY0" fmla="*/ 2423160 h 2423160"/>
                  <a:gd name="connsiteX1" fmla="*/ 967740 w 2956560"/>
                  <a:gd name="connsiteY1" fmla="*/ 982980 h 2423160"/>
                  <a:gd name="connsiteX2" fmla="*/ 2956560 w 2956560"/>
                  <a:gd name="connsiteY2" fmla="*/ 0 h 2423160"/>
                  <a:gd name="connsiteX0" fmla="*/ 0 w 2956560"/>
                  <a:gd name="connsiteY0" fmla="*/ 2423160 h 2423160"/>
                  <a:gd name="connsiteX1" fmla="*/ 2956560 w 2956560"/>
                  <a:gd name="connsiteY1" fmla="*/ 0 h 2423160"/>
                  <a:gd name="connsiteX0" fmla="*/ 0 w 2956560"/>
                  <a:gd name="connsiteY0" fmla="*/ 2423160 h 2423160"/>
                  <a:gd name="connsiteX1" fmla="*/ 2956560 w 2956560"/>
                  <a:gd name="connsiteY1" fmla="*/ 0 h 2423160"/>
                  <a:gd name="connsiteX0" fmla="*/ 0 w 2956560"/>
                  <a:gd name="connsiteY0" fmla="*/ 2423160 h 2423160"/>
                  <a:gd name="connsiteX1" fmla="*/ 2956560 w 2956560"/>
                  <a:gd name="connsiteY1" fmla="*/ 0 h 2423160"/>
                  <a:gd name="connsiteX0" fmla="*/ 0 w 2971800"/>
                  <a:gd name="connsiteY0" fmla="*/ 2506980 h 2506980"/>
                  <a:gd name="connsiteX1" fmla="*/ 2971800 w 2971800"/>
                  <a:gd name="connsiteY1" fmla="*/ 0 h 2506980"/>
                  <a:gd name="connsiteX0" fmla="*/ 0 w 2971800"/>
                  <a:gd name="connsiteY0" fmla="*/ 2506980 h 2506980"/>
                  <a:gd name="connsiteX1" fmla="*/ 2971800 w 2971800"/>
                  <a:gd name="connsiteY1" fmla="*/ 0 h 2506980"/>
                  <a:gd name="connsiteX0" fmla="*/ 0 w 2971800"/>
                  <a:gd name="connsiteY0" fmla="*/ 2506980 h 2506980"/>
                  <a:gd name="connsiteX1" fmla="*/ 2971800 w 2971800"/>
                  <a:gd name="connsiteY1" fmla="*/ 0 h 2506980"/>
                  <a:gd name="connsiteX0" fmla="*/ 0 w 2987040"/>
                  <a:gd name="connsiteY0" fmla="*/ 2453640 h 2453640"/>
                  <a:gd name="connsiteX1" fmla="*/ 2987040 w 2987040"/>
                  <a:gd name="connsiteY1" fmla="*/ 0 h 2453640"/>
                  <a:gd name="connsiteX0" fmla="*/ 0 w 2987040"/>
                  <a:gd name="connsiteY0" fmla="*/ 2453640 h 2453640"/>
                  <a:gd name="connsiteX1" fmla="*/ 2987040 w 2987040"/>
                  <a:gd name="connsiteY1" fmla="*/ 0 h 2453640"/>
                  <a:gd name="connsiteX0" fmla="*/ 0 w 3139440"/>
                  <a:gd name="connsiteY0" fmla="*/ 2484120 h 2484120"/>
                  <a:gd name="connsiteX1" fmla="*/ 3139440 w 3139440"/>
                  <a:gd name="connsiteY1" fmla="*/ 0 h 2484120"/>
                  <a:gd name="connsiteX0" fmla="*/ 0 w 3139440"/>
                  <a:gd name="connsiteY0" fmla="*/ 2484120 h 2484120"/>
                  <a:gd name="connsiteX1" fmla="*/ 3139440 w 3139440"/>
                  <a:gd name="connsiteY1" fmla="*/ 0 h 2484120"/>
                  <a:gd name="connsiteX0" fmla="*/ 0 w 3139440"/>
                  <a:gd name="connsiteY0" fmla="*/ 2484120 h 2484120"/>
                  <a:gd name="connsiteX1" fmla="*/ 3139440 w 3139440"/>
                  <a:gd name="connsiteY1" fmla="*/ 0 h 248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39440" h="2484120">
                    <a:moveTo>
                      <a:pt x="0" y="2484120"/>
                    </a:moveTo>
                    <a:cubicBezTo>
                      <a:pt x="10160" y="1173480"/>
                      <a:pt x="2192020" y="251460"/>
                      <a:pt x="3139440" y="0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Ellipse 457"/>
              <p:cNvSpPr/>
              <p:nvPr/>
            </p:nvSpPr>
            <p:spPr>
              <a:xfrm>
                <a:off x="2753896" y="2416696"/>
                <a:ext cx="144016" cy="144016"/>
              </a:xfrm>
              <a:prstGeom prst="ellipse">
                <a:avLst/>
              </a:prstGeom>
              <a:noFill/>
              <a:ln>
                <a:solidFill>
                  <a:srgbClr val="1002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Ellipse 458"/>
              <p:cNvSpPr/>
              <p:nvPr/>
            </p:nvSpPr>
            <p:spPr>
              <a:xfrm>
                <a:off x="3613036" y="2192508"/>
                <a:ext cx="144016" cy="144016"/>
              </a:xfrm>
              <a:prstGeom prst="ellipse">
                <a:avLst/>
              </a:prstGeom>
              <a:noFill/>
              <a:ln>
                <a:solidFill>
                  <a:srgbClr val="1002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Ellipse 459"/>
              <p:cNvSpPr/>
              <p:nvPr/>
            </p:nvSpPr>
            <p:spPr>
              <a:xfrm>
                <a:off x="4191968" y="1926792"/>
                <a:ext cx="144016" cy="144016"/>
              </a:xfrm>
              <a:prstGeom prst="ellipse">
                <a:avLst/>
              </a:prstGeom>
              <a:noFill/>
              <a:ln>
                <a:solidFill>
                  <a:srgbClr val="1002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Ellipse 462"/>
              <p:cNvSpPr/>
              <p:nvPr/>
            </p:nvSpPr>
            <p:spPr>
              <a:xfrm>
                <a:off x="4379200" y="1909212"/>
                <a:ext cx="144016" cy="144016"/>
              </a:xfrm>
              <a:prstGeom prst="ellipse">
                <a:avLst/>
              </a:prstGeom>
              <a:noFill/>
              <a:ln>
                <a:solidFill>
                  <a:srgbClr val="1002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Ellipse 463"/>
              <p:cNvSpPr/>
              <p:nvPr/>
            </p:nvSpPr>
            <p:spPr>
              <a:xfrm>
                <a:off x="3454499" y="1685568"/>
                <a:ext cx="144016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Ellipse 464"/>
              <p:cNvSpPr/>
              <p:nvPr/>
            </p:nvSpPr>
            <p:spPr>
              <a:xfrm>
                <a:off x="4400448" y="1392456"/>
                <a:ext cx="144016" cy="14401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5" name="ZoneTexte 454"/>
            <p:cNvSpPr txBox="1"/>
            <p:nvPr/>
          </p:nvSpPr>
          <p:spPr>
            <a:xfrm>
              <a:off x="3469739" y="1279798"/>
              <a:ext cx="8194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DRX-HT</a:t>
              </a:r>
              <a:endPara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6" name="ZoneTexte 455"/>
            <p:cNvSpPr txBox="1"/>
            <p:nvPr/>
          </p:nvSpPr>
          <p:spPr>
            <a:xfrm>
              <a:off x="3936481" y="2167247"/>
              <a:ext cx="5132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1002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ATD</a:t>
              </a:r>
              <a:endParaRPr lang="en-US" sz="1600" dirty="0">
                <a:solidFill>
                  <a:srgbClr val="1002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837792" y="5231068"/>
            <a:ext cx="5270579" cy="584775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Limites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d’existence de la lacune de miscibilité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dans le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domaine hypo-stœchiométrique</a:t>
            </a:r>
          </a:p>
        </p:txBody>
      </p:sp>
      <p:sp>
        <p:nvSpPr>
          <p:cNvPr id="2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51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1124744"/>
            <a:ext cx="87484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MOX à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plus forte teneur en plutonium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+ transmutation des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</a:p>
          <a:p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	</a:t>
            </a:r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  <a:sym typeface="Wingdings 3"/>
            </a:endParaRPr>
          </a:p>
          <a:p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	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nouveaux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challenges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scientifiques</a:t>
            </a:r>
          </a:p>
          <a:p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Besoin de données nouvelles concernant leurs propriétés structurales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apport des rayons X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Intérêt du couplage DRX / SAX</a:t>
            </a:r>
          </a:p>
          <a:p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Wingdings 3"/>
              <a:buChar char="Æ"/>
            </a:pP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Compréhension des transitions ordre-désordre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Wingdings 3"/>
              <a:buChar char="Æ"/>
            </a:pP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Connaissance de l’américium dans le combustible nucléaire</a:t>
            </a:r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Étude des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céramiques nucléaires à haute température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nécessaire</a:t>
            </a:r>
          </a:p>
          <a:p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	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Développement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d'un diffractomètre de rayons X capable de réaliser des mesures 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in situ</a:t>
            </a:r>
          </a:p>
          <a:p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Étude expérimentale par DRX-HT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 systèmes d’actinides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	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Nombreuses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données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sur U-Pu-O fiables utiles à la modélisation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Équilibres de phases dans le domaine hyper-stœchiométrique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Limites d’existence de la lacune de miscibilité dans le domaine hypo-stœchiométrique</a:t>
            </a:r>
          </a:p>
          <a:p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  <p:sp>
        <p:nvSpPr>
          <p:cNvPr id="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56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99792" y="2348880"/>
            <a:ext cx="374441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Merci pour votre attention</a:t>
            </a:r>
          </a:p>
          <a:p>
            <a:pPr marL="342900" indent="-342900">
              <a:buFont typeface="Arial" pitchFamily="34" charset="0"/>
              <a:buChar char="•"/>
            </a:pPr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C:\Users\RB200612\Documents\HDR\presentation\capitaine Pu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12976"/>
            <a:ext cx="194372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2906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29</a:t>
            </a:fld>
            <a:endParaRPr lang="fr-FR" dirty="0"/>
          </a:p>
        </p:txBody>
      </p:sp>
      <p:sp>
        <p:nvSpPr>
          <p:cNvPr id="10" name="Titre 16"/>
          <p:cNvSpPr txBox="1">
            <a:spLocks/>
          </p:cNvSpPr>
          <p:nvPr/>
        </p:nvSpPr>
        <p:spPr bwMode="auto">
          <a:xfrm>
            <a:off x="863600" y="2996952"/>
            <a:ext cx="72374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3200" b="1" dirty="0" smtClean="0">
                <a:latin typeface="Calibri" pitchFamily="34" charset="0"/>
              </a:rPr>
              <a:t>Compléments </a:t>
            </a:r>
            <a:r>
              <a:rPr lang="fr-FR" sz="3200" b="1" dirty="0" smtClean="0">
                <a:latin typeface="Calibri" pitchFamily="34" charset="0"/>
              </a:rPr>
              <a:t>éventuels</a:t>
            </a:r>
            <a:endParaRPr lang="fr-FR" sz="32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cap="none" dirty="0" smtClean="0">
                <a:latin typeface="Calibri" pitchFamily="34" charset="0"/>
                <a:cs typeface="Calibri" pitchFamily="34" charset="0"/>
              </a:rPr>
              <a:t>Contexte de </a:t>
            </a:r>
            <a:r>
              <a:rPr lang="fr-FR" cap="none" dirty="0">
                <a:latin typeface="Calibri" pitchFamily="34" charset="0"/>
                <a:cs typeface="Calibri" pitchFamily="34" charset="0"/>
              </a:rPr>
              <a:t>nos études</a:t>
            </a:r>
            <a:endParaRPr lang="fr-FR" cap="non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7" name="TextBox 11"/>
          <p:cNvSpPr txBox="1"/>
          <p:nvPr/>
        </p:nvSpPr>
        <p:spPr>
          <a:xfrm>
            <a:off x="251520" y="1040552"/>
            <a:ext cx="619268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Spécifications pour les combustibles des RNR-Na 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Mettre en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œuvre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 oxydes mixtes d’uranium et de plutonium (MOX) avec une teneur initiale en Pu plus élevée (20-30%)</a:t>
            </a: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Posséder une stœchiométrie en oxygène maitrisée </a:t>
            </a:r>
          </a:p>
          <a:p>
            <a:pPr marL="457200" lvl="3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3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1-y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2-x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1,94 &lt;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O/M &lt; 2</a:t>
            </a:r>
          </a:p>
          <a:p>
            <a:pPr lvl="1"/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4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paramètre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déterminant pour la fabrication et l’irradiation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3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3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Et une microstructure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homogène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en répartition en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plutonium</a:t>
            </a:r>
            <a:endParaRPr lang="fr-FR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344611" y="4182251"/>
            <a:ext cx="2952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Pastille frittée de MOX U</a:t>
            </a:r>
            <a:r>
              <a:rPr lang="fr-FR" sz="1200" i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1-y</a:t>
            </a:r>
            <a:r>
              <a:rPr lang="fr-FR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fr-FR" sz="1200" i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fr-FR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1200" i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2-x</a:t>
            </a:r>
            <a:endParaRPr lang="fr-FR" sz="1200" i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:\Users\RB200612\Documents\personnel\photos\photos LEFCA\les meilleures\pastil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069" y="2132856"/>
            <a:ext cx="2097834" cy="2006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50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cap="none" dirty="0" smtClean="0">
                <a:latin typeface="Calibri" pitchFamily="34" charset="0"/>
                <a:cs typeface="Calibri" pitchFamily="34" charset="0"/>
              </a:rPr>
              <a:t>Les </a:t>
            </a:r>
            <a:r>
              <a:rPr lang="en-US" sz="2000" cap="none" dirty="0" err="1" smtClean="0">
                <a:latin typeface="Calibri" pitchFamily="34" charset="0"/>
                <a:cs typeface="Calibri" pitchFamily="34" charset="0"/>
              </a:rPr>
              <a:t>conodes</a:t>
            </a:r>
            <a:r>
              <a:rPr lang="en-US" sz="2000" cap="none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cap="none" dirty="0" err="1" smtClean="0">
                <a:latin typeface="Calibri" pitchFamily="34" charset="0"/>
                <a:cs typeface="Calibri" pitchFamily="34" charset="0"/>
              </a:rPr>
              <a:t>dans</a:t>
            </a:r>
            <a:r>
              <a:rPr lang="en-US" sz="2000" cap="none" dirty="0" smtClean="0">
                <a:latin typeface="Calibri" pitchFamily="34" charset="0"/>
                <a:cs typeface="Calibri" pitchFamily="34" charset="0"/>
              </a:rPr>
              <a:t> U-Pu-O</a:t>
            </a:r>
            <a:endParaRPr lang="en-US" sz="2000" cap="non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AEB5B0-6816-469B-A524-8F7DCA4BEE68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DTEC/SECA/LCC</a:t>
            </a:r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54" y="994146"/>
            <a:ext cx="8022894" cy="57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28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itre 16"/>
          <p:cNvSpPr txBox="1">
            <a:spLocks/>
          </p:cNvSpPr>
          <p:nvPr/>
        </p:nvSpPr>
        <p:spPr bwMode="auto">
          <a:xfrm>
            <a:off x="684212" y="52388"/>
            <a:ext cx="8136259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Détermination du O/M : Couplage méthode CALPHAD</a:t>
            </a:r>
          </a:p>
        </p:txBody>
      </p:sp>
      <p:pic>
        <p:nvPicPr>
          <p:cNvPr id="8194" name="Picture 2" descr="publi Thibaut 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89595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292080" y="1714463"/>
            <a:ext cx="3456384" cy="3216833"/>
            <a:chOff x="5292080" y="975680"/>
            <a:chExt cx="3456384" cy="3216833"/>
          </a:xfrm>
        </p:grpSpPr>
        <p:pic>
          <p:nvPicPr>
            <p:cNvPr id="8195" name="Picture 3" descr="C:\Users\Jukcyn\Desktop\sync\documents\articles\Renaud's article\renaud article figures\fig4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2" t="20000" r="35570" b="8908"/>
            <a:stretch/>
          </p:blipFill>
          <p:spPr bwMode="auto">
            <a:xfrm>
              <a:off x="5292080" y="975680"/>
              <a:ext cx="3456384" cy="3216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012160" y="1466839"/>
              <a:ext cx="129614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16200000">
              <a:off x="7715969" y="1610855"/>
              <a:ext cx="129614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rot="16200000" flipV="1">
              <a:off x="7223210" y="2481313"/>
              <a:ext cx="542553" cy="1655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16200000" flipV="1">
              <a:off x="7375610" y="2614663"/>
              <a:ext cx="542553" cy="1655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rot="16200000" flipV="1">
              <a:off x="7528010" y="2767063"/>
              <a:ext cx="542553" cy="1655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rot="16200000" flipV="1">
              <a:off x="7680410" y="2919463"/>
              <a:ext cx="542553" cy="1655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rot="16200000" flipV="1">
              <a:off x="7832810" y="3071863"/>
              <a:ext cx="542553" cy="1655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6200000" flipV="1">
              <a:off x="7985210" y="3224263"/>
              <a:ext cx="542553" cy="1655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6516216" y="3396012"/>
            <a:ext cx="157614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642056" y="3067918"/>
            <a:ext cx="666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sz="12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34144" y="3067918"/>
            <a:ext cx="666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sz="12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8092356" y="3344320"/>
            <a:ext cx="103383" cy="1033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464524" y="3344320"/>
            <a:ext cx="103383" cy="1033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36096" y="2205622"/>
            <a:ext cx="35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sz="12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,a</a:t>
            </a:r>
            <a:r>
              <a:rPr lang="fr-FR" sz="12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Proportions de phase</a:t>
            </a:r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08104" y="3263340"/>
            <a:ext cx="432048" cy="2247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1835696" y="1743118"/>
            <a:ext cx="0" cy="2957376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1784004" y="2502932"/>
            <a:ext cx="103383" cy="1033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784004" y="3841753"/>
            <a:ext cx="103383" cy="1033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Straight Connector 39"/>
          <p:cNvCxnSpPr>
            <a:stCxn id="43" idx="6"/>
          </p:cNvCxnSpPr>
          <p:nvPr/>
        </p:nvCxnSpPr>
        <p:spPr>
          <a:xfrm flipV="1">
            <a:off x="1887387" y="2554623"/>
            <a:ext cx="2756621" cy="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1887387" y="3893445"/>
            <a:ext cx="2756621" cy="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43608" y="5285239"/>
            <a:ext cx="3361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Proportions de phases à partir des expériences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7380312" y="3344320"/>
            <a:ext cx="103383" cy="1111495"/>
            <a:chOff x="7380312" y="2605537"/>
            <a:chExt cx="103383" cy="1111495"/>
          </a:xfrm>
        </p:grpSpPr>
        <p:sp>
          <p:nvSpPr>
            <p:cNvPr id="3" name="Oval 2"/>
            <p:cNvSpPr/>
            <p:nvPr/>
          </p:nvSpPr>
          <p:spPr>
            <a:xfrm>
              <a:off x="7380312" y="2605537"/>
              <a:ext cx="103383" cy="10338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0" name="Straight Connector 49"/>
            <p:cNvCxnSpPr>
              <a:stCxn id="3" idx="4"/>
            </p:cNvCxnSpPr>
            <p:nvPr/>
          </p:nvCxnSpPr>
          <p:spPr>
            <a:xfrm>
              <a:off x="7432004" y="2708920"/>
              <a:ext cx="0" cy="1008112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3" name="Cross 52"/>
          <p:cNvSpPr/>
          <p:nvPr/>
        </p:nvSpPr>
        <p:spPr>
          <a:xfrm rot="18900000">
            <a:off x="7306968" y="4379439"/>
            <a:ext cx="152752" cy="152752"/>
          </a:xfrm>
          <a:prstGeom prst="plus">
            <a:avLst>
              <a:gd name="adj" fmla="val 42007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868144" y="5285239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Proportions de phases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positionnées sur la lacune de miscibilité calculée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608" y="1105580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Détermination du O/M possible dans certains cas</a:t>
            </a:r>
          </a:p>
          <a:p>
            <a:pPr lvl="1" algn="ctr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Domaine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biphasique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 A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ffinement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Rietveld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+ CALPHAD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31</a:t>
            </a:fld>
            <a:endParaRPr lang="fr-FR" dirty="0"/>
          </a:p>
        </p:txBody>
      </p:sp>
      <p:sp>
        <p:nvSpPr>
          <p:cNvPr id="44" name="TextBox 55"/>
          <p:cNvSpPr txBox="1"/>
          <p:nvPr/>
        </p:nvSpPr>
        <p:spPr>
          <a:xfrm>
            <a:off x="4847021" y="5085184"/>
            <a:ext cx="487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fr-FR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080024" y="6062792"/>
            <a:ext cx="4021926" cy="338554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Obtention du O/M à chaque température</a:t>
            </a:r>
          </a:p>
        </p:txBody>
      </p:sp>
    </p:spTree>
    <p:extLst>
      <p:ext uri="{BB962C8B-B14F-4D97-AF65-F5344CB8AC3E}">
        <p14:creationId xmlns:p14="http://schemas.microsoft.com/office/powerpoint/2010/main" val="33163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L -0.06059 3.7037E-7 " pathEditMode="relative" rAng="0" ptsTypes="AA">
                                      <p:cBhvr>
                                        <p:cTn id="57" dur="1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59 3.7037E-7 L 0.05747 3.7037E-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00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47 3.7037E-7 L -0.00555 3.7037E-7 " pathEditMode="relative" rAng="0" ptsTypes="AA">
                                      <p:cBhvr>
                                        <p:cTn id="63" dur="1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37" grpId="0" animBg="1"/>
      <p:bldP spid="38" grpId="0" animBg="1"/>
      <p:bldP spid="31" grpId="0"/>
      <p:bldP spid="32" grpId="0" animBg="1"/>
      <p:bldP spid="43" grpId="0" animBg="1"/>
      <p:bldP spid="45" grpId="0" animBg="1"/>
      <p:bldP spid="46" grpId="0"/>
      <p:bldP spid="53" grpId="0" animBg="1"/>
      <p:bldP spid="58" grpId="0"/>
      <p:bldP spid="44" grpId="0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itre 16"/>
          <p:cNvSpPr txBox="1">
            <a:spLocks/>
          </p:cNvSpPr>
          <p:nvPr/>
        </p:nvSpPr>
        <p:spPr bwMode="auto">
          <a:xfrm>
            <a:off x="1043608" y="52388"/>
            <a:ext cx="7237412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>
                <a:solidFill>
                  <a:schemeClr val="bg1"/>
                </a:solidFill>
                <a:latin typeface="Calibri" pitchFamily="34" charset="0"/>
              </a:rPr>
              <a:t>Détermination du O/M : Couplage méthode CALPHAD</a:t>
            </a:r>
          </a:p>
        </p:txBody>
      </p:sp>
      <p:sp>
        <p:nvSpPr>
          <p:cNvPr id="39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32</a:t>
            </a:fld>
            <a:endParaRPr lang="fr-FR" dirty="0"/>
          </a:p>
        </p:txBody>
      </p:sp>
      <p:sp>
        <p:nvSpPr>
          <p:cNvPr id="42" name="Espace réservé de la date 3"/>
          <p:cNvSpPr txBox="1">
            <a:spLocks/>
          </p:cNvSpPr>
          <p:nvPr/>
        </p:nvSpPr>
        <p:spPr>
          <a:xfrm>
            <a:off x="576263" y="6305550"/>
            <a:ext cx="1450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6BA7D249-78CD-4AF3-A6F0-DCFE80B29596}" type="datetime3">
              <a:rPr lang="fr-FR" smtClean="0"/>
              <a:pPr>
                <a:defRPr/>
              </a:pPr>
              <a:t>13.10.17</a:t>
            </a:fld>
            <a:endParaRPr lang="fr-FR" dirty="0"/>
          </a:p>
        </p:txBody>
      </p:sp>
      <p:pic>
        <p:nvPicPr>
          <p:cNvPr id="48" name="Picture 3" descr="C:\Users\Jukcyn\Desktop\sync\documents\articles\Renaud's article\renaud article figures\fig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19496" r="36105" b="9160"/>
          <a:stretch/>
        </p:blipFill>
        <p:spPr bwMode="auto">
          <a:xfrm>
            <a:off x="2600278" y="1772863"/>
            <a:ext cx="3483890" cy="327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3347864" y="2876751"/>
            <a:ext cx="100811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7" name="Group 2"/>
          <p:cNvGrpSpPr/>
          <p:nvPr/>
        </p:nvGrpSpPr>
        <p:grpSpPr>
          <a:xfrm>
            <a:off x="4139949" y="2074780"/>
            <a:ext cx="866551" cy="1597026"/>
            <a:chOff x="6444208" y="2514228"/>
            <a:chExt cx="728466" cy="1455955"/>
          </a:xfrm>
          <a:solidFill>
            <a:schemeClr val="bg1"/>
          </a:solidFill>
        </p:grpSpPr>
        <p:sp>
          <p:nvSpPr>
            <p:cNvPr id="59" name="Rectangle 58"/>
            <p:cNvSpPr/>
            <p:nvPr/>
          </p:nvSpPr>
          <p:spPr>
            <a:xfrm rot="16200000">
              <a:off x="6310858" y="2647578"/>
              <a:ext cx="410716" cy="14401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 rot="16200000">
              <a:off x="6463258" y="2799978"/>
              <a:ext cx="410716" cy="14401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 rot="16200000">
              <a:off x="6585178" y="2975238"/>
              <a:ext cx="410716" cy="14401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rot="16200000">
              <a:off x="6668998" y="3127638"/>
              <a:ext cx="410716" cy="14401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 rot="16200000">
              <a:off x="6742906" y="3511674"/>
              <a:ext cx="410716" cy="14401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 rot="16200000">
              <a:off x="6862484" y="3659994"/>
              <a:ext cx="476363" cy="14401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4"/>
          <p:cNvSpPr txBox="1"/>
          <p:nvPr/>
        </p:nvSpPr>
        <p:spPr>
          <a:xfrm>
            <a:off x="1239740" y="1052736"/>
            <a:ext cx="6869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Détermination du O/M dans le domaine monophasique</a:t>
            </a:r>
          </a:p>
          <a:p>
            <a:pPr algn="ctr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Comparaison avec la littérature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"/>
          <p:cNvSpPr txBox="1"/>
          <p:nvPr/>
        </p:nvSpPr>
        <p:spPr>
          <a:xfrm>
            <a:off x="1077360" y="5048183"/>
            <a:ext cx="7393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Seuls les points à haute température sont à l’équilibre thermodynamique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TextBox 7"/>
          <p:cNvSpPr txBox="1"/>
          <p:nvPr/>
        </p:nvSpPr>
        <p:spPr>
          <a:xfrm>
            <a:off x="6314826" y="2016918"/>
            <a:ext cx="266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Équilibre entre l’échantillon et notre gaz le plus réducteur (He+5%H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+10ppm H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O)</a:t>
            </a:r>
            <a:endParaRPr lang="fr-FR" sz="14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0" name="Straight Arrow Connector 15"/>
          <p:cNvCxnSpPr/>
          <p:nvPr/>
        </p:nvCxnSpPr>
        <p:spPr>
          <a:xfrm flipH="1">
            <a:off x="5580112" y="2333739"/>
            <a:ext cx="792088" cy="27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Oval 29"/>
          <p:cNvSpPr/>
          <p:nvPr/>
        </p:nvSpPr>
        <p:spPr>
          <a:xfrm>
            <a:off x="4159950" y="2007890"/>
            <a:ext cx="216024" cy="21602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15413" y="5589240"/>
            <a:ext cx="6317798" cy="646331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Nous ne pouvons pas réduire suffisamment l’échantillon pour étudier la lacune de miscibilité à l’équilibre</a:t>
            </a:r>
          </a:p>
        </p:txBody>
      </p:sp>
      <p:sp>
        <p:nvSpPr>
          <p:cNvPr id="2" name="Rectangle 1"/>
          <p:cNvSpPr/>
          <p:nvPr/>
        </p:nvSpPr>
        <p:spPr>
          <a:xfrm>
            <a:off x="65583" y="6567155"/>
            <a:ext cx="33542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/>
              <a:t>Markin</a:t>
            </a:r>
            <a:r>
              <a:rPr lang="en-US" sz="1000" dirty="0" smtClean="0"/>
              <a:t> et Street</a:t>
            </a:r>
            <a:r>
              <a:rPr lang="en-US" sz="1000" dirty="0"/>
              <a:t>, </a:t>
            </a:r>
            <a:r>
              <a:rPr lang="en-US" sz="1000" dirty="0" smtClean="0"/>
              <a:t>J. </a:t>
            </a:r>
            <a:r>
              <a:rPr lang="en-US" sz="1000" dirty="0" err="1" smtClean="0"/>
              <a:t>Inorg</a:t>
            </a:r>
            <a:r>
              <a:rPr lang="en-US" sz="1000" dirty="0" smtClean="0"/>
              <a:t>. </a:t>
            </a:r>
            <a:r>
              <a:rPr lang="en-US" sz="1000" dirty="0" err="1" smtClean="0"/>
              <a:t>Nucl</a:t>
            </a:r>
            <a:r>
              <a:rPr lang="en-US" sz="1000" dirty="0" smtClean="0"/>
              <a:t>. Chem. 29 (1967) 2265</a:t>
            </a:r>
            <a:endParaRPr lang="en-US" sz="1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91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17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5" grpId="0"/>
      <p:bldP spid="66" grpId="0"/>
      <p:bldP spid="79" grpId="0"/>
      <p:bldP spid="81" grpId="0" animBg="1"/>
      <p:bldP spid="21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cap="none" dirty="0" smtClean="0">
                <a:latin typeface="Calibri" pitchFamily="34" charset="0"/>
                <a:cs typeface="Calibri" pitchFamily="34" charset="0"/>
              </a:rPr>
              <a:t>Contrôle de la pO</a:t>
            </a:r>
            <a:r>
              <a:rPr lang="fr-FR" cap="none" baseline="-25000" dirty="0" smtClean="0">
                <a:latin typeface="Calibri" pitchFamily="34" charset="0"/>
                <a:cs typeface="Calibri" pitchFamily="34" charset="0"/>
              </a:rPr>
              <a:t>2</a:t>
            </a:r>
            <a:endParaRPr lang="fr-FR" cap="none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33</a:t>
            </a:fld>
            <a:endParaRPr lang="fr-FR" dirty="0"/>
          </a:p>
        </p:txBody>
      </p:sp>
      <p:sp>
        <p:nvSpPr>
          <p:cNvPr id="8" name="Espace réservé du contenu 10"/>
          <p:cNvSpPr>
            <a:spLocks noGrp="1"/>
          </p:cNvSpPr>
          <p:nvPr>
            <p:ph idx="1"/>
          </p:nvPr>
        </p:nvSpPr>
        <p:spPr>
          <a:xfrm>
            <a:off x="6372200" y="-1467544"/>
            <a:ext cx="8172464" cy="4968552"/>
          </a:xfrm>
        </p:spPr>
        <p:txBody>
          <a:bodyPr/>
          <a:lstStyle/>
          <a:p>
            <a:pPr lvl="1"/>
            <a:endParaRPr lang="fr-FR" dirty="0"/>
          </a:p>
          <a:p>
            <a:pPr lvl="3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marL="0" lvl="1" indent="0">
              <a:buNone/>
            </a:pPr>
            <a:endParaRPr lang="fr-FR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738" y="980728"/>
            <a:ext cx="516255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957345" y="2605733"/>
            <a:ext cx="6295176" cy="1224136"/>
          </a:xfrm>
          <a:prstGeom prst="rect">
            <a:avLst/>
          </a:prstGeom>
          <a:solidFill>
            <a:srgbClr val="B82E3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21513" y="2987676"/>
            <a:ext cx="23320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Gen’Air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He/5%H</a:t>
            </a:r>
            <a:r>
              <a:rPr lang="en-US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57344" y="1194039"/>
            <a:ext cx="6396205" cy="463758"/>
          </a:xfrm>
          <a:prstGeom prst="rect">
            <a:avLst/>
          </a:prstGeom>
          <a:solidFill>
            <a:schemeClr val="accent4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811963" y="1257765"/>
            <a:ext cx="23320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Gen’Air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+ Air</a:t>
            </a:r>
          </a:p>
        </p:txBody>
      </p:sp>
      <p:cxnSp>
        <p:nvCxnSpPr>
          <p:cNvPr id="26" name="Connecteur droit 25"/>
          <p:cNvCxnSpPr/>
          <p:nvPr/>
        </p:nvCxnSpPr>
        <p:spPr>
          <a:xfrm>
            <a:off x="3592763" y="3829869"/>
            <a:ext cx="0" cy="1178346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3563888" y="4962947"/>
            <a:ext cx="3254765" cy="0"/>
          </a:xfrm>
          <a:prstGeom prst="line">
            <a:avLst/>
          </a:prstGeom>
          <a:ln w="76200">
            <a:solidFill>
              <a:srgbClr val="4CB51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10"/>
          <p:cNvSpPr txBox="1"/>
          <p:nvPr/>
        </p:nvSpPr>
        <p:spPr>
          <a:xfrm rot="16200000">
            <a:off x="1017520" y="2659252"/>
            <a:ext cx="28359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Oxygen potential (J</a:t>
            </a:r>
            <a:r>
              <a:rPr lang="en-US" dirty="0" smtClean="0">
                <a:latin typeface="Arial"/>
                <a:cs typeface="Arial"/>
              </a:rPr>
              <a:t>·mol</a:t>
            </a:r>
            <a:r>
              <a:rPr lang="en-US" baseline="30000" dirty="0" smtClean="0">
                <a:latin typeface="Arial"/>
                <a:cs typeface="Arial"/>
              </a:rPr>
              <a:t>-1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pl-PL" dirty="0"/>
          </a:p>
        </p:txBody>
      </p:sp>
      <p:sp>
        <p:nvSpPr>
          <p:cNvPr id="45" name="Rectangle 44"/>
          <p:cNvSpPr/>
          <p:nvPr/>
        </p:nvSpPr>
        <p:spPr>
          <a:xfrm>
            <a:off x="-28575" y="1669629"/>
            <a:ext cx="6840538" cy="648072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-136525" y="1813645"/>
            <a:ext cx="2947738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Gen’Air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+ He/100ppmO</a:t>
            </a:r>
            <a:r>
              <a:rPr lang="en-US" sz="1600" baseline="-250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TextBox 11"/>
          <p:cNvSpPr txBox="1"/>
          <p:nvPr/>
        </p:nvSpPr>
        <p:spPr>
          <a:xfrm>
            <a:off x="3343548" y="5291237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O/M</a:t>
            </a:r>
            <a:endParaRPr lang="pl-PL" dirty="0"/>
          </a:p>
        </p:txBody>
      </p:sp>
      <p:sp>
        <p:nvSpPr>
          <p:cNvPr id="19" name="ZoneTexte 14"/>
          <p:cNvSpPr txBox="1">
            <a:spLocks noChangeArrowheads="1"/>
          </p:cNvSpPr>
          <p:nvPr/>
        </p:nvSpPr>
        <p:spPr bwMode="auto">
          <a:xfrm>
            <a:off x="3039012" y="1224995"/>
            <a:ext cx="300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1773 K</a:t>
            </a:r>
            <a:endParaRPr lang="en-US" sz="2400" b="1" dirty="0">
              <a:solidFill>
                <a:schemeClr val="tx2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3533" y="5677126"/>
            <a:ext cx="7398959" cy="646331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Large gamme de O/M accessible</a:t>
            </a:r>
          </a:p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L’échantillon peut atteindre un O/M bas en étant à l’équilibre 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avec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le 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gaz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7089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/>
      <p:bldP spid="45" grpId="0" animBg="1"/>
      <p:bldP spid="46" grpId="0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cap="none" dirty="0">
                <a:latin typeface="Calibri" pitchFamily="34" charset="0"/>
                <a:cs typeface="Calibri" pitchFamily="34" charset="0"/>
              </a:rPr>
              <a:t>Contrôle de la pO</a:t>
            </a:r>
            <a:r>
              <a:rPr lang="fr-FR" cap="none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34</a:t>
            </a:fld>
            <a:endParaRPr lang="fr-FR" dirty="0"/>
          </a:p>
        </p:txBody>
      </p:sp>
      <p:sp>
        <p:nvSpPr>
          <p:cNvPr id="8" name="Espace réservé du contenu 10"/>
          <p:cNvSpPr>
            <a:spLocks noGrp="1"/>
          </p:cNvSpPr>
          <p:nvPr>
            <p:ph idx="1"/>
          </p:nvPr>
        </p:nvSpPr>
        <p:spPr>
          <a:xfrm>
            <a:off x="6372200" y="-1467544"/>
            <a:ext cx="8172464" cy="4968552"/>
          </a:xfrm>
        </p:spPr>
        <p:txBody>
          <a:bodyPr/>
          <a:lstStyle/>
          <a:p>
            <a:pPr lvl="1"/>
            <a:endParaRPr lang="fr-FR" dirty="0"/>
          </a:p>
          <a:p>
            <a:pPr lvl="3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marL="0" lvl="1" indent="0">
              <a:buNone/>
            </a:pPr>
            <a:endParaRPr lang="fr-FR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961231"/>
            <a:ext cx="49815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957345" y="2928404"/>
            <a:ext cx="6295176" cy="456462"/>
          </a:xfrm>
          <a:prstGeom prst="rect">
            <a:avLst/>
          </a:prstGeom>
          <a:solidFill>
            <a:srgbClr val="B82E3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7021513" y="2977232"/>
            <a:ext cx="23320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Gen’Air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He/5%H</a:t>
            </a:r>
            <a:r>
              <a:rPr lang="en-US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57344" y="1205498"/>
            <a:ext cx="6396205" cy="463758"/>
          </a:xfrm>
          <a:prstGeom prst="rect">
            <a:avLst/>
          </a:prstGeom>
          <a:solidFill>
            <a:schemeClr val="accent4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811963" y="1269224"/>
            <a:ext cx="23320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Gen’Air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+ Air</a:t>
            </a:r>
          </a:p>
        </p:txBody>
      </p:sp>
      <p:sp>
        <p:nvSpPr>
          <p:cNvPr id="32" name="TextBox 27"/>
          <p:cNvSpPr txBox="1"/>
          <p:nvPr/>
        </p:nvSpPr>
        <p:spPr>
          <a:xfrm rot="16200000">
            <a:off x="901580" y="2554772"/>
            <a:ext cx="30678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Oxygen </a:t>
            </a:r>
            <a:r>
              <a:rPr lang="en-US" dirty="0"/>
              <a:t>potential  (J</a:t>
            </a:r>
            <a:r>
              <a:rPr lang="en-US" dirty="0">
                <a:latin typeface="Arial"/>
                <a:cs typeface="Arial"/>
              </a:rPr>
              <a:t>·mol</a:t>
            </a:r>
            <a:r>
              <a:rPr lang="en-US" baseline="30000" dirty="0">
                <a:latin typeface="Arial"/>
                <a:cs typeface="Arial"/>
              </a:rPr>
              <a:t>-1</a:t>
            </a:r>
            <a:r>
              <a:rPr lang="en-US" dirty="0">
                <a:latin typeface="Arial"/>
                <a:cs typeface="Arial"/>
              </a:rPr>
              <a:t>)</a:t>
            </a:r>
            <a:endParaRPr lang="pl-PL" dirty="0"/>
          </a:p>
        </p:txBody>
      </p:sp>
      <p:cxnSp>
        <p:nvCxnSpPr>
          <p:cNvPr id="33" name="Connecteur droit 32"/>
          <p:cNvCxnSpPr/>
          <p:nvPr/>
        </p:nvCxnSpPr>
        <p:spPr>
          <a:xfrm>
            <a:off x="4888610" y="3384866"/>
            <a:ext cx="0" cy="1608590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28"/>
          <p:cNvSpPr txBox="1"/>
          <p:nvPr/>
        </p:nvSpPr>
        <p:spPr>
          <a:xfrm>
            <a:off x="3343548" y="5302696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O/M</a:t>
            </a:r>
            <a:endParaRPr lang="pl-PL" dirty="0"/>
          </a:p>
        </p:txBody>
      </p:sp>
      <p:cxnSp>
        <p:nvCxnSpPr>
          <p:cNvPr id="35" name="Connecteur droit 34"/>
          <p:cNvCxnSpPr/>
          <p:nvPr/>
        </p:nvCxnSpPr>
        <p:spPr>
          <a:xfrm>
            <a:off x="4888610" y="4988798"/>
            <a:ext cx="1930043" cy="0"/>
          </a:xfrm>
          <a:prstGeom prst="line">
            <a:avLst/>
          </a:prstGeom>
          <a:ln w="76200">
            <a:solidFill>
              <a:srgbClr val="4CB51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12"/>
          <p:cNvCxnSpPr/>
          <p:nvPr/>
        </p:nvCxnSpPr>
        <p:spPr>
          <a:xfrm flipV="1">
            <a:off x="3563888" y="4988798"/>
            <a:ext cx="1324722" cy="4658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-28575" y="1668388"/>
            <a:ext cx="6840538" cy="588764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-136525" y="1774999"/>
            <a:ext cx="2947738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Gen’Air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+ He/100ppmO</a:t>
            </a:r>
            <a:r>
              <a:rPr lang="en-US" sz="1600" baseline="-250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ZoneTexte 14"/>
          <p:cNvSpPr txBox="1">
            <a:spLocks noChangeArrowheads="1"/>
          </p:cNvSpPr>
          <p:nvPr/>
        </p:nvSpPr>
        <p:spPr bwMode="auto">
          <a:xfrm>
            <a:off x="3039012" y="1205498"/>
            <a:ext cx="300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2400" b="1" dirty="0" smtClean="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700 K</a:t>
            </a:r>
            <a:endParaRPr lang="en-US" sz="2400" b="1" dirty="0">
              <a:solidFill>
                <a:schemeClr val="tx2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8022" y="5674022"/>
            <a:ext cx="8366466" cy="923330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Domaine de O/M réduit</a:t>
            </a:r>
          </a:p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L’échantillon ne peut pas atteindre O/M &lt; 2 à l’équilibre 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avec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le gaz</a:t>
            </a:r>
          </a:p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Expériences plus facilement à l’équilibre dans le domaine hyper-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stoechiométrique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32662" y="1825774"/>
            <a:ext cx="3772951" cy="3143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9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1" grpId="0"/>
      <p:bldP spid="37" grpId="0" animBg="1"/>
      <p:bldP spid="38" grpId="0"/>
      <p:bldP spid="21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5931694" y="1006766"/>
            <a:ext cx="3248818" cy="3854425"/>
            <a:chOff x="5931694" y="1006766"/>
            <a:chExt cx="3248818" cy="3854425"/>
          </a:xfrm>
        </p:grpSpPr>
        <p:pic>
          <p:nvPicPr>
            <p:cNvPr id="26" name="Picture 2" descr="C:\Users\RB200612\Documents\Conferences\Pu Futures 2014\DRXHT_45Pu_Carto_HeH2sec-Beli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1694" y="1307038"/>
              <a:ext cx="2456730" cy="355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20"/>
            <p:cNvSpPr>
              <a:spLocks/>
            </p:cNvSpPr>
            <p:nvPr/>
          </p:nvSpPr>
          <p:spPr bwMode="auto">
            <a:xfrm>
              <a:off x="6227762" y="1006766"/>
              <a:ext cx="2952750" cy="296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lnSpc>
                  <a:spcPct val="110000"/>
                </a:lnSpc>
              </a:pPr>
              <a:r>
                <a:rPr lang="en-US" sz="1300" b="1" dirty="0" smtClean="0">
                  <a:solidFill>
                    <a:srgbClr val="595959"/>
                  </a:solidFill>
                  <a:latin typeface="Calibri" charset="0"/>
                  <a:cs typeface="Calibri" charset="0"/>
                  <a:sym typeface="Helvetica" charset="0"/>
                </a:rPr>
                <a:t>7 h par </a:t>
              </a:r>
              <a:r>
                <a:rPr lang="en-US" sz="1300" b="1" dirty="0" err="1" smtClean="0">
                  <a:solidFill>
                    <a:srgbClr val="595959"/>
                  </a:solidFill>
                  <a:latin typeface="Calibri" charset="0"/>
                  <a:cs typeface="Calibri" charset="0"/>
                  <a:sym typeface="Helvetica" charset="0"/>
                </a:rPr>
                <a:t>température</a:t>
              </a:r>
              <a:r>
                <a:rPr lang="en-US" sz="1300" b="1" dirty="0" smtClean="0">
                  <a:solidFill>
                    <a:srgbClr val="595959"/>
                  </a:solidFill>
                  <a:latin typeface="Calibri" charset="0"/>
                  <a:cs typeface="Calibri" charset="0"/>
                  <a:sym typeface="Helvetica" charset="0"/>
                </a:rPr>
                <a:t> = </a:t>
              </a:r>
              <a:r>
                <a:rPr lang="fr-FR" sz="1300" b="1" dirty="0" smtClean="0">
                  <a:solidFill>
                    <a:srgbClr val="AE121F"/>
                  </a:solidFill>
                  <a:latin typeface="Calibri" charset="0"/>
                  <a:cs typeface="Calibri" charset="0"/>
                  <a:sym typeface="Helvetica" charset="0"/>
                </a:rPr>
                <a:t>70 heures </a:t>
              </a:r>
              <a:endParaRPr lang="en-US" sz="1300" b="1" dirty="0">
                <a:solidFill>
                  <a:srgbClr val="595959"/>
                </a:solidFill>
                <a:latin typeface="Calibri" charset="0"/>
                <a:cs typeface="Calibri" charset="0"/>
                <a:sym typeface="Helvetica" charset="0"/>
              </a:endParaRPr>
            </a:p>
          </p:txBody>
        </p:sp>
      </p:grpSp>
      <p:sp>
        <p:nvSpPr>
          <p:cNvPr id="12293" name="Titre 16"/>
          <p:cNvSpPr txBox="1">
            <a:spLocks/>
          </p:cNvSpPr>
          <p:nvPr/>
        </p:nvSpPr>
        <p:spPr bwMode="auto">
          <a:xfrm>
            <a:off x="1032079" y="116632"/>
            <a:ext cx="7488832" cy="64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Effet de la vitesse de refroidissement ?</a:t>
            </a:r>
            <a:endParaRPr lang="fr-FR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40309" y="980728"/>
            <a:ext cx="2970212" cy="3942114"/>
            <a:chOff x="140309" y="980728"/>
            <a:chExt cx="2970212" cy="3942114"/>
          </a:xfrm>
        </p:grpSpPr>
        <p:pic>
          <p:nvPicPr>
            <p:cNvPr id="8" name="Picture 19" descr="refroidisseme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09" y="1303342"/>
              <a:ext cx="2970212" cy="36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21"/>
            <p:cNvSpPr>
              <a:spLocks/>
            </p:cNvSpPr>
            <p:nvPr/>
          </p:nvSpPr>
          <p:spPr bwMode="auto">
            <a:xfrm>
              <a:off x="655668" y="980728"/>
              <a:ext cx="1832588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lnSpc>
                  <a:spcPct val="110000"/>
                </a:lnSpc>
              </a:pPr>
              <a:r>
                <a:rPr lang="fr-FR" sz="1300" b="1" dirty="0" smtClean="0">
                  <a:solidFill>
                    <a:srgbClr val="595959"/>
                  </a:solidFill>
                  <a:latin typeface="Calibri" charset="0"/>
                  <a:cs typeface="Calibri" charset="0"/>
                  <a:sym typeface="Helvetica" charset="0"/>
                </a:rPr>
                <a:t>2</a:t>
              </a:r>
              <a:r>
                <a:rPr lang="fr-FR" sz="1400" b="1" dirty="0" smtClean="0">
                  <a:solidFill>
                    <a:srgbClr val="595959"/>
                  </a:solidFill>
                  <a:latin typeface="Calibri" charset="0"/>
                  <a:cs typeface="Calibri" charset="0"/>
                  <a:sym typeface="Symbol" charset="0"/>
                </a:rPr>
                <a:t> C</a:t>
              </a:r>
              <a:r>
                <a:rPr lang="fr-FR" sz="1300" b="1" dirty="0" smtClean="0">
                  <a:solidFill>
                    <a:srgbClr val="595959"/>
                  </a:solidFill>
                  <a:latin typeface="Calibri" charset="0"/>
                  <a:cs typeface="Calibri" charset="0"/>
                  <a:sym typeface="Helvetica" charset="0"/>
                </a:rPr>
                <a:t>/ sec = </a:t>
              </a:r>
              <a:r>
                <a:rPr lang="fr-FR" sz="1300" b="1" dirty="0">
                  <a:solidFill>
                    <a:srgbClr val="AE121F"/>
                  </a:solidFill>
                  <a:latin typeface="Calibri" charset="0"/>
                  <a:cs typeface="Calibri" charset="0"/>
                  <a:sym typeface="Helvetica" charset="0"/>
                </a:rPr>
                <a:t>700 secondes </a:t>
              </a:r>
              <a:endParaRPr lang="fr-FR" sz="1300" b="1" dirty="0">
                <a:solidFill>
                  <a:srgbClr val="595959"/>
                </a:solidFill>
                <a:latin typeface="Calibri" charset="0"/>
                <a:cs typeface="Calibri" charset="0"/>
                <a:sym typeface="Helvetica" charset="0"/>
              </a:endParaRPr>
            </a:p>
            <a:p>
              <a:pPr>
                <a:lnSpc>
                  <a:spcPct val="110000"/>
                </a:lnSpc>
              </a:pPr>
              <a:endParaRPr lang="fr-FR" sz="1300" b="1" dirty="0">
                <a:solidFill>
                  <a:srgbClr val="595959"/>
                </a:solidFill>
                <a:latin typeface="Calibri" charset="0"/>
                <a:cs typeface="Calibri" charset="0"/>
                <a:sym typeface="Helvetica" charset="0"/>
              </a:endParaRPr>
            </a:p>
          </p:txBody>
        </p:sp>
      </p:grpSp>
      <p:sp>
        <p:nvSpPr>
          <p:cNvPr id="10" name="Rectangle 24"/>
          <p:cNvSpPr>
            <a:spLocks/>
          </p:cNvSpPr>
          <p:nvPr/>
        </p:nvSpPr>
        <p:spPr bwMode="auto">
          <a:xfrm>
            <a:off x="251520" y="5159099"/>
            <a:ext cx="5040560" cy="79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10000"/>
              </a:lnSpc>
            </a:pPr>
            <a:r>
              <a:rPr lang="fr-FR" sz="1400" dirty="0" smtClean="0">
                <a:latin typeface="Calibri" charset="0"/>
                <a:cs typeface="Calibri" charset="0"/>
                <a:sym typeface="Helvetica" charset="0"/>
              </a:rPr>
              <a:t>Même température de démixtion mais proportions différentes</a:t>
            </a:r>
          </a:p>
          <a:p>
            <a:pPr>
              <a:lnSpc>
                <a:spcPct val="110000"/>
              </a:lnSpc>
            </a:pPr>
            <a:r>
              <a:rPr lang="fr-FR" sz="1400" dirty="0" smtClean="0">
                <a:latin typeface="Calibri" charset="0"/>
                <a:cs typeface="Calibri" charset="0"/>
                <a:sym typeface="Helvetica" charset="0"/>
              </a:rPr>
              <a:t>Séparation de phase 	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400" dirty="0" smtClean="0">
                <a:latin typeface="Calibri" charset="0"/>
                <a:cs typeface="Calibri" charset="0"/>
                <a:sym typeface="Helvetica" charset="0"/>
              </a:rPr>
              <a:t>extrêmement rapide</a:t>
            </a:r>
          </a:p>
          <a:p>
            <a:pPr>
              <a:lnSpc>
                <a:spcPct val="110000"/>
              </a:lnSpc>
            </a:pP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		 </a:t>
            </a:r>
            <a:r>
              <a:rPr lang="fr-FR" sz="1400" dirty="0" smtClean="0">
                <a:latin typeface="Calibri" charset="0"/>
                <a:cs typeface="Calibri" charset="0"/>
                <a:sym typeface="Helvetica" charset="0"/>
              </a:rPr>
              <a:t>gouvernée par la diffusion de l’oxygène</a:t>
            </a:r>
            <a:endParaRPr lang="fr-FR" sz="1400" dirty="0">
              <a:latin typeface="Calibri" charset="0"/>
              <a:cs typeface="Calibri" charset="0"/>
              <a:sym typeface="Helvetica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5496" y="6309320"/>
            <a:ext cx="57056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rgbClr val="595959"/>
                </a:solidFill>
                <a:latin typeface="Calibri" charset="0"/>
                <a:cs typeface="Calibri" charset="0"/>
              </a:rPr>
              <a:t>J</a:t>
            </a:r>
            <a:r>
              <a:rPr lang="fr-FR" sz="1200" dirty="0" smtClean="0">
                <a:solidFill>
                  <a:srgbClr val="595959"/>
                </a:solidFill>
                <a:latin typeface="Calibri" charset="0"/>
                <a:cs typeface="Calibri" charset="0"/>
              </a:rPr>
              <a:t>. </a:t>
            </a:r>
            <a:r>
              <a:rPr lang="fr-FR" sz="1200" dirty="0" err="1" smtClean="0">
                <a:solidFill>
                  <a:srgbClr val="595959"/>
                </a:solidFill>
                <a:latin typeface="Calibri" charset="0"/>
                <a:cs typeface="Calibri" charset="0"/>
              </a:rPr>
              <a:t>Eur</a:t>
            </a:r>
            <a:r>
              <a:rPr lang="fr-FR" sz="1200" dirty="0" smtClean="0">
                <a:solidFill>
                  <a:srgbClr val="595959"/>
                </a:solidFill>
                <a:latin typeface="Calibri" charset="0"/>
                <a:cs typeface="Calibri" charset="0"/>
              </a:rPr>
              <a:t>. </a:t>
            </a:r>
            <a:r>
              <a:rPr lang="fr-FR" sz="1200" dirty="0" err="1" smtClean="0">
                <a:solidFill>
                  <a:srgbClr val="595959"/>
                </a:solidFill>
                <a:latin typeface="Calibri" charset="0"/>
                <a:cs typeface="Calibri" charset="0"/>
              </a:rPr>
              <a:t>Ceram</a:t>
            </a:r>
            <a:r>
              <a:rPr lang="fr-FR" sz="1200" dirty="0" smtClean="0">
                <a:solidFill>
                  <a:srgbClr val="595959"/>
                </a:solidFill>
                <a:latin typeface="Calibri" charset="0"/>
                <a:cs typeface="Calibri" charset="0"/>
              </a:rPr>
              <a:t>. Soc</a:t>
            </a:r>
            <a:r>
              <a:rPr lang="fr-FR" sz="1200" dirty="0">
                <a:solidFill>
                  <a:srgbClr val="595959"/>
                </a:solidFill>
                <a:latin typeface="Calibri" charset="0"/>
                <a:cs typeface="Calibri" charset="0"/>
              </a:rPr>
              <a:t>. (2014) 34 2543</a:t>
            </a:r>
            <a:endParaRPr lang="fr-FR" sz="1200" dirty="0" smtClean="0">
              <a:solidFill>
                <a:srgbClr val="595959"/>
              </a:solidFill>
              <a:latin typeface="Calibri" charset="0"/>
              <a:cs typeface="Calibri" charset="0"/>
            </a:endParaRPr>
          </a:p>
          <a:p>
            <a:r>
              <a:rPr lang="fr-FR" sz="1200" dirty="0" smtClean="0">
                <a:solidFill>
                  <a:srgbClr val="595959"/>
                </a:solidFill>
                <a:latin typeface="Calibri" charset="0"/>
                <a:cs typeface="Calibri" charset="0"/>
              </a:rPr>
              <a:t>J</a:t>
            </a:r>
            <a:r>
              <a:rPr lang="fr-FR" sz="1200" dirty="0" smtClean="0">
                <a:solidFill>
                  <a:srgbClr val="595959"/>
                </a:solidFill>
                <a:latin typeface="Calibri" charset="0"/>
                <a:cs typeface="Calibri" charset="0"/>
              </a:rPr>
              <a:t>. </a:t>
            </a:r>
            <a:r>
              <a:rPr lang="fr-FR" sz="1200" dirty="0" err="1" smtClean="0">
                <a:solidFill>
                  <a:srgbClr val="595959"/>
                </a:solidFill>
                <a:latin typeface="Calibri" charset="0"/>
                <a:cs typeface="Calibri" charset="0"/>
              </a:rPr>
              <a:t>Nucl</a:t>
            </a:r>
            <a:r>
              <a:rPr lang="fr-FR" sz="1200" dirty="0" smtClean="0">
                <a:solidFill>
                  <a:srgbClr val="595959"/>
                </a:solidFill>
                <a:latin typeface="Calibri" charset="0"/>
                <a:cs typeface="Calibri" charset="0"/>
              </a:rPr>
              <a:t>. Mater. (2016) 469</a:t>
            </a:r>
            <a:r>
              <a:rPr lang="fr-FR" sz="1200" dirty="0">
                <a:solidFill>
                  <a:srgbClr val="595959"/>
                </a:solidFill>
                <a:latin typeface="Calibri" charset="0"/>
                <a:cs typeface="Calibri" charset="0"/>
              </a:rPr>
              <a:t>, </a:t>
            </a:r>
            <a:r>
              <a:rPr lang="fr-FR" sz="1200" dirty="0" smtClean="0">
                <a:solidFill>
                  <a:srgbClr val="595959"/>
                </a:solidFill>
                <a:latin typeface="Calibri" charset="0"/>
                <a:cs typeface="Calibri" charset="0"/>
              </a:rPr>
              <a:t>125–132</a:t>
            </a:r>
            <a:endParaRPr lang="fr-FR" sz="1200" dirty="0">
              <a:solidFill>
                <a:srgbClr val="595959"/>
              </a:solidFill>
              <a:latin typeface="Calibri" charset="0"/>
              <a:cs typeface="Calibri" charset="0"/>
            </a:endParaRPr>
          </a:p>
        </p:txBody>
      </p:sp>
      <p:sp>
        <p:nvSpPr>
          <p:cNvPr id="12" name="Rectangle 20"/>
          <p:cNvSpPr>
            <a:spLocks/>
          </p:cNvSpPr>
          <p:nvPr/>
        </p:nvSpPr>
        <p:spPr bwMode="auto">
          <a:xfrm>
            <a:off x="4158285" y="1379046"/>
            <a:ext cx="1584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10000"/>
              </a:lnSpc>
            </a:pPr>
            <a:r>
              <a:rPr lang="fr-FR" sz="1000" dirty="0" smtClean="0">
                <a:latin typeface="Calibri" charset="0"/>
                <a:cs typeface="Calibri" charset="0"/>
                <a:sym typeface="Helvetica" charset="0"/>
              </a:rPr>
              <a:t>(311) </a:t>
            </a:r>
            <a:r>
              <a:rPr lang="fr-FR" sz="1000" dirty="0" err="1" smtClean="0">
                <a:latin typeface="Calibri" charset="0"/>
                <a:cs typeface="Calibri" charset="0"/>
                <a:sym typeface="Helvetica" charset="0"/>
              </a:rPr>
              <a:t>fcc</a:t>
            </a:r>
            <a:r>
              <a:rPr lang="fr-FR" sz="1000" dirty="0" smtClean="0">
                <a:latin typeface="Calibri" charset="0"/>
                <a:cs typeface="Calibri" charset="0"/>
                <a:sym typeface="Helvetica" charset="0"/>
              </a:rPr>
              <a:t> structure </a:t>
            </a:r>
            <a:r>
              <a:rPr lang="fr-FR" sz="1000" dirty="0" err="1" smtClean="0">
                <a:latin typeface="Calibri" charset="0"/>
                <a:cs typeface="Calibri" charset="0"/>
                <a:sym typeface="Helvetica" charset="0"/>
              </a:rPr>
              <a:t>peak</a:t>
            </a:r>
            <a:endParaRPr lang="fr-FR" sz="1000" dirty="0">
              <a:latin typeface="Calibri" charset="0"/>
              <a:cs typeface="Calibri" charset="0"/>
              <a:sym typeface="Helvetica" charset="0"/>
            </a:endParaRPr>
          </a:p>
        </p:txBody>
      </p:sp>
      <p:sp>
        <p:nvSpPr>
          <p:cNvPr id="1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35</a:t>
            </a:fld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2953171" y="980728"/>
            <a:ext cx="2970212" cy="3960440"/>
            <a:chOff x="2953171" y="980728"/>
            <a:chExt cx="2970212" cy="3960440"/>
          </a:xfrm>
        </p:grpSpPr>
        <p:pic>
          <p:nvPicPr>
            <p:cNvPr id="5" name="Picture 17" descr="refroidissement Thibau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171" y="1321668"/>
              <a:ext cx="2970212" cy="36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21"/>
            <p:cNvSpPr>
              <a:spLocks/>
            </p:cNvSpPr>
            <p:nvPr/>
          </p:nvSpPr>
          <p:spPr bwMode="auto">
            <a:xfrm>
              <a:off x="3779912" y="980728"/>
              <a:ext cx="1621240" cy="296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lnSpc>
                  <a:spcPct val="110000"/>
                </a:lnSpc>
              </a:pPr>
              <a:r>
                <a:rPr lang="fr-FR" sz="1300" b="1" dirty="0" smtClean="0">
                  <a:solidFill>
                    <a:srgbClr val="595959"/>
                  </a:solidFill>
                  <a:latin typeface="Calibri" charset="0"/>
                  <a:cs typeface="Calibri" charset="0"/>
                  <a:sym typeface="Helvetica" charset="0"/>
                </a:rPr>
                <a:t>3</a:t>
              </a:r>
              <a:r>
                <a:rPr lang="fr-FR" sz="1400" b="1" dirty="0" smtClean="0">
                  <a:solidFill>
                    <a:srgbClr val="595959"/>
                  </a:solidFill>
                  <a:latin typeface="Calibri" charset="0"/>
                  <a:cs typeface="Calibri" charset="0"/>
                  <a:sym typeface="Symbol" charset="0"/>
                </a:rPr>
                <a:t>C</a:t>
              </a:r>
              <a:r>
                <a:rPr lang="fr-FR" sz="1300" b="1" dirty="0" smtClean="0">
                  <a:solidFill>
                    <a:srgbClr val="595959"/>
                  </a:solidFill>
                  <a:latin typeface="Calibri" charset="0"/>
                  <a:cs typeface="Calibri" charset="0"/>
                  <a:sym typeface="Helvetica" charset="0"/>
                </a:rPr>
                <a:t>/ min = </a:t>
              </a:r>
              <a:r>
                <a:rPr lang="fr-FR" sz="1300" b="1" dirty="0">
                  <a:solidFill>
                    <a:srgbClr val="AE121F"/>
                  </a:solidFill>
                  <a:latin typeface="Calibri" charset="0"/>
                  <a:cs typeface="Calibri" charset="0"/>
                  <a:sym typeface="Helvetica" charset="0"/>
                </a:rPr>
                <a:t>9 heures </a:t>
              </a:r>
              <a:endParaRPr lang="fr-FR" sz="1300" b="1" dirty="0">
                <a:solidFill>
                  <a:srgbClr val="595959"/>
                </a:solidFill>
                <a:latin typeface="Calibri" charset="0"/>
                <a:cs typeface="Calibri" charset="0"/>
                <a:sym typeface="Helvetica" charset="0"/>
              </a:endParaRPr>
            </a:p>
          </p:txBody>
        </p:sp>
      </p:grpSp>
      <p:sp>
        <p:nvSpPr>
          <p:cNvPr id="21" name="Rectangle 21"/>
          <p:cNvSpPr>
            <a:spLocks/>
          </p:cNvSpPr>
          <p:nvPr/>
        </p:nvSpPr>
        <p:spPr bwMode="auto">
          <a:xfrm>
            <a:off x="1032079" y="1609384"/>
            <a:ext cx="1079767" cy="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10000"/>
              </a:lnSpc>
            </a:pPr>
            <a:endParaRPr lang="fr-FR" sz="1300" b="1" dirty="0">
              <a:solidFill>
                <a:srgbClr val="595959"/>
              </a:solidFill>
              <a:latin typeface="Calibri" charset="0"/>
              <a:cs typeface="Calibri" charset="0"/>
              <a:sym typeface="Helvetica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850739" y="1717396"/>
            <a:ext cx="321661" cy="1461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6444208" y="3899326"/>
            <a:ext cx="86409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261696" y="1360814"/>
            <a:ext cx="1080120" cy="30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955083" y="1955110"/>
            <a:ext cx="152400" cy="1461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5741145" y="5110115"/>
            <a:ext cx="3402856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smtClean="0">
                <a:latin typeface="Calibri" charset="0"/>
                <a:cs typeface="Calibri" charset="0"/>
                <a:sym typeface="Helvetica" charset="0"/>
              </a:rPr>
              <a:t>La </a:t>
            </a:r>
            <a:r>
              <a:rPr lang="en-US" sz="1400" dirty="0" err="1" smtClean="0">
                <a:latin typeface="Calibri" charset="0"/>
                <a:cs typeface="Calibri" charset="0"/>
                <a:sym typeface="Helvetica" charset="0"/>
              </a:rPr>
              <a:t>séparation</a:t>
            </a:r>
            <a:r>
              <a:rPr lang="en-US" sz="1400" dirty="0" smtClean="0">
                <a:latin typeface="Calibri" charset="0"/>
                <a:cs typeface="Calibri" charset="0"/>
                <a:sym typeface="Helvetica" charset="0"/>
              </a:rPr>
              <a:t> de phase </a:t>
            </a:r>
            <a:r>
              <a:rPr lang="en-US" sz="1400" dirty="0" err="1" smtClean="0">
                <a:latin typeface="Calibri" charset="0"/>
                <a:cs typeface="Calibri" charset="0"/>
                <a:sym typeface="Helvetica" charset="0"/>
              </a:rPr>
              <a:t>n’est</a:t>
            </a:r>
            <a:r>
              <a:rPr lang="en-US" sz="1400" dirty="0" smtClean="0">
                <a:latin typeface="Calibri" charset="0"/>
                <a:cs typeface="Calibri" charset="0"/>
                <a:sym typeface="Helvetica" charset="0"/>
              </a:rPr>
              <a:t> pas </a:t>
            </a:r>
            <a:r>
              <a:rPr lang="en-US" sz="1400" dirty="0" err="1" smtClean="0">
                <a:latin typeface="Calibri" charset="0"/>
                <a:cs typeface="Calibri" charset="0"/>
                <a:sym typeface="Helvetica" charset="0"/>
              </a:rPr>
              <a:t>observée</a:t>
            </a:r>
            <a:endParaRPr lang="en-US" sz="1400" dirty="0">
              <a:latin typeface="Calibri" charset="0"/>
              <a:cs typeface="Calibri" charset="0"/>
              <a:sym typeface="Helvetica" charset="0"/>
            </a:endParaRPr>
          </a:p>
          <a:p>
            <a:pPr>
              <a:lnSpc>
                <a:spcPct val="110000"/>
              </a:lnSpc>
            </a:pPr>
            <a:r>
              <a:rPr lang="en-US" sz="1400" dirty="0" smtClean="0">
                <a:latin typeface="Calibri" charset="0"/>
                <a:cs typeface="Calibri" charset="0"/>
                <a:sym typeface="Helvetica" charset="0"/>
              </a:rPr>
              <a:t>et O/M=2 </a:t>
            </a:r>
            <a:r>
              <a:rPr lang="en-US" sz="1400" dirty="0" err="1" smtClean="0">
                <a:latin typeface="Calibri" charset="0"/>
                <a:cs typeface="Calibri" charset="0"/>
                <a:sym typeface="Helvetica" charset="0"/>
              </a:rPr>
              <a:t>atteint</a:t>
            </a:r>
            <a:r>
              <a:rPr lang="en-US" sz="1400" dirty="0" smtClean="0">
                <a:latin typeface="Calibri" charset="0"/>
                <a:cs typeface="Calibri" charset="0"/>
                <a:sym typeface="Helvetica" charset="0"/>
              </a:rPr>
              <a:t> à 873K </a:t>
            </a:r>
            <a:endParaRPr lang="en-US" sz="1400" dirty="0">
              <a:latin typeface="Calibri" charset="0"/>
              <a:cs typeface="Calibri" charset="0"/>
              <a:sym typeface="Helvetica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39552" y="3383547"/>
            <a:ext cx="89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 = 775 K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347864" y="3201928"/>
            <a:ext cx="89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 = 775 K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4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36</a:t>
            </a:fld>
            <a:endParaRPr lang="fr-FR" dirty="0"/>
          </a:p>
        </p:txBody>
      </p:sp>
      <p:pic>
        <p:nvPicPr>
          <p:cNvPr id="24" name="Picture 2" descr="C:\Users\Jukcyn\Desktop\sync\documents\articles\Renaud's article\renaud article figures\fig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0" t="19495" r="36603" b="9161"/>
          <a:stretch/>
        </p:blipFill>
        <p:spPr bwMode="auto">
          <a:xfrm>
            <a:off x="323528" y="1092324"/>
            <a:ext cx="5545132" cy="521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435928" y="2780928"/>
            <a:ext cx="203391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10"/>
          <p:cNvSpPr/>
          <p:nvPr/>
        </p:nvSpPr>
        <p:spPr>
          <a:xfrm>
            <a:off x="2666320" y="1317908"/>
            <a:ext cx="2952328" cy="2360054"/>
          </a:xfrm>
          <a:custGeom>
            <a:avLst/>
            <a:gdLst>
              <a:gd name="connsiteX0" fmla="*/ 0 w 2952328"/>
              <a:gd name="connsiteY0" fmla="*/ 0 h 2360054"/>
              <a:gd name="connsiteX1" fmla="*/ 2952328 w 2952328"/>
              <a:gd name="connsiteY1" fmla="*/ 0 h 2360054"/>
              <a:gd name="connsiteX2" fmla="*/ 2952328 w 2952328"/>
              <a:gd name="connsiteY2" fmla="*/ 2360054 h 2360054"/>
              <a:gd name="connsiteX3" fmla="*/ 0 w 2952328"/>
              <a:gd name="connsiteY3" fmla="*/ 2360054 h 2360054"/>
              <a:gd name="connsiteX4" fmla="*/ 0 w 2952328"/>
              <a:gd name="connsiteY4" fmla="*/ 0 h 2360054"/>
              <a:gd name="connsiteX0" fmla="*/ 0 w 2952328"/>
              <a:gd name="connsiteY0" fmla="*/ 0 h 2360054"/>
              <a:gd name="connsiteX1" fmla="*/ 2952328 w 2952328"/>
              <a:gd name="connsiteY1" fmla="*/ 0 h 2360054"/>
              <a:gd name="connsiteX2" fmla="*/ 2952328 w 2952328"/>
              <a:gd name="connsiteY2" fmla="*/ 2360054 h 2360054"/>
              <a:gd name="connsiteX3" fmla="*/ 2103120 w 2952328"/>
              <a:gd name="connsiteY3" fmla="*/ 1018934 h 2360054"/>
              <a:gd name="connsiteX4" fmla="*/ 0 w 2952328"/>
              <a:gd name="connsiteY4" fmla="*/ 0 h 2360054"/>
              <a:gd name="connsiteX0" fmla="*/ 0 w 2952328"/>
              <a:gd name="connsiteY0" fmla="*/ 0 h 2360054"/>
              <a:gd name="connsiteX1" fmla="*/ 2952328 w 2952328"/>
              <a:gd name="connsiteY1" fmla="*/ 0 h 2360054"/>
              <a:gd name="connsiteX2" fmla="*/ 2952328 w 2952328"/>
              <a:gd name="connsiteY2" fmla="*/ 2360054 h 2360054"/>
              <a:gd name="connsiteX3" fmla="*/ 2103120 w 2952328"/>
              <a:gd name="connsiteY3" fmla="*/ 1018934 h 2360054"/>
              <a:gd name="connsiteX4" fmla="*/ 0 w 2952328"/>
              <a:gd name="connsiteY4" fmla="*/ 0 h 2360054"/>
              <a:gd name="connsiteX0" fmla="*/ 0 w 2952328"/>
              <a:gd name="connsiteY0" fmla="*/ 0 h 2360054"/>
              <a:gd name="connsiteX1" fmla="*/ 2952328 w 2952328"/>
              <a:gd name="connsiteY1" fmla="*/ 0 h 2360054"/>
              <a:gd name="connsiteX2" fmla="*/ 2952328 w 2952328"/>
              <a:gd name="connsiteY2" fmla="*/ 2360054 h 2360054"/>
              <a:gd name="connsiteX3" fmla="*/ 2103120 w 2952328"/>
              <a:gd name="connsiteY3" fmla="*/ 1018934 h 2360054"/>
              <a:gd name="connsiteX4" fmla="*/ 0 w 2952328"/>
              <a:gd name="connsiteY4" fmla="*/ 0 h 2360054"/>
              <a:gd name="connsiteX0" fmla="*/ 0 w 2952328"/>
              <a:gd name="connsiteY0" fmla="*/ 0 h 2360054"/>
              <a:gd name="connsiteX1" fmla="*/ 2952328 w 2952328"/>
              <a:gd name="connsiteY1" fmla="*/ 0 h 2360054"/>
              <a:gd name="connsiteX2" fmla="*/ 2952328 w 2952328"/>
              <a:gd name="connsiteY2" fmla="*/ 2360054 h 2360054"/>
              <a:gd name="connsiteX3" fmla="*/ 2103120 w 2952328"/>
              <a:gd name="connsiteY3" fmla="*/ 1018934 h 2360054"/>
              <a:gd name="connsiteX4" fmla="*/ 0 w 2952328"/>
              <a:gd name="connsiteY4" fmla="*/ 0 h 2360054"/>
              <a:gd name="connsiteX0" fmla="*/ 0 w 2952328"/>
              <a:gd name="connsiteY0" fmla="*/ 0 h 2360054"/>
              <a:gd name="connsiteX1" fmla="*/ 2952328 w 2952328"/>
              <a:gd name="connsiteY1" fmla="*/ 0 h 2360054"/>
              <a:gd name="connsiteX2" fmla="*/ 2952328 w 2952328"/>
              <a:gd name="connsiteY2" fmla="*/ 2360054 h 2360054"/>
              <a:gd name="connsiteX3" fmla="*/ 2103120 w 2952328"/>
              <a:gd name="connsiteY3" fmla="*/ 1018934 h 2360054"/>
              <a:gd name="connsiteX4" fmla="*/ 0 w 2952328"/>
              <a:gd name="connsiteY4" fmla="*/ 0 h 23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328" h="2360054">
                <a:moveTo>
                  <a:pt x="0" y="0"/>
                </a:moveTo>
                <a:lnTo>
                  <a:pt x="2952328" y="0"/>
                </a:lnTo>
                <a:lnTo>
                  <a:pt x="2952328" y="2360054"/>
                </a:lnTo>
                <a:cubicBezTo>
                  <a:pt x="2897859" y="1798714"/>
                  <a:pt x="2744329" y="1321194"/>
                  <a:pt x="2103120" y="1018934"/>
                </a:cubicBezTo>
                <a:cubicBezTo>
                  <a:pt x="1341120" y="679289"/>
                  <a:pt x="586740" y="514905"/>
                  <a:pt x="0" y="0"/>
                </a:cubicBezTo>
                <a:close/>
              </a:path>
            </a:pathLst>
          </a:custGeom>
          <a:solidFill>
            <a:srgbClr val="43D21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14"/>
          <p:cNvSpPr/>
          <p:nvPr/>
        </p:nvSpPr>
        <p:spPr>
          <a:xfrm>
            <a:off x="3018366" y="1609750"/>
            <a:ext cx="2622055" cy="3940819"/>
          </a:xfrm>
          <a:custGeom>
            <a:avLst/>
            <a:gdLst>
              <a:gd name="connsiteX0" fmla="*/ 0 w 2599908"/>
              <a:gd name="connsiteY0" fmla="*/ 0 h 3888432"/>
              <a:gd name="connsiteX1" fmla="*/ 2599908 w 2599908"/>
              <a:gd name="connsiteY1" fmla="*/ 0 h 3888432"/>
              <a:gd name="connsiteX2" fmla="*/ 2599908 w 2599908"/>
              <a:gd name="connsiteY2" fmla="*/ 3888432 h 3888432"/>
              <a:gd name="connsiteX3" fmla="*/ 0 w 2599908"/>
              <a:gd name="connsiteY3" fmla="*/ 3888432 h 3888432"/>
              <a:gd name="connsiteX4" fmla="*/ 0 w 2599908"/>
              <a:gd name="connsiteY4" fmla="*/ 0 h 3888432"/>
              <a:gd name="connsiteX0" fmla="*/ 0 w 2599908"/>
              <a:gd name="connsiteY0" fmla="*/ 0 h 3888432"/>
              <a:gd name="connsiteX1" fmla="*/ 2304633 w 2599908"/>
              <a:gd name="connsiteY1" fmla="*/ 1114425 h 3888432"/>
              <a:gd name="connsiteX2" fmla="*/ 2599908 w 2599908"/>
              <a:gd name="connsiteY2" fmla="*/ 3888432 h 3888432"/>
              <a:gd name="connsiteX3" fmla="*/ 0 w 2599908"/>
              <a:gd name="connsiteY3" fmla="*/ 3888432 h 3888432"/>
              <a:gd name="connsiteX4" fmla="*/ 0 w 2599908"/>
              <a:gd name="connsiteY4" fmla="*/ 0 h 3888432"/>
              <a:gd name="connsiteX0" fmla="*/ 0 w 2624497"/>
              <a:gd name="connsiteY0" fmla="*/ 0 h 3888432"/>
              <a:gd name="connsiteX1" fmla="*/ 2304633 w 2624497"/>
              <a:gd name="connsiteY1" fmla="*/ 1114425 h 3888432"/>
              <a:gd name="connsiteX2" fmla="*/ 2599908 w 2624497"/>
              <a:gd name="connsiteY2" fmla="*/ 3888432 h 3888432"/>
              <a:gd name="connsiteX3" fmla="*/ 0 w 2624497"/>
              <a:gd name="connsiteY3" fmla="*/ 3888432 h 3888432"/>
              <a:gd name="connsiteX4" fmla="*/ 0 w 2624497"/>
              <a:gd name="connsiteY4" fmla="*/ 0 h 3888432"/>
              <a:gd name="connsiteX0" fmla="*/ 0 w 2642804"/>
              <a:gd name="connsiteY0" fmla="*/ 0 h 3907482"/>
              <a:gd name="connsiteX1" fmla="*/ 2304633 w 2642804"/>
              <a:gd name="connsiteY1" fmla="*/ 1114425 h 3907482"/>
              <a:gd name="connsiteX2" fmla="*/ 2638008 w 2642804"/>
              <a:gd name="connsiteY2" fmla="*/ 3907482 h 3907482"/>
              <a:gd name="connsiteX3" fmla="*/ 0 w 2642804"/>
              <a:gd name="connsiteY3" fmla="*/ 3888432 h 3907482"/>
              <a:gd name="connsiteX4" fmla="*/ 0 w 2642804"/>
              <a:gd name="connsiteY4" fmla="*/ 0 h 3907482"/>
              <a:gd name="connsiteX0" fmla="*/ 0 w 2638008"/>
              <a:gd name="connsiteY0" fmla="*/ 0 h 3907482"/>
              <a:gd name="connsiteX1" fmla="*/ 2304633 w 2638008"/>
              <a:gd name="connsiteY1" fmla="*/ 1114425 h 3907482"/>
              <a:gd name="connsiteX2" fmla="*/ 2638008 w 2638008"/>
              <a:gd name="connsiteY2" fmla="*/ 3907482 h 3907482"/>
              <a:gd name="connsiteX3" fmla="*/ 0 w 2638008"/>
              <a:gd name="connsiteY3" fmla="*/ 3888432 h 3907482"/>
              <a:gd name="connsiteX4" fmla="*/ 0 w 2638008"/>
              <a:gd name="connsiteY4" fmla="*/ 0 h 3907482"/>
              <a:gd name="connsiteX0" fmla="*/ 0 w 2840538"/>
              <a:gd name="connsiteY0" fmla="*/ 0 h 3907482"/>
              <a:gd name="connsiteX1" fmla="*/ 2304633 w 2840538"/>
              <a:gd name="connsiteY1" fmla="*/ 1114425 h 3907482"/>
              <a:gd name="connsiteX2" fmla="*/ 2621681 w 2840538"/>
              <a:gd name="connsiteY2" fmla="*/ 2168500 h 3907482"/>
              <a:gd name="connsiteX3" fmla="*/ 2638008 w 2840538"/>
              <a:gd name="connsiteY3" fmla="*/ 3907482 h 3907482"/>
              <a:gd name="connsiteX4" fmla="*/ 0 w 2840538"/>
              <a:gd name="connsiteY4" fmla="*/ 3888432 h 3907482"/>
              <a:gd name="connsiteX5" fmla="*/ 0 w 2840538"/>
              <a:gd name="connsiteY5" fmla="*/ 0 h 3907482"/>
              <a:gd name="connsiteX0" fmla="*/ 0 w 2840538"/>
              <a:gd name="connsiteY0" fmla="*/ 0 h 3907482"/>
              <a:gd name="connsiteX1" fmla="*/ 2304633 w 2840538"/>
              <a:gd name="connsiteY1" fmla="*/ 1114425 h 3907482"/>
              <a:gd name="connsiteX2" fmla="*/ 2621681 w 2840538"/>
              <a:gd name="connsiteY2" fmla="*/ 2168500 h 3907482"/>
              <a:gd name="connsiteX3" fmla="*/ 2638008 w 2840538"/>
              <a:gd name="connsiteY3" fmla="*/ 3907482 h 3907482"/>
              <a:gd name="connsiteX4" fmla="*/ 0 w 2840538"/>
              <a:gd name="connsiteY4" fmla="*/ 3888432 h 3907482"/>
              <a:gd name="connsiteX5" fmla="*/ 0 w 2840538"/>
              <a:gd name="connsiteY5" fmla="*/ 0 h 3907482"/>
              <a:gd name="connsiteX0" fmla="*/ 9525 w 2840538"/>
              <a:gd name="connsiteY0" fmla="*/ 0 h 3945582"/>
              <a:gd name="connsiteX1" fmla="*/ 2304633 w 2840538"/>
              <a:gd name="connsiteY1" fmla="*/ 1152525 h 3945582"/>
              <a:gd name="connsiteX2" fmla="*/ 2621681 w 2840538"/>
              <a:gd name="connsiteY2" fmla="*/ 2206600 h 3945582"/>
              <a:gd name="connsiteX3" fmla="*/ 2638008 w 2840538"/>
              <a:gd name="connsiteY3" fmla="*/ 3945582 h 3945582"/>
              <a:gd name="connsiteX4" fmla="*/ 0 w 2840538"/>
              <a:gd name="connsiteY4" fmla="*/ 3926532 h 3945582"/>
              <a:gd name="connsiteX5" fmla="*/ 9525 w 2840538"/>
              <a:gd name="connsiteY5" fmla="*/ 0 h 3945582"/>
              <a:gd name="connsiteX0" fmla="*/ 0 w 2840538"/>
              <a:gd name="connsiteY0" fmla="*/ 0 h 3926532"/>
              <a:gd name="connsiteX1" fmla="*/ 2304633 w 2840538"/>
              <a:gd name="connsiteY1" fmla="*/ 1133475 h 3926532"/>
              <a:gd name="connsiteX2" fmla="*/ 2621681 w 2840538"/>
              <a:gd name="connsiteY2" fmla="*/ 2187550 h 3926532"/>
              <a:gd name="connsiteX3" fmla="*/ 2638008 w 2840538"/>
              <a:gd name="connsiteY3" fmla="*/ 3926532 h 3926532"/>
              <a:gd name="connsiteX4" fmla="*/ 0 w 2840538"/>
              <a:gd name="connsiteY4" fmla="*/ 3907482 h 3926532"/>
              <a:gd name="connsiteX5" fmla="*/ 0 w 2840538"/>
              <a:gd name="connsiteY5" fmla="*/ 0 h 3926532"/>
              <a:gd name="connsiteX0" fmla="*/ 0 w 2840538"/>
              <a:gd name="connsiteY0" fmla="*/ 0 h 3926532"/>
              <a:gd name="connsiteX1" fmla="*/ 2304633 w 2840538"/>
              <a:gd name="connsiteY1" fmla="*/ 1133475 h 3926532"/>
              <a:gd name="connsiteX2" fmla="*/ 2621681 w 2840538"/>
              <a:gd name="connsiteY2" fmla="*/ 2187550 h 3926532"/>
              <a:gd name="connsiteX3" fmla="*/ 2638008 w 2840538"/>
              <a:gd name="connsiteY3" fmla="*/ 3926532 h 3926532"/>
              <a:gd name="connsiteX4" fmla="*/ 0 w 2840538"/>
              <a:gd name="connsiteY4" fmla="*/ 3907482 h 3926532"/>
              <a:gd name="connsiteX5" fmla="*/ 0 w 2840538"/>
              <a:gd name="connsiteY5" fmla="*/ 0 h 3926532"/>
              <a:gd name="connsiteX0" fmla="*/ 0 w 2827722"/>
              <a:gd name="connsiteY0" fmla="*/ 0 h 3926532"/>
              <a:gd name="connsiteX1" fmla="*/ 2304633 w 2827722"/>
              <a:gd name="connsiteY1" fmla="*/ 1133475 h 3926532"/>
              <a:gd name="connsiteX2" fmla="*/ 2621681 w 2827722"/>
              <a:gd name="connsiteY2" fmla="*/ 2187550 h 3926532"/>
              <a:gd name="connsiteX3" fmla="*/ 2638008 w 2827722"/>
              <a:gd name="connsiteY3" fmla="*/ 3926532 h 3926532"/>
              <a:gd name="connsiteX4" fmla="*/ 0 w 2827722"/>
              <a:gd name="connsiteY4" fmla="*/ 3907482 h 3926532"/>
              <a:gd name="connsiteX5" fmla="*/ 0 w 2827722"/>
              <a:gd name="connsiteY5" fmla="*/ 0 h 3926532"/>
              <a:gd name="connsiteX0" fmla="*/ 0 w 2638008"/>
              <a:gd name="connsiteY0" fmla="*/ 0 h 3926532"/>
              <a:gd name="connsiteX1" fmla="*/ 2304633 w 2638008"/>
              <a:gd name="connsiteY1" fmla="*/ 1133475 h 3926532"/>
              <a:gd name="connsiteX2" fmla="*/ 2621681 w 2638008"/>
              <a:gd name="connsiteY2" fmla="*/ 2187550 h 3926532"/>
              <a:gd name="connsiteX3" fmla="*/ 2638008 w 2638008"/>
              <a:gd name="connsiteY3" fmla="*/ 3926532 h 3926532"/>
              <a:gd name="connsiteX4" fmla="*/ 0 w 2638008"/>
              <a:gd name="connsiteY4" fmla="*/ 3907482 h 3926532"/>
              <a:gd name="connsiteX5" fmla="*/ 0 w 2638008"/>
              <a:gd name="connsiteY5" fmla="*/ 0 h 3926532"/>
              <a:gd name="connsiteX0" fmla="*/ 0 w 2638008"/>
              <a:gd name="connsiteY0" fmla="*/ 0 h 3936057"/>
              <a:gd name="connsiteX1" fmla="*/ 2304633 w 2638008"/>
              <a:gd name="connsiteY1" fmla="*/ 1133475 h 3936057"/>
              <a:gd name="connsiteX2" fmla="*/ 2621681 w 2638008"/>
              <a:gd name="connsiteY2" fmla="*/ 2187550 h 3936057"/>
              <a:gd name="connsiteX3" fmla="*/ 2638008 w 2638008"/>
              <a:gd name="connsiteY3" fmla="*/ 3926532 h 3936057"/>
              <a:gd name="connsiteX4" fmla="*/ 0 w 2638008"/>
              <a:gd name="connsiteY4" fmla="*/ 3936057 h 3936057"/>
              <a:gd name="connsiteX5" fmla="*/ 0 w 2638008"/>
              <a:gd name="connsiteY5" fmla="*/ 0 h 3936057"/>
              <a:gd name="connsiteX0" fmla="*/ 0 w 2621681"/>
              <a:gd name="connsiteY0" fmla="*/ 0 h 3940819"/>
              <a:gd name="connsiteX1" fmla="*/ 2304633 w 2621681"/>
              <a:gd name="connsiteY1" fmla="*/ 1133475 h 3940819"/>
              <a:gd name="connsiteX2" fmla="*/ 2621681 w 2621681"/>
              <a:gd name="connsiteY2" fmla="*/ 2187550 h 3940819"/>
              <a:gd name="connsiteX3" fmla="*/ 2609433 w 2621681"/>
              <a:gd name="connsiteY3" fmla="*/ 3940819 h 3940819"/>
              <a:gd name="connsiteX4" fmla="*/ 0 w 2621681"/>
              <a:gd name="connsiteY4" fmla="*/ 3936057 h 3940819"/>
              <a:gd name="connsiteX5" fmla="*/ 0 w 2621681"/>
              <a:gd name="connsiteY5" fmla="*/ 0 h 3940819"/>
              <a:gd name="connsiteX0" fmla="*/ 0 w 2621681"/>
              <a:gd name="connsiteY0" fmla="*/ 0 h 3940819"/>
              <a:gd name="connsiteX1" fmla="*/ 2304633 w 2621681"/>
              <a:gd name="connsiteY1" fmla="*/ 1133475 h 3940819"/>
              <a:gd name="connsiteX2" fmla="*/ 2621681 w 2621681"/>
              <a:gd name="connsiteY2" fmla="*/ 2187550 h 3940819"/>
              <a:gd name="connsiteX3" fmla="*/ 2609433 w 2621681"/>
              <a:gd name="connsiteY3" fmla="*/ 3940819 h 3940819"/>
              <a:gd name="connsiteX4" fmla="*/ 1079500 w 2621681"/>
              <a:gd name="connsiteY4" fmla="*/ 2526357 h 3940819"/>
              <a:gd name="connsiteX5" fmla="*/ 0 w 2621681"/>
              <a:gd name="connsiteY5" fmla="*/ 0 h 3940819"/>
              <a:gd name="connsiteX0" fmla="*/ 0 w 2621681"/>
              <a:gd name="connsiteY0" fmla="*/ 0 h 3940819"/>
              <a:gd name="connsiteX1" fmla="*/ 2304633 w 2621681"/>
              <a:gd name="connsiteY1" fmla="*/ 1133475 h 3940819"/>
              <a:gd name="connsiteX2" fmla="*/ 2621681 w 2621681"/>
              <a:gd name="connsiteY2" fmla="*/ 2187550 h 3940819"/>
              <a:gd name="connsiteX3" fmla="*/ 2609433 w 2621681"/>
              <a:gd name="connsiteY3" fmla="*/ 3940819 h 3940819"/>
              <a:gd name="connsiteX4" fmla="*/ 1079500 w 2621681"/>
              <a:gd name="connsiteY4" fmla="*/ 2526357 h 3940819"/>
              <a:gd name="connsiteX5" fmla="*/ 40407 w 2621681"/>
              <a:gd name="connsiteY5" fmla="*/ 323825 h 3940819"/>
              <a:gd name="connsiteX6" fmla="*/ 0 w 2621681"/>
              <a:gd name="connsiteY6" fmla="*/ 0 h 3940819"/>
              <a:gd name="connsiteX0" fmla="*/ 0 w 2621681"/>
              <a:gd name="connsiteY0" fmla="*/ 0 h 3940819"/>
              <a:gd name="connsiteX1" fmla="*/ 2304633 w 2621681"/>
              <a:gd name="connsiteY1" fmla="*/ 1133475 h 3940819"/>
              <a:gd name="connsiteX2" fmla="*/ 2621681 w 2621681"/>
              <a:gd name="connsiteY2" fmla="*/ 2187550 h 3940819"/>
              <a:gd name="connsiteX3" fmla="*/ 2609433 w 2621681"/>
              <a:gd name="connsiteY3" fmla="*/ 3940819 h 3940819"/>
              <a:gd name="connsiteX4" fmla="*/ 1079500 w 2621681"/>
              <a:gd name="connsiteY4" fmla="*/ 2526357 h 3940819"/>
              <a:gd name="connsiteX5" fmla="*/ 40407 w 2621681"/>
              <a:gd name="connsiteY5" fmla="*/ 323825 h 3940819"/>
              <a:gd name="connsiteX6" fmla="*/ 0 w 2621681"/>
              <a:gd name="connsiteY6" fmla="*/ 0 h 3940819"/>
              <a:gd name="connsiteX0" fmla="*/ 0 w 2621681"/>
              <a:gd name="connsiteY0" fmla="*/ 0 h 3940819"/>
              <a:gd name="connsiteX1" fmla="*/ 2304633 w 2621681"/>
              <a:gd name="connsiteY1" fmla="*/ 1133475 h 3940819"/>
              <a:gd name="connsiteX2" fmla="*/ 2621681 w 2621681"/>
              <a:gd name="connsiteY2" fmla="*/ 2187550 h 3940819"/>
              <a:gd name="connsiteX3" fmla="*/ 2609433 w 2621681"/>
              <a:gd name="connsiteY3" fmla="*/ 3940819 h 3940819"/>
              <a:gd name="connsiteX4" fmla="*/ 1079500 w 2621681"/>
              <a:gd name="connsiteY4" fmla="*/ 2526357 h 3940819"/>
              <a:gd name="connsiteX5" fmla="*/ 40407 w 2621681"/>
              <a:gd name="connsiteY5" fmla="*/ 323825 h 3940819"/>
              <a:gd name="connsiteX6" fmla="*/ 0 w 2621681"/>
              <a:gd name="connsiteY6" fmla="*/ 0 h 3940819"/>
              <a:gd name="connsiteX0" fmla="*/ 0 w 2621681"/>
              <a:gd name="connsiteY0" fmla="*/ 0 h 3940819"/>
              <a:gd name="connsiteX1" fmla="*/ 2304633 w 2621681"/>
              <a:gd name="connsiteY1" fmla="*/ 1133475 h 3940819"/>
              <a:gd name="connsiteX2" fmla="*/ 2621681 w 2621681"/>
              <a:gd name="connsiteY2" fmla="*/ 2187550 h 3940819"/>
              <a:gd name="connsiteX3" fmla="*/ 2609433 w 2621681"/>
              <a:gd name="connsiteY3" fmla="*/ 3940819 h 3940819"/>
              <a:gd name="connsiteX4" fmla="*/ 1079500 w 2621681"/>
              <a:gd name="connsiteY4" fmla="*/ 2526357 h 3940819"/>
              <a:gd name="connsiteX5" fmla="*/ 40407 w 2621681"/>
              <a:gd name="connsiteY5" fmla="*/ 323825 h 3940819"/>
              <a:gd name="connsiteX6" fmla="*/ 0 w 2621681"/>
              <a:gd name="connsiteY6" fmla="*/ 0 h 3940819"/>
              <a:gd name="connsiteX0" fmla="*/ 0 w 2621681"/>
              <a:gd name="connsiteY0" fmla="*/ 0 h 3940819"/>
              <a:gd name="connsiteX1" fmla="*/ 2304633 w 2621681"/>
              <a:gd name="connsiteY1" fmla="*/ 1133475 h 3940819"/>
              <a:gd name="connsiteX2" fmla="*/ 2621681 w 2621681"/>
              <a:gd name="connsiteY2" fmla="*/ 2187550 h 3940819"/>
              <a:gd name="connsiteX3" fmla="*/ 2609433 w 2621681"/>
              <a:gd name="connsiteY3" fmla="*/ 3940819 h 3940819"/>
              <a:gd name="connsiteX4" fmla="*/ 1079500 w 2621681"/>
              <a:gd name="connsiteY4" fmla="*/ 2526357 h 3940819"/>
              <a:gd name="connsiteX5" fmla="*/ 545232 w 2621681"/>
              <a:gd name="connsiteY5" fmla="*/ 1171550 h 3940819"/>
              <a:gd name="connsiteX6" fmla="*/ 0 w 2621681"/>
              <a:gd name="connsiteY6" fmla="*/ 0 h 3940819"/>
              <a:gd name="connsiteX0" fmla="*/ 0 w 2621681"/>
              <a:gd name="connsiteY0" fmla="*/ 0 h 3940819"/>
              <a:gd name="connsiteX1" fmla="*/ 2304633 w 2621681"/>
              <a:gd name="connsiteY1" fmla="*/ 1133475 h 3940819"/>
              <a:gd name="connsiteX2" fmla="*/ 2621681 w 2621681"/>
              <a:gd name="connsiteY2" fmla="*/ 2187550 h 3940819"/>
              <a:gd name="connsiteX3" fmla="*/ 2609433 w 2621681"/>
              <a:gd name="connsiteY3" fmla="*/ 3940819 h 3940819"/>
              <a:gd name="connsiteX4" fmla="*/ 1079500 w 2621681"/>
              <a:gd name="connsiteY4" fmla="*/ 2526357 h 3940819"/>
              <a:gd name="connsiteX5" fmla="*/ 545232 w 2621681"/>
              <a:gd name="connsiteY5" fmla="*/ 1171550 h 3940819"/>
              <a:gd name="connsiteX6" fmla="*/ 0 w 2621681"/>
              <a:gd name="connsiteY6" fmla="*/ 0 h 3940819"/>
              <a:gd name="connsiteX0" fmla="*/ 374 w 2622055"/>
              <a:gd name="connsiteY0" fmla="*/ 0 h 3940819"/>
              <a:gd name="connsiteX1" fmla="*/ 2305007 w 2622055"/>
              <a:gd name="connsiteY1" fmla="*/ 1133475 h 3940819"/>
              <a:gd name="connsiteX2" fmla="*/ 2622055 w 2622055"/>
              <a:gd name="connsiteY2" fmla="*/ 2187550 h 3940819"/>
              <a:gd name="connsiteX3" fmla="*/ 2609807 w 2622055"/>
              <a:gd name="connsiteY3" fmla="*/ 3940819 h 3940819"/>
              <a:gd name="connsiteX4" fmla="*/ 1079874 w 2622055"/>
              <a:gd name="connsiteY4" fmla="*/ 2526357 h 3940819"/>
              <a:gd name="connsiteX5" fmla="*/ 545606 w 2622055"/>
              <a:gd name="connsiteY5" fmla="*/ 1171550 h 3940819"/>
              <a:gd name="connsiteX6" fmla="*/ 374 w 2622055"/>
              <a:gd name="connsiteY6" fmla="*/ 0 h 3940819"/>
              <a:gd name="connsiteX0" fmla="*/ 374 w 2622055"/>
              <a:gd name="connsiteY0" fmla="*/ 0 h 3940819"/>
              <a:gd name="connsiteX1" fmla="*/ 2305007 w 2622055"/>
              <a:gd name="connsiteY1" fmla="*/ 1133475 h 3940819"/>
              <a:gd name="connsiteX2" fmla="*/ 2622055 w 2622055"/>
              <a:gd name="connsiteY2" fmla="*/ 2187550 h 3940819"/>
              <a:gd name="connsiteX3" fmla="*/ 2609807 w 2622055"/>
              <a:gd name="connsiteY3" fmla="*/ 3940819 h 3940819"/>
              <a:gd name="connsiteX4" fmla="*/ 1079874 w 2622055"/>
              <a:gd name="connsiteY4" fmla="*/ 2526357 h 3940819"/>
              <a:gd name="connsiteX5" fmla="*/ 545606 w 2622055"/>
              <a:gd name="connsiteY5" fmla="*/ 1171550 h 3940819"/>
              <a:gd name="connsiteX6" fmla="*/ 374 w 2622055"/>
              <a:gd name="connsiteY6" fmla="*/ 0 h 3940819"/>
              <a:gd name="connsiteX0" fmla="*/ 374 w 2622055"/>
              <a:gd name="connsiteY0" fmla="*/ 0 h 3940819"/>
              <a:gd name="connsiteX1" fmla="*/ 2305007 w 2622055"/>
              <a:gd name="connsiteY1" fmla="*/ 1133475 h 3940819"/>
              <a:gd name="connsiteX2" fmla="*/ 2622055 w 2622055"/>
              <a:gd name="connsiteY2" fmla="*/ 2187550 h 3940819"/>
              <a:gd name="connsiteX3" fmla="*/ 2609807 w 2622055"/>
              <a:gd name="connsiteY3" fmla="*/ 3940819 h 3940819"/>
              <a:gd name="connsiteX4" fmla="*/ 1079874 w 2622055"/>
              <a:gd name="connsiteY4" fmla="*/ 2526357 h 3940819"/>
              <a:gd name="connsiteX5" fmla="*/ 545606 w 2622055"/>
              <a:gd name="connsiteY5" fmla="*/ 1171550 h 3940819"/>
              <a:gd name="connsiteX6" fmla="*/ 374 w 2622055"/>
              <a:gd name="connsiteY6" fmla="*/ 0 h 3940819"/>
              <a:gd name="connsiteX0" fmla="*/ 374 w 2622055"/>
              <a:gd name="connsiteY0" fmla="*/ 0 h 3940819"/>
              <a:gd name="connsiteX1" fmla="*/ 2305007 w 2622055"/>
              <a:gd name="connsiteY1" fmla="*/ 1133475 h 3940819"/>
              <a:gd name="connsiteX2" fmla="*/ 2622055 w 2622055"/>
              <a:gd name="connsiteY2" fmla="*/ 2187550 h 3940819"/>
              <a:gd name="connsiteX3" fmla="*/ 2609807 w 2622055"/>
              <a:gd name="connsiteY3" fmla="*/ 3940819 h 3940819"/>
              <a:gd name="connsiteX4" fmla="*/ 2098181 w 2622055"/>
              <a:gd name="connsiteY4" fmla="*/ 3470250 h 3940819"/>
              <a:gd name="connsiteX5" fmla="*/ 1079874 w 2622055"/>
              <a:gd name="connsiteY5" fmla="*/ 2526357 h 3940819"/>
              <a:gd name="connsiteX6" fmla="*/ 545606 w 2622055"/>
              <a:gd name="connsiteY6" fmla="*/ 1171550 h 3940819"/>
              <a:gd name="connsiteX7" fmla="*/ 374 w 2622055"/>
              <a:gd name="connsiteY7" fmla="*/ 0 h 3940819"/>
              <a:gd name="connsiteX0" fmla="*/ 374 w 2622055"/>
              <a:gd name="connsiteY0" fmla="*/ 0 h 3940819"/>
              <a:gd name="connsiteX1" fmla="*/ 2305007 w 2622055"/>
              <a:gd name="connsiteY1" fmla="*/ 1133475 h 3940819"/>
              <a:gd name="connsiteX2" fmla="*/ 2622055 w 2622055"/>
              <a:gd name="connsiteY2" fmla="*/ 2187550 h 3940819"/>
              <a:gd name="connsiteX3" fmla="*/ 2609807 w 2622055"/>
              <a:gd name="connsiteY3" fmla="*/ 3940819 h 3940819"/>
              <a:gd name="connsiteX4" fmla="*/ 1977531 w 2622055"/>
              <a:gd name="connsiteY4" fmla="*/ 3933800 h 3940819"/>
              <a:gd name="connsiteX5" fmla="*/ 1079874 w 2622055"/>
              <a:gd name="connsiteY5" fmla="*/ 2526357 h 3940819"/>
              <a:gd name="connsiteX6" fmla="*/ 545606 w 2622055"/>
              <a:gd name="connsiteY6" fmla="*/ 1171550 h 3940819"/>
              <a:gd name="connsiteX7" fmla="*/ 374 w 2622055"/>
              <a:gd name="connsiteY7" fmla="*/ 0 h 3940819"/>
              <a:gd name="connsiteX0" fmla="*/ 374 w 2622055"/>
              <a:gd name="connsiteY0" fmla="*/ 0 h 3940819"/>
              <a:gd name="connsiteX1" fmla="*/ 2305007 w 2622055"/>
              <a:gd name="connsiteY1" fmla="*/ 1133475 h 3940819"/>
              <a:gd name="connsiteX2" fmla="*/ 2622055 w 2622055"/>
              <a:gd name="connsiteY2" fmla="*/ 2187550 h 3940819"/>
              <a:gd name="connsiteX3" fmla="*/ 2609807 w 2622055"/>
              <a:gd name="connsiteY3" fmla="*/ 3940819 h 3940819"/>
              <a:gd name="connsiteX4" fmla="*/ 1977531 w 2622055"/>
              <a:gd name="connsiteY4" fmla="*/ 3933800 h 3940819"/>
              <a:gd name="connsiteX5" fmla="*/ 1079874 w 2622055"/>
              <a:gd name="connsiteY5" fmla="*/ 2526357 h 3940819"/>
              <a:gd name="connsiteX6" fmla="*/ 545606 w 2622055"/>
              <a:gd name="connsiteY6" fmla="*/ 1171550 h 3940819"/>
              <a:gd name="connsiteX7" fmla="*/ 374 w 2622055"/>
              <a:gd name="connsiteY7" fmla="*/ 0 h 3940819"/>
              <a:gd name="connsiteX0" fmla="*/ 374 w 2622055"/>
              <a:gd name="connsiteY0" fmla="*/ 0 h 3940819"/>
              <a:gd name="connsiteX1" fmla="*/ 2305007 w 2622055"/>
              <a:gd name="connsiteY1" fmla="*/ 1133475 h 3940819"/>
              <a:gd name="connsiteX2" fmla="*/ 2622055 w 2622055"/>
              <a:gd name="connsiteY2" fmla="*/ 2187550 h 3940819"/>
              <a:gd name="connsiteX3" fmla="*/ 2609807 w 2622055"/>
              <a:gd name="connsiteY3" fmla="*/ 3940819 h 3940819"/>
              <a:gd name="connsiteX4" fmla="*/ 1977531 w 2622055"/>
              <a:gd name="connsiteY4" fmla="*/ 3933800 h 3940819"/>
              <a:gd name="connsiteX5" fmla="*/ 1079874 w 2622055"/>
              <a:gd name="connsiteY5" fmla="*/ 2526357 h 3940819"/>
              <a:gd name="connsiteX6" fmla="*/ 545606 w 2622055"/>
              <a:gd name="connsiteY6" fmla="*/ 1171550 h 3940819"/>
              <a:gd name="connsiteX7" fmla="*/ 374 w 2622055"/>
              <a:gd name="connsiteY7" fmla="*/ 0 h 3940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22055" h="3940819">
                <a:moveTo>
                  <a:pt x="374" y="0"/>
                </a:moveTo>
                <a:cubicBezTo>
                  <a:pt x="768585" y="371475"/>
                  <a:pt x="1651096" y="514350"/>
                  <a:pt x="2305007" y="1133475"/>
                </a:cubicBezTo>
                <a:cubicBezTo>
                  <a:pt x="2599079" y="1656817"/>
                  <a:pt x="2566492" y="1722040"/>
                  <a:pt x="2622055" y="2187550"/>
                </a:cubicBezTo>
                <a:cubicBezTo>
                  <a:pt x="2620468" y="3005485"/>
                  <a:pt x="2589554" y="3101714"/>
                  <a:pt x="2609807" y="3940819"/>
                </a:cubicBezTo>
                <a:lnTo>
                  <a:pt x="1977531" y="3933800"/>
                </a:lnTo>
                <a:cubicBezTo>
                  <a:pt x="1792612" y="3388452"/>
                  <a:pt x="1407668" y="2944705"/>
                  <a:pt x="1079874" y="2526357"/>
                </a:cubicBezTo>
                <a:cubicBezTo>
                  <a:pt x="701760" y="1547705"/>
                  <a:pt x="704645" y="1788252"/>
                  <a:pt x="545606" y="1171550"/>
                </a:cubicBezTo>
                <a:cubicBezTo>
                  <a:pt x="-169538" y="161908"/>
                  <a:pt x="39243" y="380992"/>
                  <a:pt x="374" y="0"/>
                </a:cubicBezTo>
                <a:close/>
              </a:path>
            </a:pathLst>
          </a:custGeom>
          <a:solidFill>
            <a:srgbClr val="96C31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TextBox 16"/>
          <p:cNvSpPr txBox="1"/>
          <p:nvPr/>
        </p:nvSpPr>
        <p:spPr>
          <a:xfrm>
            <a:off x="4006448" y="1412776"/>
            <a:ext cx="1645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Équilibre contrôlé avec le gaz</a:t>
            </a:r>
          </a:p>
          <a:p>
            <a:pPr algn="ctr"/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20"/>
          <p:cNvSpPr txBox="1"/>
          <p:nvPr/>
        </p:nvSpPr>
        <p:spPr>
          <a:xfrm>
            <a:off x="3954844" y="2951769"/>
            <a:ext cx="1260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Hors équilibre</a:t>
            </a:r>
          </a:p>
        </p:txBody>
      </p:sp>
      <p:cxnSp>
        <p:nvCxnSpPr>
          <p:cNvPr id="34" name="Straight Connector 19"/>
          <p:cNvCxnSpPr/>
          <p:nvPr/>
        </p:nvCxnSpPr>
        <p:spPr>
          <a:xfrm>
            <a:off x="2954866" y="1556792"/>
            <a:ext cx="639938" cy="26642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25"/>
          <p:cNvSpPr/>
          <p:nvPr/>
        </p:nvSpPr>
        <p:spPr>
          <a:xfrm>
            <a:off x="2954866" y="1609750"/>
            <a:ext cx="2080719" cy="3940819"/>
          </a:xfrm>
          <a:custGeom>
            <a:avLst/>
            <a:gdLst>
              <a:gd name="connsiteX0" fmla="*/ 0 w 2080719"/>
              <a:gd name="connsiteY0" fmla="*/ 0 h 3940819"/>
              <a:gd name="connsiteX1" fmla="*/ 2080719 w 2080719"/>
              <a:gd name="connsiteY1" fmla="*/ 0 h 3940819"/>
              <a:gd name="connsiteX2" fmla="*/ 2080719 w 2080719"/>
              <a:gd name="connsiteY2" fmla="*/ 3940819 h 3940819"/>
              <a:gd name="connsiteX3" fmla="*/ 0 w 2080719"/>
              <a:gd name="connsiteY3" fmla="*/ 3940819 h 3940819"/>
              <a:gd name="connsiteX4" fmla="*/ 0 w 2080719"/>
              <a:gd name="connsiteY4" fmla="*/ 0 h 3940819"/>
              <a:gd name="connsiteX0" fmla="*/ 0 w 2080719"/>
              <a:gd name="connsiteY0" fmla="*/ 0 h 3940819"/>
              <a:gd name="connsiteX1" fmla="*/ 1175844 w 2080719"/>
              <a:gd name="connsiteY1" fmla="*/ 2533650 h 3940819"/>
              <a:gd name="connsiteX2" fmla="*/ 2080719 w 2080719"/>
              <a:gd name="connsiteY2" fmla="*/ 3940819 h 3940819"/>
              <a:gd name="connsiteX3" fmla="*/ 0 w 2080719"/>
              <a:gd name="connsiteY3" fmla="*/ 3940819 h 3940819"/>
              <a:gd name="connsiteX4" fmla="*/ 0 w 2080719"/>
              <a:gd name="connsiteY4" fmla="*/ 0 h 3940819"/>
              <a:gd name="connsiteX0" fmla="*/ 0 w 2080719"/>
              <a:gd name="connsiteY0" fmla="*/ 0 h 3940819"/>
              <a:gd name="connsiteX1" fmla="*/ 1175844 w 2080719"/>
              <a:gd name="connsiteY1" fmla="*/ 2533650 h 3940819"/>
              <a:gd name="connsiteX2" fmla="*/ 2080719 w 2080719"/>
              <a:gd name="connsiteY2" fmla="*/ 3940819 h 3940819"/>
              <a:gd name="connsiteX3" fmla="*/ 1285875 w 2080719"/>
              <a:gd name="connsiteY3" fmla="*/ 3940819 h 3940819"/>
              <a:gd name="connsiteX4" fmla="*/ 0 w 2080719"/>
              <a:gd name="connsiteY4" fmla="*/ 0 h 3940819"/>
              <a:gd name="connsiteX0" fmla="*/ 0 w 2080719"/>
              <a:gd name="connsiteY0" fmla="*/ 0 h 3940819"/>
              <a:gd name="connsiteX1" fmla="*/ 1175844 w 2080719"/>
              <a:gd name="connsiteY1" fmla="*/ 2533650 h 3940819"/>
              <a:gd name="connsiteX2" fmla="*/ 2080719 w 2080719"/>
              <a:gd name="connsiteY2" fmla="*/ 3940819 h 3940819"/>
              <a:gd name="connsiteX3" fmla="*/ 1285875 w 2080719"/>
              <a:gd name="connsiteY3" fmla="*/ 3940819 h 3940819"/>
              <a:gd name="connsiteX4" fmla="*/ 790081 w 2080719"/>
              <a:gd name="connsiteY4" fmla="*/ 2400275 h 3940819"/>
              <a:gd name="connsiteX5" fmla="*/ 0 w 2080719"/>
              <a:gd name="connsiteY5" fmla="*/ 0 h 3940819"/>
              <a:gd name="connsiteX0" fmla="*/ 0 w 2080719"/>
              <a:gd name="connsiteY0" fmla="*/ 0 h 3940819"/>
              <a:gd name="connsiteX1" fmla="*/ 1175844 w 2080719"/>
              <a:gd name="connsiteY1" fmla="*/ 2533650 h 3940819"/>
              <a:gd name="connsiteX2" fmla="*/ 2080719 w 2080719"/>
              <a:gd name="connsiteY2" fmla="*/ 3940819 h 3940819"/>
              <a:gd name="connsiteX3" fmla="*/ 1285875 w 2080719"/>
              <a:gd name="connsiteY3" fmla="*/ 3940819 h 3940819"/>
              <a:gd name="connsiteX4" fmla="*/ 637681 w 2080719"/>
              <a:gd name="connsiteY4" fmla="*/ 2581250 h 3940819"/>
              <a:gd name="connsiteX5" fmla="*/ 0 w 2080719"/>
              <a:gd name="connsiteY5" fmla="*/ 0 h 3940819"/>
              <a:gd name="connsiteX0" fmla="*/ 0 w 2080719"/>
              <a:gd name="connsiteY0" fmla="*/ 0 h 3940819"/>
              <a:gd name="connsiteX1" fmla="*/ 404319 w 2080719"/>
              <a:gd name="connsiteY1" fmla="*/ 1057250 h 3940819"/>
              <a:gd name="connsiteX2" fmla="*/ 1175844 w 2080719"/>
              <a:gd name="connsiteY2" fmla="*/ 2533650 h 3940819"/>
              <a:gd name="connsiteX3" fmla="*/ 2080719 w 2080719"/>
              <a:gd name="connsiteY3" fmla="*/ 3940819 h 3940819"/>
              <a:gd name="connsiteX4" fmla="*/ 1285875 w 2080719"/>
              <a:gd name="connsiteY4" fmla="*/ 3940819 h 3940819"/>
              <a:gd name="connsiteX5" fmla="*/ 637681 w 2080719"/>
              <a:gd name="connsiteY5" fmla="*/ 2581250 h 3940819"/>
              <a:gd name="connsiteX6" fmla="*/ 0 w 2080719"/>
              <a:gd name="connsiteY6" fmla="*/ 0 h 3940819"/>
              <a:gd name="connsiteX0" fmla="*/ 0 w 2080719"/>
              <a:gd name="connsiteY0" fmla="*/ 0 h 3940819"/>
              <a:gd name="connsiteX1" fmla="*/ 490044 w 2080719"/>
              <a:gd name="connsiteY1" fmla="*/ 1042962 h 3940819"/>
              <a:gd name="connsiteX2" fmla="*/ 1175844 w 2080719"/>
              <a:gd name="connsiteY2" fmla="*/ 2533650 h 3940819"/>
              <a:gd name="connsiteX3" fmla="*/ 2080719 w 2080719"/>
              <a:gd name="connsiteY3" fmla="*/ 3940819 h 3940819"/>
              <a:gd name="connsiteX4" fmla="*/ 1285875 w 2080719"/>
              <a:gd name="connsiteY4" fmla="*/ 3940819 h 3940819"/>
              <a:gd name="connsiteX5" fmla="*/ 637681 w 2080719"/>
              <a:gd name="connsiteY5" fmla="*/ 2581250 h 3940819"/>
              <a:gd name="connsiteX6" fmla="*/ 0 w 2080719"/>
              <a:gd name="connsiteY6" fmla="*/ 0 h 3940819"/>
              <a:gd name="connsiteX0" fmla="*/ 0 w 2080719"/>
              <a:gd name="connsiteY0" fmla="*/ 0 h 3940819"/>
              <a:gd name="connsiteX1" fmla="*/ 490044 w 2080719"/>
              <a:gd name="connsiteY1" fmla="*/ 1042962 h 3940819"/>
              <a:gd name="connsiteX2" fmla="*/ 1175844 w 2080719"/>
              <a:gd name="connsiteY2" fmla="*/ 2533650 h 3940819"/>
              <a:gd name="connsiteX3" fmla="*/ 2080719 w 2080719"/>
              <a:gd name="connsiteY3" fmla="*/ 3940819 h 3940819"/>
              <a:gd name="connsiteX4" fmla="*/ 1285875 w 2080719"/>
              <a:gd name="connsiteY4" fmla="*/ 3940819 h 3940819"/>
              <a:gd name="connsiteX5" fmla="*/ 637681 w 2080719"/>
              <a:gd name="connsiteY5" fmla="*/ 2581250 h 3940819"/>
              <a:gd name="connsiteX6" fmla="*/ 0 w 2080719"/>
              <a:gd name="connsiteY6" fmla="*/ 0 h 3940819"/>
              <a:gd name="connsiteX0" fmla="*/ 0 w 2080719"/>
              <a:gd name="connsiteY0" fmla="*/ 0 h 3940819"/>
              <a:gd name="connsiteX1" fmla="*/ 490044 w 2080719"/>
              <a:gd name="connsiteY1" fmla="*/ 1042962 h 3940819"/>
              <a:gd name="connsiteX2" fmla="*/ 1175844 w 2080719"/>
              <a:gd name="connsiteY2" fmla="*/ 2533650 h 3940819"/>
              <a:gd name="connsiteX3" fmla="*/ 2080719 w 2080719"/>
              <a:gd name="connsiteY3" fmla="*/ 3940819 h 3940819"/>
              <a:gd name="connsiteX4" fmla="*/ 1285875 w 2080719"/>
              <a:gd name="connsiteY4" fmla="*/ 3940819 h 3940819"/>
              <a:gd name="connsiteX5" fmla="*/ 637681 w 2080719"/>
              <a:gd name="connsiteY5" fmla="*/ 2581250 h 3940819"/>
              <a:gd name="connsiteX6" fmla="*/ 0 w 2080719"/>
              <a:gd name="connsiteY6" fmla="*/ 0 h 3940819"/>
              <a:gd name="connsiteX0" fmla="*/ 0 w 2080719"/>
              <a:gd name="connsiteY0" fmla="*/ 0 h 3940819"/>
              <a:gd name="connsiteX1" fmla="*/ 504331 w 2080719"/>
              <a:gd name="connsiteY1" fmla="*/ 1042962 h 3940819"/>
              <a:gd name="connsiteX2" fmla="*/ 1175844 w 2080719"/>
              <a:gd name="connsiteY2" fmla="*/ 2533650 h 3940819"/>
              <a:gd name="connsiteX3" fmla="*/ 2080719 w 2080719"/>
              <a:gd name="connsiteY3" fmla="*/ 3940819 h 3940819"/>
              <a:gd name="connsiteX4" fmla="*/ 1285875 w 2080719"/>
              <a:gd name="connsiteY4" fmla="*/ 3940819 h 3940819"/>
              <a:gd name="connsiteX5" fmla="*/ 637681 w 2080719"/>
              <a:gd name="connsiteY5" fmla="*/ 2581250 h 3940819"/>
              <a:gd name="connsiteX6" fmla="*/ 0 w 2080719"/>
              <a:gd name="connsiteY6" fmla="*/ 0 h 3940819"/>
              <a:gd name="connsiteX0" fmla="*/ 0 w 2080719"/>
              <a:gd name="connsiteY0" fmla="*/ 0 h 3940819"/>
              <a:gd name="connsiteX1" fmla="*/ 504331 w 2080719"/>
              <a:gd name="connsiteY1" fmla="*/ 1042962 h 3940819"/>
              <a:gd name="connsiteX2" fmla="*/ 1175844 w 2080719"/>
              <a:gd name="connsiteY2" fmla="*/ 2533650 h 3940819"/>
              <a:gd name="connsiteX3" fmla="*/ 2080719 w 2080719"/>
              <a:gd name="connsiteY3" fmla="*/ 3940819 h 3940819"/>
              <a:gd name="connsiteX4" fmla="*/ 1285875 w 2080719"/>
              <a:gd name="connsiteY4" fmla="*/ 3940819 h 3940819"/>
              <a:gd name="connsiteX5" fmla="*/ 637681 w 2080719"/>
              <a:gd name="connsiteY5" fmla="*/ 2581250 h 3940819"/>
              <a:gd name="connsiteX6" fmla="*/ 0 w 2080719"/>
              <a:gd name="connsiteY6" fmla="*/ 0 h 3940819"/>
              <a:gd name="connsiteX0" fmla="*/ 0 w 2080719"/>
              <a:gd name="connsiteY0" fmla="*/ 0 h 3940819"/>
              <a:gd name="connsiteX1" fmla="*/ 504331 w 2080719"/>
              <a:gd name="connsiteY1" fmla="*/ 1042962 h 3940819"/>
              <a:gd name="connsiteX2" fmla="*/ 1175844 w 2080719"/>
              <a:gd name="connsiteY2" fmla="*/ 2533650 h 3940819"/>
              <a:gd name="connsiteX3" fmla="*/ 2080719 w 2080719"/>
              <a:gd name="connsiteY3" fmla="*/ 3940819 h 3940819"/>
              <a:gd name="connsiteX4" fmla="*/ 1285875 w 2080719"/>
              <a:gd name="connsiteY4" fmla="*/ 3940819 h 3940819"/>
              <a:gd name="connsiteX5" fmla="*/ 637681 w 2080719"/>
              <a:gd name="connsiteY5" fmla="*/ 2581250 h 3940819"/>
              <a:gd name="connsiteX6" fmla="*/ 0 w 2080719"/>
              <a:gd name="connsiteY6" fmla="*/ 0 h 3940819"/>
              <a:gd name="connsiteX0" fmla="*/ 0 w 2080719"/>
              <a:gd name="connsiteY0" fmla="*/ 0 h 3940819"/>
              <a:gd name="connsiteX1" fmla="*/ 504331 w 2080719"/>
              <a:gd name="connsiteY1" fmla="*/ 1042962 h 3940819"/>
              <a:gd name="connsiteX2" fmla="*/ 1175844 w 2080719"/>
              <a:gd name="connsiteY2" fmla="*/ 2533650 h 3940819"/>
              <a:gd name="connsiteX3" fmla="*/ 2080719 w 2080719"/>
              <a:gd name="connsiteY3" fmla="*/ 3940819 h 3940819"/>
              <a:gd name="connsiteX4" fmla="*/ 1285875 w 2080719"/>
              <a:gd name="connsiteY4" fmla="*/ 3940819 h 3940819"/>
              <a:gd name="connsiteX5" fmla="*/ 637681 w 2080719"/>
              <a:gd name="connsiteY5" fmla="*/ 2581250 h 3940819"/>
              <a:gd name="connsiteX6" fmla="*/ 0 w 2080719"/>
              <a:gd name="connsiteY6" fmla="*/ 0 h 3940819"/>
              <a:gd name="connsiteX0" fmla="*/ 0 w 2080719"/>
              <a:gd name="connsiteY0" fmla="*/ 0 h 3940819"/>
              <a:gd name="connsiteX1" fmla="*/ 504331 w 2080719"/>
              <a:gd name="connsiteY1" fmla="*/ 1042962 h 3940819"/>
              <a:gd name="connsiteX2" fmla="*/ 1175844 w 2080719"/>
              <a:gd name="connsiteY2" fmla="*/ 2533650 h 3940819"/>
              <a:gd name="connsiteX3" fmla="*/ 1342531 w 2080719"/>
              <a:gd name="connsiteY3" fmla="*/ 2786038 h 3940819"/>
              <a:gd name="connsiteX4" fmla="*/ 2080719 w 2080719"/>
              <a:gd name="connsiteY4" fmla="*/ 3940819 h 3940819"/>
              <a:gd name="connsiteX5" fmla="*/ 1285875 w 2080719"/>
              <a:gd name="connsiteY5" fmla="*/ 3940819 h 3940819"/>
              <a:gd name="connsiteX6" fmla="*/ 637681 w 2080719"/>
              <a:gd name="connsiteY6" fmla="*/ 2581250 h 3940819"/>
              <a:gd name="connsiteX7" fmla="*/ 0 w 2080719"/>
              <a:gd name="connsiteY7" fmla="*/ 0 h 3940819"/>
              <a:gd name="connsiteX0" fmla="*/ 0 w 2080719"/>
              <a:gd name="connsiteY0" fmla="*/ 0 h 3940819"/>
              <a:gd name="connsiteX1" fmla="*/ 504331 w 2080719"/>
              <a:gd name="connsiteY1" fmla="*/ 1042962 h 3940819"/>
              <a:gd name="connsiteX2" fmla="*/ 1175844 w 2080719"/>
              <a:gd name="connsiteY2" fmla="*/ 2533650 h 3940819"/>
              <a:gd name="connsiteX3" fmla="*/ 1290144 w 2080719"/>
              <a:gd name="connsiteY3" fmla="*/ 2800326 h 3940819"/>
              <a:gd name="connsiteX4" fmla="*/ 2080719 w 2080719"/>
              <a:gd name="connsiteY4" fmla="*/ 3940819 h 3940819"/>
              <a:gd name="connsiteX5" fmla="*/ 1285875 w 2080719"/>
              <a:gd name="connsiteY5" fmla="*/ 3940819 h 3940819"/>
              <a:gd name="connsiteX6" fmla="*/ 637681 w 2080719"/>
              <a:gd name="connsiteY6" fmla="*/ 2581250 h 3940819"/>
              <a:gd name="connsiteX7" fmla="*/ 0 w 2080719"/>
              <a:gd name="connsiteY7" fmla="*/ 0 h 3940819"/>
              <a:gd name="connsiteX0" fmla="*/ 0 w 2080719"/>
              <a:gd name="connsiteY0" fmla="*/ 0 h 3940819"/>
              <a:gd name="connsiteX1" fmla="*/ 504331 w 2080719"/>
              <a:gd name="connsiteY1" fmla="*/ 1042962 h 3940819"/>
              <a:gd name="connsiteX2" fmla="*/ 1175844 w 2080719"/>
              <a:gd name="connsiteY2" fmla="*/ 2533650 h 3940819"/>
              <a:gd name="connsiteX3" fmla="*/ 1290144 w 2080719"/>
              <a:gd name="connsiteY3" fmla="*/ 2800326 h 3940819"/>
              <a:gd name="connsiteX4" fmla="*/ 2080719 w 2080719"/>
              <a:gd name="connsiteY4" fmla="*/ 3940819 h 3940819"/>
              <a:gd name="connsiteX5" fmla="*/ 1285875 w 2080719"/>
              <a:gd name="connsiteY5" fmla="*/ 3940819 h 3940819"/>
              <a:gd name="connsiteX6" fmla="*/ 637681 w 2080719"/>
              <a:gd name="connsiteY6" fmla="*/ 2581250 h 3940819"/>
              <a:gd name="connsiteX7" fmla="*/ 0 w 2080719"/>
              <a:gd name="connsiteY7" fmla="*/ 0 h 3940819"/>
              <a:gd name="connsiteX0" fmla="*/ 0 w 2080719"/>
              <a:gd name="connsiteY0" fmla="*/ 0 h 3940819"/>
              <a:gd name="connsiteX1" fmla="*/ 504331 w 2080719"/>
              <a:gd name="connsiteY1" fmla="*/ 1042962 h 3940819"/>
              <a:gd name="connsiteX2" fmla="*/ 1175844 w 2080719"/>
              <a:gd name="connsiteY2" fmla="*/ 2533650 h 3940819"/>
              <a:gd name="connsiteX3" fmla="*/ 1304431 w 2080719"/>
              <a:gd name="connsiteY3" fmla="*/ 2781276 h 3940819"/>
              <a:gd name="connsiteX4" fmla="*/ 2080719 w 2080719"/>
              <a:gd name="connsiteY4" fmla="*/ 3940819 h 3940819"/>
              <a:gd name="connsiteX5" fmla="*/ 1285875 w 2080719"/>
              <a:gd name="connsiteY5" fmla="*/ 3940819 h 3940819"/>
              <a:gd name="connsiteX6" fmla="*/ 637681 w 2080719"/>
              <a:gd name="connsiteY6" fmla="*/ 2581250 h 3940819"/>
              <a:gd name="connsiteX7" fmla="*/ 0 w 2080719"/>
              <a:gd name="connsiteY7" fmla="*/ 0 h 3940819"/>
              <a:gd name="connsiteX0" fmla="*/ 0 w 2080719"/>
              <a:gd name="connsiteY0" fmla="*/ 0 h 3940819"/>
              <a:gd name="connsiteX1" fmla="*/ 504331 w 2080719"/>
              <a:gd name="connsiteY1" fmla="*/ 1042962 h 3940819"/>
              <a:gd name="connsiteX2" fmla="*/ 1175844 w 2080719"/>
              <a:gd name="connsiteY2" fmla="*/ 2533650 h 3940819"/>
              <a:gd name="connsiteX3" fmla="*/ 1304431 w 2080719"/>
              <a:gd name="connsiteY3" fmla="*/ 2781276 h 3940819"/>
              <a:gd name="connsiteX4" fmla="*/ 2080719 w 2080719"/>
              <a:gd name="connsiteY4" fmla="*/ 3940819 h 3940819"/>
              <a:gd name="connsiteX5" fmla="*/ 1285875 w 2080719"/>
              <a:gd name="connsiteY5" fmla="*/ 3940819 h 3940819"/>
              <a:gd name="connsiteX6" fmla="*/ 637681 w 2080719"/>
              <a:gd name="connsiteY6" fmla="*/ 2581250 h 3940819"/>
              <a:gd name="connsiteX7" fmla="*/ 0 w 2080719"/>
              <a:gd name="connsiteY7" fmla="*/ 0 h 3940819"/>
              <a:gd name="connsiteX0" fmla="*/ 0 w 2080719"/>
              <a:gd name="connsiteY0" fmla="*/ 0 h 3940819"/>
              <a:gd name="connsiteX1" fmla="*/ 504331 w 2080719"/>
              <a:gd name="connsiteY1" fmla="*/ 1042962 h 3940819"/>
              <a:gd name="connsiteX2" fmla="*/ 1175844 w 2080719"/>
              <a:gd name="connsiteY2" fmla="*/ 2533650 h 3940819"/>
              <a:gd name="connsiteX3" fmla="*/ 1304431 w 2080719"/>
              <a:gd name="connsiteY3" fmla="*/ 2781276 h 3940819"/>
              <a:gd name="connsiteX4" fmla="*/ 2080719 w 2080719"/>
              <a:gd name="connsiteY4" fmla="*/ 3940819 h 3940819"/>
              <a:gd name="connsiteX5" fmla="*/ 1285875 w 2080719"/>
              <a:gd name="connsiteY5" fmla="*/ 3940819 h 3940819"/>
              <a:gd name="connsiteX6" fmla="*/ 637681 w 2080719"/>
              <a:gd name="connsiteY6" fmla="*/ 2581250 h 3940819"/>
              <a:gd name="connsiteX7" fmla="*/ 0 w 2080719"/>
              <a:gd name="connsiteY7" fmla="*/ 0 h 3940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0719" h="3940819">
                <a:moveTo>
                  <a:pt x="0" y="0"/>
                </a:moveTo>
                <a:cubicBezTo>
                  <a:pt x="190335" y="625467"/>
                  <a:pt x="309233" y="760395"/>
                  <a:pt x="504331" y="1042962"/>
                </a:cubicBezTo>
                <a:cubicBezTo>
                  <a:pt x="828182" y="1492233"/>
                  <a:pt x="823418" y="1965316"/>
                  <a:pt x="1175844" y="2533650"/>
                </a:cubicBezTo>
                <a:lnTo>
                  <a:pt x="1304431" y="2781276"/>
                </a:lnTo>
                <a:cubicBezTo>
                  <a:pt x="1725119" y="3047140"/>
                  <a:pt x="1817194" y="3560655"/>
                  <a:pt x="2080719" y="3940819"/>
                </a:cubicBezTo>
                <a:lnTo>
                  <a:pt x="1285875" y="3940819"/>
                </a:lnTo>
                <a:cubicBezTo>
                  <a:pt x="1150772" y="3440004"/>
                  <a:pt x="991858" y="2967765"/>
                  <a:pt x="637681" y="258125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8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7" name="Straight Connector 27"/>
          <p:cNvCxnSpPr/>
          <p:nvPr/>
        </p:nvCxnSpPr>
        <p:spPr>
          <a:xfrm>
            <a:off x="2974824" y="1556792"/>
            <a:ext cx="484248" cy="39937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Oval 28"/>
          <p:cNvSpPr/>
          <p:nvPr/>
        </p:nvSpPr>
        <p:spPr>
          <a:xfrm>
            <a:off x="3216948" y="4437112"/>
            <a:ext cx="216024" cy="216024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Rectangle 30"/>
          <p:cNvSpPr/>
          <p:nvPr/>
        </p:nvSpPr>
        <p:spPr>
          <a:xfrm>
            <a:off x="3027828" y="1869644"/>
            <a:ext cx="1207905" cy="3692828"/>
          </a:xfrm>
          <a:custGeom>
            <a:avLst/>
            <a:gdLst>
              <a:gd name="connsiteX0" fmla="*/ 0 w 917916"/>
              <a:gd name="connsiteY0" fmla="*/ 0 h 1005445"/>
              <a:gd name="connsiteX1" fmla="*/ 917916 w 917916"/>
              <a:gd name="connsiteY1" fmla="*/ 0 h 1005445"/>
              <a:gd name="connsiteX2" fmla="*/ 917916 w 917916"/>
              <a:gd name="connsiteY2" fmla="*/ 1005445 h 1005445"/>
              <a:gd name="connsiteX3" fmla="*/ 0 w 917916"/>
              <a:gd name="connsiteY3" fmla="*/ 1005445 h 1005445"/>
              <a:gd name="connsiteX4" fmla="*/ 0 w 917916"/>
              <a:gd name="connsiteY4" fmla="*/ 0 h 1005445"/>
              <a:gd name="connsiteX0" fmla="*/ 0 w 917916"/>
              <a:gd name="connsiteY0" fmla="*/ 9525 h 1014970"/>
              <a:gd name="connsiteX1" fmla="*/ 529773 w 917916"/>
              <a:gd name="connsiteY1" fmla="*/ 0 h 1014970"/>
              <a:gd name="connsiteX2" fmla="*/ 917916 w 917916"/>
              <a:gd name="connsiteY2" fmla="*/ 1014970 h 1014970"/>
              <a:gd name="connsiteX3" fmla="*/ 0 w 917916"/>
              <a:gd name="connsiteY3" fmla="*/ 1014970 h 1014970"/>
              <a:gd name="connsiteX4" fmla="*/ 0 w 917916"/>
              <a:gd name="connsiteY4" fmla="*/ 9525 h 1014970"/>
              <a:gd name="connsiteX0" fmla="*/ 2381 w 917916"/>
              <a:gd name="connsiteY0" fmla="*/ 0 h 1017352"/>
              <a:gd name="connsiteX1" fmla="*/ 529773 w 917916"/>
              <a:gd name="connsiteY1" fmla="*/ 2382 h 1017352"/>
              <a:gd name="connsiteX2" fmla="*/ 917916 w 917916"/>
              <a:gd name="connsiteY2" fmla="*/ 1017352 h 1017352"/>
              <a:gd name="connsiteX3" fmla="*/ 0 w 917916"/>
              <a:gd name="connsiteY3" fmla="*/ 1017352 h 1017352"/>
              <a:gd name="connsiteX4" fmla="*/ 2381 w 917916"/>
              <a:gd name="connsiteY4" fmla="*/ 0 h 1017352"/>
              <a:gd name="connsiteX0" fmla="*/ 2381 w 917916"/>
              <a:gd name="connsiteY0" fmla="*/ 0 h 1017352"/>
              <a:gd name="connsiteX1" fmla="*/ 529773 w 917916"/>
              <a:gd name="connsiteY1" fmla="*/ 2382 h 1017352"/>
              <a:gd name="connsiteX2" fmla="*/ 539050 w 917916"/>
              <a:gd name="connsiteY2" fmla="*/ 26878 h 1017352"/>
              <a:gd name="connsiteX3" fmla="*/ 917916 w 917916"/>
              <a:gd name="connsiteY3" fmla="*/ 1017352 h 1017352"/>
              <a:gd name="connsiteX4" fmla="*/ 0 w 917916"/>
              <a:gd name="connsiteY4" fmla="*/ 1017352 h 1017352"/>
              <a:gd name="connsiteX5" fmla="*/ 2381 w 917916"/>
              <a:gd name="connsiteY5" fmla="*/ 0 h 1017352"/>
              <a:gd name="connsiteX0" fmla="*/ 2381 w 917916"/>
              <a:gd name="connsiteY0" fmla="*/ 0 h 1017352"/>
              <a:gd name="connsiteX1" fmla="*/ 529773 w 917916"/>
              <a:gd name="connsiteY1" fmla="*/ 2382 h 1017352"/>
              <a:gd name="connsiteX2" fmla="*/ 539050 w 917916"/>
              <a:gd name="connsiteY2" fmla="*/ 26878 h 1017352"/>
              <a:gd name="connsiteX3" fmla="*/ 917916 w 917916"/>
              <a:gd name="connsiteY3" fmla="*/ 1017352 h 1017352"/>
              <a:gd name="connsiteX4" fmla="*/ 0 w 917916"/>
              <a:gd name="connsiteY4" fmla="*/ 1017352 h 1017352"/>
              <a:gd name="connsiteX5" fmla="*/ 2381 w 917916"/>
              <a:gd name="connsiteY5" fmla="*/ 0 h 1017352"/>
              <a:gd name="connsiteX0" fmla="*/ 2381 w 898866"/>
              <a:gd name="connsiteY0" fmla="*/ 0 h 1017352"/>
              <a:gd name="connsiteX1" fmla="*/ 529773 w 898866"/>
              <a:gd name="connsiteY1" fmla="*/ 2382 h 1017352"/>
              <a:gd name="connsiteX2" fmla="*/ 539050 w 898866"/>
              <a:gd name="connsiteY2" fmla="*/ 26878 h 1017352"/>
              <a:gd name="connsiteX3" fmla="*/ 898866 w 898866"/>
              <a:gd name="connsiteY3" fmla="*/ 1000683 h 1017352"/>
              <a:gd name="connsiteX4" fmla="*/ 0 w 898866"/>
              <a:gd name="connsiteY4" fmla="*/ 1017352 h 1017352"/>
              <a:gd name="connsiteX5" fmla="*/ 2381 w 898866"/>
              <a:gd name="connsiteY5" fmla="*/ 0 h 1017352"/>
              <a:gd name="connsiteX0" fmla="*/ 2381 w 898866"/>
              <a:gd name="connsiteY0" fmla="*/ 0 h 1017352"/>
              <a:gd name="connsiteX1" fmla="*/ 529773 w 898866"/>
              <a:gd name="connsiteY1" fmla="*/ 2382 h 1017352"/>
              <a:gd name="connsiteX2" fmla="*/ 539050 w 898866"/>
              <a:gd name="connsiteY2" fmla="*/ 26878 h 1017352"/>
              <a:gd name="connsiteX3" fmla="*/ 898866 w 898866"/>
              <a:gd name="connsiteY3" fmla="*/ 1000683 h 1017352"/>
              <a:gd name="connsiteX4" fmla="*/ 0 w 898866"/>
              <a:gd name="connsiteY4" fmla="*/ 1017352 h 1017352"/>
              <a:gd name="connsiteX5" fmla="*/ 2381 w 898866"/>
              <a:gd name="connsiteY5" fmla="*/ 0 h 1017352"/>
              <a:gd name="connsiteX0" fmla="*/ 4 w 896489"/>
              <a:gd name="connsiteY0" fmla="*/ 0 h 1012589"/>
              <a:gd name="connsiteX1" fmla="*/ 527396 w 896489"/>
              <a:gd name="connsiteY1" fmla="*/ 2382 h 1012589"/>
              <a:gd name="connsiteX2" fmla="*/ 536673 w 896489"/>
              <a:gd name="connsiteY2" fmla="*/ 26878 h 1012589"/>
              <a:gd name="connsiteX3" fmla="*/ 896489 w 896489"/>
              <a:gd name="connsiteY3" fmla="*/ 1000683 h 1012589"/>
              <a:gd name="connsiteX4" fmla="*/ 133355 w 896489"/>
              <a:gd name="connsiteY4" fmla="*/ 1012589 h 1012589"/>
              <a:gd name="connsiteX5" fmla="*/ 4 w 896489"/>
              <a:gd name="connsiteY5" fmla="*/ 0 h 1012589"/>
              <a:gd name="connsiteX0" fmla="*/ 5 w 896490"/>
              <a:gd name="connsiteY0" fmla="*/ 0 h 1012589"/>
              <a:gd name="connsiteX1" fmla="*/ 527397 w 896490"/>
              <a:gd name="connsiteY1" fmla="*/ 2382 h 1012589"/>
              <a:gd name="connsiteX2" fmla="*/ 536674 w 896490"/>
              <a:gd name="connsiteY2" fmla="*/ 26878 h 1012589"/>
              <a:gd name="connsiteX3" fmla="*/ 896490 w 896490"/>
              <a:gd name="connsiteY3" fmla="*/ 1000683 h 1012589"/>
              <a:gd name="connsiteX4" fmla="*/ 133356 w 896490"/>
              <a:gd name="connsiteY4" fmla="*/ 1012589 h 1012589"/>
              <a:gd name="connsiteX5" fmla="*/ 5 w 896490"/>
              <a:gd name="connsiteY5" fmla="*/ 0 h 1012589"/>
              <a:gd name="connsiteX0" fmla="*/ 44141 w 940626"/>
              <a:gd name="connsiteY0" fmla="*/ 49521 h 1062110"/>
              <a:gd name="connsiteX1" fmla="*/ 571533 w 940626"/>
              <a:gd name="connsiteY1" fmla="*/ 51903 h 1062110"/>
              <a:gd name="connsiteX2" fmla="*/ 580810 w 940626"/>
              <a:gd name="connsiteY2" fmla="*/ 76399 h 1062110"/>
              <a:gd name="connsiteX3" fmla="*/ 940626 w 940626"/>
              <a:gd name="connsiteY3" fmla="*/ 1050204 h 1062110"/>
              <a:gd name="connsiteX4" fmla="*/ 177492 w 940626"/>
              <a:gd name="connsiteY4" fmla="*/ 1062110 h 1062110"/>
              <a:gd name="connsiteX5" fmla="*/ 45028 w 940626"/>
              <a:gd name="connsiteY5" fmla="*/ 83544 h 1062110"/>
              <a:gd name="connsiteX6" fmla="*/ 44141 w 940626"/>
              <a:gd name="connsiteY6" fmla="*/ 49521 h 1062110"/>
              <a:gd name="connsiteX0" fmla="*/ 44141 w 940626"/>
              <a:gd name="connsiteY0" fmla="*/ 49521 h 1062110"/>
              <a:gd name="connsiteX1" fmla="*/ 571533 w 940626"/>
              <a:gd name="connsiteY1" fmla="*/ 51903 h 1062110"/>
              <a:gd name="connsiteX2" fmla="*/ 580810 w 940626"/>
              <a:gd name="connsiteY2" fmla="*/ 76399 h 1062110"/>
              <a:gd name="connsiteX3" fmla="*/ 940626 w 940626"/>
              <a:gd name="connsiteY3" fmla="*/ 1050204 h 1062110"/>
              <a:gd name="connsiteX4" fmla="*/ 177492 w 940626"/>
              <a:gd name="connsiteY4" fmla="*/ 1062110 h 1062110"/>
              <a:gd name="connsiteX5" fmla="*/ 45028 w 940626"/>
              <a:gd name="connsiteY5" fmla="*/ 83544 h 1062110"/>
              <a:gd name="connsiteX6" fmla="*/ 44141 w 940626"/>
              <a:gd name="connsiteY6" fmla="*/ 49521 h 1062110"/>
              <a:gd name="connsiteX0" fmla="*/ 44141 w 940626"/>
              <a:gd name="connsiteY0" fmla="*/ 49521 h 1062110"/>
              <a:gd name="connsiteX1" fmla="*/ 571533 w 940626"/>
              <a:gd name="connsiteY1" fmla="*/ 51903 h 1062110"/>
              <a:gd name="connsiteX2" fmla="*/ 580810 w 940626"/>
              <a:gd name="connsiteY2" fmla="*/ 76399 h 1062110"/>
              <a:gd name="connsiteX3" fmla="*/ 940626 w 940626"/>
              <a:gd name="connsiteY3" fmla="*/ 1050204 h 1062110"/>
              <a:gd name="connsiteX4" fmla="*/ 177492 w 940626"/>
              <a:gd name="connsiteY4" fmla="*/ 1062110 h 1062110"/>
              <a:gd name="connsiteX5" fmla="*/ 45028 w 940626"/>
              <a:gd name="connsiteY5" fmla="*/ 83544 h 1062110"/>
              <a:gd name="connsiteX6" fmla="*/ 44141 w 940626"/>
              <a:gd name="connsiteY6" fmla="*/ 49521 h 1062110"/>
              <a:gd name="connsiteX0" fmla="*/ 6250 w 902735"/>
              <a:gd name="connsiteY0" fmla="*/ 22663 h 1035252"/>
              <a:gd name="connsiteX1" fmla="*/ 533642 w 902735"/>
              <a:gd name="connsiteY1" fmla="*/ 25045 h 1035252"/>
              <a:gd name="connsiteX2" fmla="*/ 542919 w 902735"/>
              <a:gd name="connsiteY2" fmla="*/ 49541 h 1035252"/>
              <a:gd name="connsiteX3" fmla="*/ 902735 w 902735"/>
              <a:gd name="connsiteY3" fmla="*/ 1023346 h 1035252"/>
              <a:gd name="connsiteX4" fmla="*/ 139601 w 902735"/>
              <a:gd name="connsiteY4" fmla="*/ 1035252 h 1035252"/>
              <a:gd name="connsiteX5" fmla="*/ 7137 w 902735"/>
              <a:gd name="connsiteY5" fmla="*/ 56686 h 1035252"/>
              <a:gd name="connsiteX6" fmla="*/ 6250 w 902735"/>
              <a:gd name="connsiteY6" fmla="*/ 22663 h 1035252"/>
              <a:gd name="connsiteX0" fmla="*/ 0 w 922679"/>
              <a:gd name="connsiteY0" fmla="*/ 0 h 1293577"/>
              <a:gd name="connsiteX1" fmla="*/ 553586 w 922679"/>
              <a:gd name="connsiteY1" fmla="*/ 283370 h 1293577"/>
              <a:gd name="connsiteX2" fmla="*/ 562863 w 922679"/>
              <a:gd name="connsiteY2" fmla="*/ 307866 h 1293577"/>
              <a:gd name="connsiteX3" fmla="*/ 922679 w 922679"/>
              <a:gd name="connsiteY3" fmla="*/ 1281671 h 1293577"/>
              <a:gd name="connsiteX4" fmla="*/ 159545 w 922679"/>
              <a:gd name="connsiteY4" fmla="*/ 1293577 h 1293577"/>
              <a:gd name="connsiteX5" fmla="*/ 27081 w 922679"/>
              <a:gd name="connsiteY5" fmla="*/ 315011 h 1293577"/>
              <a:gd name="connsiteX6" fmla="*/ 0 w 922679"/>
              <a:gd name="connsiteY6" fmla="*/ 0 h 1293577"/>
              <a:gd name="connsiteX0" fmla="*/ 0 w 922679"/>
              <a:gd name="connsiteY0" fmla="*/ 0 h 1293577"/>
              <a:gd name="connsiteX1" fmla="*/ 553586 w 922679"/>
              <a:gd name="connsiteY1" fmla="*/ 283370 h 1293577"/>
              <a:gd name="connsiteX2" fmla="*/ 562863 w 922679"/>
              <a:gd name="connsiteY2" fmla="*/ 307866 h 1293577"/>
              <a:gd name="connsiteX3" fmla="*/ 922679 w 922679"/>
              <a:gd name="connsiteY3" fmla="*/ 1281671 h 1293577"/>
              <a:gd name="connsiteX4" fmla="*/ 159545 w 922679"/>
              <a:gd name="connsiteY4" fmla="*/ 1293577 h 1293577"/>
              <a:gd name="connsiteX5" fmla="*/ 36606 w 922679"/>
              <a:gd name="connsiteY5" fmla="*/ 315011 h 1293577"/>
              <a:gd name="connsiteX6" fmla="*/ 0 w 922679"/>
              <a:gd name="connsiteY6" fmla="*/ 0 h 1293577"/>
              <a:gd name="connsiteX0" fmla="*/ 0 w 922679"/>
              <a:gd name="connsiteY0" fmla="*/ 0 h 1293577"/>
              <a:gd name="connsiteX1" fmla="*/ 553586 w 922679"/>
              <a:gd name="connsiteY1" fmla="*/ 283370 h 1293577"/>
              <a:gd name="connsiteX2" fmla="*/ 574769 w 922679"/>
              <a:gd name="connsiteY2" fmla="*/ 303104 h 1293577"/>
              <a:gd name="connsiteX3" fmla="*/ 922679 w 922679"/>
              <a:gd name="connsiteY3" fmla="*/ 1281671 h 1293577"/>
              <a:gd name="connsiteX4" fmla="*/ 159545 w 922679"/>
              <a:gd name="connsiteY4" fmla="*/ 1293577 h 1293577"/>
              <a:gd name="connsiteX5" fmla="*/ 36606 w 922679"/>
              <a:gd name="connsiteY5" fmla="*/ 315011 h 1293577"/>
              <a:gd name="connsiteX6" fmla="*/ 0 w 922679"/>
              <a:gd name="connsiteY6" fmla="*/ 0 h 1293577"/>
              <a:gd name="connsiteX0" fmla="*/ 0 w 922679"/>
              <a:gd name="connsiteY0" fmla="*/ 0 h 1293577"/>
              <a:gd name="connsiteX1" fmla="*/ 465480 w 922679"/>
              <a:gd name="connsiteY1" fmla="*/ 33339 h 1293577"/>
              <a:gd name="connsiteX2" fmla="*/ 574769 w 922679"/>
              <a:gd name="connsiteY2" fmla="*/ 303104 h 1293577"/>
              <a:gd name="connsiteX3" fmla="*/ 922679 w 922679"/>
              <a:gd name="connsiteY3" fmla="*/ 1281671 h 1293577"/>
              <a:gd name="connsiteX4" fmla="*/ 159545 w 922679"/>
              <a:gd name="connsiteY4" fmla="*/ 1293577 h 1293577"/>
              <a:gd name="connsiteX5" fmla="*/ 36606 w 922679"/>
              <a:gd name="connsiteY5" fmla="*/ 315011 h 1293577"/>
              <a:gd name="connsiteX6" fmla="*/ 0 w 922679"/>
              <a:gd name="connsiteY6" fmla="*/ 0 h 1293577"/>
              <a:gd name="connsiteX0" fmla="*/ 0 w 922679"/>
              <a:gd name="connsiteY0" fmla="*/ 73817 h 1367394"/>
              <a:gd name="connsiteX1" fmla="*/ 279742 w 922679"/>
              <a:gd name="connsiteY1" fmla="*/ 0 h 1367394"/>
              <a:gd name="connsiteX2" fmla="*/ 574769 w 922679"/>
              <a:gd name="connsiteY2" fmla="*/ 376921 h 1367394"/>
              <a:gd name="connsiteX3" fmla="*/ 922679 w 922679"/>
              <a:gd name="connsiteY3" fmla="*/ 1355488 h 1367394"/>
              <a:gd name="connsiteX4" fmla="*/ 159545 w 922679"/>
              <a:gd name="connsiteY4" fmla="*/ 1367394 h 1367394"/>
              <a:gd name="connsiteX5" fmla="*/ 36606 w 922679"/>
              <a:gd name="connsiteY5" fmla="*/ 388828 h 1367394"/>
              <a:gd name="connsiteX6" fmla="*/ 0 w 922679"/>
              <a:gd name="connsiteY6" fmla="*/ 73817 h 1367394"/>
              <a:gd name="connsiteX0" fmla="*/ 0 w 1207905"/>
              <a:gd name="connsiteY0" fmla="*/ 0 h 3692828"/>
              <a:gd name="connsiteX1" fmla="*/ 564968 w 1207905"/>
              <a:gd name="connsiteY1" fmla="*/ 2325434 h 3692828"/>
              <a:gd name="connsiteX2" fmla="*/ 859995 w 1207905"/>
              <a:gd name="connsiteY2" fmla="*/ 2702355 h 3692828"/>
              <a:gd name="connsiteX3" fmla="*/ 1207905 w 1207905"/>
              <a:gd name="connsiteY3" fmla="*/ 3680922 h 3692828"/>
              <a:gd name="connsiteX4" fmla="*/ 444771 w 1207905"/>
              <a:gd name="connsiteY4" fmla="*/ 3692828 h 3692828"/>
              <a:gd name="connsiteX5" fmla="*/ 321832 w 1207905"/>
              <a:gd name="connsiteY5" fmla="*/ 2714262 h 3692828"/>
              <a:gd name="connsiteX6" fmla="*/ 0 w 1207905"/>
              <a:gd name="connsiteY6" fmla="*/ 0 h 369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7905" h="3692828">
                <a:moveTo>
                  <a:pt x="0" y="0"/>
                </a:moveTo>
                <a:lnTo>
                  <a:pt x="564968" y="2325434"/>
                </a:lnTo>
                <a:lnTo>
                  <a:pt x="859995" y="2702355"/>
                </a:lnTo>
                <a:cubicBezTo>
                  <a:pt x="1043434" y="3001557"/>
                  <a:pt x="1124479" y="3343620"/>
                  <a:pt x="1207905" y="3680922"/>
                </a:cubicBezTo>
                <a:lnTo>
                  <a:pt x="444771" y="3692828"/>
                </a:lnTo>
                <a:cubicBezTo>
                  <a:pt x="414567" y="3365031"/>
                  <a:pt x="372632" y="3044952"/>
                  <a:pt x="321832" y="2714262"/>
                </a:cubicBezTo>
                <a:cubicBezTo>
                  <a:pt x="299607" y="2545497"/>
                  <a:pt x="17024" y="141005"/>
                  <a:pt x="0" y="0"/>
                </a:cubicBezTo>
                <a:close/>
              </a:path>
            </a:pathLst>
          </a:custGeom>
          <a:solidFill>
            <a:srgbClr val="0033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TextBox 34"/>
          <p:cNvSpPr txBox="1"/>
          <p:nvPr/>
        </p:nvSpPr>
        <p:spPr>
          <a:xfrm>
            <a:off x="6354790" y="4368524"/>
            <a:ext cx="2328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Réoxydation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isotherme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2905338" y="1362371"/>
            <a:ext cx="2799883" cy="2652106"/>
            <a:chOff x="2905338" y="1362371"/>
            <a:chExt cx="2799883" cy="2652106"/>
          </a:xfrm>
        </p:grpSpPr>
        <p:sp>
          <p:nvSpPr>
            <p:cNvPr id="2" name="Triangle isocèle 1"/>
            <p:cNvSpPr/>
            <p:nvPr/>
          </p:nvSpPr>
          <p:spPr>
            <a:xfrm rot="10800000">
              <a:off x="2905338" y="1362371"/>
              <a:ext cx="129600" cy="129614"/>
            </a:xfrm>
            <a:prstGeom prst="triangle">
              <a:avLst>
                <a:gd name="adj" fmla="val 46059"/>
              </a:avLst>
            </a:prstGeom>
            <a:noFill/>
            <a:ln w="15875">
              <a:solidFill>
                <a:srgbClr val="1002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Triangle isocèle 19"/>
            <p:cNvSpPr/>
            <p:nvPr/>
          </p:nvSpPr>
          <p:spPr>
            <a:xfrm rot="10800000">
              <a:off x="3227790" y="1605268"/>
              <a:ext cx="129600" cy="129614"/>
            </a:xfrm>
            <a:prstGeom prst="triangle">
              <a:avLst>
                <a:gd name="adj" fmla="val 46059"/>
              </a:avLst>
            </a:prstGeom>
            <a:noFill/>
            <a:ln w="15875">
              <a:solidFill>
                <a:srgbClr val="1002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Triangle isocèle 20"/>
            <p:cNvSpPr/>
            <p:nvPr/>
          </p:nvSpPr>
          <p:spPr>
            <a:xfrm rot="10800000">
              <a:off x="3785045" y="1886269"/>
              <a:ext cx="129600" cy="129614"/>
            </a:xfrm>
            <a:prstGeom prst="triangle">
              <a:avLst>
                <a:gd name="adj" fmla="val 46059"/>
              </a:avLst>
            </a:prstGeom>
            <a:noFill/>
            <a:ln w="15875">
              <a:solidFill>
                <a:srgbClr val="1002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Triangle isocèle 22"/>
            <p:cNvSpPr/>
            <p:nvPr/>
          </p:nvSpPr>
          <p:spPr>
            <a:xfrm rot="10800000">
              <a:off x="4570058" y="2182573"/>
              <a:ext cx="129600" cy="129614"/>
            </a:xfrm>
            <a:prstGeom prst="triangle">
              <a:avLst>
                <a:gd name="adj" fmla="val 46059"/>
              </a:avLst>
            </a:prstGeom>
            <a:noFill/>
            <a:ln w="15875">
              <a:solidFill>
                <a:srgbClr val="1002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Triangle isocèle 25"/>
            <p:cNvSpPr/>
            <p:nvPr/>
          </p:nvSpPr>
          <p:spPr>
            <a:xfrm rot="10800000">
              <a:off x="5214972" y="2445017"/>
              <a:ext cx="129600" cy="129614"/>
            </a:xfrm>
            <a:prstGeom prst="triangle">
              <a:avLst>
                <a:gd name="adj" fmla="val 46059"/>
              </a:avLst>
            </a:prstGeom>
            <a:noFill/>
            <a:ln w="15875">
              <a:solidFill>
                <a:srgbClr val="1002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Triangle isocèle 27"/>
            <p:cNvSpPr/>
            <p:nvPr/>
          </p:nvSpPr>
          <p:spPr>
            <a:xfrm rot="10800000">
              <a:off x="5575621" y="2740262"/>
              <a:ext cx="129600" cy="129614"/>
            </a:xfrm>
            <a:prstGeom prst="triangle">
              <a:avLst>
                <a:gd name="adj" fmla="val 46059"/>
              </a:avLst>
            </a:prstGeom>
            <a:noFill/>
            <a:ln w="15875">
              <a:solidFill>
                <a:srgbClr val="1002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0" name="Triangle isocèle 29"/>
            <p:cNvSpPr/>
            <p:nvPr/>
          </p:nvSpPr>
          <p:spPr>
            <a:xfrm rot="10800000">
              <a:off x="5570171" y="3040157"/>
              <a:ext cx="129600" cy="129614"/>
            </a:xfrm>
            <a:prstGeom prst="triangle">
              <a:avLst>
                <a:gd name="adj" fmla="val 46059"/>
              </a:avLst>
            </a:prstGeom>
            <a:noFill/>
            <a:ln w="15875">
              <a:solidFill>
                <a:srgbClr val="1002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1" name="Triangle isocèle 30"/>
            <p:cNvSpPr/>
            <p:nvPr/>
          </p:nvSpPr>
          <p:spPr>
            <a:xfrm rot="10800000">
              <a:off x="5575621" y="3299386"/>
              <a:ext cx="129600" cy="129614"/>
            </a:xfrm>
            <a:prstGeom prst="triangle">
              <a:avLst>
                <a:gd name="adj" fmla="val 46059"/>
              </a:avLst>
            </a:prstGeom>
            <a:noFill/>
            <a:ln w="15875">
              <a:solidFill>
                <a:srgbClr val="1002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1" name="Triangle isocèle 40"/>
            <p:cNvSpPr/>
            <p:nvPr/>
          </p:nvSpPr>
          <p:spPr>
            <a:xfrm rot="10800000">
              <a:off x="5570857" y="3636015"/>
              <a:ext cx="129600" cy="129614"/>
            </a:xfrm>
            <a:prstGeom prst="triangle">
              <a:avLst>
                <a:gd name="adj" fmla="val 46059"/>
              </a:avLst>
            </a:prstGeom>
            <a:noFill/>
            <a:ln w="15875">
              <a:solidFill>
                <a:srgbClr val="1002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2" name="Triangle isocèle 41"/>
            <p:cNvSpPr/>
            <p:nvPr/>
          </p:nvSpPr>
          <p:spPr>
            <a:xfrm rot="10800000">
              <a:off x="5570858" y="3884863"/>
              <a:ext cx="129600" cy="129614"/>
            </a:xfrm>
            <a:prstGeom prst="triangle">
              <a:avLst>
                <a:gd name="adj" fmla="val 46059"/>
              </a:avLst>
            </a:prstGeom>
            <a:noFill/>
            <a:ln w="15875">
              <a:solidFill>
                <a:srgbClr val="1002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984592" y="1427178"/>
            <a:ext cx="2228166" cy="341326"/>
            <a:chOff x="6200616" y="1427178"/>
            <a:chExt cx="2228166" cy="341326"/>
          </a:xfrm>
        </p:grpSpPr>
        <p:sp>
          <p:nvSpPr>
            <p:cNvPr id="48" name="TextBox 16"/>
            <p:cNvSpPr txBox="1"/>
            <p:nvPr/>
          </p:nvSpPr>
          <p:spPr>
            <a:xfrm>
              <a:off x="6783110" y="1427178"/>
              <a:ext cx="16456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µ(</a:t>
              </a:r>
              <a:r>
                <a:rPr lang="fr-FR" sz="16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éch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) = µ(gaz</a:t>
              </a:r>
              <a:r>
                <a:rPr lang="fr-F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fr-FR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Flèche droite 2"/>
            <p:cNvSpPr/>
            <p:nvPr/>
          </p:nvSpPr>
          <p:spPr>
            <a:xfrm>
              <a:off x="6200616" y="1491985"/>
              <a:ext cx="522963" cy="276519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5972760" y="2831728"/>
            <a:ext cx="2532122" cy="830997"/>
            <a:chOff x="6188784" y="2831728"/>
            <a:chExt cx="2532122" cy="830997"/>
          </a:xfrm>
        </p:grpSpPr>
        <p:sp>
          <p:nvSpPr>
            <p:cNvPr id="47" name="TextBox 20"/>
            <p:cNvSpPr txBox="1"/>
            <p:nvPr/>
          </p:nvSpPr>
          <p:spPr>
            <a:xfrm>
              <a:off x="6786300" y="2831728"/>
              <a:ext cx="19346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Chemin suivi est fonction de la vitesse de refroidissement</a:t>
              </a:r>
              <a:endParaRPr lang="fr-FR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Flèche droite 48"/>
            <p:cNvSpPr/>
            <p:nvPr/>
          </p:nvSpPr>
          <p:spPr>
            <a:xfrm>
              <a:off x="6188784" y="3103429"/>
              <a:ext cx="522963" cy="276519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6" name="Titre 16"/>
          <p:cNvSpPr txBox="1">
            <a:spLocks/>
          </p:cNvSpPr>
          <p:nvPr/>
        </p:nvSpPr>
        <p:spPr bwMode="auto">
          <a:xfrm>
            <a:off x="1032079" y="116632"/>
            <a:ext cx="7488832" cy="64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Effet de la vitesse de refroidissement ?</a:t>
            </a:r>
            <a:endParaRPr lang="fr-FR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4" name="Flèche droite 43"/>
          <p:cNvSpPr/>
          <p:nvPr/>
        </p:nvSpPr>
        <p:spPr>
          <a:xfrm>
            <a:off x="5829601" y="4406624"/>
            <a:ext cx="522963" cy="276519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7707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2" grpId="0"/>
      <p:bldP spid="33" grpId="0"/>
      <p:bldP spid="35" grpId="0" animBg="1"/>
      <p:bldP spid="38" grpId="0" animBg="1"/>
      <p:bldP spid="38" grpId="1" animBg="1"/>
      <p:bldP spid="39" grpId="0" animBg="1"/>
      <p:bldP spid="40" grpId="0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6"/>
          <p:cNvSpPr txBox="1">
            <a:spLocks/>
          </p:cNvSpPr>
          <p:nvPr/>
        </p:nvSpPr>
        <p:spPr bwMode="auto">
          <a:xfrm>
            <a:off x="863600" y="52388"/>
            <a:ext cx="72374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Plateaux isothermes de </a:t>
            </a:r>
            <a:r>
              <a:rPr lang="fr-FR" sz="2200" b="1" dirty="0" err="1" smtClean="0">
                <a:solidFill>
                  <a:schemeClr val="bg1"/>
                </a:solidFill>
                <a:latin typeface="Calibri" pitchFamily="34" charset="0"/>
              </a:rPr>
              <a:t>réoxydation</a:t>
            </a:r>
            <a:endParaRPr lang="fr-FR" sz="2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37</a:t>
            </a:fld>
            <a:endParaRPr lang="fr-FR" dirty="0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7" y="980728"/>
            <a:ext cx="8950079" cy="479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6" name="Straight Connector 10"/>
          <p:cNvCxnSpPr/>
          <p:nvPr/>
        </p:nvCxnSpPr>
        <p:spPr>
          <a:xfrm>
            <a:off x="0" y="5772800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7" name="Group 7"/>
          <p:cNvGrpSpPr/>
          <p:nvPr/>
        </p:nvGrpSpPr>
        <p:grpSpPr>
          <a:xfrm>
            <a:off x="2915816" y="2705953"/>
            <a:ext cx="3106670" cy="2922831"/>
            <a:chOff x="2915816" y="2199144"/>
            <a:chExt cx="3106670" cy="2922831"/>
          </a:xfrm>
        </p:grpSpPr>
        <p:pic>
          <p:nvPicPr>
            <p:cNvPr id="48" name="Picture 2" descr="C:\Users\Jukcyn\Desktop\sync\documents\articles\Renaud's article\renaud article figures\fig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0" t="19495" r="36603" b="9161"/>
            <a:stretch/>
          </p:blipFill>
          <p:spPr bwMode="auto">
            <a:xfrm>
              <a:off x="2915816" y="2199144"/>
              <a:ext cx="3106670" cy="2922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48"/>
            <p:cNvSpPr/>
            <p:nvPr/>
          </p:nvSpPr>
          <p:spPr>
            <a:xfrm>
              <a:off x="3563888" y="3140968"/>
              <a:ext cx="1018438" cy="3402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50" name="Oval 8"/>
          <p:cNvSpPr/>
          <p:nvPr/>
        </p:nvSpPr>
        <p:spPr>
          <a:xfrm>
            <a:off x="5796136" y="5087937"/>
            <a:ext cx="170134" cy="17013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1071699"/>
            <a:ext cx="4896544" cy="1420284"/>
          </a:xfrm>
          <a:prstGeom prst="rect">
            <a:avLst/>
          </a:prstGeom>
        </p:spPr>
      </p:pic>
      <p:sp>
        <p:nvSpPr>
          <p:cNvPr id="53" name="Rectangle 3"/>
          <p:cNvSpPr/>
          <p:nvPr/>
        </p:nvSpPr>
        <p:spPr>
          <a:xfrm>
            <a:off x="2584352" y="1251153"/>
            <a:ext cx="384048" cy="921247"/>
          </a:xfrm>
          <a:custGeom>
            <a:avLst/>
            <a:gdLst>
              <a:gd name="connsiteX0" fmla="*/ 0 w 331465"/>
              <a:gd name="connsiteY0" fmla="*/ 0 h 921247"/>
              <a:gd name="connsiteX1" fmla="*/ 331465 w 331465"/>
              <a:gd name="connsiteY1" fmla="*/ 0 h 921247"/>
              <a:gd name="connsiteX2" fmla="*/ 331465 w 331465"/>
              <a:gd name="connsiteY2" fmla="*/ 921247 h 921247"/>
              <a:gd name="connsiteX3" fmla="*/ 0 w 331465"/>
              <a:gd name="connsiteY3" fmla="*/ 921247 h 921247"/>
              <a:gd name="connsiteX4" fmla="*/ 0 w 331465"/>
              <a:gd name="connsiteY4" fmla="*/ 0 h 921247"/>
              <a:gd name="connsiteX0" fmla="*/ 0 w 376708"/>
              <a:gd name="connsiteY0" fmla="*/ 0 h 921247"/>
              <a:gd name="connsiteX1" fmla="*/ 376708 w 376708"/>
              <a:gd name="connsiteY1" fmla="*/ 0 h 921247"/>
              <a:gd name="connsiteX2" fmla="*/ 331465 w 376708"/>
              <a:gd name="connsiteY2" fmla="*/ 921247 h 921247"/>
              <a:gd name="connsiteX3" fmla="*/ 0 w 376708"/>
              <a:gd name="connsiteY3" fmla="*/ 921247 h 921247"/>
              <a:gd name="connsiteX4" fmla="*/ 0 w 376708"/>
              <a:gd name="connsiteY4" fmla="*/ 0 h 921247"/>
              <a:gd name="connsiteX0" fmla="*/ 0 w 376708"/>
              <a:gd name="connsiteY0" fmla="*/ 0 h 921247"/>
              <a:gd name="connsiteX1" fmla="*/ 376708 w 376708"/>
              <a:gd name="connsiteY1" fmla="*/ 0 h 921247"/>
              <a:gd name="connsiteX2" fmla="*/ 367184 w 376708"/>
              <a:gd name="connsiteY2" fmla="*/ 921247 h 921247"/>
              <a:gd name="connsiteX3" fmla="*/ 0 w 376708"/>
              <a:gd name="connsiteY3" fmla="*/ 921247 h 921247"/>
              <a:gd name="connsiteX4" fmla="*/ 0 w 376708"/>
              <a:gd name="connsiteY4" fmla="*/ 0 h 921247"/>
              <a:gd name="connsiteX0" fmla="*/ 0 w 368100"/>
              <a:gd name="connsiteY0" fmla="*/ 0 h 921247"/>
              <a:gd name="connsiteX1" fmla="*/ 367183 w 368100"/>
              <a:gd name="connsiteY1" fmla="*/ 0 h 921247"/>
              <a:gd name="connsiteX2" fmla="*/ 367184 w 368100"/>
              <a:gd name="connsiteY2" fmla="*/ 921247 h 921247"/>
              <a:gd name="connsiteX3" fmla="*/ 0 w 368100"/>
              <a:gd name="connsiteY3" fmla="*/ 921247 h 921247"/>
              <a:gd name="connsiteX4" fmla="*/ 0 w 368100"/>
              <a:gd name="connsiteY4" fmla="*/ 0 h 921247"/>
              <a:gd name="connsiteX0" fmla="*/ 0 w 370358"/>
              <a:gd name="connsiteY0" fmla="*/ 0 h 921247"/>
              <a:gd name="connsiteX1" fmla="*/ 370358 w 370358"/>
              <a:gd name="connsiteY1" fmla="*/ 0 h 921247"/>
              <a:gd name="connsiteX2" fmla="*/ 367184 w 370358"/>
              <a:gd name="connsiteY2" fmla="*/ 921247 h 921247"/>
              <a:gd name="connsiteX3" fmla="*/ 0 w 370358"/>
              <a:gd name="connsiteY3" fmla="*/ 921247 h 921247"/>
              <a:gd name="connsiteX4" fmla="*/ 0 w 370358"/>
              <a:gd name="connsiteY4" fmla="*/ 0 h 9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58" h="921247">
                <a:moveTo>
                  <a:pt x="0" y="0"/>
                </a:moveTo>
                <a:lnTo>
                  <a:pt x="370358" y="0"/>
                </a:lnTo>
                <a:cubicBezTo>
                  <a:pt x="367183" y="307082"/>
                  <a:pt x="370359" y="614165"/>
                  <a:pt x="367184" y="921247"/>
                </a:cubicBezTo>
                <a:lnTo>
                  <a:pt x="0" y="92124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Rectangle 3"/>
          <p:cNvSpPr/>
          <p:nvPr/>
        </p:nvSpPr>
        <p:spPr>
          <a:xfrm>
            <a:off x="2952451" y="1251153"/>
            <a:ext cx="594360" cy="921247"/>
          </a:xfrm>
          <a:custGeom>
            <a:avLst/>
            <a:gdLst>
              <a:gd name="connsiteX0" fmla="*/ 0 w 331465"/>
              <a:gd name="connsiteY0" fmla="*/ 0 h 921247"/>
              <a:gd name="connsiteX1" fmla="*/ 331465 w 331465"/>
              <a:gd name="connsiteY1" fmla="*/ 0 h 921247"/>
              <a:gd name="connsiteX2" fmla="*/ 331465 w 331465"/>
              <a:gd name="connsiteY2" fmla="*/ 921247 h 921247"/>
              <a:gd name="connsiteX3" fmla="*/ 0 w 331465"/>
              <a:gd name="connsiteY3" fmla="*/ 921247 h 921247"/>
              <a:gd name="connsiteX4" fmla="*/ 0 w 331465"/>
              <a:gd name="connsiteY4" fmla="*/ 0 h 921247"/>
              <a:gd name="connsiteX0" fmla="*/ 0 w 376708"/>
              <a:gd name="connsiteY0" fmla="*/ 0 h 921247"/>
              <a:gd name="connsiteX1" fmla="*/ 376708 w 376708"/>
              <a:gd name="connsiteY1" fmla="*/ 0 h 921247"/>
              <a:gd name="connsiteX2" fmla="*/ 331465 w 376708"/>
              <a:gd name="connsiteY2" fmla="*/ 921247 h 921247"/>
              <a:gd name="connsiteX3" fmla="*/ 0 w 376708"/>
              <a:gd name="connsiteY3" fmla="*/ 921247 h 921247"/>
              <a:gd name="connsiteX4" fmla="*/ 0 w 376708"/>
              <a:gd name="connsiteY4" fmla="*/ 0 h 921247"/>
              <a:gd name="connsiteX0" fmla="*/ 0 w 376708"/>
              <a:gd name="connsiteY0" fmla="*/ 0 h 921247"/>
              <a:gd name="connsiteX1" fmla="*/ 376708 w 376708"/>
              <a:gd name="connsiteY1" fmla="*/ 0 h 921247"/>
              <a:gd name="connsiteX2" fmla="*/ 367184 w 376708"/>
              <a:gd name="connsiteY2" fmla="*/ 921247 h 921247"/>
              <a:gd name="connsiteX3" fmla="*/ 0 w 376708"/>
              <a:gd name="connsiteY3" fmla="*/ 921247 h 921247"/>
              <a:gd name="connsiteX4" fmla="*/ 0 w 376708"/>
              <a:gd name="connsiteY4" fmla="*/ 0 h 921247"/>
              <a:gd name="connsiteX0" fmla="*/ 0 w 368100"/>
              <a:gd name="connsiteY0" fmla="*/ 0 h 921247"/>
              <a:gd name="connsiteX1" fmla="*/ 367183 w 368100"/>
              <a:gd name="connsiteY1" fmla="*/ 0 h 921247"/>
              <a:gd name="connsiteX2" fmla="*/ 367184 w 368100"/>
              <a:gd name="connsiteY2" fmla="*/ 921247 h 921247"/>
              <a:gd name="connsiteX3" fmla="*/ 0 w 368100"/>
              <a:gd name="connsiteY3" fmla="*/ 921247 h 921247"/>
              <a:gd name="connsiteX4" fmla="*/ 0 w 368100"/>
              <a:gd name="connsiteY4" fmla="*/ 0 h 921247"/>
              <a:gd name="connsiteX0" fmla="*/ 0 w 396431"/>
              <a:gd name="connsiteY0" fmla="*/ 0 h 921247"/>
              <a:gd name="connsiteX1" fmla="*/ 396431 w 396431"/>
              <a:gd name="connsiteY1" fmla="*/ 0 h 921247"/>
              <a:gd name="connsiteX2" fmla="*/ 367184 w 396431"/>
              <a:gd name="connsiteY2" fmla="*/ 921247 h 921247"/>
              <a:gd name="connsiteX3" fmla="*/ 0 w 396431"/>
              <a:gd name="connsiteY3" fmla="*/ 921247 h 921247"/>
              <a:gd name="connsiteX4" fmla="*/ 0 w 396431"/>
              <a:gd name="connsiteY4" fmla="*/ 0 h 921247"/>
              <a:gd name="connsiteX0" fmla="*/ 0 w 396431"/>
              <a:gd name="connsiteY0" fmla="*/ 0 h 921247"/>
              <a:gd name="connsiteX1" fmla="*/ 396431 w 396431"/>
              <a:gd name="connsiteY1" fmla="*/ 0 h 921247"/>
              <a:gd name="connsiteX2" fmla="*/ 394808 w 396431"/>
              <a:gd name="connsiteY2" fmla="*/ 921247 h 921247"/>
              <a:gd name="connsiteX3" fmla="*/ 0 w 396431"/>
              <a:gd name="connsiteY3" fmla="*/ 921247 h 921247"/>
              <a:gd name="connsiteX4" fmla="*/ 0 w 396431"/>
              <a:gd name="connsiteY4" fmla="*/ 0 h 9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431" h="921247">
                <a:moveTo>
                  <a:pt x="0" y="0"/>
                </a:moveTo>
                <a:lnTo>
                  <a:pt x="396431" y="0"/>
                </a:lnTo>
                <a:cubicBezTo>
                  <a:pt x="393256" y="307082"/>
                  <a:pt x="397983" y="614165"/>
                  <a:pt x="394808" y="921247"/>
                </a:cubicBezTo>
                <a:lnTo>
                  <a:pt x="0" y="92124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Rectangle 3"/>
          <p:cNvSpPr/>
          <p:nvPr/>
        </p:nvSpPr>
        <p:spPr>
          <a:xfrm>
            <a:off x="3533396" y="1251153"/>
            <a:ext cx="347472" cy="921247"/>
          </a:xfrm>
          <a:custGeom>
            <a:avLst/>
            <a:gdLst>
              <a:gd name="connsiteX0" fmla="*/ 0 w 331465"/>
              <a:gd name="connsiteY0" fmla="*/ 0 h 921247"/>
              <a:gd name="connsiteX1" fmla="*/ 331465 w 331465"/>
              <a:gd name="connsiteY1" fmla="*/ 0 h 921247"/>
              <a:gd name="connsiteX2" fmla="*/ 331465 w 331465"/>
              <a:gd name="connsiteY2" fmla="*/ 921247 h 921247"/>
              <a:gd name="connsiteX3" fmla="*/ 0 w 331465"/>
              <a:gd name="connsiteY3" fmla="*/ 921247 h 921247"/>
              <a:gd name="connsiteX4" fmla="*/ 0 w 331465"/>
              <a:gd name="connsiteY4" fmla="*/ 0 h 921247"/>
              <a:gd name="connsiteX0" fmla="*/ 0 w 376708"/>
              <a:gd name="connsiteY0" fmla="*/ 0 h 921247"/>
              <a:gd name="connsiteX1" fmla="*/ 376708 w 376708"/>
              <a:gd name="connsiteY1" fmla="*/ 0 h 921247"/>
              <a:gd name="connsiteX2" fmla="*/ 331465 w 376708"/>
              <a:gd name="connsiteY2" fmla="*/ 921247 h 921247"/>
              <a:gd name="connsiteX3" fmla="*/ 0 w 376708"/>
              <a:gd name="connsiteY3" fmla="*/ 921247 h 921247"/>
              <a:gd name="connsiteX4" fmla="*/ 0 w 376708"/>
              <a:gd name="connsiteY4" fmla="*/ 0 h 921247"/>
              <a:gd name="connsiteX0" fmla="*/ 0 w 376708"/>
              <a:gd name="connsiteY0" fmla="*/ 0 h 921247"/>
              <a:gd name="connsiteX1" fmla="*/ 376708 w 376708"/>
              <a:gd name="connsiteY1" fmla="*/ 0 h 921247"/>
              <a:gd name="connsiteX2" fmla="*/ 367184 w 376708"/>
              <a:gd name="connsiteY2" fmla="*/ 921247 h 921247"/>
              <a:gd name="connsiteX3" fmla="*/ 0 w 376708"/>
              <a:gd name="connsiteY3" fmla="*/ 921247 h 921247"/>
              <a:gd name="connsiteX4" fmla="*/ 0 w 376708"/>
              <a:gd name="connsiteY4" fmla="*/ 0 h 921247"/>
              <a:gd name="connsiteX0" fmla="*/ 0 w 368100"/>
              <a:gd name="connsiteY0" fmla="*/ 0 h 921247"/>
              <a:gd name="connsiteX1" fmla="*/ 367183 w 368100"/>
              <a:gd name="connsiteY1" fmla="*/ 0 h 921247"/>
              <a:gd name="connsiteX2" fmla="*/ 367184 w 368100"/>
              <a:gd name="connsiteY2" fmla="*/ 921247 h 921247"/>
              <a:gd name="connsiteX3" fmla="*/ 0 w 368100"/>
              <a:gd name="connsiteY3" fmla="*/ 921247 h 921247"/>
              <a:gd name="connsiteX4" fmla="*/ 0 w 368100"/>
              <a:gd name="connsiteY4" fmla="*/ 0 h 921247"/>
              <a:gd name="connsiteX0" fmla="*/ 0 w 396431"/>
              <a:gd name="connsiteY0" fmla="*/ 0 h 921247"/>
              <a:gd name="connsiteX1" fmla="*/ 396431 w 396431"/>
              <a:gd name="connsiteY1" fmla="*/ 0 h 921247"/>
              <a:gd name="connsiteX2" fmla="*/ 367184 w 396431"/>
              <a:gd name="connsiteY2" fmla="*/ 921247 h 921247"/>
              <a:gd name="connsiteX3" fmla="*/ 0 w 396431"/>
              <a:gd name="connsiteY3" fmla="*/ 921247 h 921247"/>
              <a:gd name="connsiteX4" fmla="*/ 0 w 396431"/>
              <a:gd name="connsiteY4" fmla="*/ 0 h 921247"/>
              <a:gd name="connsiteX0" fmla="*/ 0 w 396431"/>
              <a:gd name="connsiteY0" fmla="*/ 0 h 921247"/>
              <a:gd name="connsiteX1" fmla="*/ 396431 w 396431"/>
              <a:gd name="connsiteY1" fmla="*/ 0 h 921247"/>
              <a:gd name="connsiteX2" fmla="*/ 394808 w 396431"/>
              <a:gd name="connsiteY2" fmla="*/ 921247 h 921247"/>
              <a:gd name="connsiteX3" fmla="*/ 0 w 396431"/>
              <a:gd name="connsiteY3" fmla="*/ 921247 h 921247"/>
              <a:gd name="connsiteX4" fmla="*/ 0 w 396431"/>
              <a:gd name="connsiteY4" fmla="*/ 0 h 9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431" h="921247">
                <a:moveTo>
                  <a:pt x="0" y="0"/>
                </a:moveTo>
                <a:lnTo>
                  <a:pt x="396431" y="0"/>
                </a:lnTo>
                <a:cubicBezTo>
                  <a:pt x="393256" y="307082"/>
                  <a:pt x="397983" y="614165"/>
                  <a:pt x="394808" y="921247"/>
                </a:cubicBezTo>
                <a:lnTo>
                  <a:pt x="0" y="92124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Rectangle 3"/>
          <p:cNvSpPr/>
          <p:nvPr/>
        </p:nvSpPr>
        <p:spPr>
          <a:xfrm>
            <a:off x="3880868" y="1251153"/>
            <a:ext cx="914400" cy="921247"/>
          </a:xfrm>
          <a:custGeom>
            <a:avLst/>
            <a:gdLst>
              <a:gd name="connsiteX0" fmla="*/ 0 w 331465"/>
              <a:gd name="connsiteY0" fmla="*/ 0 h 921247"/>
              <a:gd name="connsiteX1" fmla="*/ 331465 w 331465"/>
              <a:gd name="connsiteY1" fmla="*/ 0 h 921247"/>
              <a:gd name="connsiteX2" fmla="*/ 331465 w 331465"/>
              <a:gd name="connsiteY2" fmla="*/ 921247 h 921247"/>
              <a:gd name="connsiteX3" fmla="*/ 0 w 331465"/>
              <a:gd name="connsiteY3" fmla="*/ 921247 h 921247"/>
              <a:gd name="connsiteX4" fmla="*/ 0 w 331465"/>
              <a:gd name="connsiteY4" fmla="*/ 0 h 921247"/>
              <a:gd name="connsiteX0" fmla="*/ 0 w 376708"/>
              <a:gd name="connsiteY0" fmla="*/ 0 h 921247"/>
              <a:gd name="connsiteX1" fmla="*/ 376708 w 376708"/>
              <a:gd name="connsiteY1" fmla="*/ 0 h 921247"/>
              <a:gd name="connsiteX2" fmla="*/ 331465 w 376708"/>
              <a:gd name="connsiteY2" fmla="*/ 921247 h 921247"/>
              <a:gd name="connsiteX3" fmla="*/ 0 w 376708"/>
              <a:gd name="connsiteY3" fmla="*/ 921247 h 921247"/>
              <a:gd name="connsiteX4" fmla="*/ 0 w 376708"/>
              <a:gd name="connsiteY4" fmla="*/ 0 h 921247"/>
              <a:gd name="connsiteX0" fmla="*/ 0 w 376708"/>
              <a:gd name="connsiteY0" fmla="*/ 0 h 921247"/>
              <a:gd name="connsiteX1" fmla="*/ 376708 w 376708"/>
              <a:gd name="connsiteY1" fmla="*/ 0 h 921247"/>
              <a:gd name="connsiteX2" fmla="*/ 367184 w 376708"/>
              <a:gd name="connsiteY2" fmla="*/ 921247 h 921247"/>
              <a:gd name="connsiteX3" fmla="*/ 0 w 376708"/>
              <a:gd name="connsiteY3" fmla="*/ 921247 h 921247"/>
              <a:gd name="connsiteX4" fmla="*/ 0 w 376708"/>
              <a:gd name="connsiteY4" fmla="*/ 0 h 921247"/>
              <a:gd name="connsiteX0" fmla="*/ 0 w 368100"/>
              <a:gd name="connsiteY0" fmla="*/ 0 h 921247"/>
              <a:gd name="connsiteX1" fmla="*/ 367183 w 368100"/>
              <a:gd name="connsiteY1" fmla="*/ 0 h 921247"/>
              <a:gd name="connsiteX2" fmla="*/ 367184 w 368100"/>
              <a:gd name="connsiteY2" fmla="*/ 921247 h 921247"/>
              <a:gd name="connsiteX3" fmla="*/ 0 w 368100"/>
              <a:gd name="connsiteY3" fmla="*/ 921247 h 921247"/>
              <a:gd name="connsiteX4" fmla="*/ 0 w 368100"/>
              <a:gd name="connsiteY4" fmla="*/ 0 h 921247"/>
              <a:gd name="connsiteX0" fmla="*/ 0 w 396431"/>
              <a:gd name="connsiteY0" fmla="*/ 0 h 921247"/>
              <a:gd name="connsiteX1" fmla="*/ 396431 w 396431"/>
              <a:gd name="connsiteY1" fmla="*/ 0 h 921247"/>
              <a:gd name="connsiteX2" fmla="*/ 367184 w 396431"/>
              <a:gd name="connsiteY2" fmla="*/ 921247 h 921247"/>
              <a:gd name="connsiteX3" fmla="*/ 0 w 396431"/>
              <a:gd name="connsiteY3" fmla="*/ 921247 h 921247"/>
              <a:gd name="connsiteX4" fmla="*/ 0 w 396431"/>
              <a:gd name="connsiteY4" fmla="*/ 0 h 921247"/>
              <a:gd name="connsiteX0" fmla="*/ 0 w 396431"/>
              <a:gd name="connsiteY0" fmla="*/ 0 h 921247"/>
              <a:gd name="connsiteX1" fmla="*/ 396431 w 396431"/>
              <a:gd name="connsiteY1" fmla="*/ 0 h 921247"/>
              <a:gd name="connsiteX2" fmla="*/ 394808 w 396431"/>
              <a:gd name="connsiteY2" fmla="*/ 921247 h 921247"/>
              <a:gd name="connsiteX3" fmla="*/ 0 w 396431"/>
              <a:gd name="connsiteY3" fmla="*/ 921247 h 921247"/>
              <a:gd name="connsiteX4" fmla="*/ 0 w 396431"/>
              <a:gd name="connsiteY4" fmla="*/ 0 h 9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431" h="921247">
                <a:moveTo>
                  <a:pt x="0" y="0"/>
                </a:moveTo>
                <a:lnTo>
                  <a:pt x="396431" y="0"/>
                </a:lnTo>
                <a:cubicBezTo>
                  <a:pt x="393256" y="307082"/>
                  <a:pt x="397983" y="614165"/>
                  <a:pt x="394808" y="921247"/>
                </a:cubicBezTo>
                <a:lnTo>
                  <a:pt x="0" y="92124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Rectangle 3"/>
          <p:cNvSpPr/>
          <p:nvPr/>
        </p:nvSpPr>
        <p:spPr>
          <a:xfrm>
            <a:off x="4788024" y="1251153"/>
            <a:ext cx="356616" cy="921247"/>
          </a:xfrm>
          <a:custGeom>
            <a:avLst/>
            <a:gdLst>
              <a:gd name="connsiteX0" fmla="*/ 0 w 331465"/>
              <a:gd name="connsiteY0" fmla="*/ 0 h 921247"/>
              <a:gd name="connsiteX1" fmla="*/ 331465 w 331465"/>
              <a:gd name="connsiteY1" fmla="*/ 0 h 921247"/>
              <a:gd name="connsiteX2" fmla="*/ 331465 w 331465"/>
              <a:gd name="connsiteY2" fmla="*/ 921247 h 921247"/>
              <a:gd name="connsiteX3" fmla="*/ 0 w 331465"/>
              <a:gd name="connsiteY3" fmla="*/ 921247 h 921247"/>
              <a:gd name="connsiteX4" fmla="*/ 0 w 331465"/>
              <a:gd name="connsiteY4" fmla="*/ 0 h 921247"/>
              <a:gd name="connsiteX0" fmla="*/ 0 w 376708"/>
              <a:gd name="connsiteY0" fmla="*/ 0 h 921247"/>
              <a:gd name="connsiteX1" fmla="*/ 376708 w 376708"/>
              <a:gd name="connsiteY1" fmla="*/ 0 h 921247"/>
              <a:gd name="connsiteX2" fmla="*/ 331465 w 376708"/>
              <a:gd name="connsiteY2" fmla="*/ 921247 h 921247"/>
              <a:gd name="connsiteX3" fmla="*/ 0 w 376708"/>
              <a:gd name="connsiteY3" fmla="*/ 921247 h 921247"/>
              <a:gd name="connsiteX4" fmla="*/ 0 w 376708"/>
              <a:gd name="connsiteY4" fmla="*/ 0 h 921247"/>
              <a:gd name="connsiteX0" fmla="*/ 0 w 376708"/>
              <a:gd name="connsiteY0" fmla="*/ 0 h 921247"/>
              <a:gd name="connsiteX1" fmla="*/ 376708 w 376708"/>
              <a:gd name="connsiteY1" fmla="*/ 0 h 921247"/>
              <a:gd name="connsiteX2" fmla="*/ 367184 w 376708"/>
              <a:gd name="connsiteY2" fmla="*/ 921247 h 921247"/>
              <a:gd name="connsiteX3" fmla="*/ 0 w 376708"/>
              <a:gd name="connsiteY3" fmla="*/ 921247 h 921247"/>
              <a:gd name="connsiteX4" fmla="*/ 0 w 376708"/>
              <a:gd name="connsiteY4" fmla="*/ 0 h 921247"/>
              <a:gd name="connsiteX0" fmla="*/ 0 w 368100"/>
              <a:gd name="connsiteY0" fmla="*/ 0 h 921247"/>
              <a:gd name="connsiteX1" fmla="*/ 367183 w 368100"/>
              <a:gd name="connsiteY1" fmla="*/ 0 h 921247"/>
              <a:gd name="connsiteX2" fmla="*/ 367184 w 368100"/>
              <a:gd name="connsiteY2" fmla="*/ 921247 h 921247"/>
              <a:gd name="connsiteX3" fmla="*/ 0 w 368100"/>
              <a:gd name="connsiteY3" fmla="*/ 921247 h 921247"/>
              <a:gd name="connsiteX4" fmla="*/ 0 w 368100"/>
              <a:gd name="connsiteY4" fmla="*/ 0 h 921247"/>
              <a:gd name="connsiteX0" fmla="*/ 0 w 396431"/>
              <a:gd name="connsiteY0" fmla="*/ 0 h 921247"/>
              <a:gd name="connsiteX1" fmla="*/ 396431 w 396431"/>
              <a:gd name="connsiteY1" fmla="*/ 0 h 921247"/>
              <a:gd name="connsiteX2" fmla="*/ 367184 w 396431"/>
              <a:gd name="connsiteY2" fmla="*/ 921247 h 921247"/>
              <a:gd name="connsiteX3" fmla="*/ 0 w 396431"/>
              <a:gd name="connsiteY3" fmla="*/ 921247 h 921247"/>
              <a:gd name="connsiteX4" fmla="*/ 0 w 396431"/>
              <a:gd name="connsiteY4" fmla="*/ 0 h 921247"/>
              <a:gd name="connsiteX0" fmla="*/ 0 w 396431"/>
              <a:gd name="connsiteY0" fmla="*/ 0 h 921247"/>
              <a:gd name="connsiteX1" fmla="*/ 396431 w 396431"/>
              <a:gd name="connsiteY1" fmla="*/ 0 h 921247"/>
              <a:gd name="connsiteX2" fmla="*/ 394808 w 396431"/>
              <a:gd name="connsiteY2" fmla="*/ 921247 h 921247"/>
              <a:gd name="connsiteX3" fmla="*/ 0 w 396431"/>
              <a:gd name="connsiteY3" fmla="*/ 921247 h 921247"/>
              <a:gd name="connsiteX4" fmla="*/ 0 w 396431"/>
              <a:gd name="connsiteY4" fmla="*/ 0 h 9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431" h="921247">
                <a:moveTo>
                  <a:pt x="0" y="0"/>
                </a:moveTo>
                <a:lnTo>
                  <a:pt x="396431" y="0"/>
                </a:lnTo>
                <a:cubicBezTo>
                  <a:pt x="393256" y="307082"/>
                  <a:pt x="397983" y="614165"/>
                  <a:pt x="394808" y="921247"/>
                </a:cubicBezTo>
                <a:lnTo>
                  <a:pt x="0" y="92124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8" name="Rectangle 3"/>
          <p:cNvSpPr/>
          <p:nvPr/>
        </p:nvSpPr>
        <p:spPr>
          <a:xfrm>
            <a:off x="5136976" y="1251153"/>
            <a:ext cx="1235223" cy="921247"/>
          </a:xfrm>
          <a:custGeom>
            <a:avLst/>
            <a:gdLst>
              <a:gd name="connsiteX0" fmla="*/ 0 w 331465"/>
              <a:gd name="connsiteY0" fmla="*/ 0 h 921247"/>
              <a:gd name="connsiteX1" fmla="*/ 331465 w 331465"/>
              <a:gd name="connsiteY1" fmla="*/ 0 h 921247"/>
              <a:gd name="connsiteX2" fmla="*/ 331465 w 331465"/>
              <a:gd name="connsiteY2" fmla="*/ 921247 h 921247"/>
              <a:gd name="connsiteX3" fmla="*/ 0 w 331465"/>
              <a:gd name="connsiteY3" fmla="*/ 921247 h 921247"/>
              <a:gd name="connsiteX4" fmla="*/ 0 w 331465"/>
              <a:gd name="connsiteY4" fmla="*/ 0 h 921247"/>
              <a:gd name="connsiteX0" fmla="*/ 0 w 376708"/>
              <a:gd name="connsiteY0" fmla="*/ 0 h 921247"/>
              <a:gd name="connsiteX1" fmla="*/ 376708 w 376708"/>
              <a:gd name="connsiteY1" fmla="*/ 0 h 921247"/>
              <a:gd name="connsiteX2" fmla="*/ 331465 w 376708"/>
              <a:gd name="connsiteY2" fmla="*/ 921247 h 921247"/>
              <a:gd name="connsiteX3" fmla="*/ 0 w 376708"/>
              <a:gd name="connsiteY3" fmla="*/ 921247 h 921247"/>
              <a:gd name="connsiteX4" fmla="*/ 0 w 376708"/>
              <a:gd name="connsiteY4" fmla="*/ 0 h 921247"/>
              <a:gd name="connsiteX0" fmla="*/ 0 w 376708"/>
              <a:gd name="connsiteY0" fmla="*/ 0 h 921247"/>
              <a:gd name="connsiteX1" fmla="*/ 376708 w 376708"/>
              <a:gd name="connsiteY1" fmla="*/ 0 h 921247"/>
              <a:gd name="connsiteX2" fmla="*/ 367184 w 376708"/>
              <a:gd name="connsiteY2" fmla="*/ 921247 h 921247"/>
              <a:gd name="connsiteX3" fmla="*/ 0 w 376708"/>
              <a:gd name="connsiteY3" fmla="*/ 921247 h 921247"/>
              <a:gd name="connsiteX4" fmla="*/ 0 w 376708"/>
              <a:gd name="connsiteY4" fmla="*/ 0 h 921247"/>
              <a:gd name="connsiteX0" fmla="*/ 0 w 368100"/>
              <a:gd name="connsiteY0" fmla="*/ 0 h 921247"/>
              <a:gd name="connsiteX1" fmla="*/ 367183 w 368100"/>
              <a:gd name="connsiteY1" fmla="*/ 0 h 921247"/>
              <a:gd name="connsiteX2" fmla="*/ 367184 w 368100"/>
              <a:gd name="connsiteY2" fmla="*/ 921247 h 921247"/>
              <a:gd name="connsiteX3" fmla="*/ 0 w 368100"/>
              <a:gd name="connsiteY3" fmla="*/ 921247 h 921247"/>
              <a:gd name="connsiteX4" fmla="*/ 0 w 368100"/>
              <a:gd name="connsiteY4" fmla="*/ 0 h 921247"/>
              <a:gd name="connsiteX0" fmla="*/ 0 w 396431"/>
              <a:gd name="connsiteY0" fmla="*/ 0 h 921247"/>
              <a:gd name="connsiteX1" fmla="*/ 396431 w 396431"/>
              <a:gd name="connsiteY1" fmla="*/ 0 h 921247"/>
              <a:gd name="connsiteX2" fmla="*/ 367184 w 396431"/>
              <a:gd name="connsiteY2" fmla="*/ 921247 h 921247"/>
              <a:gd name="connsiteX3" fmla="*/ 0 w 396431"/>
              <a:gd name="connsiteY3" fmla="*/ 921247 h 921247"/>
              <a:gd name="connsiteX4" fmla="*/ 0 w 396431"/>
              <a:gd name="connsiteY4" fmla="*/ 0 h 921247"/>
              <a:gd name="connsiteX0" fmla="*/ 0 w 396431"/>
              <a:gd name="connsiteY0" fmla="*/ 0 h 921247"/>
              <a:gd name="connsiteX1" fmla="*/ 396431 w 396431"/>
              <a:gd name="connsiteY1" fmla="*/ 0 h 921247"/>
              <a:gd name="connsiteX2" fmla="*/ 394808 w 396431"/>
              <a:gd name="connsiteY2" fmla="*/ 921247 h 921247"/>
              <a:gd name="connsiteX3" fmla="*/ 0 w 396431"/>
              <a:gd name="connsiteY3" fmla="*/ 921247 h 921247"/>
              <a:gd name="connsiteX4" fmla="*/ 0 w 396431"/>
              <a:gd name="connsiteY4" fmla="*/ 0 h 92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431" h="921247">
                <a:moveTo>
                  <a:pt x="0" y="0"/>
                </a:moveTo>
                <a:lnTo>
                  <a:pt x="396431" y="0"/>
                </a:lnTo>
                <a:cubicBezTo>
                  <a:pt x="393256" y="307082"/>
                  <a:pt x="397983" y="614165"/>
                  <a:pt x="394808" y="921247"/>
                </a:cubicBezTo>
                <a:lnTo>
                  <a:pt x="0" y="92124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9" name="Straight Arrow Connector 9"/>
          <p:cNvCxnSpPr/>
          <p:nvPr/>
        </p:nvCxnSpPr>
        <p:spPr>
          <a:xfrm flipV="1">
            <a:off x="107287" y="980728"/>
            <a:ext cx="0" cy="4792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11"/>
          <p:cNvSpPr txBox="1"/>
          <p:nvPr/>
        </p:nvSpPr>
        <p:spPr>
          <a:xfrm rot="16200000">
            <a:off x="-241017" y="3192098"/>
            <a:ext cx="89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Time</a:t>
            </a:r>
            <a:endParaRPr lang="pl-PL" dirty="0"/>
          </a:p>
        </p:txBody>
      </p:sp>
      <p:sp>
        <p:nvSpPr>
          <p:cNvPr id="21" name="Rectangle 20"/>
          <p:cNvSpPr/>
          <p:nvPr/>
        </p:nvSpPr>
        <p:spPr>
          <a:xfrm>
            <a:off x="971851" y="5916347"/>
            <a:ext cx="6994599" cy="584775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Obtention de paramètres de maille supplémentaires dans la lacune de miscibilité</a:t>
            </a:r>
          </a:p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Minimise la quantité de matière mise en jeu pour une expérience</a:t>
            </a:r>
          </a:p>
        </p:txBody>
      </p:sp>
    </p:spTree>
    <p:extLst>
      <p:ext uri="{BB962C8B-B14F-4D97-AF65-F5344CB8AC3E}">
        <p14:creationId xmlns:p14="http://schemas.microsoft.com/office/powerpoint/2010/main" val="356835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031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05643 -0.306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148 L 0 -0.0629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43 -0.30625 L -0.15886 -0.306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86 -0.30625 L -0.15087 -0.1067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87 -0.10671 L -0.00139 -0.1067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5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6296 L 0 -0.1680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5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10671 L -0.05643 -0.306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43 -0.30625 L -0.15886 -0.3062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16805 L 0 -0.2414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86 -0.30625 L -0.15087 -0.0752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1155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1 -0.24143 L 0.05521 -0.262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1 -0.2625 L 0.05521 -0.4094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6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87 -0.07523 L -0.00226 -0.0752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7523 L -0.05643 -0.3062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1155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1 -0.40949 L 0.05521 -0.430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43 -0.30625 L -0.15886 -0.3062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1 -0.43056 L 0.05521 -0.47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0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86 -0.30625 L -0.15087 -0.0437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13125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1 -0.47245 L 0.05521 -0.5039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87 -0.04375 L -0.00139 -0.0437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5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1 -0.50393 L 0.05521 -0.7034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7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0" grpId="2" animBg="1"/>
      <p:bldP spid="50" grpId="3" animBg="1"/>
      <p:bldP spid="50" grpId="4" animBg="1"/>
      <p:bldP spid="50" grpId="5" animBg="1"/>
      <p:bldP spid="50" grpId="6" animBg="1"/>
      <p:bldP spid="50" grpId="7" animBg="1"/>
      <p:bldP spid="50" grpId="8" animBg="1"/>
      <p:bldP spid="50" grpId="9" animBg="1"/>
      <p:bldP spid="50" grpId="10" animBg="1"/>
      <p:bldP spid="50" grpId="11" animBg="1"/>
      <p:bldP spid="50" grpId="12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cap="none" dirty="0" err="1">
                <a:latin typeface="Calibri" pitchFamily="34" charset="0"/>
                <a:cs typeface="Calibri" pitchFamily="34" charset="0"/>
              </a:rPr>
              <a:t>Compléments</a:t>
            </a:r>
            <a:r>
              <a:rPr lang="en-US" sz="2000" cap="none" dirty="0">
                <a:latin typeface="Calibri" pitchFamily="34" charset="0"/>
                <a:cs typeface="Calibri" pitchFamily="34" charset="0"/>
              </a:rPr>
              <a:t> sur </a:t>
            </a:r>
            <a:r>
              <a:rPr lang="en-US" sz="2000" cap="none" dirty="0" err="1" smtClean="0">
                <a:latin typeface="Calibri" pitchFamily="34" charset="0"/>
                <a:cs typeface="Calibri" pitchFamily="34" charset="0"/>
              </a:rPr>
              <a:t>calcul</a:t>
            </a:r>
            <a:r>
              <a:rPr lang="en-US" sz="2000" cap="none" dirty="0" smtClean="0">
                <a:latin typeface="Calibri" pitchFamily="34" charset="0"/>
                <a:cs typeface="Calibri" pitchFamily="34" charset="0"/>
              </a:rPr>
              <a:t> du O/M par la </a:t>
            </a:r>
            <a:r>
              <a:rPr lang="en-US" sz="2000" cap="none" dirty="0" err="1" smtClean="0">
                <a:latin typeface="Calibri" pitchFamily="34" charset="0"/>
                <a:cs typeface="Calibri" pitchFamily="34" charset="0"/>
              </a:rPr>
              <a:t>méthode</a:t>
            </a:r>
            <a:r>
              <a:rPr lang="en-US" sz="2000" cap="none" dirty="0" smtClean="0">
                <a:latin typeface="Calibri" pitchFamily="34" charset="0"/>
                <a:cs typeface="Calibri" pitchFamily="34" charset="0"/>
              </a:rPr>
              <a:t> CALPHAD</a:t>
            </a:r>
            <a:endParaRPr lang="en-US" sz="2000" cap="non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AEB5B0-6816-469B-A524-8F7DCA4BEE68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A9A51BF9-456D-4B5C-A9D5-9814D51DEF50}" type="slidenum">
              <a:rPr lang="fr-FR" smtClean="0"/>
              <a:pPr>
                <a:defRPr/>
              </a:pPr>
              <a:t>38</a:t>
            </a:fld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3" y="1124744"/>
            <a:ext cx="9135534" cy="503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8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698" y="2276872"/>
            <a:ext cx="5874048" cy="4069561"/>
          </a:xfrm>
          <a:prstGeom prst="rect">
            <a:avLst/>
          </a:prstGeom>
        </p:spPr>
      </p:pic>
      <p:sp>
        <p:nvSpPr>
          <p:cNvPr id="15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cap="none" dirty="0" err="1">
                <a:latin typeface="Calibri" pitchFamily="34" charset="0"/>
                <a:cs typeface="Calibri" pitchFamily="34" charset="0"/>
              </a:rPr>
              <a:t>Compléments</a:t>
            </a:r>
            <a:r>
              <a:rPr lang="en-US" sz="2000" cap="none" dirty="0">
                <a:latin typeface="Calibri" pitchFamily="34" charset="0"/>
                <a:cs typeface="Calibri" pitchFamily="34" charset="0"/>
              </a:rPr>
              <a:t> sur </a:t>
            </a:r>
            <a:r>
              <a:rPr lang="en-US" sz="2000" cap="none" dirty="0" smtClean="0">
                <a:latin typeface="Calibri" pitchFamily="34" charset="0"/>
                <a:cs typeface="Calibri" pitchFamily="34" charset="0"/>
              </a:rPr>
              <a:t>la </a:t>
            </a:r>
            <a:r>
              <a:rPr lang="en-US" sz="2000" cap="none" dirty="0" err="1" smtClean="0">
                <a:latin typeface="Calibri" pitchFamily="34" charset="0"/>
                <a:cs typeface="Calibri" pitchFamily="34" charset="0"/>
              </a:rPr>
              <a:t>réoxydation</a:t>
            </a:r>
            <a:r>
              <a:rPr lang="en-US" sz="2000" cap="none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cap="none" dirty="0" err="1" smtClean="0">
                <a:latin typeface="Calibri" pitchFamily="34" charset="0"/>
                <a:cs typeface="Calibri" pitchFamily="34" charset="0"/>
              </a:rPr>
              <a:t>isotherme</a:t>
            </a:r>
            <a:endParaRPr lang="en-US" sz="2000" cap="non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3768" y="3524846"/>
            <a:ext cx="1939060" cy="2058894"/>
          </a:xfrm>
          <a:custGeom>
            <a:avLst/>
            <a:gdLst>
              <a:gd name="connsiteX0" fmla="*/ 0 w 3024336"/>
              <a:gd name="connsiteY0" fmla="*/ 0 h 2232248"/>
              <a:gd name="connsiteX1" fmla="*/ 3024336 w 3024336"/>
              <a:gd name="connsiteY1" fmla="*/ 0 h 2232248"/>
              <a:gd name="connsiteX2" fmla="*/ 3024336 w 3024336"/>
              <a:gd name="connsiteY2" fmla="*/ 2232248 h 2232248"/>
              <a:gd name="connsiteX3" fmla="*/ 0 w 3024336"/>
              <a:gd name="connsiteY3" fmla="*/ 2232248 h 2232248"/>
              <a:gd name="connsiteX4" fmla="*/ 0 w 3024336"/>
              <a:gd name="connsiteY4" fmla="*/ 0 h 2232248"/>
              <a:gd name="connsiteX0" fmla="*/ 4763 w 3024336"/>
              <a:gd name="connsiteY0" fmla="*/ 466725 h 2232248"/>
              <a:gd name="connsiteX1" fmla="*/ 3024336 w 3024336"/>
              <a:gd name="connsiteY1" fmla="*/ 0 h 2232248"/>
              <a:gd name="connsiteX2" fmla="*/ 3024336 w 3024336"/>
              <a:gd name="connsiteY2" fmla="*/ 2232248 h 2232248"/>
              <a:gd name="connsiteX3" fmla="*/ 0 w 3024336"/>
              <a:gd name="connsiteY3" fmla="*/ 2232248 h 2232248"/>
              <a:gd name="connsiteX4" fmla="*/ 4763 w 3024336"/>
              <a:gd name="connsiteY4" fmla="*/ 466725 h 2232248"/>
              <a:gd name="connsiteX0" fmla="*/ 4763 w 3024336"/>
              <a:gd name="connsiteY0" fmla="*/ 466725 h 2232248"/>
              <a:gd name="connsiteX1" fmla="*/ 3024336 w 3024336"/>
              <a:gd name="connsiteY1" fmla="*/ 0 h 2232248"/>
              <a:gd name="connsiteX2" fmla="*/ 1481286 w 3024336"/>
              <a:gd name="connsiteY2" fmla="*/ 1627411 h 2232248"/>
              <a:gd name="connsiteX3" fmla="*/ 0 w 3024336"/>
              <a:gd name="connsiteY3" fmla="*/ 2232248 h 2232248"/>
              <a:gd name="connsiteX4" fmla="*/ 4763 w 3024336"/>
              <a:gd name="connsiteY4" fmla="*/ 466725 h 2232248"/>
              <a:gd name="connsiteX0" fmla="*/ 4763 w 1481286"/>
              <a:gd name="connsiteY0" fmla="*/ 452438 h 2217961"/>
              <a:gd name="connsiteX1" fmla="*/ 1224111 w 1481286"/>
              <a:gd name="connsiteY1" fmla="*/ 0 h 2217961"/>
              <a:gd name="connsiteX2" fmla="*/ 1481286 w 1481286"/>
              <a:gd name="connsiteY2" fmla="*/ 1613124 h 2217961"/>
              <a:gd name="connsiteX3" fmla="*/ 0 w 1481286"/>
              <a:gd name="connsiteY3" fmla="*/ 2217961 h 2217961"/>
              <a:gd name="connsiteX4" fmla="*/ 4763 w 1481286"/>
              <a:gd name="connsiteY4" fmla="*/ 452438 h 2217961"/>
              <a:gd name="connsiteX0" fmla="*/ 4763 w 2009839"/>
              <a:gd name="connsiteY0" fmla="*/ 452438 h 2217961"/>
              <a:gd name="connsiteX1" fmla="*/ 1224111 w 2009839"/>
              <a:gd name="connsiteY1" fmla="*/ 0 h 2217961"/>
              <a:gd name="connsiteX2" fmla="*/ 1481286 w 2009839"/>
              <a:gd name="connsiteY2" fmla="*/ 1613124 h 2217961"/>
              <a:gd name="connsiteX3" fmla="*/ 0 w 2009839"/>
              <a:gd name="connsiteY3" fmla="*/ 2217961 h 2217961"/>
              <a:gd name="connsiteX4" fmla="*/ 4763 w 2009839"/>
              <a:gd name="connsiteY4" fmla="*/ 452438 h 2217961"/>
              <a:gd name="connsiteX0" fmla="*/ 4763 w 2029985"/>
              <a:gd name="connsiteY0" fmla="*/ 314326 h 2079849"/>
              <a:gd name="connsiteX1" fmla="*/ 1252686 w 2029985"/>
              <a:gd name="connsiteY1" fmla="*/ 0 h 2079849"/>
              <a:gd name="connsiteX2" fmla="*/ 1481286 w 2029985"/>
              <a:gd name="connsiteY2" fmla="*/ 1475012 h 2079849"/>
              <a:gd name="connsiteX3" fmla="*/ 0 w 2029985"/>
              <a:gd name="connsiteY3" fmla="*/ 2079849 h 2079849"/>
              <a:gd name="connsiteX4" fmla="*/ 4763 w 2029985"/>
              <a:gd name="connsiteY4" fmla="*/ 314326 h 2079849"/>
              <a:gd name="connsiteX0" fmla="*/ 4763 w 2260282"/>
              <a:gd name="connsiteY0" fmla="*/ 314326 h 2079849"/>
              <a:gd name="connsiteX1" fmla="*/ 1252686 w 2260282"/>
              <a:gd name="connsiteY1" fmla="*/ 0 h 2079849"/>
              <a:gd name="connsiteX2" fmla="*/ 1481286 w 2260282"/>
              <a:gd name="connsiteY2" fmla="*/ 1475012 h 2079849"/>
              <a:gd name="connsiteX3" fmla="*/ 0 w 2260282"/>
              <a:gd name="connsiteY3" fmla="*/ 2079849 h 2079849"/>
              <a:gd name="connsiteX4" fmla="*/ 4763 w 2260282"/>
              <a:gd name="connsiteY4" fmla="*/ 314326 h 2079849"/>
              <a:gd name="connsiteX0" fmla="*/ 4763 w 1977765"/>
              <a:gd name="connsiteY0" fmla="*/ 314326 h 2079849"/>
              <a:gd name="connsiteX1" fmla="*/ 1252686 w 1977765"/>
              <a:gd name="connsiteY1" fmla="*/ 0 h 2079849"/>
              <a:gd name="connsiteX2" fmla="*/ 1481286 w 1977765"/>
              <a:gd name="connsiteY2" fmla="*/ 1475012 h 2079849"/>
              <a:gd name="connsiteX3" fmla="*/ 0 w 1977765"/>
              <a:gd name="connsiteY3" fmla="*/ 2079849 h 2079849"/>
              <a:gd name="connsiteX4" fmla="*/ 4763 w 1977765"/>
              <a:gd name="connsiteY4" fmla="*/ 314326 h 2079849"/>
              <a:gd name="connsiteX0" fmla="*/ 4763 w 1999365"/>
              <a:gd name="connsiteY0" fmla="*/ 314326 h 2079849"/>
              <a:gd name="connsiteX1" fmla="*/ 1300311 w 1999365"/>
              <a:gd name="connsiteY1" fmla="*/ 0 h 2079849"/>
              <a:gd name="connsiteX2" fmla="*/ 1481286 w 1999365"/>
              <a:gd name="connsiteY2" fmla="*/ 1475012 h 2079849"/>
              <a:gd name="connsiteX3" fmla="*/ 0 w 1999365"/>
              <a:gd name="connsiteY3" fmla="*/ 2079849 h 2079849"/>
              <a:gd name="connsiteX4" fmla="*/ 4763 w 1999365"/>
              <a:gd name="connsiteY4" fmla="*/ 314326 h 2079849"/>
              <a:gd name="connsiteX0" fmla="*/ 4763 w 1971490"/>
              <a:gd name="connsiteY0" fmla="*/ 476251 h 2241774"/>
              <a:gd name="connsiteX1" fmla="*/ 1238399 w 1971490"/>
              <a:gd name="connsiteY1" fmla="*/ 0 h 2241774"/>
              <a:gd name="connsiteX2" fmla="*/ 1481286 w 1971490"/>
              <a:gd name="connsiteY2" fmla="*/ 1636937 h 2241774"/>
              <a:gd name="connsiteX3" fmla="*/ 0 w 1971490"/>
              <a:gd name="connsiteY3" fmla="*/ 2241774 h 2241774"/>
              <a:gd name="connsiteX4" fmla="*/ 4763 w 1971490"/>
              <a:gd name="connsiteY4" fmla="*/ 476251 h 2241774"/>
              <a:gd name="connsiteX0" fmla="*/ 4763 w 1982001"/>
              <a:gd name="connsiteY0" fmla="*/ 495301 h 2260824"/>
              <a:gd name="connsiteX1" fmla="*/ 1262211 w 1982001"/>
              <a:gd name="connsiteY1" fmla="*/ 0 h 2260824"/>
              <a:gd name="connsiteX2" fmla="*/ 1481286 w 1982001"/>
              <a:gd name="connsiteY2" fmla="*/ 1655987 h 2260824"/>
              <a:gd name="connsiteX3" fmla="*/ 0 w 1982001"/>
              <a:gd name="connsiteY3" fmla="*/ 2260824 h 2260824"/>
              <a:gd name="connsiteX4" fmla="*/ 4763 w 1982001"/>
              <a:gd name="connsiteY4" fmla="*/ 495301 h 2260824"/>
              <a:gd name="connsiteX0" fmla="*/ 4763 w 2017125"/>
              <a:gd name="connsiteY0" fmla="*/ 495301 h 2260824"/>
              <a:gd name="connsiteX1" fmla="*/ 1262211 w 2017125"/>
              <a:gd name="connsiteY1" fmla="*/ 0 h 2260824"/>
              <a:gd name="connsiteX2" fmla="*/ 1543198 w 2017125"/>
              <a:gd name="connsiteY2" fmla="*/ 1627412 h 2260824"/>
              <a:gd name="connsiteX3" fmla="*/ 0 w 2017125"/>
              <a:gd name="connsiteY3" fmla="*/ 2260824 h 2260824"/>
              <a:gd name="connsiteX4" fmla="*/ 4763 w 2017125"/>
              <a:gd name="connsiteY4" fmla="*/ 495301 h 2260824"/>
              <a:gd name="connsiteX0" fmla="*/ 4763 w 2011192"/>
              <a:gd name="connsiteY0" fmla="*/ 538163 h 2303686"/>
              <a:gd name="connsiteX1" fmla="*/ 1247924 w 2011192"/>
              <a:gd name="connsiteY1" fmla="*/ 0 h 2303686"/>
              <a:gd name="connsiteX2" fmla="*/ 1543198 w 2011192"/>
              <a:gd name="connsiteY2" fmla="*/ 1670274 h 2303686"/>
              <a:gd name="connsiteX3" fmla="*/ 0 w 2011192"/>
              <a:gd name="connsiteY3" fmla="*/ 2303686 h 2303686"/>
              <a:gd name="connsiteX4" fmla="*/ 4763 w 2011192"/>
              <a:gd name="connsiteY4" fmla="*/ 538163 h 2303686"/>
              <a:gd name="connsiteX0" fmla="*/ 4763 w 1955154"/>
              <a:gd name="connsiteY0" fmla="*/ 476251 h 2241774"/>
              <a:gd name="connsiteX1" fmla="*/ 1100286 w 1955154"/>
              <a:gd name="connsiteY1" fmla="*/ 0 h 2241774"/>
              <a:gd name="connsiteX2" fmla="*/ 1543198 w 1955154"/>
              <a:gd name="connsiteY2" fmla="*/ 1608362 h 2241774"/>
              <a:gd name="connsiteX3" fmla="*/ 0 w 1955154"/>
              <a:gd name="connsiteY3" fmla="*/ 2241774 h 2241774"/>
              <a:gd name="connsiteX4" fmla="*/ 4763 w 1955154"/>
              <a:gd name="connsiteY4" fmla="*/ 476251 h 2241774"/>
              <a:gd name="connsiteX0" fmla="*/ 4763 w 1862776"/>
              <a:gd name="connsiteY0" fmla="*/ 293371 h 2058894"/>
              <a:gd name="connsiteX1" fmla="*/ 780246 w 1862776"/>
              <a:gd name="connsiteY1" fmla="*/ 0 h 2058894"/>
              <a:gd name="connsiteX2" fmla="*/ 1543198 w 1862776"/>
              <a:gd name="connsiteY2" fmla="*/ 1425482 h 2058894"/>
              <a:gd name="connsiteX3" fmla="*/ 0 w 1862776"/>
              <a:gd name="connsiteY3" fmla="*/ 2058894 h 2058894"/>
              <a:gd name="connsiteX4" fmla="*/ 4763 w 1862776"/>
              <a:gd name="connsiteY4" fmla="*/ 293371 h 2058894"/>
              <a:gd name="connsiteX0" fmla="*/ 4763 w 1939060"/>
              <a:gd name="connsiteY0" fmla="*/ 293371 h 2058894"/>
              <a:gd name="connsiteX1" fmla="*/ 780246 w 1939060"/>
              <a:gd name="connsiteY1" fmla="*/ 0 h 2058894"/>
              <a:gd name="connsiteX2" fmla="*/ 1543198 w 1939060"/>
              <a:gd name="connsiteY2" fmla="*/ 1425482 h 2058894"/>
              <a:gd name="connsiteX3" fmla="*/ 0 w 1939060"/>
              <a:gd name="connsiteY3" fmla="*/ 2058894 h 2058894"/>
              <a:gd name="connsiteX4" fmla="*/ 4763 w 1939060"/>
              <a:gd name="connsiteY4" fmla="*/ 293371 h 205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060" h="2058894">
                <a:moveTo>
                  <a:pt x="4763" y="293371"/>
                </a:moveTo>
                <a:cubicBezTo>
                  <a:pt x="369937" y="134621"/>
                  <a:pt x="415072" y="158750"/>
                  <a:pt x="780246" y="0"/>
                </a:cubicBezTo>
                <a:cubicBezTo>
                  <a:pt x="2022307" y="48123"/>
                  <a:pt x="2248048" y="973499"/>
                  <a:pt x="1543198" y="1425482"/>
                </a:cubicBezTo>
                <a:lnTo>
                  <a:pt x="0" y="2058894"/>
                </a:lnTo>
                <a:cubicBezTo>
                  <a:pt x="1588" y="1470386"/>
                  <a:pt x="3175" y="881879"/>
                  <a:pt x="4763" y="293371"/>
                </a:cubicBezTo>
                <a:close/>
              </a:path>
            </a:pathLst>
          </a:custGeom>
          <a:solidFill>
            <a:srgbClr val="DC052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2070038" y="1240001"/>
            <a:ext cx="4824536" cy="1021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800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257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714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1717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4" indent="0" algn="ctr">
              <a:lnSpc>
                <a:spcPct val="150000"/>
              </a:lnSpc>
            </a:pPr>
            <a:r>
              <a:rPr lang="en-US" sz="1400" dirty="0" smtClean="0">
                <a:solidFill>
                  <a:schemeClr val="accent4"/>
                </a:solidFill>
                <a:latin typeface="+mn-lt"/>
              </a:rPr>
              <a:t>Inside the miscibility gap, only two structures can be present, with compositions (and lattice parameters) dictated by the shape of the domain.</a:t>
            </a:r>
            <a:endParaRPr lang="pl-PL" sz="1400" dirty="0" smtClean="0">
              <a:solidFill>
                <a:schemeClr val="accent4"/>
              </a:solidFill>
              <a:latin typeface="+mn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483768" y="2539562"/>
            <a:ext cx="2986473" cy="1315986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483768" y="4082676"/>
            <a:ext cx="3449387" cy="1519969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39752" y="2920865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</a:rPr>
              <a:t>O/M=1.75</a:t>
            </a:r>
            <a:endParaRPr lang="pl-PL" sz="120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92352" y="4324353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O/M=2.00</a:t>
            </a:r>
            <a:endParaRPr lang="pl-PL" sz="1200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AEB5B0-6816-469B-A524-8F7DCA4BEE68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A9A51BF9-456D-4B5C-A9D5-9814D51DEF50}" type="slidenum">
              <a:rPr lang="fr-FR" smtClean="0"/>
              <a:pPr>
                <a:defRPr/>
              </a:pPr>
              <a:t>39</a:t>
            </a:fld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3509729" y="980728"/>
            <a:ext cx="235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46 % Pu/</a:t>
            </a:r>
            <a:r>
              <a:rPr lang="en-GB" dirty="0" err="1" smtClean="0"/>
              <a:t>U+Pu</a:t>
            </a:r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764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2" grpId="0"/>
      <p:bldP spid="12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cap="none" dirty="0" smtClean="0">
                <a:latin typeface="Calibri" pitchFamily="34" charset="0"/>
                <a:cs typeface="Calibri" pitchFamily="34" charset="0"/>
              </a:rPr>
              <a:t>Contexte de </a:t>
            </a:r>
            <a:r>
              <a:rPr lang="fr-FR" cap="none" dirty="0">
                <a:latin typeface="Calibri" pitchFamily="34" charset="0"/>
                <a:cs typeface="Calibri" pitchFamily="34" charset="0"/>
              </a:rPr>
              <a:t>nos études</a:t>
            </a:r>
            <a:endParaRPr lang="fr-FR" cap="non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7" name="TextBox 11"/>
          <p:cNvSpPr txBox="1"/>
          <p:nvPr/>
        </p:nvSpPr>
        <p:spPr>
          <a:xfrm>
            <a:off x="193086" y="1052736"/>
            <a:ext cx="828092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Pour transmuter les AM, plusieurs voies à l’étude 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Transmutation en mode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homogène</a:t>
            </a: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Diluer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une faible teneur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d’AM (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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%mol)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dans le combustible standard des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RNR</a:t>
            </a:r>
          </a:p>
          <a:p>
            <a:pPr lvl="2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1-x-y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(AM)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el-G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Transmutation en mode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hétérogène</a:t>
            </a:r>
          </a:p>
          <a:p>
            <a:pPr lvl="1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Intégrer des teneurs plus importantes d’AM dans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matrices (ou cibles)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Matrices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inertes </a:t>
            </a:r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Wingdings 3"/>
              <a:buChar char="Æ"/>
            </a:pP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composites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céramique - métal </a:t>
            </a:r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Wingdings 3"/>
              <a:buChar char="Æ"/>
            </a:pP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céramique - céramique (ex: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pyrochlore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teneur AM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 50%mol)</a:t>
            </a:r>
          </a:p>
          <a:p>
            <a:pPr lvl="2"/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Couvertures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fertiles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d’UO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appauvri chargées en actinides mineurs (CCAM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lvl="2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1-x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2±</a:t>
            </a:r>
            <a:r>
              <a:rPr lang="el-G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teneur AM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1400" dirty="0">
                <a:latin typeface="Arial"/>
                <a:cs typeface="Arial"/>
              </a:rPr>
              <a:t>≈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10%mol)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  <a:sym typeface="Symbol"/>
            </a:endParaRPr>
          </a:p>
          <a:p>
            <a:pPr lvl="2"/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Américium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contribution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majeure à la </a:t>
            </a:r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radiotoxicité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du combustible usé et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longue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durée de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vie</a:t>
            </a:r>
          </a:p>
          <a:p>
            <a:pPr lvl="2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Neptunium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un des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principaux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radionucléides après quelques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milliers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d’années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25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385" y="2348880"/>
            <a:ext cx="6102125" cy="4191230"/>
          </a:xfrm>
          <a:prstGeom prst="rect">
            <a:avLst/>
          </a:prstGeom>
        </p:spPr>
      </p:pic>
      <p:sp>
        <p:nvSpPr>
          <p:cNvPr id="15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sz="2000" cap="none" dirty="0">
                <a:latin typeface="Calibri" pitchFamily="34" charset="0"/>
                <a:cs typeface="Calibri" pitchFamily="34" charset="0"/>
              </a:rPr>
              <a:t>Compléments sur la </a:t>
            </a:r>
            <a:r>
              <a:rPr lang="fr-FR" sz="2000" cap="none" dirty="0" err="1">
                <a:latin typeface="Calibri" pitchFamily="34" charset="0"/>
                <a:cs typeface="Calibri" pitchFamily="34" charset="0"/>
              </a:rPr>
              <a:t>réoxydation</a:t>
            </a:r>
            <a:r>
              <a:rPr lang="fr-FR" sz="2000" cap="none" dirty="0">
                <a:latin typeface="Calibri" pitchFamily="34" charset="0"/>
                <a:cs typeface="Calibri" pitchFamily="34" charset="0"/>
              </a:rPr>
              <a:t> isotherme</a:t>
            </a:r>
            <a:endParaRPr lang="fr-FR" sz="2000" cap="non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FAEDB9-7148-4D05-B113-400F1C0EB7D8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A9A51BF9-456D-4B5C-A9D5-9814D51DEF50}" type="slidenum">
              <a:rPr lang="fr-FR" smtClean="0"/>
              <a:pPr>
                <a:defRPr/>
              </a:pPr>
              <a:t>40</a:t>
            </a:fld>
            <a:endParaRPr lang="fr-FR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629" y="962025"/>
            <a:ext cx="4910982" cy="142447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328814" y="1727646"/>
            <a:ext cx="144016" cy="14401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Oval 40"/>
          <p:cNvSpPr/>
          <p:nvPr/>
        </p:nvSpPr>
        <p:spPr>
          <a:xfrm>
            <a:off x="3275856" y="1583630"/>
            <a:ext cx="144016" cy="14401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Oval 41"/>
          <p:cNvSpPr/>
          <p:nvPr/>
        </p:nvSpPr>
        <p:spPr>
          <a:xfrm>
            <a:off x="4572000" y="1530245"/>
            <a:ext cx="144016" cy="14401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Oval 42"/>
          <p:cNvSpPr/>
          <p:nvPr/>
        </p:nvSpPr>
        <p:spPr>
          <a:xfrm>
            <a:off x="4572000" y="1750046"/>
            <a:ext cx="144016" cy="14401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Oval 43"/>
          <p:cNvSpPr/>
          <p:nvPr/>
        </p:nvSpPr>
        <p:spPr>
          <a:xfrm>
            <a:off x="6141890" y="1487866"/>
            <a:ext cx="144016" cy="14401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Oval 44"/>
          <p:cNvSpPr/>
          <p:nvPr/>
        </p:nvSpPr>
        <p:spPr>
          <a:xfrm>
            <a:off x="6156176" y="1789483"/>
            <a:ext cx="144016" cy="14401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Oval 45"/>
          <p:cNvSpPr/>
          <p:nvPr/>
        </p:nvSpPr>
        <p:spPr>
          <a:xfrm>
            <a:off x="4393123" y="3871049"/>
            <a:ext cx="144016" cy="14401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Oval 46"/>
          <p:cNvSpPr/>
          <p:nvPr/>
        </p:nvSpPr>
        <p:spPr>
          <a:xfrm>
            <a:off x="4388360" y="4456539"/>
            <a:ext cx="144016" cy="14401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Oval 47"/>
          <p:cNvSpPr/>
          <p:nvPr/>
        </p:nvSpPr>
        <p:spPr>
          <a:xfrm>
            <a:off x="4196085" y="3679949"/>
            <a:ext cx="144016" cy="14401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Oval 48"/>
          <p:cNvSpPr/>
          <p:nvPr/>
        </p:nvSpPr>
        <p:spPr>
          <a:xfrm>
            <a:off x="3995936" y="3438525"/>
            <a:ext cx="144016" cy="14401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Oval 49"/>
          <p:cNvSpPr/>
          <p:nvPr/>
        </p:nvSpPr>
        <p:spPr>
          <a:xfrm>
            <a:off x="4192910" y="4592811"/>
            <a:ext cx="144016" cy="14401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Oval 50"/>
          <p:cNvSpPr/>
          <p:nvPr/>
        </p:nvSpPr>
        <p:spPr>
          <a:xfrm>
            <a:off x="3998094" y="4789661"/>
            <a:ext cx="144016" cy="14401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87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385" y="2348880"/>
            <a:ext cx="6102125" cy="4191230"/>
          </a:xfrm>
          <a:prstGeom prst="rect">
            <a:avLst/>
          </a:prstGeom>
        </p:spPr>
      </p:pic>
      <p:sp>
        <p:nvSpPr>
          <p:cNvPr id="15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sz="2000" cap="none" dirty="0">
                <a:latin typeface="Calibri" pitchFamily="34" charset="0"/>
                <a:cs typeface="Calibri" pitchFamily="34" charset="0"/>
              </a:rPr>
              <a:t>Compléments sur la </a:t>
            </a:r>
            <a:r>
              <a:rPr lang="fr-FR" sz="2000" cap="none" dirty="0" err="1">
                <a:latin typeface="Calibri" pitchFamily="34" charset="0"/>
                <a:cs typeface="Calibri" pitchFamily="34" charset="0"/>
              </a:rPr>
              <a:t>réoxydation</a:t>
            </a:r>
            <a:r>
              <a:rPr lang="fr-FR" sz="2000" cap="none" dirty="0">
                <a:latin typeface="Calibri" pitchFamily="34" charset="0"/>
                <a:cs typeface="Calibri" pitchFamily="34" charset="0"/>
              </a:rPr>
              <a:t> isotherme</a:t>
            </a:r>
            <a:endParaRPr lang="fr-FR" sz="2000" cap="non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3FD5B7-7909-489C-916C-5047E62AF943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A9A51BF9-456D-4B5C-A9D5-9814D51DEF50}" type="slidenum">
              <a:rPr lang="fr-FR" smtClean="0"/>
              <a:pPr>
                <a:defRPr/>
              </a:pPr>
              <a:t>41</a:t>
            </a:fld>
            <a:endParaRPr lang="fr-FR" dirty="0"/>
          </a:p>
        </p:txBody>
      </p:sp>
      <p:sp>
        <p:nvSpPr>
          <p:cNvPr id="30" name="ZoneTexte 4"/>
          <p:cNvSpPr txBox="1">
            <a:spLocks noChangeArrowheads="1"/>
          </p:cNvSpPr>
          <p:nvPr/>
        </p:nvSpPr>
        <p:spPr bwMode="auto">
          <a:xfrm>
            <a:off x="2002743" y="1187781"/>
            <a:ext cx="4824536" cy="11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800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257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714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1717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4" indent="0" algn="ctr"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Outside of the miscibility gap, during oxidation an almost stoichiometric structure appears instantly after the decrease in temperature.</a:t>
            </a:r>
            <a:endParaRPr lang="pl-PL" sz="16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2" name="Oval 31"/>
          <p:cNvSpPr/>
          <p:nvPr/>
        </p:nvSpPr>
        <p:spPr>
          <a:xfrm flipV="1">
            <a:off x="4973515" y="3570109"/>
            <a:ext cx="156170" cy="1561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33" name="Oval 32"/>
          <p:cNvSpPr/>
          <p:nvPr/>
        </p:nvSpPr>
        <p:spPr>
          <a:xfrm flipV="1">
            <a:off x="4769253" y="3239295"/>
            <a:ext cx="156170" cy="1561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34" name="Oval 33"/>
          <p:cNvSpPr/>
          <p:nvPr/>
        </p:nvSpPr>
        <p:spPr>
          <a:xfrm flipV="1">
            <a:off x="4564019" y="3227698"/>
            <a:ext cx="156170" cy="1561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35" name="Oval 34"/>
          <p:cNvSpPr/>
          <p:nvPr/>
        </p:nvSpPr>
        <p:spPr>
          <a:xfrm flipV="1">
            <a:off x="4368099" y="3267181"/>
            <a:ext cx="156170" cy="1561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36" name="Oval 35"/>
          <p:cNvSpPr/>
          <p:nvPr/>
        </p:nvSpPr>
        <p:spPr>
          <a:xfrm flipV="1">
            <a:off x="4951350" y="4614782"/>
            <a:ext cx="156170" cy="1561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37" name="Oval 36"/>
          <p:cNvSpPr/>
          <p:nvPr/>
        </p:nvSpPr>
        <p:spPr>
          <a:xfrm flipV="1">
            <a:off x="4754085" y="4748132"/>
            <a:ext cx="156170" cy="1561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38" name="Oval 37"/>
          <p:cNvSpPr/>
          <p:nvPr/>
        </p:nvSpPr>
        <p:spPr>
          <a:xfrm flipV="1">
            <a:off x="4565619" y="4770841"/>
            <a:ext cx="156170" cy="1561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39" name="Oval 38"/>
          <p:cNvSpPr/>
          <p:nvPr/>
        </p:nvSpPr>
        <p:spPr>
          <a:xfrm flipV="1">
            <a:off x="4368099" y="4897841"/>
            <a:ext cx="156170" cy="1561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981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cap="none" dirty="0">
                <a:latin typeface="Calibri" pitchFamily="34" charset="0"/>
                <a:cs typeface="Calibri" pitchFamily="34" charset="0"/>
              </a:rPr>
              <a:t>Compléments sur la </a:t>
            </a:r>
            <a:r>
              <a:rPr lang="fr-FR" cap="none" dirty="0" err="1">
                <a:latin typeface="Calibri" pitchFamily="34" charset="0"/>
                <a:cs typeface="Calibri" pitchFamily="34" charset="0"/>
              </a:rPr>
              <a:t>réoxydation</a:t>
            </a:r>
            <a:r>
              <a:rPr lang="fr-FR" cap="none" dirty="0">
                <a:latin typeface="Calibri" pitchFamily="34" charset="0"/>
                <a:cs typeface="Calibri" pitchFamily="34" charset="0"/>
              </a:rPr>
              <a:t> isotherme</a:t>
            </a:r>
            <a:endParaRPr lang="fr-FR" cap="none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952837"/>
            <a:ext cx="8634760" cy="3436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1052736"/>
            <a:ext cx="2952328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Rectangle 5"/>
          <p:cNvSpPr/>
          <p:nvPr/>
        </p:nvSpPr>
        <p:spPr>
          <a:xfrm>
            <a:off x="3203848" y="962025"/>
            <a:ext cx="2952328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ZoneTexte 4"/>
          <p:cNvSpPr txBox="1">
            <a:spLocks noChangeArrowheads="1"/>
          </p:cNvSpPr>
          <p:nvPr/>
        </p:nvSpPr>
        <p:spPr bwMode="auto">
          <a:xfrm>
            <a:off x="539552" y="4567593"/>
            <a:ext cx="21956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800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257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714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1717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4" indent="0" algn="ctr"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A single powder particle is composed of up to several grains</a:t>
            </a:r>
            <a:endParaRPr lang="pl-PL" sz="16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ZoneTexte 4"/>
          <p:cNvSpPr txBox="1">
            <a:spLocks noChangeArrowheads="1"/>
          </p:cNvSpPr>
          <p:nvPr/>
        </p:nvSpPr>
        <p:spPr bwMode="auto">
          <a:xfrm>
            <a:off x="3491880" y="4221088"/>
            <a:ext cx="2195612" cy="226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800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257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714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1717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4" indent="0" algn="ctr"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During the low temperature isothermal plateau, the compound might enter the miscibility gap</a:t>
            </a:r>
            <a:endParaRPr lang="pl-PL" sz="16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6516216" y="4382927"/>
            <a:ext cx="21956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800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257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714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1717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4" indent="0" algn="ctr"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The oxygen-poor phase will create channels to transport oxygen into the bulk of the sample</a:t>
            </a:r>
            <a:endParaRPr lang="pl-PL" sz="16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79ADF-1319-4D01-90A7-693688A3830D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A9A51BF9-456D-4B5C-A9D5-9814D51DEF50}" type="slidenum">
              <a:rPr lang="fr-FR" smtClean="0"/>
              <a:pPr>
                <a:defRPr/>
              </a:pPr>
              <a:t>42</a:t>
            </a:fld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7639888" y="964735"/>
            <a:ext cx="667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LM Roman 10" panose="00000500000000000000" pitchFamily="50" charset="0"/>
              </a:rPr>
              <a:t>X-ray</a:t>
            </a:r>
            <a:endParaRPr lang="pl-PL" sz="1200" dirty="0">
              <a:latin typeface="LM Roman 10" panose="00000500000000000000" pitchFamily="50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28184" y="1045890"/>
            <a:ext cx="2952328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8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8" grpId="0"/>
      <p:bldP spid="9" grpId="0"/>
      <p:bldP spid="10" grpId="0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980728"/>
            <a:ext cx="8928994" cy="3349224"/>
          </a:xfrm>
          <a:prstGeom prst="rect">
            <a:avLst/>
          </a:prstGeom>
        </p:spPr>
      </p:pic>
      <p:sp>
        <p:nvSpPr>
          <p:cNvPr id="15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cap="none" dirty="0">
                <a:latin typeface="Calibri" pitchFamily="34" charset="0"/>
                <a:cs typeface="Calibri" pitchFamily="34" charset="0"/>
              </a:rPr>
              <a:t>Compléments sur la </a:t>
            </a:r>
            <a:r>
              <a:rPr lang="fr-FR" cap="none" dirty="0" err="1">
                <a:latin typeface="Calibri" pitchFamily="34" charset="0"/>
                <a:cs typeface="Calibri" pitchFamily="34" charset="0"/>
              </a:rPr>
              <a:t>réoxydation</a:t>
            </a:r>
            <a:r>
              <a:rPr lang="fr-FR" cap="none" dirty="0">
                <a:latin typeface="Calibri" pitchFamily="34" charset="0"/>
                <a:cs typeface="Calibri" pitchFamily="34" charset="0"/>
              </a:rPr>
              <a:t> isotherme</a:t>
            </a:r>
            <a:endParaRPr lang="fr-FR" cap="non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703" y="1025327"/>
            <a:ext cx="2952328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Rectangle 5"/>
          <p:cNvSpPr/>
          <p:nvPr/>
        </p:nvSpPr>
        <p:spPr>
          <a:xfrm>
            <a:off x="3203848" y="962025"/>
            <a:ext cx="2952328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6228184" y="1045890"/>
            <a:ext cx="2952328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ZoneTexte 4"/>
          <p:cNvSpPr txBox="1">
            <a:spLocks noChangeArrowheads="1"/>
          </p:cNvSpPr>
          <p:nvPr/>
        </p:nvSpPr>
        <p:spPr bwMode="auto">
          <a:xfrm>
            <a:off x="539552" y="4667652"/>
            <a:ext cx="21956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800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257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714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1717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4" indent="0" algn="ctr"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In another scenario the same particle remains outside of the miscibility gap</a:t>
            </a:r>
            <a:endParaRPr lang="pl-PL" sz="16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ZoneTexte 4"/>
          <p:cNvSpPr txBox="1">
            <a:spLocks noChangeArrowheads="1"/>
          </p:cNvSpPr>
          <p:nvPr/>
        </p:nvSpPr>
        <p:spPr bwMode="auto">
          <a:xfrm>
            <a:off x="3600524" y="4514344"/>
            <a:ext cx="21956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800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257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714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1717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4" indent="0" algn="ctr"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A layer of oxidized MOX forms around the particle, according to equilibrium with the gas</a:t>
            </a:r>
            <a:endParaRPr lang="pl-PL" sz="16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6516216" y="4797152"/>
            <a:ext cx="2195612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800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257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714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1717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4" indent="0" algn="ctr"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The layer inhibits further oxidation</a:t>
            </a:r>
            <a:endParaRPr lang="pl-PL" sz="16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3B2476-114E-423A-B55D-52A592208BBF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A9A51BF9-456D-4B5C-A9D5-9814D51DEF50}" type="slidenum">
              <a:rPr lang="fr-FR" smtClean="0"/>
              <a:pPr>
                <a:defRPr/>
              </a:pPr>
              <a:t>43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09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8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385" y="2348880"/>
            <a:ext cx="6102125" cy="4191230"/>
          </a:xfrm>
          <a:prstGeom prst="rect">
            <a:avLst/>
          </a:prstGeom>
        </p:spPr>
      </p:pic>
      <p:sp>
        <p:nvSpPr>
          <p:cNvPr id="15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sz="2000" cap="none" dirty="0">
                <a:latin typeface="Calibri" pitchFamily="34" charset="0"/>
                <a:cs typeface="Calibri" pitchFamily="34" charset="0"/>
              </a:rPr>
              <a:t>Compléments sur la </a:t>
            </a:r>
            <a:r>
              <a:rPr lang="fr-FR" sz="2000" cap="none" dirty="0" err="1">
                <a:latin typeface="Calibri" pitchFamily="34" charset="0"/>
                <a:cs typeface="Calibri" pitchFamily="34" charset="0"/>
              </a:rPr>
              <a:t>réoxydation</a:t>
            </a:r>
            <a:r>
              <a:rPr lang="fr-FR" sz="2000" cap="none" dirty="0">
                <a:latin typeface="Calibri" pitchFamily="34" charset="0"/>
                <a:cs typeface="Calibri" pitchFamily="34" charset="0"/>
              </a:rPr>
              <a:t> isotherme</a:t>
            </a:r>
            <a:endParaRPr lang="fr-FR" sz="2000" cap="non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3FD5B7-7909-489C-916C-5047E62AF943}" type="datetime3">
              <a:rPr lang="fr-FR" smtClean="0"/>
              <a:t>12.10.17</a:t>
            </a:fld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A9A51BF9-456D-4B5C-A9D5-9814D51DEF50}" type="slidenum">
              <a:rPr lang="fr-FR" smtClean="0"/>
              <a:pPr>
                <a:defRPr/>
              </a:pPr>
              <a:t>44</a:t>
            </a:fld>
            <a:endParaRPr lang="fr-FR" dirty="0"/>
          </a:p>
        </p:txBody>
      </p:sp>
      <p:sp>
        <p:nvSpPr>
          <p:cNvPr id="30" name="ZoneTexte 4"/>
          <p:cNvSpPr txBox="1">
            <a:spLocks noChangeArrowheads="1"/>
          </p:cNvSpPr>
          <p:nvPr/>
        </p:nvSpPr>
        <p:spPr bwMode="auto">
          <a:xfrm>
            <a:off x="2002743" y="1187781"/>
            <a:ext cx="48245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800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257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714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1717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4" indent="0" algn="ctr"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For this reason we observe two structures:</a:t>
            </a:r>
          </a:p>
          <a:p>
            <a:pPr marL="0" lvl="4" indent="0" algn="ctr"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▲ passive, oxygen rich layer</a:t>
            </a:r>
          </a:p>
          <a:p>
            <a:pPr marL="0" lvl="4" indent="0" algn="ctr">
              <a:lnSpc>
                <a:spcPct val="150000"/>
              </a:lnSpc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● oxygen-poor bulk</a:t>
            </a:r>
            <a:endParaRPr lang="pl-PL" sz="16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2" name="Oval 31"/>
          <p:cNvSpPr/>
          <p:nvPr/>
        </p:nvSpPr>
        <p:spPr>
          <a:xfrm flipV="1">
            <a:off x="4973515" y="3570109"/>
            <a:ext cx="156170" cy="1561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33" name="Oval 32"/>
          <p:cNvSpPr/>
          <p:nvPr/>
        </p:nvSpPr>
        <p:spPr>
          <a:xfrm flipV="1">
            <a:off x="4769253" y="3239295"/>
            <a:ext cx="156170" cy="1561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34" name="Oval 33"/>
          <p:cNvSpPr/>
          <p:nvPr/>
        </p:nvSpPr>
        <p:spPr>
          <a:xfrm flipV="1">
            <a:off x="4564019" y="3227698"/>
            <a:ext cx="156170" cy="1561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35" name="Oval 34"/>
          <p:cNvSpPr/>
          <p:nvPr/>
        </p:nvSpPr>
        <p:spPr>
          <a:xfrm flipV="1">
            <a:off x="4368099" y="3267181"/>
            <a:ext cx="156170" cy="1561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36" name="Oval 35"/>
          <p:cNvSpPr/>
          <p:nvPr/>
        </p:nvSpPr>
        <p:spPr>
          <a:xfrm flipV="1">
            <a:off x="4951350" y="4614782"/>
            <a:ext cx="156170" cy="1561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37" name="Oval 36"/>
          <p:cNvSpPr/>
          <p:nvPr/>
        </p:nvSpPr>
        <p:spPr>
          <a:xfrm flipV="1">
            <a:off x="4754085" y="4748132"/>
            <a:ext cx="156170" cy="1561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38" name="Oval 37"/>
          <p:cNvSpPr/>
          <p:nvPr/>
        </p:nvSpPr>
        <p:spPr>
          <a:xfrm flipV="1">
            <a:off x="4565619" y="4770841"/>
            <a:ext cx="156170" cy="1561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  <p:sp>
        <p:nvSpPr>
          <p:cNvPr id="39" name="Oval 38"/>
          <p:cNvSpPr/>
          <p:nvPr/>
        </p:nvSpPr>
        <p:spPr>
          <a:xfrm flipV="1">
            <a:off x="4368099" y="4897841"/>
            <a:ext cx="156170" cy="15617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0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A9A51BF9-456D-4B5C-A9D5-9814D51DEF50}" type="slidenum">
              <a:rPr lang="fr-FR" smtClean="0"/>
              <a:pPr>
                <a:defRPr/>
              </a:pPr>
              <a:t>45</a:t>
            </a:fld>
            <a:endParaRPr lang="fr-FR"/>
          </a:p>
        </p:txBody>
      </p:sp>
      <p:pic>
        <p:nvPicPr>
          <p:cNvPr id="6" name="Object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8194675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itre 16"/>
          <p:cNvSpPr txBox="1">
            <a:spLocks/>
          </p:cNvSpPr>
          <p:nvPr/>
        </p:nvSpPr>
        <p:spPr bwMode="auto">
          <a:xfrm>
            <a:off x="863600" y="52388"/>
            <a:ext cx="72374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Compléments sur Am</a:t>
            </a:r>
            <a:r>
              <a:rPr lang="fr-FR" sz="22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Zr</a:t>
            </a:r>
            <a:r>
              <a:rPr lang="fr-FR" sz="22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O</a:t>
            </a:r>
            <a:r>
              <a:rPr lang="fr-FR" sz="2200" b="1" baseline="-25000" dirty="0" smtClean="0">
                <a:solidFill>
                  <a:schemeClr val="bg1"/>
                </a:solidFill>
                <a:latin typeface="Calibri" pitchFamily="34" charset="0"/>
              </a:rPr>
              <a:t>7</a:t>
            </a:r>
            <a:endParaRPr lang="fr-FR" sz="22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97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46</a:t>
            </a:fld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6303909" y="2795340"/>
            <a:ext cx="26965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et Zr environnement différent</a:t>
            </a:r>
          </a:p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 sites pour O</a:t>
            </a:r>
          </a:p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Paramètre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x libre pour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O(48f)</a:t>
            </a:r>
          </a:p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Lacune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fr-F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intersticiel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pour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8224" y="5165018"/>
            <a:ext cx="2555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 seul site pour O</a:t>
            </a:r>
          </a:p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Am et Zr même environnement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60861" y="3140388"/>
            <a:ext cx="6625177" cy="3194181"/>
            <a:chOff x="260861" y="3140388"/>
            <a:chExt cx="6625177" cy="3194181"/>
          </a:xfrm>
        </p:grpSpPr>
        <p:pic>
          <p:nvPicPr>
            <p:cNvPr id="11" name="fluorit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13544" y="3140388"/>
              <a:ext cx="3172494" cy="31941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61" y="4581128"/>
              <a:ext cx="3663067" cy="1285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6822602" y="1237326"/>
            <a:ext cx="11062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Pyrochlore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62437" y="4343610"/>
            <a:ext cx="8867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Fluorine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212550" y="852322"/>
            <a:ext cx="6654488" cy="2152317"/>
            <a:chOff x="212550" y="852322"/>
            <a:chExt cx="6654488" cy="2152317"/>
          </a:xfrm>
        </p:grpSpPr>
        <p:pic>
          <p:nvPicPr>
            <p:cNvPr id="12" name="pyrochlor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91880" y="852322"/>
              <a:ext cx="3375158" cy="21523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50" name="Picture 2" descr="C:\Users\RB200612\Documents\HDR\presentation\tableau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550" y="1406604"/>
              <a:ext cx="3193590" cy="1584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itre 16"/>
          <p:cNvSpPr txBox="1">
            <a:spLocks/>
          </p:cNvSpPr>
          <p:nvPr/>
        </p:nvSpPr>
        <p:spPr bwMode="auto">
          <a:xfrm>
            <a:off x="863600" y="52388"/>
            <a:ext cx="72374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Compléments sur Am</a:t>
            </a:r>
            <a:r>
              <a:rPr lang="fr-FR" sz="22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Zr</a:t>
            </a:r>
            <a:r>
              <a:rPr lang="fr-FR" sz="22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O</a:t>
            </a:r>
            <a:r>
              <a:rPr lang="fr-FR" sz="2200" b="1" baseline="-25000" dirty="0" smtClean="0">
                <a:solidFill>
                  <a:schemeClr val="bg1"/>
                </a:solidFill>
                <a:latin typeface="Calibri" pitchFamily="34" charset="0"/>
              </a:rPr>
              <a:t>7</a:t>
            </a:r>
            <a:endParaRPr lang="fr-FR" sz="22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3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RB200612\Documents\HDR\presentation\SOF AmZ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" y="1106115"/>
            <a:ext cx="3251083" cy="275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47</a:t>
            </a:fld>
            <a:endParaRPr lang="fr-FR" dirty="0"/>
          </a:p>
        </p:txBody>
      </p:sp>
      <p:sp>
        <p:nvSpPr>
          <p:cNvPr id="7" name="TextBox 11"/>
          <p:cNvSpPr txBox="1"/>
          <p:nvPr/>
        </p:nvSpPr>
        <p:spPr>
          <a:xfrm>
            <a:off x="3913896" y="1106115"/>
            <a:ext cx="4906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les cations échangent progressivement leur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position</a:t>
            </a:r>
          </a:p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défauts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antisite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cationique</a:t>
            </a:r>
          </a:p>
          <a:p>
            <a:pPr marL="342900" indent="-342900">
              <a:buFont typeface="Arial" pitchFamily="34" charset="0"/>
              <a:buChar char="•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6" name="Picture 4" descr="C:\Users\RB200612\Documents\HDR\presentation\xO48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0" y="3932724"/>
            <a:ext cx="319986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0"/>
            <a:ext cx="3694348" cy="57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11"/>
          <p:cNvSpPr txBox="1"/>
          <p:nvPr/>
        </p:nvSpPr>
        <p:spPr>
          <a:xfrm>
            <a:off x="3995936" y="3856980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augmentation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du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x(O</a:t>
            </a:r>
            <a:r>
              <a:rPr lang="en-US" sz="16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O(48f)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Désordre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croissant</a:t>
            </a:r>
          </a:p>
          <a:p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formation de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paire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Frenkel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Lacune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48f et occupation du site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intersticiel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8a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180419"/>
            <a:ext cx="3178919" cy="59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4008" y="5949280"/>
            <a:ext cx="2799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antisite</a:t>
            </a:r>
            <a:r>
              <a:rPr lang="en-US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Frenkel</a:t>
            </a:r>
            <a:r>
              <a:rPr lang="en-US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simultané</a:t>
            </a:r>
            <a:endParaRPr lang="fr-FR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re 16"/>
          <p:cNvSpPr txBox="1">
            <a:spLocks/>
          </p:cNvSpPr>
          <p:nvPr/>
        </p:nvSpPr>
        <p:spPr bwMode="auto">
          <a:xfrm>
            <a:off x="863600" y="52388"/>
            <a:ext cx="72374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Compléments sur Am</a:t>
            </a:r>
            <a:r>
              <a:rPr lang="fr-FR" sz="22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Zr</a:t>
            </a:r>
            <a:r>
              <a:rPr lang="fr-FR" sz="22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O</a:t>
            </a:r>
            <a:r>
              <a:rPr lang="fr-FR" sz="2200" b="1" baseline="-25000" dirty="0" smtClean="0">
                <a:solidFill>
                  <a:schemeClr val="bg1"/>
                </a:solidFill>
                <a:latin typeface="Calibri" pitchFamily="34" charset="0"/>
              </a:rPr>
              <a:t>7</a:t>
            </a:r>
            <a:endParaRPr lang="fr-FR" sz="22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33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3779912" y="1052736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40 jours - 0.02 dpa  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  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pyrochlore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intermédiaire</a:t>
            </a:r>
          </a:p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~ 1 an - 0.21 dpa</a:t>
            </a:r>
          </a:p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~ 2 ans - 0.36 dpa	fluorine </a:t>
            </a:r>
          </a:p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~ 3 ans - 0.55 dpa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48</a:t>
            </a:fld>
            <a:endParaRPr lang="fr-FR" dirty="0"/>
          </a:p>
        </p:txBody>
      </p:sp>
      <p:sp>
        <p:nvSpPr>
          <p:cNvPr id="7" name="TextBox 11"/>
          <p:cNvSpPr txBox="1"/>
          <p:nvPr/>
        </p:nvSpPr>
        <p:spPr>
          <a:xfrm>
            <a:off x="107504" y="1052736"/>
            <a:ext cx="6696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EXAFS @ ROBL (ESRF) à 15K</a:t>
            </a:r>
          </a:p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seuil Am-LII et Zr-K</a:t>
            </a:r>
          </a:p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4 échantillons</a:t>
            </a:r>
          </a:p>
        </p:txBody>
      </p:sp>
      <p:sp>
        <p:nvSpPr>
          <p:cNvPr id="4" name="Accolade fermante 3"/>
          <p:cNvSpPr/>
          <p:nvPr/>
        </p:nvSpPr>
        <p:spPr>
          <a:xfrm>
            <a:off x="5319305" y="1387643"/>
            <a:ext cx="187796" cy="522911"/>
          </a:xfrm>
          <a:prstGeom prst="rightBrace">
            <a:avLst>
              <a:gd name="adj1" fmla="val 20209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2" descr="C:\Users\RB200612\Documents\HDR\presentation\dAm-O py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67929"/>
            <a:ext cx="3134488" cy="26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RB200612\Documents\HDR\presentation\dZr-O pyA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78" y="2348880"/>
            <a:ext cx="3127957" cy="270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1"/>
          <p:cNvSpPr txBox="1"/>
          <p:nvPr/>
        </p:nvSpPr>
        <p:spPr>
          <a:xfrm>
            <a:off x="1256929" y="2151906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sphère de coordination Am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5793433" y="2151905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sphère de coordination Zr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378604" y="5184958"/>
            <a:ext cx="4457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Pendant la transition Am-O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accord avec DRX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Après la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transition Am-O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&gt; DRX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5014952" y="5182631"/>
            <a:ext cx="38857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Pendant la transition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Zr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-O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accord avec DRX</a:t>
            </a:r>
          </a:p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Après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la transition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Zr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-O &lt; DRX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Zr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-O ne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varie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pas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-O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pas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affecté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par irradiation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03512" y="6182905"/>
            <a:ext cx="6264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Les environnements locaux de l’Am et du Zr ne sont pas équivalents !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itre 16"/>
          <p:cNvSpPr txBox="1">
            <a:spLocks/>
          </p:cNvSpPr>
          <p:nvPr/>
        </p:nvSpPr>
        <p:spPr bwMode="auto">
          <a:xfrm>
            <a:off x="863600" y="52388"/>
            <a:ext cx="72374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Compléments sur Am</a:t>
            </a:r>
            <a:r>
              <a:rPr lang="fr-FR" sz="22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Zr</a:t>
            </a:r>
            <a:r>
              <a:rPr lang="fr-FR" sz="22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O</a:t>
            </a:r>
            <a:r>
              <a:rPr lang="fr-FR" sz="2200" b="1" baseline="-25000" dirty="0" smtClean="0">
                <a:solidFill>
                  <a:schemeClr val="bg1"/>
                </a:solidFill>
                <a:latin typeface="Calibri" pitchFamily="34" charset="0"/>
              </a:rPr>
              <a:t>7</a:t>
            </a:r>
            <a:endParaRPr lang="fr-FR" sz="22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9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49</a:t>
            </a:fld>
            <a:endParaRPr lang="fr-FR" dirty="0"/>
          </a:p>
        </p:txBody>
      </p:sp>
      <p:sp>
        <p:nvSpPr>
          <p:cNvPr id="7" name="TextBox 11"/>
          <p:cNvSpPr txBox="1"/>
          <p:nvPr/>
        </p:nvSpPr>
        <p:spPr>
          <a:xfrm>
            <a:off x="4607496" y="1844824"/>
            <a:ext cx="453650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Am-Am</a:t>
            </a:r>
            <a:r>
              <a:rPr lang="fr-FR" sz="1600" dirty="0" smtClean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en accord avec DRX</a:t>
            </a:r>
          </a:p>
          <a:p>
            <a:pPr marL="342900" indent="-342900">
              <a:buFont typeface="Arial" pitchFamily="34" charset="0"/>
              <a:buChar char="•"/>
            </a:pPr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Am-Zr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sz="1600" b="1" dirty="0">
                <a:solidFill>
                  <a:srgbClr val="238F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Zr-Zr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plus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courtes !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Les environnements locaux de l’Am et du Zr ne sont pas équivalents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ésordre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de la sphère de coordination Zr</a:t>
            </a:r>
          </a:p>
          <a:p>
            <a:pPr marL="342900" indent="-342900">
              <a:buFont typeface="Arial" pitchFamily="34" charset="0"/>
              <a:buChar char="•"/>
            </a:pPr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Perte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de périodicité due à des rotations des polyèdres de Zr selon les arêtes et les sommets</a:t>
            </a:r>
          </a:p>
          <a:p>
            <a:pPr marL="342900" indent="-342900">
              <a:buFont typeface="Arial" pitchFamily="34" charset="0"/>
              <a:buChar char="•"/>
            </a:pP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777" y="1246811"/>
            <a:ext cx="3958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</a:t>
            </a:r>
            <a:r>
              <a:rPr lang="fr-FR" baseline="30000" dirty="0" smtClean="0"/>
              <a:t>ème</a:t>
            </a:r>
            <a:r>
              <a:rPr lang="fr-FR" dirty="0" smtClean="0"/>
              <a:t> sphère de coordination Am et Zr</a:t>
            </a:r>
            <a:endParaRPr lang="fr-FR" dirty="0"/>
          </a:p>
        </p:txBody>
      </p:sp>
      <p:pic>
        <p:nvPicPr>
          <p:cNvPr id="1028" name="Picture 4" descr="C:\Users\RB200612\Documents\HDR\presentation\distances SAX.00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9" y="1622236"/>
            <a:ext cx="4301083" cy="511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6"/>
          <p:cNvSpPr txBox="1">
            <a:spLocks/>
          </p:cNvSpPr>
          <p:nvPr/>
        </p:nvSpPr>
        <p:spPr bwMode="auto">
          <a:xfrm>
            <a:off x="863600" y="52388"/>
            <a:ext cx="72374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Compléments sur Am</a:t>
            </a:r>
            <a:r>
              <a:rPr lang="fr-FR" sz="22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Zr</a:t>
            </a:r>
            <a:r>
              <a:rPr lang="fr-FR" sz="2200" b="1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fr-FR" sz="2200" b="1" dirty="0" smtClean="0">
                <a:solidFill>
                  <a:schemeClr val="bg1"/>
                </a:solidFill>
                <a:latin typeface="Calibri" pitchFamily="34" charset="0"/>
              </a:rPr>
              <a:t>O</a:t>
            </a:r>
            <a:r>
              <a:rPr lang="fr-FR" sz="2200" b="1" baseline="-25000" dirty="0" smtClean="0">
                <a:solidFill>
                  <a:schemeClr val="bg1"/>
                </a:solidFill>
                <a:latin typeface="Calibri" pitchFamily="34" charset="0"/>
              </a:rPr>
              <a:t>7</a:t>
            </a:r>
            <a:endParaRPr lang="fr-FR" sz="22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24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cap="none" dirty="0" smtClean="0">
                <a:latin typeface="Calibri" pitchFamily="34" charset="0"/>
                <a:cs typeface="Calibri" pitchFamily="34" charset="0"/>
              </a:rPr>
              <a:t>Contexte de </a:t>
            </a:r>
            <a:r>
              <a:rPr lang="fr-FR" cap="none" dirty="0">
                <a:latin typeface="Calibri" pitchFamily="34" charset="0"/>
                <a:cs typeface="Calibri" pitchFamily="34" charset="0"/>
              </a:rPr>
              <a:t>nos études</a:t>
            </a:r>
            <a:endParaRPr lang="fr-FR" cap="non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7" name="TextBox 11"/>
          <p:cNvSpPr txBox="1"/>
          <p:nvPr/>
        </p:nvSpPr>
        <p:spPr>
          <a:xfrm>
            <a:off x="395536" y="980728"/>
            <a:ext cx="856895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Pour mettre en œuvre ces matériaux, il faut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Disposer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de données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 base sur leurs propriétés structurales</a:t>
            </a:r>
          </a:p>
          <a:p>
            <a:pPr lvl="2"/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  <a:sym typeface="Wingdings 3"/>
            </a:endParaRPr>
          </a:p>
          <a:p>
            <a:pPr lvl="2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Diagrammes de phases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binaires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et ternaires d’oxydes d’actinides (U, Pu, Am et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2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Interactions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entre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les AM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et la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matrice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nucléaire ou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inerte </a:t>
            </a:r>
            <a:endParaRPr lang="fr-F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Mieux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comprendre les phénomènes mis en jeu lors de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l’élaboration du combustible nucléaire </a:t>
            </a: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Compréhension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du frittage</a:t>
            </a:r>
          </a:p>
          <a:p>
            <a:pPr lvl="2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Cinétiques de transformations de phase</a:t>
            </a:r>
          </a:p>
          <a:p>
            <a:pPr lvl="2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Évolution du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rapport O/M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en fonction de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température, de la pO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et du temps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fr-FR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Apport des rayons X 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Couplage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entre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DRX et SAX</a:t>
            </a: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Étude de la phase </a:t>
            </a:r>
            <a:r>
              <a:rPr lang="fr-FR" sz="1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pyrochlore</a:t>
            </a:r>
            <a:r>
              <a:rPr lang="fr-FR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américium par couplage DRX/SAX</a:t>
            </a: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Développement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 la DRX </a:t>
            </a:r>
            <a:r>
              <a:rPr lang="fr-FR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 situ</a:t>
            </a:r>
          </a:p>
          <a:p>
            <a:pPr lvl="1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	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Les combustibles nucléaires doivent être étudiés à haute température</a:t>
            </a:r>
          </a:p>
          <a:p>
            <a:pPr lvl="1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	</a:t>
            </a:r>
            <a:r>
              <a:rPr lang="fr-F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 </a:t>
            </a:r>
            <a:r>
              <a:rPr lang="fr-FR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l’étude </a:t>
            </a:r>
            <a:r>
              <a:rPr lang="fr-F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systèmes Am-O, U-Am-O, </a:t>
            </a:r>
            <a:r>
              <a:rPr lang="fr-FR" sz="1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fr-F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-O et U-Pu-O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22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A9A51BF9-456D-4B5C-A9D5-9814D51DEF50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5783882" cy="375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52049"/>
            <a:ext cx="7776864" cy="31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3176"/>
            <a:ext cx="6060306" cy="71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037311" y="247739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X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4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Comparaison </a:t>
            </a:r>
            <a:r>
              <a:rPr lang="fr-FR" smtClean="0"/>
              <a:t>O/M par DRX, SAX et ATG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6453336"/>
            <a:ext cx="3689102" cy="360040"/>
          </a:xfrm>
        </p:spPr>
        <p:txBody>
          <a:bodyPr/>
          <a:lstStyle/>
          <a:p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Vauchy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al. 10.1021/acs.inorgchem.5b02533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A9A51BF9-456D-4B5C-A9D5-9814D51DEF50}" type="slidenum">
              <a:rPr lang="fr-FR" smtClean="0"/>
              <a:pPr>
                <a:defRPr/>
              </a:pPr>
              <a:t>51</a:t>
            </a:fld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5794028" cy="513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9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A9A51BF9-456D-4B5C-A9D5-9814D51DEF50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  <p:pic>
        <p:nvPicPr>
          <p:cNvPr id="8" name="Picture 2" descr="E:\POSTER AmO2\Previous phase 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" y="1196751"/>
            <a:ext cx="6465172" cy="433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72816"/>
            <a:ext cx="1934596" cy="274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23528" y="5589240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Fig. 2:</a:t>
            </a:r>
            <a:r>
              <a:rPr lang="en-US" i="1" dirty="0">
                <a:solidFill>
                  <a:srgbClr val="00B050"/>
                </a:solidFill>
              </a:rPr>
              <a:t> </a:t>
            </a:r>
            <a:r>
              <a:rPr lang="en-US" i="1" dirty="0"/>
              <a:t>The phase diagram computed with the available model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8280400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endParaRPr lang="fr-FR" cap="non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53</a:t>
            </a:fld>
            <a:endParaRPr lang="fr-FR" dirty="0"/>
          </a:p>
        </p:txBody>
      </p:sp>
      <p:sp>
        <p:nvSpPr>
          <p:cNvPr id="19" name="Espace réservé du contenu 10"/>
          <p:cNvSpPr>
            <a:spLocks noGrp="1"/>
          </p:cNvSpPr>
          <p:nvPr>
            <p:ph idx="1"/>
          </p:nvPr>
        </p:nvSpPr>
        <p:spPr>
          <a:xfrm>
            <a:off x="2483768" y="1457827"/>
            <a:ext cx="4608512" cy="432048"/>
          </a:xfrm>
        </p:spPr>
        <p:txBody>
          <a:bodyPr/>
          <a:lstStyle/>
          <a:p>
            <a:pPr lvl="1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Séquence d’oxydation d’un composé U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0,3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0,7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2+x</a:t>
            </a:r>
            <a:endParaRPr lang="fr-FR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9752" y="5445421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altLang="fr-FR" sz="12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. Chollet, R. C. Belin, J.-C. </a:t>
            </a:r>
            <a:r>
              <a:rPr lang="en-US" altLang="fr-FR" sz="1200" dirty="0" err="1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Richaud</a:t>
            </a:r>
            <a:r>
              <a:rPr lang="en-US" altLang="fr-FR" sz="12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, M. Reynaud, and F. </a:t>
            </a:r>
            <a:r>
              <a:rPr lang="en-US" altLang="fr-FR" sz="1200" dirty="0" err="1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Adenot</a:t>
            </a:r>
            <a:endParaRPr lang="en-US" altLang="fr-FR" sz="1200" dirty="0" smtClean="0">
              <a:solidFill>
                <a:srgbClr val="595959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altLang="fr-FR" sz="12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fr-FR" sz="1200" dirty="0" err="1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Inorg</a:t>
            </a:r>
            <a:r>
              <a:rPr lang="en-US" altLang="fr-FR" sz="12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. Chem</a:t>
            </a:r>
            <a:r>
              <a:rPr lang="en-US" altLang="fr-FR" sz="12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. 52 </a:t>
            </a:r>
            <a:r>
              <a:rPr lang="en-US" altLang="fr-FR" sz="12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(2013) </a:t>
            </a:r>
            <a:r>
              <a:rPr lang="en-US" altLang="fr-FR" sz="12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2519</a:t>
            </a:r>
            <a:endParaRPr lang="en-US" altLang="fr-FR" sz="1200" dirty="0">
              <a:solidFill>
                <a:srgbClr val="59595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0022"/>
            <a:ext cx="5173059" cy="35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05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8280400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endParaRPr lang="fr-FR" cap="non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54</a:t>
            </a:fld>
            <a:endParaRPr lang="fr-FR" dirty="0"/>
          </a:p>
        </p:txBody>
      </p:sp>
      <p:sp>
        <p:nvSpPr>
          <p:cNvPr id="19" name="Espace réservé du contenu 10"/>
          <p:cNvSpPr>
            <a:spLocks noGrp="1"/>
          </p:cNvSpPr>
          <p:nvPr>
            <p:ph idx="1"/>
          </p:nvPr>
        </p:nvSpPr>
        <p:spPr>
          <a:xfrm>
            <a:off x="1835696" y="1397929"/>
            <a:ext cx="6120680" cy="432048"/>
          </a:xfrm>
        </p:spPr>
        <p:txBody>
          <a:bodyPr/>
          <a:lstStyle/>
          <a:p>
            <a:pPr lvl="1"/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Réoxydation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spontanée à température ambiante d’un composé U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0,55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0,45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2-x</a:t>
            </a:r>
            <a:endParaRPr lang="fr-FR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79558" y="5517232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altLang="fr-FR" sz="12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altLang="fr-FR" sz="1200" dirty="0" err="1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Vauchy</a:t>
            </a:r>
            <a:r>
              <a:rPr lang="en-US" altLang="fr-FR" sz="12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, A.-C. </a:t>
            </a:r>
            <a:r>
              <a:rPr lang="en-US" altLang="fr-FR" sz="1200" dirty="0" err="1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Robisson</a:t>
            </a:r>
            <a:r>
              <a:rPr lang="en-US" altLang="fr-FR" sz="12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, R. C. Belin, P. M. Martin, A. C. </a:t>
            </a:r>
            <a:r>
              <a:rPr lang="en-US" altLang="fr-FR" sz="1200" dirty="0" err="1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Scheinost</a:t>
            </a:r>
            <a:r>
              <a:rPr lang="en-US" altLang="fr-FR" sz="12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, and F. </a:t>
            </a:r>
            <a:r>
              <a:rPr lang="en-US" altLang="fr-FR" sz="1200" dirty="0" err="1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Hodaj</a:t>
            </a:r>
            <a:r>
              <a:rPr lang="en-US" altLang="fr-FR" sz="12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r>
              <a:rPr lang="en-US" altLang="fr-FR" sz="12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J. </a:t>
            </a:r>
            <a:r>
              <a:rPr lang="en-US" altLang="fr-FR" sz="1200" dirty="0" err="1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Nucl</a:t>
            </a:r>
            <a:r>
              <a:rPr lang="en-US" altLang="fr-FR" sz="12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. Mater. 465 (2015) 349</a:t>
            </a:r>
            <a:endParaRPr lang="en-US" altLang="fr-FR" sz="1200" dirty="0">
              <a:solidFill>
                <a:srgbClr val="59595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29977"/>
            <a:ext cx="3609777" cy="36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767" y="1780131"/>
            <a:ext cx="2833286" cy="362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1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8280400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endParaRPr lang="fr-FR" cap="non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55</a:t>
            </a:fld>
            <a:endParaRPr lang="fr-FR" dirty="0"/>
          </a:p>
        </p:txBody>
      </p:sp>
      <p:sp>
        <p:nvSpPr>
          <p:cNvPr id="19" name="Espace réservé du contenu 10"/>
          <p:cNvSpPr>
            <a:spLocks noGrp="1"/>
          </p:cNvSpPr>
          <p:nvPr>
            <p:ph idx="1"/>
          </p:nvPr>
        </p:nvSpPr>
        <p:spPr>
          <a:xfrm>
            <a:off x="2884112" y="1700808"/>
            <a:ext cx="3600400" cy="432048"/>
          </a:xfrm>
        </p:spPr>
        <p:txBody>
          <a:bodyPr/>
          <a:lstStyle/>
          <a:p>
            <a:pPr lvl="1"/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Formation de la solution solide U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0,7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0,3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2-x</a:t>
            </a:r>
            <a:endParaRPr lang="fr-FR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3728" y="5013176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S. </a:t>
            </a:r>
            <a:r>
              <a:rPr lang="en-US" altLang="fr-FR" sz="1200" dirty="0" err="1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Berzati</a:t>
            </a:r>
            <a:r>
              <a:rPr lang="en-US" altLang="fr-FR" sz="12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, S. </a:t>
            </a:r>
            <a:r>
              <a:rPr lang="en-US" altLang="fr-FR" sz="1200" dirty="0" err="1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Vaudez</a:t>
            </a:r>
            <a:r>
              <a:rPr lang="en-US" altLang="fr-FR" sz="12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, R. C. Belin, J. </a:t>
            </a:r>
            <a:r>
              <a:rPr lang="en-US" altLang="fr-FR" sz="1200" dirty="0" err="1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Léchelle</a:t>
            </a:r>
            <a:r>
              <a:rPr lang="en-US" altLang="fr-FR" sz="12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, Y. Marc, J.-C. </a:t>
            </a:r>
            <a:r>
              <a:rPr lang="en-US" altLang="fr-FR" sz="1200" dirty="0" err="1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Richaud</a:t>
            </a:r>
            <a:r>
              <a:rPr lang="en-US" altLang="fr-FR" sz="12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, and J.-M. </a:t>
            </a:r>
            <a:r>
              <a:rPr lang="en-US" altLang="fr-FR" sz="1200" dirty="0" err="1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Heintz</a:t>
            </a:r>
            <a:r>
              <a:rPr lang="en-US" altLang="fr-FR" sz="12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r>
              <a:rPr lang="en-US" altLang="fr-FR" sz="12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J. </a:t>
            </a:r>
            <a:r>
              <a:rPr lang="en-US" altLang="fr-FR" sz="1200" dirty="0" err="1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Nucl</a:t>
            </a:r>
            <a:r>
              <a:rPr lang="en-US" altLang="fr-FR" sz="1200" dirty="0" smtClean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. Mater. 447 (2014) 115</a:t>
            </a:r>
            <a:endParaRPr lang="en-US" altLang="fr-FR" sz="1200" dirty="0">
              <a:solidFill>
                <a:srgbClr val="59595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02" y="2132856"/>
            <a:ext cx="7951877" cy="277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75656" y="2420888"/>
            <a:ext cx="504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PuO</a:t>
            </a:r>
            <a:r>
              <a:rPr lang="en-US" altLang="fr-FR" sz="1200" b="1" baseline="-25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altLang="fr-FR" sz="1200" b="1" baseline="-25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62746" y="2711787"/>
            <a:ext cx="504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UO</a:t>
            </a:r>
            <a:r>
              <a:rPr lang="en-US" altLang="fr-FR" sz="1200" b="1" baseline="-25000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altLang="fr-FR" sz="1200" b="1" baseline="-25000" dirty="0">
              <a:solidFill>
                <a:schemeClr val="accent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88024" y="2780928"/>
            <a:ext cx="720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UPuO</a:t>
            </a:r>
            <a:r>
              <a:rPr lang="en-US" altLang="fr-FR" sz="1200" b="1" baseline="-250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altLang="fr-FR" sz="1200" b="1" baseline="-2500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32284" y="3243604"/>
            <a:ext cx="504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UO</a:t>
            </a:r>
            <a:r>
              <a:rPr lang="en-US" altLang="fr-FR" sz="1200" b="1" baseline="-25000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altLang="fr-FR" sz="1200" b="1" baseline="-25000" dirty="0">
              <a:solidFill>
                <a:schemeClr val="accent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2284" y="2419465"/>
            <a:ext cx="504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PuO</a:t>
            </a:r>
            <a:r>
              <a:rPr lang="en-US" altLang="fr-FR" sz="1200" b="1" baseline="-25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altLang="fr-FR" sz="1200" b="1" baseline="-25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04224" y="2758983"/>
            <a:ext cx="504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PuO</a:t>
            </a:r>
            <a:r>
              <a:rPr lang="en-US" altLang="fr-FR" sz="1200" b="1" baseline="-25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altLang="fr-FR" sz="1200" b="1" baseline="-25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4248" y="3990434"/>
            <a:ext cx="504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UO</a:t>
            </a:r>
            <a:r>
              <a:rPr lang="en-US" altLang="fr-FR" sz="1200" b="1" baseline="-25000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altLang="fr-FR" sz="1200" b="1" baseline="-25000" dirty="0">
              <a:solidFill>
                <a:schemeClr val="accent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56252" y="3243604"/>
            <a:ext cx="720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UPuO</a:t>
            </a:r>
            <a:r>
              <a:rPr lang="en-US" altLang="fr-FR" sz="1200" b="1" baseline="-250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altLang="fr-FR" sz="1200" b="1" baseline="-2500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99692" y="3771955"/>
            <a:ext cx="9721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b="1" dirty="0" smtClean="0">
                <a:latin typeface="Calibri" pitchFamily="34" charset="0"/>
                <a:cs typeface="Calibri" pitchFamily="34" charset="0"/>
              </a:rPr>
              <a:t>He + 5% H</a:t>
            </a:r>
            <a:r>
              <a:rPr lang="en-US" altLang="fr-FR" sz="1200" b="1" baseline="-25000" dirty="0" smtClean="0">
                <a:latin typeface="Calibri" pitchFamily="34" charset="0"/>
                <a:cs typeface="Calibri" pitchFamily="34" charset="0"/>
              </a:rPr>
              <a:t>2</a:t>
            </a:r>
            <a:endParaRPr lang="en-US" altLang="fr-FR" sz="1200" b="1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7974" y="3759754"/>
            <a:ext cx="1242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b="1" dirty="0" smtClean="0">
                <a:latin typeface="Calibri" pitchFamily="34" charset="0"/>
                <a:cs typeface="Calibri" pitchFamily="34" charset="0"/>
              </a:rPr>
              <a:t>He + 5% H</a:t>
            </a:r>
            <a:r>
              <a:rPr lang="en-US" altLang="fr-FR" sz="1200" b="1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altLang="fr-FR" sz="1200" b="1" dirty="0" smtClean="0">
                <a:latin typeface="Calibri" pitchFamily="34" charset="0"/>
                <a:cs typeface="Calibri" pitchFamily="34" charset="0"/>
              </a:rPr>
              <a:t> + 5000  ppm H</a:t>
            </a:r>
            <a:r>
              <a:rPr lang="en-US" altLang="fr-FR" sz="1200" b="1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altLang="fr-FR" sz="1200" b="1" dirty="0" smtClean="0">
                <a:latin typeface="Calibri" pitchFamily="34" charset="0"/>
                <a:cs typeface="Calibri" pitchFamily="34" charset="0"/>
              </a:rPr>
              <a:t>O</a:t>
            </a:r>
            <a:endParaRPr lang="en-US" altLang="fr-FR" sz="1200" b="1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34902" y="3492346"/>
            <a:ext cx="1242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1200" b="1" dirty="0" smtClean="0">
                <a:latin typeface="Calibri" pitchFamily="34" charset="0"/>
                <a:cs typeface="Calibri" pitchFamily="34" charset="0"/>
              </a:rPr>
              <a:t>He + 5% H</a:t>
            </a:r>
            <a:r>
              <a:rPr lang="en-US" altLang="fr-FR" sz="1200" b="1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altLang="fr-FR" sz="1200" b="1" dirty="0" smtClean="0">
                <a:latin typeface="Calibri" pitchFamily="34" charset="0"/>
                <a:cs typeface="Calibri" pitchFamily="34" charset="0"/>
              </a:rPr>
              <a:t> + 500  ppm O</a:t>
            </a:r>
            <a:r>
              <a:rPr lang="en-US" altLang="fr-FR" sz="1200" b="1" baseline="-25000" dirty="0" smtClean="0">
                <a:latin typeface="Calibri" pitchFamily="34" charset="0"/>
                <a:cs typeface="Calibri" pitchFamily="34" charset="0"/>
              </a:rPr>
              <a:t>2</a:t>
            </a:r>
            <a:endParaRPr lang="en-US" altLang="fr-FR" sz="1200" b="1" baseline="-25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19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re 8"/>
          <p:cNvSpPr>
            <a:spLocks noGrp="1"/>
          </p:cNvSpPr>
          <p:nvPr>
            <p:ph type="ctrTitle"/>
          </p:nvPr>
        </p:nvSpPr>
        <p:spPr bwMode="auto">
          <a:xfrm>
            <a:off x="3635896" y="2564904"/>
            <a:ext cx="5256584" cy="1944216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sz="3200" cap="none" dirty="0" smtClean="0">
                <a:latin typeface="Calibri" pitchFamily="34" charset="0"/>
                <a:cs typeface="Calibri" pitchFamily="34" charset="0"/>
              </a:rPr>
              <a:t>Apport du couplage diffraction et spectroscopie d’absorption des rayons X</a:t>
            </a:r>
            <a:endParaRPr lang="en-US" sz="3200" cap="none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6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cap="none" dirty="0">
                <a:latin typeface="Calibri" pitchFamily="34" charset="0"/>
                <a:cs typeface="Calibri" pitchFamily="34" charset="0"/>
              </a:rPr>
              <a:t>Étude </a:t>
            </a:r>
            <a:r>
              <a:rPr lang="fr-FR" cap="none" dirty="0" smtClean="0">
                <a:latin typeface="Calibri" pitchFamily="34" charset="0"/>
                <a:cs typeface="Calibri" pitchFamily="34" charset="0"/>
              </a:rPr>
              <a:t>du </a:t>
            </a:r>
            <a:r>
              <a:rPr lang="fr-FR" cap="none" dirty="0" err="1">
                <a:latin typeface="Calibri" pitchFamily="34" charset="0"/>
                <a:cs typeface="Calibri" pitchFamily="34" charset="0"/>
              </a:rPr>
              <a:t>pyrochlore</a:t>
            </a:r>
            <a:r>
              <a:rPr lang="fr-FR" cap="none" dirty="0">
                <a:latin typeface="Calibri" pitchFamily="34" charset="0"/>
                <a:cs typeface="Calibri" pitchFamily="34" charset="0"/>
              </a:rPr>
              <a:t> américium </a:t>
            </a:r>
            <a:endParaRPr lang="fr-FR" cap="non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7" name="TextBox 11"/>
          <p:cNvSpPr txBox="1"/>
          <p:nvPr/>
        </p:nvSpPr>
        <p:spPr>
          <a:xfrm>
            <a:off x="583855" y="1268760"/>
            <a:ext cx="842493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structure </a:t>
            </a:r>
            <a:r>
              <a:rPr lang="fr-F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pyrochlore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envisagée comme cible pour la transmutation</a:t>
            </a:r>
          </a:p>
          <a:p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Études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expérimentales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réalisées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par irradiation aux ions sur des composés à base de terres rares </a:t>
            </a:r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Irradiation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externe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perturbations à la surface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/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Élaboration du composé Am</a:t>
            </a:r>
            <a:r>
              <a:rPr lang="fr-FR" sz="16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Zr</a:t>
            </a:r>
            <a:r>
              <a:rPr lang="fr-FR" sz="16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16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Actinide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émetteur α dans la structure</a:t>
            </a: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Irradiation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parfaitement homogène et isotrope en volume</a:t>
            </a:r>
          </a:p>
          <a:p>
            <a:pPr marL="0" lvl="1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Couplage de deux techniques de caractérisation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pour suivre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l’évolution structurale pendant 4 ans</a:t>
            </a:r>
          </a:p>
          <a:p>
            <a:pPr lvl="1"/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DRX	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régulièrement</a:t>
            </a:r>
          </a:p>
          <a:p>
            <a:pPr lvl="1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SAX	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 3"/>
              </a:rPr>
              <a:t> échantillons de 40 jours, 1 an, 2 ans et 3 ans</a:t>
            </a:r>
          </a:p>
          <a:p>
            <a:pPr lvl="1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6286098"/>
            <a:ext cx="55446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Inorg.Chem</a:t>
            </a:r>
            <a:r>
              <a:rPr 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48 (</a:t>
            </a:r>
            <a:r>
              <a:rPr 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2009) 5376</a:t>
            </a:r>
            <a:endParaRPr 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Mater. 385 (2009) 126</a:t>
            </a:r>
          </a:p>
          <a:p>
            <a:r>
              <a:rPr 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Alloys</a:t>
            </a:r>
            <a:r>
              <a:rPr 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Compounds 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448 (2008</a:t>
            </a:r>
            <a:r>
              <a:rPr lang="fr-FR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) 321</a:t>
            </a:r>
            <a:endParaRPr 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00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9" name="Shape 69"/>
          <p:cNvSpPr/>
          <p:nvPr/>
        </p:nvSpPr>
        <p:spPr>
          <a:xfrm>
            <a:off x="1331640" y="1286579"/>
            <a:ext cx="6192688" cy="2142421"/>
          </a:xfrm>
          <a:prstGeom prst="rect">
            <a:avLst/>
          </a:prstGeom>
          <a:solidFill>
            <a:srgbClr val="93E567">
              <a:alpha val="5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tabLst>
                <a:tab pos="1066800" algn="l"/>
              </a:tabLst>
              <a:defRPr>
                <a:solidFill>
                  <a:srgbClr val="CEE4F7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" name="Shape 75"/>
          <p:cNvSpPr/>
          <p:nvPr/>
        </p:nvSpPr>
        <p:spPr>
          <a:xfrm>
            <a:off x="1338799" y="3428999"/>
            <a:ext cx="6185529" cy="2472497"/>
          </a:xfrm>
          <a:prstGeom prst="rect">
            <a:avLst/>
          </a:prstGeom>
          <a:solidFill>
            <a:srgbClr val="EAAD3F">
              <a:alpha val="5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tabLst>
                <a:tab pos="1066800" algn="l"/>
              </a:tabLst>
              <a:defRPr>
                <a:solidFill>
                  <a:srgbClr val="CEE4F7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" name="Shape 77"/>
          <p:cNvSpPr/>
          <p:nvPr/>
        </p:nvSpPr>
        <p:spPr>
          <a:xfrm>
            <a:off x="7632371" y="2204864"/>
            <a:ext cx="97207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lnSpc>
                <a:spcPts val="2400"/>
              </a:lnSpc>
              <a:tabLst>
                <a:tab pos="1066800" algn="l"/>
              </a:tabLst>
              <a:defRPr sz="2000">
                <a:solidFill>
                  <a:srgbClr val="797979"/>
                </a:solidFill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~ 4 ans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5" name="Shape 78"/>
          <p:cNvSpPr/>
          <p:nvPr/>
        </p:nvSpPr>
        <p:spPr>
          <a:xfrm>
            <a:off x="7662338" y="3140968"/>
            <a:ext cx="100095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lnSpc>
                <a:spcPts val="2400"/>
              </a:lnSpc>
              <a:tabLst>
                <a:tab pos="1066800" algn="l"/>
              </a:tabLst>
              <a:defRPr sz="2000">
                <a:solidFill>
                  <a:srgbClr val="797979"/>
                </a:solidFill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~ 1 an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3" name="XRD evolution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584" y="1191127"/>
            <a:ext cx="6958210" cy="5359400"/>
          </a:xfrm>
          <a:prstGeom prst="rect">
            <a:avLst/>
          </a:prstGeom>
          <a:ln w="12700">
            <a:miter lim="400000"/>
          </a:ln>
          <a:effectLst>
            <a:outerShdw blurRad="12700" dist="12700" dir="2280000" rotWithShape="0">
              <a:srgbClr val="000000">
                <a:alpha val="5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530936" y="3899496"/>
            <a:ext cx="380125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 smtClean="0"/>
              <a:t>Transformation </a:t>
            </a:r>
            <a:r>
              <a:rPr lang="fr-FR" dirty="0"/>
              <a:t>progressive en structure </a:t>
            </a:r>
            <a:r>
              <a:rPr lang="fr-FR" dirty="0" smtClean="0"/>
              <a:t>fluorine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549117" y="1340768"/>
            <a:ext cx="3801255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 smtClean="0"/>
              <a:t>Pas d’</a:t>
            </a:r>
            <a:r>
              <a:rPr lang="fr-FR" dirty="0" err="1" smtClean="0"/>
              <a:t>amorphisation</a:t>
            </a:r>
            <a:endParaRPr lang="fr-FR" dirty="0"/>
          </a:p>
          <a:p>
            <a:pPr algn="ctr"/>
            <a:r>
              <a:rPr lang="fr-FR" dirty="0"/>
              <a:t>Excellente résistance à l’irradiation</a:t>
            </a:r>
          </a:p>
        </p:txBody>
      </p:sp>
      <p:sp>
        <p:nvSpPr>
          <p:cNvPr id="16" name="Titre 16"/>
          <p:cNvSpPr txBox="1">
            <a:spLocks/>
          </p:cNvSpPr>
          <p:nvPr/>
        </p:nvSpPr>
        <p:spPr bwMode="auto">
          <a:xfrm>
            <a:off x="863600" y="52388"/>
            <a:ext cx="7237413" cy="909637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cap="none" smtClean="0">
                <a:latin typeface="Calibri" pitchFamily="34" charset="0"/>
                <a:cs typeface="Calibri" pitchFamily="34" charset="0"/>
              </a:rPr>
              <a:t>Étude du pyrochlore américium </a:t>
            </a:r>
            <a:endParaRPr lang="fr-FR" cap="non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363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/>
          <p:nvPr/>
        </p:nvSpPr>
        <p:spPr>
          <a:xfrm>
            <a:off x="4175448" y="1039783"/>
            <a:ext cx="49685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Pendant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transition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Contraction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volumique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0.6%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Comportement inhabituel sous auto-irradiation α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(ex : </a:t>
            </a:r>
            <a:r>
              <a:rPr lang="fr-FR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241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AmO</a:t>
            </a:r>
            <a:r>
              <a:rPr lang="fr-FR" sz="16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Après la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transition pas de </a:t>
            </a:r>
            <a:r>
              <a:rPr lang="en-US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gonflement</a:t>
            </a:r>
            <a:endParaRPr lang="en-US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Comment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se forment et se recombinent les défauts ponctuels pendant la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transition ordre-désordre ?</a:t>
            </a:r>
          </a:p>
          <a:p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7952" y="2564904"/>
            <a:ext cx="3332560" cy="249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493373" y="651867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40A8C9DD-2C30-47DA-B155-DC685F41356D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8" name="Shape 85"/>
          <p:cNvSpPr/>
          <p:nvPr/>
        </p:nvSpPr>
        <p:spPr>
          <a:xfrm>
            <a:off x="1062242" y="1408572"/>
            <a:ext cx="853082" cy="4405174"/>
          </a:xfrm>
          <a:prstGeom prst="rect">
            <a:avLst/>
          </a:prstGeom>
          <a:solidFill>
            <a:srgbClr val="EAAD3F">
              <a:alpha val="5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tabLst>
                <a:tab pos="1066800" algn="l"/>
              </a:tabLst>
              <a:defRPr>
                <a:solidFill>
                  <a:srgbClr val="CEE4F7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" name="Shape 86"/>
          <p:cNvSpPr/>
          <p:nvPr/>
        </p:nvSpPr>
        <p:spPr>
          <a:xfrm>
            <a:off x="1910561" y="1418840"/>
            <a:ext cx="1620000" cy="4390143"/>
          </a:xfrm>
          <a:prstGeom prst="rect">
            <a:avLst/>
          </a:prstGeom>
          <a:solidFill>
            <a:srgbClr val="93E567">
              <a:alpha val="5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tabLst>
                <a:tab pos="1066800" algn="l"/>
              </a:tabLst>
              <a:defRPr>
                <a:solidFill>
                  <a:srgbClr val="CEE4F7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6444208" y="5102362"/>
            <a:ext cx="231345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3"/>
            <a:r>
              <a:rPr lang="en-US" sz="900" i="1" dirty="0"/>
              <a:t>J. Solid State Chem.</a:t>
            </a:r>
            <a:r>
              <a:rPr lang="en-US" sz="900" dirty="0"/>
              <a:t> 196 (2012) 217-224.</a:t>
            </a:r>
            <a:endParaRPr lang="fr-FR" sz="900" dirty="0"/>
          </a:p>
        </p:txBody>
      </p:sp>
      <p:pic>
        <p:nvPicPr>
          <p:cNvPr id="10" name="cell paramet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504" y="1340768"/>
            <a:ext cx="3469415" cy="5116231"/>
          </a:xfrm>
          <a:prstGeom prst="rect">
            <a:avLst/>
          </a:prstGeom>
          <a:ln w="12700">
            <a:miter lim="400000"/>
          </a:ln>
          <a:effectLst>
            <a:outerShdw blurRad="12700" dir="2280000" rotWithShape="0">
              <a:srgbClr val="000000">
                <a:alpha val="50000"/>
              </a:srgbClr>
            </a:outerShdw>
          </a:effectLst>
        </p:spPr>
      </p:pic>
      <p:sp>
        <p:nvSpPr>
          <p:cNvPr id="12" name="Titre 16"/>
          <p:cNvSpPr>
            <a:spLocks noGrp="1"/>
          </p:cNvSpPr>
          <p:nvPr>
            <p:ph type="title"/>
          </p:nvPr>
        </p:nvSpPr>
        <p:spPr bwMode="auto">
          <a:xfrm>
            <a:off x="863600" y="52388"/>
            <a:ext cx="7237413" cy="90963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fr-FR" cap="none" dirty="0">
                <a:latin typeface="Calibri" pitchFamily="34" charset="0"/>
                <a:cs typeface="Calibri" pitchFamily="34" charset="0"/>
              </a:rPr>
              <a:t>Étude </a:t>
            </a:r>
            <a:r>
              <a:rPr lang="fr-FR" cap="none" dirty="0" smtClean="0">
                <a:latin typeface="Calibri" pitchFamily="34" charset="0"/>
                <a:cs typeface="Calibri" pitchFamily="34" charset="0"/>
              </a:rPr>
              <a:t>du </a:t>
            </a:r>
            <a:r>
              <a:rPr lang="fr-FR" cap="none" dirty="0" err="1">
                <a:latin typeface="Calibri" pitchFamily="34" charset="0"/>
                <a:cs typeface="Calibri" pitchFamily="34" charset="0"/>
              </a:rPr>
              <a:t>pyrochlore</a:t>
            </a:r>
            <a:r>
              <a:rPr lang="fr-FR" cap="none" dirty="0">
                <a:latin typeface="Calibri" pitchFamily="34" charset="0"/>
                <a:cs typeface="Calibri" pitchFamily="34" charset="0"/>
              </a:rPr>
              <a:t> américium </a:t>
            </a:r>
            <a:endParaRPr lang="fr-FR" cap="non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9610" y="6520259"/>
            <a:ext cx="5940425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Renaud BELIN </a:t>
            </a:r>
            <a:r>
              <a:rPr lang="fr-FR" dirty="0" smtClean="0"/>
              <a:t>- </a:t>
            </a:r>
            <a:r>
              <a:rPr lang="fr-FR" dirty="0" smtClean="0"/>
              <a:t>RX et Matière 14-17 novembre 2017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169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14.1|1.2|39.2|3.3|81.5|1.1"/>
</p:tagLst>
</file>

<file path=ppt/theme/theme1.xml><?xml version="1.0" encoding="utf-8"?>
<a:theme xmlns:a="http://schemas.openxmlformats.org/drawingml/2006/main" name="cea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805273</TotalTime>
  <Words>2836</Words>
  <Application>Microsoft Office PowerPoint</Application>
  <PresentationFormat>Affichage à l'écran (4:3)</PresentationFormat>
  <Paragraphs>665</Paragraphs>
  <Slides>55</Slides>
  <Notes>40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56" baseType="lpstr">
      <vt:lpstr>cea</vt:lpstr>
      <vt:lpstr>Apport des rayons X pour l’étude des combustibles nucléaires</vt:lpstr>
      <vt:lpstr>Contexte de nos études</vt:lpstr>
      <vt:lpstr>Contexte de nos études</vt:lpstr>
      <vt:lpstr>Contexte de nos études</vt:lpstr>
      <vt:lpstr>Contexte de nos études</vt:lpstr>
      <vt:lpstr>Apport du couplage diffraction et spectroscopie d’absorption des rayons X</vt:lpstr>
      <vt:lpstr>Étude du pyrochlore américium </vt:lpstr>
      <vt:lpstr>Présentation PowerPoint</vt:lpstr>
      <vt:lpstr>Étude du pyrochlore américium </vt:lpstr>
      <vt:lpstr>Étude du pyrochlore américium </vt:lpstr>
      <vt:lpstr>Étude du comportement de l’américium dans le MOX</vt:lpstr>
      <vt:lpstr>Apport de la diffraction des rayons X in situ </vt:lpstr>
      <vt:lpstr>Diffraction des rayons X à haute température</vt:lpstr>
      <vt:lpstr>Diffraction des rayons X à haute température</vt:lpstr>
      <vt:lpstr>Présentation PowerPoint</vt:lpstr>
      <vt:lpstr>Présentation PowerPoint</vt:lpstr>
      <vt:lpstr>Présentation PowerPoint</vt:lpstr>
      <vt:lpstr>Expansion thermique de NpO2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  <vt:lpstr>Présentation PowerPoint</vt:lpstr>
      <vt:lpstr>Les conodes dans U-Pu-O</vt:lpstr>
      <vt:lpstr>Présentation PowerPoint</vt:lpstr>
      <vt:lpstr>Présentation PowerPoint</vt:lpstr>
      <vt:lpstr>Contrôle de la pO2</vt:lpstr>
      <vt:lpstr>Contrôle de la pO2</vt:lpstr>
      <vt:lpstr>Présentation PowerPoint</vt:lpstr>
      <vt:lpstr>Présentation PowerPoint</vt:lpstr>
      <vt:lpstr>Présentation PowerPoint</vt:lpstr>
      <vt:lpstr>Compléments sur calcul du O/M par la méthode CALPHAD</vt:lpstr>
      <vt:lpstr>Compléments sur la réoxydation isotherme</vt:lpstr>
      <vt:lpstr>Compléments sur la réoxydation isotherme</vt:lpstr>
      <vt:lpstr>Compléments sur la réoxydation isotherme</vt:lpstr>
      <vt:lpstr>Compléments sur la réoxydation isotherme</vt:lpstr>
      <vt:lpstr>Compléments sur la réoxydation isotherme</vt:lpstr>
      <vt:lpstr>Compléments sur la réoxydation isotherme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Comparaison O/M par DRX, SAX et ATG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aliquando tempo tatum commentum</dc:title>
  <dc:creator>Régis&amp;Hélène</dc:creator>
  <cp:lastModifiedBy>BELIN Renaud 200612</cp:lastModifiedBy>
  <cp:revision>1368</cp:revision>
  <cp:lastPrinted>2016-09-01T14:12:02Z</cp:lastPrinted>
  <dcterms:created xsi:type="dcterms:W3CDTF">2012-06-13T17:26:42Z</dcterms:created>
  <dcterms:modified xsi:type="dcterms:W3CDTF">2017-10-13T12:46:07Z</dcterms:modified>
</cp:coreProperties>
</file>